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98" r:id="rId3"/>
    <p:sldMasterId id="2147483710" r:id="rId4"/>
    <p:sldMasterId id="2147483732" r:id="rId5"/>
    <p:sldMasterId id="2147483756" r:id="rId6"/>
    <p:sldMasterId id="2147483765" r:id="rId7"/>
  </p:sldMasterIdLst>
  <p:notesMasterIdLst>
    <p:notesMasterId r:id="rId50"/>
  </p:notesMasterIdLst>
  <p:sldIdLst>
    <p:sldId id="598" r:id="rId8"/>
    <p:sldId id="346" r:id="rId9"/>
    <p:sldId id="347" r:id="rId10"/>
    <p:sldId id="371" r:id="rId11"/>
    <p:sldId id="284" r:id="rId12"/>
    <p:sldId id="308" r:id="rId13"/>
    <p:sldId id="399" r:id="rId14"/>
    <p:sldId id="329" r:id="rId15"/>
    <p:sldId id="285" r:id="rId16"/>
    <p:sldId id="257" r:id="rId17"/>
    <p:sldId id="599" r:id="rId18"/>
    <p:sldId id="327" r:id="rId19"/>
    <p:sldId id="260" r:id="rId20"/>
    <p:sldId id="261" r:id="rId21"/>
    <p:sldId id="262" r:id="rId22"/>
    <p:sldId id="596" r:id="rId23"/>
    <p:sldId id="597" r:id="rId24"/>
    <p:sldId id="286" r:id="rId25"/>
    <p:sldId id="287" r:id="rId26"/>
    <p:sldId id="290" r:id="rId27"/>
    <p:sldId id="291" r:id="rId28"/>
    <p:sldId id="292" r:id="rId29"/>
    <p:sldId id="293" r:id="rId30"/>
    <p:sldId id="294" r:id="rId31"/>
    <p:sldId id="258" r:id="rId32"/>
    <p:sldId id="295" r:id="rId33"/>
    <p:sldId id="296" r:id="rId34"/>
    <p:sldId id="297" r:id="rId35"/>
    <p:sldId id="289" r:id="rId36"/>
    <p:sldId id="602" r:id="rId37"/>
    <p:sldId id="313" r:id="rId38"/>
    <p:sldId id="314" r:id="rId39"/>
    <p:sldId id="315" r:id="rId40"/>
    <p:sldId id="325" r:id="rId41"/>
    <p:sldId id="316" r:id="rId42"/>
    <p:sldId id="318" r:id="rId43"/>
    <p:sldId id="323" r:id="rId44"/>
    <p:sldId id="331" r:id="rId45"/>
    <p:sldId id="324" r:id="rId46"/>
    <p:sldId id="326" r:id="rId47"/>
    <p:sldId id="448" r:id="rId48"/>
    <p:sldId id="26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 clrIdx="0">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115076"/>
    <a:srgbClr val="FF6600"/>
    <a:srgbClr val="F1985B"/>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53" autoAdjust="0"/>
    <p:restoredTop sz="85042" autoAdjust="0"/>
  </p:normalViewPr>
  <p:slideViewPr>
    <p:cSldViewPr snapToGrid="0">
      <p:cViewPr varScale="1">
        <p:scale>
          <a:sx n="66" d="100"/>
          <a:sy n="66" d="100"/>
        </p:scale>
        <p:origin x="1080"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SSC [</a:t>
            </a:r>
            <a:r>
              <a:rPr lang="en-GB" b="0" dirty="0" err="1"/>
              <a:t>qu</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Introducing</a:t>
            </a:r>
            <a:r>
              <a:rPr lang="en-GB" b="0" baseline="0" dirty="0"/>
              <a:t> the use of </a:t>
            </a:r>
            <a:r>
              <a:rPr lang="en-GB" b="0" i="1" baseline="0" dirty="0" err="1"/>
              <a:t>aller</a:t>
            </a:r>
            <a:r>
              <a:rPr lang="en-GB" b="0" i="0" baseline="0" dirty="0"/>
              <a:t> plus the infinitive to express future intentions </a:t>
            </a:r>
            <a:r>
              <a:rPr lang="en-GB" b="0" i="1" baseline="0" dirty="0"/>
              <a:t>(je</a:t>
            </a:r>
            <a:r>
              <a:rPr lang="en-GB" b="0" i="0" baseline="0" dirty="0"/>
              <a:t>, </a:t>
            </a:r>
            <a:r>
              <a:rPr lang="en-GB" b="0" i="1" baseline="0" dirty="0" err="1"/>
              <a:t>tu</a:t>
            </a:r>
            <a:r>
              <a:rPr lang="en-GB" b="0" i="0" baseline="0" dirty="0"/>
              <a:t>, </a:t>
            </a:r>
            <a:r>
              <a:rPr lang="en-GB" b="0" i="1" baseline="0" dirty="0" err="1"/>
              <a:t>il</a:t>
            </a:r>
            <a:r>
              <a:rPr lang="en-GB" b="0" i="0" baseline="0" dirty="0"/>
              <a:t>/</a:t>
            </a:r>
            <a:r>
              <a:rPr lang="en-GB" b="0" i="1" baseline="0" dirty="0" err="1"/>
              <a:t>elle</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Introducing</a:t>
            </a:r>
            <a:r>
              <a:rPr lang="en-GB" b="0" baseline="0" dirty="0"/>
              <a:t> the </a:t>
            </a:r>
            <a:r>
              <a:rPr lang="en-GB" b="0" i="1" baseline="0" dirty="0" err="1"/>
              <a:t>partir</a:t>
            </a:r>
            <a:r>
              <a:rPr lang="en-GB" b="0" i="0" baseline="0" dirty="0"/>
              <a:t> </a:t>
            </a:r>
            <a:r>
              <a:rPr lang="en-GB" b="0" i="1" baseline="0" dirty="0"/>
              <a:t>(je</a:t>
            </a:r>
            <a:r>
              <a:rPr lang="en-GB" b="0" i="0" baseline="0" dirty="0"/>
              <a:t>, </a:t>
            </a:r>
            <a:r>
              <a:rPr lang="en-GB" b="0" i="1" baseline="0" dirty="0" err="1"/>
              <a:t>tu</a:t>
            </a:r>
            <a:r>
              <a:rPr lang="en-GB" b="0" i="0" baseline="0" dirty="0"/>
              <a:t>, </a:t>
            </a:r>
            <a:r>
              <a:rPr lang="en-GB" b="0" i="1" baseline="0" dirty="0"/>
              <a:t>il</a:t>
            </a:r>
            <a:r>
              <a:rPr lang="en-GB" b="0" i="0" baseline="0" dirty="0"/>
              <a:t>/</a:t>
            </a:r>
            <a:r>
              <a:rPr lang="en-GB" b="0" i="1" baseline="0" dirty="0" err="1"/>
              <a:t>elle</a:t>
            </a:r>
            <a:r>
              <a:rPr lang="en-GB" b="0" i="0" baseline="0" dirty="0"/>
              <a:t>) as a verb like </a:t>
            </a:r>
            <a:r>
              <a:rPr lang="en-GB" b="0" i="1" baseline="0" dirty="0" err="1"/>
              <a:t>sortir</a:t>
            </a:r>
            <a:r>
              <a:rPr lang="en-GB" b="0"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7.3.2.3 (introduce) </a:t>
            </a:r>
            <a:r>
              <a:rPr lang="fr-FR" sz="1200" b="0" i="0" dirty="0">
                <a:solidFill>
                  <a:schemeClr val="dk1"/>
                </a:solidFill>
                <a:latin typeface="+mn-lt"/>
                <a:ea typeface="Calibri"/>
                <a:cs typeface="Calibri"/>
                <a:sym typeface="Calibri"/>
              </a:rPr>
              <a:t>partir [163], pars [163], part [163], (à l') avenir [471], match [1906], madame [294], monsieur [79], encore</a:t>
            </a:r>
            <a:r>
              <a:rPr lang="fr-FR" sz="1200" b="0" i="0" baseline="30000" dirty="0">
                <a:solidFill>
                  <a:schemeClr val="dk1"/>
                </a:solidFill>
                <a:latin typeface="+mn-lt"/>
                <a:ea typeface="Calibri"/>
                <a:cs typeface="Calibri"/>
                <a:sym typeface="Calibri"/>
              </a:rPr>
              <a:t>1</a:t>
            </a:r>
            <a:r>
              <a:rPr lang="fr-FR" sz="1200" b="0" i="0" dirty="0">
                <a:solidFill>
                  <a:schemeClr val="dk1"/>
                </a:solidFill>
                <a:latin typeface="+mn-lt"/>
                <a:ea typeface="Calibri"/>
                <a:cs typeface="Calibri"/>
                <a:sym typeface="Calibri"/>
              </a:rPr>
              <a:t> [51], en retard [7/1278], tôt [513]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dormir [1836], dors [1836], dort [1836], bureau</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[273], équipe [814], parfois [410], sous [112], sur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allons [53], allez [53], vont [53], année [102], mois [178], vacances [1726], ville [260], Écosse [n/a], Angleterre [n/a], France [n/a], chez</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[206], en</a:t>
            </a:r>
            <a:r>
              <a:rPr lang="fr-FR" sz="1200" b="0" i="0" u="none" strike="noStrike" kern="1200" cap="none" baseline="30000" dirty="0">
                <a:solidFill>
                  <a:schemeClr val="tx1"/>
                </a:solidFill>
                <a:effectLst/>
                <a:latin typeface="+mn-lt"/>
                <a:ea typeface="Calibri"/>
                <a:cs typeface="Calibri"/>
                <a:sym typeface="Calibri"/>
              </a:rPr>
              <a:t>3</a:t>
            </a:r>
            <a:r>
              <a:rPr lang="fr-FR" sz="1200" b="0" i="0" u="none" strike="noStrike" kern="1200" cap="none" dirty="0">
                <a:solidFill>
                  <a:schemeClr val="tx1"/>
                </a:solidFill>
                <a:effectLst/>
                <a:latin typeface="+mn-lt"/>
                <a:ea typeface="Calibri"/>
                <a:cs typeface="Calibri"/>
                <a:sym typeface="Calibri"/>
              </a:rPr>
              <a:t>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r>
              <a:rPr lang="en-US" b="0" i="0" dirty="0">
                <a:solidFill>
                  <a:srgbClr val="000000"/>
                </a:solidFill>
                <a:effectLst/>
                <a:latin typeface="Arial" panose="020B0604020202020204" pitchFamily="34" charset="0"/>
              </a:rPr>
              <a:t>The additional English meanings of the following words have been added to Quizlet since the creation of this resource: match (match, </a:t>
            </a:r>
            <a:r>
              <a:rPr lang="en-US" b="0" i="1" dirty="0">
                <a:solidFill>
                  <a:srgbClr val="000000"/>
                </a:solidFill>
                <a:effectLst/>
                <a:latin typeface="Arial" panose="020B0604020202020204" pitchFamily="34" charset="0"/>
              </a:rPr>
              <a:t>game</a:t>
            </a:r>
            <a:r>
              <a:rPr lang="en-US" b="0" i="0" dirty="0">
                <a:solidFill>
                  <a:srgbClr val="000000"/>
                </a:solidFill>
                <a:effectLst/>
                <a:latin typeface="Arial" panose="020B0604020202020204" pitchFamily="34" charset="0"/>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partir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partir</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French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French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[point to the door]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[part]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0" name="Google Shape;5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0" name="Google Shape;6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89" name="Google Shape;8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1" name="Google Shape;10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2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To present the first three persons singular of the</a:t>
            </a:r>
            <a:r>
              <a:rPr lang="en-GB" b="0" i="0" baseline="0" dirty="0"/>
              <a:t> verb </a:t>
            </a:r>
            <a:r>
              <a:rPr lang="en-GB" b="0" i="1" baseline="0" dirty="0" err="1"/>
              <a:t>partir</a:t>
            </a:r>
            <a:r>
              <a:rPr lang="en-GB" b="0" i="0" baseline="0" dirty="0"/>
              <a:t> is now presented. Highlight that all forms sound the same due to the SFC.</a:t>
            </a: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81186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Aim: </a:t>
            </a:r>
            <a:r>
              <a:rPr lang="en-GB" b="0" i="0" dirty="0"/>
              <a:t>Practise the verb endings for </a:t>
            </a:r>
            <a:r>
              <a:rPr lang="en-GB" b="0" i="1" dirty="0" err="1"/>
              <a:t>partir</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dirty="0"/>
              <a:t>Students write 1-8 and choose between </a:t>
            </a:r>
            <a:r>
              <a:rPr lang="en-GB" b="0" i="0" u="none" dirty="0"/>
              <a:t>Antoine (</a:t>
            </a:r>
            <a:r>
              <a:rPr lang="en-GB" b="0" i="1" u="none" dirty="0" err="1"/>
              <a:t>tu</a:t>
            </a:r>
            <a:r>
              <a:rPr lang="en-GB" b="0" i="0" u="none" dirty="0"/>
              <a:t>) and </a:t>
            </a:r>
            <a:r>
              <a:rPr lang="en-GB" b="0" i="0" u="none" dirty="0" err="1"/>
              <a:t>Élodie</a:t>
            </a:r>
            <a:r>
              <a:rPr lang="en-GB" b="0" i="0" u="none" dirty="0"/>
              <a:t> (</a:t>
            </a:r>
            <a:r>
              <a:rPr lang="en-GB" b="0" i="1" u="none" dirty="0" err="1"/>
              <a:t>elle</a:t>
            </a:r>
            <a:r>
              <a:rPr lang="en-GB" b="0" i="0" u="none" dirty="0"/>
              <a:t>) for each.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u="none" dirty="0"/>
              <a:t>Answers are revealed on clicks. </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b="0" i="0" u="none" dirty="0"/>
              <a:t>English translations can also be elicited, highlighting the different prepositions that are frequently used with this verb.</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98737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kern="1200" cap="none" dirty="0">
                <a:solidFill>
                  <a:schemeClr val="tx1"/>
                </a:solidFill>
                <a:effectLst/>
                <a:latin typeface="Century Gothic" panose="020B0502020202020204" pitchFamily="34" charset="0"/>
                <a:ea typeface="Calibri"/>
                <a:cs typeface="Calibri"/>
                <a:sym typeface="Calibri"/>
              </a:rPr>
              <a:t>Timing: 1 minute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dirty="0"/>
              <a:t>To recap the forms of </a:t>
            </a:r>
            <a:r>
              <a:rPr lang="en-GB" i="1" dirty="0" err="1"/>
              <a:t>aller</a:t>
            </a:r>
            <a:r>
              <a:rPr lang="en-GB" i="0" dirty="0"/>
              <a:t> learnt previously and which are going to feature in this week’s lessons (plural forms are practised in this new context the following week)</a:t>
            </a:r>
            <a:r>
              <a:rPr lang="en-GB" dirty="0"/>
              <a:t>. </a:t>
            </a:r>
          </a:p>
          <a:p>
            <a:pPr marL="0" lvl="0" indent="0" algn="l" rtl="0">
              <a:lnSpc>
                <a:spcPct val="100000"/>
              </a:lnSpc>
              <a:spcBef>
                <a:spcPts val="0"/>
              </a:spcBef>
              <a:spcAft>
                <a:spcPts val="0"/>
              </a:spcAft>
              <a:buSzPts val="1400"/>
              <a:buNone/>
            </a:pPr>
            <a:endParaRPr lang="en-GB" dirty="0"/>
          </a:p>
          <a:p>
            <a:pPr marL="0"/>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998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dirty="0"/>
              <a:t>To introduce the use of </a:t>
            </a:r>
            <a:r>
              <a:rPr lang="en-GB" i="1" dirty="0" err="1"/>
              <a:t>aller</a:t>
            </a:r>
            <a:r>
              <a:rPr lang="en-GB" i="1" dirty="0"/>
              <a:t> </a:t>
            </a:r>
            <a:r>
              <a:rPr lang="en-GB" i="0" dirty="0"/>
              <a:t>with another verb in infinitive to talk about what we are going to do in the future (first person singular form only at this stage).</a:t>
            </a:r>
            <a:endParaRPr lang="en-GB" dirty="0"/>
          </a:p>
          <a:p>
            <a:pPr marL="0" lvl="0" indent="0" algn="l" rtl="0">
              <a:lnSpc>
                <a:spcPct val="100000"/>
              </a:lnSpc>
              <a:spcBef>
                <a:spcPts val="0"/>
              </a:spcBef>
              <a:spcAft>
                <a:spcPts val="0"/>
              </a:spcAft>
              <a:buSzPts val="1400"/>
              <a:buNone/>
            </a:pPr>
            <a:endParaRPr lang="en-GB" dirty="0"/>
          </a:p>
          <a:p>
            <a:pPr marL="0"/>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21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raise one’s eyebrows and</a:t>
            </a:r>
            <a:r>
              <a:rPr lang="en-GB" baseline="0" dirty="0"/>
              <a:t> look intently,</a:t>
            </a:r>
            <a:r>
              <a:rPr lang="en-GB" dirty="0"/>
              <a:t> as if querying</a:t>
            </a:r>
            <a:r>
              <a:rPr lang="en-GB" baseline="0" dirty="0"/>
              <a:t> something.</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77450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i="0" u="none" strike="noStrike" kern="1200" cap="none" dirty="0">
                <a:solidFill>
                  <a:schemeClr val="tx1"/>
                </a:solidFill>
                <a:effectLst/>
                <a:latin typeface="Century Gothic" panose="020B0502020202020204" pitchFamily="34" charset="0"/>
                <a:ea typeface="Calibri"/>
                <a:cs typeface="Calibri"/>
                <a:sym typeface="Calibri"/>
              </a:rPr>
              <a:t>Timing: 5 minutes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i="0" u="none" strike="noStrike" kern="1200" cap="none" dirty="0">
              <a:solidFill>
                <a:schemeClr val="tx1"/>
              </a:solidFill>
              <a:effectLst/>
              <a:latin typeface="Century Gothic" panose="020B050202020202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Written recognition of the </a:t>
            </a:r>
            <a:r>
              <a:rPr lang="en-GB" dirty="0"/>
              <a:t>form of the main verb in a sentence and connecting this with meaning (future intention vs present tense).</a:t>
            </a:r>
          </a:p>
          <a:p>
            <a:pPr marL="0" marR="0" lvl="0" indent="-228600" algn="l" rtl="0">
              <a:lnSpc>
                <a:spcPct val="100000"/>
              </a:lnSpc>
              <a:spcBef>
                <a:spcPts val="0"/>
              </a:spcBef>
              <a:spcAft>
                <a:spcPts val="0"/>
              </a:spcAft>
              <a:buSzPts val="1400"/>
              <a:buNone/>
            </a:pPr>
            <a:endParaRPr lang="en-GB" dirty="0"/>
          </a:p>
          <a:p>
            <a:pPr marL="0" marR="0" lvl="0" indent="-228600" algn="l" rtl="0">
              <a:lnSpc>
                <a:spcPct val="100000"/>
              </a:lnSpc>
              <a:spcBef>
                <a:spcPts val="0"/>
              </a:spcBef>
              <a:spcAft>
                <a:spcPts val="0"/>
              </a:spcAft>
              <a:buSzPts val="1400"/>
              <a:buNone/>
            </a:pPr>
            <a:r>
              <a:rPr lang="en-GB" sz="1200" b="1" i="0" u="none" strike="noStrike" kern="1200" cap="none" dirty="0">
                <a:solidFill>
                  <a:schemeClr val="tx1"/>
                </a:solidFill>
                <a:effectLst/>
                <a:latin typeface="+mn-lt"/>
                <a:ea typeface="Calibri"/>
                <a:cs typeface="Calibri"/>
                <a:sym typeface="Calibri"/>
              </a:rPr>
              <a:t>Procedure:</a:t>
            </a:r>
          </a:p>
          <a:p>
            <a:pPr marL="0" marR="0" lvl="0" indent="0" algn="l" rtl="0">
              <a:lnSpc>
                <a:spcPct val="100000"/>
              </a:lnSpc>
              <a:spcBef>
                <a:spcPts val="0"/>
              </a:spcBef>
              <a:spcAft>
                <a:spcPts val="0"/>
              </a:spcAft>
              <a:buSzPts val="1400"/>
              <a:buNone/>
            </a:pPr>
            <a:r>
              <a:rPr lang="en-GB" sz="1200" b="0" i="0" u="none" strike="noStrike" kern="1200" cap="none" dirty="0">
                <a:solidFill>
                  <a:schemeClr val="tx1"/>
                </a:solidFill>
                <a:effectLst/>
                <a:latin typeface="+mn-lt"/>
                <a:ea typeface="Calibri"/>
                <a:cs typeface="Calibri"/>
                <a:sym typeface="Calibri"/>
              </a:rPr>
              <a:t>1. Students write 1-8 and use their knowledge of verb forms to decide whether they refer to the present or the future.</a:t>
            </a:r>
          </a:p>
          <a:p>
            <a:pPr marL="0" marR="0" lvl="0" indent="0" algn="l" rtl="0">
              <a:lnSpc>
                <a:spcPct val="100000"/>
              </a:lnSpc>
              <a:spcBef>
                <a:spcPts val="0"/>
              </a:spcBef>
              <a:spcAft>
                <a:spcPts val="0"/>
              </a:spcAft>
              <a:buSzPts val="1400"/>
              <a:buNone/>
            </a:pPr>
            <a:r>
              <a:rPr lang="en-GB" sz="1200" b="0" i="0" u="none" strike="noStrike" kern="1200" cap="none" dirty="0">
                <a:solidFill>
                  <a:schemeClr val="tx1"/>
                </a:solidFill>
                <a:effectLst/>
                <a:latin typeface="+mn-lt"/>
                <a:ea typeface="Calibri"/>
                <a:cs typeface="Calibri"/>
                <a:sym typeface="Calibri"/>
              </a:rPr>
              <a:t>2. Answers revealed on clicks.</a:t>
            </a:r>
          </a:p>
          <a:p>
            <a:pPr marL="0" marR="0" lvl="0" indent="0" algn="l" rtl="0">
              <a:lnSpc>
                <a:spcPct val="100000"/>
              </a:lnSpc>
              <a:spcBef>
                <a:spcPts val="0"/>
              </a:spcBef>
              <a:spcAft>
                <a:spcPts val="0"/>
              </a:spcAft>
              <a:buSzPts val="1400"/>
              <a:buNone/>
            </a:pPr>
            <a:r>
              <a:rPr lang="en-GB" sz="1200" b="0" i="0" u="none" strike="noStrike" kern="1200" cap="none" dirty="0">
                <a:solidFill>
                  <a:schemeClr val="tx1"/>
                </a:solidFill>
                <a:effectLst/>
                <a:latin typeface="+mn-lt"/>
                <a:ea typeface="Calibri"/>
                <a:cs typeface="Calibri"/>
                <a:sym typeface="Calibri"/>
              </a:rPr>
              <a:t>3. Elicit oral translations.</a:t>
            </a:r>
          </a:p>
          <a:p>
            <a:pPr marL="0" marR="0" lvl="0" indent="-228600" algn="l" rtl="0">
              <a:lnSpc>
                <a:spcPct val="100000"/>
              </a:lnSpc>
              <a:spcBef>
                <a:spcPts val="0"/>
              </a:spcBef>
              <a:spcAft>
                <a:spcPts val="0"/>
              </a:spcAft>
              <a:buSzPts val="1400"/>
              <a:buNone/>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err="1"/>
              <a:t>répondre</a:t>
            </a:r>
            <a:r>
              <a:rPr lang="en-GB" i="1" dirty="0"/>
              <a:t> </a:t>
            </a:r>
            <a:r>
              <a:rPr lang="en-GB" i="0" dirty="0"/>
              <a:t>[200]</a:t>
            </a: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dirty="0"/>
          </a:p>
          <a:p>
            <a:pPr marL="0"/>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874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kern="1200" cap="none" dirty="0">
                <a:solidFill>
                  <a:schemeClr val="tx1"/>
                </a:solidFill>
                <a:effectLst/>
                <a:latin typeface="Century Gothic" panose="020B0502020202020204" pitchFamily="34" charset="0"/>
                <a:ea typeface="Calibri"/>
                <a:cs typeface="Calibri"/>
                <a:sym typeface="Calibri"/>
              </a:rPr>
              <a:t>Timing: 2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dirty="0"/>
          </a:p>
          <a:p>
            <a:pPr marL="0" lvl="0" indent="0" algn="l" rtl="0">
              <a:lnSpc>
                <a:spcPct val="100000"/>
              </a:lnSpc>
              <a:spcBef>
                <a:spcPts val="0"/>
              </a:spcBef>
              <a:spcAft>
                <a:spcPts val="0"/>
              </a:spcAft>
              <a:buSzPts val="1400"/>
              <a:buNone/>
            </a:pPr>
            <a:r>
              <a:rPr lang="en-GB" b="1" dirty="0"/>
              <a:t>Aim: </a:t>
            </a:r>
            <a:r>
              <a:rPr lang="en-GB" b="0" dirty="0"/>
              <a:t>To further exemplify t</a:t>
            </a:r>
            <a:r>
              <a:rPr lang="en-GB" dirty="0"/>
              <a:t>he use of </a:t>
            </a:r>
            <a:r>
              <a:rPr lang="en-GB" i="0" dirty="0" err="1"/>
              <a:t>aller</a:t>
            </a:r>
            <a:r>
              <a:rPr lang="en-GB" i="0" dirty="0"/>
              <a:t> plus infinitive to express a future intention with second and third persons singular is now</a:t>
            </a:r>
            <a:r>
              <a:rPr lang="en-GB" i="0" baseline="0" dirty="0"/>
              <a:t> exemplified. </a:t>
            </a:r>
            <a:r>
              <a:rPr lang="en-GB" i="0" dirty="0"/>
              <a:t>Remind</a:t>
            </a:r>
            <a:r>
              <a:rPr lang="en-GB" dirty="0"/>
              <a:t> students </a:t>
            </a:r>
            <a:r>
              <a:rPr lang="en-GB" baseline="0" dirty="0"/>
              <a:t>that the ‘</a:t>
            </a:r>
            <a:r>
              <a:rPr lang="en-GB" baseline="0" dirty="0" err="1"/>
              <a:t>tu</a:t>
            </a:r>
            <a:r>
              <a:rPr lang="en-GB" baseline="0" dirty="0"/>
              <a:t>’ and ‘</a:t>
            </a:r>
            <a:r>
              <a:rPr lang="en-GB" baseline="0" dirty="0" err="1"/>
              <a:t>il</a:t>
            </a:r>
            <a:r>
              <a:rPr lang="en-GB" baseline="0" dirty="0"/>
              <a:t>/</a:t>
            </a:r>
            <a:r>
              <a:rPr lang="en-GB" baseline="0" dirty="0" err="1"/>
              <a:t>elle</a:t>
            </a:r>
            <a:r>
              <a:rPr lang="en-GB" baseline="0" dirty="0"/>
              <a:t>’ forms of </a:t>
            </a:r>
            <a:r>
              <a:rPr lang="en-GB" i="1" baseline="0" dirty="0" err="1"/>
              <a:t>aller</a:t>
            </a:r>
            <a:r>
              <a:rPr lang="en-GB" i="0" baseline="0" dirty="0"/>
              <a:t> sound the same.</a:t>
            </a:r>
            <a:endParaRPr lang="en-GB" dirty="0"/>
          </a:p>
          <a:p>
            <a:pPr marL="0" lvl="0" indent="0" algn="l" rtl="0">
              <a:lnSpc>
                <a:spcPct val="100000"/>
              </a:lnSpc>
              <a:spcBef>
                <a:spcPts val="0"/>
              </a:spcBef>
              <a:spcAft>
                <a:spcPts val="0"/>
              </a:spcAft>
              <a:buSzPts val="1400"/>
              <a:buNone/>
            </a:pPr>
            <a:endParaRPr lang="en-GB" dirty="0"/>
          </a:p>
          <a:p>
            <a:pPr marL="0"/>
            <a:endParaRPr lang="en-GB"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588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dirty="0"/>
              <a:t>Timing: 5 minutes</a:t>
            </a:r>
          </a:p>
          <a:p>
            <a:pPr marL="0" lvl="0" indent="0" algn="l" rtl="0">
              <a:lnSpc>
                <a:spcPct val="100000"/>
              </a:lnSpc>
              <a:spcBef>
                <a:spcPts val="0"/>
              </a:spcBef>
              <a:spcAft>
                <a:spcPts val="0"/>
              </a:spcAft>
              <a:buSzPts val="1400"/>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GB" b="0" dirty="0"/>
              <a:t>Aural recognition of the </a:t>
            </a:r>
            <a:r>
              <a:rPr lang="en-GB" dirty="0"/>
              <a:t>form of the main verb in a sentence and connecting this with meaning (future intention vs present tense).</a:t>
            </a:r>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dirty="0"/>
              <a:t>Procedure:</a:t>
            </a:r>
          </a:p>
          <a:p>
            <a:pPr marL="0" marR="0" lvl="0" indent="0" algn="l" rtl="0">
              <a:lnSpc>
                <a:spcPct val="100000"/>
              </a:lnSpc>
              <a:spcBef>
                <a:spcPts val="0"/>
              </a:spcBef>
              <a:spcAft>
                <a:spcPts val="0"/>
              </a:spcAft>
              <a:buSzPts val="1400"/>
              <a:buNone/>
            </a:pPr>
            <a:r>
              <a:rPr lang="en-GB" sz="1200" b="0" i="0" u="none" strike="noStrike" kern="1200" cap="none" dirty="0">
                <a:solidFill>
                  <a:schemeClr val="tx1"/>
                </a:solidFill>
                <a:effectLst/>
                <a:latin typeface="+mn-lt"/>
                <a:ea typeface="Calibri"/>
                <a:cs typeface="Calibri"/>
                <a:sym typeface="Calibri"/>
              </a:rPr>
              <a:t>1. Click on a number to hear a sentence in either the present tense or future intention with </a:t>
            </a:r>
            <a:r>
              <a:rPr lang="en-GB" sz="1200" b="0" i="1" u="none" strike="noStrike" kern="1200" cap="none" dirty="0" err="1">
                <a:solidFill>
                  <a:schemeClr val="tx1"/>
                </a:solidFill>
                <a:effectLst/>
                <a:latin typeface="+mn-lt"/>
                <a:ea typeface="Calibri"/>
                <a:cs typeface="Calibri"/>
                <a:sym typeface="Calibri"/>
              </a:rPr>
              <a:t>aller</a:t>
            </a:r>
            <a:r>
              <a:rPr lang="en-GB" sz="1200" b="0" i="0" u="none" strike="noStrike" kern="1200" cap="none" dirty="0">
                <a:solidFill>
                  <a:schemeClr val="tx1"/>
                </a:solidFill>
                <a:effectLst/>
                <a:latin typeface="+mn-lt"/>
                <a:ea typeface="Calibri"/>
                <a:cs typeface="Calibri"/>
                <a:sym typeface="Calibri"/>
              </a:rPr>
              <a:t>.</a:t>
            </a:r>
          </a:p>
          <a:p>
            <a:pPr marL="0" marR="0" lvl="0" indent="0" algn="l" rtl="0">
              <a:lnSpc>
                <a:spcPct val="100000"/>
              </a:lnSpc>
              <a:spcBef>
                <a:spcPts val="0"/>
              </a:spcBef>
              <a:spcAft>
                <a:spcPts val="0"/>
              </a:spcAft>
              <a:buSzPts val="1400"/>
              <a:buNone/>
            </a:pPr>
            <a:r>
              <a:rPr lang="en-GB" sz="1200" b="0" i="0" u="none" strike="noStrike" kern="1200" cap="none" dirty="0">
                <a:solidFill>
                  <a:schemeClr val="tx1"/>
                </a:solidFill>
                <a:effectLst/>
                <a:latin typeface="+mn-lt"/>
                <a:ea typeface="Calibri"/>
                <a:cs typeface="Calibri"/>
                <a:sym typeface="Calibri"/>
              </a:rPr>
              <a:t>2. Students write 1-8 and use their knowledge of verb forms to decide whether they refer to the present or the future.</a:t>
            </a:r>
          </a:p>
          <a:p>
            <a:pPr marL="0" marR="0" lvl="0" indent="0" algn="l" rtl="0">
              <a:lnSpc>
                <a:spcPct val="100000"/>
              </a:lnSpc>
              <a:spcBef>
                <a:spcPts val="0"/>
              </a:spcBef>
              <a:spcAft>
                <a:spcPts val="0"/>
              </a:spcAft>
              <a:buSzPts val="1400"/>
              <a:buNone/>
            </a:pPr>
            <a:r>
              <a:rPr lang="en-GB" sz="1200" b="0" i="0" u="none" strike="noStrike" kern="1200" cap="none" dirty="0">
                <a:solidFill>
                  <a:schemeClr val="tx1"/>
                </a:solidFill>
                <a:effectLst/>
                <a:latin typeface="+mn-lt"/>
                <a:ea typeface="Calibri"/>
                <a:cs typeface="Calibri"/>
                <a:sym typeface="Calibri"/>
              </a:rPr>
              <a:t>3. Answers rand full transcriptions revealed on clicks.</a:t>
            </a:r>
          </a:p>
          <a:p>
            <a:pPr marL="0" marR="0" lvl="0" indent="0" algn="l" rtl="0">
              <a:lnSpc>
                <a:spcPct val="100000"/>
              </a:lnSpc>
              <a:spcBef>
                <a:spcPts val="0"/>
              </a:spcBef>
              <a:spcAft>
                <a:spcPts val="0"/>
              </a:spcAft>
              <a:buSzPts val="1400"/>
              <a:buNone/>
            </a:pPr>
            <a:r>
              <a:rPr lang="en-GB" sz="1200" b="0" i="0" u="none" strike="noStrike" kern="1200" cap="none" dirty="0">
                <a:solidFill>
                  <a:schemeClr val="tx1"/>
                </a:solidFill>
                <a:effectLst/>
                <a:latin typeface="+mn-lt"/>
                <a:ea typeface="Calibri"/>
                <a:cs typeface="Calibri"/>
                <a:sym typeface="Calibri"/>
              </a:rPr>
              <a:t>4. Elicit oral translations.</a:t>
            </a:r>
          </a:p>
          <a:p>
            <a:pPr marL="0" lvl="0" indent="0" algn="l" rtl="0">
              <a:lnSpc>
                <a:spcPct val="100000"/>
              </a:lnSpc>
              <a:spcBef>
                <a:spcPts val="0"/>
              </a:spcBef>
              <a:spcAft>
                <a:spcPts val="0"/>
              </a:spcAft>
              <a:buSzPts val="1400"/>
              <a:buNone/>
            </a:pPr>
            <a:endParaRPr lang="en-GB" sz="1200" b="1" i="0" u="none" strike="noStrike" kern="1200" cap="none" baseline="0" dirty="0">
              <a:solidFill>
                <a:schemeClr val="tx1"/>
              </a:solidFill>
              <a:effectLst/>
              <a:latin typeface="+mn-lt"/>
              <a:ea typeface="Calibri"/>
              <a:cs typeface="Calibri"/>
              <a:sym typeface="Calibri"/>
            </a:endParaRPr>
          </a:p>
          <a:p>
            <a:pPr marL="0" lvl="0" indent="0" algn="l" rtl="0">
              <a:lnSpc>
                <a:spcPct val="100000"/>
              </a:lnSpc>
              <a:spcBef>
                <a:spcPts val="0"/>
              </a:spcBef>
              <a:spcAft>
                <a:spcPts val="0"/>
              </a:spcAft>
              <a:buSzPts val="1400"/>
              <a:buNone/>
            </a:pPr>
            <a:r>
              <a:rPr lang="en-GB" sz="1200" b="1" i="0" u="none" strike="noStrike" kern="1200" cap="none" baseline="0" dirty="0">
                <a:solidFill>
                  <a:schemeClr val="tx1"/>
                </a:solidFill>
                <a:effectLst/>
                <a:latin typeface="+mn-lt"/>
                <a:ea typeface="Calibri"/>
                <a:cs typeface="Calibri"/>
                <a:sym typeface="Calibri"/>
              </a:rPr>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1. Tu vas </a:t>
            </a:r>
            <a:r>
              <a:rPr lang="en-GB" sz="1200" dirty="0" err="1">
                <a:solidFill>
                  <a:schemeClr val="accent5">
                    <a:lumMod val="50000"/>
                  </a:schemeClr>
                </a:solidFill>
                <a:latin typeface="Century Gothic" panose="020B0502020202020204" pitchFamily="34" charset="0"/>
              </a:rPr>
              <a:t>aller</a:t>
            </a:r>
            <a:r>
              <a:rPr lang="en-GB" sz="1200" dirty="0">
                <a:solidFill>
                  <a:schemeClr val="accent5">
                    <a:lumMod val="50000"/>
                  </a:schemeClr>
                </a:solidFill>
                <a:latin typeface="Century Gothic" panose="020B0502020202020204" pitchFamily="34" charset="0"/>
              </a:rPr>
              <a:t> à </a:t>
            </a:r>
            <a:r>
              <a:rPr lang="en-GB" sz="1200" dirty="0" err="1">
                <a:solidFill>
                  <a:schemeClr val="accent5">
                    <a:lumMod val="50000"/>
                  </a:schemeClr>
                </a:solidFill>
                <a:latin typeface="Century Gothic" panose="020B0502020202020204" pitchFamily="34" charset="0"/>
              </a:rPr>
              <a:t>Londres</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2. Il arrive </a:t>
            </a:r>
            <a:r>
              <a:rPr lang="en-GB" sz="1200" dirty="0" err="1">
                <a:solidFill>
                  <a:schemeClr val="accent5">
                    <a:lumMod val="50000"/>
                  </a:schemeClr>
                </a:solidFill>
                <a:latin typeface="Century Gothic" panose="020B0502020202020204" pitchFamily="34" charset="0"/>
              </a:rPr>
              <a:t>en</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ville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en</a:t>
            </a:r>
            <a:r>
              <a:rPr lang="en-GB" sz="1200" dirty="0">
                <a:solidFill>
                  <a:schemeClr val="accent5">
                    <a:lumMod val="50000"/>
                  </a:schemeClr>
                </a:solidFill>
                <a:latin typeface="Century Gothic" panose="020B0502020202020204" pitchFamily="34" charset="0"/>
              </a:rPr>
              <a:t> retard.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3.</a:t>
            </a:r>
            <a:r>
              <a:rPr lang="en-GB" sz="1200" baseline="0" dirty="0">
                <a:solidFill>
                  <a:schemeClr val="accent5">
                    <a:lumMod val="50000"/>
                  </a:schemeClr>
                </a:solidFill>
                <a:latin typeface="Century Gothic" panose="020B0502020202020204" pitchFamily="34" charset="0"/>
              </a:rPr>
              <a:t> </a:t>
            </a:r>
            <a:r>
              <a:rPr lang="en-GB" sz="1200" dirty="0">
                <a:solidFill>
                  <a:schemeClr val="accent5">
                    <a:lumMod val="50000"/>
                  </a:schemeClr>
                </a:solidFill>
                <a:latin typeface="Century Gothic" panose="020B0502020202020204" pitchFamily="34" charset="0"/>
              </a:rPr>
              <a:t>Tu </a:t>
            </a:r>
            <a:r>
              <a:rPr lang="en-GB" sz="1200" dirty="0" err="1">
                <a:solidFill>
                  <a:schemeClr val="accent5">
                    <a:lumMod val="50000"/>
                  </a:schemeClr>
                </a:solidFill>
                <a:latin typeface="Century Gothic" panose="020B0502020202020204" pitchFamily="34" charset="0"/>
              </a:rPr>
              <a:t>écoutes</a:t>
            </a:r>
            <a:r>
              <a:rPr lang="en-GB" sz="1200" dirty="0">
                <a:solidFill>
                  <a:schemeClr val="accent5">
                    <a:lumMod val="50000"/>
                  </a:schemeClr>
                </a:solidFill>
                <a:latin typeface="Century Gothic" panose="020B0502020202020204" pitchFamily="34" charset="0"/>
              </a:rPr>
              <a:t> la radio encore.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4. Elle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gagner</a:t>
            </a:r>
            <a:r>
              <a:rPr lang="en-GB" sz="1200" dirty="0">
                <a:solidFill>
                  <a:schemeClr val="accent5">
                    <a:lumMod val="50000"/>
                  </a:schemeClr>
                </a:solidFill>
                <a:latin typeface="Century Gothic" panose="020B0502020202020204" pitchFamily="34" charset="0"/>
              </a:rPr>
              <a:t> le match. </a:t>
            </a:r>
          </a:p>
          <a:p>
            <a:pPr marL="0" lvl="0" indent="0" algn="l" rtl="0">
              <a:lnSpc>
                <a:spcPct val="100000"/>
              </a:lnSpc>
              <a:spcBef>
                <a:spcPts val="0"/>
              </a:spcBef>
              <a:spcAft>
                <a:spcPts val="0"/>
              </a:spcAft>
              <a:buSzPts val="1400"/>
              <a:buNone/>
            </a:pPr>
            <a:r>
              <a:rPr lang="en-GB" sz="1200" dirty="0">
                <a:solidFill>
                  <a:schemeClr val="accent5">
                    <a:lumMod val="50000"/>
                  </a:schemeClr>
                </a:solidFill>
                <a:latin typeface="Century Gothic" panose="020B0502020202020204" pitchFamily="34" charset="0"/>
              </a:rPr>
              <a:t>5. Tu vas changer le monde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6. Elle </a:t>
            </a:r>
            <a:r>
              <a:rPr lang="en-GB" sz="1200" dirty="0" err="1">
                <a:solidFill>
                  <a:schemeClr val="accent5">
                    <a:lumMod val="50000"/>
                  </a:schemeClr>
                </a:solidFill>
                <a:latin typeface="Century Gothic" panose="020B0502020202020204" pitchFamily="34" charset="0"/>
              </a:rPr>
              <a:t>habite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en</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Écosse</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7. Tu </a:t>
            </a:r>
            <a:r>
              <a:rPr lang="en-GB" sz="1200" dirty="0" err="1">
                <a:solidFill>
                  <a:schemeClr val="accent5">
                    <a:lumMod val="50000"/>
                  </a:schemeClr>
                </a:solidFill>
                <a:latin typeface="Century Gothic" panose="020B0502020202020204" pitchFamily="34" charset="0"/>
              </a:rPr>
              <a:t>regardes</a:t>
            </a:r>
            <a:r>
              <a:rPr lang="en-GB" sz="1200" dirty="0">
                <a:solidFill>
                  <a:schemeClr val="accent5">
                    <a:lumMod val="50000"/>
                  </a:schemeClr>
                </a:solidFill>
                <a:latin typeface="Century Gothic" panose="020B0502020202020204" pitchFamily="34" charset="0"/>
              </a:rPr>
              <a:t> un film </a:t>
            </a:r>
            <a:r>
              <a:rPr lang="en-GB" sz="1200" dirty="0" err="1">
                <a:solidFill>
                  <a:schemeClr val="accent5">
                    <a:lumMod val="50000"/>
                  </a:schemeClr>
                </a:solidFill>
                <a:latin typeface="Century Gothic" panose="020B0502020202020204" pitchFamily="34" charset="0"/>
              </a:rPr>
              <a:t>tôt</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8. Il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habiter</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en</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Angleterre</a:t>
            </a:r>
            <a:r>
              <a:rPr lang="en-GB" sz="1200" dirty="0">
                <a:solidFill>
                  <a:schemeClr val="accent5">
                    <a:lumMod val="50000"/>
                  </a:schemeClr>
                </a:solidFill>
                <a:latin typeface="Century Gothic" panose="020B0502020202020204" pitchFamily="34"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299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dirty="0"/>
              <a:t>Timing: 5 minutes</a:t>
            </a:r>
          </a:p>
          <a:p>
            <a:pPr marL="0" lvl="0" indent="0" algn="l" rtl="0">
              <a:lnSpc>
                <a:spcPct val="100000"/>
              </a:lnSpc>
              <a:spcBef>
                <a:spcPts val="0"/>
              </a:spcBef>
              <a:spcAft>
                <a:spcPts val="0"/>
              </a:spcAft>
              <a:buSzPts val="1400"/>
              <a:buNone/>
            </a:pPr>
            <a:endParaRPr lang="en-GB" b="1" baseline="0" dirty="0"/>
          </a:p>
          <a:p>
            <a:pPr marL="0" lvl="0" indent="0" algn="l" rtl="0">
              <a:lnSpc>
                <a:spcPct val="100000"/>
              </a:lnSpc>
              <a:spcBef>
                <a:spcPts val="0"/>
              </a:spcBef>
              <a:spcAft>
                <a:spcPts val="0"/>
              </a:spcAft>
              <a:buSzPts val="1400"/>
              <a:buNone/>
            </a:pPr>
            <a:r>
              <a:rPr lang="en-GB" b="1" baseline="0" dirty="0"/>
              <a:t>Aim: </a:t>
            </a:r>
            <a:r>
              <a:rPr lang="en-GB" sz="1200" b="0" baseline="0" dirty="0">
                <a:solidFill>
                  <a:schemeClr val="accent5">
                    <a:lumMod val="50000"/>
                  </a:schemeClr>
                </a:solidFill>
                <a:latin typeface="Century Gothic" panose="020B0502020202020204" pitchFamily="34" charset="0"/>
              </a:rPr>
              <a:t>Written transcription of known verbs in infinitive form in a slightly extended context to prime for the upcoming writing task.</a:t>
            </a:r>
          </a:p>
          <a:p>
            <a:pPr marL="0" lvl="0" indent="0" algn="l" rtl="0">
              <a:lnSpc>
                <a:spcPct val="100000"/>
              </a:lnSpc>
              <a:spcBef>
                <a:spcPts val="0"/>
              </a:spcBef>
              <a:spcAft>
                <a:spcPts val="0"/>
              </a:spcAft>
              <a:buSzPts val="1400"/>
              <a:buNone/>
            </a:pPr>
            <a:endParaRPr lang="en-GB" sz="1200" b="1" baseline="0" dirty="0">
              <a:solidFill>
                <a:schemeClr val="accent5">
                  <a:lumMod val="50000"/>
                </a:schemeClr>
              </a:solidFill>
              <a:latin typeface="Century Gothic" panose="020B0502020202020204" pitchFamily="34" charset="0"/>
            </a:endParaRPr>
          </a:p>
          <a:p>
            <a:pPr marL="0" lvl="0" indent="0" algn="l" rtl="0">
              <a:lnSpc>
                <a:spcPct val="100000"/>
              </a:lnSpc>
              <a:spcBef>
                <a:spcPts val="0"/>
              </a:spcBef>
              <a:spcAft>
                <a:spcPts val="0"/>
              </a:spcAft>
              <a:buSzPts val="1400"/>
              <a:buNone/>
            </a:pPr>
            <a:r>
              <a:rPr lang="en-GB" sz="1200" b="1" baseline="0" dirty="0">
                <a:solidFill>
                  <a:schemeClr val="accent5">
                    <a:lumMod val="50000"/>
                  </a:schemeClr>
                </a:solidFill>
                <a:latin typeface="Century Gothic" panose="020B0502020202020204" pitchFamily="34" charset="0"/>
              </a:rPr>
              <a:t>Procedure</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dirty="0"/>
              <a:t>1. Ask students to look at the verb preceding the gap (a form of </a:t>
            </a:r>
            <a:r>
              <a:rPr lang="en-GB" i="1" dirty="0" err="1"/>
              <a:t>aller</a:t>
            </a:r>
            <a:r>
              <a:rPr lang="en-GB" i="1" dirty="0"/>
              <a:t> </a:t>
            </a:r>
            <a:r>
              <a:rPr lang="en-GB" i="0" dirty="0"/>
              <a:t>in each case). What information does this give about the dialogue? Are the girls talking about what they are doing, or what they are going to do?</a:t>
            </a:r>
            <a:endParaRPr lang="en-GB"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dirty="0"/>
              <a:t>2. Students listen to the dialogue between Sophie</a:t>
            </a:r>
            <a:r>
              <a:rPr lang="en-GB" baseline="0" dirty="0"/>
              <a:t> and her friend </a:t>
            </a:r>
            <a:r>
              <a:rPr lang="en-GB" baseline="0" dirty="0" err="1"/>
              <a:t>Léa</a:t>
            </a:r>
            <a:r>
              <a:rPr lang="en-GB" baseline="0" dirty="0"/>
              <a:t>, which plays on clicking the bubbles. They read along and write the infinitive they hear (1-7) in each blank in the speech bubbles. </a:t>
            </a:r>
            <a:br>
              <a:rPr lang="en-GB" baseline="0" dirty="0"/>
            </a:br>
            <a:r>
              <a:rPr lang="en-GB" baseline="0" dirty="0"/>
              <a:t>3. </a:t>
            </a:r>
            <a:r>
              <a:rPr lang="en-GB" i="0" baseline="0" dirty="0"/>
              <a:t>The answers are animated, and students should be asked in turn to translate the texts orally into English, to ensure understanding.</a:t>
            </a:r>
          </a:p>
          <a:p>
            <a:pPr marL="0" marR="0" lvl="0" indent="0" algn="l" defTabSz="914400" rtl="0" eaLnBrk="1" fontAlgn="auto" latinLnBrk="0" hangingPunct="1">
              <a:lnSpc>
                <a:spcPct val="100000"/>
              </a:lnSpc>
              <a:spcBef>
                <a:spcPts val="0"/>
              </a:spcBef>
              <a:spcAft>
                <a:spcPts val="0"/>
              </a:spcAft>
              <a:buClrTx/>
              <a:buSzPts val="1400"/>
              <a:buFontTx/>
              <a:buNone/>
              <a:tabLst/>
              <a:defRPr/>
            </a:pPr>
            <a:br>
              <a:rPr lang="en-GB" baseline="0" dirty="0"/>
            </a:br>
            <a:r>
              <a:rPr lang="en-GB" b="1" i="1" baseline="0" dirty="0"/>
              <a:t>Note: </a:t>
            </a:r>
            <a:r>
              <a:rPr lang="en-GB" dirty="0"/>
              <a:t>The ‘nous’ form of </a:t>
            </a:r>
            <a:r>
              <a:rPr lang="en-GB" i="1" dirty="0" err="1"/>
              <a:t>aller</a:t>
            </a:r>
            <a:r>
              <a:rPr lang="en-GB" i="0" baseline="0" dirty="0"/>
              <a:t> is used here in the context of the story only; explicit practice in using the plural forms to express future intention will feature in next week’s lessons. </a:t>
            </a:r>
            <a:br>
              <a:rPr lang="en-GB" i="0" baseline="0" dirty="0"/>
            </a:br>
            <a:endParaRPr lang="en-GB" i="0" baseline="0"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i="0" baseline="0" dirty="0"/>
              <a:t>Transcript</a:t>
            </a:r>
          </a:p>
          <a:p>
            <a:pPr algn="l"/>
            <a:r>
              <a:rPr lang="en-GB" sz="1200" dirty="0">
                <a:latin typeface="Century Gothic" panose="020B0502020202020204" pitchFamily="34" charset="0"/>
              </a:rPr>
              <a:t>Salut </a:t>
            </a:r>
            <a:r>
              <a:rPr lang="en-GB" sz="1200" dirty="0" err="1">
                <a:latin typeface="Century Gothic" panose="020B0502020202020204" pitchFamily="34" charset="0"/>
              </a:rPr>
              <a:t>Léa</a:t>
            </a:r>
            <a:r>
              <a:rPr lang="en-GB" sz="1200" dirty="0">
                <a:latin typeface="Century Gothic" panose="020B0502020202020204" pitchFamily="34" charset="0"/>
              </a:rPr>
              <a:t> ! Je </a:t>
            </a:r>
            <a:r>
              <a:rPr lang="en-GB" sz="1200" dirty="0" err="1">
                <a:latin typeface="Century Gothic" panose="020B0502020202020204" pitchFamily="34" charset="0"/>
              </a:rPr>
              <a:t>vais</a:t>
            </a:r>
            <a:r>
              <a:rPr lang="en-GB" sz="1200" dirty="0">
                <a:latin typeface="Century Gothic" panose="020B0502020202020204" pitchFamily="34" charset="0"/>
              </a:rPr>
              <a:t> </a:t>
            </a:r>
            <a:r>
              <a:rPr lang="en-GB" sz="1200" b="1" dirty="0" err="1">
                <a:solidFill>
                  <a:schemeClr val="accent2"/>
                </a:solidFill>
                <a:latin typeface="Century Gothic" panose="020B0502020202020204" pitchFamily="34" charset="0"/>
              </a:rPr>
              <a:t>aller</a:t>
            </a:r>
            <a:r>
              <a:rPr lang="en-GB" sz="1200" dirty="0">
                <a:latin typeface="Century Gothic" panose="020B0502020202020204" pitchFamily="34" charset="0"/>
              </a:rPr>
              <a:t> </a:t>
            </a:r>
            <a:r>
              <a:rPr lang="en-GB" sz="1200" dirty="0" err="1">
                <a:latin typeface="Century Gothic" panose="020B0502020202020204" pitchFamily="34" charset="0"/>
              </a:rPr>
              <a:t>en</a:t>
            </a:r>
            <a:r>
              <a:rPr lang="en-GB" sz="1200" dirty="0">
                <a:latin typeface="Century Gothic" panose="020B0502020202020204" pitchFamily="34" charset="0"/>
              </a:rPr>
              <a:t> </a:t>
            </a:r>
            <a:r>
              <a:rPr lang="en-GB" sz="1200" dirty="0" err="1">
                <a:latin typeface="Century Gothic" panose="020B0502020202020204" pitchFamily="34" charset="0"/>
              </a:rPr>
              <a:t>ville</a:t>
            </a:r>
            <a:r>
              <a:rPr lang="en-GB" sz="1200" dirty="0">
                <a:latin typeface="Century Gothic" panose="020B0502020202020204" pitchFamily="34" charset="0"/>
              </a:rPr>
              <a:t> </a:t>
            </a:r>
            <a:r>
              <a:rPr lang="en-GB" sz="1200" dirty="0" err="1">
                <a:latin typeface="Century Gothic" panose="020B0502020202020204" pitchFamily="34" charset="0"/>
              </a:rPr>
              <a:t>samedi</a:t>
            </a:r>
            <a:r>
              <a:rPr lang="en-GB" sz="1200" dirty="0">
                <a:latin typeface="Century Gothic" panose="020B0502020202020204" pitchFamily="34" charset="0"/>
              </a:rPr>
              <a:t>. </a:t>
            </a:r>
          </a:p>
          <a:p>
            <a:pPr algn="l"/>
            <a:r>
              <a:rPr lang="en-GB" sz="1200" dirty="0">
                <a:latin typeface="Century Gothic" panose="020B0502020202020204" pitchFamily="34" charset="0"/>
              </a:rPr>
              <a:t>Tu </a:t>
            </a:r>
            <a:r>
              <a:rPr lang="en-GB" sz="1200" dirty="0" err="1">
                <a:latin typeface="Century Gothic" panose="020B0502020202020204" pitchFamily="34" charset="0"/>
              </a:rPr>
              <a:t>viens</a:t>
            </a:r>
            <a:r>
              <a:rPr lang="en-GB" sz="1200" dirty="0">
                <a:latin typeface="Century Gothic" panose="020B0502020202020204" pitchFamily="34" charset="0"/>
              </a:rPr>
              <a:t> ? Je </a:t>
            </a:r>
            <a:r>
              <a:rPr lang="en-GB" sz="1200" dirty="0" err="1">
                <a:latin typeface="Century Gothic" panose="020B0502020202020204" pitchFamily="34" charset="0"/>
              </a:rPr>
              <a:t>pense</a:t>
            </a:r>
            <a:r>
              <a:rPr lang="en-GB" sz="1200" dirty="0">
                <a:latin typeface="Century Gothic" panose="020B0502020202020204" pitchFamily="34" charset="0"/>
              </a:rPr>
              <a:t> que je </a:t>
            </a:r>
            <a:r>
              <a:rPr lang="en-GB" sz="1200" dirty="0" err="1">
                <a:latin typeface="Century Gothic" panose="020B0502020202020204" pitchFamily="34" charset="0"/>
              </a:rPr>
              <a:t>vais</a:t>
            </a:r>
            <a:r>
              <a:rPr lang="en-GB" sz="1200" b="1" dirty="0">
                <a:solidFill>
                  <a:schemeClr val="accent2"/>
                </a:solidFill>
                <a:latin typeface="Century Gothic" panose="020B0502020202020204" pitchFamily="34" charset="0"/>
              </a:rPr>
              <a:t> </a:t>
            </a:r>
            <a:r>
              <a:rPr lang="en-GB" sz="1200" b="1" dirty="0" err="1">
                <a:solidFill>
                  <a:schemeClr val="accent2"/>
                </a:solidFill>
                <a:latin typeface="Century Gothic" panose="020B0502020202020204" pitchFamily="34" charset="0"/>
              </a:rPr>
              <a:t>regarder</a:t>
            </a:r>
            <a:r>
              <a:rPr lang="en-GB" sz="1200" b="1" dirty="0">
                <a:solidFill>
                  <a:schemeClr val="accent2"/>
                </a:solidFill>
                <a:latin typeface="Century Gothic" panose="020B0502020202020204" pitchFamily="34" charset="0"/>
              </a:rPr>
              <a:t> </a:t>
            </a:r>
            <a:r>
              <a:rPr lang="en-GB" sz="1200" dirty="0">
                <a:latin typeface="Century Gothic" panose="020B0502020202020204" pitchFamily="34" charset="0"/>
              </a:rPr>
              <a:t>le nouveau film au </a:t>
            </a:r>
            <a:r>
              <a:rPr lang="en-GB" sz="1200" dirty="0" err="1">
                <a:latin typeface="Century Gothic" panose="020B0502020202020204" pitchFamily="34" charset="0"/>
              </a:rPr>
              <a:t>cinéma</a:t>
            </a:r>
            <a:r>
              <a:rPr lang="en-GB" sz="1200" dirty="0">
                <a:latin typeface="Century Gothic" panose="020B0502020202020204" pitchFamily="34" charset="0"/>
              </a:rPr>
              <a:t>. Nous </a:t>
            </a:r>
            <a:r>
              <a:rPr lang="en-GB" sz="1200" dirty="0" err="1">
                <a:latin typeface="Century Gothic" panose="020B0502020202020204" pitchFamily="34" charset="0"/>
              </a:rPr>
              <a:t>allons</a:t>
            </a:r>
            <a:r>
              <a:rPr lang="en-GB" sz="1200" dirty="0">
                <a:latin typeface="Century Gothic" panose="020B0502020202020204" pitchFamily="34" charset="0"/>
              </a:rPr>
              <a:t> </a:t>
            </a:r>
            <a:r>
              <a:rPr lang="en-GB" sz="1200" b="1" dirty="0">
                <a:solidFill>
                  <a:schemeClr val="accent2"/>
                </a:solidFill>
                <a:latin typeface="Century Gothic" panose="020B0502020202020204" pitchFamily="34" charset="0"/>
              </a:rPr>
              <a:t>manger</a:t>
            </a:r>
            <a:r>
              <a:rPr lang="en-GB" sz="1200" dirty="0">
                <a:latin typeface="Century Gothic" panose="020B0502020202020204" pitchFamily="34" charset="0"/>
              </a:rPr>
              <a:t> au café ?</a:t>
            </a:r>
          </a:p>
          <a:p>
            <a:pPr algn="l"/>
            <a:endParaRPr lang="en-GB" sz="1200" dirty="0">
              <a:latin typeface="Century Gothic" panose="020B0502020202020204" pitchFamily="34" charset="0"/>
            </a:endParaRPr>
          </a:p>
          <a:p>
            <a:pPr algn="l"/>
            <a:r>
              <a:rPr lang="en-GB" sz="1200" dirty="0">
                <a:latin typeface="Century Gothic" panose="020B0502020202020204" pitchFamily="34" charset="0"/>
              </a:rPr>
              <a:t>Ah </a:t>
            </a:r>
            <a:r>
              <a:rPr lang="en-GB" sz="1200" dirty="0" err="1">
                <a:latin typeface="Century Gothic" panose="020B0502020202020204" pitchFamily="34" charset="0"/>
              </a:rPr>
              <a:t>oui</a:t>
            </a:r>
            <a:r>
              <a:rPr lang="en-GB" sz="1200" dirty="0">
                <a:latin typeface="Century Gothic" panose="020B0502020202020204" pitchFamily="34" charset="0"/>
              </a:rPr>
              <a:t> ! </a:t>
            </a:r>
            <a:r>
              <a:rPr lang="en-GB" sz="1200" dirty="0" err="1">
                <a:latin typeface="Century Gothic" panose="020B0502020202020204" pitchFamily="34" charset="0"/>
              </a:rPr>
              <a:t>C’est</a:t>
            </a:r>
            <a:r>
              <a:rPr lang="en-GB" sz="1200" dirty="0">
                <a:latin typeface="Century Gothic" panose="020B0502020202020204" pitchFamily="34" charset="0"/>
              </a:rPr>
              <a:t> un bon film ! Je </a:t>
            </a:r>
            <a:r>
              <a:rPr lang="en-GB" sz="1200" dirty="0" err="1">
                <a:latin typeface="Century Gothic" panose="020B0502020202020204" pitchFamily="34" charset="0"/>
              </a:rPr>
              <a:t>vais</a:t>
            </a:r>
            <a:r>
              <a:rPr lang="en-GB" sz="1200" dirty="0">
                <a:latin typeface="Century Gothic" panose="020B0502020202020204" pitchFamily="34" charset="0"/>
              </a:rPr>
              <a:t> </a:t>
            </a:r>
            <a:r>
              <a:rPr lang="en-GB" sz="1200" b="1" dirty="0">
                <a:solidFill>
                  <a:schemeClr val="accent2"/>
                </a:solidFill>
                <a:latin typeface="Century Gothic" panose="020B0502020202020204" pitchFamily="34" charset="0"/>
              </a:rPr>
              <a:t>faire</a:t>
            </a:r>
            <a:r>
              <a:rPr lang="en-GB" sz="1200" dirty="0">
                <a:latin typeface="Century Gothic" panose="020B0502020202020204" pitchFamily="34" charset="0"/>
              </a:rPr>
              <a:t> </a:t>
            </a:r>
            <a:r>
              <a:rPr lang="en-GB" sz="1200" dirty="0" err="1">
                <a:latin typeface="Century Gothic" panose="020B0502020202020204" pitchFamily="34" charset="0"/>
              </a:rPr>
              <a:t>mes</a:t>
            </a:r>
            <a:r>
              <a:rPr lang="en-GB" sz="1200" dirty="0">
                <a:latin typeface="Century Gothic" panose="020B0502020202020204" pitchFamily="34" charset="0"/>
              </a:rPr>
              <a:t> devoirs, </a:t>
            </a:r>
            <a:r>
              <a:rPr lang="en-GB" sz="1200" dirty="0" err="1">
                <a:latin typeface="Century Gothic" panose="020B0502020202020204" pitchFamily="34" charset="0"/>
              </a:rPr>
              <a:t>mais</a:t>
            </a:r>
            <a:r>
              <a:rPr lang="en-GB" sz="1200" dirty="0">
                <a:latin typeface="Century Gothic" panose="020B0502020202020204" pitchFamily="34" charset="0"/>
              </a:rPr>
              <a:t> je </a:t>
            </a:r>
            <a:r>
              <a:rPr lang="en-GB" sz="1200" dirty="0" err="1">
                <a:latin typeface="Century Gothic" panose="020B0502020202020204" pitchFamily="34" charset="0"/>
              </a:rPr>
              <a:t>pense</a:t>
            </a:r>
            <a:r>
              <a:rPr lang="en-GB" sz="1200" dirty="0">
                <a:latin typeface="Century Gothic" panose="020B0502020202020204" pitchFamily="34" charset="0"/>
              </a:rPr>
              <a:t> que je </a:t>
            </a:r>
            <a:r>
              <a:rPr lang="en-GB" sz="1200" dirty="0" err="1">
                <a:latin typeface="Century Gothic" panose="020B0502020202020204" pitchFamily="34" charset="0"/>
              </a:rPr>
              <a:t>vais</a:t>
            </a:r>
            <a:r>
              <a:rPr lang="en-GB" sz="1200" dirty="0">
                <a:latin typeface="Century Gothic" panose="020B0502020202020204" pitchFamily="34" charset="0"/>
              </a:rPr>
              <a:t> </a:t>
            </a:r>
            <a:r>
              <a:rPr lang="en-GB" sz="1200" b="1" dirty="0" err="1">
                <a:solidFill>
                  <a:schemeClr val="accent2"/>
                </a:solidFill>
                <a:latin typeface="Century Gothic" panose="020B0502020202020204" pitchFamily="34" charset="0"/>
              </a:rPr>
              <a:t>venir</a:t>
            </a:r>
            <a:r>
              <a:rPr lang="en-GB" sz="1200" dirty="0">
                <a:latin typeface="Century Gothic" panose="020B0502020202020204" pitchFamily="34" charset="0"/>
              </a:rPr>
              <a:t>. Je </a:t>
            </a:r>
            <a:r>
              <a:rPr lang="en-GB" sz="1200" dirty="0" err="1">
                <a:latin typeface="Century Gothic" panose="020B0502020202020204" pitchFamily="34" charset="0"/>
              </a:rPr>
              <a:t>vais</a:t>
            </a:r>
            <a:r>
              <a:rPr lang="en-GB" sz="1200" dirty="0">
                <a:latin typeface="Century Gothic" panose="020B0502020202020204" pitchFamily="34" charset="0"/>
              </a:rPr>
              <a:t> </a:t>
            </a:r>
            <a:r>
              <a:rPr lang="en-GB" sz="1200" b="1" dirty="0" err="1">
                <a:solidFill>
                  <a:schemeClr val="accent2"/>
                </a:solidFill>
                <a:latin typeface="Century Gothic" panose="020B0502020202020204" pitchFamily="34" charset="0"/>
              </a:rPr>
              <a:t>revenir</a:t>
            </a:r>
            <a:r>
              <a:rPr lang="en-GB" sz="1200" dirty="0">
                <a:latin typeface="Century Gothic" panose="020B0502020202020204" pitchFamily="34" charset="0"/>
              </a:rPr>
              <a:t> </a:t>
            </a:r>
            <a:r>
              <a:rPr lang="en-GB" sz="1200" dirty="0" err="1">
                <a:latin typeface="Century Gothic" panose="020B0502020202020204" pitchFamily="34" charset="0"/>
              </a:rPr>
              <a:t>tôt</a:t>
            </a:r>
            <a:r>
              <a:rPr lang="en-GB" sz="1200" dirty="0">
                <a:latin typeface="Century Gothic" panose="020B0502020202020204" pitchFamily="34" charset="0"/>
              </a:rPr>
              <a:t>. </a:t>
            </a:r>
          </a:p>
          <a:p>
            <a:pPr algn="l"/>
            <a:r>
              <a:rPr lang="en-GB" sz="1200" dirty="0">
                <a:latin typeface="Century Gothic" panose="020B0502020202020204" pitchFamily="34" charset="0"/>
              </a:rPr>
              <a:t>Tu vas </a:t>
            </a:r>
            <a:r>
              <a:rPr lang="en-GB" sz="1200" b="1" dirty="0" err="1">
                <a:solidFill>
                  <a:schemeClr val="accent2"/>
                </a:solidFill>
                <a:latin typeface="Century Gothic" panose="020B0502020202020204" pitchFamily="34" charset="0"/>
              </a:rPr>
              <a:t>partir</a:t>
            </a:r>
            <a:r>
              <a:rPr lang="en-GB" sz="1200" dirty="0">
                <a:latin typeface="Century Gothic" panose="020B0502020202020204" pitchFamily="34" charset="0"/>
              </a:rPr>
              <a:t> </a:t>
            </a:r>
            <a:r>
              <a:rPr lang="en-GB" sz="1200" dirty="0" err="1">
                <a:latin typeface="Century Gothic" panose="020B0502020202020204" pitchFamily="34" charset="0"/>
              </a:rPr>
              <a:t>quand</a:t>
            </a:r>
            <a:r>
              <a:rPr lang="en-GB" sz="1200" dirty="0">
                <a:latin typeface="Century Gothic" panose="020B0502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349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dirty="0"/>
              <a:t>Timing: 8 minutes</a:t>
            </a:r>
          </a:p>
          <a:p>
            <a:pPr marL="0" lvl="0" indent="0" algn="l" rtl="0">
              <a:lnSpc>
                <a:spcPct val="100000"/>
              </a:lnSpc>
              <a:spcBef>
                <a:spcPts val="0"/>
              </a:spcBef>
              <a:spcAft>
                <a:spcPts val="0"/>
              </a:spcAft>
              <a:buSzPts val="1400"/>
              <a:buNone/>
            </a:pPr>
            <a:endParaRPr lang="en-GB" b="0" dirty="0"/>
          </a:p>
          <a:p>
            <a:pPr marL="0" lvl="0" indent="0" algn="l" rtl="0">
              <a:lnSpc>
                <a:spcPct val="100000"/>
              </a:lnSpc>
              <a:spcBef>
                <a:spcPts val="0"/>
              </a:spcBef>
              <a:spcAft>
                <a:spcPts val="0"/>
              </a:spcAft>
              <a:buSzPts val="1400"/>
              <a:buNone/>
            </a:pPr>
            <a:r>
              <a:rPr lang="en-GB" b="1" dirty="0"/>
              <a:t>Aim:</a:t>
            </a:r>
            <a:r>
              <a:rPr lang="en-GB" b="0" dirty="0"/>
              <a:t> Free written production (with dictionary look up) to bring together the vocabulary and grammar covered in lesson 1.</a:t>
            </a:r>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dirty="0"/>
              <a:t>Procedure:</a:t>
            </a:r>
          </a:p>
          <a:p>
            <a:pPr marL="228600" lvl="0" indent="-228600" algn="l" rtl="0">
              <a:lnSpc>
                <a:spcPct val="100000"/>
              </a:lnSpc>
              <a:spcBef>
                <a:spcPts val="0"/>
              </a:spcBef>
              <a:spcAft>
                <a:spcPts val="0"/>
              </a:spcAft>
              <a:buSzPts val="1400"/>
              <a:buAutoNum type="arabicPeriod"/>
            </a:pPr>
            <a:r>
              <a:rPr lang="en-GB" b="0" dirty="0"/>
              <a:t>Students write five sentences about what they are going to do on Saturday </a:t>
            </a:r>
          </a:p>
          <a:p>
            <a:pPr marL="228600" lvl="0" indent="-228600" algn="l" rtl="0">
              <a:lnSpc>
                <a:spcPct val="100000"/>
              </a:lnSpc>
              <a:spcBef>
                <a:spcPts val="0"/>
              </a:spcBef>
              <a:spcAft>
                <a:spcPts val="0"/>
              </a:spcAft>
              <a:buSzPts val="1400"/>
              <a:buAutoNum type="arabicPeriod"/>
            </a:pPr>
            <a:r>
              <a:rPr lang="en-GB" b="0" dirty="0"/>
              <a:t>If time permits, the partner should write down the sentences and translate them.</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180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Revising SSC [</a:t>
            </a:r>
            <a:r>
              <a:rPr lang="en-GB" b="0" dirty="0" err="1"/>
              <a:t>qu</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Consolidating</a:t>
            </a:r>
            <a:r>
              <a:rPr lang="en-GB" b="0" baseline="0" dirty="0"/>
              <a:t> the use of </a:t>
            </a:r>
            <a:r>
              <a:rPr lang="en-GB" b="0" i="1" baseline="0" dirty="0" err="1"/>
              <a:t>aller</a:t>
            </a:r>
            <a:r>
              <a:rPr lang="en-GB" b="0" i="0" baseline="0" dirty="0"/>
              <a:t> plus the infinitive to express future intentions </a:t>
            </a:r>
            <a:r>
              <a:rPr lang="en-GB" b="0" i="1" baseline="0" dirty="0"/>
              <a:t>(je</a:t>
            </a:r>
            <a:r>
              <a:rPr lang="en-GB" b="0" i="0" baseline="0" dirty="0"/>
              <a:t>, </a:t>
            </a:r>
            <a:r>
              <a:rPr lang="en-GB" b="0" i="1" baseline="0" dirty="0" err="1"/>
              <a:t>tu</a:t>
            </a:r>
            <a:r>
              <a:rPr lang="en-GB" b="0" i="0" baseline="0" dirty="0"/>
              <a:t>, </a:t>
            </a:r>
            <a:r>
              <a:rPr lang="en-GB" b="0" i="1" baseline="0" dirty="0" err="1"/>
              <a:t>il</a:t>
            </a:r>
            <a:r>
              <a:rPr lang="en-GB" b="0" i="0" baseline="0" dirty="0"/>
              <a:t>/</a:t>
            </a:r>
            <a:r>
              <a:rPr lang="en-GB" b="0" i="1" baseline="0" dirty="0" err="1"/>
              <a:t>elle</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Introducing</a:t>
            </a:r>
            <a:r>
              <a:rPr lang="en-GB" b="0" baseline="0" dirty="0"/>
              <a:t> the use of </a:t>
            </a:r>
            <a:r>
              <a:rPr lang="en-GB" b="0" i="1" baseline="0" dirty="0" err="1"/>
              <a:t>aller</a:t>
            </a:r>
            <a:r>
              <a:rPr lang="en-GB" b="0" i="0" baseline="0" dirty="0"/>
              <a:t> plus the infinitive in negative sentences with future intention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7.3.2.3 (introduce) </a:t>
            </a:r>
            <a:r>
              <a:rPr lang="fr-FR" sz="1200" b="0" i="0" dirty="0">
                <a:solidFill>
                  <a:schemeClr val="dk1"/>
                </a:solidFill>
                <a:latin typeface="+mn-lt"/>
                <a:ea typeface="Calibri"/>
                <a:cs typeface="Calibri"/>
                <a:sym typeface="Calibri"/>
              </a:rPr>
              <a:t>partir [163], pars [163], part [163], (à l') avenir [471], match [1906], madame [294], monsieur [79], encore</a:t>
            </a:r>
            <a:r>
              <a:rPr lang="fr-FR" sz="1200" b="0" i="0" baseline="30000" dirty="0">
                <a:solidFill>
                  <a:schemeClr val="dk1"/>
                </a:solidFill>
                <a:latin typeface="+mn-lt"/>
                <a:ea typeface="Calibri"/>
                <a:cs typeface="Calibri"/>
                <a:sym typeface="Calibri"/>
              </a:rPr>
              <a:t>1</a:t>
            </a:r>
            <a:r>
              <a:rPr lang="fr-FR" sz="1200" b="0" i="0" dirty="0">
                <a:solidFill>
                  <a:schemeClr val="dk1"/>
                </a:solidFill>
                <a:latin typeface="+mn-lt"/>
                <a:ea typeface="Calibri"/>
                <a:cs typeface="Calibri"/>
                <a:sym typeface="Calibri"/>
              </a:rPr>
              <a:t> [51], en retard [7/1278], tôt [513]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7.3.1.4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dormir [1836], dors [1836], dort [1836], bureau</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[273], équipe [814], parfois [410], sous [112], sur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7.2.2.4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allons [53], allez [53], vont [53], année [102], mois [178], vacances [1726], ville [260], Écosse [n/a], Angleterre [n/a], France [n/a], chez</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[206], en</a:t>
            </a:r>
            <a:r>
              <a:rPr lang="fr-FR" sz="1200" b="0" i="0" u="none" strike="noStrike" kern="1200" cap="none" baseline="30000" dirty="0">
                <a:solidFill>
                  <a:schemeClr val="tx1"/>
                </a:solidFill>
                <a:effectLst/>
                <a:latin typeface="+mn-lt"/>
                <a:ea typeface="Calibri"/>
                <a:cs typeface="Calibri"/>
                <a:sym typeface="Calibri"/>
              </a:rPr>
              <a:t>3</a:t>
            </a:r>
            <a:r>
              <a:rPr lang="fr-FR" sz="1200" b="0" i="0" u="none" strike="noStrike" kern="1200" cap="none" dirty="0">
                <a:solidFill>
                  <a:schemeClr val="tx1"/>
                </a:solidFill>
                <a:effectLst/>
                <a:latin typeface="+mn-lt"/>
                <a:ea typeface="Calibri"/>
                <a:cs typeface="Calibri"/>
                <a:sym typeface="Calibri"/>
              </a:rPr>
              <a:t>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match (match, </a:t>
            </a:r>
            <a:r>
              <a:rPr lang="en-US" b="0" i="1" dirty="0">
                <a:solidFill>
                  <a:srgbClr val="000000"/>
                </a:solidFill>
                <a:effectLst/>
                <a:latin typeface="Arial" panose="020B0604020202020204" pitchFamily="34" charset="0"/>
              </a:rPr>
              <a:t>game</a:t>
            </a:r>
            <a:r>
              <a:rPr lang="en-US" b="0" i="0" dirty="0">
                <a:solidFill>
                  <a:srgbClr val="000000"/>
                </a:solidFill>
                <a:effectLst/>
                <a:latin typeface="Arial" panose="020B0604020202020204" pitchFamily="34" charset="0"/>
              </a:rPr>
              <a:t>)</a:t>
            </a:r>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endParaRPr lang="en-GB" b="1" baseline="0" dirty="0"/>
          </a:p>
          <a:p>
            <a:pPr marL="0"/>
            <a:r>
              <a:rPr lang="en-GB" b="1" baseline="0" dirty="0"/>
              <a:t>Aim: </a:t>
            </a:r>
            <a:r>
              <a:rPr lang="en-GB" baseline="0" dirty="0"/>
              <a:t>oral production of a unknown cognate words containing SSC [</a:t>
            </a:r>
            <a:r>
              <a:rPr lang="en-GB" baseline="0" dirty="0" err="1"/>
              <a:t>qu</a:t>
            </a:r>
            <a:r>
              <a:rPr lang="en-GB" baseline="0" dirty="0"/>
              <a:t>]</a:t>
            </a:r>
          </a:p>
          <a:p>
            <a:pPr marL="0"/>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0"/>
            <a:r>
              <a:rPr lang="en-GB" baseline="0" dirty="0"/>
              <a:t>1. Teacher explains to students that although these words have the same or similar meanings to the English words they recognise, the pronunciation is not the same. </a:t>
            </a:r>
          </a:p>
          <a:p>
            <a:pPr marL="0"/>
            <a:r>
              <a:rPr lang="en-GB" baseline="0" dirty="0"/>
              <a:t>2. Teacher clicks ‘d</a:t>
            </a:r>
            <a:r>
              <a:rPr lang="en-GB" sz="1200" b="0" i="0" kern="1200" dirty="0">
                <a:solidFill>
                  <a:schemeClr val="tx1"/>
                </a:solidFill>
                <a:effectLst/>
                <a:latin typeface="+mn-lt"/>
                <a:ea typeface="+mn-ea"/>
                <a:cs typeface="+mn-cs"/>
              </a:rPr>
              <a:t>ébut</a:t>
            </a:r>
            <a:r>
              <a:rPr lang="en-GB" baseline="0" dirty="0"/>
              <a:t>’.</a:t>
            </a:r>
          </a:p>
          <a:p>
            <a:pPr marL="0"/>
            <a:r>
              <a:rPr lang="en-GB" baseline="0" dirty="0"/>
              <a:t>3. Student A reads the list of words out loud to student B. Student B listens carefully to their partner’s pronunciation, and stops Student A if the [</a:t>
            </a:r>
            <a:r>
              <a:rPr lang="en-GB" baseline="0" dirty="0" err="1"/>
              <a:t>qu</a:t>
            </a:r>
            <a:r>
              <a:rPr lang="en-GB" baseline="0" dirty="0"/>
              <a:t>] sound is pronounced the English way. They </a:t>
            </a:r>
            <a:r>
              <a:rPr lang="en-GB" b="1" baseline="0" dirty="0"/>
              <a:t>only</a:t>
            </a:r>
            <a:r>
              <a:rPr lang="en-GB" b="0" baseline="0" dirty="0"/>
              <a:t> stop their partner if the [</a:t>
            </a:r>
            <a:r>
              <a:rPr lang="en-GB" b="0" baseline="0" dirty="0" err="1"/>
              <a:t>qu</a:t>
            </a:r>
            <a:r>
              <a:rPr lang="en-GB" b="0" baseline="0" dirty="0"/>
              <a:t>] is pronounced incorrectly. If another mispronunciation is noticed, the listening student should note this and correct it at only the end of the round.</a:t>
            </a:r>
            <a:endParaRPr lang="en-GB" baseline="0" dirty="0"/>
          </a:p>
          <a:p>
            <a:pPr marL="0"/>
            <a:r>
              <a:rPr lang="en-GB" baseline="0" dirty="0"/>
              <a:t>4. Students count how many words Student A managed to say correctly.</a:t>
            </a:r>
          </a:p>
          <a:p>
            <a:pPr marL="0"/>
            <a:r>
              <a:rPr lang="en-GB" baseline="0" dirty="0"/>
              <a:t>5. Students swap roles. The student with the most points at the end is the winner.</a:t>
            </a:r>
          </a:p>
          <a:p>
            <a:pPr marL="0"/>
            <a:r>
              <a:rPr lang="en-GB" baseline="0" dirty="0"/>
              <a:t>6. After two rounds, the teacher plays the correct pronunciation by clicking on the audio. Students repeat.</a:t>
            </a:r>
          </a:p>
          <a:p>
            <a:pPr marL="0"/>
            <a:endParaRPr lang="en-GB" baseline="0" dirty="0"/>
          </a:p>
          <a:p>
            <a:pPr marL="0"/>
            <a:r>
              <a:rPr lang="en-GB" b="1" baseline="0" dirty="0"/>
              <a:t>Word frequency (1 is the most frequent word in French): </a:t>
            </a:r>
          </a:p>
          <a:p>
            <a:pPr marL="0"/>
            <a:r>
              <a:rPr lang="en-GB" sz="1200" b="0" dirty="0" err="1">
                <a:solidFill>
                  <a:schemeClr val="accent2"/>
                </a:solidFill>
                <a:latin typeface="Century Gothic" panose="020B0502020202020204" pitchFamily="34" charset="0"/>
                <a:cs typeface="Calibri" panose="020F0502020204030204" pitchFamily="34" charset="0"/>
              </a:rPr>
              <a:t>conséquence</a:t>
            </a:r>
            <a:r>
              <a:rPr lang="en-GB" sz="1200" b="0" dirty="0">
                <a:solidFill>
                  <a:schemeClr val="accent2"/>
                </a:solidFill>
                <a:latin typeface="Century Gothic" panose="020B0502020202020204" pitchFamily="34" charset="0"/>
                <a:cs typeface="Calibri" panose="020F0502020204030204" pitchFamily="34" charset="0"/>
              </a:rPr>
              <a:t> [617], </a:t>
            </a:r>
            <a:r>
              <a:rPr lang="en-GB" sz="1200" b="0" dirty="0" err="1">
                <a:solidFill>
                  <a:schemeClr val="accent2"/>
                </a:solidFill>
                <a:latin typeface="Century Gothic" panose="020B0502020202020204" pitchFamily="34" charset="0"/>
                <a:cs typeface="Calibri" panose="020F0502020204030204" pitchFamily="34" charset="0"/>
              </a:rPr>
              <a:t>qu</a:t>
            </a:r>
            <a:r>
              <a:rPr lang="en-GB" sz="1200" b="0" dirty="0" err="1">
                <a:solidFill>
                  <a:schemeClr val="accent5">
                    <a:lumMod val="50000"/>
                  </a:schemeClr>
                </a:solidFill>
                <a:latin typeface="Century Gothic" panose="020B0502020202020204" pitchFamily="34" charset="0"/>
                <a:cs typeface="Calibri" panose="020F0502020204030204" pitchFamily="34" charset="0"/>
              </a:rPr>
              <a:t>alité</a:t>
            </a:r>
            <a:r>
              <a:rPr lang="en-GB" sz="1200" b="0" dirty="0">
                <a:solidFill>
                  <a:schemeClr val="accent5">
                    <a:lumMod val="50000"/>
                  </a:schemeClr>
                </a:solidFill>
                <a:latin typeface="Century Gothic" panose="020B0502020202020204" pitchFamily="34" charset="0"/>
                <a:cs typeface="Calibri" panose="020F0502020204030204" pitchFamily="34" charset="0"/>
              </a:rPr>
              <a:t> [606], </a:t>
            </a:r>
            <a:r>
              <a:rPr lang="en-GB" sz="1200" dirty="0">
                <a:solidFill>
                  <a:schemeClr val="accent5">
                    <a:lumMod val="50000"/>
                  </a:schemeClr>
                </a:solidFill>
                <a:latin typeface="Century Gothic" panose="020B0502020202020204" pitchFamily="34" charset="0"/>
                <a:cs typeface="Calibri" panose="020F0502020204030204" pitchFamily="34" charset="0"/>
              </a:rPr>
              <a:t>quitter [507], qualification [4004], liquid [3520], </a:t>
            </a:r>
            <a:r>
              <a:rPr lang="en-GB" sz="1200" dirty="0">
                <a:solidFill>
                  <a:srgbClr val="115076"/>
                </a:solidFill>
                <a:latin typeface="Century Gothic" panose="020B0502020202020204" pitchFamily="34" charset="0"/>
                <a:cs typeface="Calibri" panose="020F0502020204030204" pitchFamily="34" charset="0"/>
              </a:rPr>
              <a:t>qualifier [1283], </a:t>
            </a:r>
            <a:r>
              <a:rPr lang="en-GB" sz="1200" dirty="0" err="1">
                <a:solidFill>
                  <a:srgbClr val="115076"/>
                </a:solidFill>
                <a:latin typeface="Century Gothic" panose="020B0502020202020204" pitchFamily="34" charset="0"/>
                <a:cs typeface="Calibri" panose="020F0502020204030204" pitchFamily="34" charset="0"/>
              </a:rPr>
              <a:t>équivalent</a:t>
            </a:r>
            <a:r>
              <a:rPr lang="en-GB" sz="1200" dirty="0">
                <a:solidFill>
                  <a:srgbClr val="115076"/>
                </a:solidFill>
                <a:latin typeface="Century Gothic" panose="020B0502020202020204" pitchFamily="34" charset="0"/>
                <a:cs typeface="Calibri" panose="020F0502020204030204" pitchFamily="34" charset="0"/>
              </a:rPr>
              <a:t> [2476], </a:t>
            </a:r>
            <a:r>
              <a:rPr lang="en-GB" sz="1200" dirty="0">
                <a:solidFill>
                  <a:schemeClr val="accent1">
                    <a:lumMod val="50000"/>
                  </a:schemeClr>
                </a:solidFill>
                <a:latin typeface="Century Gothic" panose="020B0502020202020204" pitchFamily="34" charset="0"/>
                <a:cs typeface="Calibri" panose="020F0502020204030204" pitchFamily="34" charset="0"/>
              </a:rPr>
              <a:t>se</a:t>
            </a:r>
            <a:r>
              <a:rPr lang="en-GB" sz="1200" dirty="0">
                <a:solidFill>
                  <a:srgbClr val="EE6000"/>
                </a:solidFill>
                <a:latin typeface="Century Gothic" panose="020B0502020202020204" pitchFamily="34" charset="0"/>
                <a:cs typeface="Calibri" panose="020F0502020204030204" pitchFamily="34" charset="0"/>
              </a:rPr>
              <a:t>qu</a:t>
            </a:r>
            <a:r>
              <a:rPr lang="en-GB" sz="1200" u="none" dirty="0">
                <a:solidFill>
                  <a:schemeClr val="accent1">
                    <a:lumMod val="50000"/>
                  </a:schemeClr>
                </a:solidFill>
                <a:latin typeface="Century Gothic" panose="020B0502020202020204" pitchFamily="34" charset="0"/>
                <a:cs typeface="Calibri" panose="020F0502020204030204" pitchFamily="34" charset="0"/>
              </a:rPr>
              <a:t>en</a:t>
            </a:r>
            <a:r>
              <a:rPr lang="en-GB" sz="1200" dirty="0">
                <a:solidFill>
                  <a:schemeClr val="accent1">
                    <a:lumMod val="50000"/>
                  </a:schemeClr>
                </a:solidFill>
                <a:latin typeface="Century Gothic" panose="020B0502020202020204" pitchFamily="34" charset="0"/>
                <a:cs typeface="Calibri" panose="020F0502020204030204" pitchFamily="34" charset="0"/>
              </a:rPr>
              <a:t>ce [3099], </a:t>
            </a:r>
            <a:r>
              <a:rPr lang="en-GB" sz="1200" dirty="0" err="1">
                <a:solidFill>
                  <a:schemeClr val="accent2"/>
                </a:solidFill>
                <a:latin typeface="Century Gothic" panose="020B0502020202020204" pitchFamily="34" charset="0"/>
                <a:cs typeface="Calibri" panose="020F0502020204030204" pitchFamily="34" charset="0"/>
              </a:rPr>
              <a:t>qu</a:t>
            </a:r>
            <a:r>
              <a:rPr lang="en-GB" sz="1200" dirty="0" err="1">
                <a:solidFill>
                  <a:schemeClr val="accent5">
                    <a:lumMod val="50000"/>
                  </a:schemeClr>
                </a:solidFill>
                <a:latin typeface="Century Gothic" panose="020B0502020202020204" pitchFamily="34" charset="0"/>
                <a:cs typeface="Calibri" panose="020F0502020204030204" pitchFamily="34" charset="0"/>
              </a:rPr>
              <a:t>antité</a:t>
            </a:r>
            <a:r>
              <a:rPr lang="en-GB" sz="1200" b="0" dirty="0">
                <a:solidFill>
                  <a:schemeClr val="accent5">
                    <a:lumMod val="50000"/>
                  </a:schemeClr>
                </a:solidFill>
                <a:latin typeface="Century Gothic" panose="020B0502020202020204" pitchFamily="34" charset="0"/>
                <a:cs typeface="Calibri" panose="020F0502020204030204" pitchFamily="34" charset="0"/>
              </a:rPr>
              <a:t> [1680],</a:t>
            </a:r>
            <a:r>
              <a:rPr lang="en-GB" sz="1200" dirty="0">
                <a:solidFill>
                  <a:schemeClr val="accent1">
                    <a:lumMod val="50000"/>
                  </a:schemeClr>
                </a:solidFill>
                <a:latin typeface="Century Gothic" panose="020B0502020202020204" pitchFamily="34" charset="0"/>
                <a:cs typeface="Calibri" panose="020F0502020204030204" pitchFamily="34" charset="0"/>
              </a:rPr>
              <a:t> </a:t>
            </a:r>
            <a:r>
              <a:rPr lang="en-GB" sz="1200" dirty="0" err="1">
                <a:solidFill>
                  <a:srgbClr val="115076"/>
                </a:solidFill>
                <a:latin typeface="Century Gothic" panose="020B0502020202020204" pitchFamily="34" charset="0"/>
                <a:cs typeface="Calibri" panose="020F0502020204030204" pitchFamily="34" charset="0"/>
              </a:rPr>
              <a:t>tranquille</a:t>
            </a:r>
            <a:r>
              <a:rPr lang="en-GB" sz="1200" dirty="0">
                <a:solidFill>
                  <a:srgbClr val="115076"/>
                </a:solidFill>
                <a:latin typeface="Century Gothic" panose="020B0502020202020204" pitchFamily="34" charset="0"/>
                <a:cs typeface="Calibri" panose="020F0502020204030204" pitchFamily="34" charset="0"/>
              </a:rPr>
              <a:t> [2555], </a:t>
            </a:r>
            <a:r>
              <a:rPr lang="en-GB" sz="1200" b="0" i="0" u="none" strike="noStrike" kern="1200" dirty="0" err="1">
                <a:solidFill>
                  <a:schemeClr val="tx1"/>
                </a:solidFill>
                <a:effectLst/>
                <a:latin typeface="+mn-lt"/>
                <a:ea typeface="+mn-ea"/>
                <a:cs typeface="+mn-cs"/>
              </a:rPr>
              <a:t>fréquent</a:t>
            </a:r>
            <a:r>
              <a:rPr lang="en-GB" dirty="0"/>
              <a:t> [2684],</a:t>
            </a:r>
            <a:r>
              <a:rPr lang="en-GB" sz="1200" b="0" dirty="0">
                <a:solidFill>
                  <a:schemeClr val="accent5">
                    <a:lumMod val="50000"/>
                  </a:schemeClr>
                </a:solidFill>
                <a:latin typeface="Century Gothic" panose="020B0502020202020204" pitchFamily="34" charset="0"/>
                <a:cs typeface="Calibri" panose="020F0502020204030204" pitchFamily="34" charset="0"/>
              </a:rPr>
              <a:t> </a:t>
            </a:r>
            <a:r>
              <a:rPr lang="en-GB" sz="1200" b="0" dirty="0" err="1">
                <a:solidFill>
                  <a:schemeClr val="accent5">
                    <a:lumMod val="50000"/>
                  </a:schemeClr>
                </a:solidFill>
                <a:latin typeface="Century Gothic" panose="020B0502020202020204" pitchFamily="34" charset="0"/>
                <a:cs typeface="Calibri" panose="020F0502020204030204" pitchFamily="34" charset="0"/>
              </a:rPr>
              <a:t>équipement</a:t>
            </a:r>
            <a:r>
              <a:rPr lang="en-GB" sz="1200" b="0" dirty="0">
                <a:solidFill>
                  <a:schemeClr val="accent5">
                    <a:lumMod val="50000"/>
                  </a:schemeClr>
                </a:solidFill>
                <a:latin typeface="Century Gothic" panose="020B0502020202020204" pitchFamily="34" charset="0"/>
                <a:cs typeface="Calibri" panose="020F0502020204030204" pitchFamily="34" charset="0"/>
              </a:rPr>
              <a:t> [1704]</a:t>
            </a:r>
            <a:endParaRPr lang="en-GB" sz="1200" b="1" dirty="0">
              <a:solidFill>
                <a:schemeClr val="accent5">
                  <a:lumMod val="50000"/>
                </a:schemeClr>
              </a:solidFill>
              <a:latin typeface="Century Gothic" panose="020B0502020202020204" pitchFamily="34" charset="0"/>
              <a:cs typeface="Calibri" panose="020F0502020204030204" pitchFamily="34" charset="0"/>
            </a:endParaRPr>
          </a:p>
          <a:p>
            <a:pPr marL="0"/>
            <a:r>
              <a:rPr lang="de-DE" sz="1200" b="0" i="0" u="none" strike="noStrike" kern="1200" cap="none" dirty="0">
                <a:solidFill>
                  <a:schemeClr val="tx1"/>
                </a:solidFill>
                <a:effectLst/>
                <a:latin typeface="Century Gothic" panose="020B0502020202020204" pitchFamily="34" charset="0"/>
                <a:ea typeface="Calibri"/>
                <a:cs typeface="Calibri"/>
                <a:sym typeface="Calibri"/>
              </a:rPr>
              <a:t>Source: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Londsale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D., &amp; Le Bras, Y.  (2009). </a:t>
            </a:r>
            <a:r>
              <a:rPr lang="en-GB" sz="1200" b="0" i="1" u="none" strike="noStrike" kern="1200" cap="none" dirty="0">
                <a:solidFill>
                  <a:schemeClr val="tx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438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endParaRPr lang="en-GB" b="1" baseline="0" dirty="0"/>
          </a:p>
          <a:p>
            <a:pPr marL="0" indent="0"/>
            <a:r>
              <a:rPr lang="en-GB" b="1" baseline="0" dirty="0"/>
              <a:t>Aim: </a:t>
            </a:r>
            <a:r>
              <a:rPr lang="en-GB" b="0" baseline="0" dirty="0"/>
              <a:t>To consolidate SSC knowledge with the introduction of a common spelling pattern.</a:t>
            </a:r>
          </a:p>
          <a:p>
            <a:pPr marL="0" indent="0"/>
            <a:endParaRPr lang="en-GB" b="0" baseline="0" dirty="0"/>
          </a:p>
          <a:p>
            <a:pPr marL="0" indent="0"/>
            <a:r>
              <a:rPr lang="en-GB" b="1" baseline="0" dirty="0"/>
              <a:t>Procedure:</a:t>
            </a:r>
          </a:p>
          <a:p>
            <a:pPr marL="228600" indent="-228600">
              <a:buAutoNum type="arabicPeriod"/>
            </a:pPr>
            <a:r>
              <a:rPr lang="en-GB" b="0" baseline="0" dirty="0"/>
              <a:t>Introduce word pattern.</a:t>
            </a:r>
          </a:p>
          <a:p>
            <a:pPr marL="228600" indent="-228600">
              <a:buAutoNum type="arabicPeriod"/>
            </a:pPr>
            <a:r>
              <a:rPr lang="en-GB" b="0" baseline="0" dirty="0"/>
              <a:t>Students translate sentences in the blue box.</a:t>
            </a:r>
          </a:p>
          <a:p>
            <a:pPr marL="228600" indent="-228600">
              <a:buAutoNum type="arabicPeriod"/>
            </a:pPr>
            <a:r>
              <a:rPr lang="en-GB" b="0" baseline="0" dirty="0"/>
              <a:t>Students should also discuss how to say the words in the yellow box in French.</a:t>
            </a:r>
          </a:p>
          <a:p>
            <a:pPr marL="228600" indent="-228600">
              <a:buAutoNum type="arabicPeriod"/>
            </a:pPr>
            <a:r>
              <a:rPr lang="en-GB" b="0" baseline="0" dirty="0"/>
              <a:t>Answers on next slide.</a:t>
            </a:r>
          </a:p>
          <a:p>
            <a:pPr marL="0" indent="0"/>
            <a:endParaRPr lang="en-GB" b="0" baseline="0" dirty="0"/>
          </a:p>
          <a:p>
            <a:pPr marL="0" indent="0"/>
            <a:r>
              <a:rPr lang="en-GB" b="1" baseline="0" dirty="0"/>
              <a:t>Word frequency: </a:t>
            </a:r>
          </a:p>
          <a:p>
            <a:pPr marL="0" indent="0"/>
            <a:r>
              <a:rPr lang="en-GB" baseline="0" dirty="0"/>
              <a:t>musique [1139]; </a:t>
            </a:r>
            <a:r>
              <a:rPr lang="en-GB" baseline="0" dirty="0" err="1"/>
              <a:t>classique</a:t>
            </a:r>
            <a:r>
              <a:rPr lang="en-GB" baseline="0" dirty="0"/>
              <a:t> [1845]; </a:t>
            </a:r>
            <a:r>
              <a:rPr lang="en-GB" baseline="0" dirty="0" err="1"/>
              <a:t>logique</a:t>
            </a:r>
            <a:r>
              <a:rPr lang="en-GB" baseline="0" dirty="0"/>
              <a:t> [1107]; </a:t>
            </a:r>
            <a:r>
              <a:rPr lang="en-GB" baseline="0" dirty="0" err="1"/>
              <a:t>dramatique</a:t>
            </a:r>
            <a:r>
              <a:rPr lang="en-GB" baseline="0" dirty="0"/>
              <a:t> [2918]; </a:t>
            </a:r>
            <a:r>
              <a:rPr lang="en-GB" baseline="0" dirty="0" err="1"/>
              <a:t>économique</a:t>
            </a:r>
            <a:r>
              <a:rPr lang="en-GB" baseline="0" dirty="0"/>
              <a:t> [261]; </a:t>
            </a:r>
            <a:r>
              <a:rPr lang="en-GB" baseline="0" dirty="0" err="1"/>
              <a:t>banque</a:t>
            </a:r>
            <a:r>
              <a:rPr lang="en-GB" baseline="0" dirty="0"/>
              <a:t> [774]; </a:t>
            </a:r>
            <a:r>
              <a:rPr lang="en-GB" baseline="0" dirty="0" err="1"/>
              <a:t>historique</a:t>
            </a:r>
            <a:r>
              <a:rPr lang="en-GB" baseline="0" dirty="0"/>
              <a:t> [902]</a:t>
            </a:r>
            <a:endParaRPr lang="en-GB" sz="1200" b="0" i="0" kern="1200" baseline="0" dirty="0">
              <a:solidFill>
                <a:schemeClr val="tx1"/>
              </a:solidFill>
              <a:effectLst/>
              <a:latin typeface="+mn-lt"/>
              <a:ea typeface="+mn-ea"/>
              <a:cs typeface="+mn-cs"/>
            </a:endParaRPr>
          </a:p>
          <a:p>
            <a:pPr marL="0" indent="0"/>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indent="0"/>
            <a:endParaRPr lang="en-GB" b="0" i="0" baseline="0" dirty="0"/>
          </a:p>
          <a:p>
            <a:pPr marL="0" indent="0"/>
            <a:r>
              <a:rPr lang="en-GB" b="1" i="1" baseline="0" dirty="0"/>
              <a:t>Note</a:t>
            </a:r>
            <a:r>
              <a:rPr lang="en-GB" baseline="0" dirty="0"/>
              <a:t>: Some of these words have exactly the same form in French and English - unique, technique, physique, so are orthographical cognates. But note that technique also means technical, and physique means physical, and also physics.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604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dirty="0"/>
              <a:t>Answers to the activity found on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182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endParaRPr lang="en-GB" b="1" baseline="0" dirty="0"/>
          </a:p>
          <a:p>
            <a:pPr marL="0"/>
            <a:r>
              <a:rPr lang="en-GB" b="1" baseline="0" dirty="0"/>
              <a:t>Aim: </a:t>
            </a:r>
            <a:r>
              <a:rPr lang="en-GB" baseline="0" dirty="0"/>
              <a:t>Written recall of vocabulary in this week’s set and some words in the revisited set.</a:t>
            </a:r>
          </a:p>
          <a:p>
            <a:pPr marL="0"/>
            <a:endParaRPr lang="en-GB" b="1" baseline="0" dirty="0"/>
          </a:p>
          <a:p>
            <a:pPr marL="0"/>
            <a:r>
              <a:rPr lang="en-GB" b="1" baseline="0" dirty="0"/>
              <a:t>Suggested procedure</a:t>
            </a:r>
          </a:p>
          <a:p>
            <a:r>
              <a:rPr lang="en-GB" baseline="0" dirty="0"/>
              <a:t>1. Students write A-K in books.</a:t>
            </a:r>
          </a:p>
          <a:p>
            <a:r>
              <a:rPr lang="en-GB" baseline="0" dirty="0"/>
              <a:t>2. Click / press enter to flash an English word or picture prompt. It will disappear after 3 seconds. Note that the prompts do not appear in alphabetical order or in the list order from the previous slide, to increase the challenge.</a:t>
            </a:r>
          </a:p>
          <a:p>
            <a:r>
              <a:rPr lang="en-GB" baseline="0" dirty="0"/>
              <a:t>3. Ask students to write down the French word before the word/picture has disappeared.</a:t>
            </a:r>
            <a:br>
              <a:rPr lang="en-GB" baseline="0" dirty="0"/>
            </a:br>
            <a:r>
              <a:rPr lang="en-GB" baseline="0" dirty="0"/>
              <a:t>4. Check answers using the following slide. Elicit the French from students to check their pronunciation.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baseline="0" dirty="0"/>
          </a:p>
        </p:txBody>
      </p:sp>
      <p:sp>
        <p:nvSpPr>
          <p:cNvPr id="4" name="Slide Number Placeholder 3"/>
          <p:cNvSpPr>
            <a:spLocks noGrp="1"/>
          </p:cNvSpPr>
          <p:nvPr>
            <p:ph type="sldNum" sz="quarter" idx="10"/>
          </p:nvPr>
        </p:nvSpPr>
        <p:spPr/>
        <p:txBody>
          <a:bodyPr/>
          <a:lstStyle/>
          <a:p>
            <a:pPr>
              <a:defRPr/>
            </a:pPr>
            <a:fld id="{051212F4-EB5A-464B-92EC-DACFCB1CC2CD}"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288902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9039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171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Calibri"/>
                <a:ea typeface="Calibri"/>
                <a:cs typeface="Calibri"/>
                <a:sym typeface="Calibri"/>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Calibri"/>
              <a:ea typeface="Calibri"/>
              <a:cs typeface="Calibri"/>
              <a:sym typeface="Calibri"/>
            </a:endParaRPr>
          </a:p>
          <a:p>
            <a:pPr marL="0"/>
            <a:r>
              <a:rPr lang="en-GB" sz="1200" b="1" i="0" u="none" strike="noStrike" kern="1200" cap="none" dirty="0">
                <a:solidFill>
                  <a:schemeClr val="tx1"/>
                </a:solidFill>
                <a:effectLst/>
                <a:latin typeface="Calibri"/>
                <a:ea typeface="Calibri"/>
                <a:cs typeface="Calibri"/>
                <a:sym typeface="Calibri"/>
              </a:rPr>
              <a:t>Aim: </a:t>
            </a:r>
            <a:r>
              <a:rPr lang="en-GB" baseline="0" dirty="0"/>
              <a:t>Oral recall of vocabulary in this week’s revisited 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Calibri"/>
                <a:ea typeface="Calibri"/>
                <a:cs typeface="Calibri"/>
                <a:sym typeface="Calibri"/>
              </a:rPr>
              <a:t>Procedure:</a:t>
            </a:r>
            <a:br>
              <a:rPr lang="en-GB" sz="1200" b="0" i="0" u="none" strike="noStrike" kern="1200" cap="none" baseline="0" dirty="0">
                <a:solidFill>
                  <a:schemeClr val="tx1"/>
                </a:solidFill>
                <a:effectLst/>
                <a:latin typeface="Calibri"/>
                <a:ea typeface="Calibri"/>
                <a:cs typeface="Calibri"/>
                <a:sym typeface="Calibri"/>
              </a:rPr>
            </a:br>
            <a:r>
              <a:rPr lang="en-GB" sz="1200" b="0" i="0" u="none" strike="noStrike" kern="1200" cap="none" baseline="0" dirty="0">
                <a:solidFill>
                  <a:schemeClr val="tx1"/>
                </a:solidFill>
                <a:effectLst/>
                <a:latin typeface="Calibri"/>
                <a:ea typeface="Calibri"/>
                <a:cs typeface="Calibri"/>
                <a:sym typeface="Calibri"/>
              </a:rPr>
              <a:t>1. Students volunteer a pair of alphabet letters, one blue one orange, pronouncing the French word when it’s revealed.</a:t>
            </a:r>
            <a:br>
              <a:rPr lang="en-GB" sz="1200" b="0" i="0" u="none" strike="noStrike" kern="1200" cap="none" baseline="0" dirty="0">
                <a:solidFill>
                  <a:schemeClr val="tx1"/>
                </a:solidFill>
                <a:effectLst/>
                <a:latin typeface="Calibri"/>
                <a:ea typeface="Calibri"/>
                <a:cs typeface="Calibri"/>
                <a:sym typeface="Calibri"/>
              </a:rPr>
            </a:br>
            <a:r>
              <a:rPr lang="en-GB" sz="1200" b="0" i="0" u="none" strike="noStrike" kern="1200" cap="none" baseline="0" dirty="0">
                <a:solidFill>
                  <a:schemeClr val="tx1"/>
                </a:solidFill>
                <a:effectLst/>
                <a:latin typeface="Calibri"/>
                <a:ea typeface="Calibri"/>
                <a:cs typeface="Calibri"/>
                <a:sym typeface="Calibri"/>
              </a:rPr>
              <a:t>2. Matching pairs are left visible, non-matching pairs are clicked again to disappear.</a:t>
            </a:r>
            <a:br>
              <a:rPr lang="en-GB" sz="1200" b="0" i="0" u="none" strike="noStrike" kern="1200" cap="none" baseline="0" dirty="0">
                <a:solidFill>
                  <a:schemeClr val="tx1"/>
                </a:solidFill>
                <a:effectLst/>
                <a:latin typeface="Calibri"/>
                <a:ea typeface="Calibri"/>
                <a:cs typeface="Calibri"/>
                <a:sym typeface="Calibri"/>
              </a:rPr>
            </a:br>
            <a:r>
              <a:rPr lang="en-GB" sz="1200" b="0" i="0" u="none" strike="noStrike" kern="1200" cap="none" baseline="0" dirty="0">
                <a:solidFill>
                  <a:schemeClr val="tx1"/>
                </a:solidFill>
                <a:effectLst/>
                <a:latin typeface="Calibri"/>
                <a:ea typeface="Calibri"/>
                <a:cs typeface="Calibri"/>
                <a:sym typeface="Calibri"/>
              </a:rPr>
              <a:t>3. When all pairs are found, a final round of elicitation of all six French words can follow (having clicked again to cover the blue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The</a:t>
            </a:r>
            <a:r>
              <a:rPr lang="en-GB" sz="1200" b="0" i="0" u="none" strike="noStrike" kern="1200" cap="none" baseline="0" dirty="0">
                <a:solidFill>
                  <a:schemeClr val="tx1"/>
                </a:solidFill>
                <a:effectLst/>
                <a:latin typeface="Calibri"/>
                <a:ea typeface="Calibri"/>
                <a:cs typeface="Calibri"/>
                <a:sym typeface="Calibri"/>
              </a:rPr>
              <a:t> word ‘</a:t>
            </a:r>
            <a:r>
              <a:rPr lang="en-GB" sz="1200" b="0" i="0" u="none" strike="noStrike" kern="1200" cap="none" baseline="0" dirty="0" err="1">
                <a:solidFill>
                  <a:schemeClr val="tx1"/>
                </a:solidFill>
                <a:effectLst/>
                <a:latin typeface="Calibri"/>
                <a:ea typeface="Calibri"/>
                <a:cs typeface="Calibri"/>
                <a:sym typeface="Calibri"/>
              </a:rPr>
              <a:t>équipe</a:t>
            </a:r>
            <a:r>
              <a:rPr lang="en-GB" sz="1200" b="0" i="0" u="none" strike="noStrike" kern="1200" cap="none" baseline="0" dirty="0">
                <a:solidFill>
                  <a:schemeClr val="tx1"/>
                </a:solidFill>
                <a:effectLst/>
                <a:latin typeface="Calibri"/>
                <a:ea typeface="Calibri"/>
                <a:cs typeface="Calibri"/>
                <a:sym typeface="Calibri"/>
              </a:rPr>
              <a:t>’ also features this week’s revisited phonics SSC, a fact which should be pointed out to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46651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Aim: </a:t>
            </a:r>
            <a:r>
              <a:rPr lang="en-GB" b="0" i="0" dirty="0"/>
              <a:t>written recognition of vocabulary items in this week’s revisited sets. Semantic and grammatical categorisation.</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Procedure:</a:t>
            </a:r>
            <a:br>
              <a:rPr lang="en-GB" sz="1200" b="0" i="0" u="none" strike="noStrike" kern="1200" cap="none" baseline="0" dirty="0">
                <a:solidFill>
                  <a:schemeClr val="tx1"/>
                </a:solidFill>
                <a:effectLst/>
                <a:latin typeface="+mn-lt"/>
                <a:ea typeface="Calibri"/>
                <a:cs typeface="Calibri"/>
                <a:sym typeface="Calibri"/>
              </a:rPr>
            </a:br>
            <a:r>
              <a:rPr lang="en-GB" sz="1200" b="0" i="0" u="none" strike="noStrike" kern="1200" cap="none" baseline="0" dirty="0">
                <a:solidFill>
                  <a:schemeClr val="tx1"/>
                </a:solidFill>
                <a:effectLst/>
                <a:latin typeface="+mn-lt"/>
                <a:ea typeface="Calibri"/>
                <a:cs typeface="Calibri"/>
                <a:sym typeface="Calibri"/>
              </a:rPr>
              <a:t>1. The first item can be done with students to model the task. Explain that there is both a meaning-based and a grammatical justification for each odd word out.</a:t>
            </a:r>
            <a:br>
              <a:rPr lang="en-GB" sz="1200" b="0" i="0" u="none" strike="noStrike" kern="1200" cap="none" baseline="0" dirty="0">
                <a:solidFill>
                  <a:schemeClr val="tx1"/>
                </a:solidFill>
                <a:effectLst/>
                <a:latin typeface="+mn-lt"/>
                <a:ea typeface="Calibri"/>
                <a:cs typeface="Calibri"/>
                <a:sym typeface="Calibri"/>
              </a:rPr>
            </a:br>
            <a:r>
              <a:rPr lang="en-GB" sz="1200" b="0" i="0" u="none" strike="noStrike" kern="1200" cap="none" baseline="0" dirty="0">
                <a:solidFill>
                  <a:schemeClr val="tx1"/>
                </a:solidFill>
                <a:effectLst/>
                <a:latin typeface="+mn-lt"/>
                <a:ea typeface="Calibri"/>
                <a:cs typeface="Calibri"/>
                <a:sym typeface="Calibri"/>
              </a:rPr>
              <a:t>2. Students work (either individually or in pairs) to identify the odd word out and the reason.</a:t>
            </a:r>
            <a:br>
              <a:rPr lang="en-GB" sz="1200" b="0" i="0" u="none" strike="noStrike" kern="1200" cap="none" baseline="0" dirty="0">
                <a:solidFill>
                  <a:schemeClr val="tx1"/>
                </a:solidFill>
                <a:effectLst/>
                <a:latin typeface="+mn-lt"/>
                <a:ea typeface="Calibri"/>
                <a:cs typeface="Calibri"/>
                <a:sym typeface="Calibri"/>
              </a:rPr>
            </a:br>
            <a:r>
              <a:rPr lang="en-GB" sz="1200" b="0" i="0" u="none" strike="noStrike" kern="1200" cap="none" baseline="0" dirty="0">
                <a:solidFill>
                  <a:schemeClr val="tx1"/>
                </a:solidFill>
                <a:effectLst/>
                <a:latin typeface="+mn-lt"/>
                <a:ea typeface="Calibri"/>
                <a:cs typeface="Calibri"/>
                <a:sym typeface="Calibri"/>
              </a:rPr>
              <a:t>3. Answers and rationales appear on clicks.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268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dirty="0"/>
              <a:t>Timing: 3 minutes</a:t>
            </a:r>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dirty="0"/>
              <a:t>Aim: </a:t>
            </a:r>
            <a:r>
              <a:rPr lang="en-GB" dirty="0"/>
              <a:t>revise negation structure (ne…pas) with </a:t>
            </a:r>
            <a:r>
              <a:rPr lang="en-GB" i="1" dirty="0" err="1"/>
              <a:t>aller</a:t>
            </a:r>
            <a:r>
              <a:rPr lang="en-GB" i="0" baseline="0" dirty="0"/>
              <a:t> in the first three persons singular in preparation for negating future intentions with </a:t>
            </a:r>
            <a:r>
              <a:rPr lang="en-GB" i="1" baseline="0" dirty="0" err="1"/>
              <a:t>aller</a:t>
            </a:r>
            <a:r>
              <a:rPr lang="en-GB" i="0" baseline="0" dirty="0"/>
              <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909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dirty="0"/>
              <a:t>Timing: 3 minutes</a:t>
            </a:r>
          </a:p>
          <a:p>
            <a:pPr marL="0" lvl="0" indent="0" algn="l" rtl="0">
              <a:lnSpc>
                <a:spcPct val="100000"/>
              </a:lnSpc>
              <a:spcBef>
                <a:spcPts val="0"/>
              </a:spcBef>
              <a:spcAft>
                <a:spcPts val="0"/>
              </a:spcAft>
              <a:buSzPts val="1400"/>
              <a:buNone/>
            </a:pPr>
            <a:endParaRPr lang="en-GB" b="1" dirty="0"/>
          </a:p>
          <a:p>
            <a:pPr marL="0" lvl="0" indent="0" algn="l" rtl="0">
              <a:lnSpc>
                <a:spcPct val="100000"/>
              </a:lnSpc>
              <a:spcBef>
                <a:spcPts val="0"/>
              </a:spcBef>
              <a:spcAft>
                <a:spcPts val="0"/>
              </a:spcAft>
              <a:buSzPts val="1400"/>
              <a:buNone/>
            </a:pPr>
            <a:r>
              <a:rPr lang="en-GB" b="1" dirty="0"/>
              <a:t>Aim: </a:t>
            </a:r>
            <a:r>
              <a:rPr lang="en-GB" b="0" dirty="0"/>
              <a:t>Introduce negation with two-verb structures.</a:t>
            </a:r>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2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1" dirty="0"/>
              <a:t>Timing: </a:t>
            </a:r>
            <a:r>
              <a:rPr lang="en-GB" sz="1200" b="1" i="0" u="none" strike="noStrike" kern="1200" cap="none" dirty="0">
                <a:solidFill>
                  <a:schemeClr val="tx1"/>
                </a:solidFill>
                <a:effectLst/>
                <a:latin typeface="Century Gothic" panose="020B0502020202020204" pitchFamily="34" charset="0"/>
                <a:ea typeface="Calibri"/>
                <a:cs typeface="Calibri"/>
                <a:sym typeface="Calibri"/>
              </a:rPr>
              <a:t>5 minutes</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b="1" dirty="0"/>
              <a:t>Aim</a:t>
            </a:r>
            <a:r>
              <a:rPr lang="en-GB" b="1" i="0" baseline="0" dirty="0"/>
              <a:t>: </a:t>
            </a:r>
            <a:r>
              <a:rPr lang="en-GB" b="0" i="0" baseline="0" dirty="0"/>
              <a:t>oral recognition of</a:t>
            </a:r>
            <a:r>
              <a:rPr lang="en-GB" b="1" i="0" baseline="0" dirty="0"/>
              <a:t> </a:t>
            </a:r>
            <a:r>
              <a:rPr lang="en-GB" i="1" baseline="0" dirty="0" err="1"/>
              <a:t>aller</a:t>
            </a:r>
            <a:r>
              <a:rPr lang="en-GB" i="0" baseline="0" dirty="0"/>
              <a:t> plus infinitive in positive and negative sentences</a:t>
            </a:r>
          </a:p>
          <a:p>
            <a:pPr marL="0" lvl="0" indent="0" algn="l" rtl="0">
              <a:lnSpc>
                <a:spcPct val="100000"/>
              </a:lnSpc>
              <a:spcBef>
                <a:spcPts val="0"/>
              </a:spcBef>
              <a:spcAft>
                <a:spcPts val="0"/>
              </a:spcAft>
              <a:buSzPts val="1400"/>
              <a:buNone/>
            </a:pPr>
            <a:endParaRPr lang="en-GB" i="0" baseline="0" dirty="0"/>
          </a:p>
          <a:p>
            <a:pPr marL="0" lvl="0" indent="0" algn="l" rtl="0">
              <a:lnSpc>
                <a:spcPct val="100000"/>
              </a:lnSpc>
              <a:spcBef>
                <a:spcPts val="0"/>
              </a:spcBef>
              <a:spcAft>
                <a:spcPts val="0"/>
              </a:spcAft>
              <a:buSzPts val="1400"/>
              <a:buNone/>
            </a:pPr>
            <a:r>
              <a:rPr lang="en-GB" b="1" i="0" baseline="0" dirty="0"/>
              <a:t>Procedure:</a:t>
            </a:r>
          </a:p>
          <a:p>
            <a:pPr marL="228600" lvl="0" indent="-228600" algn="l" rtl="0">
              <a:lnSpc>
                <a:spcPct val="100000"/>
              </a:lnSpc>
              <a:spcBef>
                <a:spcPts val="0"/>
              </a:spcBef>
              <a:spcAft>
                <a:spcPts val="0"/>
              </a:spcAft>
              <a:buSzPts val="1400"/>
              <a:buAutoNum type="arabicPeriod"/>
            </a:pPr>
            <a:r>
              <a:rPr lang="en-GB" i="0" baseline="0" dirty="0"/>
              <a:t>Students read and decide if the sentences are positive or negative.</a:t>
            </a:r>
          </a:p>
          <a:p>
            <a:pPr marL="228600" lvl="0" indent="-228600" algn="l" rtl="0">
              <a:lnSpc>
                <a:spcPct val="100000"/>
              </a:lnSpc>
              <a:spcBef>
                <a:spcPts val="0"/>
              </a:spcBef>
              <a:spcAft>
                <a:spcPts val="0"/>
              </a:spcAft>
              <a:buSzPts val="1400"/>
              <a:buAutoNum type="arabicPeriod"/>
            </a:pPr>
            <a:r>
              <a:rPr lang="en-GB" i="0" baseline="0" dirty="0"/>
              <a:t>The answers are animated, and the sentences heard appear upon clicking the numbers.</a:t>
            </a:r>
          </a:p>
          <a:p>
            <a:pPr marL="0" lvl="0" indent="0" algn="l" rtl="0">
              <a:lnSpc>
                <a:spcPct val="100000"/>
              </a:lnSpc>
              <a:spcBef>
                <a:spcPts val="0"/>
              </a:spcBef>
              <a:spcAft>
                <a:spcPts val="0"/>
              </a:spcAft>
              <a:buSzPts val="1400"/>
              <a:buNone/>
            </a:pPr>
            <a:endParaRPr lang="en-GB" i="0" baseline="0" dirty="0"/>
          </a:p>
          <a:p>
            <a:pPr marL="0" lvl="0" indent="0" algn="l" rtl="0">
              <a:lnSpc>
                <a:spcPct val="100000"/>
              </a:lnSpc>
              <a:spcBef>
                <a:spcPts val="0"/>
              </a:spcBef>
              <a:spcAft>
                <a:spcPts val="0"/>
              </a:spcAft>
              <a:buSzPts val="1400"/>
              <a:buNone/>
            </a:pPr>
            <a:r>
              <a:rPr lang="en-GB" b="1" i="0" baseline="0" dirty="0"/>
              <a:t>Transcript</a:t>
            </a:r>
          </a:p>
          <a:p>
            <a:pPr marL="0" indent="0">
              <a:buNone/>
            </a:pPr>
            <a:r>
              <a:rPr lang="en-GB" sz="1200" dirty="0">
                <a:solidFill>
                  <a:schemeClr val="accent5">
                    <a:lumMod val="50000"/>
                  </a:schemeClr>
                </a:solidFill>
                <a:latin typeface="Century Gothic" panose="020B0502020202020204" pitchFamily="34" charset="0"/>
              </a:rPr>
              <a:t>1. Tu ne vas pas </a:t>
            </a:r>
            <a:r>
              <a:rPr lang="en-GB" sz="1200" dirty="0" err="1">
                <a:solidFill>
                  <a:schemeClr val="accent5">
                    <a:lumMod val="50000"/>
                  </a:schemeClr>
                </a:solidFill>
                <a:latin typeface="Century Gothic" panose="020B0502020202020204" pitchFamily="34" charset="0"/>
              </a:rPr>
              <a:t>rester</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ici</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Noura</a:t>
            </a:r>
            <a:r>
              <a:rPr lang="en-GB" sz="1200" dirty="0">
                <a:solidFill>
                  <a:schemeClr val="accent5">
                    <a:lumMod val="50000"/>
                  </a:schemeClr>
                </a:solidFill>
                <a:latin typeface="Century Gothic" panose="020B0502020202020204" pitchFamily="34" charset="0"/>
              </a:rPr>
              <a:t>.</a:t>
            </a:r>
          </a:p>
          <a:p>
            <a:pPr marL="0" indent="0">
              <a:buNone/>
            </a:pPr>
            <a:r>
              <a:rPr lang="en-GB" sz="1200" dirty="0">
                <a:solidFill>
                  <a:schemeClr val="accent5">
                    <a:lumMod val="50000"/>
                  </a:schemeClr>
                </a:solidFill>
                <a:latin typeface="Century Gothic" panose="020B0502020202020204" pitchFamily="34" charset="0"/>
              </a:rPr>
              <a:t>2. Papa, </a:t>
            </a:r>
            <a:r>
              <a:rPr lang="en-GB" sz="1200" dirty="0" err="1">
                <a:solidFill>
                  <a:schemeClr val="accent5">
                    <a:lumMod val="50000"/>
                  </a:schemeClr>
                </a:solidFill>
                <a:latin typeface="Century Gothic" panose="020B0502020202020204" pitchFamily="34" charset="0"/>
              </a:rPr>
              <a:t>il</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jouer</a:t>
            </a:r>
            <a:r>
              <a:rPr lang="en-GB" sz="1200" dirty="0">
                <a:solidFill>
                  <a:schemeClr val="accent5">
                    <a:lumMod val="50000"/>
                  </a:schemeClr>
                </a:solidFill>
                <a:latin typeface="Century Gothic" panose="020B0502020202020204" pitchFamily="34" charset="0"/>
              </a:rPr>
              <a:t> dans </a:t>
            </a:r>
            <a:r>
              <a:rPr lang="en-GB" sz="1200" dirty="0" err="1">
                <a:solidFill>
                  <a:schemeClr val="accent5">
                    <a:lumMod val="50000"/>
                  </a:schemeClr>
                </a:solidFill>
                <a:latin typeface="Century Gothic" panose="020B0502020202020204" pitchFamily="34" charset="0"/>
              </a:rPr>
              <a:t>une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équipe</a:t>
            </a:r>
            <a:r>
              <a:rPr lang="en-GB" sz="1200" dirty="0">
                <a:solidFill>
                  <a:schemeClr val="accent5">
                    <a:lumMod val="50000"/>
                  </a:schemeClr>
                </a:solidFill>
                <a:latin typeface="Century Gothic" panose="020B0502020202020204" pitchFamily="34" charset="0"/>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3. Tu vas passer un </a:t>
            </a:r>
            <a:r>
              <a:rPr lang="en-GB" sz="1200" dirty="0" err="1">
                <a:solidFill>
                  <a:schemeClr val="accent5">
                    <a:lumMod val="50000"/>
                  </a:schemeClr>
                </a:solidFill>
                <a:latin typeface="Century Gothic" panose="020B0502020202020204" pitchFamily="34" charset="0"/>
              </a:rPr>
              <a:t>mois</a:t>
            </a:r>
            <a:r>
              <a:rPr lang="en-GB" sz="1200" dirty="0">
                <a:solidFill>
                  <a:schemeClr val="accent5">
                    <a:lumMod val="50000"/>
                  </a:schemeClr>
                </a:solidFill>
                <a:latin typeface="Century Gothic" panose="020B0502020202020204" pitchFamily="34" charset="0"/>
              </a:rPr>
              <a:t> chez mon </a:t>
            </a:r>
            <a:r>
              <a:rPr lang="en-GB" sz="1200" dirty="0" err="1">
                <a:solidFill>
                  <a:schemeClr val="accent5">
                    <a:lumMod val="50000"/>
                  </a:schemeClr>
                </a:solidFill>
                <a:latin typeface="Century Gothic" panose="020B0502020202020204" pitchFamily="34" charset="0"/>
              </a:rPr>
              <a:t>ami</a:t>
            </a:r>
            <a:r>
              <a:rPr lang="en-GB" sz="1200" dirty="0">
                <a:solidFill>
                  <a:schemeClr val="accent5">
                    <a:lumMod val="50000"/>
                  </a:schemeClr>
                </a:solidFill>
                <a:latin typeface="Century Gothic" panose="020B0502020202020204" pitchFamily="34" charset="0"/>
              </a:rPr>
              <a:t>.</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4. 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passer </a:t>
            </a:r>
            <a:r>
              <a:rPr lang="en-GB" sz="1200" dirty="0" err="1">
                <a:solidFill>
                  <a:schemeClr val="accent5">
                    <a:lumMod val="50000"/>
                  </a:schemeClr>
                </a:solidFill>
                <a:latin typeface="Century Gothic" panose="020B0502020202020204" pitchFamily="34" charset="0"/>
              </a:rPr>
              <a:t>une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année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en</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Angleterre</a:t>
            </a:r>
            <a:r>
              <a:rPr lang="en-GB" sz="1200" dirty="0">
                <a:solidFill>
                  <a:schemeClr val="accent5">
                    <a:lumMod val="50000"/>
                  </a:schemeClr>
                </a:solidFill>
                <a:latin typeface="Century Gothic" panose="020B0502020202020204" pitchFamily="34" charset="0"/>
              </a:rPr>
              <a:t>. </a:t>
            </a: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5. Tu ne vas pas faire le ménage </a:t>
            </a:r>
            <a:r>
              <a:rPr lang="en-GB" sz="1200" dirty="0" err="1">
                <a:solidFill>
                  <a:schemeClr val="accent5">
                    <a:lumMod val="50000"/>
                  </a:schemeClr>
                </a:solidFill>
                <a:latin typeface="Century Gothic" panose="020B0502020202020204" pitchFamily="34" charset="0"/>
              </a:rPr>
              <a:t>aujourd’hui</a:t>
            </a:r>
            <a:r>
              <a:rPr lang="en-GB" sz="1200" dirty="0">
                <a:solidFill>
                  <a:schemeClr val="accent5">
                    <a:lumMod val="50000"/>
                  </a:schemeClr>
                </a:solidFill>
                <a:latin typeface="Century Gothic" panose="020B0502020202020204" pitchFamily="34" charset="0"/>
              </a:rPr>
              <a:t>.</a:t>
            </a:r>
          </a:p>
          <a:p>
            <a:pPr marL="0"/>
            <a:r>
              <a:rPr lang="en-GB" sz="1200" dirty="0">
                <a:solidFill>
                  <a:schemeClr val="accent5">
                    <a:lumMod val="50000"/>
                  </a:schemeClr>
                </a:solidFill>
                <a:latin typeface="Century Gothic" panose="020B0502020202020204" pitchFamily="34" charset="0"/>
              </a:rPr>
              <a:t>6. </a:t>
            </a:r>
            <a:r>
              <a:rPr lang="en-GB" sz="1200" dirty="0" err="1">
                <a:solidFill>
                  <a:schemeClr val="accent5">
                    <a:lumMod val="50000"/>
                  </a:schemeClr>
                </a:solidFill>
                <a:latin typeface="Century Gothic" panose="020B0502020202020204" pitchFamily="34" charset="0"/>
              </a:rPr>
              <a:t>Maman</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elle</a:t>
            </a:r>
            <a:r>
              <a:rPr lang="en-GB" sz="1200" dirty="0">
                <a:solidFill>
                  <a:schemeClr val="accent5">
                    <a:lumMod val="50000"/>
                  </a:schemeClr>
                </a:solidFill>
                <a:latin typeface="Century Gothic" panose="020B0502020202020204" pitchFamily="34" charset="0"/>
              </a:rPr>
              <a:t> ne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pas </a:t>
            </a:r>
            <a:r>
              <a:rPr lang="en-GB" sz="1200" dirty="0" err="1">
                <a:solidFill>
                  <a:schemeClr val="accent5">
                    <a:lumMod val="50000"/>
                  </a:schemeClr>
                </a:solidFill>
                <a:latin typeface="Century Gothic" panose="020B0502020202020204" pitchFamily="34" charset="0"/>
              </a:rPr>
              <a:t>travailler</a:t>
            </a:r>
            <a:r>
              <a:rPr lang="en-GB" sz="1200" dirty="0">
                <a:solidFill>
                  <a:schemeClr val="accent5">
                    <a:lumMod val="50000"/>
                  </a:schemeClr>
                </a:solidFill>
                <a:latin typeface="Century Gothic" panose="020B0502020202020204" pitchFamily="34" charset="0"/>
              </a:rPr>
              <a:t> à </a:t>
            </a:r>
            <a:r>
              <a:rPr lang="en-GB" sz="1200" dirty="0" err="1">
                <a:solidFill>
                  <a:schemeClr val="accent5">
                    <a:lumMod val="50000"/>
                  </a:schemeClr>
                </a:solidFill>
                <a:latin typeface="Century Gothic" panose="020B0502020202020204" pitchFamily="34" charset="0"/>
              </a:rPr>
              <a:t>Londres</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7. Je </a:t>
            </a:r>
            <a:r>
              <a:rPr lang="en-GB" sz="1200" dirty="0" err="1">
                <a:solidFill>
                  <a:schemeClr val="accent5">
                    <a:lumMod val="50000"/>
                  </a:schemeClr>
                </a:solidFill>
                <a:latin typeface="Century Gothic" panose="020B0502020202020204" pitchFamily="34" charset="0"/>
              </a:rPr>
              <a:t>vais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aller</a:t>
            </a:r>
            <a:r>
              <a:rPr lang="en-GB" sz="1200" dirty="0">
                <a:solidFill>
                  <a:schemeClr val="accent5">
                    <a:lumMod val="50000"/>
                  </a:schemeClr>
                </a:solidFill>
                <a:latin typeface="Century Gothic" panose="020B0502020202020204" pitchFamily="34" charset="0"/>
              </a:rPr>
              <a:t> au café </a:t>
            </a:r>
            <a:r>
              <a:rPr lang="en-GB" sz="1200" dirty="0" err="1">
                <a:solidFill>
                  <a:schemeClr val="accent5">
                    <a:lumMod val="50000"/>
                  </a:schemeClr>
                </a:solidFill>
                <a:latin typeface="Century Gothic" panose="020B0502020202020204" pitchFamily="34" charset="0"/>
              </a:rPr>
              <a:t>en</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ville</a:t>
            </a:r>
            <a:r>
              <a:rPr lang="en-GB" sz="1200" dirty="0">
                <a:solidFill>
                  <a:schemeClr val="accent5">
                    <a:lumMod val="50000"/>
                  </a:schemeClr>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accent5">
                    <a:lumMod val="50000"/>
                  </a:schemeClr>
                </a:solidFill>
                <a:latin typeface="Century Gothic" panose="020B0502020202020204" pitchFamily="34" charset="0"/>
              </a:rPr>
              <a:t>8. Abdel, </a:t>
            </a:r>
            <a:r>
              <a:rPr lang="en-GB" sz="1200" dirty="0" err="1">
                <a:solidFill>
                  <a:schemeClr val="accent5">
                    <a:lumMod val="50000"/>
                  </a:schemeClr>
                </a:solidFill>
                <a:latin typeface="Century Gothic" panose="020B0502020202020204" pitchFamily="34" charset="0"/>
              </a:rPr>
              <a:t>il</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va</a:t>
            </a:r>
            <a:r>
              <a:rPr lang="en-GB" sz="1200" dirty="0">
                <a:solidFill>
                  <a:schemeClr val="accent5">
                    <a:lumMod val="50000"/>
                  </a:schemeClr>
                </a:solidFill>
                <a:latin typeface="Century Gothic" panose="020B0502020202020204" pitchFamily="34" charset="0"/>
              </a:rPr>
              <a:t> passer </a:t>
            </a:r>
            <a:r>
              <a:rPr lang="en-GB" sz="1200" dirty="0" err="1">
                <a:solidFill>
                  <a:schemeClr val="accent5">
                    <a:lumMod val="50000"/>
                  </a:schemeClr>
                </a:solidFill>
                <a:latin typeface="Century Gothic" panose="020B0502020202020204" pitchFamily="34" charset="0"/>
              </a:rPr>
              <a:t>ses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vacances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en</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Écosse</a:t>
            </a:r>
            <a:r>
              <a:rPr lang="en-GB" sz="1200" dirty="0">
                <a:solidFill>
                  <a:schemeClr val="accent5">
                    <a:lumMod val="50000"/>
                  </a:schemeClr>
                </a:solidFill>
                <a:latin typeface="Century Gothic" panose="020B0502020202020204" pitchFamily="34" charset="0"/>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65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28600" algn="l" rtl="0">
              <a:lnSpc>
                <a:spcPct val="100000"/>
              </a:lnSpc>
              <a:spcBef>
                <a:spcPts val="0"/>
              </a:spcBef>
              <a:spcAft>
                <a:spcPts val="0"/>
              </a:spcAft>
              <a:buSzPts val="1400"/>
              <a:buNone/>
            </a:pPr>
            <a:r>
              <a:rPr lang="en-GB" b="1" dirty="0"/>
              <a:t>Timing: 8 minutes</a:t>
            </a:r>
          </a:p>
          <a:p>
            <a:pPr marL="0" marR="0" lvl="0" indent="-228600" algn="l" rtl="0">
              <a:lnSpc>
                <a:spcPct val="100000"/>
              </a:lnSpc>
              <a:spcBef>
                <a:spcPts val="0"/>
              </a:spcBef>
              <a:spcAft>
                <a:spcPts val="0"/>
              </a:spcAft>
              <a:buSzPts val="1400"/>
              <a:buNone/>
            </a:pPr>
            <a:endParaRPr lang="en-GB" b="1" dirty="0"/>
          </a:p>
          <a:p>
            <a:pPr marL="0" marR="0" lvl="0" indent="-228600" algn="l" rtl="0">
              <a:lnSpc>
                <a:spcPct val="100000"/>
              </a:lnSpc>
              <a:spcBef>
                <a:spcPts val="0"/>
              </a:spcBef>
              <a:spcAft>
                <a:spcPts val="0"/>
              </a:spcAft>
              <a:buSzPts val="1400"/>
              <a:buNone/>
            </a:pPr>
            <a:r>
              <a:rPr lang="en-GB" b="1" dirty="0"/>
              <a:t>Aim: </a:t>
            </a:r>
            <a:r>
              <a:rPr lang="en-GB" dirty="0"/>
              <a:t>oral production of affirmative and negative sentences using </a:t>
            </a:r>
            <a:r>
              <a:rPr lang="en-GB" i="1" dirty="0" err="1"/>
              <a:t>aller</a:t>
            </a:r>
            <a:r>
              <a:rPr lang="en-GB" i="1" dirty="0"/>
              <a:t> </a:t>
            </a:r>
            <a:r>
              <a:rPr lang="en-GB" i="0" dirty="0"/>
              <a:t>with future intention. </a:t>
            </a:r>
            <a:r>
              <a:rPr lang="en-GB" b="1" i="0" dirty="0"/>
              <a:t>NB: a home-learning version of this activity may be found on slide 37.</a:t>
            </a:r>
            <a:endParaRPr lang="en-GB" dirty="0"/>
          </a:p>
          <a:p>
            <a:pPr marL="0" marR="0" lvl="0" indent="-228600" algn="l" rtl="0">
              <a:lnSpc>
                <a:spcPct val="100000"/>
              </a:lnSpc>
              <a:spcBef>
                <a:spcPts val="0"/>
              </a:spcBef>
              <a:spcAft>
                <a:spcPts val="0"/>
              </a:spcAft>
              <a:buSzPts val="1400"/>
              <a:buNone/>
            </a:pPr>
            <a:endParaRPr lang="en-GB" dirty="0"/>
          </a:p>
          <a:p>
            <a:pPr marL="0" marR="0" lvl="0" indent="-228600" algn="l" defTabSz="914400" rtl="0" eaLnBrk="1" fontAlgn="auto" latinLnBrk="0" hangingPunct="1">
              <a:lnSpc>
                <a:spcPct val="100000"/>
              </a:lnSpc>
              <a:spcBef>
                <a:spcPts val="0"/>
              </a:spcBef>
              <a:spcAft>
                <a:spcPts val="0"/>
              </a:spcAft>
              <a:buClrTx/>
              <a:buSzPts val="1400"/>
              <a:buFontTx/>
              <a:buNone/>
              <a:tabLst/>
              <a:defRPr/>
            </a:pPr>
            <a:r>
              <a:rPr lang="en-GB" b="1" dirty="0"/>
              <a:t>Procedure:</a:t>
            </a:r>
            <a:endParaRPr lang="en-GB" dirty="0"/>
          </a:p>
          <a:p>
            <a:pPr marL="0" marR="0" lvl="0" indent="0" algn="l" rtl="0">
              <a:lnSpc>
                <a:spcPct val="100000"/>
              </a:lnSpc>
              <a:spcBef>
                <a:spcPts val="0"/>
              </a:spcBef>
              <a:spcAft>
                <a:spcPts val="0"/>
              </a:spcAft>
              <a:buSzPts val="1400"/>
              <a:buNone/>
            </a:pPr>
            <a:r>
              <a:rPr lang="en-GB" dirty="0"/>
              <a:t>1. The person playing as ‘noughts’ must make affirmative sentences; the person playing as ‘crosses’ must make a negative sentence using </a:t>
            </a:r>
            <a:r>
              <a:rPr lang="en-GB" i="1" dirty="0"/>
              <a:t>ne...pas</a:t>
            </a:r>
            <a:r>
              <a:rPr lang="en-GB" i="0" dirty="0"/>
              <a:t>.</a:t>
            </a:r>
          </a:p>
          <a:p>
            <a:pPr marL="0" marR="0" lvl="0" indent="0" algn="l" rtl="0">
              <a:lnSpc>
                <a:spcPct val="100000"/>
              </a:lnSpc>
              <a:spcBef>
                <a:spcPts val="0"/>
              </a:spcBef>
              <a:spcAft>
                <a:spcPts val="0"/>
              </a:spcAft>
              <a:buSzPts val="1400"/>
              <a:buNone/>
            </a:pPr>
            <a:r>
              <a:rPr lang="en-GB" i="0" dirty="0"/>
              <a:t>2. Partners then swap roles for the next game, thereby ensuring that both have practice in making positive and negative sentences.</a:t>
            </a:r>
          </a:p>
          <a:p>
            <a:pPr marL="0" marR="0" lvl="0" indent="0" algn="l" rtl="0">
              <a:lnSpc>
                <a:spcPct val="100000"/>
              </a:lnSpc>
              <a:spcBef>
                <a:spcPts val="0"/>
              </a:spcBef>
              <a:spcAft>
                <a:spcPts val="0"/>
              </a:spcAft>
              <a:buSzPts val="1400"/>
              <a:buNone/>
            </a:pPr>
            <a:r>
              <a:rPr lang="en-GB" dirty="0"/>
              <a:t>3. It is possible to use the displayed version to guide their game, simply drawing a 3 x 3 grid on scrap paper to play it. Alternatively, a printable student worksheet</a:t>
            </a:r>
            <a:r>
              <a:rPr lang="en-GB" baseline="0" dirty="0"/>
              <a:t> for the activity can be downloaded from the NCELP Resource Portal.</a:t>
            </a:r>
            <a:endParaRPr dirty="0"/>
          </a:p>
          <a:p>
            <a:pPr marL="457200" marR="0" lvl="0" indent="-228600" algn="l" rtl="0">
              <a:lnSpc>
                <a:spcPct val="100000"/>
              </a:lnSpc>
              <a:spcBef>
                <a:spcPts val="0"/>
              </a:spcBef>
              <a:spcAft>
                <a:spcPts val="0"/>
              </a:spcAft>
              <a:buSzPts val="1400"/>
              <a:buNone/>
            </a:pPr>
            <a:endParaRPr dirty="0"/>
          </a:p>
          <a:p>
            <a:pPr marL="0" marR="0" lvl="0" indent="-228600" algn="l" rtl="0">
              <a:lnSpc>
                <a:spcPct val="100000"/>
              </a:lnSpc>
              <a:spcBef>
                <a:spcPts val="0"/>
              </a:spcBef>
              <a:spcAft>
                <a:spcPts val="0"/>
              </a:spcAft>
              <a:buSzPts val="1400"/>
              <a:buNone/>
            </a:pPr>
            <a:r>
              <a:rPr lang="fr-FR" b="1" dirty="0"/>
              <a:t>Pictures </a:t>
            </a:r>
            <a:r>
              <a:rPr lang="fr-FR" b="1" dirty="0" err="1"/>
              <a:t>represent</a:t>
            </a:r>
            <a:r>
              <a:rPr lang="fr-FR" b="1" dirty="0"/>
              <a:t> (</a:t>
            </a:r>
            <a:r>
              <a:rPr lang="fr-FR" b="1" dirty="0" err="1"/>
              <a:t>from</a:t>
            </a:r>
            <a:r>
              <a:rPr lang="fr-FR" b="1" dirty="0"/>
              <a:t> top </a:t>
            </a:r>
            <a:r>
              <a:rPr lang="fr-FR" b="1" dirty="0" err="1"/>
              <a:t>left</a:t>
            </a:r>
            <a:r>
              <a:rPr lang="fr-FR" b="1" dirty="0"/>
              <a:t> to </a:t>
            </a:r>
            <a:r>
              <a:rPr lang="fr-FR" b="1" dirty="0" err="1"/>
              <a:t>bottom</a:t>
            </a:r>
            <a:r>
              <a:rPr lang="fr-FR" b="1" dirty="0"/>
              <a:t> right):</a:t>
            </a:r>
            <a:endParaRPr lang="fr-FR" dirty="0"/>
          </a:p>
          <a:p>
            <a:pPr marL="0" marR="0" lvl="0" indent="-228600" algn="l" rtl="0">
              <a:lnSpc>
                <a:spcPct val="100000"/>
              </a:lnSpc>
              <a:spcBef>
                <a:spcPts val="0"/>
              </a:spcBef>
              <a:spcAft>
                <a:spcPts val="0"/>
              </a:spcAft>
              <a:buSzPts val="1400"/>
              <a:buNone/>
            </a:pPr>
            <a:r>
              <a:rPr lang="fr-FR" dirty="0"/>
              <a:t>partir en vacances</a:t>
            </a:r>
          </a:p>
          <a:p>
            <a:pPr marL="0" marR="0" lvl="0" indent="-228600" algn="l" rtl="0">
              <a:lnSpc>
                <a:spcPct val="100000"/>
              </a:lnSpc>
              <a:spcBef>
                <a:spcPts val="0"/>
              </a:spcBef>
              <a:spcAft>
                <a:spcPts val="0"/>
              </a:spcAft>
              <a:buSzPts val="1400"/>
              <a:buNone/>
            </a:pPr>
            <a:r>
              <a:rPr lang="fr-FR" dirty="0"/>
              <a:t>aller au</a:t>
            </a:r>
            <a:r>
              <a:rPr lang="fr-FR" baseline="0" dirty="0"/>
              <a:t> café</a:t>
            </a:r>
            <a:endParaRPr lang="fr-FR" dirty="0"/>
          </a:p>
          <a:p>
            <a:pPr marL="0" marR="0" lvl="0" indent="-228600" algn="l" rtl="0">
              <a:lnSpc>
                <a:spcPct val="100000"/>
              </a:lnSpc>
              <a:spcBef>
                <a:spcPts val="0"/>
              </a:spcBef>
              <a:spcAft>
                <a:spcPts val="0"/>
              </a:spcAft>
              <a:buSzPts val="1400"/>
              <a:buNone/>
            </a:pPr>
            <a:r>
              <a:rPr lang="fr-FR" dirty="0"/>
              <a:t>être content</a:t>
            </a:r>
          </a:p>
          <a:p>
            <a:pPr marL="0" marR="0" lvl="0" indent="-228600" algn="l" rtl="0">
              <a:lnSpc>
                <a:spcPct val="100000"/>
              </a:lnSpc>
              <a:spcBef>
                <a:spcPts val="0"/>
              </a:spcBef>
              <a:spcAft>
                <a:spcPts val="0"/>
              </a:spcAft>
              <a:buSzPts val="1400"/>
              <a:buNone/>
            </a:pPr>
            <a:r>
              <a:rPr lang="fr-FR" dirty="0"/>
              <a:t>gagner le match</a:t>
            </a:r>
          </a:p>
          <a:p>
            <a:pPr marL="0" marR="0" lvl="0" indent="-228600" algn="l" rtl="0">
              <a:lnSpc>
                <a:spcPct val="100000"/>
              </a:lnSpc>
              <a:spcBef>
                <a:spcPts val="0"/>
              </a:spcBef>
              <a:spcAft>
                <a:spcPts val="0"/>
              </a:spcAft>
              <a:buSzPts val="1400"/>
              <a:buNone/>
            </a:pPr>
            <a:r>
              <a:rPr lang="fr-FR" dirty="0"/>
              <a:t>chanter </a:t>
            </a:r>
          </a:p>
          <a:p>
            <a:pPr marL="0" marR="0" lvl="0" indent="-228600" algn="l" rtl="0">
              <a:lnSpc>
                <a:spcPct val="100000"/>
              </a:lnSpc>
              <a:spcBef>
                <a:spcPts val="0"/>
              </a:spcBef>
              <a:spcAft>
                <a:spcPts val="0"/>
              </a:spcAft>
              <a:buSzPts val="1400"/>
              <a:buNone/>
            </a:pPr>
            <a:r>
              <a:rPr lang="fr-FR" dirty="0"/>
              <a:t>devenir médecin</a:t>
            </a:r>
          </a:p>
          <a:p>
            <a:pPr marL="0" marR="0" lvl="0" indent="-228600" algn="l" rtl="0">
              <a:lnSpc>
                <a:spcPct val="100000"/>
              </a:lnSpc>
              <a:spcBef>
                <a:spcPts val="0"/>
              </a:spcBef>
              <a:spcAft>
                <a:spcPts val="0"/>
              </a:spcAft>
              <a:buSzPts val="1400"/>
              <a:buNone/>
            </a:pPr>
            <a:r>
              <a:rPr lang="fr-FR" dirty="0"/>
              <a:t>aller en France</a:t>
            </a:r>
          </a:p>
          <a:p>
            <a:pPr marL="0" marR="0" lvl="0" indent="-228600" algn="l" rtl="0">
              <a:lnSpc>
                <a:spcPct val="100000"/>
              </a:lnSpc>
              <a:spcBef>
                <a:spcPts val="0"/>
              </a:spcBef>
              <a:spcAft>
                <a:spcPts val="0"/>
              </a:spcAft>
              <a:buSzPts val="1400"/>
              <a:buNone/>
            </a:pPr>
            <a:r>
              <a:rPr lang="fr-FR" dirty="0"/>
              <a:t>regarder un film</a:t>
            </a:r>
          </a:p>
          <a:p>
            <a:pPr marL="0" marR="0" lvl="0" indent="-228600" algn="l" rtl="0">
              <a:lnSpc>
                <a:spcPct val="100000"/>
              </a:lnSpc>
              <a:spcBef>
                <a:spcPts val="0"/>
              </a:spcBef>
              <a:spcAft>
                <a:spcPts val="0"/>
              </a:spcAft>
              <a:buSzPts val="1400"/>
              <a:buNone/>
            </a:pPr>
            <a:r>
              <a:rPr lang="fr-FR" dirty="0"/>
              <a:t>faire tes devoirs</a:t>
            </a:r>
          </a:p>
        </p:txBody>
      </p:sp>
      <p:sp>
        <p:nvSpPr>
          <p:cNvPr id="546" name="Google Shape;54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6339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28600" algn="l" rtl="0">
              <a:lnSpc>
                <a:spcPct val="100000"/>
              </a:lnSpc>
              <a:spcBef>
                <a:spcPts val="0"/>
              </a:spcBef>
              <a:spcAft>
                <a:spcPts val="0"/>
              </a:spcAft>
              <a:buSzPts val="1400"/>
              <a:buNone/>
            </a:pPr>
            <a:r>
              <a:rPr lang="en-GB" b="1" dirty="0"/>
              <a:t>Differentiated version </a:t>
            </a:r>
            <a:r>
              <a:rPr lang="en-GB" dirty="0"/>
              <a:t>of the noughts and crosses game,</a:t>
            </a:r>
            <a:r>
              <a:rPr lang="en-GB" baseline="0" dirty="0"/>
              <a:t> this time </a:t>
            </a:r>
            <a:r>
              <a:rPr lang="en-GB" dirty="0"/>
              <a:t>without pronouns suggested.</a:t>
            </a:r>
          </a:p>
          <a:p>
            <a:pPr marL="0" marR="0" lvl="0" indent="-228600" algn="l" rtl="0">
              <a:lnSpc>
                <a:spcPct val="100000"/>
              </a:lnSpc>
              <a:spcBef>
                <a:spcPts val="0"/>
              </a:spcBef>
              <a:spcAft>
                <a:spcPts val="0"/>
              </a:spcAft>
              <a:buSzPts val="1400"/>
              <a:buNone/>
            </a:pPr>
            <a:r>
              <a:rPr lang="en-GB" dirty="0"/>
              <a:t>Students can use any pronoun of choice to create their sentences. Partners should write in the pronoun chosen</a:t>
            </a:r>
            <a:r>
              <a:rPr lang="en-GB" baseline="0" dirty="0"/>
              <a:t> upon hearing the sentence each time.</a:t>
            </a:r>
            <a:endParaRPr lang="en-GB" dirty="0"/>
          </a:p>
          <a:p>
            <a:pPr marL="0" marR="0" lvl="0" indent="-228600" algn="l" rtl="0">
              <a:lnSpc>
                <a:spcPct val="100000"/>
              </a:lnSpc>
              <a:spcBef>
                <a:spcPts val="0"/>
              </a:spcBef>
              <a:spcAft>
                <a:spcPts val="0"/>
              </a:spcAft>
              <a:buSzPts val="1400"/>
              <a:buNone/>
            </a:pPr>
            <a:endParaRPr lang="fr-FR" dirty="0"/>
          </a:p>
        </p:txBody>
      </p:sp>
      <p:sp>
        <p:nvSpPr>
          <p:cNvPr id="546" name="Google Shape;54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07389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228600" algn="l" rtl="0">
              <a:lnSpc>
                <a:spcPct val="100000"/>
              </a:lnSpc>
              <a:spcBef>
                <a:spcPts val="0"/>
              </a:spcBef>
              <a:spcAft>
                <a:spcPts val="0"/>
              </a:spcAft>
              <a:buSzPts val="1400"/>
              <a:buNone/>
            </a:pPr>
            <a:r>
              <a:rPr lang="en-GB" b="1" dirty="0"/>
              <a:t>Home learning version</a:t>
            </a:r>
            <a:r>
              <a:rPr lang="en-GB" b="1" baseline="0" dirty="0"/>
              <a:t> of the activity described on slide 35.</a:t>
            </a:r>
          </a:p>
          <a:p>
            <a:pPr marL="0" marR="0" lvl="0" indent="-228600" algn="l" rtl="0">
              <a:lnSpc>
                <a:spcPct val="100000"/>
              </a:lnSpc>
              <a:spcBef>
                <a:spcPts val="0"/>
              </a:spcBef>
              <a:spcAft>
                <a:spcPts val="0"/>
              </a:spcAft>
              <a:buSzPts val="1400"/>
              <a:buNone/>
            </a:pPr>
            <a:endParaRPr lang="en-GB" b="1" i="0" baseline="0" dirty="0"/>
          </a:p>
          <a:p>
            <a:pPr marL="0" marR="0" lvl="0" indent="-228600" algn="l" rtl="0">
              <a:lnSpc>
                <a:spcPct val="100000"/>
              </a:lnSpc>
              <a:spcBef>
                <a:spcPts val="0"/>
              </a:spcBef>
              <a:spcAft>
                <a:spcPts val="0"/>
              </a:spcAft>
              <a:buSzPts val="1400"/>
              <a:buNone/>
            </a:pPr>
            <a:r>
              <a:rPr lang="en-GB" b="0" i="0" baseline="0" dirty="0"/>
              <a:t>The audio for each pair of French sentences (a positive and negative version of each) is accessible upon clicking the button.</a:t>
            </a:r>
            <a:endParaRPr lang="en-GB" b="1" dirty="0"/>
          </a:p>
          <a:p>
            <a:pPr marL="0" marR="0" lvl="0" indent="-228600" algn="l" rtl="0">
              <a:lnSpc>
                <a:spcPct val="100000"/>
              </a:lnSpc>
              <a:spcBef>
                <a:spcPts val="0"/>
              </a:spcBef>
              <a:spcAft>
                <a:spcPts val="0"/>
              </a:spcAft>
              <a:buSzPts val="1400"/>
              <a:buNone/>
            </a:pPr>
            <a:endParaRPr lang="en-GB" b="1" i="0" dirty="0"/>
          </a:p>
          <a:p>
            <a:pPr marL="0" marR="0" lvl="0" indent="-228600" algn="l" rtl="0">
              <a:lnSpc>
                <a:spcPct val="100000"/>
              </a:lnSpc>
              <a:spcBef>
                <a:spcPts val="0"/>
              </a:spcBef>
              <a:spcAft>
                <a:spcPts val="0"/>
              </a:spcAft>
              <a:buSzPts val="1400"/>
              <a:buNone/>
            </a:pPr>
            <a:r>
              <a:rPr lang="fr-FR" b="1" dirty="0"/>
              <a:t>Pictures </a:t>
            </a:r>
            <a:r>
              <a:rPr lang="fr-FR" b="1" dirty="0" err="1"/>
              <a:t>represent</a:t>
            </a:r>
            <a:r>
              <a:rPr lang="fr-FR" b="1" dirty="0"/>
              <a:t> (</a:t>
            </a:r>
            <a:r>
              <a:rPr lang="fr-FR" b="1" dirty="0" err="1"/>
              <a:t>from</a:t>
            </a:r>
            <a:r>
              <a:rPr lang="fr-FR" b="1" dirty="0"/>
              <a:t> top </a:t>
            </a:r>
            <a:r>
              <a:rPr lang="fr-FR" b="1" dirty="0" err="1"/>
              <a:t>left</a:t>
            </a:r>
            <a:r>
              <a:rPr lang="fr-FR" b="1" dirty="0"/>
              <a:t> to </a:t>
            </a:r>
            <a:r>
              <a:rPr lang="fr-FR" b="1" dirty="0" err="1"/>
              <a:t>bottom</a:t>
            </a:r>
            <a:r>
              <a:rPr lang="fr-FR" b="1" dirty="0"/>
              <a:t> right):</a:t>
            </a:r>
            <a:endParaRPr lang="fr-FR" dirty="0"/>
          </a:p>
          <a:p>
            <a:pPr marL="0" marR="0" lvl="0" indent="-228600" algn="l" rtl="0">
              <a:lnSpc>
                <a:spcPct val="100000"/>
              </a:lnSpc>
              <a:spcBef>
                <a:spcPts val="0"/>
              </a:spcBef>
              <a:spcAft>
                <a:spcPts val="0"/>
              </a:spcAft>
              <a:buSzPts val="1400"/>
              <a:buNone/>
            </a:pPr>
            <a:r>
              <a:rPr lang="fr-FR" dirty="0"/>
              <a:t>partir en vacances</a:t>
            </a:r>
          </a:p>
          <a:p>
            <a:pPr marL="0" marR="0" lvl="0" indent="-228600" algn="l" rtl="0">
              <a:lnSpc>
                <a:spcPct val="100000"/>
              </a:lnSpc>
              <a:spcBef>
                <a:spcPts val="0"/>
              </a:spcBef>
              <a:spcAft>
                <a:spcPts val="0"/>
              </a:spcAft>
              <a:buSzPts val="1400"/>
              <a:buNone/>
            </a:pPr>
            <a:r>
              <a:rPr lang="fr-FR" dirty="0"/>
              <a:t>aller au</a:t>
            </a:r>
            <a:r>
              <a:rPr lang="fr-FR" baseline="0" dirty="0"/>
              <a:t> café</a:t>
            </a:r>
            <a:endParaRPr lang="fr-FR" dirty="0"/>
          </a:p>
          <a:p>
            <a:pPr marL="0" marR="0" lvl="0" indent="-228600" algn="l" rtl="0">
              <a:lnSpc>
                <a:spcPct val="100000"/>
              </a:lnSpc>
              <a:spcBef>
                <a:spcPts val="0"/>
              </a:spcBef>
              <a:spcAft>
                <a:spcPts val="0"/>
              </a:spcAft>
              <a:buSzPts val="1400"/>
              <a:buNone/>
            </a:pPr>
            <a:r>
              <a:rPr lang="fr-FR" dirty="0"/>
              <a:t>être content</a:t>
            </a:r>
          </a:p>
          <a:p>
            <a:pPr marL="0" marR="0" lvl="0" indent="-228600" algn="l" rtl="0">
              <a:lnSpc>
                <a:spcPct val="100000"/>
              </a:lnSpc>
              <a:spcBef>
                <a:spcPts val="0"/>
              </a:spcBef>
              <a:spcAft>
                <a:spcPts val="0"/>
              </a:spcAft>
              <a:buSzPts val="1400"/>
              <a:buNone/>
            </a:pPr>
            <a:r>
              <a:rPr lang="fr-FR" dirty="0"/>
              <a:t>gagner le match</a:t>
            </a:r>
          </a:p>
          <a:p>
            <a:pPr marL="0" marR="0" lvl="0" indent="-228600" algn="l" rtl="0">
              <a:lnSpc>
                <a:spcPct val="100000"/>
              </a:lnSpc>
              <a:spcBef>
                <a:spcPts val="0"/>
              </a:spcBef>
              <a:spcAft>
                <a:spcPts val="0"/>
              </a:spcAft>
              <a:buSzPts val="1400"/>
              <a:buNone/>
            </a:pPr>
            <a:r>
              <a:rPr lang="fr-FR" dirty="0"/>
              <a:t>chanter </a:t>
            </a:r>
          </a:p>
          <a:p>
            <a:pPr marL="0" marR="0" lvl="0" indent="-228600" algn="l" rtl="0">
              <a:lnSpc>
                <a:spcPct val="100000"/>
              </a:lnSpc>
              <a:spcBef>
                <a:spcPts val="0"/>
              </a:spcBef>
              <a:spcAft>
                <a:spcPts val="0"/>
              </a:spcAft>
              <a:buSzPts val="1400"/>
              <a:buNone/>
            </a:pPr>
            <a:r>
              <a:rPr lang="fr-FR" dirty="0"/>
              <a:t>devenir médecin</a:t>
            </a:r>
          </a:p>
          <a:p>
            <a:pPr marL="0" marR="0" lvl="0" indent="-228600" algn="l" rtl="0">
              <a:lnSpc>
                <a:spcPct val="100000"/>
              </a:lnSpc>
              <a:spcBef>
                <a:spcPts val="0"/>
              </a:spcBef>
              <a:spcAft>
                <a:spcPts val="0"/>
              </a:spcAft>
              <a:buSzPts val="1400"/>
              <a:buNone/>
            </a:pPr>
            <a:r>
              <a:rPr lang="fr-FR" dirty="0"/>
              <a:t>aller en France</a:t>
            </a:r>
          </a:p>
          <a:p>
            <a:pPr marL="0" marR="0" lvl="0" indent="-228600" algn="l" rtl="0">
              <a:lnSpc>
                <a:spcPct val="100000"/>
              </a:lnSpc>
              <a:spcBef>
                <a:spcPts val="0"/>
              </a:spcBef>
              <a:spcAft>
                <a:spcPts val="0"/>
              </a:spcAft>
              <a:buSzPts val="1400"/>
              <a:buNone/>
            </a:pPr>
            <a:r>
              <a:rPr lang="fr-FR" dirty="0"/>
              <a:t>regarder un film</a:t>
            </a:r>
          </a:p>
          <a:p>
            <a:pPr marL="0" marR="0" lvl="0" indent="-228600" algn="l" rtl="0">
              <a:lnSpc>
                <a:spcPct val="100000"/>
              </a:lnSpc>
              <a:spcBef>
                <a:spcPts val="0"/>
              </a:spcBef>
              <a:spcAft>
                <a:spcPts val="0"/>
              </a:spcAft>
              <a:buSzPts val="1400"/>
              <a:buNone/>
            </a:pPr>
            <a:r>
              <a:rPr lang="fr-FR" dirty="0"/>
              <a:t>faire tes devoirs</a:t>
            </a:r>
          </a:p>
          <a:p>
            <a:pPr marL="0" marR="0" lvl="0" indent="-228600" algn="l" rtl="0">
              <a:lnSpc>
                <a:spcPct val="100000"/>
              </a:lnSpc>
              <a:spcBef>
                <a:spcPts val="0"/>
              </a:spcBef>
              <a:spcAft>
                <a:spcPts val="0"/>
              </a:spcAft>
              <a:buSzPts val="1400"/>
              <a:buNone/>
            </a:pPr>
            <a:endParaRPr lang="fr-FR" dirty="0"/>
          </a:p>
          <a:p>
            <a:pPr marL="0" marR="0" lvl="0" indent="-228600" algn="l" rtl="0">
              <a:lnSpc>
                <a:spcPct val="100000"/>
              </a:lnSpc>
              <a:spcBef>
                <a:spcPts val="0"/>
              </a:spcBef>
              <a:spcAft>
                <a:spcPts val="0"/>
              </a:spcAft>
              <a:buSzPts val="1400"/>
              <a:buNone/>
            </a:pPr>
            <a:r>
              <a:rPr lang="fr-FR" b="1" dirty="0" err="1"/>
              <a:t>Transcript</a:t>
            </a:r>
            <a:endParaRPr lang="fr-FR" b="1" dirty="0"/>
          </a:p>
          <a:p>
            <a:pPr marL="0" marR="0" lvl="0" indent="-228600" algn="l" defTabSz="914400" rtl="0" eaLnBrk="1" fontAlgn="auto" latinLnBrk="0" hangingPunct="1">
              <a:lnSpc>
                <a:spcPct val="100000"/>
              </a:lnSpc>
              <a:spcBef>
                <a:spcPts val="0"/>
              </a:spcBef>
              <a:spcAft>
                <a:spcPts val="0"/>
              </a:spcAft>
              <a:buClrTx/>
              <a:buSzPts val="1400"/>
              <a:buFontTx/>
              <a:buNone/>
              <a:tabLst/>
              <a:defRPr/>
            </a:pPr>
            <a:r>
              <a:rPr lang="fr-FR" dirty="0"/>
              <a:t>1. Il va partir en vacances / Il ne va pas partir en vacances.</a:t>
            </a:r>
          </a:p>
          <a:p>
            <a:pPr marL="0" marR="0" lvl="0" indent="-228600" algn="l" defTabSz="914400" rtl="0" eaLnBrk="1" fontAlgn="auto" latinLnBrk="0" hangingPunct="1">
              <a:lnSpc>
                <a:spcPct val="100000"/>
              </a:lnSpc>
              <a:spcBef>
                <a:spcPts val="0"/>
              </a:spcBef>
              <a:spcAft>
                <a:spcPts val="0"/>
              </a:spcAft>
              <a:buClrTx/>
              <a:buSzPts val="1400"/>
              <a:buFontTx/>
              <a:buNone/>
              <a:tabLst/>
              <a:defRPr/>
            </a:pPr>
            <a:r>
              <a:rPr lang="fr-FR" dirty="0"/>
              <a:t>2. Tu vas aller au</a:t>
            </a:r>
            <a:r>
              <a:rPr lang="fr-FR" baseline="0" dirty="0"/>
              <a:t> café / </a:t>
            </a:r>
            <a:r>
              <a:rPr lang="fr-FR" dirty="0"/>
              <a:t>Tu ne vas pas aller au</a:t>
            </a:r>
            <a:r>
              <a:rPr lang="fr-FR" baseline="0" dirty="0"/>
              <a:t> café.</a:t>
            </a:r>
            <a:endParaRPr lang="fr-FR" dirty="0"/>
          </a:p>
          <a:p>
            <a:pPr marL="0" marR="0" lvl="0" indent="-228600" algn="l" defTabSz="914400" rtl="0" eaLnBrk="1" fontAlgn="auto" latinLnBrk="0" hangingPunct="1">
              <a:lnSpc>
                <a:spcPct val="100000"/>
              </a:lnSpc>
              <a:spcBef>
                <a:spcPts val="0"/>
              </a:spcBef>
              <a:spcAft>
                <a:spcPts val="0"/>
              </a:spcAft>
              <a:buClrTx/>
              <a:buSzPts val="1400"/>
              <a:buFontTx/>
              <a:buNone/>
              <a:tabLst/>
              <a:defRPr/>
            </a:pPr>
            <a:r>
              <a:rPr lang="fr-FR" dirty="0"/>
              <a:t>3. Je vais être content / Je ne vais pas être content.</a:t>
            </a:r>
          </a:p>
          <a:p>
            <a:pPr marL="0" marR="0" lvl="0" indent="-228600" algn="l" defTabSz="914400" rtl="0" eaLnBrk="1" fontAlgn="auto" latinLnBrk="0" hangingPunct="1">
              <a:lnSpc>
                <a:spcPct val="100000"/>
              </a:lnSpc>
              <a:spcBef>
                <a:spcPts val="0"/>
              </a:spcBef>
              <a:spcAft>
                <a:spcPts val="0"/>
              </a:spcAft>
              <a:buClrTx/>
              <a:buSzPts val="1400"/>
              <a:buFontTx/>
              <a:buNone/>
              <a:tabLst/>
              <a:defRPr/>
            </a:pPr>
            <a:r>
              <a:rPr lang="fr-FR" dirty="0"/>
              <a:t>4. Il va gagner le match / Il ne va pas gagner le match.</a:t>
            </a:r>
          </a:p>
          <a:p>
            <a:pPr marL="0" marR="0" lvl="0" indent="-228600" algn="l" defTabSz="914400" rtl="0" eaLnBrk="1" fontAlgn="auto" latinLnBrk="0" hangingPunct="1">
              <a:lnSpc>
                <a:spcPct val="100000"/>
              </a:lnSpc>
              <a:spcBef>
                <a:spcPts val="0"/>
              </a:spcBef>
              <a:spcAft>
                <a:spcPts val="0"/>
              </a:spcAft>
              <a:buClrTx/>
              <a:buSzPts val="1400"/>
              <a:buFontTx/>
              <a:buNone/>
              <a:tabLst/>
              <a:defRPr/>
            </a:pPr>
            <a:r>
              <a:rPr lang="fr-FR" dirty="0"/>
              <a:t>5. Elle va chanter / Elle ne va pas chanter.</a:t>
            </a:r>
          </a:p>
          <a:p>
            <a:pPr marL="0" marR="0" lvl="0" indent="-228600" algn="l" defTabSz="914400" rtl="0" eaLnBrk="1" fontAlgn="auto" latinLnBrk="0" hangingPunct="1">
              <a:lnSpc>
                <a:spcPct val="100000"/>
              </a:lnSpc>
              <a:spcBef>
                <a:spcPts val="0"/>
              </a:spcBef>
              <a:spcAft>
                <a:spcPts val="0"/>
              </a:spcAft>
              <a:buClrTx/>
              <a:buSzPts val="1400"/>
              <a:buFontTx/>
              <a:buNone/>
              <a:tabLst/>
              <a:defRPr/>
            </a:pPr>
            <a:r>
              <a:rPr lang="fr-FR" dirty="0"/>
              <a:t>6. Elle va devenir médecin / Elle ne va pas devenir médecin.</a:t>
            </a:r>
          </a:p>
          <a:p>
            <a:pPr marL="0" marR="0" lvl="0" indent="-228600" algn="l" defTabSz="914400" rtl="0" eaLnBrk="1" fontAlgn="auto" latinLnBrk="0" hangingPunct="1">
              <a:lnSpc>
                <a:spcPct val="100000"/>
              </a:lnSpc>
              <a:spcBef>
                <a:spcPts val="0"/>
              </a:spcBef>
              <a:spcAft>
                <a:spcPts val="0"/>
              </a:spcAft>
              <a:buClrTx/>
              <a:buSzPts val="1400"/>
              <a:buFontTx/>
              <a:buNone/>
              <a:tabLst/>
              <a:defRPr/>
            </a:pPr>
            <a:r>
              <a:rPr lang="fr-FR" dirty="0"/>
              <a:t>7. Tu vas aller en France / Tu ne vas pas aller en France.</a:t>
            </a:r>
          </a:p>
          <a:p>
            <a:pPr marL="0" marR="0" lvl="0" indent="-228600" algn="l" defTabSz="914400" rtl="0" eaLnBrk="1" fontAlgn="auto" latinLnBrk="0" hangingPunct="1">
              <a:lnSpc>
                <a:spcPct val="100000"/>
              </a:lnSpc>
              <a:spcBef>
                <a:spcPts val="0"/>
              </a:spcBef>
              <a:spcAft>
                <a:spcPts val="0"/>
              </a:spcAft>
              <a:buClrTx/>
              <a:buSzPts val="1400"/>
              <a:buFontTx/>
              <a:buNone/>
              <a:tabLst/>
              <a:defRPr/>
            </a:pPr>
            <a:r>
              <a:rPr lang="fr-FR" dirty="0"/>
              <a:t>8. Je vais regarder un film / Je ne</a:t>
            </a:r>
            <a:r>
              <a:rPr lang="fr-FR" baseline="0" dirty="0"/>
              <a:t> </a:t>
            </a:r>
            <a:r>
              <a:rPr lang="fr-FR" dirty="0"/>
              <a:t>vais pas regarder un film.</a:t>
            </a:r>
          </a:p>
          <a:p>
            <a:pPr marL="0" marR="0" lvl="0" indent="-228600" algn="l" defTabSz="914400" rtl="0" eaLnBrk="1" fontAlgn="auto" latinLnBrk="0" hangingPunct="1">
              <a:lnSpc>
                <a:spcPct val="100000"/>
              </a:lnSpc>
              <a:spcBef>
                <a:spcPts val="0"/>
              </a:spcBef>
              <a:spcAft>
                <a:spcPts val="0"/>
              </a:spcAft>
              <a:buClrTx/>
              <a:buSzPts val="1400"/>
              <a:buFontTx/>
              <a:buNone/>
              <a:tabLst/>
              <a:defRPr/>
            </a:pPr>
            <a:r>
              <a:rPr lang="fr-FR" dirty="0"/>
              <a:t>9. Tu vas faire tes devoirs / Tu ne vas pas faire tes devoirs.</a:t>
            </a:r>
          </a:p>
          <a:p>
            <a:pPr marL="0" marR="0" lvl="0" indent="-228600" algn="l" rtl="0">
              <a:lnSpc>
                <a:spcPct val="100000"/>
              </a:lnSpc>
              <a:spcBef>
                <a:spcPts val="0"/>
              </a:spcBef>
              <a:spcAft>
                <a:spcPts val="0"/>
              </a:spcAft>
              <a:buSzPts val="1400"/>
              <a:buNone/>
            </a:pPr>
            <a:endParaRPr lang="fr-FR" dirty="0"/>
          </a:p>
          <a:p>
            <a:pPr marL="0" marR="0" lvl="0" indent="-228600" algn="l" rtl="0">
              <a:lnSpc>
                <a:spcPct val="100000"/>
              </a:lnSpc>
              <a:spcBef>
                <a:spcPts val="0"/>
              </a:spcBef>
              <a:spcAft>
                <a:spcPts val="0"/>
              </a:spcAft>
              <a:buSzPts val="1400"/>
              <a:buNone/>
            </a:pPr>
            <a:endParaRPr lang="fr-FR" dirty="0"/>
          </a:p>
          <a:p>
            <a:pPr marL="0" marR="0" lvl="0" indent="-228600" algn="l" rtl="0">
              <a:lnSpc>
                <a:spcPct val="100000"/>
              </a:lnSpc>
              <a:spcBef>
                <a:spcPts val="0"/>
              </a:spcBef>
              <a:spcAft>
                <a:spcPts val="0"/>
              </a:spcAft>
              <a:buSzPts val="1400"/>
              <a:buNone/>
            </a:pPr>
            <a:endParaRPr lang="fr-FR" dirty="0"/>
          </a:p>
        </p:txBody>
      </p:sp>
      <p:sp>
        <p:nvSpPr>
          <p:cNvPr id="546" name="Google Shape;54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7888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dirty="0"/>
              <a:t>Timing: 8 minutes</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baseline="0" dirty="0"/>
              <a:t>Aim: </a:t>
            </a:r>
            <a:r>
              <a:rPr lang="en-GB" b="0" baseline="0" dirty="0"/>
              <a:t>Written production of affirmative and negative sentences with </a:t>
            </a:r>
            <a:r>
              <a:rPr lang="en-GB" b="0" baseline="0" dirty="0" err="1"/>
              <a:t>aller</a:t>
            </a:r>
            <a:r>
              <a:rPr lang="en-GB" b="0" baseline="0" dirty="0"/>
              <a:t> + future intention.</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Pts val="1400"/>
              <a:buFontTx/>
              <a:buAutoNum type="arabicPeriod"/>
              <a:tabLst/>
              <a:defRPr/>
            </a:pPr>
            <a:r>
              <a:rPr lang="en-GB" b="0" baseline="0" dirty="0"/>
              <a:t>Students use the prompts to write sentences.</a:t>
            </a:r>
          </a:p>
          <a:p>
            <a:pPr marL="228600" marR="0" lvl="0" indent="-228600" algn="l" defTabSz="914400" rtl="0" eaLnBrk="1" fontAlgn="auto" latinLnBrk="0" hangingPunct="1">
              <a:lnSpc>
                <a:spcPct val="100000"/>
              </a:lnSpc>
              <a:spcBef>
                <a:spcPts val="0"/>
              </a:spcBef>
              <a:spcAft>
                <a:spcPts val="0"/>
              </a:spcAft>
              <a:buClrTx/>
              <a:buSzPts val="1400"/>
              <a:buFontTx/>
              <a:buAutoNum type="arabicPeriod"/>
              <a:tabLst/>
              <a:defRPr/>
            </a:pPr>
            <a:r>
              <a:rPr lang="en-GB" b="0" baseline="0" dirty="0"/>
              <a:t>Suggested answers on the following slide.</a:t>
            </a:r>
          </a:p>
          <a:p>
            <a:pPr marL="0" lvl="0" indent="0" algn="l" rtl="0">
              <a:lnSpc>
                <a:spcPct val="100000"/>
              </a:lnSpc>
              <a:spcBef>
                <a:spcPts val="0"/>
              </a:spcBef>
              <a:spcAft>
                <a:spcPts val="0"/>
              </a:spcAft>
              <a:buSzPts val="140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700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567189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GB" b="0" dirty="0"/>
              <a:t>Suggested answers to the activity on the previous slide appear on clicks.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343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42</a:t>
            </a:fld>
            <a:endParaRPr lang="en-GB"/>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quarte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err="1"/>
              <a:t>manquer</a:t>
            </a:r>
            <a:r>
              <a:rPr lang="en-GB" baseline="0" dirty="0"/>
              <a:t> [583];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1882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431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08135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5 minutes</a:t>
            </a:r>
          </a:p>
          <a:p>
            <a:pPr marL="0"/>
            <a:endParaRPr lang="en-GB" b="1" baseline="0" dirty="0"/>
          </a:p>
          <a:p>
            <a:pPr marL="0"/>
            <a:r>
              <a:rPr lang="en-GB" b="1" baseline="0" dirty="0"/>
              <a:t>Aim: </a:t>
            </a:r>
            <a:r>
              <a:rPr lang="en-GB" baseline="0" dirty="0"/>
              <a:t>reinforce students’ awareness of the fact that [</a:t>
            </a:r>
            <a:r>
              <a:rPr lang="en-GB" baseline="0" dirty="0" err="1"/>
              <a:t>qu</a:t>
            </a:r>
            <a:r>
              <a:rPr lang="en-GB" baseline="0" dirty="0"/>
              <a:t>] has the same pronunciation as hard [c].</a:t>
            </a:r>
          </a:p>
          <a:p>
            <a:pPr marL="0"/>
            <a:endParaRPr lang="en-GB" b="1" baseline="0" dirty="0"/>
          </a:p>
          <a:p>
            <a:pPr marL="0"/>
            <a:r>
              <a:rPr lang="en-GB" b="1" baseline="0" dirty="0"/>
              <a:t>Procedure:</a:t>
            </a:r>
          </a:p>
          <a:p>
            <a:pPr marL="228600" indent="-228600">
              <a:buAutoNum type="arabicPeriod"/>
            </a:pPr>
            <a:r>
              <a:rPr lang="en-GB" baseline="0" dirty="0"/>
              <a:t>The teacher plays the recorded words (all known vocabulary items) one at a time.</a:t>
            </a:r>
          </a:p>
          <a:p>
            <a:pPr marL="228600" indent="-228600">
              <a:buAutoNum type="arabicPeriod"/>
            </a:pPr>
            <a:r>
              <a:rPr lang="en-GB" baseline="0" dirty="0"/>
              <a:t>Students write them, then click to check. </a:t>
            </a:r>
          </a:p>
          <a:p>
            <a:pPr marL="0"/>
            <a:endParaRPr lang="en-GB" baseline="0" dirty="0"/>
          </a:p>
          <a:p>
            <a:pPr marL="0"/>
            <a:r>
              <a:rPr lang="en-GB" b="1" baseline="0" dirty="0"/>
              <a:t>Transcript:</a:t>
            </a:r>
          </a:p>
          <a:p>
            <a:pPr marL="0"/>
            <a:r>
              <a:rPr lang="en-GB" baseline="0" dirty="0"/>
              <a:t>1. </a:t>
            </a:r>
            <a:r>
              <a:rPr lang="en-GB" baseline="0" dirty="0" err="1"/>
              <a:t>quand</a:t>
            </a:r>
            <a:endParaRPr lang="en-GB" baseline="0" dirty="0"/>
          </a:p>
          <a:p>
            <a:pPr marL="0"/>
            <a:r>
              <a:rPr lang="en-GB" baseline="0" dirty="0"/>
              <a:t>2. </a:t>
            </a:r>
            <a:r>
              <a:rPr lang="en-GB" baseline="0" dirty="0" err="1"/>
              <a:t>comprendre</a:t>
            </a:r>
            <a:endParaRPr lang="en-GB" baseline="0" dirty="0"/>
          </a:p>
          <a:p>
            <a:pPr marL="0"/>
            <a:r>
              <a:rPr lang="en-GB" baseline="0" dirty="0"/>
              <a:t>3. </a:t>
            </a:r>
            <a:r>
              <a:rPr lang="en-GB" baseline="0" dirty="0" err="1"/>
              <a:t>cadeau</a:t>
            </a:r>
            <a:endParaRPr lang="en-GB" baseline="0" dirty="0"/>
          </a:p>
          <a:p>
            <a:pPr marL="0"/>
            <a:r>
              <a:rPr lang="en-GB" baseline="0" dirty="0"/>
              <a:t>4. </a:t>
            </a:r>
            <a:r>
              <a:rPr lang="en-GB" baseline="0" dirty="0" err="1"/>
              <a:t>sympathique</a:t>
            </a:r>
            <a:endParaRPr lang="en-GB" baseline="0" dirty="0"/>
          </a:p>
          <a:p>
            <a:pPr marL="0"/>
            <a:r>
              <a:rPr lang="en-GB" baseline="0" dirty="0"/>
              <a:t>5. question</a:t>
            </a:r>
          </a:p>
          <a:p>
            <a:pPr marL="0"/>
            <a:r>
              <a:rPr lang="en-GB" baseline="0" dirty="0"/>
              <a:t>6. parc </a:t>
            </a:r>
          </a:p>
          <a:p>
            <a:pPr marL="0"/>
            <a:r>
              <a:rPr lang="en-GB" baseline="0" dirty="0"/>
              <a:t>7. </a:t>
            </a:r>
            <a:r>
              <a:rPr lang="en-GB" baseline="0" dirty="0" err="1"/>
              <a:t>chaque</a:t>
            </a:r>
            <a:endParaRPr lang="en-GB" baseline="0" dirty="0"/>
          </a:p>
          <a:p>
            <a:pPr marL="0"/>
            <a:r>
              <a:rPr lang="en-GB" baseline="0" dirty="0"/>
              <a:t>8. quatre</a:t>
            </a:r>
          </a:p>
          <a:p>
            <a:pPr marL="0"/>
            <a:r>
              <a:rPr lang="en-GB" baseline="0" dirty="0"/>
              <a:t>9. </a:t>
            </a:r>
            <a:r>
              <a:rPr lang="en-GB" baseline="0" dirty="0" err="1"/>
              <a:t>combien</a:t>
            </a:r>
            <a:endParaRPr lang="en-GB" baseline="0" dirty="0"/>
          </a:p>
          <a:p>
            <a:pPr marL="0"/>
            <a:r>
              <a:rPr lang="en-GB" baseline="0" dirty="0"/>
              <a:t>10. </a:t>
            </a:r>
            <a:r>
              <a:rPr lang="en-GB" baseline="0" dirty="0" err="1"/>
              <a:t>caisse</a:t>
            </a:r>
            <a:endParaRPr lang="en-GB" baseline="0" dirty="0"/>
          </a:p>
          <a:p>
            <a:pPr marL="0"/>
            <a:endParaRPr lang="en-GB" baseline="0" dirty="0"/>
          </a:p>
          <a:p>
            <a:pPr marL="0"/>
            <a:r>
              <a:rPr lang="en-GB" baseline="0" dirty="0"/>
              <a:t>Word frequency (1 is the most frequent word in French): </a:t>
            </a:r>
          </a:p>
          <a:p>
            <a:pPr marL="0"/>
            <a:r>
              <a:rPr lang="en-GB" b="1" baseline="0" dirty="0" err="1"/>
              <a:t>quand</a:t>
            </a:r>
            <a:r>
              <a:rPr lang="en-GB" b="1" baseline="0" dirty="0"/>
              <a:t> </a:t>
            </a:r>
            <a:r>
              <a:rPr lang="en-GB" baseline="0" dirty="0"/>
              <a:t>[119]; </a:t>
            </a:r>
            <a:r>
              <a:rPr lang="en-GB" b="1" baseline="0" dirty="0" err="1"/>
              <a:t>comprendre</a:t>
            </a:r>
            <a:r>
              <a:rPr lang="en-GB" b="1" baseline="0" dirty="0"/>
              <a:t> </a:t>
            </a:r>
            <a:r>
              <a:rPr lang="en-GB" b="0" baseline="0" dirty="0"/>
              <a:t>[95]</a:t>
            </a:r>
            <a:r>
              <a:rPr lang="en-GB" baseline="0" dirty="0"/>
              <a:t> </a:t>
            </a:r>
            <a:r>
              <a:rPr lang="en-GB" b="1" baseline="0" dirty="0" err="1"/>
              <a:t>cadeau</a:t>
            </a:r>
            <a:r>
              <a:rPr lang="en-GB" baseline="0" dirty="0"/>
              <a:t> [2298]; </a:t>
            </a:r>
            <a:r>
              <a:rPr lang="en-GB" b="1" baseline="0" dirty="0" err="1"/>
              <a:t>sympathique</a:t>
            </a:r>
            <a:r>
              <a:rPr lang="en-GB" baseline="0" dirty="0"/>
              <a:t> [4164]; </a:t>
            </a:r>
            <a:r>
              <a:rPr lang="en-GB" b="1" baseline="0" dirty="0"/>
              <a:t>question</a:t>
            </a:r>
            <a:r>
              <a:rPr lang="en-GB" baseline="0" dirty="0"/>
              <a:t>[144]; </a:t>
            </a:r>
            <a:r>
              <a:rPr lang="en-GB" b="1" baseline="0" dirty="0"/>
              <a:t>parc</a:t>
            </a:r>
            <a:r>
              <a:rPr lang="en-GB" baseline="0" dirty="0"/>
              <a:t> [1240], </a:t>
            </a:r>
            <a:r>
              <a:rPr lang="en-GB" b="1" baseline="0" dirty="0" err="1"/>
              <a:t>chaque</a:t>
            </a:r>
            <a:r>
              <a:rPr lang="en-GB" b="1" baseline="0" dirty="0"/>
              <a:t> </a:t>
            </a:r>
            <a:r>
              <a:rPr lang="en-GB" b="0" baseline="0" dirty="0"/>
              <a:t>[151], </a:t>
            </a:r>
            <a:r>
              <a:rPr lang="en-GB" b="1" baseline="0" dirty="0"/>
              <a:t>quatre </a:t>
            </a:r>
            <a:r>
              <a:rPr lang="en-GB" b="0" baseline="0" dirty="0"/>
              <a:t>[253], </a:t>
            </a:r>
            <a:r>
              <a:rPr lang="en-GB" b="1" baseline="0" dirty="0" err="1"/>
              <a:t>combien</a:t>
            </a:r>
            <a:r>
              <a:rPr lang="en-GB" b="1" baseline="0" dirty="0"/>
              <a:t> </a:t>
            </a:r>
            <a:r>
              <a:rPr lang="en-GB" b="0" baseline="0" dirty="0"/>
              <a:t>[800], </a:t>
            </a:r>
            <a:r>
              <a:rPr lang="en-GB" b="1" baseline="0" dirty="0" err="1"/>
              <a:t>caisse</a:t>
            </a:r>
            <a:r>
              <a:rPr lang="en-GB" b="1" baseline="0" dirty="0"/>
              <a:t> </a:t>
            </a:r>
            <a:r>
              <a:rPr lang="en-GB" b="0" baseline="0" dirty="0"/>
              <a:t>[1881]</a:t>
            </a:r>
            <a:endParaRPr lang="en-GB" baseline="0" dirty="0"/>
          </a:p>
          <a:p>
            <a:pPr marL="0"/>
            <a:r>
              <a:rPr lang="de-DE" sz="1200" b="0" i="0" u="none" strike="noStrike" kern="1200" cap="none" dirty="0">
                <a:solidFill>
                  <a:schemeClr val="tx1"/>
                </a:solidFill>
                <a:effectLst/>
                <a:latin typeface="Century Gothic" panose="020B0502020202020204" pitchFamily="34" charset="0"/>
                <a:ea typeface="Calibri"/>
                <a:cs typeface="Calibri"/>
                <a:sym typeface="Calibri"/>
              </a:rPr>
              <a:t>Source: </a:t>
            </a:r>
            <a:r>
              <a:rPr lang="en-GB" sz="1200" b="0" i="0" u="none" strike="noStrike" kern="1200" cap="none" dirty="0" err="1">
                <a:solidFill>
                  <a:schemeClr val="tx1"/>
                </a:solidFill>
                <a:effectLst/>
                <a:latin typeface="Century Gothic" panose="020B0502020202020204" pitchFamily="34" charset="0"/>
                <a:ea typeface="Calibri"/>
                <a:cs typeface="Calibri"/>
                <a:sym typeface="Calibri"/>
              </a:rPr>
              <a:t>Londsale</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 D., &amp; Le Bras, Y.  (2009). </a:t>
            </a:r>
            <a:r>
              <a:rPr lang="en-GB" sz="1200" b="0" i="1" u="none" strike="noStrike" kern="1200" cap="none" dirty="0">
                <a:solidFill>
                  <a:schemeClr val="tx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kern="1200" cap="none" dirty="0">
                <a:solidFill>
                  <a:schemeClr val="tx1"/>
                </a:solidFill>
                <a:effectLst/>
                <a:latin typeface="Century Gothic" panose="020B0502020202020204" pitchFamily="34" charset="0"/>
                <a:ea typeface="Calibri"/>
                <a:cs typeface="Calibri"/>
                <a:sym typeface="Calibri"/>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3 minutes</a:t>
            </a:r>
          </a:p>
          <a:p>
            <a:pPr marL="0"/>
            <a:endParaRPr lang="en-GB" b="1" baseline="0" dirty="0"/>
          </a:p>
          <a:p>
            <a:pPr marL="0"/>
            <a:r>
              <a:rPr lang="en-GB" sz="1200" b="1" kern="1200" dirty="0">
                <a:solidFill>
                  <a:schemeClr val="tx1"/>
                </a:solidFill>
                <a:effectLst/>
                <a:latin typeface="+mn-lt"/>
                <a:ea typeface="+mn-ea"/>
                <a:cs typeface="+mn-cs"/>
              </a:rPr>
              <a:t>Aim: </a:t>
            </a:r>
            <a:r>
              <a:rPr lang="en-GB" sz="1200" kern="1200" dirty="0">
                <a:solidFill>
                  <a:schemeClr val="tx1"/>
                </a:solidFill>
                <a:effectLst/>
                <a:latin typeface="+mn-lt"/>
                <a:ea typeface="+mn-ea"/>
                <a:cs typeface="+mn-cs"/>
              </a:rPr>
              <a:t>Aural recognition of the new vocabulary items introduced this week. </a:t>
            </a:r>
          </a:p>
          <a:p>
            <a:pPr mar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Click on a number to hear a French word said aloud.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Students write 1-8 and the 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 Click to 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At more advanced levels, transcriptions of the words can also be elicited. If doing this step, solutions appear on a second click.</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br>
              <a:rPr lang="en-GB" sz="1200" b="0" kern="1200" dirty="0">
                <a:solidFill>
                  <a:schemeClr val="tx1"/>
                </a:solidFill>
                <a:effectLst/>
                <a:latin typeface="+mn-lt"/>
                <a:ea typeface="+mn-ea"/>
                <a:cs typeface="+mn-cs"/>
              </a:rPr>
            </a:br>
            <a:r>
              <a:rPr lang="en-GB" sz="1200" b="0" kern="1200" dirty="0" err="1">
                <a:solidFill>
                  <a:schemeClr val="tx1"/>
                </a:solidFill>
                <a:effectLst/>
                <a:latin typeface="+mn-lt"/>
                <a:ea typeface="+mn-ea"/>
                <a:cs typeface="+mn-cs"/>
              </a:rPr>
              <a:t>partir</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le match</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GB" sz="1200" b="0" kern="1200" baseline="0" dirty="0">
                <a:solidFill>
                  <a:schemeClr val="tx1"/>
                </a:solidFill>
                <a:effectLst/>
                <a:latin typeface="+mn-lt"/>
                <a:ea typeface="+mn-ea"/>
                <a:cs typeface="+mn-cs"/>
              </a:rPr>
              <a:t>madame</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monsieur</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encore</a:t>
            </a:r>
            <a:br>
              <a:rPr lang="en-GB" sz="1200" b="0" kern="1200" baseline="0" dirty="0">
                <a:solidFill>
                  <a:schemeClr val="tx1"/>
                </a:solidFill>
                <a:effectLst/>
                <a:latin typeface="+mn-lt"/>
                <a:ea typeface="+mn-ea"/>
                <a:cs typeface="+mn-cs"/>
              </a:rPr>
            </a:br>
            <a:r>
              <a:rPr lang="en-GB" sz="1200" b="0" kern="1200" baseline="0" dirty="0" err="1">
                <a:solidFill>
                  <a:schemeClr val="tx1"/>
                </a:solidFill>
                <a:effectLst/>
                <a:latin typeface="+mn-lt"/>
                <a:ea typeface="+mn-ea"/>
                <a:cs typeface="+mn-cs"/>
              </a:rPr>
              <a:t>en</a:t>
            </a:r>
            <a:r>
              <a:rPr lang="en-GB" sz="1200" b="0" kern="1200" baseline="0" dirty="0">
                <a:solidFill>
                  <a:schemeClr val="tx1"/>
                </a:solidFill>
                <a:effectLst/>
                <a:latin typeface="+mn-lt"/>
                <a:ea typeface="+mn-ea"/>
                <a:cs typeface="+mn-cs"/>
              </a:rPr>
              <a:t> retard</a:t>
            </a:r>
            <a:br>
              <a:rPr lang="en-GB" sz="1200" b="0" kern="1200" baseline="0" dirty="0">
                <a:solidFill>
                  <a:schemeClr val="tx1"/>
                </a:solidFill>
                <a:effectLst/>
                <a:latin typeface="+mn-lt"/>
                <a:ea typeface="+mn-ea"/>
                <a:cs typeface="+mn-cs"/>
              </a:rPr>
            </a:br>
            <a:r>
              <a:rPr lang="en-GB" sz="1200" b="0" i="0" u="none" strike="noStrike" cap="none" dirty="0" err="1">
                <a:solidFill>
                  <a:schemeClr val="accent5">
                    <a:lumMod val="50000"/>
                  </a:schemeClr>
                </a:solidFill>
                <a:latin typeface="Century Gothic"/>
                <a:ea typeface="Century Gothic"/>
                <a:cs typeface="Century Gothic"/>
                <a:sym typeface="Century Gothic"/>
              </a:rPr>
              <a:t>tôt</a:t>
            </a:r>
            <a:br>
              <a:rPr lang="en-GB" sz="1200" b="0" i="0" u="none" strike="noStrike" cap="none" dirty="0">
                <a:solidFill>
                  <a:schemeClr val="accent5">
                    <a:lumMod val="50000"/>
                  </a:schemeClr>
                </a:solidFill>
                <a:latin typeface="Century Gothic"/>
                <a:ea typeface="Century Gothic"/>
                <a:cs typeface="Century Gothic"/>
                <a:sym typeface="Century Gothic"/>
              </a:rPr>
            </a:br>
            <a:r>
              <a:rPr lang="en-GB" sz="1200" dirty="0" err="1">
                <a:solidFill>
                  <a:schemeClr val="accent5">
                    <a:lumMod val="50000"/>
                  </a:schemeClr>
                </a:solidFill>
                <a:latin typeface="Century Gothic"/>
                <a:ea typeface="Century Gothic"/>
                <a:cs typeface="Century Gothic"/>
                <a:sym typeface="Century Gothic"/>
              </a:rPr>
              <a:t>l’avenir</a:t>
            </a:r>
            <a:endParaRPr lang="en-GB" sz="1200" dirty="0">
              <a:solidFill>
                <a:schemeClr val="accent5">
                  <a:lumMod val="5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79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2"/>
        <p:cNvGrpSpPr/>
        <p:nvPr/>
      </p:nvGrpSpPr>
      <p:grpSpPr>
        <a:xfrm>
          <a:off x="0" y="0"/>
          <a:ext cx="0" cy="0"/>
          <a:chOff x="0" y="0"/>
          <a:chExt cx="0" cy="0"/>
        </a:xfrm>
      </p:grpSpPr>
      <p:sp>
        <p:nvSpPr>
          <p:cNvPr id="13" name="Google Shape;13;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56999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5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 name="Google Shape;20;p5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 name="Google Shape;21;p5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8427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98815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6"/>
        <p:cNvGrpSpPr/>
        <p:nvPr/>
      </p:nvGrpSpPr>
      <p:grpSpPr>
        <a:xfrm>
          <a:off x="0" y="0"/>
          <a:ext cx="0" cy="0"/>
          <a:chOff x="0" y="0"/>
          <a:chExt cx="0" cy="0"/>
        </a:xfrm>
      </p:grpSpPr>
      <p:sp>
        <p:nvSpPr>
          <p:cNvPr id="27" name="Google Shape;27;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17402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4579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6"/>
        <p:cNvGrpSpPr/>
        <p:nvPr/>
      </p:nvGrpSpPr>
      <p:grpSpPr>
        <a:xfrm>
          <a:off x="0" y="0"/>
          <a:ext cx="0" cy="0"/>
          <a:chOff x="0" y="0"/>
          <a:chExt cx="0" cy="0"/>
        </a:xfrm>
      </p:grpSpPr>
      <p:sp>
        <p:nvSpPr>
          <p:cNvPr id="37" name="Google Shape;37;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9" name="Google Shape;39;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493695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3" name="Google Shape;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59707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4"/>
        <p:cNvGrpSpPr/>
        <p:nvPr/>
      </p:nvGrpSpPr>
      <p:grpSpPr>
        <a:xfrm>
          <a:off x="0" y="0"/>
          <a:ext cx="0" cy="0"/>
          <a:chOff x="0" y="0"/>
          <a:chExt cx="0" cy="0"/>
        </a:xfrm>
      </p:grpSpPr>
      <p:sp>
        <p:nvSpPr>
          <p:cNvPr id="45" name="Google Shape;45;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72343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7"/>
        <p:cNvGrpSpPr/>
        <p:nvPr/>
      </p:nvGrpSpPr>
      <p:grpSpPr>
        <a:xfrm>
          <a:off x="0" y="0"/>
          <a:ext cx="0" cy="0"/>
          <a:chOff x="0" y="0"/>
          <a:chExt cx="0" cy="0"/>
        </a:xfrm>
      </p:grpSpPr>
      <p:sp>
        <p:nvSpPr>
          <p:cNvPr id="48" name="Google Shape;48;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33273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7654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1288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6161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79404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9389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5835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997762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663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960155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03770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90508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271586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77037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45306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67697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4943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5120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39018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06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92786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703834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53830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19264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02493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895585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46571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6635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08057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71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247535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6906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3615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52774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5506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97763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7598699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2707274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0" name="Google Shape;20;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9674616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3" name="Google Shape;23;p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4" name="Google Shape;24;p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5" name="Google Shape;25;p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6" name="Google Shape;26;p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506397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9" name="Google Shape;29;p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0" name="Google Shape;30;p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2112354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4" name="Google Shape;34;p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9382523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7866016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0" name="Google Shape;40;p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259385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0723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5674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45513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29774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50877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7013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42000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581959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6211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482934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473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image" Target="../media/image1.jpg"/><Relationship Id="rId4" Type="http://schemas.openxmlformats.org/officeDocument/2006/relationships/slideLayout" Target="../slideLayouts/slideLayout5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image" Target="../media/image3.png"/><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705906102"/>
      </p:ext>
    </p:extLst>
  </p:cSld>
  <p:clrMap bg1="lt1" tx1="dk1" bg2="dk2" tx2="lt2" accent1="accent1" accent2="accent2" accent3="accent3" accent4="accent4" accent5="accent5" accent6="accent6" hlink="hlink" folHlink="folHlink"/>
  <p:sldLayoutIdLst>
    <p:sldLayoutId id="2147483687"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4135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742792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32327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138899981"/>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5272099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0.xml"/><Relationship Id="rId1" Type="http://schemas.openxmlformats.org/officeDocument/2006/relationships/slideLayout" Target="../slideLayouts/slideLayout57.xml"/><Relationship Id="rId5" Type="http://schemas.openxmlformats.org/officeDocument/2006/relationships/image" Target="../media/image9.jpeg"/><Relationship Id="rId4" Type="http://schemas.openxmlformats.org/officeDocument/2006/relationships/audio" Target="../media/audio27.wav"/></Relationships>
</file>

<file path=ppt/slides/_rels/slide1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audio" Target="../media/audio27.wav"/></Relationships>
</file>

<file path=ppt/slides/_rels/slide12.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audio" Target="../media/audio28.wav"/></Relationships>
</file>

<file path=ppt/slides/_rels/slide1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audio" Target="../media/audio29.wav"/></Relationships>
</file>

<file path=ppt/slides/_rels/slide14.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audio" Target="../media/audio28.wav"/></Relationships>
</file>

<file path=ppt/slides/_rels/slide15.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audio" Target="../media/audio29.wav"/></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8.png"/><Relationship Id="rId3" Type="http://schemas.openxmlformats.org/officeDocument/2006/relationships/image" Target="../media/image21.png"/><Relationship Id="rId7" Type="http://schemas.openxmlformats.org/officeDocument/2006/relationships/audio" Target="../media/audio33.wav"/><Relationship Id="rId12"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s>
</file>

<file path=ppt/slides/_rels/slide23.xml.rels><?xml version="1.0" encoding="UTF-8" standalone="yes"?>
<Relationships xmlns="http://schemas.openxmlformats.org/package/2006/relationships"><Relationship Id="rId3" Type="http://schemas.openxmlformats.org/officeDocument/2006/relationships/audio" Target="../media/audio38.wav"/><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39.wav"/></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18" Type="http://schemas.openxmlformats.org/officeDocument/2006/relationships/image" Target="../media/image8.png"/><Relationship Id="rId3" Type="http://schemas.openxmlformats.org/officeDocument/2006/relationships/image" Target="../media/image26.png"/><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audio" Target="../media/audio51.wav"/><Relationship Id="rId2" Type="http://schemas.openxmlformats.org/officeDocument/2006/relationships/notesSlide" Target="../notesSlides/notesSlide26.xml"/><Relationship Id="rId16" Type="http://schemas.openxmlformats.org/officeDocument/2006/relationships/audio" Target="../media/audio50.wav"/><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image" Target="../media/image27.png"/><Relationship Id="rId15" Type="http://schemas.openxmlformats.org/officeDocument/2006/relationships/audio" Target="../media/audio49.wav"/><Relationship Id="rId10" Type="http://schemas.openxmlformats.org/officeDocument/2006/relationships/audio" Target="../media/audio44.wav"/><Relationship Id="rId4" Type="http://schemas.microsoft.com/office/2007/relationships/hdphoto" Target="../media/hdphoto1.wdp"/><Relationship Id="rId9" Type="http://schemas.openxmlformats.org/officeDocument/2006/relationships/audio" Target="../media/audio43.wav"/><Relationship Id="rId14" Type="http://schemas.openxmlformats.org/officeDocument/2006/relationships/audio" Target="../media/audio48.wav"/></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audio" Target="../media/audio57.wav"/><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audio" Target="../media/audio56.wav"/><Relationship Id="rId17" Type="http://schemas.openxmlformats.org/officeDocument/2006/relationships/image" Target="../media/image8.png"/><Relationship Id="rId2" Type="http://schemas.openxmlformats.org/officeDocument/2006/relationships/notesSlide" Target="../notesSlides/notesSlide35.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audio" Target="../media/audio55.wav"/><Relationship Id="rId5" Type="http://schemas.openxmlformats.org/officeDocument/2006/relationships/image" Target="../media/image34.png"/><Relationship Id="rId15" Type="http://schemas.openxmlformats.org/officeDocument/2006/relationships/audio" Target="../media/audio59.wav"/><Relationship Id="rId10" Type="http://schemas.openxmlformats.org/officeDocument/2006/relationships/audio" Target="../media/audio54.wav"/><Relationship Id="rId4" Type="http://schemas.openxmlformats.org/officeDocument/2006/relationships/image" Target="../media/image21.png"/><Relationship Id="rId9" Type="http://schemas.openxmlformats.org/officeDocument/2006/relationships/audio" Target="../media/audio53.wav"/><Relationship Id="rId14" Type="http://schemas.openxmlformats.org/officeDocument/2006/relationships/audio" Target="../media/audio58.wav"/></Relationships>
</file>

<file path=ppt/slides/_rels/slide3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g"/><Relationship Id="rId10" Type="http://schemas.openxmlformats.org/officeDocument/2006/relationships/image" Target="../media/image45.jpeg"/><Relationship Id="rId4" Type="http://schemas.openxmlformats.org/officeDocument/2006/relationships/image" Target="../media/image39.jpg"/><Relationship Id="rId9" Type="http://schemas.openxmlformats.org/officeDocument/2006/relationships/image" Target="../media/image44.jpeg"/></Relationships>
</file>

<file path=ppt/slides/_rels/slide3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7.jpeg"/><Relationship Id="rId7" Type="http://schemas.openxmlformats.org/officeDocument/2006/relationships/image" Target="../media/image49.jpeg"/><Relationship Id="rId12"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0.jpg"/><Relationship Id="rId10" Type="http://schemas.openxmlformats.org/officeDocument/2006/relationships/image" Target="../media/image52.jpeg"/><Relationship Id="rId4" Type="http://schemas.openxmlformats.org/officeDocument/2006/relationships/image" Target="../media/image39.jpg"/><Relationship Id="rId9" Type="http://schemas.openxmlformats.org/officeDocument/2006/relationships/image" Target="../media/image51.jpeg"/></Relationships>
</file>

<file path=ppt/slides/_rels/slide38.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audio" Target="../media/audio61.wav"/><Relationship Id="rId18" Type="http://schemas.openxmlformats.org/officeDocument/2006/relationships/audio" Target="../media/audio66.wav"/><Relationship Id="rId3" Type="http://schemas.openxmlformats.org/officeDocument/2006/relationships/image" Target="../media/image47.jpeg"/><Relationship Id="rId21" Type="http://schemas.openxmlformats.org/officeDocument/2006/relationships/image" Target="../media/image8.png"/><Relationship Id="rId7" Type="http://schemas.openxmlformats.org/officeDocument/2006/relationships/image" Target="../media/image54.jpeg"/><Relationship Id="rId12" Type="http://schemas.openxmlformats.org/officeDocument/2006/relationships/audio" Target="../media/audio60.wav"/><Relationship Id="rId17" Type="http://schemas.openxmlformats.org/officeDocument/2006/relationships/audio" Target="../media/audio65.wav"/><Relationship Id="rId2" Type="http://schemas.openxmlformats.org/officeDocument/2006/relationships/notesSlide" Target="../notesSlides/notesSlide38.xml"/><Relationship Id="rId16" Type="http://schemas.openxmlformats.org/officeDocument/2006/relationships/audio" Target="../media/audio64.wav"/><Relationship Id="rId20" Type="http://schemas.openxmlformats.org/officeDocument/2006/relationships/audio" Target="../media/audio68.wav"/><Relationship Id="rId1" Type="http://schemas.openxmlformats.org/officeDocument/2006/relationships/slideLayout" Target="../slideLayouts/slideLayout1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0.jpg"/><Relationship Id="rId15" Type="http://schemas.openxmlformats.org/officeDocument/2006/relationships/audio" Target="../media/audio63.wav"/><Relationship Id="rId10" Type="http://schemas.openxmlformats.org/officeDocument/2006/relationships/image" Target="../media/image52.jpeg"/><Relationship Id="rId19" Type="http://schemas.openxmlformats.org/officeDocument/2006/relationships/audio" Target="../media/audio67.wav"/><Relationship Id="rId4" Type="http://schemas.openxmlformats.org/officeDocument/2006/relationships/image" Target="../media/image39.jpg"/><Relationship Id="rId9" Type="http://schemas.openxmlformats.org/officeDocument/2006/relationships/image" Target="../media/image51.jpeg"/><Relationship Id="rId14" Type="http://schemas.openxmlformats.org/officeDocument/2006/relationships/audio" Target="../media/audio62.wav"/></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e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8.png"/><Relationship Id="rId2" Type="http://schemas.openxmlformats.org/officeDocument/2006/relationships/notesSlide" Target="../notesSlides/notesSlide39.xml"/><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5.jpe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8.png"/><Relationship Id="rId2" Type="http://schemas.openxmlformats.org/officeDocument/2006/relationships/notesSlide" Target="../notesSlides/notesSlide40.xml"/><Relationship Id="rId16"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68.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6.jpeg"/><Relationship Id="rId9" Type="http://schemas.openxmlformats.org/officeDocument/2006/relationships/image" Target="../media/image60.png"/><Relationship Id="rId1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hyperlink" Target="https://quizlet.com/gb/502271234/year-7-french-term-32-week-4-flash-cards/" TargetMode="External"/><Relationship Id="rId3" Type="http://schemas.openxmlformats.org/officeDocument/2006/relationships/image" Target="../media/image8.png"/><Relationship Id="rId7" Type="http://schemas.openxmlformats.org/officeDocument/2006/relationships/hyperlink" Target="https://resources.ncelp.org/concern/resources/db78tc345?locale=en"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hyperlink" Target="http://www.ncelp.org/audio/FY7T3-2W4" TargetMode="External"/><Relationship Id="rId10" Type="http://schemas.openxmlformats.org/officeDocument/2006/relationships/hyperlink" Target="https://quizlet.com/gb/497520455/year-7-french-term-22-week-5-flash-cards/" TargetMode="External"/><Relationship Id="rId4" Type="http://schemas.openxmlformats.org/officeDocument/2006/relationships/image" Target="../media/image70.png"/><Relationship Id="rId9" Type="http://schemas.openxmlformats.org/officeDocument/2006/relationships/hyperlink" Target="https://quizlet.com/gb/497108837/year-7-french-term-31-week-5-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audio" Target="../media/audio4.wav"/><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8.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9.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audio" Target="../media/audio19.wav"/><Relationship Id="rId7" Type="http://schemas.openxmlformats.org/officeDocument/2006/relationships/audio" Target="../media/audio23.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22.wav"/><Relationship Id="rId11" Type="http://schemas.openxmlformats.org/officeDocument/2006/relationships/image" Target="../media/image8.png"/><Relationship Id="rId5" Type="http://schemas.openxmlformats.org/officeDocument/2006/relationships/audio" Target="../media/audio21.wav"/><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Expressing future intentions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11222291" cy="886062"/>
          </a:xfrm>
        </p:spPr>
        <p:txBody>
          <a:bodyPr>
            <a:noAutofit/>
          </a:bodyPr>
          <a:lstStyle/>
          <a:p>
            <a:pPr algn="l"/>
            <a:r>
              <a:rPr lang="en-GB" sz="3000" dirty="0" err="1">
                <a:solidFill>
                  <a:prstClr val="white"/>
                </a:solidFill>
              </a:rPr>
              <a:t>aller</a:t>
            </a:r>
            <a:r>
              <a:rPr lang="en-GB" sz="3000" dirty="0">
                <a:solidFill>
                  <a:prstClr val="white"/>
                </a:solidFill>
              </a:rPr>
              <a:t> + infinitive (future intention) </a:t>
            </a:r>
          </a:p>
          <a:p>
            <a:pPr algn="l"/>
            <a:r>
              <a:rPr lang="en-GB" sz="3000" dirty="0" err="1">
                <a:solidFill>
                  <a:prstClr val="white"/>
                </a:solidFill>
              </a:rPr>
              <a:t>partir</a:t>
            </a:r>
            <a:r>
              <a:rPr lang="en-GB" sz="3000" dirty="0">
                <a:solidFill>
                  <a:prstClr val="white"/>
                </a:solidFill>
              </a:rPr>
              <a:t> (je, </a:t>
            </a:r>
            <a:r>
              <a:rPr lang="en-GB" sz="3000" dirty="0" err="1">
                <a:solidFill>
                  <a:prstClr val="white"/>
                </a:solidFill>
              </a:rPr>
              <a:t>tu</a:t>
            </a:r>
            <a:r>
              <a:rPr lang="en-GB" sz="3000" dirty="0">
                <a:solidFill>
                  <a:prstClr val="white"/>
                </a:solidFill>
              </a:rPr>
              <a:t>, </a:t>
            </a:r>
            <a:r>
              <a:rPr lang="en-GB" sz="3000" dirty="0" err="1">
                <a:solidFill>
                  <a:prstClr val="white"/>
                </a:solidFill>
              </a:rPr>
              <a:t>il</a:t>
            </a:r>
            <a:r>
              <a:rPr lang="en-GB" sz="3000" dirty="0">
                <a:solidFill>
                  <a:prstClr val="white"/>
                </a:solidFill>
              </a:rPr>
              <a:t>/</a:t>
            </a:r>
            <a:r>
              <a:rPr lang="en-GB" sz="3000" dirty="0" err="1">
                <a:solidFill>
                  <a:prstClr val="white"/>
                </a:solidFill>
              </a:rPr>
              <a:t>elle</a:t>
            </a:r>
            <a:r>
              <a:rPr lang="en-GB" sz="3000" dirty="0">
                <a:solidFill>
                  <a:prstClr val="white"/>
                </a:solidFill>
              </a:rPr>
              <a:t>)</a:t>
            </a:r>
          </a:p>
          <a:p>
            <a:pPr algn="l"/>
            <a:r>
              <a:rPr lang="en-GB" sz="3000" dirty="0">
                <a:solidFill>
                  <a:prstClr val="white"/>
                </a:solidFill>
              </a:rPr>
              <a:t>SSC [</a:t>
            </a:r>
            <a:r>
              <a:rPr lang="en-GB" sz="3000" dirty="0" err="1">
                <a:solidFill>
                  <a:prstClr val="white"/>
                </a:solidFill>
              </a:rPr>
              <a:t>qu</a:t>
            </a:r>
            <a:r>
              <a:rPr lang="en-GB" sz="3000" dirty="0">
                <a:solidFill>
                  <a:prstClr val="white"/>
                </a:solidFill>
              </a:rPr>
              <a:t>] [revisited]</a:t>
            </a: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3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Lesson 63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Joe Fincham / Stephen Owen / Kirsten Somerville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394320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1" y="987236"/>
            <a:ext cx="12191997"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sz="11520" b="1" dirty="0" err="1">
                <a:solidFill>
                  <a:srgbClr val="1E4E79"/>
                </a:solidFill>
              </a:rPr>
              <a:t>partir</a:t>
            </a:r>
            <a:endParaRPr sz="3959" dirty="0"/>
          </a:p>
        </p:txBody>
      </p:sp>
      <p:sp>
        <p:nvSpPr>
          <p:cNvPr id="53" name="Google Shape;53;p11"/>
          <p:cNvSpPr txBox="1"/>
          <p:nvPr/>
        </p:nvSpPr>
        <p:spPr>
          <a:xfrm>
            <a:off x="1" y="25344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leave| leaving]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54;p11"/>
          <p:cNvSpPr txBox="1"/>
          <p:nvPr/>
        </p:nvSpPr>
        <p:spPr>
          <a:xfrm>
            <a:off x="0" y="3334064"/>
            <a:ext cx="12191998"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part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55" name="Google Shape;55;p11"/>
          <p:cNvSpPr txBox="1"/>
          <p:nvPr/>
        </p:nvSpPr>
        <p:spPr>
          <a:xfrm>
            <a:off x="-1" y="5196112"/>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[goes out | is going out]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8" name="Picture 2" descr="Free Leave Home Cliparts, Download Free Clip Art, Free Clip Art on ...">
            <a:extLst>
              <a:ext uri="{FF2B5EF4-FFF2-40B4-BE49-F238E27FC236}">
                <a16:creationId xmlns:a16="http://schemas.microsoft.com/office/drawing/2014/main" id="{5A9DA8B7-2EBE-43F8-AA2B-5489D20EAE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4741" y="272601"/>
            <a:ext cx="2661658" cy="26616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3" name="part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part.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3" name="Google Shape;63;p12"/>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partir</a:t>
            </a:r>
            <a:endParaRPr sz="3959" dirty="0"/>
          </a:p>
        </p:txBody>
      </p:sp>
      <p:sp>
        <p:nvSpPr>
          <p:cNvPr id="64" name="Google Shape;64;p12"/>
          <p:cNvSpPr txBox="1"/>
          <p:nvPr/>
        </p:nvSpPr>
        <p:spPr>
          <a:xfrm>
            <a:off x="2319007" y="25344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leave| leaving]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5" name="Google Shape;65;p12" descr="question mark action button">
            <a:hlinkClick r:id="" action="ppaction://noaction">
              <a:snd r:embed="rId4" name="part.wav"/>
            </a:hlinkClick>
          </p:cNvPr>
          <p:cNvSpPr/>
          <p:nvPr/>
        </p:nvSpPr>
        <p:spPr>
          <a:xfrm>
            <a:off x="1260000" y="519564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66" name="Google Shape;66;p12"/>
          <p:cNvSpPr txBox="1"/>
          <p:nvPr/>
        </p:nvSpPr>
        <p:spPr>
          <a:xfrm>
            <a:off x="0" y="33336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kumimoji="0" lang="en-GB"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part</a:t>
            </a:r>
            <a:endParaRPr kumimoji="0" sz="115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7" name="Google Shape;67;p12"/>
          <p:cNvSpPr txBox="1"/>
          <p:nvPr/>
        </p:nvSpPr>
        <p:spPr>
          <a:xfrm>
            <a:off x="2319007" y="5166000"/>
            <a:ext cx="76250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[leaves| is leaving]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Google Shape;62;p12" descr="question mark action button">
            <a:hlinkClick r:id="" action="ppaction://noaction">
              <a:snd r:embed="rId3" name="partir.wav"/>
            </a:hlinkClick>
          </p:cNvPr>
          <p:cNvSpPr/>
          <p:nvPr/>
        </p:nvSpPr>
        <p:spPr>
          <a:xfrm>
            <a:off x="1260000" y="263057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subTnLst>
                                    <p:audio>
                                      <p:cMediaNode>
                                        <p:cTn display="0" masterRel="sameClick">
                                          <p:stCondLst>
                                            <p:cond evt="begin" delay="0">
                                              <p:tn val="5"/>
                                            </p:cond>
                                          </p:stCondLst>
                                          <p:endCondLst>
                                            <p:cond evt="onStopAudio" delay="0">
                                              <p:tgtEl>
                                                <p:sldTgt/>
                                              </p:tgtEl>
                                            </p:cond>
                                          </p:endCondLst>
                                        </p:cTn>
                                        <p:tgtEl>
                                          <p:sndTgt r:embed="rId3" name="part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fade">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par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fade">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part</a:t>
            </a:r>
            <a:endParaRPr sz="11500" dirty="0"/>
          </a:p>
        </p:txBody>
      </p:sp>
      <p:sp>
        <p:nvSpPr>
          <p:cNvPr id="74" name="Google Shape;74;p13"/>
          <p:cNvSpPr txBox="1"/>
          <p:nvPr/>
        </p:nvSpPr>
        <p:spPr>
          <a:xfrm>
            <a:off x="0" y="2534400"/>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[leaves| is leaving]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5" name="Google Shape;75;p13"/>
          <p:cNvSpPr txBox="1"/>
          <p:nvPr/>
        </p:nvSpPr>
        <p:spPr>
          <a:xfrm>
            <a:off x="2174807" y="4039200"/>
            <a:ext cx="7960268"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part</a:t>
            </a:r>
            <a:r>
              <a:rPr kumimoji="0" lang="en-GB" sz="60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tôt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76" name="Google Shape;76;p13"/>
          <p:cNvSpPr txBox="1"/>
          <p:nvPr/>
        </p:nvSpPr>
        <p:spPr>
          <a:xfrm>
            <a:off x="1909067" y="5166000"/>
            <a:ext cx="8373865" cy="6120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leaves</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leaving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early.]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3" name="pa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part to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0" y="1080000"/>
            <a:ext cx="12191999"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20" b="1" dirty="0" err="1">
                <a:solidFill>
                  <a:srgbClr val="1E4E79"/>
                </a:solidFill>
              </a:rPr>
              <a:t>partir</a:t>
            </a:r>
            <a:endParaRPr sz="3959" dirty="0"/>
          </a:p>
        </p:txBody>
      </p:sp>
      <p:sp>
        <p:nvSpPr>
          <p:cNvPr id="83" name="Google Shape;83;p14"/>
          <p:cNvSpPr txBox="1"/>
          <p:nvPr/>
        </p:nvSpPr>
        <p:spPr>
          <a:xfrm>
            <a:off x="0" y="2535008"/>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leave| leaving]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4" name="Google Shape;84;p14"/>
          <p:cNvSpPr txBox="1"/>
          <p:nvPr/>
        </p:nvSpPr>
        <p:spPr>
          <a:xfrm>
            <a:off x="0" y="40392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Tx/>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partir</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tôt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5" name="Google Shape;85;p14"/>
          <p:cNvSpPr txBox="1"/>
          <p:nvPr/>
        </p:nvSpPr>
        <p:spPr>
          <a:xfrm>
            <a:off x="1985681" y="5165639"/>
            <a:ext cx="8220637" cy="61236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Sh</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leave</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 leaving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early.]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subTnLst>
                                    <p:audio>
                                      <p:cMediaNode>
                                        <p:cTn display="0" masterRel="sameClick">
                                          <p:stCondLst>
                                            <p:cond evt="begin" delay="0">
                                              <p:tn val="5"/>
                                            </p:cond>
                                          </p:stCondLst>
                                          <p:endCondLst>
                                            <p:cond evt="onStopAudio" delay="0">
                                              <p:tgtEl>
                                                <p:sldTgt/>
                                              </p:tgtEl>
                                            </p:cond>
                                          </p:endCondLst>
                                        </p:cTn>
                                        <p:tgtEl>
                                          <p:sndTgt r:embed="rId3" name="part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subTnLst>
                                    <p:audio>
                                      <p:cMediaNode>
                                        <p:cTn display="0" masterRel="sameClick">
                                          <p:stCondLst>
                                            <p:cond evt="begin" delay="0">
                                              <p:tn val="15"/>
                                            </p:cond>
                                          </p:stCondLst>
                                          <p:endCondLst>
                                            <p:cond evt="onStopAudio" delay="0">
                                              <p:tgtEl>
                                                <p:sldTgt/>
                                              </p:tgtEl>
                                            </p:cond>
                                          </p:endCondLst>
                                        </p:cTn>
                                        <p:tgtEl>
                                          <p:sndTgt r:embed="rId4" name="elle aime partir to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descr="question mark action button">
            <a:hlinkClick r:id="" action="ppaction://noaction">
              <a:snd r:embed="rId3" name="part.wav"/>
            </a:hlinkClick>
          </p:cNvPr>
          <p:cNvSpPr/>
          <p:nvPr/>
        </p:nvSpPr>
        <p:spPr>
          <a:xfrm>
            <a:off x="900000" y="26387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2" name="Google Shape;92;p15"/>
          <p:cNvSpPr txBox="1">
            <a:spLocks noGrp="1"/>
          </p:cNvSpPr>
          <p:nvPr>
            <p:ph type="title"/>
          </p:nvPr>
        </p:nvSpPr>
        <p:spPr>
          <a:xfrm>
            <a:off x="0" y="1080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a:solidFill>
                  <a:srgbClr val="1E4E79"/>
                </a:solidFill>
              </a:rPr>
              <a:t>part</a:t>
            </a:r>
            <a:endParaRPr sz="11500" dirty="0"/>
          </a:p>
        </p:txBody>
      </p:sp>
      <p:sp>
        <p:nvSpPr>
          <p:cNvPr id="93" name="Google Shape;93;p15"/>
          <p:cNvSpPr txBox="1"/>
          <p:nvPr/>
        </p:nvSpPr>
        <p:spPr>
          <a:xfrm>
            <a:off x="1924918" y="2534400"/>
            <a:ext cx="8345752"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[leaves| is leaving]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4" name="Google Shape;94;p15" descr="question mark action button">
            <a:hlinkClick r:id="" action="ppaction://noaction">
              <a:snd r:embed="rId4" name="elle part tot.wav"/>
            </a:hlinkClick>
          </p:cNvPr>
          <p:cNvSpPr/>
          <p:nvPr/>
        </p:nvSpPr>
        <p:spPr>
          <a:xfrm>
            <a:off x="900000" y="5288039"/>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5" name="Google Shape;95;p15"/>
          <p:cNvSpPr txBox="1"/>
          <p:nvPr/>
        </p:nvSpPr>
        <p:spPr>
          <a:xfrm>
            <a:off x="0" y="4039200"/>
            <a:ext cx="12191999"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Tx/>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60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tôt</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96" name="Google Shape;96;p15"/>
          <p:cNvSpPr/>
          <p:nvPr/>
        </p:nvSpPr>
        <p:spPr>
          <a:xfrm>
            <a:off x="5202248" y="4039199"/>
            <a:ext cx="2124299"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part</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97" name="Google Shape;97;p15"/>
          <p:cNvSpPr txBox="1"/>
          <p:nvPr/>
        </p:nvSpPr>
        <p:spPr>
          <a:xfrm>
            <a:off x="1924917" y="5166000"/>
            <a:ext cx="8345753" cy="722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leaves</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is leaving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early.]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subTnLst>
                                    <p:audio>
                                      <p:cMediaNode>
                                        <p:cTn display="0" masterRel="sameClick">
                                          <p:stCondLst>
                                            <p:cond evt="begin" delay="0">
                                              <p:tn val="5"/>
                                            </p:cond>
                                          </p:stCondLst>
                                          <p:endCondLst>
                                            <p:cond evt="onStopAudio" delay="0">
                                              <p:tgtEl>
                                                <p:sldTgt/>
                                              </p:tgtEl>
                                            </p:cond>
                                          </p:endCondLst>
                                        </p:cTn>
                                        <p:tgtEl>
                                          <p:sndTgt r:embed="rId3" name="pa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fade">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500"/>
                                        <p:tgtEl>
                                          <p:spTgt spid="96"/>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part to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fade">
                                      <p:cBhvr>
                                        <p:cTn id="32" dur="5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5" name="Google Shape;105;p16"/>
          <p:cNvSpPr txBox="1"/>
          <p:nvPr/>
        </p:nvSpPr>
        <p:spPr>
          <a:xfrm>
            <a:off x="2024743" y="2534399"/>
            <a:ext cx="8360228" cy="527009"/>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[to leave| leaving]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 name="Google Shape;103;p16" descr="question mark action button">
            <a:hlinkClick r:id="" action="ppaction://noaction">
              <a:snd r:embed="rId3" name="partir.wav"/>
            </a:hlinkClick>
          </p:cNvPr>
          <p:cNvSpPr/>
          <p:nvPr/>
        </p:nvSpPr>
        <p:spPr>
          <a:xfrm>
            <a:off x="900000" y="26388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4" name="Google Shape;104;p16"/>
          <p:cNvSpPr txBox="1">
            <a:spLocks noGrp="1"/>
          </p:cNvSpPr>
          <p:nvPr>
            <p:ph type="title"/>
          </p:nvPr>
        </p:nvSpPr>
        <p:spPr>
          <a:xfrm>
            <a:off x="-1" y="1080000"/>
            <a:ext cx="12192000" cy="13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800"/>
              <a:buNone/>
            </a:pPr>
            <a:r>
              <a:rPr lang="en-GB" sz="11500" b="1" dirty="0" err="1">
                <a:solidFill>
                  <a:srgbClr val="1E4E79"/>
                </a:solidFill>
              </a:rPr>
              <a:t>partir</a:t>
            </a:r>
            <a:endParaRPr sz="11500" dirty="0"/>
          </a:p>
        </p:txBody>
      </p:sp>
      <p:sp>
        <p:nvSpPr>
          <p:cNvPr id="106" name="Google Shape;106;p16" descr="question mark action button"/>
          <p:cNvSpPr/>
          <p:nvPr/>
        </p:nvSpPr>
        <p:spPr>
          <a:xfrm>
            <a:off x="900000" y="5288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rgbClr val="BBD6EE"/>
          </a:solidFill>
          <a:ln w="25400" cap="flat" cmpd="sng">
            <a:solidFill>
              <a:srgbClr val="1F3864"/>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07" name="Google Shape;107;p16"/>
          <p:cNvSpPr txBox="1"/>
          <p:nvPr/>
        </p:nvSpPr>
        <p:spPr>
          <a:xfrm>
            <a:off x="0" y="4039200"/>
            <a:ext cx="12192000"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Elle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aime</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54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tôt</a:t>
            </a:r>
            <a:r>
              <a:rPr kumimoji="0" lang="en-GB" sz="54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8" name="Google Shape;108;p16"/>
          <p:cNvSpPr/>
          <p:nvPr/>
        </p:nvSpPr>
        <p:spPr>
          <a:xfrm>
            <a:off x="6000158" y="3983786"/>
            <a:ext cx="2371162" cy="923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ED7D31"/>
              </a:buClr>
              <a:buSzPts val="6000"/>
              <a:buFont typeface="Arial"/>
              <a:buNone/>
              <a:tabLst/>
              <a:defRPr/>
            </a:pPr>
            <a:r>
              <a:rPr kumimoji="0" lang="en-GB" sz="6000" b="1" i="0" u="none" strike="noStrike" kern="0" cap="none" spc="0" normalizeH="0" baseline="0" noProof="0" dirty="0" err="1">
                <a:ln>
                  <a:noFill/>
                </a:ln>
                <a:solidFill>
                  <a:srgbClr val="ED7D31"/>
                </a:solidFill>
                <a:effectLst/>
                <a:uLnTx/>
                <a:uFillTx/>
                <a:latin typeface="Century Gothic"/>
                <a:ea typeface="Century Gothic"/>
                <a:cs typeface="Century Gothic"/>
                <a:sym typeface="Century Gothic"/>
              </a:rPr>
              <a:t>partir</a:t>
            </a:r>
            <a:endParaRPr kumimoji="0" sz="6000" b="0" i="0" u="none" strike="noStrike" kern="0" cap="none" spc="0" normalizeH="0" baseline="0" noProof="0" dirty="0">
              <a:ln>
                <a:noFill/>
              </a:ln>
              <a:solidFill>
                <a:srgbClr val="ED7D31"/>
              </a:solidFill>
              <a:effectLst/>
              <a:uLnTx/>
              <a:uFillTx/>
              <a:latin typeface="Century Gothic"/>
              <a:ea typeface="Century Gothic"/>
              <a:cs typeface="Century Gothic"/>
              <a:sym typeface="Century Gothic"/>
            </a:endParaRPr>
          </a:p>
        </p:txBody>
      </p:sp>
      <p:sp>
        <p:nvSpPr>
          <p:cNvPr id="109" name="Google Shape;109;p16"/>
          <p:cNvSpPr txBox="1"/>
          <p:nvPr/>
        </p:nvSpPr>
        <p:spPr>
          <a:xfrm>
            <a:off x="2024743" y="5166000"/>
            <a:ext cx="8360227" cy="59960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[She likes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to leave </a:t>
            </a:r>
            <a:r>
              <a:rPr kumimoji="0" lang="en-GB" sz="32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r>
              <a:rPr kumimoji="0" lang="en-GB" sz="3200" b="1" i="0" u="none" strike="noStrike" kern="0" cap="none" spc="0" normalizeH="0" baseline="0" noProof="0" dirty="0">
                <a:ln>
                  <a:noFill/>
                </a:ln>
                <a:solidFill>
                  <a:srgbClr val="ED7D31"/>
                </a:solidFill>
                <a:effectLst/>
                <a:uLnTx/>
                <a:uFillTx/>
                <a:latin typeface="Century Gothic"/>
                <a:ea typeface="Century Gothic"/>
                <a:cs typeface="Century Gothic"/>
                <a:sym typeface="Century Gothic"/>
              </a:rPr>
              <a:t>leaving </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early.]</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subTnLst>
                                    <p:audio>
                                      <p:cMediaNode>
                                        <p:cTn display="0" masterRel="sameClick">
                                          <p:stCondLst>
                                            <p:cond evt="begin" delay="0">
                                              <p:tn val="5"/>
                                            </p:cond>
                                          </p:stCondLst>
                                          <p:endCondLst>
                                            <p:cond evt="onStopAudio" delay="0">
                                              <p:tgtEl>
                                                <p:sldTgt/>
                                              </p:tgtEl>
                                            </p:cond>
                                          </p:endCondLst>
                                        </p:cTn>
                                        <p:tgtEl>
                                          <p:sndTgt r:embed="rId3" name="parti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
                                        <p:tgtEl>
                                          <p:spTgt spid="108"/>
                                        </p:tgtEl>
                                      </p:cBhvr>
                                    </p:animEffect>
                                  </p:childTnLst>
                                  <p:subTnLst>
                                    <p:audio>
                                      <p:cMediaNode>
                                        <p:cTn display="0" masterRel="sameClick">
                                          <p:stCondLst>
                                            <p:cond evt="begin" delay="0">
                                              <p:tn val="25"/>
                                            </p:cond>
                                          </p:stCondLst>
                                          <p:endCondLst>
                                            <p:cond evt="onStopAudio" delay="0">
                                              <p:tgtEl>
                                                <p:sldTgt/>
                                              </p:tgtEl>
                                            </p:cond>
                                          </p:endCondLst>
                                        </p:cTn>
                                        <p:tgtEl>
                                          <p:sndTgt r:embed="rId4" name="elle aime partir to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fade">
                                      <p:cBhvr>
                                        <p:cTn id="32" dur="500"/>
                                        <p:tgtEl>
                                          <p:spTgt spid="10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ectangle 3">
            <a:extLst>
              <a:ext uri="{FF2B5EF4-FFF2-40B4-BE49-F238E27FC236}">
                <a16:creationId xmlns:a16="http://schemas.microsoft.com/office/drawing/2014/main" id="{8132F48A-915B-4E31-8C93-5D8BB29C529D}"/>
              </a:ext>
            </a:extLst>
          </p:cNvPr>
          <p:cNvSpPr/>
          <p:nvPr/>
        </p:nvSpPr>
        <p:spPr>
          <a:xfrm>
            <a:off x="-1" y="1396887"/>
            <a:ext cx="11901709" cy="954107"/>
          </a:xfrm>
          <a:prstGeom prst="rect">
            <a:avLst/>
          </a:prstGeom>
        </p:spPr>
        <p:txBody>
          <a:bodyPr wrap="square">
            <a:spAutoFit/>
          </a:bodyPr>
          <a:lstStyle/>
          <a:p>
            <a:pPr lvl="0">
              <a:defRPr/>
            </a:pPr>
            <a:r>
              <a:rPr lang="en-GB" sz="2800" dirty="0">
                <a:solidFill>
                  <a:srgbClr val="115076"/>
                </a:solidFill>
                <a:latin typeface="Century Gothic" panose="020B0502020202020204" pitchFamily="34" charset="0"/>
              </a:rPr>
              <a:t>This is the pattern of endings for the </a:t>
            </a:r>
            <a:r>
              <a:rPr lang="en-GB" sz="2800" b="1" dirty="0">
                <a:solidFill>
                  <a:srgbClr val="115076"/>
                </a:solidFill>
                <a:latin typeface="Century Gothic" panose="020B0502020202020204" pitchFamily="34" charset="0"/>
              </a:rPr>
              <a:t>first</a:t>
            </a:r>
            <a:r>
              <a:rPr lang="en-GB" sz="2800" dirty="0">
                <a:solidFill>
                  <a:srgbClr val="115076"/>
                </a:solidFill>
                <a:latin typeface="Century Gothic" panose="020B0502020202020204" pitchFamily="34" charset="0"/>
              </a:rPr>
              <a:t>, </a:t>
            </a:r>
            <a:r>
              <a:rPr lang="en-GB" sz="2800" b="1" dirty="0">
                <a:solidFill>
                  <a:srgbClr val="115076"/>
                </a:solidFill>
                <a:latin typeface="Century Gothic" panose="020B0502020202020204" pitchFamily="34" charset="0"/>
              </a:rPr>
              <a:t>second</a:t>
            </a:r>
            <a:r>
              <a:rPr lang="en-GB" sz="2800" dirty="0">
                <a:solidFill>
                  <a:srgbClr val="115076"/>
                </a:solidFill>
                <a:latin typeface="Century Gothic" panose="020B0502020202020204" pitchFamily="34" charset="0"/>
              </a:rPr>
              <a:t> and </a:t>
            </a:r>
            <a:r>
              <a:rPr lang="en-GB" sz="2800" b="1" dirty="0">
                <a:solidFill>
                  <a:srgbClr val="115076"/>
                </a:solidFill>
                <a:latin typeface="Century Gothic" panose="020B0502020202020204" pitchFamily="34" charset="0"/>
              </a:rPr>
              <a:t>third</a:t>
            </a:r>
            <a:r>
              <a:rPr lang="en-GB" sz="2800" dirty="0">
                <a:solidFill>
                  <a:srgbClr val="115076"/>
                </a:solidFill>
                <a:latin typeface="Century Gothic" panose="020B0502020202020204" pitchFamily="34" charset="0"/>
              </a:rPr>
              <a:t> person </a:t>
            </a:r>
            <a:r>
              <a:rPr lang="en-GB" sz="2800" b="1" dirty="0">
                <a:solidFill>
                  <a:srgbClr val="115076"/>
                </a:solidFill>
                <a:latin typeface="Century Gothic" panose="020B0502020202020204" pitchFamily="34" charset="0"/>
              </a:rPr>
              <a:t>singular</a:t>
            </a:r>
            <a:r>
              <a:rPr lang="en-GB" sz="2800" dirty="0">
                <a:solidFill>
                  <a:srgbClr val="115076"/>
                </a:solidFill>
                <a:latin typeface="Century Gothic" panose="020B0502020202020204" pitchFamily="34" charset="0"/>
              </a:rPr>
              <a:t> forms of </a:t>
            </a:r>
            <a:r>
              <a:rPr lang="en-GB" sz="2800" i="1" dirty="0" err="1">
                <a:solidFill>
                  <a:srgbClr val="115076"/>
                </a:solidFill>
                <a:latin typeface="Century Gothic" panose="020B0502020202020204" pitchFamily="34" charset="0"/>
              </a:rPr>
              <a:t>partir</a:t>
            </a:r>
            <a:r>
              <a:rPr lang="en-GB" sz="2800" dirty="0">
                <a:solidFill>
                  <a:srgbClr val="115076"/>
                </a:solidFill>
                <a:latin typeface="Century Gothic" panose="020B0502020202020204" pitchFamily="34" charset="0"/>
              </a:rPr>
              <a:t>:</a:t>
            </a:r>
          </a:p>
        </p:txBody>
      </p:sp>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i="0" spc="0" baseline="0" dirty="0">
                <a:ln>
                  <a:noFill/>
                </a:ln>
                <a:solidFill>
                  <a:srgbClr val="FFFFFF"/>
                </a:solidFill>
                <a:effectLst/>
                <a:latin typeface="Century Gothic" panose="020B0502020202020204" pitchFamily="34" charset="0"/>
                <a:ea typeface="+mn-ea"/>
                <a:cs typeface="+mn-cs"/>
              </a:rPr>
              <a:t>Using the verb ‘</a:t>
            </a:r>
            <a:r>
              <a:rPr lang="en-GB" sz="3600" b="1" dirty="0" err="1">
                <a:solidFill>
                  <a:srgbClr val="FFFFFF"/>
                </a:solidFill>
                <a:ea typeface="+mn-ea"/>
                <a:cs typeface="+mn-cs"/>
              </a:rPr>
              <a:t>partir</a:t>
            </a:r>
            <a:r>
              <a:rPr lang="en-GB" sz="3600" b="1" i="0" spc="0" baseline="0" dirty="0">
                <a:ln>
                  <a:noFill/>
                </a:ln>
                <a:solidFill>
                  <a:srgbClr val="FFFFFF"/>
                </a:solidFill>
                <a:effectLst/>
                <a:latin typeface="Century Gothic" panose="020B0502020202020204" pitchFamily="34" charset="0"/>
                <a:ea typeface="+mn-ea"/>
                <a:cs typeface="+mn-cs"/>
              </a:rPr>
              <a:t>’</a:t>
            </a:r>
            <a:endParaRPr lang="en-GB" dirty="0">
              <a:effectLst/>
            </a:endParaRPr>
          </a:p>
        </p:txBody>
      </p:sp>
      <p:sp>
        <p:nvSpPr>
          <p:cNvPr id="27" name="TextBox 26">
            <a:extLst>
              <a:ext uri="{FF2B5EF4-FFF2-40B4-BE49-F238E27FC236}">
                <a16:creationId xmlns:a16="http://schemas.microsoft.com/office/drawing/2014/main" id="{8006C991-BA59-47B2-8DFD-29A46D3DD9ED}"/>
              </a:ext>
            </a:extLst>
          </p:cNvPr>
          <p:cNvSpPr txBox="1"/>
          <p:nvPr/>
        </p:nvSpPr>
        <p:spPr>
          <a:xfrm>
            <a:off x="4632479" y="5277467"/>
            <a:ext cx="708872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she leaves / she is leaving</a:t>
            </a:r>
          </a:p>
        </p:txBody>
      </p:sp>
      <p:sp>
        <p:nvSpPr>
          <p:cNvPr id="28" name="TextBox 27">
            <a:extLst>
              <a:ext uri="{FF2B5EF4-FFF2-40B4-BE49-F238E27FC236}">
                <a16:creationId xmlns:a16="http://schemas.microsoft.com/office/drawing/2014/main" id="{26201E0A-1221-4307-845B-F26EAA10A96F}"/>
              </a:ext>
            </a:extLst>
          </p:cNvPr>
          <p:cNvSpPr txBox="1"/>
          <p:nvPr/>
        </p:nvSpPr>
        <p:spPr>
          <a:xfrm>
            <a:off x="4632479" y="4658038"/>
            <a:ext cx="696996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he leaves / he is leaving</a:t>
            </a:r>
          </a:p>
        </p:txBody>
      </p:sp>
      <p:sp>
        <p:nvSpPr>
          <p:cNvPr id="29" name="TextBox 28">
            <a:extLst>
              <a:ext uri="{FF2B5EF4-FFF2-40B4-BE49-F238E27FC236}">
                <a16:creationId xmlns:a16="http://schemas.microsoft.com/office/drawing/2014/main" id="{0BD8B999-1976-499E-9C16-F7D6AD77CA4B}"/>
              </a:ext>
            </a:extLst>
          </p:cNvPr>
          <p:cNvSpPr txBox="1"/>
          <p:nvPr/>
        </p:nvSpPr>
        <p:spPr>
          <a:xfrm>
            <a:off x="936177" y="2741105"/>
            <a:ext cx="3346657" cy="830997"/>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je par</a:t>
            </a:r>
            <a:r>
              <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p>
        </p:txBody>
      </p:sp>
      <p:sp>
        <p:nvSpPr>
          <p:cNvPr id="30" name="TextBox 29">
            <a:extLst>
              <a:ext uri="{FF2B5EF4-FFF2-40B4-BE49-F238E27FC236}">
                <a16:creationId xmlns:a16="http://schemas.microsoft.com/office/drawing/2014/main" id="{E01CE786-3452-4BA5-A338-F92A3B12C96F}"/>
              </a:ext>
            </a:extLst>
          </p:cNvPr>
          <p:cNvSpPr txBox="1"/>
          <p:nvPr/>
        </p:nvSpPr>
        <p:spPr>
          <a:xfrm>
            <a:off x="4632479" y="2928085"/>
            <a:ext cx="6442802"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 leave / I am leaving</a:t>
            </a:r>
          </a:p>
        </p:txBody>
      </p:sp>
      <p:sp>
        <p:nvSpPr>
          <p:cNvPr id="31" name="TextBox 30">
            <a:extLst>
              <a:ext uri="{FF2B5EF4-FFF2-40B4-BE49-F238E27FC236}">
                <a16:creationId xmlns:a16="http://schemas.microsoft.com/office/drawing/2014/main" id="{A6E715B7-4CC0-4C47-B3F2-86EB7D03728E}"/>
              </a:ext>
            </a:extLst>
          </p:cNvPr>
          <p:cNvSpPr txBox="1"/>
          <p:nvPr/>
        </p:nvSpPr>
        <p:spPr>
          <a:xfrm>
            <a:off x="594162" y="4492637"/>
            <a:ext cx="3688672" cy="156966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il</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par</a:t>
            </a:r>
            <a:r>
              <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sp>
        <p:nvSpPr>
          <p:cNvPr id="32" name="Rectangle 31">
            <a:extLst>
              <a:ext uri="{FF2B5EF4-FFF2-40B4-BE49-F238E27FC236}">
                <a16:creationId xmlns:a16="http://schemas.microsoft.com/office/drawing/2014/main" id="{65DA35F8-F436-4489-AC64-8D51D1DEB78E}"/>
              </a:ext>
            </a:extLst>
          </p:cNvPr>
          <p:cNvSpPr/>
          <p:nvPr/>
        </p:nvSpPr>
        <p:spPr>
          <a:xfrm>
            <a:off x="1647176" y="5094694"/>
            <a:ext cx="2635658" cy="83099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elle</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par</a:t>
            </a:r>
            <a:r>
              <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t</a:t>
            </a:r>
          </a:p>
        </p:txBody>
      </p:sp>
      <p:sp>
        <p:nvSpPr>
          <p:cNvPr id="33" name="TextBox 32">
            <a:extLst>
              <a:ext uri="{FF2B5EF4-FFF2-40B4-BE49-F238E27FC236}">
                <a16:creationId xmlns:a16="http://schemas.microsoft.com/office/drawing/2014/main" id="{37B5CB15-4D3C-4D1A-836B-2B309987462A}"/>
              </a:ext>
            </a:extLst>
          </p:cNvPr>
          <p:cNvSpPr txBox="1"/>
          <p:nvPr/>
        </p:nvSpPr>
        <p:spPr>
          <a:xfrm>
            <a:off x="508481" y="3510702"/>
            <a:ext cx="377435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tu</a:t>
            </a:r>
            <a:r>
              <a:rPr kumimoji="0" lang="en-GB" sz="4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par</a:t>
            </a:r>
            <a:r>
              <a:rPr kumimoji="0" lang="en-GB" sz="48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s</a:t>
            </a:r>
          </a:p>
        </p:txBody>
      </p:sp>
      <p:sp>
        <p:nvSpPr>
          <p:cNvPr id="34" name="TextBox 33">
            <a:extLst>
              <a:ext uri="{FF2B5EF4-FFF2-40B4-BE49-F238E27FC236}">
                <a16:creationId xmlns:a16="http://schemas.microsoft.com/office/drawing/2014/main" id="{8532FEDA-FB41-47AC-AF71-06E7AA8CCD5B}"/>
              </a:ext>
            </a:extLst>
          </p:cNvPr>
          <p:cNvSpPr txBox="1"/>
          <p:nvPr/>
        </p:nvSpPr>
        <p:spPr>
          <a:xfrm>
            <a:off x="4632479" y="3646165"/>
            <a:ext cx="7269229"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leave / you are leaving</a:t>
            </a:r>
          </a:p>
        </p:txBody>
      </p:sp>
      <p:sp>
        <p:nvSpPr>
          <p:cNvPr id="14" name="Oval Callout 2">
            <a:extLst>
              <a:ext uri="{FF2B5EF4-FFF2-40B4-BE49-F238E27FC236}">
                <a16:creationId xmlns:a16="http://schemas.microsoft.com/office/drawing/2014/main" id="{893D2538-8186-44F8-B06D-C793344DBF23}"/>
              </a:ext>
            </a:extLst>
          </p:cNvPr>
          <p:cNvSpPr/>
          <p:nvPr/>
        </p:nvSpPr>
        <p:spPr>
          <a:xfrm>
            <a:off x="4491788" y="4423556"/>
            <a:ext cx="6712299" cy="1749344"/>
          </a:xfrm>
          <a:prstGeom prst="wedgeEllipseCallout">
            <a:avLst>
              <a:gd name="adj1" fmla="val -51592"/>
              <a:gd name="adj2" fmla="val -47466"/>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739D53DE-84F9-4DA0-8036-AC8D8B953ACC}"/>
              </a:ext>
            </a:extLst>
          </p:cNvPr>
          <p:cNvSpPr txBox="1"/>
          <p:nvPr/>
        </p:nvSpPr>
        <p:spPr>
          <a:xfrm>
            <a:off x="5036463" y="4734057"/>
            <a:ext cx="58782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verb forms all sound 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on the </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je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0" i="1" u="none" strike="noStrike" kern="1200" cap="none" spc="0" normalizeH="0" baseline="0" noProof="0" dirty="0" err="1">
                <a:ln>
                  <a:noFill/>
                </a:ln>
                <a:solidFill>
                  <a:prstClr val="white"/>
                </a:solidFill>
                <a:effectLst/>
                <a:uLnTx/>
                <a:uFillTx/>
                <a:latin typeface="Century Gothic" panose="020F0302020204030204"/>
                <a:ea typeface="+mn-ea"/>
                <a:cs typeface="+mn-cs"/>
              </a:rPr>
              <a:t>tu</a:t>
            </a:r>
            <a:r>
              <a:rPr kumimoji="0" lang="en-GB" sz="24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forms is a </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silent final consonant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(SFC)</a:t>
            </a:r>
          </a:p>
        </p:txBody>
      </p:sp>
      <p:pic>
        <p:nvPicPr>
          <p:cNvPr id="18" name="Picture 17" descr="background rectangle">
            <a:extLst>
              <a:ext uri="{FF2B5EF4-FFF2-40B4-BE49-F238E27FC236}">
                <a16:creationId xmlns:a16="http://schemas.microsoft.com/office/drawing/2014/main" id="{B709F462-FD77-4BEB-B1D8-833C805E6A7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a:extLst>
              <a:ext uri="{FF2B5EF4-FFF2-40B4-BE49-F238E27FC236}">
                <a16:creationId xmlns:a16="http://schemas.microsoft.com/office/drawing/2014/main" id="{DE9B1B3F-2046-451A-BD8C-467BCF8A5FD6}"/>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Using the verb ‘</a:t>
            </a:r>
            <a:r>
              <a:rPr lang="en-GB" sz="3600" b="1" dirty="0" err="1">
                <a:solidFill>
                  <a:schemeClr val="bg1"/>
                </a:solidFill>
              </a:rPr>
              <a:t>partir</a:t>
            </a:r>
            <a:r>
              <a:rPr lang="en-GB" sz="3600" b="1" dirty="0">
                <a:solidFill>
                  <a:schemeClr val="bg1"/>
                </a:solidFill>
              </a:rPr>
              <a:t>’</a:t>
            </a:r>
          </a:p>
        </p:txBody>
      </p:sp>
      <p:sp>
        <p:nvSpPr>
          <p:cNvPr id="20" name="Rounded Rectangle 46">
            <a:extLst>
              <a:ext uri="{FF2B5EF4-FFF2-40B4-BE49-F238E27FC236}">
                <a16:creationId xmlns:a16="http://schemas.microsoft.com/office/drawing/2014/main" id="{D8813381-997C-47A3-A7E2-E90E30B968EF}"/>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B94A5D3A-1DFF-4C02-B379-8327C507B621}"/>
              </a:ext>
            </a:extLst>
          </p:cNvPr>
          <p:cNvSpPr txBox="1"/>
          <p:nvPr/>
        </p:nvSpPr>
        <p:spPr>
          <a:xfrm>
            <a:off x="4498138" y="823266"/>
            <a:ext cx="5052262" cy="2726591"/>
          </a:xfrm>
          <a:prstGeom prst="wedgeEllipseCallout">
            <a:avLst>
              <a:gd name="adj1" fmla="val -53879"/>
              <a:gd name="adj2" fmla="val 32734"/>
            </a:avLst>
          </a:prstGeom>
          <a:solidFill>
            <a:srgbClr val="115076"/>
          </a:solidFill>
          <a:ln>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You have seen this pattern of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endings before: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sortir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also follows this pattern.</a:t>
            </a:r>
          </a:p>
        </p:txBody>
      </p:sp>
    </p:spTree>
    <p:extLst>
      <p:ext uri="{BB962C8B-B14F-4D97-AF65-F5344CB8AC3E}">
        <p14:creationId xmlns:p14="http://schemas.microsoft.com/office/powerpoint/2010/main" val="119421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ppt_x"/>
                                          </p:val>
                                        </p:tav>
                                        <p:tav tm="100000">
                                          <p:val>
                                            <p:strVal val="#ppt_x"/>
                                          </p:val>
                                        </p:tav>
                                      </p:tavLst>
                                    </p:anim>
                                    <p:anim calcmode="lin" valueType="num">
                                      <p:cBhvr additive="base">
                                        <p:cTn id="4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p:bldP spid="33" grpId="0"/>
      <p:bldP spid="34" grpId="0" animBg="1"/>
      <p:bldP spid="14" grpId="0" animBg="1"/>
      <p:bldP spid="15"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6" name="Title 15"/>
          <p:cNvSpPr>
            <a:spLocks noGrp="1"/>
          </p:cNvSpPr>
          <p:nvPr>
            <p:ph type="title"/>
          </p:nvPr>
        </p:nvSpPr>
        <p:spPr>
          <a:xfrm>
            <a:off x="-1" y="-24885"/>
            <a:ext cx="5705915" cy="1325563"/>
          </a:xfrm>
        </p:spPr>
        <p:txBody>
          <a:bodyPr>
            <a:normAutofit/>
          </a:bodyPr>
          <a:lstStyle/>
          <a:p>
            <a:pPr rtl="0" eaLnBrk="1" fontAlgn="auto" latinLnBrk="0" hangingPunct="1"/>
            <a:r>
              <a:rPr lang="en-GB" sz="3600" b="1" dirty="0">
                <a:solidFill>
                  <a:srgbClr val="FFFFFF"/>
                </a:solidFill>
                <a:ea typeface="+mn-ea"/>
                <a:cs typeface="+mn-cs"/>
              </a:rPr>
              <a:t>D</a:t>
            </a:r>
            <a:r>
              <a:rPr lang="en-GB" sz="3600" b="1" i="0" spc="0" baseline="0" dirty="0">
                <a:ln>
                  <a:noFill/>
                </a:ln>
                <a:solidFill>
                  <a:srgbClr val="FFFFFF"/>
                </a:solidFill>
                <a:effectLst/>
                <a:latin typeface="Century Gothic" panose="020B0502020202020204" pitchFamily="34" charset="0"/>
                <a:ea typeface="+mn-ea"/>
                <a:cs typeface="+mn-cs"/>
              </a:rPr>
              <a:t>es voyages </a:t>
            </a:r>
            <a:r>
              <a:rPr lang="en-GB" sz="3600" b="1" i="0" spc="0" baseline="0" dirty="0" err="1">
                <a:ln>
                  <a:noFill/>
                </a:ln>
                <a:solidFill>
                  <a:srgbClr val="FFFFFF"/>
                </a:solidFill>
                <a:effectLst/>
                <a:latin typeface="Century Gothic" panose="020B0502020202020204" pitchFamily="34" charset="0"/>
                <a:ea typeface="+mn-ea"/>
                <a:cs typeface="+mn-cs"/>
              </a:rPr>
              <a:t>différents</a:t>
            </a:r>
            <a:endParaRPr lang="en-GB" dirty="0">
              <a:effectLst/>
            </a:endParaRPr>
          </a:p>
        </p:txBody>
      </p:sp>
      <p:sp>
        <p:nvSpPr>
          <p:cNvPr id="3" name="TextBox 2">
            <a:extLst>
              <a:ext uri="{FF2B5EF4-FFF2-40B4-BE49-F238E27FC236}">
                <a16:creationId xmlns:a16="http://schemas.microsoft.com/office/drawing/2014/main" id="{382CE135-6992-40C3-892A-4EBF4860C413}"/>
              </a:ext>
            </a:extLst>
          </p:cNvPr>
          <p:cNvSpPr txBox="1"/>
          <p:nvPr/>
        </p:nvSpPr>
        <p:spPr>
          <a:xfrm>
            <a:off x="88087" y="1324594"/>
            <a:ext cx="8497839" cy="830997"/>
          </a:xfrm>
          <a:prstGeom prst="rect">
            <a:avLst/>
          </a:prstGeom>
          <a:noFill/>
        </p:spPr>
        <p:txBody>
          <a:bodyPr wrap="none" rtlCol="0">
            <a:spAutoFit/>
          </a:bodyPr>
          <a:lstStyle/>
          <a:p>
            <a:r>
              <a:rPr lang="en-GB" sz="2400" dirty="0">
                <a:solidFill>
                  <a:srgbClr val="115076"/>
                </a:solidFill>
              </a:rPr>
              <a:t>Antoine et </a:t>
            </a:r>
            <a:r>
              <a:rPr lang="en-GB" sz="2400" dirty="0" err="1">
                <a:solidFill>
                  <a:srgbClr val="115076"/>
                </a:solidFill>
              </a:rPr>
              <a:t>Élodie</a:t>
            </a:r>
            <a:r>
              <a:rPr lang="en-GB" sz="2400" dirty="0">
                <a:solidFill>
                  <a:srgbClr val="115076"/>
                </a:solidFill>
              </a:rPr>
              <a:t> font des voyages. </a:t>
            </a:r>
            <a:r>
              <a:rPr lang="en-GB" sz="2400" dirty="0" err="1">
                <a:solidFill>
                  <a:srgbClr val="115076"/>
                </a:solidFill>
              </a:rPr>
              <a:t>Léa</a:t>
            </a:r>
            <a:r>
              <a:rPr lang="en-GB" sz="2400" dirty="0">
                <a:solidFill>
                  <a:srgbClr val="115076"/>
                </a:solidFill>
              </a:rPr>
              <a:t> </a:t>
            </a:r>
            <a:r>
              <a:rPr lang="en-GB" sz="2400" dirty="0" err="1">
                <a:solidFill>
                  <a:srgbClr val="115076"/>
                </a:solidFill>
              </a:rPr>
              <a:t>écrit</a:t>
            </a:r>
            <a:r>
              <a:rPr lang="en-GB" sz="2400" dirty="0">
                <a:solidFill>
                  <a:srgbClr val="115076"/>
                </a:solidFill>
              </a:rPr>
              <a:t> à Antoine.</a:t>
            </a:r>
          </a:p>
          <a:p>
            <a:r>
              <a:rPr lang="en-GB" sz="2400" dirty="0">
                <a:solidFill>
                  <a:srgbClr val="115076"/>
                </a:solidFill>
              </a:rPr>
              <a:t>Qui fait quoi ? Coche </a:t>
            </a:r>
            <a:r>
              <a:rPr lang="en-GB" sz="2400" b="1" dirty="0">
                <a:solidFill>
                  <a:srgbClr val="115076"/>
                </a:solidFill>
              </a:rPr>
              <a:t>Antoine (</a:t>
            </a:r>
            <a:r>
              <a:rPr lang="en-GB" sz="2400" b="1" dirty="0" err="1">
                <a:solidFill>
                  <a:srgbClr val="115076"/>
                </a:solidFill>
              </a:rPr>
              <a:t>tu</a:t>
            </a:r>
            <a:r>
              <a:rPr lang="en-GB" sz="2400" b="1" dirty="0">
                <a:solidFill>
                  <a:srgbClr val="115076"/>
                </a:solidFill>
              </a:rPr>
              <a:t>) </a:t>
            </a:r>
            <a:r>
              <a:rPr lang="en-GB" sz="2400" dirty="0" err="1">
                <a:solidFill>
                  <a:srgbClr val="115076"/>
                </a:solidFill>
              </a:rPr>
              <a:t>ou</a:t>
            </a:r>
            <a:r>
              <a:rPr lang="en-GB" sz="2400" dirty="0">
                <a:solidFill>
                  <a:srgbClr val="115076"/>
                </a:solidFill>
              </a:rPr>
              <a:t> </a:t>
            </a:r>
            <a:r>
              <a:rPr lang="en-GB" sz="2400" b="1" dirty="0" err="1">
                <a:solidFill>
                  <a:srgbClr val="115076"/>
                </a:solidFill>
              </a:rPr>
              <a:t>Élodie</a:t>
            </a:r>
            <a:r>
              <a:rPr lang="en-GB" sz="2400" b="1" dirty="0">
                <a:solidFill>
                  <a:srgbClr val="115076"/>
                </a:solidFill>
              </a:rPr>
              <a:t> (</a:t>
            </a:r>
            <a:r>
              <a:rPr lang="en-GB" sz="2400" b="1" dirty="0" err="1">
                <a:solidFill>
                  <a:srgbClr val="115076"/>
                </a:solidFill>
              </a:rPr>
              <a:t>elle</a:t>
            </a:r>
            <a:r>
              <a:rPr lang="en-GB" sz="2400" b="1" dirty="0">
                <a:solidFill>
                  <a:srgbClr val="115076"/>
                </a:solidFill>
              </a:rPr>
              <a:t>)</a:t>
            </a:r>
            <a:r>
              <a:rPr lang="en-GB" sz="2400" dirty="0">
                <a:solidFill>
                  <a:srgbClr val="115076"/>
                </a:solidFill>
              </a:rPr>
              <a:t>.</a:t>
            </a:r>
          </a:p>
        </p:txBody>
      </p:sp>
      <p:graphicFrame>
        <p:nvGraphicFramePr>
          <p:cNvPr id="5" name="Table 4">
            <a:extLst>
              <a:ext uri="{FF2B5EF4-FFF2-40B4-BE49-F238E27FC236}">
                <a16:creationId xmlns:a16="http://schemas.microsoft.com/office/drawing/2014/main" id="{D4046426-D2E2-4BBC-86A1-D9DBAA1DD5F6}"/>
              </a:ext>
            </a:extLst>
          </p:cNvPr>
          <p:cNvGraphicFramePr>
            <a:graphicFrameLocks noGrp="1"/>
          </p:cNvGraphicFramePr>
          <p:nvPr>
            <p:extLst>
              <p:ext uri="{D42A27DB-BD31-4B8C-83A1-F6EECF244321}">
                <p14:modId xmlns:p14="http://schemas.microsoft.com/office/powerpoint/2010/main" val="4110485791"/>
              </p:ext>
            </p:extLst>
          </p:nvPr>
        </p:nvGraphicFramePr>
        <p:xfrm>
          <a:off x="1941468" y="2210595"/>
          <a:ext cx="10080000" cy="399288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3097248526"/>
                    </a:ext>
                  </a:extLst>
                </a:gridCol>
                <a:gridCol w="5760000">
                  <a:extLst>
                    <a:ext uri="{9D8B030D-6E8A-4147-A177-3AD203B41FA5}">
                      <a16:colId xmlns:a16="http://schemas.microsoft.com/office/drawing/2014/main" val="2536009091"/>
                    </a:ext>
                  </a:extLst>
                </a:gridCol>
                <a:gridCol w="1800000">
                  <a:extLst>
                    <a:ext uri="{9D8B030D-6E8A-4147-A177-3AD203B41FA5}">
                      <a16:colId xmlns:a16="http://schemas.microsoft.com/office/drawing/2014/main" val="1871325815"/>
                    </a:ext>
                  </a:extLst>
                </a:gridCol>
                <a:gridCol w="1800000">
                  <a:extLst>
                    <a:ext uri="{9D8B030D-6E8A-4147-A177-3AD203B41FA5}">
                      <a16:colId xmlns:a16="http://schemas.microsoft.com/office/drawing/2014/main" val="3262542948"/>
                    </a:ext>
                  </a:extLst>
                </a:gridCol>
              </a:tblGrid>
              <a:tr h="370840">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i="0" dirty="0">
                          <a:solidFill>
                            <a:srgbClr val="115076"/>
                          </a:solidFill>
                        </a:rPr>
                        <a:t>Antoine</a:t>
                      </a:r>
                    </a:p>
                    <a:p>
                      <a:pPr algn="ctr"/>
                      <a:r>
                        <a:rPr lang="en-GB" sz="2400" b="1" i="0" dirty="0">
                          <a:solidFill>
                            <a:srgbClr val="115076"/>
                          </a:solidFill>
                        </a:rPr>
                        <a:t>(</a:t>
                      </a:r>
                      <a:r>
                        <a:rPr lang="en-GB" sz="2400" b="1" i="0" dirty="0" err="1">
                          <a:solidFill>
                            <a:srgbClr val="115076"/>
                          </a:solidFill>
                        </a:rPr>
                        <a:t>tu</a:t>
                      </a:r>
                      <a:r>
                        <a:rPr lang="en-GB" sz="2400" b="1" i="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i="0" dirty="0" err="1">
                          <a:solidFill>
                            <a:srgbClr val="115076"/>
                          </a:solidFill>
                        </a:rPr>
                        <a:t>Élodie</a:t>
                      </a:r>
                      <a:endParaRPr lang="en-GB" sz="2400" b="1" i="0" dirty="0">
                        <a:solidFill>
                          <a:srgbClr val="115076"/>
                        </a:solidFill>
                      </a:endParaRPr>
                    </a:p>
                    <a:p>
                      <a:pPr algn="ctr"/>
                      <a:r>
                        <a:rPr lang="en-GB" sz="2400" b="1" i="0" dirty="0">
                          <a:solidFill>
                            <a:srgbClr val="115076"/>
                          </a:solidFill>
                        </a:rPr>
                        <a:t>(</a:t>
                      </a:r>
                      <a:r>
                        <a:rPr lang="en-GB" sz="2400" b="1" i="0" dirty="0" err="1">
                          <a:solidFill>
                            <a:srgbClr val="115076"/>
                          </a:solidFill>
                        </a:rPr>
                        <a:t>elle</a:t>
                      </a:r>
                      <a:r>
                        <a:rPr lang="en-GB" sz="2400" b="1" i="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2351221"/>
                  </a:ext>
                </a:extLst>
              </a:tr>
              <a:tr h="370840">
                <a:tc>
                  <a:txBody>
                    <a:bodyPr/>
                    <a:lstStyle/>
                    <a:p>
                      <a:pPr algn="ctr"/>
                      <a:r>
                        <a:rPr lang="en-GB" sz="2000" dirty="0">
                          <a:solidFill>
                            <a:srgbClr val="115076"/>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Tu   pars avec </a:t>
                      </a:r>
                      <a:r>
                        <a:rPr lang="en-GB" sz="2000" dirty="0" err="1">
                          <a:solidFill>
                            <a:srgbClr val="115076"/>
                          </a:solidFill>
                        </a:rPr>
                        <a:t>tes</a:t>
                      </a:r>
                      <a:r>
                        <a:rPr lang="en-GB" sz="2000" dirty="0">
                          <a:solidFill>
                            <a:srgbClr val="115076"/>
                          </a:solidFill>
                        </a:rPr>
                        <a:t> </a:t>
                      </a:r>
                      <a:r>
                        <a:rPr lang="en-GB" sz="2000" dirty="0" err="1">
                          <a:solidFill>
                            <a:srgbClr val="115076"/>
                          </a:solidFill>
                        </a:rPr>
                        <a:t>amis</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720499"/>
                  </a:ext>
                </a:extLst>
              </a:tr>
              <a:tr h="370840">
                <a:tc>
                  <a:txBody>
                    <a:bodyPr/>
                    <a:lstStyle/>
                    <a:p>
                      <a:pPr algn="ctr"/>
                      <a:r>
                        <a:rPr lang="en-GB" sz="2000" dirty="0">
                          <a:solidFill>
                            <a:srgbClr val="115076"/>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part pour </a:t>
                      </a:r>
                      <a:r>
                        <a:rPr lang="en-GB" sz="2000" dirty="0" err="1">
                          <a:solidFill>
                            <a:srgbClr val="115076"/>
                          </a:solidFill>
                        </a:rPr>
                        <a:t>l’université</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7572839"/>
                  </a:ext>
                </a:extLst>
              </a:tr>
              <a:tr h="370840">
                <a:tc>
                  <a:txBody>
                    <a:bodyPr/>
                    <a:lstStyle/>
                    <a:p>
                      <a:pPr algn="ctr"/>
                      <a:r>
                        <a:rPr lang="en-GB" sz="2000" dirty="0">
                          <a:solidFill>
                            <a:srgbClr val="115076"/>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Tu   pars </a:t>
                      </a:r>
                      <a:r>
                        <a:rPr lang="en-GB" sz="2000" dirty="0" err="1">
                          <a:solidFill>
                            <a:srgbClr val="115076"/>
                          </a:solidFill>
                        </a:rPr>
                        <a:t>tôt</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8326200"/>
                  </a:ext>
                </a:extLst>
              </a:tr>
              <a:tr h="370840">
                <a:tc>
                  <a:txBody>
                    <a:bodyPr/>
                    <a:lstStyle/>
                    <a:p>
                      <a:pPr algn="ctr"/>
                      <a:r>
                        <a:rPr lang="en-GB" sz="2000" dirty="0">
                          <a:solidFill>
                            <a:srgbClr val="115076"/>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part </a:t>
                      </a:r>
                      <a:r>
                        <a:rPr lang="en-GB" sz="2000" dirty="0" err="1">
                          <a:solidFill>
                            <a:srgbClr val="115076"/>
                          </a:solidFill>
                        </a:rPr>
                        <a:t>en</a:t>
                      </a:r>
                      <a:r>
                        <a:rPr lang="en-GB" sz="2000" dirty="0">
                          <a:solidFill>
                            <a:srgbClr val="115076"/>
                          </a:solidFill>
                        </a:rPr>
                        <a:t> retard.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10510193"/>
                  </a:ext>
                </a:extLst>
              </a:tr>
              <a:tr h="370840">
                <a:tc>
                  <a:txBody>
                    <a:bodyPr/>
                    <a:lstStyle/>
                    <a:p>
                      <a:pPr algn="ctr"/>
                      <a:r>
                        <a:rPr lang="en-GB" sz="2000" dirty="0">
                          <a:solidFill>
                            <a:srgbClr val="115076"/>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Tu   pars pour un </a:t>
                      </a:r>
                      <a:r>
                        <a:rPr lang="en-GB" sz="2000" dirty="0" err="1">
                          <a:solidFill>
                            <a:srgbClr val="115076"/>
                          </a:solidFill>
                        </a:rPr>
                        <a:t>mois</a:t>
                      </a:r>
                      <a:r>
                        <a:rPr lang="en-GB" sz="2000" dirty="0">
                          <a:solidFill>
                            <a:srgbClr val="115076"/>
                          </a:solidFill>
                        </a:rPr>
                        <a:t> de </a:t>
                      </a:r>
                      <a:r>
                        <a:rPr lang="en-GB" sz="2000" dirty="0" err="1">
                          <a:solidFill>
                            <a:srgbClr val="115076"/>
                          </a:solidFill>
                        </a:rPr>
                        <a:t>vacances</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6607045"/>
                  </a:ext>
                </a:extLst>
              </a:tr>
              <a:tr h="370840">
                <a:tc>
                  <a:txBody>
                    <a:bodyPr/>
                    <a:lstStyle/>
                    <a:p>
                      <a:pPr algn="ctr"/>
                      <a:r>
                        <a:rPr lang="en-GB" sz="2000" dirty="0">
                          <a:solidFill>
                            <a:srgbClr val="115076"/>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Tu   pars pour </a:t>
                      </a:r>
                      <a:r>
                        <a:rPr lang="en-GB" sz="2000" dirty="0" err="1">
                          <a:solidFill>
                            <a:srgbClr val="115076"/>
                          </a:solidFill>
                        </a:rPr>
                        <a:t>l’Écosse</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7372577"/>
                  </a:ext>
                </a:extLst>
              </a:tr>
              <a:tr h="370840">
                <a:tc>
                  <a:txBody>
                    <a:bodyPr/>
                    <a:lstStyle/>
                    <a:p>
                      <a:pPr algn="ctr"/>
                      <a:r>
                        <a:rPr lang="en-GB" sz="20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part pour </a:t>
                      </a:r>
                      <a:r>
                        <a:rPr lang="en-GB" sz="2000" dirty="0" err="1">
                          <a:solidFill>
                            <a:srgbClr val="115076"/>
                          </a:solidFill>
                        </a:rPr>
                        <a:t>une</a:t>
                      </a:r>
                      <a:r>
                        <a:rPr lang="en-GB" sz="2000" dirty="0">
                          <a:solidFill>
                            <a:srgbClr val="115076"/>
                          </a:solidFill>
                        </a:rPr>
                        <a:t> </a:t>
                      </a:r>
                      <a:r>
                        <a:rPr lang="en-GB" sz="2000" dirty="0" err="1">
                          <a:solidFill>
                            <a:srgbClr val="115076"/>
                          </a:solidFill>
                        </a:rPr>
                        <a:t>année</a:t>
                      </a:r>
                      <a:r>
                        <a:rPr lang="en-GB" sz="2000" dirty="0">
                          <a:solidFill>
                            <a:srgbClr val="115076"/>
                          </a:solidFill>
                        </a:rPr>
                        <a:t> à </a:t>
                      </a:r>
                      <a:r>
                        <a:rPr lang="en-GB" sz="2000" dirty="0" err="1">
                          <a:solidFill>
                            <a:srgbClr val="115076"/>
                          </a:solidFill>
                        </a:rPr>
                        <a:t>l’étranger</a:t>
                      </a:r>
                      <a:r>
                        <a:rPr lang="en-GB" sz="2000"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5153321"/>
                  </a:ext>
                </a:extLst>
              </a:tr>
              <a:tr h="370840">
                <a:tc>
                  <a:txBody>
                    <a:bodyPr/>
                    <a:lstStyle/>
                    <a:p>
                      <a:pPr algn="ctr"/>
                      <a:r>
                        <a:rPr lang="en-GB" sz="2000" dirty="0">
                          <a:solidFill>
                            <a:srgbClr val="115076"/>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115076"/>
                          </a:solidFill>
                        </a:rPr>
                        <a:t>Elle part </a:t>
                      </a:r>
                      <a:r>
                        <a:rPr lang="en-GB" sz="2000" dirty="0" err="1">
                          <a:solidFill>
                            <a:srgbClr val="115076"/>
                          </a:solidFill>
                        </a:rPr>
                        <a:t>en</a:t>
                      </a:r>
                      <a:r>
                        <a:rPr lang="en-GB" sz="2000" dirty="0">
                          <a:solidFill>
                            <a:srgbClr val="115076"/>
                          </a:solidFill>
                        </a:rPr>
                        <a:t> train.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526891"/>
                  </a:ext>
                </a:extLst>
              </a:tr>
            </a:tbl>
          </a:graphicData>
        </a:graphic>
      </p:graphicFrame>
      <p:sp>
        <p:nvSpPr>
          <p:cNvPr id="6" name="Flowchart: Process 5">
            <a:extLst>
              <a:ext uri="{FF2B5EF4-FFF2-40B4-BE49-F238E27FC236}">
                <a16:creationId xmlns:a16="http://schemas.microsoft.com/office/drawing/2014/main" id="{019175FB-7934-45BD-B2BD-6F897DA4A4D4}"/>
              </a:ext>
            </a:extLst>
          </p:cNvPr>
          <p:cNvSpPr/>
          <p:nvPr/>
        </p:nvSpPr>
        <p:spPr>
          <a:xfrm>
            <a:off x="2670810" y="3035005"/>
            <a:ext cx="476250" cy="396000"/>
          </a:xfrm>
          <a:prstGeom prst="flowChartProcess">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20" name="Flowchart: Process 19">
            <a:extLst>
              <a:ext uri="{FF2B5EF4-FFF2-40B4-BE49-F238E27FC236}">
                <a16:creationId xmlns:a16="http://schemas.microsoft.com/office/drawing/2014/main" id="{CE4F0D53-1471-4631-8141-F9B6727A621C}"/>
              </a:ext>
            </a:extLst>
          </p:cNvPr>
          <p:cNvSpPr/>
          <p:nvPr/>
        </p:nvSpPr>
        <p:spPr>
          <a:xfrm>
            <a:off x="2670810" y="3430363"/>
            <a:ext cx="476250" cy="396000"/>
          </a:xfrm>
          <a:prstGeom prst="flowChartProcess">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21" name="Flowchart: Process 20">
            <a:extLst>
              <a:ext uri="{FF2B5EF4-FFF2-40B4-BE49-F238E27FC236}">
                <a16:creationId xmlns:a16="http://schemas.microsoft.com/office/drawing/2014/main" id="{6EB74FE2-05D7-4A78-A586-DC23587C6A37}"/>
              </a:ext>
            </a:extLst>
          </p:cNvPr>
          <p:cNvSpPr/>
          <p:nvPr/>
        </p:nvSpPr>
        <p:spPr>
          <a:xfrm>
            <a:off x="2670810" y="3821027"/>
            <a:ext cx="476250" cy="396000"/>
          </a:xfrm>
          <a:prstGeom prst="flowChartProcess">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22" name="Flowchart: Process 21">
            <a:extLst>
              <a:ext uri="{FF2B5EF4-FFF2-40B4-BE49-F238E27FC236}">
                <a16:creationId xmlns:a16="http://schemas.microsoft.com/office/drawing/2014/main" id="{BF5EFE6F-319A-47EA-9987-71837B8912C1}"/>
              </a:ext>
            </a:extLst>
          </p:cNvPr>
          <p:cNvSpPr/>
          <p:nvPr/>
        </p:nvSpPr>
        <p:spPr>
          <a:xfrm>
            <a:off x="2670810" y="4211752"/>
            <a:ext cx="476250" cy="396000"/>
          </a:xfrm>
          <a:prstGeom prst="flowChartProcess">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23" name="Flowchart: Process 22">
            <a:extLst>
              <a:ext uri="{FF2B5EF4-FFF2-40B4-BE49-F238E27FC236}">
                <a16:creationId xmlns:a16="http://schemas.microsoft.com/office/drawing/2014/main" id="{D776D185-97CD-4506-B514-87DDAD1D425F}"/>
              </a:ext>
            </a:extLst>
          </p:cNvPr>
          <p:cNvSpPr/>
          <p:nvPr/>
        </p:nvSpPr>
        <p:spPr>
          <a:xfrm>
            <a:off x="2670810" y="4614063"/>
            <a:ext cx="476250" cy="396000"/>
          </a:xfrm>
          <a:prstGeom prst="flowChartProcess">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24" name="Flowchart: Process 23">
            <a:extLst>
              <a:ext uri="{FF2B5EF4-FFF2-40B4-BE49-F238E27FC236}">
                <a16:creationId xmlns:a16="http://schemas.microsoft.com/office/drawing/2014/main" id="{43B3ABC8-8E16-48E1-A322-4D86066B8607}"/>
              </a:ext>
            </a:extLst>
          </p:cNvPr>
          <p:cNvSpPr/>
          <p:nvPr/>
        </p:nvSpPr>
        <p:spPr>
          <a:xfrm>
            <a:off x="2670810" y="4995145"/>
            <a:ext cx="476250" cy="396000"/>
          </a:xfrm>
          <a:prstGeom prst="flowChartProcess">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25" name="Flowchart: Process 24">
            <a:extLst>
              <a:ext uri="{FF2B5EF4-FFF2-40B4-BE49-F238E27FC236}">
                <a16:creationId xmlns:a16="http://schemas.microsoft.com/office/drawing/2014/main" id="{BB06539F-2617-443D-8B40-A15791CC475A}"/>
              </a:ext>
            </a:extLst>
          </p:cNvPr>
          <p:cNvSpPr/>
          <p:nvPr/>
        </p:nvSpPr>
        <p:spPr>
          <a:xfrm>
            <a:off x="2670810" y="5392426"/>
            <a:ext cx="476250" cy="396000"/>
          </a:xfrm>
          <a:prstGeom prst="flowChartProcess">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sp>
        <p:nvSpPr>
          <p:cNvPr id="26" name="Flowchart: Process 25">
            <a:extLst>
              <a:ext uri="{FF2B5EF4-FFF2-40B4-BE49-F238E27FC236}">
                <a16:creationId xmlns:a16="http://schemas.microsoft.com/office/drawing/2014/main" id="{EC969607-8CBF-41C9-BEBA-5F645ACF71D8}"/>
              </a:ext>
            </a:extLst>
          </p:cNvPr>
          <p:cNvSpPr/>
          <p:nvPr/>
        </p:nvSpPr>
        <p:spPr>
          <a:xfrm>
            <a:off x="2670810" y="5791196"/>
            <a:ext cx="476250" cy="396000"/>
          </a:xfrm>
          <a:prstGeom prst="flowChartProcess">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t>
            </a:r>
          </a:p>
        </p:txBody>
      </p:sp>
      <p:pic>
        <p:nvPicPr>
          <p:cNvPr id="3076" name="Picture 4" descr="camping backpack clip art - Clip Art Library">
            <a:extLst>
              <a:ext uri="{FF2B5EF4-FFF2-40B4-BE49-F238E27FC236}">
                <a16:creationId xmlns:a16="http://schemas.microsoft.com/office/drawing/2014/main" id="{BF233147-151A-41A7-91D1-1602072B5E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393" y="3088363"/>
            <a:ext cx="1087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uitcase Free Clipart - Clip Art Library">
            <a:extLst>
              <a:ext uri="{FF2B5EF4-FFF2-40B4-BE49-F238E27FC236}">
                <a16:creationId xmlns:a16="http://schemas.microsoft.com/office/drawing/2014/main" id="{79B45B0E-9138-4802-8556-75CA14F101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226" y="4764304"/>
            <a:ext cx="1263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2DC3E01-E68F-454E-BC34-AA7FA661C1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4962" y="3054055"/>
            <a:ext cx="345600" cy="360000"/>
          </a:xfrm>
          <a:prstGeom prst="rect">
            <a:avLst/>
          </a:prstGeom>
        </p:spPr>
      </p:pic>
      <p:pic>
        <p:nvPicPr>
          <p:cNvPr id="43" name="Picture 42">
            <a:extLst>
              <a:ext uri="{FF2B5EF4-FFF2-40B4-BE49-F238E27FC236}">
                <a16:creationId xmlns:a16="http://schemas.microsoft.com/office/drawing/2014/main" id="{967BB7F4-DC37-4235-B88C-640327F4EF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1439" y="3430363"/>
            <a:ext cx="345600" cy="360000"/>
          </a:xfrm>
          <a:prstGeom prst="rect">
            <a:avLst/>
          </a:prstGeom>
        </p:spPr>
      </p:pic>
      <p:pic>
        <p:nvPicPr>
          <p:cNvPr id="44" name="Picture 43">
            <a:extLst>
              <a:ext uri="{FF2B5EF4-FFF2-40B4-BE49-F238E27FC236}">
                <a16:creationId xmlns:a16="http://schemas.microsoft.com/office/drawing/2014/main" id="{BB3B8990-D406-41E8-8F9C-5A5C115132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4962" y="3871857"/>
            <a:ext cx="345600" cy="360000"/>
          </a:xfrm>
          <a:prstGeom prst="rect">
            <a:avLst/>
          </a:prstGeom>
        </p:spPr>
      </p:pic>
      <p:pic>
        <p:nvPicPr>
          <p:cNvPr id="45" name="Picture 44">
            <a:extLst>
              <a:ext uri="{FF2B5EF4-FFF2-40B4-BE49-F238E27FC236}">
                <a16:creationId xmlns:a16="http://schemas.microsoft.com/office/drawing/2014/main" id="{AB527C7B-1456-4D8A-BB1B-D2138A36FC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1439" y="4274113"/>
            <a:ext cx="345600" cy="360000"/>
          </a:xfrm>
          <a:prstGeom prst="rect">
            <a:avLst/>
          </a:prstGeom>
        </p:spPr>
      </p:pic>
      <p:pic>
        <p:nvPicPr>
          <p:cNvPr id="46" name="Picture 45">
            <a:extLst>
              <a:ext uri="{FF2B5EF4-FFF2-40B4-BE49-F238E27FC236}">
                <a16:creationId xmlns:a16="http://schemas.microsoft.com/office/drawing/2014/main" id="{321CCFFC-704C-4C79-9DAA-28F9213A34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4962" y="4676394"/>
            <a:ext cx="345600" cy="360000"/>
          </a:xfrm>
          <a:prstGeom prst="rect">
            <a:avLst/>
          </a:prstGeom>
        </p:spPr>
      </p:pic>
      <p:pic>
        <p:nvPicPr>
          <p:cNvPr id="47" name="Picture 46">
            <a:extLst>
              <a:ext uri="{FF2B5EF4-FFF2-40B4-BE49-F238E27FC236}">
                <a16:creationId xmlns:a16="http://schemas.microsoft.com/office/drawing/2014/main" id="{35A6F260-5B15-4776-9C68-CDD5B478A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4962" y="5036394"/>
            <a:ext cx="345600" cy="360000"/>
          </a:xfrm>
          <a:prstGeom prst="rect">
            <a:avLst/>
          </a:prstGeom>
        </p:spPr>
      </p:pic>
      <p:pic>
        <p:nvPicPr>
          <p:cNvPr id="48" name="Picture 47">
            <a:extLst>
              <a:ext uri="{FF2B5EF4-FFF2-40B4-BE49-F238E27FC236}">
                <a16:creationId xmlns:a16="http://schemas.microsoft.com/office/drawing/2014/main" id="{F8F1D0B5-B2F3-4A6B-BEBE-B339779AEB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1439" y="5416657"/>
            <a:ext cx="345600" cy="360000"/>
          </a:xfrm>
          <a:prstGeom prst="rect">
            <a:avLst/>
          </a:prstGeom>
        </p:spPr>
      </p:pic>
      <p:pic>
        <p:nvPicPr>
          <p:cNvPr id="49" name="Picture 48">
            <a:extLst>
              <a:ext uri="{FF2B5EF4-FFF2-40B4-BE49-F238E27FC236}">
                <a16:creationId xmlns:a16="http://schemas.microsoft.com/office/drawing/2014/main" id="{FD623E63-A544-4247-ACFC-094A973F71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1439" y="5816416"/>
            <a:ext cx="345600" cy="360000"/>
          </a:xfrm>
          <a:prstGeom prst="rect">
            <a:avLst/>
          </a:prstGeom>
        </p:spPr>
      </p:pic>
      <p:pic>
        <p:nvPicPr>
          <p:cNvPr id="34" name="Picture 33" descr="background rectangle">
            <a:extLst>
              <a:ext uri="{FF2B5EF4-FFF2-40B4-BE49-F238E27FC236}">
                <a16:creationId xmlns:a16="http://schemas.microsoft.com/office/drawing/2014/main" id="{C07F020A-8073-4C95-8B55-39492564D5E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1" name="Title 3">
            <a:extLst>
              <a:ext uri="{FF2B5EF4-FFF2-40B4-BE49-F238E27FC236}">
                <a16:creationId xmlns:a16="http://schemas.microsoft.com/office/drawing/2014/main" id="{5C998834-937D-4E88-80AB-4EE88F16AA2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Des voyages différents</a:t>
            </a:r>
            <a:endParaRPr lang="en-GB" sz="3600" b="1" dirty="0">
              <a:solidFill>
                <a:schemeClr val="bg1"/>
              </a:solidFill>
            </a:endParaRPr>
          </a:p>
        </p:txBody>
      </p:sp>
      <p:sp>
        <p:nvSpPr>
          <p:cNvPr id="52" name="Rounded Rectangle 46">
            <a:extLst>
              <a:ext uri="{FF2B5EF4-FFF2-40B4-BE49-F238E27FC236}">
                <a16:creationId xmlns:a16="http://schemas.microsoft.com/office/drawing/2014/main" id="{65345AB4-2F20-4DC3-AED1-D2EDEC6FD83E}"/>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4" name="Picture 3" descr="A picture containing food, clock, light&#10;&#10;Description automatically generated">
            <a:extLst>
              <a:ext uri="{FF2B5EF4-FFF2-40B4-BE49-F238E27FC236}">
                <a16:creationId xmlns:a16="http://schemas.microsoft.com/office/drawing/2014/main" id="{C47EA618-D4E0-4760-AD9A-8EE539F1D7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3249" y="689229"/>
            <a:ext cx="1516380" cy="1516380"/>
          </a:xfrm>
          <a:prstGeom prst="rect">
            <a:avLst/>
          </a:prstGeom>
        </p:spPr>
      </p:pic>
      <p:pic>
        <p:nvPicPr>
          <p:cNvPr id="9" name="Picture 8" descr="A picture containing shirt&#10;&#10;Description automatically generated">
            <a:extLst>
              <a:ext uri="{FF2B5EF4-FFF2-40B4-BE49-F238E27FC236}">
                <a16:creationId xmlns:a16="http://schemas.microsoft.com/office/drawing/2014/main" id="{A2803D39-EF16-425D-A050-B217299E74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9572" y="701285"/>
            <a:ext cx="1516380" cy="1516380"/>
          </a:xfrm>
          <a:prstGeom prst="rect">
            <a:avLst/>
          </a:prstGeom>
        </p:spPr>
      </p:pic>
    </p:spTree>
    <p:extLst>
      <p:ext uri="{BB962C8B-B14F-4D97-AF65-F5344CB8AC3E}">
        <p14:creationId xmlns:p14="http://schemas.microsoft.com/office/powerpoint/2010/main" val="282304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265384" cy="707849"/>
          </a:xfrm>
        </p:spPr>
        <p:txBody>
          <a:bodyPr>
            <a:normAutofit/>
          </a:bodyPr>
          <a:lstStyle/>
          <a:p>
            <a:r>
              <a:rPr lang="en-GB" sz="3600" b="1" dirty="0">
                <a:solidFill>
                  <a:schemeClr val="bg1"/>
                </a:solidFill>
              </a:rPr>
              <a:t>Reminder: </a:t>
            </a:r>
            <a:r>
              <a:rPr lang="en-GB" sz="3600" b="1" i="1" dirty="0" err="1">
                <a:solidFill>
                  <a:schemeClr val="bg1"/>
                </a:solidFill>
              </a:rPr>
              <a:t>aller</a:t>
            </a:r>
            <a:endParaRPr lang="en-GB" sz="3600" b="1" dirty="0">
              <a:solidFill>
                <a:schemeClr val="bg1"/>
              </a:solidFill>
            </a:endParaRPr>
          </a:p>
        </p:txBody>
      </p:sp>
      <p:sp>
        <p:nvSpPr>
          <p:cNvPr id="7" name="Google Shape;363;p43">
            <a:extLst>
              <a:ext uri="{FF2B5EF4-FFF2-40B4-BE49-F238E27FC236}">
                <a16:creationId xmlns:a16="http://schemas.microsoft.com/office/drawing/2014/main" id="{758DEFFF-78B8-44C8-931C-9A13270B393D}"/>
              </a:ext>
            </a:extLst>
          </p:cNvPr>
          <p:cNvSpPr txBox="1"/>
          <p:nvPr/>
        </p:nvSpPr>
        <p:spPr>
          <a:xfrm>
            <a:off x="5817006" y="2693831"/>
            <a:ext cx="6102112"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1E4E79"/>
                </a:solidFill>
                <a:latin typeface="Century Gothic"/>
                <a:ea typeface="Century Gothic"/>
                <a:cs typeface="Century Gothic"/>
                <a:sym typeface="Century Gothic"/>
              </a:rPr>
              <a:t>I go / am going</a:t>
            </a:r>
            <a:endParaRPr dirty="0"/>
          </a:p>
        </p:txBody>
      </p:sp>
      <p:sp>
        <p:nvSpPr>
          <p:cNvPr id="10" name="Google Shape;365;p43">
            <a:extLst>
              <a:ext uri="{FF2B5EF4-FFF2-40B4-BE49-F238E27FC236}">
                <a16:creationId xmlns:a16="http://schemas.microsoft.com/office/drawing/2014/main" id="{2769C709-AD29-4D57-8DA7-F13F1CE4BA0B}"/>
              </a:ext>
            </a:extLst>
          </p:cNvPr>
          <p:cNvSpPr txBox="1"/>
          <p:nvPr/>
        </p:nvSpPr>
        <p:spPr>
          <a:xfrm>
            <a:off x="5817006" y="4398789"/>
            <a:ext cx="5905602"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1E4E79"/>
                </a:solidFill>
                <a:latin typeface="Century Gothic"/>
                <a:ea typeface="Century Gothic"/>
                <a:cs typeface="Century Gothic"/>
                <a:sym typeface="Century Gothic"/>
              </a:rPr>
              <a:t>he goes / is going</a:t>
            </a:r>
            <a:endParaRPr dirty="0"/>
          </a:p>
        </p:txBody>
      </p:sp>
      <p:sp>
        <p:nvSpPr>
          <p:cNvPr id="11" name="Google Shape;366;p43">
            <a:extLst>
              <a:ext uri="{FF2B5EF4-FFF2-40B4-BE49-F238E27FC236}">
                <a16:creationId xmlns:a16="http://schemas.microsoft.com/office/drawing/2014/main" id="{3E980380-1271-4497-80C8-BD40E39AA483}"/>
              </a:ext>
            </a:extLst>
          </p:cNvPr>
          <p:cNvSpPr txBox="1"/>
          <p:nvPr/>
        </p:nvSpPr>
        <p:spPr>
          <a:xfrm>
            <a:off x="2026456" y="1292480"/>
            <a:ext cx="8194038"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4400" b="1" i="0" u="none" strike="noStrike" cap="none" dirty="0" err="1">
                <a:solidFill>
                  <a:schemeClr val="accent1">
                    <a:lumMod val="50000"/>
                  </a:schemeClr>
                </a:solidFill>
                <a:latin typeface="Century Gothic"/>
                <a:ea typeface="Century Gothic"/>
                <a:cs typeface="Century Gothic"/>
                <a:sym typeface="Century Gothic"/>
              </a:rPr>
              <a:t>aller</a:t>
            </a:r>
            <a:r>
              <a:rPr lang="en-GB" sz="5400" b="1" i="0" u="none" strike="noStrike" cap="none" dirty="0">
                <a:solidFill>
                  <a:schemeClr val="accent1">
                    <a:lumMod val="50000"/>
                  </a:schemeClr>
                </a:solidFill>
                <a:latin typeface="Century Gothic"/>
                <a:ea typeface="Century Gothic"/>
                <a:cs typeface="Century Gothic"/>
                <a:sym typeface="Century Gothic"/>
              </a:rPr>
              <a:t> - </a:t>
            </a:r>
            <a:r>
              <a:rPr lang="en-GB" sz="4000" b="1" i="0" u="none" strike="noStrike" cap="none" dirty="0">
                <a:solidFill>
                  <a:schemeClr val="accent1">
                    <a:lumMod val="50000"/>
                  </a:schemeClr>
                </a:solidFill>
                <a:latin typeface="Century Gothic"/>
                <a:ea typeface="Century Gothic"/>
                <a:cs typeface="Century Gothic"/>
                <a:sym typeface="Century Gothic"/>
              </a:rPr>
              <a:t>to go / going</a:t>
            </a:r>
            <a:endParaRPr sz="4400" b="1" i="0" u="none" strike="noStrike" cap="none" dirty="0">
              <a:solidFill>
                <a:schemeClr val="accent1">
                  <a:lumMod val="50000"/>
                </a:schemeClr>
              </a:solidFill>
              <a:latin typeface="Century Gothic"/>
              <a:ea typeface="Century Gothic"/>
              <a:cs typeface="Century Gothic"/>
              <a:sym typeface="Century Gothic"/>
            </a:endParaRPr>
          </a:p>
        </p:txBody>
      </p:sp>
      <p:sp>
        <p:nvSpPr>
          <p:cNvPr id="13" name="Google Shape;368;p43">
            <a:extLst>
              <a:ext uri="{FF2B5EF4-FFF2-40B4-BE49-F238E27FC236}">
                <a16:creationId xmlns:a16="http://schemas.microsoft.com/office/drawing/2014/main" id="{5A4F51A2-260A-4979-A2E4-258B4F195764}"/>
              </a:ext>
            </a:extLst>
          </p:cNvPr>
          <p:cNvSpPr txBox="1"/>
          <p:nvPr/>
        </p:nvSpPr>
        <p:spPr>
          <a:xfrm>
            <a:off x="5817006" y="3546310"/>
            <a:ext cx="6102112"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1E4E79"/>
                </a:solidFill>
                <a:latin typeface="Century Gothic"/>
                <a:ea typeface="Century Gothic"/>
                <a:cs typeface="Century Gothic"/>
                <a:sym typeface="Century Gothic"/>
              </a:rPr>
              <a:t>you go / are going</a:t>
            </a:r>
            <a:endParaRPr dirty="0"/>
          </a:p>
        </p:txBody>
      </p:sp>
      <p:sp>
        <p:nvSpPr>
          <p:cNvPr id="14" name="Google Shape;367;p43">
            <a:extLst>
              <a:ext uri="{FF2B5EF4-FFF2-40B4-BE49-F238E27FC236}">
                <a16:creationId xmlns:a16="http://schemas.microsoft.com/office/drawing/2014/main" id="{8088A509-BC33-424E-A830-7EE13DA7CA75}"/>
              </a:ext>
            </a:extLst>
          </p:cNvPr>
          <p:cNvSpPr txBox="1"/>
          <p:nvPr/>
        </p:nvSpPr>
        <p:spPr>
          <a:xfrm>
            <a:off x="1508760" y="2693831"/>
            <a:ext cx="2396171"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1" i="0" u="none" strike="noStrike" cap="none" dirty="0">
                <a:solidFill>
                  <a:schemeClr val="accent1">
                    <a:lumMod val="50000"/>
                  </a:schemeClr>
                </a:solidFill>
                <a:latin typeface="Century Gothic"/>
                <a:ea typeface="Century Gothic"/>
                <a:cs typeface="Century Gothic"/>
                <a:sym typeface="Century Gothic"/>
              </a:rPr>
              <a:t>je</a:t>
            </a:r>
            <a:r>
              <a:rPr lang="en-GB" sz="3600" b="1" i="0" u="none" strike="noStrike" cap="none" dirty="0">
                <a:solidFill>
                  <a:schemeClr val="accent2"/>
                </a:solidFill>
                <a:latin typeface="Century Gothic"/>
                <a:ea typeface="Century Gothic"/>
                <a:cs typeface="Century Gothic"/>
                <a:sym typeface="Century Gothic"/>
              </a:rPr>
              <a:t> </a:t>
            </a:r>
            <a:r>
              <a:rPr lang="en-GB" sz="3600" b="1" i="0" u="none" strike="noStrike" cap="none" dirty="0" err="1">
                <a:solidFill>
                  <a:schemeClr val="accent2"/>
                </a:solidFill>
                <a:latin typeface="Century Gothic"/>
                <a:ea typeface="Century Gothic"/>
                <a:cs typeface="Century Gothic"/>
                <a:sym typeface="Century Gothic"/>
              </a:rPr>
              <a:t>vais</a:t>
            </a:r>
            <a:endParaRPr sz="3600" b="1" i="0" u="none" strike="noStrike" cap="none" dirty="0">
              <a:solidFill>
                <a:schemeClr val="accent2"/>
              </a:solidFill>
              <a:latin typeface="Century Gothic"/>
              <a:ea typeface="Century Gothic"/>
              <a:cs typeface="Century Gothic"/>
              <a:sym typeface="Century Gothic"/>
            </a:endParaRPr>
          </a:p>
        </p:txBody>
      </p:sp>
      <p:sp>
        <p:nvSpPr>
          <p:cNvPr id="15" name="Google Shape;367;p43">
            <a:extLst>
              <a:ext uri="{FF2B5EF4-FFF2-40B4-BE49-F238E27FC236}">
                <a16:creationId xmlns:a16="http://schemas.microsoft.com/office/drawing/2014/main" id="{4139E8DE-7701-4381-B040-15B90767AA1C}"/>
              </a:ext>
            </a:extLst>
          </p:cNvPr>
          <p:cNvSpPr txBox="1"/>
          <p:nvPr/>
        </p:nvSpPr>
        <p:spPr>
          <a:xfrm>
            <a:off x="1508760" y="4397211"/>
            <a:ext cx="2055893"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1" i="0" u="none" strike="noStrike" cap="none" dirty="0" err="1">
                <a:solidFill>
                  <a:schemeClr val="accent1">
                    <a:lumMod val="50000"/>
                  </a:schemeClr>
                </a:solidFill>
                <a:latin typeface="Century Gothic"/>
                <a:ea typeface="Century Gothic"/>
                <a:cs typeface="Century Gothic"/>
                <a:sym typeface="Century Gothic"/>
              </a:rPr>
              <a:t>il</a:t>
            </a:r>
            <a:r>
              <a:rPr lang="en-GB" sz="3600" b="1" i="0" u="none" strike="noStrike" cap="none" dirty="0">
                <a:solidFill>
                  <a:schemeClr val="accent1">
                    <a:lumMod val="50000"/>
                  </a:schemeClr>
                </a:solidFill>
                <a:latin typeface="Century Gothic"/>
                <a:ea typeface="Century Gothic"/>
                <a:cs typeface="Century Gothic"/>
                <a:sym typeface="Century Gothic"/>
              </a:rPr>
              <a:t> </a:t>
            </a:r>
            <a:r>
              <a:rPr lang="en-GB" sz="3600" b="1" i="0" u="none" strike="noStrike" cap="none" dirty="0" err="1">
                <a:solidFill>
                  <a:schemeClr val="accent2"/>
                </a:solidFill>
                <a:latin typeface="Century Gothic"/>
                <a:ea typeface="Century Gothic"/>
                <a:cs typeface="Century Gothic"/>
                <a:sym typeface="Century Gothic"/>
              </a:rPr>
              <a:t>va</a:t>
            </a:r>
            <a:endParaRPr sz="3600" b="1" i="0" u="none" strike="noStrike" cap="none" dirty="0">
              <a:solidFill>
                <a:schemeClr val="accent2"/>
              </a:solidFill>
              <a:latin typeface="Century Gothic"/>
              <a:ea typeface="Century Gothic"/>
              <a:cs typeface="Century Gothic"/>
              <a:sym typeface="Century Gothic"/>
            </a:endParaRPr>
          </a:p>
        </p:txBody>
      </p:sp>
      <p:sp>
        <p:nvSpPr>
          <p:cNvPr id="16" name="Google Shape;367;p43">
            <a:extLst>
              <a:ext uri="{FF2B5EF4-FFF2-40B4-BE49-F238E27FC236}">
                <a16:creationId xmlns:a16="http://schemas.microsoft.com/office/drawing/2014/main" id="{CC791603-03FE-487D-9BED-89C01BEEB96C}"/>
              </a:ext>
            </a:extLst>
          </p:cNvPr>
          <p:cNvSpPr txBox="1"/>
          <p:nvPr/>
        </p:nvSpPr>
        <p:spPr>
          <a:xfrm>
            <a:off x="1508760" y="3545521"/>
            <a:ext cx="1989936"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1" i="0" u="none" strike="noStrike" cap="none" dirty="0" err="1">
                <a:solidFill>
                  <a:schemeClr val="accent1">
                    <a:lumMod val="50000"/>
                  </a:schemeClr>
                </a:solidFill>
                <a:latin typeface="Century Gothic"/>
                <a:ea typeface="Century Gothic"/>
                <a:cs typeface="Century Gothic"/>
                <a:sym typeface="Century Gothic"/>
              </a:rPr>
              <a:t>tu</a:t>
            </a:r>
            <a:r>
              <a:rPr lang="en-GB" sz="3600" b="1" i="0" u="none" strike="noStrike" cap="none" dirty="0">
                <a:solidFill>
                  <a:schemeClr val="accent2"/>
                </a:solidFill>
                <a:latin typeface="Century Gothic"/>
                <a:ea typeface="Century Gothic"/>
                <a:cs typeface="Century Gothic"/>
                <a:sym typeface="Century Gothic"/>
              </a:rPr>
              <a:t> vas</a:t>
            </a:r>
            <a:endParaRPr sz="3600" b="1" i="0" u="none" strike="noStrike" cap="none" dirty="0">
              <a:solidFill>
                <a:schemeClr val="accent2"/>
              </a:solidFill>
              <a:latin typeface="Century Gothic"/>
              <a:ea typeface="Century Gothic"/>
              <a:cs typeface="Century Gothic"/>
              <a:sym typeface="Century Gothic"/>
            </a:endParaRPr>
          </a:p>
        </p:txBody>
      </p:sp>
      <p:sp>
        <p:nvSpPr>
          <p:cNvPr id="18" name="Google Shape;365;p43">
            <a:extLst>
              <a:ext uri="{FF2B5EF4-FFF2-40B4-BE49-F238E27FC236}">
                <a16:creationId xmlns:a16="http://schemas.microsoft.com/office/drawing/2014/main" id="{B8233FC7-D0FA-4C73-A009-E4A7831C6A87}"/>
              </a:ext>
            </a:extLst>
          </p:cNvPr>
          <p:cNvSpPr txBox="1"/>
          <p:nvPr/>
        </p:nvSpPr>
        <p:spPr>
          <a:xfrm>
            <a:off x="5817006" y="5251269"/>
            <a:ext cx="5539842"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1E4E79"/>
                </a:solidFill>
                <a:latin typeface="Century Gothic"/>
                <a:ea typeface="Century Gothic"/>
                <a:cs typeface="Century Gothic"/>
                <a:sym typeface="Century Gothic"/>
              </a:rPr>
              <a:t>she goes / is going</a:t>
            </a:r>
            <a:endParaRPr dirty="0"/>
          </a:p>
        </p:txBody>
      </p:sp>
      <p:sp>
        <p:nvSpPr>
          <p:cNvPr id="19" name="Google Shape;367;p43">
            <a:extLst>
              <a:ext uri="{FF2B5EF4-FFF2-40B4-BE49-F238E27FC236}">
                <a16:creationId xmlns:a16="http://schemas.microsoft.com/office/drawing/2014/main" id="{052769B1-F2E2-4073-9A84-BA82CA3FC277}"/>
              </a:ext>
            </a:extLst>
          </p:cNvPr>
          <p:cNvSpPr txBox="1"/>
          <p:nvPr/>
        </p:nvSpPr>
        <p:spPr>
          <a:xfrm>
            <a:off x="1508760" y="5248901"/>
            <a:ext cx="2229629" cy="646290"/>
          </a:xfrm>
          <a:prstGeom prst="rect">
            <a:avLst/>
          </a:prstGeom>
          <a:solidFill>
            <a:schemeClr val="bg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3600" b="1" i="0" u="none" strike="noStrike" cap="none" dirty="0" err="1">
                <a:solidFill>
                  <a:schemeClr val="accent1">
                    <a:lumMod val="50000"/>
                  </a:schemeClr>
                </a:solidFill>
                <a:latin typeface="Century Gothic"/>
                <a:ea typeface="Century Gothic"/>
                <a:cs typeface="Century Gothic"/>
                <a:sym typeface="Century Gothic"/>
              </a:rPr>
              <a:t>elle</a:t>
            </a:r>
            <a:r>
              <a:rPr lang="en-GB" sz="3600" b="1" i="0" u="none" strike="noStrike" cap="none" dirty="0">
                <a:solidFill>
                  <a:schemeClr val="accent2"/>
                </a:solidFill>
                <a:latin typeface="Century Gothic"/>
                <a:ea typeface="Century Gothic"/>
                <a:cs typeface="Century Gothic"/>
                <a:sym typeface="Century Gothic"/>
              </a:rPr>
              <a:t> </a:t>
            </a:r>
            <a:r>
              <a:rPr lang="en-GB" sz="3600" b="1" i="0" u="none" strike="noStrike" cap="none" dirty="0" err="1">
                <a:solidFill>
                  <a:schemeClr val="accent2"/>
                </a:solidFill>
                <a:latin typeface="Century Gothic"/>
                <a:ea typeface="Century Gothic"/>
                <a:cs typeface="Century Gothic"/>
                <a:sym typeface="Century Gothic"/>
              </a:rPr>
              <a:t>va</a:t>
            </a:r>
            <a:endParaRPr sz="3600" b="1" i="0" u="none" strike="noStrike" cap="none" dirty="0">
              <a:solidFill>
                <a:schemeClr val="accent2"/>
              </a:solidFill>
              <a:latin typeface="Century Gothic"/>
              <a:ea typeface="Century Gothic"/>
              <a:cs typeface="Century Gothic"/>
              <a:sym typeface="Century Gothic"/>
            </a:endParaRPr>
          </a:p>
        </p:txBody>
      </p:sp>
      <p:pic>
        <p:nvPicPr>
          <p:cNvPr id="17" name="Picture 16" descr="background rectangle">
            <a:extLst>
              <a:ext uri="{FF2B5EF4-FFF2-40B4-BE49-F238E27FC236}">
                <a16:creationId xmlns:a16="http://schemas.microsoft.com/office/drawing/2014/main" id="{DB4988B3-39FF-41B0-A721-3ED3193115C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1D836573-B0EB-4533-88B2-9929AE2BE7BC}"/>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Reminder: </a:t>
            </a:r>
            <a:r>
              <a:rPr lang="en-GB" sz="3600" b="1" i="1">
                <a:solidFill>
                  <a:schemeClr val="bg1"/>
                </a:solidFill>
              </a:rPr>
              <a:t>aller</a:t>
            </a:r>
            <a:endParaRPr lang="en-GB" sz="3600" b="1" dirty="0">
              <a:solidFill>
                <a:schemeClr val="bg1"/>
              </a:solidFill>
            </a:endParaRPr>
          </a:p>
        </p:txBody>
      </p:sp>
      <p:sp>
        <p:nvSpPr>
          <p:cNvPr id="21" name="Rounded Rectangle 46">
            <a:extLst>
              <a:ext uri="{FF2B5EF4-FFF2-40B4-BE49-F238E27FC236}">
                <a16:creationId xmlns:a16="http://schemas.microsoft.com/office/drawing/2014/main" id="{0925BB14-F47E-4DAC-B348-7DA2A871B8B2}"/>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314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4" grpId="0" animBg="1"/>
      <p:bldP spid="15" grpId="0" animBg="1"/>
      <p:bldP spid="16"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852160" cy="707849"/>
          </a:xfrm>
        </p:spPr>
        <p:txBody>
          <a:bodyPr>
            <a:normAutofit/>
          </a:bodyPr>
          <a:lstStyle/>
          <a:p>
            <a:r>
              <a:rPr lang="en-GB" sz="2800" b="1" dirty="0">
                <a:solidFill>
                  <a:schemeClr val="bg1"/>
                </a:solidFill>
              </a:rPr>
              <a:t>Future intention with </a:t>
            </a:r>
            <a:r>
              <a:rPr lang="en-GB" sz="2800" b="1" dirty="0" err="1">
                <a:solidFill>
                  <a:schemeClr val="bg1"/>
                </a:solidFill>
              </a:rPr>
              <a:t>aller</a:t>
            </a:r>
            <a:endParaRPr lang="en-GB" sz="2800" b="1" dirty="0">
              <a:solidFill>
                <a:schemeClr val="bg1"/>
              </a:solidFill>
            </a:endParaRPr>
          </a:p>
        </p:txBody>
      </p:sp>
      <p:sp>
        <p:nvSpPr>
          <p:cNvPr id="11" name="Google Shape;366;p43">
            <a:extLst>
              <a:ext uri="{FF2B5EF4-FFF2-40B4-BE49-F238E27FC236}">
                <a16:creationId xmlns:a16="http://schemas.microsoft.com/office/drawing/2014/main" id="{3E980380-1271-4497-80C8-BD40E39AA483}"/>
              </a:ext>
            </a:extLst>
          </p:cNvPr>
          <p:cNvSpPr txBox="1"/>
          <p:nvPr/>
        </p:nvSpPr>
        <p:spPr>
          <a:xfrm>
            <a:off x="150736" y="1345192"/>
            <a:ext cx="11759184" cy="4893607"/>
          </a:xfrm>
          <a:prstGeom prst="rect">
            <a:avLst/>
          </a:prstGeom>
          <a:solidFill>
            <a:schemeClr val="lt1"/>
          </a:solidFill>
          <a:ln>
            <a:noFill/>
          </a:ln>
        </p:spPr>
        <p:txBody>
          <a:bodyPr spcFirstLastPara="1" wrap="square" lIns="91425" tIns="45700" rIns="91425" bIns="45700" anchor="t" anchorCtr="0">
            <a:spAutoFit/>
          </a:bodyPr>
          <a:lstStyle/>
          <a:p>
            <a:pPr lvl="0"/>
            <a:r>
              <a:rPr lang="en-GB" sz="2400" dirty="0">
                <a:solidFill>
                  <a:schemeClr val="accent1">
                    <a:lumMod val="50000"/>
                  </a:schemeClr>
                </a:solidFill>
                <a:ea typeface="Century Gothic"/>
                <a:cs typeface="Century Gothic"/>
                <a:sym typeface="Century Gothic"/>
              </a:rPr>
              <a:t>As you know, the </a:t>
            </a:r>
            <a:r>
              <a:rPr lang="en-GB" sz="2400" b="1" dirty="0">
                <a:solidFill>
                  <a:srgbClr val="FF6600"/>
                </a:solidFill>
                <a:ea typeface="Century Gothic"/>
                <a:cs typeface="Century Gothic"/>
                <a:sym typeface="Century Gothic"/>
              </a:rPr>
              <a:t>infinitive</a:t>
            </a:r>
            <a:r>
              <a:rPr lang="en-GB" sz="2400" dirty="0">
                <a:solidFill>
                  <a:srgbClr val="002060"/>
                </a:solidFill>
                <a:ea typeface="Century Gothic"/>
                <a:cs typeface="Century Gothic"/>
                <a:sym typeface="Century Gothic"/>
              </a:rPr>
              <a:t> </a:t>
            </a:r>
            <a:r>
              <a:rPr lang="en-GB" sz="2400" dirty="0">
                <a:solidFill>
                  <a:schemeClr val="accent1">
                    <a:lumMod val="50000"/>
                  </a:schemeClr>
                </a:solidFill>
                <a:ea typeface="Century Gothic"/>
                <a:cs typeface="Century Gothic"/>
                <a:sym typeface="Century Gothic"/>
              </a:rPr>
              <a:t>form of a verb is the form you see in a dictionary (e.g. </a:t>
            </a:r>
            <a:r>
              <a:rPr lang="en-GB" sz="2400" b="1" i="1" dirty="0">
                <a:solidFill>
                  <a:schemeClr val="accent1">
                    <a:lumMod val="50000"/>
                  </a:schemeClr>
                </a:solidFill>
                <a:ea typeface="Century Gothic"/>
                <a:cs typeface="Century Gothic"/>
                <a:sym typeface="Century Gothic"/>
              </a:rPr>
              <a:t>manger </a:t>
            </a:r>
            <a:r>
              <a:rPr lang="en-GB" sz="2400" b="1" dirty="0">
                <a:solidFill>
                  <a:schemeClr val="accent1">
                    <a:lumMod val="50000"/>
                  </a:schemeClr>
                </a:solidFill>
                <a:ea typeface="Century Gothic"/>
                <a:cs typeface="Century Gothic"/>
                <a:sym typeface="Century Gothic"/>
              </a:rPr>
              <a:t>/</a:t>
            </a:r>
            <a:r>
              <a:rPr lang="en-GB" sz="2400" dirty="0">
                <a:solidFill>
                  <a:schemeClr val="accent1">
                    <a:lumMod val="50000"/>
                  </a:schemeClr>
                </a:solidFill>
                <a:ea typeface="Century Gothic"/>
                <a:cs typeface="Century Gothic"/>
                <a:sym typeface="Century Gothic"/>
              </a:rPr>
              <a:t> </a:t>
            </a:r>
            <a:r>
              <a:rPr lang="en-GB" sz="2400" b="1" dirty="0">
                <a:solidFill>
                  <a:srgbClr val="FF6600"/>
                </a:solidFill>
                <a:ea typeface="Century Gothic"/>
                <a:cs typeface="Century Gothic"/>
                <a:sym typeface="Century Gothic"/>
              </a:rPr>
              <a:t>to eat</a:t>
            </a:r>
            <a:r>
              <a:rPr lang="en-GB" sz="2400" dirty="0">
                <a:solidFill>
                  <a:schemeClr val="accent1">
                    <a:lumMod val="50000"/>
                  </a:schemeClr>
                </a:solidFill>
                <a:ea typeface="Century Gothic"/>
                <a:cs typeface="Century Gothic"/>
                <a:sym typeface="Century Gothic"/>
              </a:rPr>
              <a:t>).</a:t>
            </a:r>
            <a:endParaRPr lang="en-GB" sz="2400" dirty="0">
              <a:solidFill>
                <a:schemeClr val="accent1">
                  <a:lumMod val="50000"/>
                </a:schemeClr>
              </a:solidFill>
            </a:endParaRPr>
          </a:p>
          <a:p>
            <a:pPr lvl="0" algn="ctr"/>
            <a:endParaRPr lang="en-GB" sz="2400" dirty="0">
              <a:solidFill>
                <a:srgbClr val="002060"/>
              </a:solidFill>
              <a:ea typeface="Century Gothic"/>
              <a:cs typeface="Century Gothic"/>
              <a:sym typeface="Century Gothic"/>
            </a:endParaRPr>
          </a:p>
          <a:p>
            <a:pPr lvl="0"/>
            <a:r>
              <a:rPr lang="en-GB" sz="2400" dirty="0">
                <a:solidFill>
                  <a:schemeClr val="accent1">
                    <a:lumMod val="50000"/>
                  </a:schemeClr>
                </a:solidFill>
                <a:ea typeface="Century Gothic"/>
                <a:cs typeface="Century Gothic"/>
                <a:sym typeface="Century Gothic"/>
              </a:rPr>
              <a:t>In English, we use the </a:t>
            </a:r>
            <a:r>
              <a:rPr lang="en-GB" sz="2400" b="1" dirty="0">
                <a:solidFill>
                  <a:schemeClr val="accent1">
                    <a:lumMod val="50000"/>
                  </a:schemeClr>
                </a:solidFill>
                <a:ea typeface="Century Gothic"/>
                <a:cs typeface="Century Gothic"/>
                <a:sym typeface="Century Gothic"/>
              </a:rPr>
              <a:t>present continuous form </a:t>
            </a:r>
            <a:r>
              <a:rPr lang="en-GB" sz="2400" dirty="0">
                <a:solidFill>
                  <a:schemeClr val="accent1">
                    <a:lumMod val="50000"/>
                  </a:schemeClr>
                </a:solidFill>
                <a:ea typeface="Century Gothic"/>
                <a:cs typeface="Century Gothic"/>
                <a:sym typeface="Century Gothic"/>
              </a:rPr>
              <a:t>of the verb ‘</a:t>
            </a:r>
            <a:r>
              <a:rPr lang="en-GB" sz="2400" b="1" dirty="0">
                <a:solidFill>
                  <a:schemeClr val="accent1">
                    <a:lumMod val="50000"/>
                  </a:schemeClr>
                </a:solidFill>
                <a:ea typeface="Century Gothic"/>
                <a:cs typeface="Century Gothic"/>
                <a:sym typeface="Century Gothic"/>
              </a:rPr>
              <a:t>to go’ </a:t>
            </a:r>
            <a:r>
              <a:rPr lang="en-GB" sz="2400" dirty="0">
                <a:solidFill>
                  <a:schemeClr val="accent1">
                    <a:lumMod val="50000"/>
                  </a:schemeClr>
                </a:solidFill>
                <a:ea typeface="Century Gothic"/>
                <a:cs typeface="Century Gothic"/>
                <a:sym typeface="Century Gothic"/>
              </a:rPr>
              <a:t>with the</a:t>
            </a:r>
            <a:r>
              <a:rPr lang="en-GB" sz="2400" dirty="0">
                <a:solidFill>
                  <a:srgbClr val="002060"/>
                </a:solidFill>
                <a:ea typeface="Century Gothic"/>
                <a:cs typeface="Century Gothic"/>
                <a:sym typeface="Century Gothic"/>
              </a:rPr>
              <a:t> </a:t>
            </a:r>
            <a:r>
              <a:rPr lang="en-GB" sz="2400" b="1" dirty="0">
                <a:solidFill>
                  <a:srgbClr val="FF6600"/>
                </a:solidFill>
                <a:ea typeface="Century Gothic"/>
                <a:cs typeface="Century Gothic"/>
                <a:sym typeface="Century Gothic"/>
              </a:rPr>
              <a:t>infinitive</a:t>
            </a:r>
            <a:r>
              <a:rPr lang="en-GB" sz="2400" dirty="0">
                <a:solidFill>
                  <a:srgbClr val="002060"/>
                </a:solidFill>
                <a:ea typeface="Century Gothic"/>
                <a:cs typeface="Century Gothic"/>
                <a:sym typeface="Century Gothic"/>
              </a:rPr>
              <a:t> </a:t>
            </a:r>
            <a:r>
              <a:rPr lang="en-GB" sz="2400" dirty="0">
                <a:solidFill>
                  <a:schemeClr val="accent1">
                    <a:lumMod val="50000"/>
                  </a:schemeClr>
                </a:solidFill>
                <a:ea typeface="Century Gothic"/>
                <a:cs typeface="Century Gothic"/>
                <a:sym typeface="Century Gothic"/>
              </a:rPr>
              <a:t>to say what </a:t>
            </a:r>
            <a:r>
              <a:rPr lang="en-GB" sz="2400" b="1" dirty="0">
                <a:solidFill>
                  <a:schemeClr val="accent1">
                    <a:lumMod val="50000"/>
                  </a:schemeClr>
                </a:solidFill>
                <a:ea typeface="Century Gothic"/>
                <a:cs typeface="Century Gothic"/>
                <a:sym typeface="Century Gothic"/>
              </a:rPr>
              <a:t>we</a:t>
            </a:r>
            <a:r>
              <a:rPr lang="en-GB" sz="2400" dirty="0">
                <a:solidFill>
                  <a:schemeClr val="accent1">
                    <a:lumMod val="50000"/>
                  </a:schemeClr>
                </a:solidFill>
                <a:ea typeface="Century Gothic"/>
                <a:cs typeface="Century Gothic"/>
                <a:sym typeface="Century Gothic"/>
              </a:rPr>
              <a:t> </a:t>
            </a:r>
            <a:r>
              <a:rPr lang="en-GB" sz="2400" b="1" dirty="0">
                <a:solidFill>
                  <a:schemeClr val="accent1">
                    <a:lumMod val="50000"/>
                  </a:schemeClr>
                </a:solidFill>
                <a:ea typeface="Century Gothic"/>
                <a:cs typeface="Century Gothic"/>
                <a:sym typeface="Century Gothic"/>
              </a:rPr>
              <a:t>are</a:t>
            </a:r>
            <a:r>
              <a:rPr lang="en-GB" sz="2400" dirty="0">
                <a:solidFill>
                  <a:schemeClr val="accent1">
                    <a:lumMod val="50000"/>
                  </a:schemeClr>
                </a:solidFill>
                <a:ea typeface="Century Gothic"/>
                <a:cs typeface="Century Gothic"/>
                <a:sym typeface="Century Gothic"/>
              </a:rPr>
              <a:t> </a:t>
            </a:r>
            <a:r>
              <a:rPr lang="en-GB" sz="2400" b="1" dirty="0">
                <a:solidFill>
                  <a:schemeClr val="accent1">
                    <a:lumMod val="50000"/>
                  </a:schemeClr>
                </a:solidFill>
                <a:ea typeface="Century Gothic"/>
                <a:cs typeface="Century Gothic"/>
                <a:sym typeface="Century Gothic"/>
              </a:rPr>
              <a:t>going</a:t>
            </a:r>
            <a:r>
              <a:rPr lang="en-GB" sz="2400" dirty="0">
                <a:solidFill>
                  <a:schemeClr val="accent1">
                    <a:lumMod val="50000"/>
                  </a:schemeClr>
                </a:solidFill>
                <a:ea typeface="Century Gothic"/>
                <a:cs typeface="Century Gothic"/>
                <a:sym typeface="Century Gothic"/>
              </a:rPr>
              <a:t> </a:t>
            </a:r>
            <a:r>
              <a:rPr lang="en-GB" sz="2400" b="1" dirty="0">
                <a:solidFill>
                  <a:schemeClr val="accent1">
                    <a:lumMod val="50000"/>
                  </a:schemeClr>
                </a:solidFill>
                <a:ea typeface="Century Gothic"/>
                <a:cs typeface="Century Gothic"/>
                <a:sym typeface="Century Gothic"/>
              </a:rPr>
              <a:t>to do </a:t>
            </a:r>
            <a:r>
              <a:rPr lang="en-GB" sz="2400" dirty="0">
                <a:solidFill>
                  <a:schemeClr val="accent1">
                    <a:lumMod val="50000"/>
                  </a:schemeClr>
                </a:solidFill>
                <a:ea typeface="Century Gothic"/>
                <a:cs typeface="Century Gothic"/>
                <a:sym typeface="Century Gothic"/>
              </a:rPr>
              <a:t>in the future. </a:t>
            </a:r>
          </a:p>
          <a:p>
            <a:pPr lvl="0"/>
            <a:endParaRPr lang="en-GB" sz="2400" dirty="0"/>
          </a:p>
          <a:p>
            <a:pPr lvl="0"/>
            <a:endParaRPr lang="en-GB" sz="2400" dirty="0"/>
          </a:p>
          <a:p>
            <a:pPr lvl="0"/>
            <a:r>
              <a:rPr lang="en-GB" sz="2400" b="1" dirty="0">
                <a:solidFill>
                  <a:schemeClr val="accent1">
                    <a:lumMod val="50000"/>
                  </a:schemeClr>
                </a:solidFill>
                <a:ea typeface="Century Gothic"/>
                <a:cs typeface="Century Gothic"/>
                <a:sym typeface="Century Gothic"/>
              </a:rPr>
              <a:t>I am going</a:t>
            </a:r>
            <a:r>
              <a:rPr lang="en-GB" sz="2400" dirty="0">
                <a:solidFill>
                  <a:srgbClr val="002060"/>
                </a:solidFill>
                <a:ea typeface="Century Gothic"/>
                <a:cs typeface="Century Gothic"/>
                <a:sym typeface="Century Gothic"/>
              </a:rPr>
              <a:t> </a:t>
            </a:r>
            <a:r>
              <a:rPr lang="en-GB" sz="2400" b="1" dirty="0">
                <a:solidFill>
                  <a:srgbClr val="FF6600"/>
                </a:solidFill>
                <a:ea typeface="Century Gothic"/>
                <a:cs typeface="Century Gothic"/>
                <a:sym typeface="Century Gothic"/>
              </a:rPr>
              <a:t>to</a:t>
            </a:r>
            <a:r>
              <a:rPr lang="en-GB" sz="2400" dirty="0">
                <a:solidFill>
                  <a:srgbClr val="FF6600"/>
                </a:solidFill>
                <a:ea typeface="Century Gothic"/>
                <a:cs typeface="Century Gothic"/>
                <a:sym typeface="Century Gothic"/>
              </a:rPr>
              <a:t> </a:t>
            </a:r>
            <a:r>
              <a:rPr lang="en-GB" sz="2400" b="1" dirty="0">
                <a:solidFill>
                  <a:srgbClr val="FF6600"/>
                </a:solidFill>
                <a:ea typeface="Century Gothic"/>
                <a:cs typeface="Century Gothic"/>
                <a:sym typeface="Century Gothic"/>
              </a:rPr>
              <a:t>become</a:t>
            </a:r>
            <a:r>
              <a:rPr lang="en-GB" sz="2400" dirty="0">
                <a:solidFill>
                  <a:srgbClr val="FF6600"/>
                </a:solidFill>
                <a:ea typeface="Century Gothic"/>
                <a:cs typeface="Century Gothic"/>
                <a:sym typeface="Century Gothic"/>
              </a:rPr>
              <a:t> </a:t>
            </a:r>
            <a:r>
              <a:rPr lang="en-GB" sz="2400" dirty="0">
                <a:solidFill>
                  <a:schemeClr val="accent1">
                    <a:lumMod val="50000"/>
                  </a:schemeClr>
                </a:solidFill>
                <a:ea typeface="Century Gothic"/>
                <a:cs typeface="Century Gothic"/>
                <a:sym typeface="Century Gothic"/>
              </a:rPr>
              <a:t>an actress </a:t>
            </a:r>
            <a:r>
              <a:rPr lang="en-GB" sz="2400" u="sng" dirty="0">
                <a:solidFill>
                  <a:schemeClr val="accent1">
                    <a:lumMod val="50000"/>
                  </a:schemeClr>
                </a:solidFill>
                <a:ea typeface="Century Gothic"/>
                <a:cs typeface="Century Gothic"/>
                <a:sym typeface="Century Gothic"/>
              </a:rPr>
              <a:t>in</a:t>
            </a:r>
            <a:r>
              <a:rPr lang="en-GB" sz="2400" dirty="0">
                <a:solidFill>
                  <a:schemeClr val="accent1">
                    <a:lumMod val="50000"/>
                  </a:schemeClr>
                </a:solidFill>
                <a:ea typeface="Century Gothic"/>
                <a:cs typeface="Century Gothic"/>
                <a:sym typeface="Century Gothic"/>
              </a:rPr>
              <a:t> the future.</a:t>
            </a:r>
            <a:endParaRPr lang="en-GB" sz="2400" dirty="0">
              <a:solidFill>
                <a:schemeClr val="accent1">
                  <a:lumMod val="50000"/>
                </a:schemeClr>
              </a:solidFill>
            </a:endParaRPr>
          </a:p>
          <a:p>
            <a:pPr lvl="0" algn="ctr"/>
            <a:r>
              <a:rPr lang="en-GB" sz="2400" dirty="0">
                <a:solidFill>
                  <a:srgbClr val="002060"/>
                </a:solidFill>
                <a:ea typeface="Century Gothic"/>
                <a:cs typeface="Century Gothic"/>
                <a:sym typeface="Century Gothic"/>
              </a:rPr>
              <a:t> </a:t>
            </a:r>
            <a:endParaRPr lang="en-GB" sz="2400" dirty="0"/>
          </a:p>
          <a:p>
            <a:r>
              <a:rPr lang="en-GB" sz="2400" b="1" i="1" dirty="0">
                <a:solidFill>
                  <a:schemeClr val="accent1">
                    <a:lumMod val="50000"/>
                  </a:schemeClr>
                </a:solidFill>
                <a:ea typeface="Century Gothic"/>
                <a:cs typeface="Century Gothic"/>
                <a:sym typeface="Century Gothic"/>
              </a:rPr>
              <a:t>Je </a:t>
            </a:r>
            <a:r>
              <a:rPr lang="en-GB" sz="2400" b="1" i="1" dirty="0" err="1">
                <a:solidFill>
                  <a:schemeClr val="accent1">
                    <a:lumMod val="50000"/>
                  </a:schemeClr>
                </a:solidFill>
                <a:ea typeface="Century Gothic"/>
                <a:cs typeface="Century Gothic"/>
                <a:sym typeface="Century Gothic"/>
              </a:rPr>
              <a:t>vais</a:t>
            </a:r>
            <a:r>
              <a:rPr lang="en-GB" sz="2400" b="1" i="1" dirty="0">
                <a:solidFill>
                  <a:schemeClr val="accent1">
                    <a:lumMod val="50000"/>
                  </a:schemeClr>
                </a:solidFill>
                <a:ea typeface="Century Gothic"/>
                <a:cs typeface="Century Gothic"/>
                <a:sym typeface="Century Gothic"/>
              </a:rPr>
              <a:t> </a:t>
            </a:r>
            <a:r>
              <a:rPr lang="en-GB" sz="2400" b="1" i="1" dirty="0" err="1">
                <a:solidFill>
                  <a:srgbClr val="FF6600"/>
                </a:solidFill>
                <a:ea typeface="Century Gothic"/>
                <a:cs typeface="Century Gothic"/>
                <a:sym typeface="Century Gothic"/>
              </a:rPr>
              <a:t>devenir</a:t>
            </a:r>
            <a:r>
              <a:rPr lang="en-GB" sz="2400" i="1" dirty="0">
                <a:solidFill>
                  <a:srgbClr val="002060"/>
                </a:solidFill>
                <a:ea typeface="Century Gothic"/>
                <a:cs typeface="Century Gothic"/>
                <a:sym typeface="Century Gothic"/>
              </a:rPr>
              <a:t> </a:t>
            </a:r>
            <a:r>
              <a:rPr lang="en-GB" sz="2400" i="1" dirty="0" err="1">
                <a:solidFill>
                  <a:schemeClr val="accent1">
                    <a:lumMod val="50000"/>
                  </a:schemeClr>
                </a:solidFill>
                <a:ea typeface="Century Gothic"/>
                <a:cs typeface="Century Gothic"/>
                <a:sym typeface="Century Gothic"/>
              </a:rPr>
              <a:t>actrice</a:t>
            </a:r>
            <a:r>
              <a:rPr lang="en-GB" sz="2400" i="1" dirty="0">
                <a:solidFill>
                  <a:schemeClr val="accent1">
                    <a:lumMod val="50000"/>
                  </a:schemeClr>
                </a:solidFill>
                <a:ea typeface="Century Gothic"/>
                <a:cs typeface="Century Gothic"/>
                <a:sym typeface="Century Gothic"/>
              </a:rPr>
              <a:t> </a:t>
            </a:r>
            <a:r>
              <a:rPr lang="en-GB" sz="2400" i="1" u="sng" dirty="0">
                <a:solidFill>
                  <a:schemeClr val="accent1">
                    <a:lumMod val="50000"/>
                  </a:schemeClr>
                </a:solidFill>
                <a:ea typeface="Century Gothic"/>
                <a:cs typeface="Century Gothic"/>
                <a:sym typeface="Century Gothic"/>
              </a:rPr>
              <a:t>à</a:t>
            </a:r>
            <a:r>
              <a:rPr lang="en-GB" sz="2400" i="1" dirty="0">
                <a:solidFill>
                  <a:schemeClr val="accent1">
                    <a:lumMod val="50000"/>
                  </a:schemeClr>
                </a:solidFill>
                <a:ea typeface="Century Gothic"/>
                <a:cs typeface="Century Gothic"/>
                <a:sym typeface="Century Gothic"/>
              </a:rPr>
              <a:t> </a:t>
            </a:r>
            <a:r>
              <a:rPr lang="en-GB" sz="2400" i="1" dirty="0" err="1">
                <a:solidFill>
                  <a:schemeClr val="accent1">
                    <a:lumMod val="50000"/>
                  </a:schemeClr>
                </a:solidFill>
                <a:ea typeface="Century Gothic"/>
                <a:cs typeface="Century Gothic"/>
                <a:sym typeface="Century Gothic"/>
              </a:rPr>
              <a:t>l’avenir</a:t>
            </a:r>
            <a:r>
              <a:rPr lang="en-GB" sz="2400" i="1" dirty="0">
                <a:solidFill>
                  <a:schemeClr val="accent1">
                    <a:lumMod val="50000"/>
                  </a:schemeClr>
                </a:solidFill>
                <a:ea typeface="Century Gothic"/>
                <a:cs typeface="Century Gothic"/>
                <a:sym typeface="Century Gothic"/>
              </a:rPr>
              <a:t>.</a:t>
            </a:r>
          </a:p>
          <a:p>
            <a:endParaRPr lang="en-GB" sz="2400" dirty="0"/>
          </a:p>
          <a:p>
            <a:pPr lvl="0"/>
            <a:endParaRPr lang="en-GB" sz="2400" dirty="0">
              <a:solidFill>
                <a:srgbClr val="002060"/>
              </a:solidFill>
              <a:ea typeface="Century Gothic"/>
              <a:cs typeface="Century Gothic"/>
              <a:sym typeface="Century Gothic"/>
            </a:endParaRPr>
          </a:p>
          <a:p>
            <a:pPr lvl="0"/>
            <a:r>
              <a:rPr lang="en-GB" sz="2400" dirty="0">
                <a:solidFill>
                  <a:schemeClr val="accent1">
                    <a:lumMod val="50000"/>
                  </a:schemeClr>
                </a:solidFill>
                <a:ea typeface="Century Gothic"/>
                <a:cs typeface="Century Gothic"/>
                <a:sym typeface="Century Gothic"/>
              </a:rPr>
              <a:t>In French, we do this using the </a:t>
            </a:r>
            <a:r>
              <a:rPr lang="en-GB" sz="2400" b="1" dirty="0">
                <a:solidFill>
                  <a:schemeClr val="accent1">
                    <a:lumMod val="50000"/>
                  </a:schemeClr>
                </a:solidFill>
                <a:ea typeface="Century Gothic"/>
                <a:cs typeface="Century Gothic"/>
                <a:sym typeface="Century Gothic"/>
              </a:rPr>
              <a:t>short form </a:t>
            </a:r>
            <a:r>
              <a:rPr lang="en-GB" sz="2400" dirty="0">
                <a:solidFill>
                  <a:schemeClr val="accent1">
                    <a:lumMod val="50000"/>
                  </a:schemeClr>
                </a:solidFill>
                <a:ea typeface="Century Gothic"/>
                <a:cs typeface="Century Gothic"/>
                <a:sym typeface="Century Gothic"/>
              </a:rPr>
              <a:t>of the verb </a:t>
            </a:r>
            <a:r>
              <a:rPr lang="en-GB" sz="2400" i="1" dirty="0" err="1">
                <a:solidFill>
                  <a:schemeClr val="accent1">
                    <a:lumMod val="50000"/>
                  </a:schemeClr>
                </a:solidFill>
                <a:ea typeface="Century Gothic"/>
                <a:cs typeface="Century Gothic"/>
                <a:sym typeface="Century Gothic"/>
              </a:rPr>
              <a:t>aller</a:t>
            </a:r>
            <a:r>
              <a:rPr lang="en-GB" sz="2400" i="1" dirty="0">
                <a:solidFill>
                  <a:schemeClr val="accent1">
                    <a:lumMod val="50000"/>
                  </a:schemeClr>
                </a:solidFill>
                <a:ea typeface="Century Gothic"/>
                <a:cs typeface="Century Gothic"/>
                <a:sym typeface="Century Gothic"/>
              </a:rPr>
              <a:t> </a:t>
            </a:r>
            <a:r>
              <a:rPr lang="en-GB" sz="2400" dirty="0">
                <a:solidFill>
                  <a:schemeClr val="accent1">
                    <a:lumMod val="50000"/>
                  </a:schemeClr>
                </a:solidFill>
                <a:ea typeface="Century Gothic"/>
                <a:cs typeface="Century Gothic"/>
                <a:sym typeface="Century Gothic"/>
              </a:rPr>
              <a:t>with the </a:t>
            </a:r>
            <a:r>
              <a:rPr lang="en-GB" sz="2400" b="1" dirty="0">
                <a:solidFill>
                  <a:srgbClr val="FF6600"/>
                </a:solidFill>
                <a:ea typeface="Century Gothic"/>
                <a:cs typeface="Century Gothic"/>
                <a:sym typeface="Century Gothic"/>
              </a:rPr>
              <a:t>infinitive</a:t>
            </a:r>
            <a:r>
              <a:rPr lang="en-GB" sz="2400" dirty="0">
                <a:solidFill>
                  <a:schemeClr val="accent1">
                    <a:lumMod val="50000"/>
                  </a:schemeClr>
                </a:solidFill>
                <a:ea typeface="Century Gothic"/>
                <a:cs typeface="Century Gothic"/>
                <a:sym typeface="Century Gothic"/>
              </a:rPr>
              <a:t>.</a:t>
            </a:r>
            <a:endParaRPr lang="en-GB" sz="2400" dirty="0">
              <a:solidFill>
                <a:schemeClr val="accent1">
                  <a:lumMod val="50000"/>
                </a:schemeClr>
              </a:solidFill>
            </a:endParaRPr>
          </a:p>
        </p:txBody>
      </p:sp>
      <p:pic>
        <p:nvPicPr>
          <p:cNvPr id="3074" name="Picture 2" descr="Red Carpet, Actress, Famous, Fame, Fashion, Star, Smile">
            <a:extLst>
              <a:ext uri="{FF2B5EF4-FFF2-40B4-BE49-F238E27FC236}">
                <a16:creationId xmlns:a16="http://schemas.microsoft.com/office/drawing/2014/main" id="{E7C51F6A-9605-4FC0-8FAA-414D12B3F8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4357" y="3320716"/>
            <a:ext cx="2772274" cy="21055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DF72BCD1-9C4E-49C9-89CF-AC340323E9FE}"/>
              </a:ext>
            </a:extLst>
          </p:cNvPr>
          <p:cNvSpPr/>
          <p:nvPr/>
        </p:nvSpPr>
        <p:spPr>
          <a:xfrm>
            <a:off x="2715260" y="2457450"/>
            <a:ext cx="3554574" cy="1943100"/>
          </a:xfrm>
          <a:prstGeom prst="wedgeRoundRectCallout">
            <a:avLst/>
          </a:prstGeom>
          <a:solidFill>
            <a:srgbClr val="115076"/>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t>Attention!</a:t>
            </a:r>
            <a:br>
              <a:rPr lang="en-GB" sz="2200" b="1" dirty="0"/>
            </a:br>
            <a:endParaRPr lang="en-GB" sz="2200" b="1" dirty="0"/>
          </a:p>
          <a:p>
            <a:pPr algn="ctr"/>
            <a:r>
              <a:rPr lang="en-GB" sz="2200" dirty="0" err="1"/>
              <a:t>en</a:t>
            </a:r>
            <a:r>
              <a:rPr lang="en-GB" sz="2200" dirty="0"/>
              <a:t> </a:t>
            </a:r>
            <a:r>
              <a:rPr lang="en-GB" sz="2200" dirty="0" err="1"/>
              <a:t>anglais</a:t>
            </a:r>
            <a:r>
              <a:rPr lang="en-GB" sz="2200" dirty="0"/>
              <a:t>: </a:t>
            </a:r>
            <a:r>
              <a:rPr lang="en-GB" sz="2200" b="1" dirty="0"/>
              <a:t>in</a:t>
            </a:r>
            <a:r>
              <a:rPr lang="en-GB" sz="2200" dirty="0"/>
              <a:t> the future</a:t>
            </a:r>
          </a:p>
          <a:p>
            <a:r>
              <a:rPr lang="en-GB" sz="2200" dirty="0" err="1"/>
              <a:t>en</a:t>
            </a:r>
            <a:r>
              <a:rPr lang="en-GB" sz="2200" dirty="0"/>
              <a:t> </a:t>
            </a:r>
            <a:r>
              <a:rPr lang="en-GB" sz="2200" dirty="0" err="1"/>
              <a:t>français</a:t>
            </a:r>
            <a:r>
              <a:rPr lang="en-GB" sz="2200" dirty="0"/>
              <a:t>: </a:t>
            </a:r>
            <a:r>
              <a:rPr lang="en-GB" sz="2200" b="1" dirty="0"/>
              <a:t>à </a:t>
            </a:r>
            <a:r>
              <a:rPr lang="en-GB" sz="2200" dirty="0" err="1"/>
              <a:t>l’avenir</a:t>
            </a:r>
            <a:endParaRPr lang="en-GB" sz="2200" b="1" dirty="0"/>
          </a:p>
        </p:txBody>
      </p:sp>
      <p:pic>
        <p:nvPicPr>
          <p:cNvPr id="9" name="Picture 8" descr="background rectangle">
            <a:extLst>
              <a:ext uri="{FF2B5EF4-FFF2-40B4-BE49-F238E27FC236}">
                <a16:creationId xmlns:a16="http://schemas.microsoft.com/office/drawing/2014/main" id="{3C09AD0F-FC46-4896-BE13-CC9C8FE9187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2E8C0163-AB8E-48E0-822F-3F9D21EA7FC7}"/>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Future intention with </a:t>
            </a:r>
            <a:r>
              <a:rPr lang="en-GB" sz="3600" b="1" i="1">
                <a:solidFill>
                  <a:schemeClr val="bg1"/>
                </a:solidFill>
              </a:rPr>
              <a:t>aller</a:t>
            </a:r>
            <a:endParaRPr lang="en-GB" sz="3600" b="1" dirty="0">
              <a:solidFill>
                <a:schemeClr val="bg1"/>
              </a:solidFill>
            </a:endParaRPr>
          </a:p>
        </p:txBody>
      </p:sp>
      <p:sp>
        <p:nvSpPr>
          <p:cNvPr id="12" name="Rounded Rectangle 46">
            <a:extLst>
              <a:ext uri="{FF2B5EF4-FFF2-40B4-BE49-F238E27FC236}">
                <a16:creationId xmlns:a16="http://schemas.microsoft.com/office/drawing/2014/main" id="{94A10208-7BF5-47A1-99D8-7C8D023C5AC0}"/>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0805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20118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 name="Google Shape;391;p4">
            <a:extLst>
              <a:ext uri="{FF2B5EF4-FFF2-40B4-BE49-F238E27FC236}">
                <a16:creationId xmlns:a16="http://schemas.microsoft.com/office/drawing/2014/main" id="{85F01495-12E5-415C-BDAE-9B1EFF71046A}"/>
              </a:ext>
            </a:extLst>
          </p:cNvPr>
          <p:cNvGraphicFramePr/>
          <p:nvPr>
            <p:extLst>
              <p:ext uri="{D42A27DB-BD31-4B8C-83A1-F6EECF244321}">
                <p14:modId xmlns:p14="http://schemas.microsoft.com/office/powerpoint/2010/main" val="2976795151"/>
              </p:ext>
            </p:extLst>
          </p:nvPr>
        </p:nvGraphicFramePr>
        <p:xfrm>
          <a:off x="436885" y="1410389"/>
          <a:ext cx="11318230" cy="4785450"/>
        </p:xfrm>
        <a:graphic>
          <a:graphicData uri="http://schemas.openxmlformats.org/drawingml/2006/table">
            <a:tbl>
              <a:tblPr firstRow="1" bandRow="1">
                <a:noFill/>
              </a:tblPr>
              <a:tblGrid>
                <a:gridCol w="748327">
                  <a:extLst>
                    <a:ext uri="{9D8B030D-6E8A-4147-A177-3AD203B41FA5}">
                      <a16:colId xmlns:a16="http://schemas.microsoft.com/office/drawing/2014/main" val="20000"/>
                    </a:ext>
                  </a:extLst>
                </a:gridCol>
                <a:gridCol w="6032549">
                  <a:extLst>
                    <a:ext uri="{9D8B030D-6E8A-4147-A177-3AD203B41FA5}">
                      <a16:colId xmlns:a16="http://schemas.microsoft.com/office/drawing/2014/main" val="3879351179"/>
                    </a:ext>
                  </a:extLst>
                </a:gridCol>
                <a:gridCol w="2355944">
                  <a:extLst>
                    <a:ext uri="{9D8B030D-6E8A-4147-A177-3AD203B41FA5}">
                      <a16:colId xmlns:a16="http://schemas.microsoft.com/office/drawing/2014/main" val="20002"/>
                    </a:ext>
                  </a:extLst>
                </a:gridCol>
                <a:gridCol w="2181410">
                  <a:extLst>
                    <a:ext uri="{9D8B030D-6E8A-4147-A177-3AD203B41FA5}">
                      <a16:colId xmlns:a16="http://schemas.microsoft.com/office/drawing/2014/main" val="20003"/>
                    </a:ext>
                  </a:extLst>
                </a:gridCol>
              </a:tblGrid>
              <a:tr h="1524477">
                <a:tc gridSpan="2">
                  <a:txBody>
                    <a:bodyPr/>
                    <a:lstStyle/>
                    <a:p>
                      <a:pPr marL="0" marR="0" lvl="0" indent="0" algn="l" rtl="0">
                        <a:lnSpc>
                          <a:spcPct val="100000"/>
                        </a:lnSpc>
                        <a:spcBef>
                          <a:spcPts val="0"/>
                        </a:spcBef>
                        <a:spcAft>
                          <a:spcPts val="0"/>
                        </a:spcAft>
                        <a:buNone/>
                      </a:pPr>
                      <a:r>
                        <a:rPr lang="fr-FR" sz="2000" b="0" u="none" strike="noStrike" cap="none" dirty="0">
                          <a:solidFill>
                            <a:schemeClr val="accent5">
                              <a:lumMod val="50000"/>
                            </a:schemeClr>
                          </a:solidFill>
                          <a:latin typeface="+mn-lt"/>
                          <a:ea typeface="Century Gothic"/>
                          <a:cs typeface="Century Gothic"/>
                          <a:sym typeface="Century Gothic"/>
                        </a:rPr>
                        <a:t>Les professeurs ont des questions pour Amir!</a:t>
                      </a:r>
                      <a:br>
                        <a:rPr lang="fr-FR" sz="2000" b="0" u="none" strike="noStrike" cap="none" dirty="0">
                          <a:solidFill>
                            <a:schemeClr val="accent5">
                              <a:lumMod val="50000"/>
                            </a:schemeClr>
                          </a:solidFill>
                          <a:latin typeface="+mn-lt"/>
                          <a:ea typeface="Century Gothic"/>
                          <a:cs typeface="Century Gothic"/>
                          <a:sym typeface="Century Gothic"/>
                        </a:rPr>
                      </a:br>
                      <a:r>
                        <a:rPr lang="en-GB" sz="2000" b="0" u="none" strike="noStrike" cap="none" dirty="0">
                          <a:solidFill>
                            <a:schemeClr val="accent5">
                              <a:lumMod val="50000"/>
                            </a:schemeClr>
                          </a:solidFill>
                          <a:latin typeface="Century Gothic"/>
                          <a:ea typeface="Century Gothic"/>
                          <a:cs typeface="Century Gothic"/>
                          <a:sym typeface="Century Gothic"/>
                        </a:rPr>
                        <a:t>Que fait-</a:t>
                      </a:r>
                      <a:r>
                        <a:rPr lang="en-GB" sz="2000" b="0" u="none" strike="noStrike" cap="none" dirty="0" err="1">
                          <a:solidFill>
                            <a:schemeClr val="accent5">
                              <a:lumMod val="50000"/>
                            </a:schemeClr>
                          </a:solidFill>
                          <a:latin typeface="Century Gothic"/>
                          <a:ea typeface="Century Gothic"/>
                          <a:cs typeface="Century Gothic"/>
                          <a:sym typeface="Century Gothic"/>
                        </a:rPr>
                        <a:t>il</a:t>
                      </a:r>
                      <a:r>
                        <a:rPr lang="en-GB" sz="2000" b="0" u="none" strike="noStrike" cap="none" dirty="0">
                          <a:solidFill>
                            <a:schemeClr val="accent5">
                              <a:lumMod val="50000"/>
                            </a:schemeClr>
                          </a:solidFill>
                          <a:latin typeface="Century Gothic"/>
                          <a:ea typeface="Century Gothic"/>
                          <a:cs typeface="Century Gothic"/>
                          <a:sym typeface="Century Gothic"/>
                        </a:rPr>
                        <a:t> </a:t>
                      </a:r>
                      <a:r>
                        <a:rPr lang="en-GB" sz="2000" b="1" u="none" strike="noStrike" cap="none" dirty="0" err="1">
                          <a:solidFill>
                            <a:schemeClr val="accent5">
                              <a:lumMod val="50000"/>
                            </a:schemeClr>
                          </a:solidFill>
                          <a:latin typeface="Century Gothic"/>
                          <a:ea typeface="Century Gothic"/>
                          <a:cs typeface="Century Gothic"/>
                          <a:sym typeface="Century Gothic"/>
                        </a:rPr>
                        <a:t>aujourd’hui</a:t>
                      </a:r>
                      <a:r>
                        <a:rPr lang="en-GB" sz="2000" b="1" u="none" strike="noStrike" cap="none" dirty="0">
                          <a:solidFill>
                            <a:schemeClr val="accent5">
                              <a:lumMod val="50000"/>
                            </a:schemeClr>
                          </a:solidFill>
                          <a:latin typeface="Century Gothic"/>
                          <a:ea typeface="Century Gothic"/>
                          <a:cs typeface="Century Gothic"/>
                          <a:sym typeface="Century Gothic"/>
                        </a:rPr>
                        <a:t>? </a:t>
                      </a:r>
                      <a:r>
                        <a:rPr lang="en-GB" sz="2000" b="0" u="none" strike="noStrike" cap="none" dirty="0">
                          <a:solidFill>
                            <a:schemeClr val="accent5">
                              <a:lumMod val="50000"/>
                            </a:schemeClr>
                          </a:solidFill>
                          <a:latin typeface="Century Gothic"/>
                          <a:ea typeface="Century Gothic"/>
                          <a:cs typeface="Century Gothic"/>
                          <a:sym typeface="Century Gothic"/>
                        </a:rPr>
                        <a:t>Que fait-</a:t>
                      </a:r>
                      <a:r>
                        <a:rPr lang="en-GB" sz="2000" b="0" u="none" strike="noStrike" cap="none" dirty="0" err="1">
                          <a:solidFill>
                            <a:schemeClr val="accent5">
                              <a:lumMod val="50000"/>
                            </a:schemeClr>
                          </a:solidFill>
                          <a:latin typeface="Century Gothic"/>
                          <a:ea typeface="Century Gothic"/>
                          <a:cs typeface="Century Gothic"/>
                          <a:sym typeface="Century Gothic"/>
                        </a:rPr>
                        <a:t>il</a:t>
                      </a:r>
                      <a:r>
                        <a:rPr lang="en-GB" sz="2000" b="0" u="none" strike="noStrike" cap="none" dirty="0">
                          <a:solidFill>
                            <a:schemeClr val="accent5">
                              <a:lumMod val="50000"/>
                            </a:schemeClr>
                          </a:solidFill>
                          <a:latin typeface="Century Gothic"/>
                          <a:ea typeface="Century Gothic"/>
                          <a:cs typeface="Century Gothic"/>
                          <a:sym typeface="Century Gothic"/>
                        </a:rPr>
                        <a:t> </a:t>
                      </a:r>
                      <a:r>
                        <a:rPr lang="en-GB" sz="2000" b="1" u="none" strike="noStrike" cap="none" dirty="0" err="1">
                          <a:solidFill>
                            <a:schemeClr val="accent5">
                              <a:lumMod val="50000"/>
                            </a:schemeClr>
                          </a:solidFill>
                          <a:latin typeface="Century Gothic"/>
                          <a:ea typeface="Century Gothic"/>
                          <a:cs typeface="Century Gothic"/>
                          <a:sym typeface="Century Gothic"/>
                        </a:rPr>
                        <a:t>comme</a:t>
                      </a:r>
                      <a:r>
                        <a:rPr lang="en-GB" sz="2000" b="1" u="none" strike="noStrike" cap="none" dirty="0">
                          <a:solidFill>
                            <a:schemeClr val="accent5">
                              <a:lumMod val="50000"/>
                            </a:schemeClr>
                          </a:solidFill>
                          <a:latin typeface="Century Gothic"/>
                          <a:ea typeface="Century Gothic"/>
                          <a:cs typeface="Century Gothic"/>
                          <a:sym typeface="Century Gothic"/>
                        </a:rPr>
                        <a:t> </a:t>
                      </a:r>
                      <a:r>
                        <a:rPr lang="en-GB" sz="2000" b="1" u="none" strike="noStrike" cap="none" dirty="0" err="1">
                          <a:solidFill>
                            <a:schemeClr val="accent5">
                              <a:lumMod val="50000"/>
                            </a:schemeClr>
                          </a:solidFill>
                          <a:latin typeface="Century Gothic"/>
                          <a:ea typeface="Century Gothic"/>
                          <a:cs typeface="Century Gothic"/>
                          <a:sym typeface="Century Gothic"/>
                        </a:rPr>
                        <a:t>adulte</a:t>
                      </a:r>
                      <a:r>
                        <a:rPr lang="en-GB" sz="2000" b="1" u="none" strike="noStrike" cap="none" dirty="0">
                          <a:solidFill>
                            <a:schemeClr val="accent5">
                              <a:lumMod val="50000"/>
                            </a:schemeClr>
                          </a:solidFill>
                          <a:latin typeface="Century Gothic"/>
                          <a:ea typeface="Century Gothic"/>
                          <a:cs typeface="Century Gothic"/>
                          <a:sym typeface="Century Gothic"/>
                        </a:rPr>
                        <a:t>?</a:t>
                      </a:r>
                      <a:br>
                        <a:rPr lang="en-GB" sz="2000" b="1" u="none" strike="noStrike" cap="none" dirty="0">
                          <a:solidFill>
                            <a:schemeClr val="accent5">
                              <a:lumMod val="50000"/>
                            </a:schemeClr>
                          </a:solidFill>
                          <a:latin typeface="Century Gothic"/>
                          <a:ea typeface="Century Gothic"/>
                          <a:cs typeface="Century Gothic"/>
                          <a:sym typeface="Century Gothic"/>
                        </a:rPr>
                      </a:br>
                      <a:endParaRPr lang="en-GB" sz="2000" b="1" u="none" strike="noStrike" cap="none" dirty="0">
                        <a:solidFill>
                          <a:schemeClr val="accent5">
                            <a:lumMod val="50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000" b="1" u="none" strike="noStrike" cap="none" dirty="0">
                          <a:solidFill>
                            <a:schemeClr val="accent5">
                              <a:lumMod val="50000"/>
                            </a:schemeClr>
                          </a:solidFill>
                          <a:latin typeface="Century Gothic"/>
                          <a:ea typeface="Century Gothic"/>
                          <a:cs typeface="Century Gothic"/>
                          <a:sym typeface="Century Gothic"/>
                        </a:rPr>
                        <a:t>Je </a:t>
                      </a:r>
                      <a:r>
                        <a:rPr lang="en-GB" sz="2000" b="0" u="none" strike="noStrike" cap="none" dirty="0">
                          <a:solidFill>
                            <a:schemeClr val="accent5">
                              <a:lumMod val="50000"/>
                            </a:schemeClr>
                          </a:solidFill>
                          <a:latin typeface="Century Gothic"/>
                          <a:ea typeface="Century Gothic"/>
                          <a:cs typeface="Century Gothic"/>
                          <a:sym typeface="Century Gothic"/>
                        </a:rPr>
                        <a:t>or </a:t>
                      </a:r>
                      <a:r>
                        <a:rPr lang="en-GB" sz="2000" b="1" u="none" strike="noStrike" cap="none" dirty="0">
                          <a:solidFill>
                            <a:schemeClr val="accent5">
                              <a:lumMod val="50000"/>
                            </a:schemeClr>
                          </a:solidFill>
                          <a:latin typeface="Century Gothic"/>
                          <a:ea typeface="Century Gothic"/>
                          <a:cs typeface="Century Gothic"/>
                          <a:sym typeface="Century Gothic"/>
                        </a:rPr>
                        <a:t>je </a:t>
                      </a:r>
                      <a:r>
                        <a:rPr lang="en-GB" sz="2000" b="1" u="none" strike="noStrike" cap="none" dirty="0" err="1">
                          <a:solidFill>
                            <a:schemeClr val="accent5">
                              <a:lumMod val="50000"/>
                            </a:schemeClr>
                          </a:solidFill>
                          <a:latin typeface="Century Gothic"/>
                          <a:ea typeface="Century Gothic"/>
                          <a:cs typeface="Century Gothic"/>
                          <a:sym typeface="Century Gothic"/>
                        </a:rPr>
                        <a:t>vais</a:t>
                      </a:r>
                      <a:r>
                        <a:rPr lang="en-GB" sz="2000" b="1" u="none" strike="noStrike" cap="none" dirty="0">
                          <a:solidFill>
                            <a:schemeClr val="accent5">
                              <a:lumMod val="50000"/>
                            </a:schemeClr>
                          </a:solidFill>
                          <a:latin typeface="Century Gothic"/>
                          <a:ea typeface="Century Gothic"/>
                          <a:cs typeface="Century Gothic"/>
                          <a:sym typeface="Century Gothic"/>
                        </a:rPr>
                        <a:t>? </a:t>
                      </a:r>
                      <a:r>
                        <a:rPr lang="en-GB" sz="2000" b="0" u="none" strike="noStrike" cap="none" dirty="0">
                          <a:solidFill>
                            <a:schemeClr val="accent5">
                              <a:lumMod val="50000"/>
                            </a:schemeClr>
                          </a:solidFill>
                          <a:latin typeface="Century Gothic"/>
                          <a:ea typeface="Century Gothic"/>
                          <a:cs typeface="Century Gothic"/>
                          <a:sym typeface="Century Gothic"/>
                        </a:rPr>
                        <a:t>Lis les phrases et </a:t>
                      </a:r>
                      <a:r>
                        <a:rPr lang="en-GB" sz="2000" b="0" u="none" strike="noStrike" cap="none" dirty="0" err="1">
                          <a:solidFill>
                            <a:schemeClr val="accent5">
                              <a:lumMod val="50000"/>
                            </a:schemeClr>
                          </a:solidFill>
                          <a:latin typeface="Century Gothic"/>
                          <a:ea typeface="Century Gothic"/>
                          <a:cs typeface="Century Gothic"/>
                          <a:sym typeface="Century Gothic"/>
                        </a:rPr>
                        <a:t>coche</a:t>
                      </a:r>
                      <a:r>
                        <a:rPr lang="en-GB" sz="2000" b="0" u="none" strike="noStrike" cap="none" dirty="0">
                          <a:solidFill>
                            <a:schemeClr val="accent5">
                              <a:lumMod val="50000"/>
                            </a:schemeClr>
                          </a:solidFill>
                          <a:latin typeface="Century Gothic"/>
                          <a:ea typeface="Century Gothic"/>
                          <a:cs typeface="Century Gothic"/>
                          <a:sym typeface="Century Gothic"/>
                        </a:rPr>
                        <a:t>.</a:t>
                      </a:r>
                      <a:endParaRPr sz="2000" b="0" dirty="0">
                        <a:solidFill>
                          <a:schemeClr val="accent5">
                            <a:lumMod val="50000"/>
                          </a:schemeClr>
                        </a:solidFill>
                      </a:endParaRPr>
                    </a:p>
                  </a:txBody>
                  <a:tcPr marL="91450" marR="91450" marT="45725" marB="45725" anchor="ctr"/>
                </a:tc>
                <a:tc hMerge="1">
                  <a:txBody>
                    <a:bodyPr/>
                    <a:lstStyle/>
                    <a:p>
                      <a:endParaRPr lang="en-GB"/>
                    </a:p>
                  </a:txBody>
                  <a:tcPr/>
                </a:tc>
                <a:tc>
                  <a:txBody>
                    <a:bodyPr/>
                    <a:lstStyle/>
                    <a:p>
                      <a:pPr marL="0" marR="0" lvl="0" indent="0" algn="ctr" rtl="0">
                        <a:lnSpc>
                          <a:spcPct val="100000"/>
                        </a:lnSpc>
                        <a:spcBef>
                          <a:spcPts val="0"/>
                        </a:spcBef>
                        <a:spcAft>
                          <a:spcPts val="0"/>
                        </a:spcAft>
                        <a:buClr>
                          <a:srgbClr val="000000"/>
                        </a:buClr>
                        <a:buSzPts val="2400"/>
                        <a:buFont typeface="Arial"/>
                        <a:buNone/>
                      </a:pPr>
                      <a:endParaRPr lang="en-GB" sz="2000" b="1" u="none" strike="noStrike" cap="none" dirty="0">
                        <a:solidFill>
                          <a:schemeClr val="accent5">
                            <a:lumMod val="50000"/>
                          </a:schemeClr>
                        </a:solidFill>
                        <a:latin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err="1">
                          <a:solidFill>
                            <a:schemeClr val="accent5">
                              <a:lumMod val="50000"/>
                            </a:schemeClr>
                          </a:solidFill>
                          <a:latin typeface="+mn-lt"/>
                          <a:ea typeface="Century Gothic"/>
                          <a:cs typeface="Century Gothic"/>
                          <a:sym typeface="Century Gothic"/>
                        </a:rPr>
                        <a:t>aujourd’hui</a:t>
                      </a:r>
                      <a:endParaRPr lang="en-GB" sz="2000" b="1" u="none" strike="noStrike" cap="none" dirty="0">
                        <a:solidFill>
                          <a:schemeClr val="accent5">
                            <a:lumMod val="50000"/>
                          </a:schemeClr>
                        </a:solidFill>
                        <a:latin typeface="+mn-lt"/>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2000" u="none" strike="noStrike" cap="none" dirty="0">
                          <a:solidFill>
                            <a:schemeClr val="accent5">
                              <a:lumMod val="50000"/>
                            </a:schemeClr>
                          </a:solidFill>
                          <a:latin typeface="Century Gothic"/>
                          <a:ea typeface="Century Gothic"/>
                          <a:cs typeface="Century Gothic"/>
                          <a:sym typeface="Century Gothic"/>
                        </a:rPr>
                        <a:t>I am</a:t>
                      </a:r>
                      <a:br>
                        <a:rPr lang="en-GB" sz="2000" u="none" strike="noStrike" cap="none" dirty="0">
                          <a:solidFill>
                            <a:schemeClr val="accent5">
                              <a:lumMod val="50000"/>
                            </a:schemeClr>
                          </a:solidFill>
                          <a:latin typeface="Century Gothic"/>
                          <a:ea typeface="Century Gothic"/>
                          <a:cs typeface="Century Gothic"/>
                          <a:sym typeface="Century Gothic"/>
                        </a:rPr>
                      </a:br>
                      <a:r>
                        <a:rPr lang="en-GB" sz="2000" u="none" strike="noStrike" cap="none" dirty="0">
                          <a:solidFill>
                            <a:schemeClr val="accent5">
                              <a:lumMod val="50000"/>
                            </a:schemeClr>
                          </a:solidFill>
                          <a:latin typeface="Century Gothic"/>
                          <a:ea typeface="Century Gothic"/>
                          <a:cs typeface="Century Gothic"/>
                          <a:sym typeface="Century Gothic"/>
                        </a:rPr>
                        <a:t> (je …)</a:t>
                      </a:r>
                      <a:br>
                        <a:rPr lang="en-GB" sz="2000" u="none" strike="noStrike" cap="none" dirty="0">
                          <a:solidFill>
                            <a:schemeClr val="accent5">
                              <a:lumMod val="50000"/>
                            </a:schemeClr>
                          </a:solidFill>
                          <a:latin typeface="Century Gothic"/>
                          <a:ea typeface="Century Gothic"/>
                          <a:cs typeface="Century Gothic"/>
                          <a:sym typeface="Century Gothic"/>
                        </a:rPr>
                      </a:br>
                      <a:endParaRPr sz="2000" u="none" strike="noStrike" cap="none" dirty="0">
                        <a:solidFill>
                          <a:schemeClr val="accent5">
                            <a:lumMod val="50000"/>
                          </a:schemeClr>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2400"/>
                        <a:buFont typeface="Arial"/>
                        <a:buNone/>
                      </a:pPr>
                      <a:r>
                        <a:rPr lang="en-GB" sz="2000" b="1" u="none" strike="noStrike" cap="none" dirty="0" err="1">
                          <a:solidFill>
                            <a:schemeClr val="accent5">
                              <a:lumMod val="50000"/>
                            </a:schemeClr>
                          </a:solidFill>
                          <a:latin typeface="Century Gothic"/>
                          <a:ea typeface="Century Gothic"/>
                          <a:cs typeface="Century Gothic"/>
                          <a:sym typeface="Century Gothic"/>
                        </a:rPr>
                        <a:t>comme</a:t>
                      </a:r>
                      <a:r>
                        <a:rPr lang="en-GB" sz="2000" b="1" u="none" strike="noStrike" cap="none" dirty="0">
                          <a:solidFill>
                            <a:schemeClr val="accent5">
                              <a:lumMod val="50000"/>
                            </a:schemeClr>
                          </a:solidFill>
                          <a:latin typeface="Century Gothic"/>
                          <a:ea typeface="Century Gothic"/>
                          <a:cs typeface="Century Gothic"/>
                          <a:sym typeface="Century Gothic"/>
                        </a:rPr>
                        <a:t> </a:t>
                      </a:r>
                      <a:r>
                        <a:rPr lang="en-GB" sz="2000" b="1" u="none" strike="noStrike" cap="none" dirty="0" err="1">
                          <a:solidFill>
                            <a:schemeClr val="accent5">
                              <a:lumMod val="50000"/>
                            </a:schemeClr>
                          </a:solidFill>
                          <a:latin typeface="Century Gothic"/>
                          <a:ea typeface="Century Gothic"/>
                          <a:cs typeface="Century Gothic"/>
                          <a:sym typeface="Century Gothic"/>
                        </a:rPr>
                        <a:t>adulte</a:t>
                      </a:r>
                      <a:endParaRPr lang="en-GB" sz="2000" b="1" u="none" strike="noStrike" cap="none" dirty="0">
                        <a:solidFill>
                          <a:schemeClr val="accent5">
                            <a:lumMod val="50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GB" sz="2000" b="0" u="none" strike="noStrike" cap="none" dirty="0">
                          <a:solidFill>
                            <a:schemeClr val="accent5">
                              <a:lumMod val="50000"/>
                            </a:schemeClr>
                          </a:solidFill>
                          <a:latin typeface="Century Gothic"/>
                          <a:sym typeface="Century Gothic"/>
                        </a:rPr>
                        <a:t>I am going to</a:t>
                      </a:r>
                      <a:br>
                        <a:rPr lang="en-GB" sz="2000" b="0" u="none" strike="noStrike" cap="none" dirty="0">
                          <a:solidFill>
                            <a:schemeClr val="accent5">
                              <a:lumMod val="50000"/>
                            </a:schemeClr>
                          </a:solidFill>
                          <a:latin typeface="Century Gothic"/>
                          <a:sym typeface="Century Gothic"/>
                        </a:rPr>
                      </a:br>
                      <a:r>
                        <a:rPr lang="en-GB" sz="2000" b="0" u="none" strike="noStrike" cap="none" dirty="0">
                          <a:solidFill>
                            <a:schemeClr val="accent5">
                              <a:lumMod val="50000"/>
                            </a:schemeClr>
                          </a:solidFill>
                          <a:latin typeface="Century Gothic"/>
                          <a:sym typeface="Century Gothic"/>
                        </a:rPr>
                        <a:t> (je </a:t>
                      </a:r>
                      <a:r>
                        <a:rPr lang="en-GB" sz="2000" b="0" u="none" strike="noStrike" cap="none" dirty="0" err="1">
                          <a:solidFill>
                            <a:schemeClr val="accent5">
                              <a:lumMod val="50000"/>
                            </a:schemeClr>
                          </a:solidFill>
                          <a:latin typeface="Century Gothic"/>
                          <a:sym typeface="Century Gothic"/>
                        </a:rPr>
                        <a:t>vais</a:t>
                      </a:r>
                      <a:r>
                        <a:rPr lang="en-GB" sz="2000" b="0" u="none" strike="noStrike" cap="none" dirty="0">
                          <a:solidFill>
                            <a:schemeClr val="accent5">
                              <a:lumMod val="50000"/>
                            </a:schemeClr>
                          </a:solidFill>
                          <a:latin typeface="Century Gothic"/>
                          <a:sym typeface="Century Gothic"/>
                        </a:rPr>
                        <a:t> …)</a:t>
                      </a:r>
                      <a:endParaRPr sz="2000" b="0"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0"/>
                  </a:ext>
                </a:extLst>
              </a:tr>
              <a:tr h="381644">
                <a:tc>
                  <a:txBody>
                    <a:bodyPr/>
                    <a:lstStyle/>
                    <a:p>
                      <a:pPr marL="0" marR="0" lvl="0" indent="0" algn="ctr" rtl="0">
                        <a:lnSpc>
                          <a:spcPct val="100000"/>
                        </a:lnSpc>
                        <a:spcBef>
                          <a:spcPts val="0"/>
                        </a:spcBef>
                        <a:spcAft>
                          <a:spcPts val="0"/>
                        </a:spcAft>
                        <a:buNone/>
                      </a:pPr>
                      <a:r>
                        <a:rPr lang="en-GB" sz="2000" u="none" strike="noStrike" cap="none" dirty="0">
                          <a:solidFill>
                            <a:schemeClr val="accent5">
                              <a:lumMod val="50000"/>
                            </a:schemeClr>
                          </a:solidFill>
                        </a:rPr>
                        <a:t>1.</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l" rtl="0">
                        <a:lnSpc>
                          <a:spcPct val="100000"/>
                        </a:lnSpc>
                        <a:spcBef>
                          <a:spcPts val="0"/>
                        </a:spcBef>
                        <a:spcAft>
                          <a:spcPts val="0"/>
                        </a:spcAft>
                        <a:buNone/>
                      </a:pPr>
                      <a:r>
                        <a:rPr lang="en-GB" sz="2000" u="none" strike="noStrike" cap="none" dirty="0">
                          <a:solidFill>
                            <a:schemeClr val="accent5">
                              <a:lumMod val="50000"/>
                            </a:schemeClr>
                          </a:solidFill>
                        </a:rPr>
                        <a:t> Je</a:t>
                      </a:r>
                      <a:r>
                        <a:rPr lang="en-GB" sz="2000" u="none" strike="noStrike" cap="none" baseline="0" dirty="0">
                          <a:solidFill>
                            <a:schemeClr val="accent5">
                              <a:lumMod val="50000"/>
                            </a:schemeClr>
                          </a:solidFill>
                        </a:rPr>
                        <a:t> </a:t>
                      </a:r>
                      <a:r>
                        <a:rPr lang="en-GB" sz="2000" u="none" strike="noStrike" cap="none" dirty="0" err="1">
                          <a:solidFill>
                            <a:schemeClr val="accent5">
                              <a:lumMod val="50000"/>
                            </a:schemeClr>
                          </a:solidFill>
                        </a:rPr>
                        <a:t>vais</a:t>
                      </a:r>
                      <a:r>
                        <a:rPr lang="en-GB" sz="2000" u="none" strike="noStrike" cap="none" dirty="0">
                          <a:solidFill>
                            <a:schemeClr val="accent5">
                              <a:lumMod val="50000"/>
                            </a:schemeClr>
                          </a:solidFill>
                        </a:rPr>
                        <a:t>  </a:t>
                      </a:r>
                      <a:r>
                        <a:rPr lang="en-GB" sz="2000" u="none" strike="noStrike" cap="none" dirty="0" err="1">
                          <a:solidFill>
                            <a:schemeClr val="accent5">
                              <a:lumMod val="50000"/>
                            </a:schemeClr>
                          </a:solidFill>
                        </a:rPr>
                        <a:t>devenir</a:t>
                      </a:r>
                      <a:r>
                        <a:rPr lang="en-GB" sz="2000" u="none" strike="noStrike" cap="none" dirty="0">
                          <a:solidFill>
                            <a:schemeClr val="accent5">
                              <a:lumMod val="50000"/>
                            </a:schemeClr>
                          </a:solidFill>
                        </a:rPr>
                        <a:t> </a:t>
                      </a:r>
                      <a:r>
                        <a:rPr lang="en-GB" sz="2000" u="none" strike="noStrike" cap="none" dirty="0" err="1">
                          <a:solidFill>
                            <a:schemeClr val="accent5">
                              <a:lumMod val="50000"/>
                            </a:schemeClr>
                          </a:solidFill>
                        </a:rPr>
                        <a:t>acteur</a:t>
                      </a:r>
                      <a:r>
                        <a:rPr lang="en-GB" sz="2000" u="none" strike="noStrike" cap="none" dirty="0">
                          <a:solidFill>
                            <a:schemeClr val="accent5">
                              <a:lumMod val="50000"/>
                            </a:schemeClr>
                          </a:solidFill>
                        </a:rPr>
                        <a:t>, Monsieur.</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1"/>
                  </a:ext>
                </a:extLst>
              </a:tr>
              <a:tr h="381644">
                <a:tc>
                  <a:txBody>
                    <a:bodyPr/>
                    <a:lstStyle/>
                    <a:p>
                      <a:pPr marL="0" marR="0" lvl="0" indent="0" algn="ctr" rtl="0">
                        <a:lnSpc>
                          <a:spcPct val="100000"/>
                        </a:lnSpc>
                        <a:spcBef>
                          <a:spcPts val="0"/>
                        </a:spcBef>
                        <a:spcAft>
                          <a:spcPts val="0"/>
                        </a:spcAft>
                        <a:buNone/>
                      </a:pPr>
                      <a:r>
                        <a:rPr lang="en-GB" sz="2000" u="none" strike="noStrike" cap="none" dirty="0">
                          <a:solidFill>
                            <a:schemeClr val="accent5">
                              <a:lumMod val="50000"/>
                            </a:schemeClr>
                          </a:solidFill>
                        </a:rPr>
                        <a:t>2.</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u="none" strike="noStrike" cap="none" baseline="0" dirty="0">
                          <a:solidFill>
                            <a:schemeClr val="accent5">
                              <a:lumMod val="50000"/>
                            </a:schemeClr>
                          </a:solidFill>
                        </a:rPr>
                        <a:t> Je </a:t>
                      </a:r>
                      <a:r>
                        <a:rPr lang="en-GB" sz="2000" u="none" strike="noStrike" cap="none" dirty="0" err="1">
                          <a:solidFill>
                            <a:schemeClr val="accent5">
                              <a:lumMod val="50000"/>
                            </a:schemeClr>
                          </a:solidFill>
                        </a:rPr>
                        <a:t>vais</a:t>
                      </a:r>
                      <a:r>
                        <a:rPr lang="en-GB" sz="2000" u="none" strike="noStrike" cap="none" dirty="0">
                          <a:solidFill>
                            <a:schemeClr val="accent5">
                              <a:lumMod val="50000"/>
                            </a:schemeClr>
                          </a:solidFill>
                        </a:rPr>
                        <a:t>  </a:t>
                      </a:r>
                      <a:r>
                        <a:rPr lang="en-GB" sz="2000" u="none" strike="noStrike" cap="none" dirty="0" err="1">
                          <a:solidFill>
                            <a:schemeClr val="accent5">
                              <a:lumMod val="50000"/>
                            </a:schemeClr>
                          </a:solidFill>
                        </a:rPr>
                        <a:t>partir</a:t>
                      </a:r>
                      <a:r>
                        <a:rPr lang="en-GB" sz="2000" u="none" strike="noStrike" cap="none" dirty="0">
                          <a:solidFill>
                            <a:schemeClr val="accent5">
                              <a:lumMod val="50000"/>
                            </a:schemeClr>
                          </a:solidFill>
                        </a:rPr>
                        <a:t> </a:t>
                      </a:r>
                      <a:r>
                        <a:rPr lang="en-GB" sz="2000" u="none" strike="noStrike" cap="none" dirty="0" err="1">
                          <a:solidFill>
                            <a:schemeClr val="accent5">
                              <a:lumMod val="50000"/>
                            </a:schemeClr>
                          </a:solidFill>
                        </a:rPr>
                        <a:t>en</a:t>
                      </a:r>
                      <a:r>
                        <a:rPr lang="en-GB" sz="2000" u="none" strike="noStrike" cap="none" dirty="0">
                          <a:solidFill>
                            <a:schemeClr val="accent5">
                              <a:lumMod val="50000"/>
                            </a:schemeClr>
                          </a:solidFill>
                        </a:rPr>
                        <a:t> </a:t>
                      </a:r>
                      <a:r>
                        <a:rPr lang="en-GB" sz="2000" u="none" strike="noStrike" cap="none" dirty="0" err="1">
                          <a:solidFill>
                            <a:schemeClr val="accent5">
                              <a:lumMod val="50000"/>
                            </a:schemeClr>
                          </a:solidFill>
                        </a:rPr>
                        <a:t>vacances</a:t>
                      </a:r>
                      <a:r>
                        <a:rPr lang="en-GB" sz="2000" u="none" strike="noStrike" cap="none" dirty="0">
                          <a:solidFill>
                            <a:schemeClr val="accent5">
                              <a:lumMod val="50000"/>
                            </a:schemeClr>
                          </a:solidFill>
                        </a:rPr>
                        <a:t>, Madame.</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endParaRPr lang="en-GB"/>
                    </a:p>
                  </a:txBody>
                  <a:tcPr marL="91450" marR="91450" marT="45725" marB="45725" anchor="ctr"/>
                </a:tc>
                <a:extLst>
                  <a:ext uri="{0D108BD9-81ED-4DB2-BD59-A6C34878D82A}">
                    <a16:rowId xmlns:a16="http://schemas.microsoft.com/office/drawing/2014/main" val="10002"/>
                  </a:ext>
                </a:extLst>
              </a:tr>
              <a:tr h="381644">
                <a:tc>
                  <a:txBody>
                    <a:bodyPr/>
                    <a:lstStyle/>
                    <a:p>
                      <a:pPr marL="0" marR="0" lvl="0" indent="0" algn="ctr" rtl="0">
                        <a:lnSpc>
                          <a:spcPct val="100000"/>
                        </a:lnSpc>
                        <a:spcBef>
                          <a:spcPts val="0"/>
                        </a:spcBef>
                        <a:spcAft>
                          <a:spcPts val="0"/>
                        </a:spcAft>
                        <a:buNone/>
                      </a:pPr>
                      <a:r>
                        <a:rPr lang="en-GB" sz="2000" u="none" strike="noStrike" cap="none" dirty="0">
                          <a:solidFill>
                            <a:schemeClr val="accent5">
                              <a:lumMod val="50000"/>
                            </a:schemeClr>
                          </a:solidFill>
                        </a:rPr>
                        <a:t>3.</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000" u="none" strike="noStrike" cap="none" baseline="0" dirty="0">
                          <a:solidFill>
                            <a:schemeClr val="accent5">
                              <a:lumMod val="50000"/>
                            </a:schemeClr>
                          </a:solidFill>
                        </a:rPr>
                        <a:t>     Je      </a:t>
                      </a:r>
                      <a:r>
                        <a:rPr lang="fr-FR" sz="2000" u="none" strike="noStrike" cap="none" dirty="0">
                          <a:solidFill>
                            <a:schemeClr val="accent5">
                              <a:lumMod val="50000"/>
                            </a:schemeClr>
                          </a:solidFill>
                        </a:rPr>
                        <a:t>gagne</a:t>
                      </a:r>
                      <a:r>
                        <a:rPr lang="fr-FR" sz="2000" u="none" strike="noStrike" cap="none" baseline="0" dirty="0">
                          <a:solidFill>
                            <a:schemeClr val="accent5">
                              <a:lumMod val="50000"/>
                            </a:schemeClr>
                          </a:solidFill>
                        </a:rPr>
                        <a:t> le</a:t>
                      </a:r>
                      <a:r>
                        <a:rPr lang="fr-FR" sz="2000" u="none" strike="noStrike" cap="none" dirty="0">
                          <a:solidFill>
                            <a:schemeClr val="accent5">
                              <a:lumMod val="50000"/>
                            </a:schemeClr>
                          </a:solidFill>
                        </a:rPr>
                        <a:t> match de foot, Monsieur.</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endParaRPr lang="en-GB"/>
                    </a:p>
                  </a:txBody>
                  <a:tcPr marL="91450" marR="91450" marT="45725" marB="45725" anchor="ctr"/>
                </a:tc>
                <a:extLst>
                  <a:ext uri="{0D108BD9-81ED-4DB2-BD59-A6C34878D82A}">
                    <a16:rowId xmlns:a16="http://schemas.microsoft.com/office/drawing/2014/main" val="10003"/>
                  </a:ext>
                </a:extLst>
              </a:tr>
              <a:tr h="381644">
                <a:tc>
                  <a:txBody>
                    <a:bodyPr/>
                    <a:lstStyle/>
                    <a:p>
                      <a:pPr marL="0" marR="0" lvl="0" indent="0" algn="ctr" rtl="0">
                        <a:lnSpc>
                          <a:spcPct val="100000"/>
                        </a:lnSpc>
                        <a:spcBef>
                          <a:spcPts val="0"/>
                        </a:spcBef>
                        <a:spcAft>
                          <a:spcPts val="0"/>
                        </a:spcAft>
                        <a:buNone/>
                      </a:pPr>
                      <a:r>
                        <a:rPr lang="en-GB" sz="2000" u="none" strike="noStrike" cap="none" dirty="0">
                          <a:solidFill>
                            <a:schemeClr val="accent5">
                              <a:lumMod val="50000"/>
                            </a:schemeClr>
                          </a:solidFill>
                        </a:rPr>
                        <a:t>4.</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000" u="none" strike="noStrike" cap="none" dirty="0">
                          <a:solidFill>
                            <a:schemeClr val="accent5">
                              <a:lumMod val="50000"/>
                            </a:schemeClr>
                          </a:solidFill>
                        </a:rPr>
                        <a:t>     Je      viens à l’école en retard, Madame. </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4"/>
                  </a:ext>
                </a:extLst>
              </a:tr>
              <a:tr h="381644">
                <a:tc>
                  <a:txBody>
                    <a:bodyPr/>
                    <a:lstStyle/>
                    <a:p>
                      <a:pPr marL="0" marR="0" lvl="0" indent="0" algn="ctr" rtl="0">
                        <a:lnSpc>
                          <a:spcPct val="100000"/>
                        </a:lnSpc>
                        <a:spcBef>
                          <a:spcPts val="0"/>
                        </a:spcBef>
                        <a:spcAft>
                          <a:spcPts val="0"/>
                        </a:spcAft>
                        <a:buNone/>
                      </a:pPr>
                      <a:r>
                        <a:rPr lang="en-GB" sz="2000" dirty="0">
                          <a:solidFill>
                            <a:schemeClr val="accent5">
                              <a:lumMod val="50000"/>
                            </a:schemeClr>
                          </a:solidFill>
                        </a:rPr>
                        <a:t>5.</a:t>
                      </a:r>
                      <a:endParaRPr sz="2000" dirty="0">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000" u="none" strike="noStrike" cap="none" dirty="0">
                          <a:solidFill>
                            <a:schemeClr val="accent5">
                              <a:lumMod val="50000"/>
                            </a:schemeClr>
                          </a:solidFill>
                        </a:rPr>
                        <a:t> Je</a:t>
                      </a:r>
                      <a:r>
                        <a:rPr lang="fr-FR" sz="2000" u="none" strike="noStrike" cap="none" baseline="0" dirty="0">
                          <a:solidFill>
                            <a:schemeClr val="accent5">
                              <a:lumMod val="50000"/>
                            </a:schemeClr>
                          </a:solidFill>
                        </a:rPr>
                        <a:t> </a:t>
                      </a:r>
                      <a:r>
                        <a:rPr lang="fr-FR" sz="2000" u="none" strike="noStrike" cap="none" dirty="0">
                          <a:solidFill>
                            <a:schemeClr val="accent5">
                              <a:lumMod val="50000"/>
                            </a:schemeClr>
                          </a:solidFill>
                        </a:rPr>
                        <a:t>vais  arriver tôt à l’université, Monsieur. </a:t>
                      </a:r>
                      <a:endParaRPr sz="2000"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extLst>
                  <a:ext uri="{0D108BD9-81ED-4DB2-BD59-A6C34878D82A}">
                    <a16:rowId xmlns:a16="http://schemas.microsoft.com/office/drawing/2014/main" val="10005"/>
                  </a:ext>
                </a:extLst>
              </a:tr>
              <a:tr h="381644">
                <a:tc>
                  <a:txBody>
                    <a:bodyPr/>
                    <a:lstStyle/>
                    <a:p>
                      <a:pPr marL="0" marR="0" lvl="0" indent="0" algn="ctr" rtl="0">
                        <a:lnSpc>
                          <a:spcPct val="100000"/>
                        </a:lnSpc>
                        <a:spcBef>
                          <a:spcPts val="0"/>
                        </a:spcBef>
                        <a:spcAft>
                          <a:spcPts val="0"/>
                        </a:spcAft>
                        <a:buNone/>
                      </a:pPr>
                      <a:r>
                        <a:rPr lang="en-GB" sz="2000" dirty="0">
                          <a:solidFill>
                            <a:schemeClr val="accent5">
                              <a:lumMod val="50000"/>
                            </a:schemeClr>
                          </a:solidFill>
                        </a:rPr>
                        <a:t>6.</a:t>
                      </a:r>
                      <a:endParaRPr sz="2000" dirty="0">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u="none" strike="noStrike" cap="none" dirty="0">
                          <a:solidFill>
                            <a:schemeClr val="accent5">
                              <a:lumMod val="50000"/>
                            </a:schemeClr>
                          </a:solidFill>
                        </a:rPr>
                        <a:t>     Je</a:t>
                      </a:r>
                      <a:r>
                        <a:rPr lang="en-GB" sz="2000" u="none" strike="noStrike" cap="none" baseline="0" dirty="0">
                          <a:solidFill>
                            <a:schemeClr val="accent5">
                              <a:lumMod val="50000"/>
                            </a:schemeClr>
                          </a:solidFill>
                        </a:rPr>
                        <a:t>      </a:t>
                      </a:r>
                      <a:r>
                        <a:rPr lang="en-GB" sz="2000" u="none" strike="noStrike" cap="none" dirty="0" err="1">
                          <a:solidFill>
                            <a:schemeClr val="accent5">
                              <a:lumMod val="50000"/>
                            </a:schemeClr>
                          </a:solidFill>
                        </a:rPr>
                        <a:t>vais</a:t>
                      </a:r>
                      <a:r>
                        <a:rPr lang="en-GB" sz="2000" u="none" strike="noStrike" cap="none" baseline="0" dirty="0">
                          <a:solidFill>
                            <a:schemeClr val="accent5">
                              <a:lumMod val="50000"/>
                            </a:schemeClr>
                          </a:solidFill>
                        </a:rPr>
                        <a:t> </a:t>
                      </a:r>
                      <a:r>
                        <a:rPr lang="fr-FR" sz="2000" u="none" strike="noStrike" cap="none" dirty="0">
                          <a:solidFill>
                            <a:schemeClr val="accent5">
                              <a:lumMod val="50000"/>
                            </a:schemeClr>
                          </a:solidFill>
                        </a:rPr>
                        <a:t>à la poste, Madame.</a:t>
                      </a:r>
                      <a:endParaRPr lang="en-GB" sz="2000"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extLst>
                  <a:ext uri="{0D108BD9-81ED-4DB2-BD59-A6C34878D82A}">
                    <a16:rowId xmlns:a16="http://schemas.microsoft.com/office/drawing/2014/main" val="10006"/>
                  </a:ext>
                </a:extLst>
              </a:tr>
              <a:tr h="381644">
                <a:tc>
                  <a:txBody>
                    <a:bodyPr/>
                    <a:lstStyle/>
                    <a:p>
                      <a:pPr marL="0" marR="0" lvl="0" indent="0" algn="ctr" rtl="0">
                        <a:lnSpc>
                          <a:spcPct val="100000"/>
                        </a:lnSpc>
                        <a:spcBef>
                          <a:spcPts val="0"/>
                        </a:spcBef>
                        <a:spcAft>
                          <a:spcPts val="0"/>
                        </a:spcAft>
                        <a:buNone/>
                      </a:pPr>
                      <a:r>
                        <a:rPr lang="en-GB" sz="2000" u="none" strike="noStrike" cap="none" dirty="0">
                          <a:solidFill>
                            <a:schemeClr val="accent5">
                              <a:lumMod val="50000"/>
                            </a:schemeClr>
                          </a:solidFill>
                        </a:rPr>
                        <a:t>7.</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000" u="none" strike="noStrike" cap="none" dirty="0">
                          <a:solidFill>
                            <a:schemeClr val="accent5">
                              <a:lumMod val="50000"/>
                            </a:schemeClr>
                          </a:solidFill>
                        </a:rPr>
                        <a:t> Je</a:t>
                      </a:r>
                      <a:r>
                        <a:rPr lang="fr-FR" sz="2000" u="none" strike="noStrike" cap="none" baseline="0" dirty="0">
                          <a:solidFill>
                            <a:schemeClr val="accent5">
                              <a:lumMod val="50000"/>
                            </a:schemeClr>
                          </a:solidFill>
                        </a:rPr>
                        <a:t> vais  travailler </a:t>
                      </a:r>
                      <a:r>
                        <a:rPr lang="fr-FR" sz="2000" u="none" strike="noStrike" cap="none" dirty="0">
                          <a:solidFill>
                            <a:schemeClr val="accent5">
                              <a:lumMod val="50000"/>
                            </a:schemeClr>
                          </a:solidFill>
                        </a:rPr>
                        <a:t>en Angleterre, Monsieur.</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extLst>
                  <a:ext uri="{0D108BD9-81ED-4DB2-BD59-A6C34878D82A}">
                    <a16:rowId xmlns:a16="http://schemas.microsoft.com/office/drawing/2014/main" val="10007"/>
                  </a:ext>
                </a:extLst>
              </a:tr>
              <a:tr h="381644">
                <a:tc>
                  <a:txBody>
                    <a:bodyPr/>
                    <a:lstStyle/>
                    <a:p>
                      <a:pPr marL="0" marR="0" lvl="0" indent="0" algn="ctr" rtl="0">
                        <a:lnSpc>
                          <a:spcPct val="100000"/>
                        </a:lnSpc>
                        <a:spcBef>
                          <a:spcPts val="0"/>
                        </a:spcBef>
                        <a:spcAft>
                          <a:spcPts val="0"/>
                        </a:spcAft>
                        <a:buNone/>
                      </a:pPr>
                      <a:r>
                        <a:rPr lang="en-GB" sz="2000" u="none" strike="noStrike" cap="none" dirty="0">
                          <a:solidFill>
                            <a:schemeClr val="accent5">
                              <a:lumMod val="50000"/>
                            </a:schemeClr>
                          </a:solidFill>
                        </a:rPr>
                        <a:t>8.</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000" u="none" strike="noStrike" cap="none" dirty="0">
                          <a:solidFill>
                            <a:schemeClr val="accent5">
                              <a:lumMod val="50000"/>
                            </a:schemeClr>
                          </a:solidFill>
                        </a:rPr>
                        <a:t>     Je</a:t>
                      </a:r>
                      <a:r>
                        <a:rPr lang="fr-FR" sz="2000" u="none" strike="noStrike" cap="none" baseline="0" dirty="0">
                          <a:solidFill>
                            <a:schemeClr val="accent5">
                              <a:lumMod val="50000"/>
                            </a:schemeClr>
                          </a:solidFill>
                        </a:rPr>
                        <a:t>      fais les courses, Madame.</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8"/>
                  </a:ext>
                </a:extLst>
              </a:tr>
            </a:tbl>
          </a:graphicData>
        </a:graphic>
      </p:graphicFrame>
      <p:sp>
        <p:nvSpPr>
          <p:cNvPr id="4" name="Title 3"/>
          <p:cNvSpPr>
            <a:spLocks noGrp="1"/>
          </p:cNvSpPr>
          <p:nvPr>
            <p:ph type="title"/>
          </p:nvPr>
        </p:nvSpPr>
        <p:spPr>
          <a:xfrm>
            <a:off x="73152" y="460836"/>
            <a:ext cx="5852160" cy="707849"/>
          </a:xfrm>
        </p:spPr>
        <p:txBody>
          <a:bodyPr>
            <a:normAutofit fontScale="90000"/>
          </a:bodyPr>
          <a:lstStyle/>
          <a:p>
            <a:r>
              <a:rPr lang="en-GB" sz="2800" b="1" dirty="0">
                <a:solidFill>
                  <a:schemeClr val="bg1"/>
                </a:solidFill>
              </a:rPr>
              <a:t>Comme enfant </a:t>
            </a:r>
            <a:r>
              <a:rPr lang="en-GB" sz="2800" b="1" dirty="0" err="1">
                <a:solidFill>
                  <a:schemeClr val="bg1"/>
                </a:solidFill>
              </a:rPr>
              <a:t>ou</a:t>
            </a:r>
            <a:r>
              <a:rPr lang="en-GB" sz="2800" b="1" dirty="0">
                <a:solidFill>
                  <a:schemeClr val="bg1"/>
                </a:solidFill>
              </a:rPr>
              <a:t> </a:t>
            </a:r>
            <a:r>
              <a:rPr lang="en-GB" sz="2800" b="1" dirty="0" err="1">
                <a:solidFill>
                  <a:schemeClr val="bg1"/>
                </a:solidFill>
              </a:rPr>
              <a:t>comme</a:t>
            </a:r>
            <a:r>
              <a:rPr lang="en-GB" sz="2800" b="1" dirty="0">
                <a:solidFill>
                  <a:schemeClr val="bg1"/>
                </a:solidFill>
              </a:rPr>
              <a:t> </a:t>
            </a:r>
            <a:r>
              <a:rPr lang="en-GB" sz="2800" b="1" dirty="0" err="1">
                <a:solidFill>
                  <a:schemeClr val="bg1"/>
                </a:solidFill>
              </a:rPr>
              <a:t>adulte</a:t>
            </a:r>
            <a:r>
              <a:rPr lang="en-GB" sz="2800" b="1" dirty="0">
                <a:solidFill>
                  <a:schemeClr val="bg1"/>
                </a:solidFill>
              </a:rPr>
              <a:t>?</a:t>
            </a:r>
          </a:p>
        </p:txBody>
      </p:sp>
      <p:pic>
        <p:nvPicPr>
          <p:cNvPr id="17" name="Picture 16">
            <a:extLst>
              <a:ext uri="{FF2B5EF4-FFF2-40B4-BE49-F238E27FC236}">
                <a16:creationId xmlns:a16="http://schemas.microsoft.com/office/drawing/2014/main" id="{D1121CA4-4F00-4EDD-ACCF-520D09541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8076" y="3076854"/>
            <a:ext cx="289532" cy="301596"/>
          </a:xfrm>
          <a:prstGeom prst="rect">
            <a:avLst/>
          </a:prstGeom>
        </p:spPr>
      </p:pic>
      <p:pic>
        <p:nvPicPr>
          <p:cNvPr id="27" name="Picture 26">
            <a:extLst>
              <a:ext uri="{FF2B5EF4-FFF2-40B4-BE49-F238E27FC236}">
                <a16:creationId xmlns:a16="http://schemas.microsoft.com/office/drawing/2014/main" id="{92CDB2A4-AD7A-477D-919B-AE8EF23BEF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3294" y="3483840"/>
            <a:ext cx="289532" cy="301596"/>
          </a:xfrm>
          <a:prstGeom prst="rect">
            <a:avLst/>
          </a:prstGeom>
        </p:spPr>
      </p:pic>
      <p:pic>
        <p:nvPicPr>
          <p:cNvPr id="28" name="Picture 27">
            <a:extLst>
              <a:ext uri="{FF2B5EF4-FFF2-40B4-BE49-F238E27FC236}">
                <a16:creationId xmlns:a16="http://schemas.microsoft.com/office/drawing/2014/main" id="{39E5C9D8-E331-472F-859F-E3BB5E5230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8254" y="3866126"/>
            <a:ext cx="289532" cy="301596"/>
          </a:xfrm>
          <a:prstGeom prst="rect">
            <a:avLst/>
          </a:prstGeom>
        </p:spPr>
      </p:pic>
      <p:pic>
        <p:nvPicPr>
          <p:cNvPr id="29" name="Picture 28">
            <a:extLst>
              <a:ext uri="{FF2B5EF4-FFF2-40B4-BE49-F238E27FC236}">
                <a16:creationId xmlns:a16="http://schemas.microsoft.com/office/drawing/2014/main" id="{EDBCED21-E75A-4F17-9AF8-C16EAAF930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8254" y="4265109"/>
            <a:ext cx="289532" cy="301596"/>
          </a:xfrm>
          <a:prstGeom prst="rect">
            <a:avLst/>
          </a:prstGeom>
        </p:spPr>
      </p:pic>
      <p:pic>
        <p:nvPicPr>
          <p:cNvPr id="30" name="Picture 29">
            <a:extLst>
              <a:ext uri="{FF2B5EF4-FFF2-40B4-BE49-F238E27FC236}">
                <a16:creationId xmlns:a16="http://schemas.microsoft.com/office/drawing/2014/main" id="{48C61A6A-0865-4F0D-AC1D-D22BF72DD9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8288" y="4657602"/>
            <a:ext cx="289532" cy="301596"/>
          </a:xfrm>
          <a:prstGeom prst="rect">
            <a:avLst/>
          </a:prstGeom>
        </p:spPr>
      </p:pic>
      <p:pic>
        <p:nvPicPr>
          <p:cNvPr id="31" name="Picture 30">
            <a:extLst>
              <a:ext uri="{FF2B5EF4-FFF2-40B4-BE49-F238E27FC236}">
                <a16:creationId xmlns:a16="http://schemas.microsoft.com/office/drawing/2014/main" id="{73DB3F85-F6B1-4D74-9672-1CC653124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8076" y="5064588"/>
            <a:ext cx="289532" cy="301596"/>
          </a:xfrm>
          <a:prstGeom prst="rect">
            <a:avLst/>
          </a:prstGeom>
        </p:spPr>
      </p:pic>
      <p:pic>
        <p:nvPicPr>
          <p:cNvPr id="32" name="Picture 31">
            <a:extLst>
              <a:ext uri="{FF2B5EF4-FFF2-40B4-BE49-F238E27FC236}">
                <a16:creationId xmlns:a16="http://schemas.microsoft.com/office/drawing/2014/main" id="{FF8C37DA-68C6-4553-802F-0E595E1944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8076" y="5448080"/>
            <a:ext cx="289532" cy="301596"/>
          </a:xfrm>
          <a:prstGeom prst="rect">
            <a:avLst/>
          </a:prstGeom>
        </p:spPr>
      </p:pic>
      <p:pic>
        <p:nvPicPr>
          <p:cNvPr id="33" name="Picture 32">
            <a:extLst>
              <a:ext uri="{FF2B5EF4-FFF2-40B4-BE49-F238E27FC236}">
                <a16:creationId xmlns:a16="http://schemas.microsoft.com/office/drawing/2014/main" id="{B77B7B11-8AE5-4225-953F-C9D8977DB7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8254" y="5847296"/>
            <a:ext cx="289532" cy="301596"/>
          </a:xfrm>
          <a:prstGeom prst="rect">
            <a:avLst/>
          </a:prstGeom>
        </p:spPr>
      </p:pic>
      <p:sp>
        <p:nvSpPr>
          <p:cNvPr id="26" name="Rounded Rectangular Callout 16">
            <a:extLst>
              <a:ext uri="{FF2B5EF4-FFF2-40B4-BE49-F238E27FC236}">
                <a16:creationId xmlns:a16="http://schemas.microsoft.com/office/drawing/2014/main" id="{BFE121CA-3482-408B-B6CC-2BC0EFF5E580}"/>
              </a:ext>
            </a:extLst>
          </p:cNvPr>
          <p:cNvSpPr/>
          <p:nvPr/>
        </p:nvSpPr>
        <p:spPr>
          <a:xfrm>
            <a:off x="7219246" y="3605195"/>
            <a:ext cx="3473808" cy="2392899"/>
          </a:xfrm>
          <a:prstGeom prst="wedgeRoundRectCallout">
            <a:avLst>
              <a:gd name="adj1" fmla="val -57153"/>
              <a:gd name="adj2" fmla="val 17882"/>
              <a:gd name="adj3" fmla="val 16667"/>
            </a:avLst>
          </a:prstGeom>
          <a:solidFill>
            <a:schemeClr val="accent1">
              <a:lumMod val="50000"/>
            </a:schemeClr>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No. 6, Amir is writing about where he is going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right now</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 is not talking about the future, as there is no </a:t>
            </a:r>
            <a:r>
              <a:rPr kumimoji="0" lang="en-GB"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infinitive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after </a:t>
            </a:r>
            <a:r>
              <a:rPr kumimoji="0" lang="en-GB" sz="20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a:t>
            </a:r>
            <a:r>
              <a:rPr kumimoji="0" lang="en-GB" sz="2000" b="1"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vais</a:t>
            </a:r>
            <a:r>
              <a:rPr kumimoji="0" lang="en-GB" sz="20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pic>
        <p:nvPicPr>
          <p:cNvPr id="3" name="Picture 2" descr="A picture containing shirt&#10;&#10;Description automatically generated">
            <a:extLst>
              <a:ext uri="{FF2B5EF4-FFF2-40B4-BE49-F238E27FC236}">
                <a16:creationId xmlns:a16="http://schemas.microsoft.com/office/drawing/2014/main" id="{971FDE4D-619F-4621-899A-1C855670E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9483" y="-242360"/>
            <a:ext cx="1786296" cy="1786296"/>
          </a:xfrm>
          <a:prstGeom prst="rect">
            <a:avLst/>
          </a:prstGeom>
        </p:spPr>
      </p:pic>
      <p:sp>
        <p:nvSpPr>
          <p:cNvPr id="34" name="Thought Bubble: Cloud 33">
            <a:extLst>
              <a:ext uri="{FF2B5EF4-FFF2-40B4-BE49-F238E27FC236}">
                <a16:creationId xmlns:a16="http://schemas.microsoft.com/office/drawing/2014/main" id="{6D3FAFA7-EB4A-4D52-9FA9-3DB71E3415CA}"/>
              </a:ext>
            </a:extLst>
          </p:cNvPr>
          <p:cNvSpPr/>
          <p:nvPr/>
        </p:nvSpPr>
        <p:spPr>
          <a:xfrm>
            <a:off x="7221320" y="161287"/>
            <a:ext cx="1463447" cy="990256"/>
          </a:xfrm>
          <a:prstGeom prst="cloudCallout">
            <a:avLst>
              <a:gd name="adj1" fmla="val 64768"/>
              <a:gd name="adj2" fmla="val -7678"/>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Cloud 22">
            <a:extLst>
              <a:ext uri="{FF2B5EF4-FFF2-40B4-BE49-F238E27FC236}">
                <a16:creationId xmlns:a16="http://schemas.microsoft.com/office/drawing/2014/main" id="{255FC140-67C5-4686-A6B5-675945D07DC3}"/>
              </a:ext>
            </a:extLst>
          </p:cNvPr>
          <p:cNvSpPr/>
          <p:nvPr/>
        </p:nvSpPr>
        <p:spPr>
          <a:xfrm>
            <a:off x="1244600" y="3826424"/>
            <a:ext cx="996950" cy="381000"/>
          </a:xfrm>
          <a:prstGeom prst="cloud">
            <a:avLst/>
          </a:prstGeom>
          <a:solidFill>
            <a:srgbClr val="EE6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Cloud 23">
            <a:extLst>
              <a:ext uri="{FF2B5EF4-FFF2-40B4-BE49-F238E27FC236}">
                <a16:creationId xmlns:a16="http://schemas.microsoft.com/office/drawing/2014/main" id="{33C676DC-8A91-4D9F-9BD4-BCE3331DC1BB}"/>
              </a:ext>
            </a:extLst>
          </p:cNvPr>
          <p:cNvSpPr/>
          <p:nvPr/>
        </p:nvSpPr>
        <p:spPr>
          <a:xfrm>
            <a:off x="1244600" y="4229743"/>
            <a:ext cx="996950" cy="381000"/>
          </a:xfrm>
          <a:prstGeom prst="cloud">
            <a:avLst/>
          </a:prstGeom>
          <a:solidFill>
            <a:srgbClr val="EE6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Cloud 36">
            <a:extLst>
              <a:ext uri="{FF2B5EF4-FFF2-40B4-BE49-F238E27FC236}">
                <a16:creationId xmlns:a16="http://schemas.microsoft.com/office/drawing/2014/main" id="{381E5D8F-BA3C-4032-976F-0DA006389276}"/>
              </a:ext>
            </a:extLst>
          </p:cNvPr>
          <p:cNvSpPr/>
          <p:nvPr/>
        </p:nvSpPr>
        <p:spPr>
          <a:xfrm>
            <a:off x="1244600" y="5016862"/>
            <a:ext cx="996950" cy="381000"/>
          </a:xfrm>
          <a:prstGeom prst="cloud">
            <a:avLst/>
          </a:prstGeom>
          <a:solidFill>
            <a:srgbClr val="EE6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Cloud 39">
            <a:extLst>
              <a:ext uri="{FF2B5EF4-FFF2-40B4-BE49-F238E27FC236}">
                <a16:creationId xmlns:a16="http://schemas.microsoft.com/office/drawing/2014/main" id="{66E8F83D-5E15-48C5-BD0C-5BF4F4BB94FC}"/>
              </a:ext>
            </a:extLst>
          </p:cNvPr>
          <p:cNvSpPr/>
          <p:nvPr/>
        </p:nvSpPr>
        <p:spPr>
          <a:xfrm>
            <a:off x="1244600" y="5417380"/>
            <a:ext cx="996950" cy="381000"/>
          </a:xfrm>
          <a:prstGeom prst="cloud">
            <a:avLst/>
          </a:prstGeom>
          <a:solidFill>
            <a:srgbClr val="EE6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Cloud 40">
            <a:extLst>
              <a:ext uri="{FF2B5EF4-FFF2-40B4-BE49-F238E27FC236}">
                <a16:creationId xmlns:a16="http://schemas.microsoft.com/office/drawing/2014/main" id="{366757E3-C3DB-4CBC-870F-F4E08CFFF5E1}"/>
              </a:ext>
            </a:extLst>
          </p:cNvPr>
          <p:cNvSpPr/>
          <p:nvPr/>
        </p:nvSpPr>
        <p:spPr>
          <a:xfrm>
            <a:off x="1244600" y="5814839"/>
            <a:ext cx="996950" cy="381000"/>
          </a:xfrm>
          <a:prstGeom prst="cloud">
            <a:avLst/>
          </a:prstGeom>
          <a:solidFill>
            <a:srgbClr val="EE6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Cloud 41">
            <a:extLst>
              <a:ext uri="{FF2B5EF4-FFF2-40B4-BE49-F238E27FC236}">
                <a16:creationId xmlns:a16="http://schemas.microsoft.com/office/drawing/2014/main" id="{624E54E7-E5FB-4805-87F5-43F4B962D676}"/>
              </a:ext>
            </a:extLst>
          </p:cNvPr>
          <p:cNvSpPr/>
          <p:nvPr/>
        </p:nvSpPr>
        <p:spPr>
          <a:xfrm>
            <a:off x="1244600" y="3037152"/>
            <a:ext cx="996950" cy="381000"/>
          </a:xfrm>
          <a:prstGeom prst="cloud">
            <a:avLst/>
          </a:prstGeom>
          <a:solidFill>
            <a:srgbClr val="EE6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Cloud 42">
            <a:extLst>
              <a:ext uri="{FF2B5EF4-FFF2-40B4-BE49-F238E27FC236}">
                <a16:creationId xmlns:a16="http://schemas.microsoft.com/office/drawing/2014/main" id="{AD37058C-C21E-4616-94A6-544D571BDECA}"/>
              </a:ext>
            </a:extLst>
          </p:cNvPr>
          <p:cNvSpPr/>
          <p:nvPr/>
        </p:nvSpPr>
        <p:spPr>
          <a:xfrm>
            <a:off x="1244600" y="3428664"/>
            <a:ext cx="996950" cy="381000"/>
          </a:xfrm>
          <a:prstGeom prst="cloud">
            <a:avLst/>
          </a:prstGeom>
          <a:solidFill>
            <a:srgbClr val="EE6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Cloud 43">
            <a:extLst>
              <a:ext uri="{FF2B5EF4-FFF2-40B4-BE49-F238E27FC236}">
                <a16:creationId xmlns:a16="http://schemas.microsoft.com/office/drawing/2014/main" id="{98426ABB-75F0-4C57-810B-E82CE3DD69AE}"/>
              </a:ext>
            </a:extLst>
          </p:cNvPr>
          <p:cNvSpPr/>
          <p:nvPr/>
        </p:nvSpPr>
        <p:spPr>
          <a:xfrm>
            <a:off x="1244600" y="4616344"/>
            <a:ext cx="996950" cy="381000"/>
          </a:xfrm>
          <a:prstGeom prst="cloud">
            <a:avLst/>
          </a:prstGeom>
          <a:solidFill>
            <a:srgbClr val="EE6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5" name="Picture 34" descr="background rectangle">
            <a:extLst>
              <a:ext uri="{FF2B5EF4-FFF2-40B4-BE49-F238E27FC236}">
                <a16:creationId xmlns:a16="http://schemas.microsoft.com/office/drawing/2014/main" id="{868C37F0-AFDB-42B3-BC06-B6581F137E8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89DDD6CB-8C25-4502-A1A5-BABF31296C7D}"/>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Comme enfant / adulte ?</a:t>
            </a:r>
            <a:endParaRPr lang="en-GB" sz="3600" b="1" dirty="0">
              <a:solidFill>
                <a:schemeClr val="bg1"/>
              </a:solidFill>
            </a:endParaRPr>
          </a:p>
        </p:txBody>
      </p:sp>
      <p:sp>
        <p:nvSpPr>
          <p:cNvPr id="38" name="Rounded Rectangle 46">
            <a:extLst>
              <a:ext uri="{FF2B5EF4-FFF2-40B4-BE49-F238E27FC236}">
                <a16:creationId xmlns:a16="http://schemas.microsoft.com/office/drawing/2014/main" id="{CF77C447-85C6-48AD-93CA-52C640740989}"/>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5" name="Rounded Rectangular Callout 2">
            <a:extLst>
              <a:ext uri="{FF2B5EF4-FFF2-40B4-BE49-F238E27FC236}">
                <a16:creationId xmlns:a16="http://schemas.microsoft.com/office/drawing/2014/main" id="{DBC42C1B-6824-4E45-BCD7-4D1FF42CCD8E}"/>
              </a:ext>
            </a:extLst>
          </p:cNvPr>
          <p:cNvSpPr/>
          <p:nvPr/>
        </p:nvSpPr>
        <p:spPr>
          <a:xfrm>
            <a:off x="1525021" y="460836"/>
            <a:ext cx="4400291" cy="2370019"/>
          </a:xfrm>
          <a:prstGeom prst="wedgeRoundRectCallout">
            <a:avLst/>
          </a:prstGeom>
          <a:solidFill>
            <a:srgbClr val="115076"/>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br>
            <a:br>
              <a:rPr kumimoji="0" lang="en-GB"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br>
            <a:r>
              <a:rPr kumimoji="0" lang="en-GB"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When we talk about peoples’ </a:t>
            </a:r>
            <a:r>
              <a:rPr kumimoji="0" lang="en-GB"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jobs,</a:t>
            </a:r>
            <a:r>
              <a:rPr kumimoji="0" lang="en-GB"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 we don’t use an article.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This is </a:t>
            </a:r>
            <a:r>
              <a:rPr kumimoji="0" lang="en-GB"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different</a:t>
            </a:r>
            <a:r>
              <a:rPr kumimoji="0" lang="en-GB"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 from English:</a:t>
            </a:r>
            <a:br>
              <a:rPr kumimoji="0" lang="en-GB"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br>
            <a:br>
              <a:rPr kumimoji="0" lang="en-GB"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br>
            <a:r>
              <a:rPr kumimoji="0" lang="en-GB" sz="2000" b="0"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Je </a:t>
            </a:r>
            <a:r>
              <a:rPr kumimoji="0" lang="en-GB" sz="2000" b="0" i="1"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vais</a:t>
            </a:r>
            <a:r>
              <a:rPr kumimoji="0" lang="en-GB" sz="2000" b="0"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devenir</a:t>
            </a:r>
            <a:r>
              <a:rPr kumimoji="0" lang="en-GB" sz="2000" b="0"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 </a:t>
            </a:r>
            <a:r>
              <a:rPr kumimoji="0" lang="en-GB" sz="2000" b="1" i="1"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acteur</a:t>
            </a:r>
            <a:r>
              <a:rPr kumimoji="0" lang="en-GB" sz="20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a:t>
            </a:r>
            <a:br>
              <a:rPr kumimoji="0" lang="en-GB" sz="20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br>
            <a:r>
              <a:rPr kumimoji="0" lang="en-GB"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I’m going to become </a:t>
            </a:r>
            <a:r>
              <a:rPr kumimoji="0" lang="en-GB"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rPr>
              <a:t>an actor.</a:t>
            </a:r>
            <a:endParaRPr kumimoji="0" lang="en-GB" sz="20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84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4" grpId="0" animBg="1"/>
      <p:bldP spid="37" grpId="0" animBg="1"/>
      <p:bldP spid="40" grpId="0" animBg="1"/>
      <p:bldP spid="41" grpId="0" animBg="1"/>
      <p:bldP spid="42" grpId="0" animBg="1"/>
      <p:bldP spid="43" grpId="0" animBg="1"/>
      <p:bldP spid="4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852160" cy="707849"/>
          </a:xfrm>
        </p:spPr>
        <p:txBody>
          <a:bodyPr>
            <a:normAutofit/>
          </a:bodyPr>
          <a:lstStyle/>
          <a:p>
            <a:r>
              <a:rPr lang="en-GB" sz="2800" b="1" dirty="0">
                <a:solidFill>
                  <a:schemeClr val="bg1"/>
                </a:solidFill>
              </a:rPr>
              <a:t>Future intention with </a:t>
            </a:r>
            <a:r>
              <a:rPr lang="en-GB" sz="2800" b="1" dirty="0" err="1">
                <a:solidFill>
                  <a:schemeClr val="bg1"/>
                </a:solidFill>
              </a:rPr>
              <a:t>aller</a:t>
            </a:r>
            <a:r>
              <a:rPr lang="en-GB" sz="2800" b="1" dirty="0">
                <a:solidFill>
                  <a:schemeClr val="bg1"/>
                </a:solidFill>
              </a:rPr>
              <a:t> [2]</a:t>
            </a:r>
          </a:p>
        </p:txBody>
      </p:sp>
      <p:sp>
        <p:nvSpPr>
          <p:cNvPr id="11" name="Google Shape;366;p43">
            <a:extLst>
              <a:ext uri="{FF2B5EF4-FFF2-40B4-BE49-F238E27FC236}">
                <a16:creationId xmlns:a16="http://schemas.microsoft.com/office/drawing/2014/main" id="{3E980380-1271-4497-80C8-BD40E39AA483}"/>
              </a:ext>
            </a:extLst>
          </p:cNvPr>
          <p:cNvSpPr txBox="1"/>
          <p:nvPr/>
        </p:nvSpPr>
        <p:spPr>
          <a:xfrm>
            <a:off x="216408" y="1479544"/>
            <a:ext cx="11759184" cy="830956"/>
          </a:xfrm>
          <a:prstGeom prst="rect">
            <a:avLst/>
          </a:prstGeom>
          <a:solidFill>
            <a:schemeClr val="lt1"/>
          </a:solidFill>
          <a:ln>
            <a:noFill/>
          </a:ln>
        </p:spPr>
        <p:txBody>
          <a:bodyPr spcFirstLastPara="1" wrap="square" lIns="91425" tIns="45700" rIns="91425" bIns="45700" anchor="t" anchorCtr="0">
            <a:spAutoFit/>
          </a:bodyPr>
          <a:lstStyle/>
          <a:p>
            <a:r>
              <a:rPr lang="en-GB" sz="2400" dirty="0">
                <a:solidFill>
                  <a:srgbClr val="002060"/>
                </a:solidFill>
                <a:ea typeface="Century Gothic"/>
                <a:cs typeface="Century Gothic"/>
                <a:sym typeface="Century Gothic"/>
              </a:rPr>
              <a:t>To talk about what </a:t>
            </a:r>
            <a:r>
              <a:rPr lang="en-GB" sz="2400" b="1" dirty="0">
                <a:solidFill>
                  <a:srgbClr val="002060"/>
                </a:solidFill>
                <a:ea typeface="Century Gothic"/>
                <a:cs typeface="Century Gothic"/>
                <a:sym typeface="Century Gothic"/>
              </a:rPr>
              <a:t>other people </a:t>
            </a:r>
            <a:r>
              <a:rPr lang="en-GB" sz="2400" dirty="0">
                <a:solidFill>
                  <a:srgbClr val="002060"/>
                </a:solidFill>
                <a:ea typeface="Century Gothic"/>
                <a:cs typeface="Century Gothic"/>
                <a:sym typeface="Century Gothic"/>
              </a:rPr>
              <a:t>are going to do in the future, we use the </a:t>
            </a:r>
            <a:r>
              <a:rPr lang="en-GB" sz="2400" b="1" i="1" dirty="0" err="1">
                <a:solidFill>
                  <a:srgbClr val="002060"/>
                </a:solidFill>
                <a:ea typeface="Century Gothic"/>
                <a:cs typeface="Century Gothic"/>
                <a:sym typeface="Century Gothic"/>
              </a:rPr>
              <a:t>tu</a:t>
            </a:r>
            <a:r>
              <a:rPr lang="en-GB" sz="2400" b="1" dirty="0">
                <a:solidFill>
                  <a:srgbClr val="002060"/>
                </a:solidFill>
                <a:ea typeface="Century Gothic"/>
                <a:cs typeface="Century Gothic"/>
                <a:sym typeface="Century Gothic"/>
              </a:rPr>
              <a:t> </a:t>
            </a:r>
            <a:r>
              <a:rPr lang="en-GB" sz="2400" dirty="0">
                <a:solidFill>
                  <a:srgbClr val="002060"/>
                </a:solidFill>
                <a:ea typeface="Century Gothic"/>
                <a:cs typeface="Century Gothic"/>
                <a:sym typeface="Century Gothic"/>
              </a:rPr>
              <a:t>and </a:t>
            </a:r>
            <a:r>
              <a:rPr lang="en-GB" sz="2400" b="1" i="1" dirty="0" err="1">
                <a:solidFill>
                  <a:srgbClr val="002060"/>
                </a:solidFill>
                <a:ea typeface="Century Gothic"/>
                <a:cs typeface="Century Gothic"/>
                <a:sym typeface="Century Gothic"/>
              </a:rPr>
              <a:t>il</a:t>
            </a:r>
            <a:r>
              <a:rPr lang="en-GB" sz="2400" b="1" i="1" dirty="0">
                <a:solidFill>
                  <a:srgbClr val="002060"/>
                </a:solidFill>
                <a:ea typeface="Century Gothic"/>
                <a:cs typeface="Century Gothic"/>
                <a:sym typeface="Century Gothic"/>
              </a:rPr>
              <a:t>/</a:t>
            </a:r>
            <a:r>
              <a:rPr lang="en-GB" sz="2400" b="1" i="1" dirty="0" err="1">
                <a:solidFill>
                  <a:srgbClr val="002060"/>
                </a:solidFill>
                <a:ea typeface="Century Gothic"/>
                <a:cs typeface="Century Gothic"/>
                <a:sym typeface="Century Gothic"/>
              </a:rPr>
              <a:t>elle</a:t>
            </a:r>
            <a:r>
              <a:rPr lang="en-GB" sz="2400" b="1" i="1" dirty="0">
                <a:solidFill>
                  <a:srgbClr val="002060"/>
                </a:solidFill>
                <a:ea typeface="Century Gothic"/>
                <a:cs typeface="Century Gothic"/>
                <a:sym typeface="Century Gothic"/>
              </a:rPr>
              <a:t> </a:t>
            </a:r>
            <a:r>
              <a:rPr lang="en-GB" sz="2400" dirty="0">
                <a:solidFill>
                  <a:srgbClr val="002060"/>
                </a:solidFill>
                <a:ea typeface="Century Gothic"/>
                <a:cs typeface="Century Gothic"/>
                <a:sym typeface="Century Gothic"/>
              </a:rPr>
              <a:t>forms of </a:t>
            </a:r>
            <a:r>
              <a:rPr lang="en-GB" sz="2400" i="1" dirty="0" err="1">
                <a:solidFill>
                  <a:srgbClr val="002060"/>
                </a:solidFill>
                <a:ea typeface="Century Gothic"/>
                <a:cs typeface="Century Gothic"/>
                <a:sym typeface="Century Gothic"/>
              </a:rPr>
              <a:t>aller</a:t>
            </a:r>
            <a:r>
              <a:rPr lang="en-GB" sz="2400" i="1" dirty="0">
                <a:solidFill>
                  <a:srgbClr val="002060"/>
                </a:solidFill>
                <a:ea typeface="Century Gothic"/>
                <a:cs typeface="Century Gothic"/>
                <a:sym typeface="Century Gothic"/>
              </a:rPr>
              <a:t> </a:t>
            </a:r>
            <a:r>
              <a:rPr lang="en-GB" sz="2400" dirty="0">
                <a:solidFill>
                  <a:srgbClr val="002060"/>
                </a:solidFill>
                <a:ea typeface="Century Gothic"/>
                <a:cs typeface="Century Gothic"/>
                <a:sym typeface="Century Gothic"/>
              </a:rPr>
              <a:t>with the </a:t>
            </a:r>
            <a:r>
              <a:rPr lang="en-GB" sz="2400" b="1" dirty="0">
                <a:solidFill>
                  <a:srgbClr val="ED7D31"/>
                </a:solidFill>
                <a:ea typeface="Century Gothic"/>
                <a:cs typeface="Century Gothic"/>
                <a:sym typeface="Century Gothic"/>
              </a:rPr>
              <a:t>infinitive</a:t>
            </a:r>
            <a:r>
              <a:rPr lang="en-GB" sz="2400" dirty="0">
                <a:solidFill>
                  <a:srgbClr val="5B9BD5">
                    <a:lumMod val="50000"/>
                  </a:srgbClr>
                </a:solidFill>
                <a:ea typeface="Century Gothic"/>
                <a:cs typeface="Century Gothic"/>
                <a:sym typeface="Century Gothic"/>
              </a:rPr>
              <a:t>.</a:t>
            </a:r>
            <a:endParaRPr lang="en-GB" sz="2400" dirty="0">
              <a:solidFill>
                <a:srgbClr val="5B9BD5">
                  <a:lumMod val="50000"/>
                </a:srgbClr>
              </a:solidFill>
            </a:endParaRPr>
          </a:p>
        </p:txBody>
      </p:sp>
      <p:sp>
        <p:nvSpPr>
          <p:cNvPr id="6" name="Google Shape;364;p43">
            <a:extLst>
              <a:ext uri="{FF2B5EF4-FFF2-40B4-BE49-F238E27FC236}">
                <a16:creationId xmlns:a16="http://schemas.microsoft.com/office/drawing/2014/main" id="{681644EB-CF79-4D0B-B2F1-44295DD057C1}"/>
              </a:ext>
            </a:extLst>
          </p:cNvPr>
          <p:cNvSpPr txBox="1"/>
          <p:nvPr/>
        </p:nvSpPr>
        <p:spPr>
          <a:xfrm>
            <a:off x="428189" y="3996675"/>
            <a:ext cx="5483245" cy="461624"/>
          </a:xfrm>
          <a:prstGeom prst="rect">
            <a:avLst/>
          </a:prstGeom>
          <a:solidFill>
            <a:schemeClr val="lt1"/>
          </a:solidFill>
          <a:ln>
            <a:noFill/>
          </a:ln>
        </p:spPr>
        <p:txBody>
          <a:bodyPr spcFirstLastPara="1" wrap="square" lIns="91425" tIns="45700" rIns="91425" bIns="45700" anchor="t" anchorCtr="0">
            <a:spAutoFit/>
          </a:bodyPr>
          <a:lstStyle/>
          <a:p>
            <a:pPr lvl="0"/>
            <a:r>
              <a:rPr lang="en-GB" sz="2400" dirty="0">
                <a:solidFill>
                  <a:srgbClr val="1E4E79"/>
                </a:solidFill>
                <a:latin typeface="Century Gothic"/>
                <a:ea typeface="Century Gothic"/>
                <a:cs typeface="Century Gothic"/>
                <a:sym typeface="Century Gothic"/>
              </a:rPr>
              <a:t>Il </a:t>
            </a:r>
            <a:r>
              <a:rPr lang="en-GB" sz="2400" dirty="0" err="1">
                <a:solidFill>
                  <a:srgbClr val="1E4E79"/>
                </a:solidFill>
                <a:latin typeface="Century Gothic"/>
                <a:ea typeface="Century Gothic"/>
                <a:cs typeface="Century Gothic"/>
                <a:sym typeface="Century Gothic"/>
              </a:rPr>
              <a:t>va</a:t>
            </a:r>
            <a:r>
              <a:rPr lang="en-GB" sz="2400" dirty="0">
                <a:solidFill>
                  <a:srgbClr val="1E4E79"/>
                </a:solidFill>
                <a:latin typeface="Century Gothic"/>
                <a:ea typeface="Century Gothic"/>
                <a:cs typeface="Century Gothic"/>
                <a:sym typeface="Century Gothic"/>
              </a:rPr>
              <a:t>     </a:t>
            </a:r>
            <a:r>
              <a:rPr lang="en-GB" sz="2400" b="1" i="0" u="none" strike="noStrike" cap="none" dirty="0" err="1">
                <a:solidFill>
                  <a:schemeClr val="accent2"/>
                </a:solidFill>
                <a:latin typeface="Century Gothic" panose="020B0502020202020204" pitchFamily="34" charset="0"/>
                <a:ea typeface="Century Gothic"/>
                <a:cs typeface="Century Gothic"/>
                <a:sym typeface="Century Gothic"/>
              </a:rPr>
              <a:t>aller</a:t>
            </a:r>
            <a:r>
              <a:rPr lang="en-GB" sz="2400" i="0" u="none" strike="noStrike" cap="none" dirty="0">
                <a:solidFill>
                  <a:srgbClr val="1E4E79"/>
                </a:solidFill>
                <a:latin typeface="Century Gothic" panose="020B0502020202020204" pitchFamily="34" charset="0"/>
                <a:ea typeface="Century Gothic"/>
                <a:cs typeface="Century Gothic"/>
                <a:sym typeface="Century Gothic"/>
              </a:rPr>
              <a:t> </a:t>
            </a:r>
            <a:r>
              <a:rPr lang="fr-FR" sz="2400" dirty="0">
                <a:solidFill>
                  <a:schemeClr val="accent5">
                    <a:lumMod val="50000"/>
                  </a:schemeClr>
                </a:solidFill>
                <a:latin typeface="Century Gothic" panose="020B0502020202020204" pitchFamily="34" charset="0"/>
              </a:rPr>
              <a:t>à l’école.</a:t>
            </a:r>
            <a:endParaRPr sz="2400" i="0" u="none" strike="noStrike" cap="none" dirty="0">
              <a:solidFill>
                <a:schemeClr val="accent2"/>
              </a:solidFill>
              <a:latin typeface="Century Gothic" panose="020B0502020202020204" pitchFamily="34" charset="0"/>
              <a:ea typeface="Century Gothic"/>
              <a:cs typeface="Century Gothic"/>
              <a:sym typeface="Century Gothic"/>
            </a:endParaRPr>
          </a:p>
        </p:txBody>
      </p:sp>
      <p:sp>
        <p:nvSpPr>
          <p:cNvPr id="7" name="Google Shape;365;p43">
            <a:extLst>
              <a:ext uri="{FF2B5EF4-FFF2-40B4-BE49-F238E27FC236}">
                <a16:creationId xmlns:a16="http://schemas.microsoft.com/office/drawing/2014/main" id="{BC450632-B15E-4F50-9378-D518CB22C864}"/>
              </a:ext>
            </a:extLst>
          </p:cNvPr>
          <p:cNvSpPr txBox="1"/>
          <p:nvPr/>
        </p:nvSpPr>
        <p:spPr>
          <a:xfrm>
            <a:off x="4816596" y="4008569"/>
            <a:ext cx="5651300"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dirty="0">
                <a:solidFill>
                  <a:srgbClr val="1E4E79"/>
                </a:solidFill>
                <a:latin typeface="Century Gothic"/>
                <a:ea typeface="Century Gothic"/>
                <a:cs typeface="Century Gothic"/>
                <a:sym typeface="Century Gothic"/>
              </a:rPr>
              <a:t>He </a:t>
            </a:r>
            <a:r>
              <a:rPr lang="en-GB" sz="2400" b="1" i="0" u="none" strike="noStrike" cap="none" dirty="0">
                <a:solidFill>
                  <a:srgbClr val="1E4E79"/>
                </a:solidFill>
                <a:latin typeface="Century Gothic"/>
                <a:ea typeface="Century Gothic"/>
                <a:cs typeface="Century Gothic"/>
                <a:sym typeface="Century Gothic"/>
              </a:rPr>
              <a:t>is going</a:t>
            </a:r>
            <a:r>
              <a:rPr lang="en-GB" sz="2400" i="0" u="none" strike="noStrike" cap="none" dirty="0">
                <a:solidFill>
                  <a:srgbClr val="1E4E79"/>
                </a:solidFill>
                <a:latin typeface="Century Gothic"/>
                <a:ea typeface="Century Gothic"/>
                <a:cs typeface="Century Gothic"/>
                <a:sym typeface="Century Gothic"/>
              </a:rPr>
              <a:t> </a:t>
            </a:r>
            <a:r>
              <a:rPr lang="en-GB" sz="2400" b="1" i="0" u="none" strike="noStrike" cap="none" dirty="0">
                <a:solidFill>
                  <a:schemeClr val="accent2"/>
                </a:solidFill>
                <a:latin typeface="Century Gothic"/>
                <a:ea typeface="Century Gothic"/>
                <a:cs typeface="Century Gothic"/>
                <a:sym typeface="Century Gothic"/>
              </a:rPr>
              <a:t>to go </a:t>
            </a:r>
            <a:r>
              <a:rPr lang="en-GB" sz="2400" i="0" u="none" strike="noStrike" cap="none" dirty="0">
                <a:solidFill>
                  <a:srgbClr val="1E4E79"/>
                </a:solidFill>
                <a:latin typeface="Century Gothic"/>
                <a:ea typeface="Century Gothic"/>
                <a:cs typeface="Century Gothic"/>
                <a:sym typeface="Century Gothic"/>
              </a:rPr>
              <a:t>to school.</a:t>
            </a:r>
            <a:endParaRPr sz="2400" b="1" dirty="0"/>
          </a:p>
        </p:txBody>
      </p:sp>
      <p:sp>
        <p:nvSpPr>
          <p:cNvPr id="9" name="Google Shape;367;p43">
            <a:extLst>
              <a:ext uri="{FF2B5EF4-FFF2-40B4-BE49-F238E27FC236}">
                <a16:creationId xmlns:a16="http://schemas.microsoft.com/office/drawing/2014/main" id="{B4351E9C-6432-47D3-87EE-04ED639D3A46}"/>
              </a:ext>
            </a:extLst>
          </p:cNvPr>
          <p:cNvSpPr txBox="1"/>
          <p:nvPr/>
        </p:nvSpPr>
        <p:spPr>
          <a:xfrm>
            <a:off x="427896" y="2883827"/>
            <a:ext cx="5341533"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2400" i="0" u="none" strike="noStrike" cap="none" dirty="0">
                <a:solidFill>
                  <a:srgbClr val="1E4E79"/>
                </a:solidFill>
                <a:latin typeface="Century Gothic"/>
                <a:ea typeface="Century Gothic"/>
                <a:cs typeface="Century Gothic"/>
                <a:sym typeface="Century Gothic"/>
              </a:rPr>
              <a:t>Tu vas  </a:t>
            </a:r>
            <a:r>
              <a:rPr lang="en-GB" sz="2400" b="1" i="0" u="none" strike="noStrike" cap="none" dirty="0" err="1">
                <a:solidFill>
                  <a:schemeClr val="accent2"/>
                </a:solidFill>
                <a:latin typeface="Century Gothic"/>
                <a:ea typeface="Century Gothic"/>
                <a:cs typeface="Century Gothic"/>
                <a:sym typeface="Century Gothic"/>
              </a:rPr>
              <a:t>arriver</a:t>
            </a:r>
            <a:r>
              <a:rPr lang="en-GB" sz="2400" i="0" u="none" strike="noStrike" cap="none" dirty="0">
                <a:solidFill>
                  <a:srgbClr val="1E4E79"/>
                </a:solidFill>
                <a:latin typeface="Century Gothic"/>
                <a:ea typeface="Century Gothic"/>
                <a:cs typeface="Century Gothic"/>
                <a:sym typeface="Century Gothic"/>
              </a:rPr>
              <a:t> </a:t>
            </a:r>
            <a:r>
              <a:rPr lang="en-GB" sz="2400" i="0" u="none" strike="noStrike" cap="none" dirty="0" err="1">
                <a:solidFill>
                  <a:srgbClr val="1E4E79"/>
                </a:solidFill>
                <a:latin typeface="Century Gothic"/>
                <a:ea typeface="Century Gothic"/>
                <a:cs typeface="Century Gothic"/>
                <a:sym typeface="Century Gothic"/>
              </a:rPr>
              <a:t>en</a:t>
            </a:r>
            <a:r>
              <a:rPr lang="en-GB" sz="2400" i="0" u="none" strike="noStrike" cap="none" dirty="0">
                <a:solidFill>
                  <a:srgbClr val="1E4E79"/>
                </a:solidFill>
                <a:latin typeface="Century Gothic"/>
                <a:ea typeface="Century Gothic"/>
                <a:cs typeface="Century Gothic"/>
                <a:sym typeface="Century Gothic"/>
              </a:rPr>
              <a:t> retard. </a:t>
            </a:r>
            <a:endParaRPr sz="2400" i="0" u="none" strike="noStrike" cap="none" dirty="0">
              <a:solidFill>
                <a:schemeClr val="accent2"/>
              </a:solidFill>
              <a:latin typeface="Century Gothic"/>
              <a:ea typeface="Century Gothic"/>
              <a:cs typeface="Century Gothic"/>
              <a:sym typeface="Century Gothic"/>
            </a:endParaRPr>
          </a:p>
        </p:txBody>
      </p:sp>
      <p:sp>
        <p:nvSpPr>
          <p:cNvPr id="10" name="Google Shape;368;p43">
            <a:extLst>
              <a:ext uri="{FF2B5EF4-FFF2-40B4-BE49-F238E27FC236}">
                <a16:creationId xmlns:a16="http://schemas.microsoft.com/office/drawing/2014/main" id="{688B6C75-9720-41B4-94B1-378479845DBF}"/>
              </a:ext>
            </a:extLst>
          </p:cNvPr>
          <p:cNvSpPr txBox="1"/>
          <p:nvPr/>
        </p:nvSpPr>
        <p:spPr>
          <a:xfrm>
            <a:off x="4816596" y="2881789"/>
            <a:ext cx="4517166"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dirty="0">
                <a:solidFill>
                  <a:srgbClr val="1E4E79"/>
                </a:solidFill>
                <a:latin typeface="Century Gothic"/>
                <a:ea typeface="Century Gothic"/>
                <a:cs typeface="Century Gothic"/>
                <a:sym typeface="Century Gothic"/>
              </a:rPr>
              <a:t>Y</a:t>
            </a:r>
            <a:r>
              <a:rPr lang="en-GB" sz="2400" b="0" i="0" u="none" strike="noStrike" cap="none" dirty="0">
                <a:solidFill>
                  <a:srgbClr val="1E4E79"/>
                </a:solidFill>
                <a:latin typeface="Century Gothic"/>
                <a:ea typeface="Century Gothic"/>
                <a:cs typeface="Century Gothic"/>
                <a:sym typeface="Century Gothic"/>
              </a:rPr>
              <a:t>ou </a:t>
            </a:r>
            <a:r>
              <a:rPr lang="en-GB" sz="2400" b="1" i="0" u="none" strike="noStrike" cap="none" dirty="0">
                <a:solidFill>
                  <a:srgbClr val="1E4E79"/>
                </a:solidFill>
                <a:latin typeface="Century Gothic"/>
                <a:ea typeface="Century Gothic"/>
                <a:cs typeface="Century Gothic"/>
                <a:sym typeface="Century Gothic"/>
              </a:rPr>
              <a:t>are going </a:t>
            </a:r>
            <a:r>
              <a:rPr lang="en-GB" sz="2400" b="1" i="0" u="none" strike="noStrike" cap="none" dirty="0">
                <a:solidFill>
                  <a:schemeClr val="accent2"/>
                </a:solidFill>
                <a:latin typeface="Century Gothic"/>
                <a:ea typeface="Century Gothic"/>
                <a:cs typeface="Century Gothic"/>
                <a:sym typeface="Century Gothic"/>
              </a:rPr>
              <a:t>to arrive </a:t>
            </a:r>
            <a:r>
              <a:rPr lang="en-GB" sz="2400" b="0" i="0" u="none" strike="noStrike" cap="none" dirty="0">
                <a:solidFill>
                  <a:srgbClr val="1E4E79"/>
                </a:solidFill>
                <a:latin typeface="Century Gothic"/>
                <a:ea typeface="Century Gothic"/>
                <a:cs typeface="Century Gothic"/>
                <a:sym typeface="Century Gothic"/>
              </a:rPr>
              <a:t>late.</a:t>
            </a:r>
            <a:endParaRPr sz="2400" dirty="0"/>
          </a:p>
        </p:txBody>
      </p:sp>
      <p:sp>
        <p:nvSpPr>
          <p:cNvPr id="13" name="Google Shape;364;p43">
            <a:extLst>
              <a:ext uri="{FF2B5EF4-FFF2-40B4-BE49-F238E27FC236}">
                <a16:creationId xmlns:a16="http://schemas.microsoft.com/office/drawing/2014/main" id="{D0F10424-52A5-4023-B2A0-873A221ED965}"/>
              </a:ext>
            </a:extLst>
          </p:cNvPr>
          <p:cNvSpPr txBox="1"/>
          <p:nvPr/>
        </p:nvSpPr>
        <p:spPr>
          <a:xfrm>
            <a:off x="427896" y="5130827"/>
            <a:ext cx="4219773"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n-GB" sz="2400" dirty="0">
                <a:solidFill>
                  <a:srgbClr val="1E4E79"/>
                </a:solidFill>
                <a:latin typeface="Century Gothic"/>
                <a:ea typeface="Century Gothic"/>
                <a:cs typeface="Century Gothic"/>
                <a:sym typeface="Century Gothic"/>
              </a:rPr>
              <a:t>Elle </a:t>
            </a:r>
            <a:r>
              <a:rPr lang="en-GB" sz="2400" dirty="0" err="1">
                <a:solidFill>
                  <a:srgbClr val="1E4E79"/>
                </a:solidFill>
                <a:latin typeface="Century Gothic"/>
                <a:ea typeface="Century Gothic"/>
                <a:cs typeface="Century Gothic"/>
                <a:sym typeface="Century Gothic"/>
              </a:rPr>
              <a:t>va</a:t>
            </a:r>
            <a:r>
              <a:rPr lang="en-GB" sz="2400" dirty="0">
                <a:solidFill>
                  <a:srgbClr val="1E4E79"/>
                </a:solidFill>
                <a:latin typeface="Century Gothic"/>
                <a:ea typeface="Century Gothic"/>
                <a:cs typeface="Century Gothic"/>
                <a:sym typeface="Century Gothic"/>
              </a:rPr>
              <a:t> </a:t>
            </a:r>
            <a:r>
              <a:rPr lang="en-GB" sz="2400" b="1" dirty="0" err="1">
                <a:solidFill>
                  <a:schemeClr val="accent2"/>
                </a:solidFill>
                <a:latin typeface="Century Gothic"/>
                <a:ea typeface="Century Gothic"/>
                <a:cs typeface="Century Gothic"/>
                <a:sym typeface="Century Gothic"/>
              </a:rPr>
              <a:t>devenir</a:t>
            </a:r>
            <a:r>
              <a:rPr lang="en-GB" sz="2400" dirty="0">
                <a:solidFill>
                  <a:srgbClr val="1E4E79"/>
                </a:solidFill>
                <a:latin typeface="Century Gothic"/>
                <a:ea typeface="Century Gothic"/>
                <a:cs typeface="Century Gothic"/>
                <a:sym typeface="Century Gothic"/>
              </a:rPr>
              <a:t> </a:t>
            </a:r>
            <a:r>
              <a:rPr lang="en-GB" sz="2400" dirty="0" err="1">
                <a:solidFill>
                  <a:srgbClr val="1E4E79"/>
                </a:solidFill>
                <a:latin typeface="Century Gothic"/>
                <a:ea typeface="Century Gothic"/>
                <a:cs typeface="Century Gothic"/>
                <a:sym typeface="Century Gothic"/>
              </a:rPr>
              <a:t>professeur</a:t>
            </a:r>
            <a:r>
              <a:rPr lang="en-GB" sz="2400" dirty="0">
                <a:solidFill>
                  <a:srgbClr val="1E4E79"/>
                </a:solidFill>
                <a:latin typeface="Century Gothic"/>
                <a:ea typeface="Century Gothic"/>
                <a:cs typeface="Century Gothic"/>
                <a:sym typeface="Century Gothic"/>
              </a:rPr>
              <a:t>.            </a:t>
            </a:r>
            <a:endParaRPr sz="2400" i="0" u="none" strike="noStrike" cap="none" dirty="0">
              <a:solidFill>
                <a:schemeClr val="accent2"/>
              </a:solidFill>
              <a:latin typeface="Century Gothic"/>
              <a:ea typeface="Century Gothic"/>
              <a:cs typeface="Century Gothic"/>
              <a:sym typeface="Century Gothic"/>
            </a:endParaRPr>
          </a:p>
        </p:txBody>
      </p:sp>
      <p:sp>
        <p:nvSpPr>
          <p:cNvPr id="14" name="Google Shape;365;p43">
            <a:extLst>
              <a:ext uri="{FF2B5EF4-FFF2-40B4-BE49-F238E27FC236}">
                <a16:creationId xmlns:a16="http://schemas.microsoft.com/office/drawing/2014/main" id="{19C3D1AB-6574-45C3-9EAF-E005891BF3DB}"/>
              </a:ext>
            </a:extLst>
          </p:cNvPr>
          <p:cNvSpPr txBox="1"/>
          <p:nvPr/>
        </p:nvSpPr>
        <p:spPr>
          <a:xfrm>
            <a:off x="4816596" y="5135349"/>
            <a:ext cx="5404557" cy="46162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dirty="0">
                <a:solidFill>
                  <a:srgbClr val="1E4E79"/>
                </a:solidFill>
                <a:latin typeface="Century Gothic"/>
                <a:ea typeface="Century Gothic"/>
                <a:cs typeface="Century Gothic"/>
                <a:sym typeface="Century Gothic"/>
              </a:rPr>
              <a:t>S</a:t>
            </a:r>
            <a:r>
              <a:rPr lang="en-GB" sz="2400" b="0" i="0" u="none" strike="noStrike" cap="none" dirty="0">
                <a:solidFill>
                  <a:srgbClr val="1E4E79"/>
                </a:solidFill>
                <a:latin typeface="Century Gothic"/>
                <a:ea typeface="Century Gothic"/>
                <a:cs typeface="Century Gothic"/>
                <a:sym typeface="Century Gothic"/>
              </a:rPr>
              <a:t>he </a:t>
            </a:r>
            <a:r>
              <a:rPr lang="en-GB" sz="2400" b="1" i="0" u="none" strike="noStrike" cap="none" dirty="0">
                <a:solidFill>
                  <a:srgbClr val="1E4E79"/>
                </a:solidFill>
                <a:latin typeface="Century Gothic"/>
                <a:ea typeface="Century Gothic"/>
                <a:cs typeface="Century Gothic"/>
                <a:sym typeface="Century Gothic"/>
              </a:rPr>
              <a:t>is going</a:t>
            </a:r>
            <a:r>
              <a:rPr lang="en-GB" sz="2400" i="0" u="none" strike="noStrike" cap="none" dirty="0">
                <a:solidFill>
                  <a:srgbClr val="1E4E79"/>
                </a:solidFill>
                <a:latin typeface="Century Gothic"/>
                <a:ea typeface="Century Gothic"/>
                <a:cs typeface="Century Gothic"/>
                <a:sym typeface="Century Gothic"/>
              </a:rPr>
              <a:t> </a:t>
            </a:r>
            <a:r>
              <a:rPr lang="en-GB" sz="2400" b="1" i="0" u="none" strike="noStrike" cap="none" dirty="0">
                <a:solidFill>
                  <a:schemeClr val="accent2"/>
                </a:solidFill>
                <a:latin typeface="Century Gothic"/>
                <a:ea typeface="Century Gothic"/>
                <a:cs typeface="Century Gothic"/>
                <a:sym typeface="Century Gothic"/>
              </a:rPr>
              <a:t>to become </a:t>
            </a:r>
            <a:r>
              <a:rPr lang="en-GB" sz="2400" i="0" u="none" strike="noStrike" cap="none" dirty="0">
                <a:solidFill>
                  <a:srgbClr val="1E4E79"/>
                </a:solidFill>
                <a:latin typeface="Century Gothic"/>
                <a:ea typeface="Century Gothic"/>
                <a:cs typeface="Century Gothic"/>
                <a:sym typeface="Century Gothic"/>
              </a:rPr>
              <a:t>a teacher.</a:t>
            </a:r>
            <a:endParaRPr sz="2400" b="1" dirty="0"/>
          </a:p>
        </p:txBody>
      </p:sp>
      <p:sp>
        <p:nvSpPr>
          <p:cNvPr id="2" name="TextBox 1">
            <a:extLst>
              <a:ext uri="{FF2B5EF4-FFF2-40B4-BE49-F238E27FC236}">
                <a16:creationId xmlns:a16="http://schemas.microsoft.com/office/drawing/2014/main" id="{82BE428D-EFF7-4856-81E8-99459636E01B}"/>
              </a:ext>
            </a:extLst>
          </p:cNvPr>
          <p:cNvSpPr txBox="1"/>
          <p:nvPr/>
        </p:nvSpPr>
        <p:spPr>
          <a:xfrm>
            <a:off x="455312" y="2959720"/>
            <a:ext cx="1071584"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a:t>
            </a:r>
          </a:p>
        </p:txBody>
      </p:sp>
      <p:sp>
        <p:nvSpPr>
          <p:cNvPr id="19" name="TextBox 18">
            <a:extLst>
              <a:ext uri="{FF2B5EF4-FFF2-40B4-BE49-F238E27FC236}">
                <a16:creationId xmlns:a16="http://schemas.microsoft.com/office/drawing/2014/main" id="{9E223465-F2A7-4C27-AF84-87976502743C}"/>
              </a:ext>
            </a:extLst>
          </p:cNvPr>
          <p:cNvSpPr txBox="1"/>
          <p:nvPr/>
        </p:nvSpPr>
        <p:spPr>
          <a:xfrm>
            <a:off x="427896" y="4056531"/>
            <a:ext cx="983449"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a:t>
            </a:r>
          </a:p>
        </p:txBody>
      </p:sp>
      <p:sp>
        <p:nvSpPr>
          <p:cNvPr id="20" name="TextBox 19">
            <a:extLst>
              <a:ext uri="{FF2B5EF4-FFF2-40B4-BE49-F238E27FC236}">
                <a16:creationId xmlns:a16="http://schemas.microsoft.com/office/drawing/2014/main" id="{9F5B2A46-608E-4067-9DE1-03953A7A4EF5}"/>
              </a:ext>
            </a:extLst>
          </p:cNvPr>
          <p:cNvSpPr txBox="1"/>
          <p:nvPr/>
        </p:nvSpPr>
        <p:spPr>
          <a:xfrm>
            <a:off x="427896" y="5154613"/>
            <a:ext cx="1071584" cy="400110"/>
          </a:xfrm>
          <a:prstGeom prst="rect">
            <a:avLst/>
          </a:prstGeom>
          <a:solidFill>
            <a:schemeClr val="bg1"/>
          </a:solidFill>
        </p:spPr>
        <p:txBody>
          <a:bodyPr wrap="square" rtlCol="0">
            <a:spAutoFit/>
          </a:bodyPr>
          <a:lstStyle/>
          <a:p>
            <a:r>
              <a:rPr lang="en-GB" sz="2000" dirty="0">
                <a:solidFill>
                  <a:schemeClr val="accent1">
                    <a:lumMod val="50000"/>
                  </a:schemeClr>
                </a:solidFill>
              </a:rPr>
              <a:t>______</a:t>
            </a:r>
          </a:p>
        </p:txBody>
      </p:sp>
      <p:pic>
        <p:nvPicPr>
          <p:cNvPr id="21" name="Picture 20" descr="A picture containing drawing&#10;&#10;Description automatically generated">
            <a:extLst>
              <a:ext uri="{FF2B5EF4-FFF2-40B4-BE49-F238E27FC236}">
                <a16:creationId xmlns:a16="http://schemas.microsoft.com/office/drawing/2014/main" id="{967E0EC7-2F83-416B-9292-039F2672A0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52754" y="2666178"/>
            <a:ext cx="824905" cy="886669"/>
          </a:xfrm>
          <a:prstGeom prst="rect">
            <a:avLst/>
          </a:prstGeom>
        </p:spPr>
      </p:pic>
      <p:pic>
        <p:nvPicPr>
          <p:cNvPr id="23" name="Picture 22" descr="A picture containing umbrella, clock&#10;&#10;Description automatically generated">
            <a:extLst>
              <a:ext uri="{FF2B5EF4-FFF2-40B4-BE49-F238E27FC236}">
                <a16:creationId xmlns:a16="http://schemas.microsoft.com/office/drawing/2014/main" id="{8E7FE7A9-C0CC-40CF-A075-ABC15F34A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0175" y="3932991"/>
            <a:ext cx="788626" cy="788626"/>
          </a:xfrm>
          <a:prstGeom prst="rect">
            <a:avLst/>
          </a:prstGeom>
        </p:spPr>
      </p:pic>
      <p:pic>
        <p:nvPicPr>
          <p:cNvPr id="25" name="Picture 24">
            <a:extLst>
              <a:ext uri="{FF2B5EF4-FFF2-40B4-BE49-F238E27FC236}">
                <a16:creationId xmlns:a16="http://schemas.microsoft.com/office/drawing/2014/main" id="{B32E0555-1F3F-4B81-A8ED-EE2CBC14C0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07146" y="4967326"/>
            <a:ext cx="579683" cy="788626"/>
          </a:xfrm>
          <a:prstGeom prst="rect">
            <a:avLst/>
          </a:prstGeom>
        </p:spPr>
      </p:pic>
      <p:pic>
        <p:nvPicPr>
          <p:cNvPr id="18" name="Picture 17" descr="background rectangle">
            <a:extLst>
              <a:ext uri="{FF2B5EF4-FFF2-40B4-BE49-F238E27FC236}">
                <a16:creationId xmlns:a16="http://schemas.microsoft.com/office/drawing/2014/main" id="{CDB57917-323C-4767-9A5D-FC7361038283}"/>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ABE341B2-A613-4D19-B627-9074D3B38C70}"/>
              </a:ext>
            </a:extLst>
          </p:cNvPr>
          <p:cNvSpPr txBox="1">
            <a:spLocks/>
          </p:cNvSpPr>
          <p:nvPr/>
        </p:nvSpPr>
        <p:spPr>
          <a:xfrm>
            <a:off x="0" y="296864"/>
            <a:ext cx="569540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Future intention with </a:t>
            </a:r>
            <a:r>
              <a:rPr lang="en-GB" sz="3600" b="1" i="1">
                <a:solidFill>
                  <a:schemeClr val="bg1"/>
                </a:solidFill>
              </a:rPr>
              <a:t>aller</a:t>
            </a:r>
            <a:endParaRPr lang="en-GB" sz="3600" b="1" dirty="0">
              <a:solidFill>
                <a:schemeClr val="bg1"/>
              </a:solidFill>
            </a:endParaRPr>
          </a:p>
        </p:txBody>
      </p:sp>
      <p:sp>
        <p:nvSpPr>
          <p:cNvPr id="24" name="Rounded Rectangle 46">
            <a:extLst>
              <a:ext uri="{FF2B5EF4-FFF2-40B4-BE49-F238E27FC236}">
                <a16:creationId xmlns:a16="http://schemas.microsoft.com/office/drawing/2014/main" id="{7C456DED-7EB8-4B10-8391-6EEC699C7578}"/>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3114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852160" cy="707849"/>
          </a:xfrm>
        </p:spPr>
        <p:txBody>
          <a:bodyPr>
            <a:normAutofit/>
          </a:bodyPr>
          <a:lstStyle/>
          <a:p>
            <a:r>
              <a:rPr lang="en-GB" sz="2800" b="1" dirty="0" err="1">
                <a:solidFill>
                  <a:schemeClr val="bg1"/>
                </a:solidFill>
              </a:rPr>
              <a:t>En</a:t>
            </a:r>
            <a:r>
              <a:rPr lang="en-GB" sz="2800" b="1" dirty="0">
                <a:solidFill>
                  <a:schemeClr val="bg1"/>
                </a:solidFill>
              </a:rPr>
              <a:t> </a:t>
            </a:r>
            <a:r>
              <a:rPr lang="en-GB" sz="2800" b="1" dirty="0" err="1">
                <a:solidFill>
                  <a:schemeClr val="bg1"/>
                </a:solidFill>
              </a:rPr>
              <a:t>ce</a:t>
            </a:r>
            <a:r>
              <a:rPr lang="en-GB" sz="2800" b="1" dirty="0">
                <a:solidFill>
                  <a:schemeClr val="bg1"/>
                </a:solidFill>
              </a:rPr>
              <a:t> moment </a:t>
            </a:r>
            <a:r>
              <a:rPr lang="en-GB" sz="2800" b="1" dirty="0" err="1">
                <a:solidFill>
                  <a:schemeClr val="bg1"/>
                </a:solidFill>
              </a:rPr>
              <a:t>ou</a:t>
            </a:r>
            <a:r>
              <a:rPr lang="en-GB" sz="2800" b="1" dirty="0">
                <a:solidFill>
                  <a:schemeClr val="bg1"/>
                </a:solidFill>
              </a:rPr>
              <a:t> le week-end?</a:t>
            </a:r>
          </a:p>
        </p:txBody>
      </p:sp>
      <p:graphicFrame>
        <p:nvGraphicFramePr>
          <p:cNvPr id="35" name="Google Shape;391;p4">
            <a:extLst>
              <a:ext uri="{FF2B5EF4-FFF2-40B4-BE49-F238E27FC236}">
                <a16:creationId xmlns:a16="http://schemas.microsoft.com/office/drawing/2014/main" id="{BD6EBD15-C893-44D8-B300-CFE4BC202FE7}"/>
              </a:ext>
            </a:extLst>
          </p:cNvPr>
          <p:cNvGraphicFramePr/>
          <p:nvPr>
            <p:extLst>
              <p:ext uri="{D42A27DB-BD31-4B8C-83A1-F6EECF244321}">
                <p14:modId xmlns:p14="http://schemas.microsoft.com/office/powerpoint/2010/main" val="4062417091"/>
              </p:ext>
            </p:extLst>
          </p:nvPr>
        </p:nvGraphicFramePr>
        <p:xfrm>
          <a:off x="436885" y="1900424"/>
          <a:ext cx="11318230" cy="4249359"/>
        </p:xfrm>
        <a:graphic>
          <a:graphicData uri="http://schemas.openxmlformats.org/drawingml/2006/table">
            <a:tbl>
              <a:tblPr firstRow="1" bandRow="1">
                <a:noFill/>
              </a:tblPr>
              <a:tblGrid>
                <a:gridCol w="748327">
                  <a:extLst>
                    <a:ext uri="{9D8B030D-6E8A-4147-A177-3AD203B41FA5}">
                      <a16:colId xmlns:a16="http://schemas.microsoft.com/office/drawing/2014/main" val="20000"/>
                    </a:ext>
                  </a:extLst>
                </a:gridCol>
                <a:gridCol w="6032549">
                  <a:extLst>
                    <a:ext uri="{9D8B030D-6E8A-4147-A177-3AD203B41FA5}">
                      <a16:colId xmlns:a16="http://schemas.microsoft.com/office/drawing/2014/main" val="3879351179"/>
                    </a:ext>
                  </a:extLst>
                </a:gridCol>
                <a:gridCol w="2355944">
                  <a:extLst>
                    <a:ext uri="{9D8B030D-6E8A-4147-A177-3AD203B41FA5}">
                      <a16:colId xmlns:a16="http://schemas.microsoft.com/office/drawing/2014/main" val="20002"/>
                    </a:ext>
                  </a:extLst>
                </a:gridCol>
                <a:gridCol w="2181410">
                  <a:extLst>
                    <a:ext uri="{9D8B030D-6E8A-4147-A177-3AD203B41FA5}">
                      <a16:colId xmlns:a16="http://schemas.microsoft.com/office/drawing/2014/main" val="20003"/>
                    </a:ext>
                  </a:extLst>
                </a:gridCol>
              </a:tblGrid>
              <a:tr h="472151">
                <a:tc>
                  <a:txBody>
                    <a:bodyPr/>
                    <a:lstStyle/>
                    <a:p>
                      <a:pPr marL="0" marR="0" lvl="0" indent="0" algn="l"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None/>
                      </a:pPr>
                      <a:r>
                        <a:rPr lang="en-GB" sz="2000" u="none" strike="noStrike" cap="none" dirty="0" err="1">
                          <a:solidFill>
                            <a:schemeClr val="accent5">
                              <a:lumMod val="50000"/>
                            </a:schemeClr>
                          </a:solidFill>
                        </a:rPr>
                        <a:t>en</a:t>
                      </a:r>
                      <a:r>
                        <a:rPr lang="en-GB" sz="2000" u="none" strike="noStrike" cap="none" dirty="0">
                          <a:solidFill>
                            <a:schemeClr val="accent5">
                              <a:lumMod val="50000"/>
                            </a:schemeClr>
                          </a:solidFill>
                        </a:rPr>
                        <a:t> </a:t>
                      </a:r>
                      <a:r>
                        <a:rPr lang="en-GB" sz="2000" u="none" strike="noStrike" cap="none" dirty="0" err="1">
                          <a:solidFill>
                            <a:schemeClr val="accent5">
                              <a:lumMod val="50000"/>
                            </a:schemeClr>
                          </a:solidFill>
                        </a:rPr>
                        <a:t>ce</a:t>
                      </a:r>
                      <a:r>
                        <a:rPr lang="en-GB" sz="2000" u="none" strike="noStrike" cap="none" dirty="0">
                          <a:solidFill>
                            <a:schemeClr val="accent5">
                              <a:lumMod val="50000"/>
                            </a:schemeClr>
                          </a:solidFill>
                        </a:rPr>
                        <a:t> moment</a:t>
                      </a: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None/>
                      </a:pPr>
                      <a:r>
                        <a:rPr lang="en-GB" sz="2000" u="none" strike="noStrike" cap="none" dirty="0">
                          <a:solidFill>
                            <a:schemeClr val="accent5">
                              <a:lumMod val="50000"/>
                            </a:schemeClr>
                          </a:solidFill>
                        </a:rPr>
                        <a:t>le week-end</a:t>
                      </a: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41215957"/>
                  </a:ext>
                </a:extLst>
              </a:tr>
              <a:tr h="472151">
                <a:tc>
                  <a:txBody>
                    <a:bodyPr/>
                    <a:lstStyle/>
                    <a:p>
                      <a:pPr marL="0" marR="0" lvl="0" indent="0" algn="l"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Tu vas </a:t>
                      </a:r>
                      <a:r>
                        <a:rPr lang="en-GB" sz="2000" dirty="0" err="1">
                          <a:solidFill>
                            <a:schemeClr val="accent5">
                              <a:lumMod val="50000"/>
                            </a:schemeClr>
                          </a:solidFill>
                          <a:latin typeface="Century Gothic" panose="020B0502020202020204" pitchFamily="34" charset="0"/>
                        </a:rPr>
                        <a:t>aller</a:t>
                      </a:r>
                      <a:r>
                        <a:rPr lang="en-GB" sz="2000" dirty="0">
                          <a:solidFill>
                            <a:schemeClr val="accent5">
                              <a:lumMod val="50000"/>
                            </a:schemeClr>
                          </a:solidFill>
                          <a:latin typeface="Century Gothic" panose="020B0502020202020204" pitchFamily="34" charset="0"/>
                        </a:rPr>
                        <a:t> … à </a:t>
                      </a:r>
                      <a:r>
                        <a:rPr lang="en-GB" sz="2000" dirty="0" err="1">
                          <a:solidFill>
                            <a:schemeClr val="accent5">
                              <a:lumMod val="50000"/>
                            </a:schemeClr>
                          </a:solidFill>
                          <a:latin typeface="Century Gothic" panose="020B0502020202020204" pitchFamily="34" charset="0"/>
                        </a:rPr>
                        <a:t>Londres</a:t>
                      </a:r>
                      <a:r>
                        <a:rPr lang="en-GB" sz="2000" dirty="0">
                          <a:solidFill>
                            <a:schemeClr val="accent5">
                              <a:lumMod val="50000"/>
                            </a:schemeClr>
                          </a:solidFill>
                          <a:latin typeface="Century Gothic" panose="020B0502020202020204" pitchFamily="34" charset="0"/>
                        </a:rPr>
                        <a:t>.</a:t>
                      </a:r>
                    </a:p>
                  </a:txBody>
                  <a:tcPr marL="91450" marR="91450" marT="45725" marB="457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72151">
                <a:tc>
                  <a:txBody>
                    <a:bodyPr/>
                    <a:lstStyle/>
                    <a:p>
                      <a:pPr marL="0" marR="0" lvl="0" indent="0" algn="l"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latin typeface="Century Gothic" panose="020B0502020202020204" pitchFamily="34" charset="0"/>
                        </a:rPr>
                        <a:t>Il arrive        …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ville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retard.</a:t>
                      </a: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a:p>
                  </a:txBody>
                  <a:tcPr marL="91450" marR="91450"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472151">
                <a:tc>
                  <a:txBody>
                    <a:bodyPr/>
                    <a:lstStyle/>
                    <a:p>
                      <a:pPr marL="0" marR="0" lvl="0" indent="0" algn="l"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latin typeface="Century Gothic" panose="020B0502020202020204" pitchFamily="34" charset="0"/>
                        </a:rPr>
                        <a:t>Tu </a:t>
                      </a:r>
                      <a:r>
                        <a:rPr lang="en-GB" sz="2000" dirty="0" err="1">
                          <a:solidFill>
                            <a:schemeClr val="accent5">
                              <a:lumMod val="50000"/>
                            </a:schemeClr>
                          </a:solidFill>
                          <a:latin typeface="Century Gothic" panose="020B0502020202020204" pitchFamily="34" charset="0"/>
                        </a:rPr>
                        <a:t>écoutes</a:t>
                      </a:r>
                      <a:r>
                        <a:rPr lang="en-GB" sz="2000" dirty="0">
                          <a:solidFill>
                            <a:schemeClr val="accent5">
                              <a:lumMod val="50000"/>
                            </a:schemeClr>
                          </a:solidFill>
                          <a:latin typeface="Century Gothic" panose="020B0502020202020204" pitchFamily="34" charset="0"/>
                        </a:rPr>
                        <a:t> … encore la radio.</a:t>
                      </a: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dirty="0"/>
                    </a:p>
                  </a:txBody>
                  <a:tcPr marL="91450" marR="91450"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472151">
                <a:tc>
                  <a:txBody>
                    <a:bodyPr/>
                    <a:lstStyle/>
                    <a:p>
                      <a:pPr marL="0" marR="0" lvl="0" indent="0" algn="l"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latin typeface="Century Gothic" panose="020B0502020202020204" pitchFamily="34" charset="0"/>
                        </a:rPr>
                        <a:t>Elle </a:t>
                      </a:r>
                      <a:r>
                        <a:rPr lang="en-GB" sz="2000" dirty="0" err="1">
                          <a:solidFill>
                            <a:schemeClr val="accent5">
                              <a:lumMod val="50000"/>
                            </a:schemeClr>
                          </a:solidFill>
                          <a:latin typeface="Century Gothic" panose="020B0502020202020204" pitchFamily="34" charset="0"/>
                        </a:rPr>
                        <a:t>va</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gagner</a:t>
                      </a:r>
                      <a:r>
                        <a:rPr lang="en-GB" sz="2000" dirty="0">
                          <a:solidFill>
                            <a:schemeClr val="accent5">
                              <a:lumMod val="50000"/>
                            </a:schemeClr>
                          </a:solidFill>
                          <a:latin typeface="Century Gothic" panose="020B0502020202020204" pitchFamily="34" charset="0"/>
                        </a:rPr>
                        <a:t> le match. </a:t>
                      </a: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472151">
                <a:tc>
                  <a:txBody>
                    <a:bodyPr/>
                    <a:lstStyle/>
                    <a:p>
                      <a:pPr marL="0" marR="0" lvl="0" indent="0" algn="l" rtl="0">
                        <a:lnSpc>
                          <a:spcPct val="100000"/>
                        </a:lnSpc>
                        <a:spcBef>
                          <a:spcPts val="0"/>
                        </a:spcBef>
                        <a:spcAft>
                          <a:spcPts val="0"/>
                        </a:spcAft>
                        <a:buNone/>
                      </a:pPr>
                      <a:endParaRPr sz="200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latin typeface="Century Gothic" panose="020B0502020202020204" pitchFamily="34" charset="0"/>
                        </a:rPr>
                        <a:t>Tu vas          … changer le monde !</a:t>
                      </a: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472151">
                <a:tc>
                  <a:txBody>
                    <a:bodyPr/>
                    <a:lstStyle/>
                    <a:p>
                      <a:pPr marL="0" marR="0" lvl="0" indent="0" algn="l" rtl="0">
                        <a:lnSpc>
                          <a:spcPct val="100000"/>
                        </a:lnSpc>
                        <a:spcBef>
                          <a:spcPts val="0"/>
                        </a:spcBef>
                        <a:spcAft>
                          <a:spcPts val="0"/>
                        </a:spcAft>
                        <a:buNone/>
                      </a:pPr>
                      <a:endParaRPr sz="200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latin typeface="Century Gothic" panose="020B0502020202020204" pitchFamily="34" charset="0"/>
                        </a:rPr>
                        <a:t>Elle </a:t>
                      </a:r>
                      <a:r>
                        <a:rPr lang="en-GB" sz="2000" dirty="0" err="1">
                          <a:solidFill>
                            <a:schemeClr val="accent5">
                              <a:lumMod val="50000"/>
                            </a:schemeClr>
                          </a:solidFill>
                          <a:latin typeface="Century Gothic" panose="020B0502020202020204" pitchFamily="34" charset="0"/>
                        </a:rPr>
                        <a:t>habite</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Écosse</a:t>
                      </a:r>
                      <a:r>
                        <a:rPr lang="en-GB" sz="2000" dirty="0">
                          <a:solidFill>
                            <a:schemeClr val="accent5">
                              <a:lumMod val="50000"/>
                            </a:schemeClr>
                          </a:solidFill>
                          <a:latin typeface="Century Gothic" panose="020B0502020202020204" pitchFamily="34" charset="0"/>
                        </a:rPr>
                        <a:t>.</a:t>
                      </a: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472151">
                <a:tc>
                  <a:txBody>
                    <a:bodyPr/>
                    <a:lstStyle/>
                    <a:p>
                      <a:pPr marL="0" marR="0" lvl="0" indent="0" algn="l"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latin typeface="Century Gothic" panose="020B0502020202020204" pitchFamily="34" charset="0"/>
                        </a:rPr>
                        <a:t>Tu </a:t>
                      </a:r>
                      <a:r>
                        <a:rPr lang="en-GB" sz="2000" dirty="0" err="1">
                          <a:solidFill>
                            <a:schemeClr val="accent5">
                              <a:lumMod val="50000"/>
                            </a:schemeClr>
                          </a:solidFill>
                          <a:latin typeface="Century Gothic" panose="020B0502020202020204" pitchFamily="34" charset="0"/>
                        </a:rPr>
                        <a:t>regardes</a:t>
                      </a:r>
                      <a:r>
                        <a:rPr lang="en-GB" sz="2000" dirty="0">
                          <a:solidFill>
                            <a:schemeClr val="accent5">
                              <a:lumMod val="50000"/>
                            </a:schemeClr>
                          </a:solidFill>
                          <a:latin typeface="Century Gothic" panose="020B0502020202020204" pitchFamily="34" charset="0"/>
                        </a:rPr>
                        <a:t> … un film.</a:t>
                      </a:r>
                    </a:p>
                  </a:txBody>
                  <a:tcPr marL="91450" marR="91450" marT="45725" marB="45725" anchor="ctr">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472151">
                <a:tc>
                  <a:txBody>
                    <a:bodyPr/>
                    <a:lstStyle/>
                    <a:p>
                      <a:pPr marL="0" marR="0" lvl="0" indent="0" algn="l"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dirty="0">
                          <a:solidFill>
                            <a:schemeClr val="accent5">
                              <a:lumMod val="50000"/>
                            </a:schemeClr>
                          </a:solidFill>
                          <a:latin typeface="Century Gothic" panose="020B0502020202020204" pitchFamily="34" charset="0"/>
                        </a:rPr>
                        <a:t>Il </a:t>
                      </a:r>
                      <a:r>
                        <a:rPr lang="en-GB" sz="2000" dirty="0" err="1">
                          <a:solidFill>
                            <a:schemeClr val="accent5">
                              <a:lumMod val="50000"/>
                            </a:schemeClr>
                          </a:solidFill>
                          <a:latin typeface="Century Gothic" panose="020B0502020202020204" pitchFamily="34" charset="0"/>
                        </a:rPr>
                        <a:t>va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habiter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Angleterre</a:t>
                      </a:r>
                      <a:r>
                        <a:rPr lang="en-GB" sz="2000" dirty="0">
                          <a:solidFill>
                            <a:schemeClr val="accent5">
                              <a:lumMod val="50000"/>
                            </a:schemeClr>
                          </a:solidFill>
                          <a:latin typeface="Century Gothic" panose="020B0502020202020204" pitchFamily="34" charset="0"/>
                        </a:rPr>
                        <a:t>.</a:t>
                      </a:r>
                    </a:p>
                  </a:txBody>
                  <a:tcPr marL="91450" marR="91450" marT="45725" marB="45725"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bl>
          </a:graphicData>
        </a:graphic>
      </p:graphicFrame>
      <p:pic>
        <p:nvPicPr>
          <p:cNvPr id="36" name="Picture 35">
            <a:extLst>
              <a:ext uri="{FF2B5EF4-FFF2-40B4-BE49-F238E27FC236}">
                <a16:creationId xmlns:a16="http://schemas.microsoft.com/office/drawing/2014/main" id="{97F54964-7A7B-4C6C-A76F-9247A9782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3730" y="2442309"/>
            <a:ext cx="339938" cy="354102"/>
          </a:xfrm>
          <a:prstGeom prst="rect">
            <a:avLst/>
          </a:prstGeom>
        </p:spPr>
      </p:pic>
      <p:sp>
        <p:nvSpPr>
          <p:cNvPr id="50" name="Google Shape;172;p5">
            <a:hlinkClick r:id="" action="ppaction://noaction">
              <a:snd r:embed="rId4" name="tu vas aller a londres.wav"/>
            </a:hlinkClick>
            <a:extLst>
              <a:ext uri="{FF2B5EF4-FFF2-40B4-BE49-F238E27FC236}">
                <a16:creationId xmlns:a16="http://schemas.microsoft.com/office/drawing/2014/main" id="{4D383976-C06A-4483-A132-99717410DCD5}"/>
              </a:ext>
            </a:extLst>
          </p:cNvPr>
          <p:cNvSpPr/>
          <p:nvPr/>
        </p:nvSpPr>
        <p:spPr>
          <a:xfrm>
            <a:off x="606284" y="240187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1</a:t>
            </a:r>
            <a:endParaRPr dirty="0"/>
          </a:p>
        </p:txBody>
      </p:sp>
      <p:sp>
        <p:nvSpPr>
          <p:cNvPr id="66" name="Google Shape;366;p43">
            <a:extLst>
              <a:ext uri="{FF2B5EF4-FFF2-40B4-BE49-F238E27FC236}">
                <a16:creationId xmlns:a16="http://schemas.microsoft.com/office/drawing/2014/main" id="{CC90C56C-32B5-4200-9E52-6DF8B6C71B15}"/>
              </a:ext>
            </a:extLst>
          </p:cNvPr>
          <p:cNvSpPr txBox="1"/>
          <p:nvPr/>
        </p:nvSpPr>
        <p:spPr>
          <a:xfrm>
            <a:off x="436884" y="1500510"/>
            <a:ext cx="6543988" cy="400069"/>
          </a:xfrm>
          <a:prstGeom prst="rect">
            <a:avLst/>
          </a:prstGeom>
          <a:solidFill>
            <a:schemeClr val="lt1"/>
          </a:solidFill>
          <a:ln>
            <a:noFill/>
          </a:ln>
        </p:spPr>
        <p:txBody>
          <a:bodyPr spcFirstLastPara="1" wrap="square" lIns="91425" tIns="45700" rIns="91425" bIns="45700" anchor="t" anchorCtr="0">
            <a:spAutoFit/>
          </a:bodyPr>
          <a:lstStyle/>
          <a:p>
            <a:r>
              <a:rPr lang="en-GB" sz="2000" dirty="0">
                <a:solidFill>
                  <a:schemeClr val="accent1">
                    <a:lumMod val="50000"/>
                  </a:schemeClr>
                </a:solidFill>
                <a:ea typeface="Century Gothic"/>
                <a:cs typeface="Century Gothic"/>
                <a:sym typeface="Century Gothic"/>
              </a:rPr>
              <a:t>Je </a:t>
            </a:r>
            <a:r>
              <a:rPr lang="en-GB" sz="2000" dirty="0" err="1">
                <a:solidFill>
                  <a:schemeClr val="accent1">
                    <a:lumMod val="50000"/>
                  </a:schemeClr>
                </a:solidFill>
                <a:ea typeface="Century Gothic"/>
                <a:cs typeface="Century Gothic"/>
                <a:sym typeface="Century Gothic"/>
              </a:rPr>
              <a:t>parle</a:t>
            </a:r>
            <a:r>
              <a:rPr lang="en-GB" sz="2000" dirty="0">
                <a:solidFill>
                  <a:schemeClr val="accent1">
                    <a:lumMod val="50000"/>
                  </a:schemeClr>
                </a:solidFill>
                <a:ea typeface="Century Gothic"/>
                <a:cs typeface="Century Gothic"/>
                <a:sym typeface="Century Gothic"/>
              </a:rPr>
              <a:t> de ma </a:t>
            </a:r>
            <a:r>
              <a:rPr lang="en-GB" sz="2000" dirty="0" err="1">
                <a:solidFill>
                  <a:schemeClr val="accent1">
                    <a:lumMod val="50000"/>
                  </a:schemeClr>
                </a:solidFill>
                <a:ea typeface="Century Gothic"/>
                <a:cs typeface="Century Gothic"/>
                <a:sym typeface="Century Gothic"/>
              </a:rPr>
              <a:t>famille</a:t>
            </a:r>
            <a:r>
              <a:rPr lang="en-GB" sz="2000" dirty="0">
                <a:solidFill>
                  <a:schemeClr val="accent1">
                    <a:lumMod val="50000"/>
                  </a:schemeClr>
                </a:solidFill>
                <a:ea typeface="Century Gothic"/>
                <a:cs typeface="Century Gothic"/>
                <a:sym typeface="Century Gothic"/>
              </a:rPr>
              <a:t>! </a:t>
            </a:r>
            <a:r>
              <a:rPr lang="en-GB" sz="2000" dirty="0" err="1">
                <a:solidFill>
                  <a:schemeClr val="accent1">
                    <a:lumMod val="50000"/>
                  </a:schemeClr>
                </a:solidFill>
                <a:ea typeface="Century Gothic"/>
                <a:cs typeface="Century Gothic"/>
                <a:sym typeface="Century Gothic"/>
              </a:rPr>
              <a:t>Quand</a:t>
            </a:r>
            <a:r>
              <a:rPr lang="en-GB" sz="2000" dirty="0">
                <a:solidFill>
                  <a:schemeClr val="accent1">
                    <a:lumMod val="50000"/>
                  </a:schemeClr>
                </a:solidFill>
                <a:ea typeface="Century Gothic"/>
                <a:cs typeface="Century Gothic"/>
                <a:sym typeface="Century Gothic"/>
              </a:rPr>
              <a:t> font-</a:t>
            </a:r>
            <a:r>
              <a:rPr lang="en-GB" sz="2000" dirty="0" err="1">
                <a:solidFill>
                  <a:schemeClr val="accent1">
                    <a:lumMod val="50000"/>
                  </a:schemeClr>
                </a:solidFill>
                <a:ea typeface="Century Gothic"/>
                <a:cs typeface="Century Gothic"/>
                <a:sym typeface="Century Gothic"/>
              </a:rPr>
              <a:t>ils</a:t>
            </a:r>
            <a:r>
              <a:rPr lang="en-GB" sz="2000" dirty="0">
                <a:solidFill>
                  <a:schemeClr val="accent1">
                    <a:lumMod val="50000"/>
                  </a:schemeClr>
                </a:solidFill>
                <a:ea typeface="Century Gothic"/>
                <a:cs typeface="Century Gothic"/>
                <a:sym typeface="Century Gothic"/>
              </a:rPr>
              <a:t> les </a:t>
            </a:r>
            <a:r>
              <a:rPr lang="en-GB" sz="2000" dirty="0" err="1">
                <a:solidFill>
                  <a:schemeClr val="accent1">
                    <a:lumMod val="50000"/>
                  </a:schemeClr>
                </a:solidFill>
                <a:ea typeface="Century Gothic"/>
                <a:cs typeface="Century Gothic"/>
                <a:sym typeface="Century Gothic"/>
              </a:rPr>
              <a:t>activités</a:t>
            </a:r>
            <a:r>
              <a:rPr lang="en-GB" sz="2000" dirty="0">
                <a:solidFill>
                  <a:schemeClr val="accent1">
                    <a:lumMod val="50000"/>
                  </a:schemeClr>
                </a:solidFill>
                <a:ea typeface="Century Gothic"/>
                <a:cs typeface="Century Gothic"/>
                <a:sym typeface="Century Gothic"/>
              </a:rPr>
              <a:t>? </a:t>
            </a:r>
            <a:endParaRPr lang="en-GB" sz="2000" dirty="0">
              <a:solidFill>
                <a:schemeClr val="accent1">
                  <a:lumMod val="50000"/>
                </a:schemeClr>
              </a:solidFill>
            </a:endParaRPr>
          </a:p>
        </p:txBody>
      </p:sp>
      <p:sp>
        <p:nvSpPr>
          <p:cNvPr id="67" name="Google Shape;172;p5">
            <a:hlinkClick r:id="" action="ppaction://noaction">
              <a:snd r:embed="rId5" name="il arrive en ville en retard.wav"/>
            </a:hlinkClick>
            <a:extLst>
              <a:ext uri="{FF2B5EF4-FFF2-40B4-BE49-F238E27FC236}">
                <a16:creationId xmlns:a16="http://schemas.microsoft.com/office/drawing/2014/main" id="{8AE09671-C631-4AF4-8216-26AB223A5B97}"/>
              </a:ext>
            </a:extLst>
          </p:cNvPr>
          <p:cNvSpPr/>
          <p:nvPr/>
        </p:nvSpPr>
        <p:spPr>
          <a:xfrm>
            <a:off x="606284" y="288608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2</a:t>
            </a:r>
            <a:endParaRPr dirty="0"/>
          </a:p>
        </p:txBody>
      </p:sp>
      <p:sp>
        <p:nvSpPr>
          <p:cNvPr id="68" name="Google Shape;172;p5">
            <a:hlinkClick r:id="" action="ppaction://noaction">
              <a:snd r:embed="rId6" name="tu ecoutes la radio encore.wav"/>
            </a:hlinkClick>
            <a:extLst>
              <a:ext uri="{FF2B5EF4-FFF2-40B4-BE49-F238E27FC236}">
                <a16:creationId xmlns:a16="http://schemas.microsoft.com/office/drawing/2014/main" id="{F080AFE5-D29A-47F0-B19C-10968EA1453C}"/>
              </a:ext>
            </a:extLst>
          </p:cNvPr>
          <p:cNvSpPr/>
          <p:nvPr/>
        </p:nvSpPr>
        <p:spPr>
          <a:xfrm>
            <a:off x="606284" y="335141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3</a:t>
            </a:r>
            <a:endParaRPr dirty="0"/>
          </a:p>
        </p:txBody>
      </p:sp>
      <p:sp>
        <p:nvSpPr>
          <p:cNvPr id="69" name="Google Shape;172;p5">
            <a:hlinkClick r:id="" action="ppaction://noaction">
              <a:snd r:embed="rId7" name="elle va gagner le match.wav"/>
            </a:hlinkClick>
            <a:extLst>
              <a:ext uri="{FF2B5EF4-FFF2-40B4-BE49-F238E27FC236}">
                <a16:creationId xmlns:a16="http://schemas.microsoft.com/office/drawing/2014/main" id="{B48E7F04-02BA-48F0-9930-96FE4BB68777}"/>
              </a:ext>
            </a:extLst>
          </p:cNvPr>
          <p:cNvSpPr/>
          <p:nvPr/>
        </p:nvSpPr>
        <p:spPr>
          <a:xfrm>
            <a:off x="606284" y="381673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4</a:t>
            </a:r>
            <a:endParaRPr dirty="0"/>
          </a:p>
        </p:txBody>
      </p:sp>
      <p:sp>
        <p:nvSpPr>
          <p:cNvPr id="70" name="Google Shape;172;p5">
            <a:hlinkClick r:id="" action="ppaction://noaction">
              <a:snd r:embed="rId8" name="tu vas changer le monde.wav"/>
            </a:hlinkClick>
            <a:extLst>
              <a:ext uri="{FF2B5EF4-FFF2-40B4-BE49-F238E27FC236}">
                <a16:creationId xmlns:a16="http://schemas.microsoft.com/office/drawing/2014/main" id="{198713B5-ED7F-457F-A1A7-FC8D0E9C40FE}"/>
              </a:ext>
            </a:extLst>
          </p:cNvPr>
          <p:cNvSpPr/>
          <p:nvPr/>
        </p:nvSpPr>
        <p:spPr>
          <a:xfrm>
            <a:off x="606284" y="428761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5</a:t>
            </a:r>
            <a:endParaRPr dirty="0"/>
          </a:p>
        </p:txBody>
      </p:sp>
      <p:sp>
        <p:nvSpPr>
          <p:cNvPr id="71" name="Google Shape;172;p5">
            <a:hlinkClick r:id="" action="ppaction://noaction">
              <a:snd r:embed="rId9" name="elle habite en ecosse.wav"/>
            </a:hlinkClick>
            <a:extLst>
              <a:ext uri="{FF2B5EF4-FFF2-40B4-BE49-F238E27FC236}">
                <a16:creationId xmlns:a16="http://schemas.microsoft.com/office/drawing/2014/main" id="{E2B9147F-0177-4A70-A0D8-F6DDF5E59DA4}"/>
              </a:ext>
            </a:extLst>
          </p:cNvPr>
          <p:cNvSpPr/>
          <p:nvPr/>
        </p:nvSpPr>
        <p:spPr>
          <a:xfrm>
            <a:off x="606284" y="4758490"/>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6</a:t>
            </a:r>
            <a:endParaRPr dirty="0"/>
          </a:p>
        </p:txBody>
      </p:sp>
      <p:sp>
        <p:nvSpPr>
          <p:cNvPr id="72" name="Google Shape;172;p5">
            <a:hlinkClick r:id="" action="ppaction://noaction">
              <a:snd r:embed="rId10" name="tu regardes un film tot.wav"/>
            </a:hlinkClick>
            <a:extLst>
              <a:ext uri="{FF2B5EF4-FFF2-40B4-BE49-F238E27FC236}">
                <a16:creationId xmlns:a16="http://schemas.microsoft.com/office/drawing/2014/main" id="{5581F484-386D-4681-A865-CF3192753E87}"/>
              </a:ext>
            </a:extLst>
          </p:cNvPr>
          <p:cNvSpPr/>
          <p:nvPr/>
        </p:nvSpPr>
        <p:spPr>
          <a:xfrm>
            <a:off x="606284" y="522936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7</a:t>
            </a:r>
            <a:endParaRPr dirty="0"/>
          </a:p>
        </p:txBody>
      </p:sp>
      <p:sp>
        <p:nvSpPr>
          <p:cNvPr id="73" name="Google Shape;172;p5">
            <a:hlinkClick r:id="" action="ppaction://noaction">
              <a:snd r:embed="rId11" name="il va habiter en angleterre.wav"/>
            </a:hlinkClick>
            <a:extLst>
              <a:ext uri="{FF2B5EF4-FFF2-40B4-BE49-F238E27FC236}">
                <a16:creationId xmlns:a16="http://schemas.microsoft.com/office/drawing/2014/main" id="{F8E9D7A7-46DC-4DD6-B6BA-F557B353EDC3}"/>
              </a:ext>
            </a:extLst>
          </p:cNvPr>
          <p:cNvSpPr/>
          <p:nvPr/>
        </p:nvSpPr>
        <p:spPr>
          <a:xfrm>
            <a:off x="606284" y="570024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chemeClr val="bg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8</a:t>
            </a:r>
            <a:endParaRPr dirty="0"/>
          </a:p>
        </p:txBody>
      </p:sp>
      <p:pic>
        <p:nvPicPr>
          <p:cNvPr id="74" name="Picture 73">
            <a:extLst>
              <a:ext uri="{FF2B5EF4-FFF2-40B4-BE49-F238E27FC236}">
                <a16:creationId xmlns:a16="http://schemas.microsoft.com/office/drawing/2014/main" id="{DB87994A-E828-4754-B55B-7A58A5E53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3743" y="2908413"/>
            <a:ext cx="339938" cy="354102"/>
          </a:xfrm>
          <a:prstGeom prst="rect">
            <a:avLst/>
          </a:prstGeom>
        </p:spPr>
      </p:pic>
      <p:pic>
        <p:nvPicPr>
          <p:cNvPr id="75" name="Picture 74">
            <a:extLst>
              <a:ext uri="{FF2B5EF4-FFF2-40B4-BE49-F238E27FC236}">
                <a16:creationId xmlns:a16="http://schemas.microsoft.com/office/drawing/2014/main" id="{484E913B-C2EB-4887-8D9E-5DA0B40B7C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2327" y="3372360"/>
            <a:ext cx="339938" cy="354102"/>
          </a:xfrm>
          <a:prstGeom prst="rect">
            <a:avLst/>
          </a:prstGeom>
        </p:spPr>
      </p:pic>
      <p:pic>
        <p:nvPicPr>
          <p:cNvPr id="76" name="Picture 75">
            <a:extLst>
              <a:ext uri="{FF2B5EF4-FFF2-40B4-BE49-F238E27FC236}">
                <a16:creationId xmlns:a16="http://schemas.microsoft.com/office/drawing/2014/main" id="{BE1BF840-1F83-4C41-803B-6EC8FBD78F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3730" y="3858632"/>
            <a:ext cx="339938" cy="354102"/>
          </a:xfrm>
          <a:prstGeom prst="rect">
            <a:avLst/>
          </a:prstGeom>
        </p:spPr>
      </p:pic>
      <p:pic>
        <p:nvPicPr>
          <p:cNvPr id="77" name="Picture 76">
            <a:extLst>
              <a:ext uri="{FF2B5EF4-FFF2-40B4-BE49-F238E27FC236}">
                <a16:creationId xmlns:a16="http://schemas.microsoft.com/office/drawing/2014/main" id="{4E55139D-28EC-48E3-B1D7-3160841A6C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3730" y="4308561"/>
            <a:ext cx="339938" cy="354102"/>
          </a:xfrm>
          <a:prstGeom prst="rect">
            <a:avLst/>
          </a:prstGeom>
        </p:spPr>
      </p:pic>
      <p:pic>
        <p:nvPicPr>
          <p:cNvPr id="78" name="Picture 77">
            <a:extLst>
              <a:ext uri="{FF2B5EF4-FFF2-40B4-BE49-F238E27FC236}">
                <a16:creationId xmlns:a16="http://schemas.microsoft.com/office/drawing/2014/main" id="{3CD5A3C9-1FB8-44AB-8E99-67609C6226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2327" y="4780488"/>
            <a:ext cx="339938" cy="354102"/>
          </a:xfrm>
          <a:prstGeom prst="rect">
            <a:avLst/>
          </a:prstGeom>
        </p:spPr>
      </p:pic>
      <p:pic>
        <p:nvPicPr>
          <p:cNvPr id="79" name="Picture 78">
            <a:extLst>
              <a:ext uri="{FF2B5EF4-FFF2-40B4-BE49-F238E27FC236}">
                <a16:creationId xmlns:a16="http://schemas.microsoft.com/office/drawing/2014/main" id="{1E2E0EE2-ADF4-4415-AB07-17C40BC730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2327" y="5229368"/>
            <a:ext cx="339938" cy="354102"/>
          </a:xfrm>
          <a:prstGeom prst="rect">
            <a:avLst/>
          </a:prstGeom>
        </p:spPr>
      </p:pic>
      <p:pic>
        <p:nvPicPr>
          <p:cNvPr id="80" name="Picture 79">
            <a:extLst>
              <a:ext uri="{FF2B5EF4-FFF2-40B4-BE49-F238E27FC236}">
                <a16:creationId xmlns:a16="http://schemas.microsoft.com/office/drawing/2014/main" id="{96D144EE-87C1-45CA-9D0D-35E91851F6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3730" y="5738192"/>
            <a:ext cx="339938" cy="354102"/>
          </a:xfrm>
          <a:prstGeom prst="rect">
            <a:avLst/>
          </a:prstGeom>
        </p:spPr>
      </p:pic>
      <p:sp>
        <p:nvSpPr>
          <p:cNvPr id="81" name="TextBox 80">
            <a:extLst>
              <a:ext uri="{FF2B5EF4-FFF2-40B4-BE49-F238E27FC236}">
                <a16:creationId xmlns:a16="http://schemas.microsoft.com/office/drawing/2014/main" id="{C6085F88-B381-43B2-96AD-44DD583F4508}"/>
              </a:ext>
            </a:extLst>
          </p:cNvPr>
          <p:cNvSpPr txBox="1"/>
          <p:nvPr/>
        </p:nvSpPr>
        <p:spPr>
          <a:xfrm>
            <a:off x="1263720" y="2852996"/>
            <a:ext cx="904128" cy="429092"/>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82" name="TextBox 81">
            <a:extLst>
              <a:ext uri="{FF2B5EF4-FFF2-40B4-BE49-F238E27FC236}">
                <a16:creationId xmlns:a16="http://schemas.microsoft.com/office/drawing/2014/main" id="{F051A52D-23BD-4C5F-9334-14A0172D2896}"/>
              </a:ext>
            </a:extLst>
          </p:cNvPr>
          <p:cNvSpPr txBox="1"/>
          <p:nvPr/>
        </p:nvSpPr>
        <p:spPr>
          <a:xfrm>
            <a:off x="1202511" y="3351411"/>
            <a:ext cx="1432531" cy="428302"/>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83" name="TextBox 82">
            <a:extLst>
              <a:ext uri="{FF2B5EF4-FFF2-40B4-BE49-F238E27FC236}">
                <a16:creationId xmlns:a16="http://schemas.microsoft.com/office/drawing/2014/main" id="{6CC98CBB-C119-4065-8D47-7B9EB7BBE767}"/>
              </a:ext>
            </a:extLst>
          </p:cNvPr>
          <p:cNvSpPr txBox="1"/>
          <p:nvPr/>
        </p:nvSpPr>
        <p:spPr>
          <a:xfrm>
            <a:off x="1197653" y="3816734"/>
            <a:ext cx="877728" cy="428302"/>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84" name="TextBox 83">
            <a:extLst>
              <a:ext uri="{FF2B5EF4-FFF2-40B4-BE49-F238E27FC236}">
                <a16:creationId xmlns:a16="http://schemas.microsoft.com/office/drawing/2014/main" id="{2EC9DC90-471B-4DA4-B4D8-7825B982CD64}"/>
              </a:ext>
            </a:extLst>
          </p:cNvPr>
          <p:cNvSpPr txBox="1"/>
          <p:nvPr/>
        </p:nvSpPr>
        <p:spPr>
          <a:xfrm>
            <a:off x="1201185" y="4271461"/>
            <a:ext cx="863926" cy="428302"/>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85" name="TextBox 84">
            <a:extLst>
              <a:ext uri="{FF2B5EF4-FFF2-40B4-BE49-F238E27FC236}">
                <a16:creationId xmlns:a16="http://schemas.microsoft.com/office/drawing/2014/main" id="{E8747A14-AD92-48FF-8DC8-4B798BC85A9B}"/>
              </a:ext>
            </a:extLst>
          </p:cNvPr>
          <p:cNvSpPr txBox="1"/>
          <p:nvPr/>
        </p:nvSpPr>
        <p:spPr>
          <a:xfrm>
            <a:off x="1211455" y="4750597"/>
            <a:ext cx="1418728" cy="428302"/>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86" name="TextBox 85">
            <a:extLst>
              <a:ext uri="{FF2B5EF4-FFF2-40B4-BE49-F238E27FC236}">
                <a16:creationId xmlns:a16="http://schemas.microsoft.com/office/drawing/2014/main" id="{3B8964BC-9755-4B0B-9765-7B48E156DC43}"/>
              </a:ext>
            </a:extLst>
          </p:cNvPr>
          <p:cNvSpPr txBox="1"/>
          <p:nvPr/>
        </p:nvSpPr>
        <p:spPr>
          <a:xfrm>
            <a:off x="1237587" y="5215920"/>
            <a:ext cx="1515887" cy="428302"/>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87" name="TextBox 86">
            <a:extLst>
              <a:ext uri="{FF2B5EF4-FFF2-40B4-BE49-F238E27FC236}">
                <a16:creationId xmlns:a16="http://schemas.microsoft.com/office/drawing/2014/main" id="{8964B417-B020-4DC3-9E10-840F6F2455F4}"/>
              </a:ext>
            </a:extLst>
          </p:cNvPr>
          <p:cNvSpPr txBox="1"/>
          <p:nvPr/>
        </p:nvSpPr>
        <p:spPr>
          <a:xfrm>
            <a:off x="1211455" y="5687466"/>
            <a:ext cx="1515887" cy="428302"/>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88" name="TextBox 87">
            <a:extLst>
              <a:ext uri="{FF2B5EF4-FFF2-40B4-BE49-F238E27FC236}">
                <a16:creationId xmlns:a16="http://schemas.microsoft.com/office/drawing/2014/main" id="{4551827F-BCC8-496C-A216-DDD09DA1BD85}"/>
              </a:ext>
            </a:extLst>
          </p:cNvPr>
          <p:cNvSpPr txBox="1"/>
          <p:nvPr/>
        </p:nvSpPr>
        <p:spPr>
          <a:xfrm>
            <a:off x="1263720" y="2401877"/>
            <a:ext cx="1366463" cy="400110"/>
          </a:xfrm>
          <a:prstGeom prst="rect">
            <a:avLst/>
          </a:prstGeom>
          <a:solidFill>
            <a:schemeClr val="bg1"/>
          </a:solidFill>
        </p:spPr>
        <p:txBody>
          <a:bodyPr wrap="square" rtlCol="0">
            <a:spAutoFit/>
          </a:bodyPr>
          <a:lstStyle/>
          <a:p>
            <a:endParaRPr lang="en-GB" sz="2000" dirty="0">
              <a:solidFill>
                <a:schemeClr val="accent5">
                  <a:lumMod val="50000"/>
                </a:schemeClr>
              </a:solidFill>
            </a:endParaRPr>
          </a:p>
        </p:txBody>
      </p:sp>
      <p:sp>
        <p:nvSpPr>
          <p:cNvPr id="6" name="Speech Bubble: Rectangle with Corners Rounded 5">
            <a:extLst>
              <a:ext uri="{FF2B5EF4-FFF2-40B4-BE49-F238E27FC236}">
                <a16:creationId xmlns:a16="http://schemas.microsoft.com/office/drawing/2014/main" id="{CB9F118D-E0AC-4D3F-93D0-6D950F162CDB}"/>
              </a:ext>
            </a:extLst>
          </p:cNvPr>
          <p:cNvSpPr/>
          <p:nvPr/>
        </p:nvSpPr>
        <p:spPr>
          <a:xfrm>
            <a:off x="436885" y="1446664"/>
            <a:ext cx="6543988" cy="483558"/>
          </a:xfrm>
          <a:prstGeom prst="wedgeRoundRectCallout">
            <a:avLst>
              <a:gd name="adj1" fmla="val 52176"/>
              <a:gd name="adj2" fmla="val -41475"/>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lose up of a logo&#10;&#10;Description automatically generated">
            <a:extLst>
              <a:ext uri="{FF2B5EF4-FFF2-40B4-BE49-F238E27FC236}">
                <a16:creationId xmlns:a16="http://schemas.microsoft.com/office/drawing/2014/main" id="{2419CA7C-7A86-4C4E-A2ED-4215410EA6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9978" y="-145634"/>
            <a:ext cx="2174388" cy="2174388"/>
          </a:xfrm>
          <a:prstGeom prst="rect">
            <a:avLst/>
          </a:prstGeom>
        </p:spPr>
      </p:pic>
      <p:pic>
        <p:nvPicPr>
          <p:cNvPr id="33" name="Picture 32" descr="background rectangle">
            <a:extLst>
              <a:ext uri="{FF2B5EF4-FFF2-40B4-BE49-F238E27FC236}">
                <a16:creationId xmlns:a16="http://schemas.microsoft.com/office/drawing/2014/main" id="{8878021C-46DF-4540-85EB-4724A25C41F3}"/>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E9A75EFB-F728-471F-B4DD-B04CA498079E}"/>
              </a:ext>
            </a:extLst>
          </p:cNvPr>
          <p:cNvSpPr txBox="1">
            <a:spLocks/>
          </p:cNvSpPr>
          <p:nvPr/>
        </p:nvSpPr>
        <p:spPr>
          <a:xfrm>
            <a:off x="0" y="296864"/>
            <a:ext cx="574040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700" b="1">
                <a:solidFill>
                  <a:schemeClr val="bg1"/>
                </a:solidFill>
              </a:rPr>
              <a:t>En ce moment ou le week-end ?</a:t>
            </a:r>
            <a:endParaRPr lang="en-GB" sz="2700" b="1" dirty="0">
              <a:solidFill>
                <a:schemeClr val="bg1"/>
              </a:solidFill>
            </a:endParaRPr>
          </a:p>
        </p:txBody>
      </p:sp>
      <p:sp>
        <p:nvSpPr>
          <p:cNvPr id="37" name="Rounded Rectangle 46">
            <a:extLst>
              <a:ext uri="{FF2B5EF4-FFF2-40B4-BE49-F238E27FC236}">
                <a16:creationId xmlns:a16="http://schemas.microsoft.com/office/drawing/2014/main" id="{FCCBA2D4-9021-456F-BC59-C7DE33EEF20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879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8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xit"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Oval Callout 8">
            <a:hlinkClick r:id="" action="ppaction://noaction">
              <a:snd r:embed="rId3" name="ah oui.wav"/>
            </a:hlinkClick>
            <a:extLst>
              <a:ext uri="{FF2B5EF4-FFF2-40B4-BE49-F238E27FC236}">
                <a16:creationId xmlns:a16="http://schemas.microsoft.com/office/drawing/2014/main" id="{8778BA42-1689-44E3-82D0-B29D536BC7BB}"/>
              </a:ext>
            </a:extLst>
          </p:cNvPr>
          <p:cNvSpPr/>
          <p:nvPr/>
        </p:nvSpPr>
        <p:spPr>
          <a:xfrm>
            <a:off x="7757755" y="1491138"/>
            <a:ext cx="4294415" cy="2757614"/>
          </a:xfrm>
          <a:prstGeom prst="wedgeEllipseCallout">
            <a:avLst>
              <a:gd name="adj1" fmla="val -36237"/>
              <a:gd name="adj2" fmla="val 57762"/>
            </a:avLst>
          </a:prstGeom>
          <a:solidFill>
            <a:srgbClr val="104F75"/>
          </a:solid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Ah </a:t>
            </a:r>
            <a:r>
              <a:rPr lang="en-GB" sz="2000" dirty="0" err="1">
                <a:latin typeface="Century Gothic" panose="020B0502020202020204" pitchFamily="34" charset="0"/>
              </a:rPr>
              <a:t>oui</a:t>
            </a:r>
            <a:r>
              <a:rPr lang="en-GB" sz="2000" dirty="0">
                <a:latin typeface="Century Gothic" panose="020B0502020202020204" pitchFamily="34" charset="0"/>
              </a:rPr>
              <a:t> ! </a:t>
            </a:r>
            <a:r>
              <a:rPr lang="en-GB" sz="2000" dirty="0" err="1">
                <a:latin typeface="Century Gothic" panose="020B0502020202020204" pitchFamily="34" charset="0"/>
              </a:rPr>
              <a:t>C’est</a:t>
            </a:r>
            <a:r>
              <a:rPr lang="en-GB" sz="2000" dirty="0">
                <a:latin typeface="Century Gothic" panose="020B0502020202020204" pitchFamily="34" charset="0"/>
              </a:rPr>
              <a:t> un bon film ! Je </a:t>
            </a:r>
            <a:r>
              <a:rPr lang="en-GB" sz="2000" dirty="0" err="1">
                <a:latin typeface="Century Gothic" panose="020B0502020202020204" pitchFamily="34" charset="0"/>
              </a:rPr>
              <a:t>vais</a:t>
            </a:r>
            <a:r>
              <a:rPr lang="en-GB" sz="2000" dirty="0">
                <a:latin typeface="Century Gothic" panose="020B0502020202020204" pitchFamily="34" charset="0"/>
              </a:rPr>
              <a:t> </a:t>
            </a:r>
            <a:r>
              <a:rPr lang="en-GB" sz="2000" b="1" dirty="0">
                <a:solidFill>
                  <a:schemeClr val="accent2"/>
                </a:solidFill>
                <a:latin typeface="Century Gothic" panose="020B0502020202020204" pitchFamily="34" charset="0"/>
              </a:rPr>
              <a:t>faire</a:t>
            </a:r>
            <a:r>
              <a:rPr lang="en-GB" sz="2000" dirty="0">
                <a:latin typeface="Century Gothic" panose="020B0502020202020204" pitchFamily="34" charset="0"/>
              </a:rPr>
              <a:t> </a:t>
            </a:r>
            <a:r>
              <a:rPr lang="en-GB" sz="2000" dirty="0" err="1">
                <a:latin typeface="Century Gothic" panose="020B0502020202020204" pitchFamily="34" charset="0"/>
              </a:rPr>
              <a:t>mes</a:t>
            </a:r>
            <a:r>
              <a:rPr lang="en-GB" sz="2000" dirty="0">
                <a:latin typeface="Century Gothic" panose="020B0502020202020204" pitchFamily="34" charset="0"/>
              </a:rPr>
              <a:t> devoirs, </a:t>
            </a:r>
            <a:r>
              <a:rPr lang="en-GB" sz="2000" dirty="0" err="1">
                <a:latin typeface="Century Gothic" panose="020B0502020202020204" pitchFamily="34" charset="0"/>
              </a:rPr>
              <a:t>mais</a:t>
            </a:r>
            <a:r>
              <a:rPr lang="en-GB" sz="2000" dirty="0">
                <a:latin typeface="Century Gothic" panose="020B0502020202020204" pitchFamily="34" charset="0"/>
              </a:rPr>
              <a:t> je </a:t>
            </a:r>
            <a:r>
              <a:rPr lang="en-GB" sz="2000" dirty="0" err="1">
                <a:latin typeface="Century Gothic" panose="020B0502020202020204" pitchFamily="34" charset="0"/>
              </a:rPr>
              <a:t>pense</a:t>
            </a:r>
            <a:r>
              <a:rPr lang="en-GB" sz="2000" dirty="0">
                <a:latin typeface="Century Gothic" panose="020B0502020202020204" pitchFamily="34" charset="0"/>
              </a:rPr>
              <a:t> que je </a:t>
            </a:r>
            <a:r>
              <a:rPr lang="en-GB" sz="2000" dirty="0" err="1">
                <a:latin typeface="Century Gothic" panose="020B0502020202020204" pitchFamily="34" charset="0"/>
              </a:rPr>
              <a:t>vais</a:t>
            </a:r>
            <a:r>
              <a:rPr lang="en-GB" sz="2000" dirty="0">
                <a:latin typeface="Century Gothic" panose="020B0502020202020204" pitchFamily="34" charset="0"/>
              </a:rPr>
              <a:t> </a:t>
            </a:r>
            <a:r>
              <a:rPr lang="en-GB" sz="2000" b="1" dirty="0" err="1">
                <a:solidFill>
                  <a:schemeClr val="accent2"/>
                </a:solidFill>
                <a:latin typeface="Century Gothic" panose="020B0502020202020204" pitchFamily="34" charset="0"/>
              </a:rPr>
              <a:t>venir</a:t>
            </a:r>
            <a:r>
              <a:rPr lang="en-GB" sz="2000" dirty="0">
                <a:latin typeface="Century Gothic" panose="020B0502020202020204" pitchFamily="34" charset="0"/>
              </a:rPr>
              <a:t>. Je </a:t>
            </a:r>
            <a:r>
              <a:rPr lang="en-GB" sz="2000" dirty="0" err="1">
                <a:latin typeface="Century Gothic" panose="020B0502020202020204" pitchFamily="34" charset="0"/>
              </a:rPr>
              <a:t>vais</a:t>
            </a:r>
            <a:r>
              <a:rPr lang="en-GB" sz="2000" dirty="0">
                <a:latin typeface="Century Gothic" panose="020B0502020202020204" pitchFamily="34" charset="0"/>
              </a:rPr>
              <a:t> </a:t>
            </a:r>
            <a:r>
              <a:rPr lang="en-GB" sz="2000" b="1" dirty="0" err="1">
                <a:solidFill>
                  <a:schemeClr val="accent2"/>
                </a:solidFill>
                <a:latin typeface="Century Gothic" panose="020B0502020202020204" pitchFamily="34" charset="0"/>
              </a:rPr>
              <a:t>revenir</a:t>
            </a:r>
            <a:r>
              <a:rPr lang="en-GB" sz="2000" dirty="0">
                <a:latin typeface="Century Gothic" panose="020B0502020202020204" pitchFamily="34" charset="0"/>
              </a:rPr>
              <a:t> </a:t>
            </a:r>
            <a:r>
              <a:rPr lang="en-GB" sz="2000" dirty="0" err="1">
                <a:latin typeface="Century Gothic" panose="020B0502020202020204" pitchFamily="34" charset="0"/>
              </a:rPr>
              <a:t>tôt</a:t>
            </a:r>
            <a:r>
              <a:rPr lang="en-GB" sz="2000" dirty="0">
                <a:latin typeface="Century Gothic" panose="020B0502020202020204" pitchFamily="34" charset="0"/>
              </a:rPr>
              <a:t>. </a:t>
            </a:r>
          </a:p>
          <a:p>
            <a:pPr algn="ctr"/>
            <a:r>
              <a:rPr lang="en-GB" sz="2000" dirty="0">
                <a:latin typeface="Century Gothic" panose="020B0502020202020204" pitchFamily="34" charset="0"/>
              </a:rPr>
              <a:t>Tu vas </a:t>
            </a:r>
            <a:r>
              <a:rPr lang="en-GB" sz="2000" b="1" dirty="0" err="1">
                <a:solidFill>
                  <a:schemeClr val="accent2"/>
                </a:solidFill>
                <a:latin typeface="Century Gothic" panose="020B0502020202020204" pitchFamily="34" charset="0"/>
              </a:rPr>
              <a:t>partir</a:t>
            </a:r>
            <a:r>
              <a:rPr lang="en-GB" sz="2000" dirty="0">
                <a:latin typeface="Century Gothic" panose="020B0502020202020204" pitchFamily="34" charset="0"/>
              </a:rPr>
              <a:t> </a:t>
            </a:r>
            <a:r>
              <a:rPr lang="en-GB" sz="2000" dirty="0" err="1">
                <a:latin typeface="Century Gothic" panose="020B0502020202020204" pitchFamily="34" charset="0"/>
              </a:rPr>
              <a:t>quand</a:t>
            </a:r>
            <a:r>
              <a:rPr lang="en-GB" sz="2000" dirty="0">
                <a:latin typeface="Century Gothic" panose="020B0502020202020204" pitchFamily="34" charset="0"/>
              </a:rPr>
              <a:t> ?</a:t>
            </a:r>
          </a:p>
        </p:txBody>
      </p:sp>
      <p:sp>
        <p:nvSpPr>
          <p:cNvPr id="4" name="Title 3"/>
          <p:cNvSpPr>
            <a:spLocks noGrp="1"/>
          </p:cNvSpPr>
          <p:nvPr>
            <p:ph type="title"/>
          </p:nvPr>
        </p:nvSpPr>
        <p:spPr>
          <a:xfrm>
            <a:off x="73152" y="296864"/>
            <a:ext cx="5852160" cy="707849"/>
          </a:xfrm>
        </p:spPr>
        <p:txBody>
          <a:bodyPr>
            <a:normAutofit/>
          </a:bodyPr>
          <a:lstStyle/>
          <a:p>
            <a:r>
              <a:rPr lang="en-GB" sz="2800" b="1" dirty="0" err="1">
                <a:solidFill>
                  <a:schemeClr val="bg1"/>
                </a:solidFill>
              </a:rPr>
              <a:t>C’est</a:t>
            </a:r>
            <a:r>
              <a:rPr lang="en-GB" sz="2800" b="1" dirty="0">
                <a:solidFill>
                  <a:schemeClr val="bg1"/>
                </a:solidFill>
              </a:rPr>
              <a:t> </a:t>
            </a:r>
            <a:r>
              <a:rPr lang="en-GB" sz="2800" b="1" dirty="0" err="1">
                <a:solidFill>
                  <a:schemeClr val="bg1"/>
                </a:solidFill>
              </a:rPr>
              <a:t>quel</a:t>
            </a:r>
            <a:r>
              <a:rPr lang="en-GB" sz="2800" b="1" dirty="0">
                <a:solidFill>
                  <a:schemeClr val="bg1"/>
                </a:solidFill>
              </a:rPr>
              <a:t> </a:t>
            </a:r>
            <a:r>
              <a:rPr lang="en-GB" sz="2800" b="1" dirty="0" err="1">
                <a:solidFill>
                  <a:schemeClr val="bg1"/>
                </a:solidFill>
              </a:rPr>
              <a:t>verbe</a:t>
            </a:r>
            <a:r>
              <a:rPr lang="en-GB" sz="2800" b="1" dirty="0">
                <a:solidFill>
                  <a:schemeClr val="bg1"/>
                </a:solidFill>
              </a:rPr>
              <a:t>?</a:t>
            </a:r>
          </a:p>
        </p:txBody>
      </p:sp>
      <p:sp>
        <p:nvSpPr>
          <p:cNvPr id="33" name="Oval Callout 7">
            <a:hlinkClick r:id="" action="ppaction://noaction">
              <a:snd r:embed="rId4" name="salut.wav"/>
            </a:hlinkClick>
            <a:extLst>
              <a:ext uri="{FF2B5EF4-FFF2-40B4-BE49-F238E27FC236}">
                <a16:creationId xmlns:a16="http://schemas.microsoft.com/office/drawing/2014/main" id="{20E664AD-2B88-4059-AB31-1F3D9798A7F7}"/>
              </a:ext>
            </a:extLst>
          </p:cNvPr>
          <p:cNvSpPr/>
          <p:nvPr/>
        </p:nvSpPr>
        <p:spPr>
          <a:xfrm>
            <a:off x="428812" y="1300951"/>
            <a:ext cx="4294415" cy="3076986"/>
          </a:xfrm>
          <a:prstGeom prst="wedgeEllipseCallout">
            <a:avLst>
              <a:gd name="adj1" fmla="val 44371"/>
              <a:gd name="adj2" fmla="val 45920"/>
            </a:avLst>
          </a:prstGeom>
          <a:solidFill>
            <a:srgbClr val="104F75"/>
          </a:solid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Salut </a:t>
            </a:r>
            <a:r>
              <a:rPr lang="en-GB" sz="2000" dirty="0" err="1">
                <a:latin typeface="Century Gothic" panose="020B0502020202020204" pitchFamily="34" charset="0"/>
              </a:rPr>
              <a:t>Léa</a:t>
            </a:r>
            <a:r>
              <a:rPr lang="en-GB" sz="2000" dirty="0">
                <a:latin typeface="Century Gothic" panose="020B0502020202020204" pitchFamily="34" charset="0"/>
              </a:rPr>
              <a:t> ! Je </a:t>
            </a:r>
            <a:r>
              <a:rPr lang="en-GB" sz="2000" dirty="0" err="1">
                <a:latin typeface="Century Gothic" panose="020B0502020202020204" pitchFamily="34" charset="0"/>
              </a:rPr>
              <a:t>vais</a:t>
            </a:r>
            <a:r>
              <a:rPr lang="en-GB" sz="2000" dirty="0">
                <a:latin typeface="Century Gothic" panose="020B0502020202020204" pitchFamily="34" charset="0"/>
              </a:rPr>
              <a:t> </a:t>
            </a:r>
            <a:r>
              <a:rPr lang="en-GB" sz="2000" b="1" dirty="0" err="1">
                <a:solidFill>
                  <a:schemeClr val="accent2"/>
                </a:solidFill>
                <a:latin typeface="Century Gothic" panose="020B0502020202020204" pitchFamily="34" charset="0"/>
              </a:rPr>
              <a:t>aller</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ville</a:t>
            </a:r>
            <a:r>
              <a:rPr lang="en-GB" sz="2000" dirty="0">
                <a:latin typeface="Century Gothic" panose="020B0502020202020204" pitchFamily="34" charset="0"/>
              </a:rPr>
              <a:t> </a:t>
            </a:r>
            <a:r>
              <a:rPr lang="en-GB" sz="2000" dirty="0" err="1">
                <a:latin typeface="Century Gothic" panose="020B0502020202020204" pitchFamily="34" charset="0"/>
              </a:rPr>
              <a:t>samedi</a:t>
            </a:r>
            <a:r>
              <a:rPr lang="en-GB" sz="2000" dirty="0">
                <a:latin typeface="Century Gothic" panose="020B0502020202020204" pitchFamily="34" charset="0"/>
              </a:rPr>
              <a:t>. </a:t>
            </a:r>
          </a:p>
          <a:p>
            <a:pPr algn="ctr"/>
            <a:r>
              <a:rPr lang="en-GB" sz="2000" dirty="0">
                <a:latin typeface="Century Gothic" panose="020B0502020202020204" pitchFamily="34" charset="0"/>
              </a:rPr>
              <a:t>Tu </a:t>
            </a:r>
            <a:r>
              <a:rPr lang="en-GB" sz="2000" dirty="0" err="1">
                <a:latin typeface="Century Gothic" panose="020B0502020202020204" pitchFamily="34" charset="0"/>
              </a:rPr>
              <a:t>viens</a:t>
            </a:r>
            <a:r>
              <a:rPr lang="en-GB" sz="2000" dirty="0">
                <a:latin typeface="Century Gothic" panose="020B0502020202020204" pitchFamily="34" charset="0"/>
              </a:rPr>
              <a:t> ? Je </a:t>
            </a:r>
            <a:r>
              <a:rPr lang="en-GB" sz="2000" dirty="0" err="1">
                <a:latin typeface="Century Gothic" panose="020B0502020202020204" pitchFamily="34" charset="0"/>
              </a:rPr>
              <a:t>pense</a:t>
            </a:r>
            <a:r>
              <a:rPr lang="en-GB" sz="2000" dirty="0">
                <a:latin typeface="Century Gothic" panose="020B0502020202020204" pitchFamily="34" charset="0"/>
              </a:rPr>
              <a:t> que je </a:t>
            </a:r>
            <a:r>
              <a:rPr lang="en-GB" sz="2000" dirty="0" err="1">
                <a:latin typeface="Century Gothic" panose="020B0502020202020204" pitchFamily="34" charset="0"/>
              </a:rPr>
              <a:t>vais</a:t>
            </a:r>
            <a:r>
              <a:rPr lang="en-GB" sz="2000" b="1" dirty="0">
                <a:solidFill>
                  <a:schemeClr val="accent2"/>
                </a:solidFill>
                <a:latin typeface="Century Gothic" panose="020B0502020202020204" pitchFamily="34" charset="0"/>
              </a:rPr>
              <a:t> </a:t>
            </a:r>
            <a:r>
              <a:rPr lang="en-GB" sz="2000" b="1" dirty="0" err="1">
                <a:solidFill>
                  <a:schemeClr val="accent2"/>
                </a:solidFill>
                <a:latin typeface="Century Gothic" panose="020B0502020202020204" pitchFamily="34" charset="0"/>
              </a:rPr>
              <a:t>regarder</a:t>
            </a:r>
            <a:r>
              <a:rPr lang="en-GB" sz="2000" b="1" dirty="0">
                <a:solidFill>
                  <a:schemeClr val="accent2"/>
                </a:solidFill>
                <a:latin typeface="Century Gothic" panose="020B0502020202020204" pitchFamily="34" charset="0"/>
              </a:rPr>
              <a:t> </a:t>
            </a:r>
            <a:r>
              <a:rPr lang="en-GB" sz="2000" dirty="0">
                <a:latin typeface="Century Gothic" panose="020B0502020202020204" pitchFamily="34" charset="0"/>
              </a:rPr>
              <a:t>le nouveau film au </a:t>
            </a:r>
            <a:r>
              <a:rPr lang="en-GB" sz="2000" dirty="0" err="1">
                <a:latin typeface="Century Gothic" panose="020B0502020202020204" pitchFamily="34" charset="0"/>
              </a:rPr>
              <a:t>cinéma</a:t>
            </a:r>
            <a:r>
              <a:rPr lang="en-GB" sz="2000" dirty="0">
                <a:latin typeface="Century Gothic" panose="020B0502020202020204" pitchFamily="34" charset="0"/>
              </a:rPr>
              <a:t>. Nous </a:t>
            </a:r>
            <a:r>
              <a:rPr lang="en-GB" sz="2000" dirty="0" err="1">
                <a:latin typeface="Century Gothic" panose="020B0502020202020204" pitchFamily="34" charset="0"/>
              </a:rPr>
              <a:t>allons</a:t>
            </a:r>
            <a:r>
              <a:rPr lang="en-GB" sz="2000" dirty="0">
                <a:latin typeface="Century Gothic" panose="020B0502020202020204" pitchFamily="34" charset="0"/>
              </a:rPr>
              <a:t> </a:t>
            </a:r>
            <a:r>
              <a:rPr lang="en-GB" sz="2000" b="1" dirty="0">
                <a:solidFill>
                  <a:schemeClr val="accent2"/>
                </a:solidFill>
                <a:latin typeface="Century Gothic" panose="020B0502020202020204" pitchFamily="34" charset="0"/>
              </a:rPr>
              <a:t>manger</a:t>
            </a:r>
            <a:r>
              <a:rPr lang="en-GB" sz="2000" dirty="0">
                <a:latin typeface="Century Gothic" panose="020B0502020202020204" pitchFamily="34" charset="0"/>
              </a:rPr>
              <a:t> au café ?</a:t>
            </a:r>
          </a:p>
        </p:txBody>
      </p:sp>
      <p:sp>
        <p:nvSpPr>
          <p:cNvPr id="37" name="TextBox 36">
            <a:extLst>
              <a:ext uri="{FF2B5EF4-FFF2-40B4-BE49-F238E27FC236}">
                <a16:creationId xmlns:a16="http://schemas.microsoft.com/office/drawing/2014/main" id="{86B01C87-49DF-4EE7-8F0A-22E3411B8B17}"/>
              </a:ext>
            </a:extLst>
          </p:cNvPr>
          <p:cNvSpPr txBox="1"/>
          <p:nvPr/>
        </p:nvSpPr>
        <p:spPr>
          <a:xfrm>
            <a:off x="3372385" y="1732434"/>
            <a:ext cx="621521" cy="400110"/>
          </a:xfrm>
          <a:prstGeom prst="rect">
            <a:avLst/>
          </a:prstGeom>
          <a:solidFill>
            <a:srgbClr val="104F75"/>
          </a:solidFill>
        </p:spPr>
        <p:txBody>
          <a:bodyPr wrap="square" rtlCol="0">
            <a:spAutoFit/>
          </a:bodyPr>
          <a:lstStyle/>
          <a:p>
            <a:pPr algn="ctr"/>
            <a:r>
              <a:rPr lang="en-GB" sz="2000" b="1" dirty="0">
                <a:solidFill>
                  <a:schemeClr val="bg1"/>
                </a:solidFill>
              </a:rPr>
              <a:t>[1]</a:t>
            </a:r>
          </a:p>
        </p:txBody>
      </p:sp>
      <p:sp>
        <p:nvSpPr>
          <p:cNvPr id="38" name="TextBox 37">
            <a:extLst>
              <a:ext uri="{FF2B5EF4-FFF2-40B4-BE49-F238E27FC236}">
                <a16:creationId xmlns:a16="http://schemas.microsoft.com/office/drawing/2014/main" id="{CFF83ABE-DB95-4FB6-B3B8-63A863443156}"/>
              </a:ext>
            </a:extLst>
          </p:cNvPr>
          <p:cNvSpPr txBox="1"/>
          <p:nvPr/>
        </p:nvSpPr>
        <p:spPr>
          <a:xfrm>
            <a:off x="2576019" y="2692974"/>
            <a:ext cx="1170897" cy="353943"/>
          </a:xfrm>
          <a:prstGeom prst="rect">
            <a:avLst/>
          </a:prstGeom>
          <a:solidFill>
            <a:srgbClr val="104F75"/>
          </a:solidFill>
        </p:spPr>
        <p:txBody>
          <a:bodyPr wrap="square" tIns="0" rtlCol="0">
            <a:spAutoFit/>
          </a:bodyPr>
          <a:lstStyle/>
          <a:p>
            <a:pPr algn="ctr"/>
            <a:r>
              <a:rPr lang="en-GB" sz="2000" b="1" dirty="0">
                <a:solidFill>
                  <a:schemeClr val="bg1"/>
                </a:solidFill>
              </a:rPr>
              <a:t>[2]</a:t>
            </a:r>
          </a:p>
        </p:txBody>
      </p:sp>
      <p:sp>
        <p:nvSpPr>
          <p:cNvPr id="43" name="TextBox 42">
            <a:extLst>
              <a:ext uri="{FF2B5EF4-FFF2-40B4-BE49-F238E27FC236}">
                <a16:creationId xmlns:a16="http://schemas.microsoft.com/office/drawing/2014/main" id="{63026701-2F9B-438E-8747-15F3779F2CB8}"/>
              </a:ext>
            </a:extLst>
          </p:cNvPr>
          <p:cNvSpPr txBox="1"/>
          <p:nvPr/>
        </p:nvSpPr>
        <p:spPr>
          <a:xfrm>
            <a:off x="1162373" y="3620912"/>
            <a:ext cx="1274189" cy="307777"/>
          </a:xfrm>
          <a:prstGeom prst="rect">
            <a:avLst/>
          </a:prstGeom>
          <a:solidFill>
            <a:srgbClr val="104F75"/>
          </a:solidFill>
        </p:spPr>
        <p:txBody>
          <a:bodyPr wrap="square" tIns="0" bIns="0" rtlCol="0">
            <a:spAutoFit/>
          </a:bodyPr>
          <a:lstStyle/>
          <a:p>
            <a:pPr algn="ctr"/>
            <a:r>
              <a:rPr lang="en-GB" sz="2000" b="1" dirty="0">
                <a:solidFill>
                  <a:schemeClr val="bg1"/>
                </a:solidFill>
              </a:rPr>
              <a:t>[3]</a:t>
            </a:r>
          </a:p>
        </p:txBody>
      </p:sp>
      <p:pic>
        <p:nvPicPr>
          <p:cNvPr id="44" name="Picture 43">
            <a:extLst>
              <a:ext uri="{FF2B5EF4-FFF2-40B4-BE49-F238E27FC236}">
                <a16:creationId xmlns:a16="http://schemas.microsoft.com/office/drawing/2014/main" id="{E7038617-5671-4CD1-B31C-4EF78ACBD9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3146" y="3363693"/>
            <a:ext cx="2837329" cy="2837329"/>
          </a:xfrm>
          <a:prstGeom prst="rect">
            <a:avLst/>
          </a:prstGeom>
        </p:spPr>
      </p:pic>
      <p:pic>
        <p:nvPicPr>
          <p:cNvPr id="3" name="Picture 2">
            <a:extLst>
              <a:ext uri="{FF2B5EF4-FFF2-40B4-BE49-F238E27FC236}">
                <a16:creationId xmlns:a16="http://schemas.microsoft.com/office/drawing/2014/main" id="{B3E23E37-05AA-4C4F-B84C-9E4C23B496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0507" y="3364222"/>
            <a:ext cx="2836800" cy="2836800"/>
          </a:xfrm>
          <a:prstGeom prst="rect">
            <a:avLst/>
          </a:prstGeom>
        </p:spPr>
      </p:pic>
      <p:pic>
        <p:nvPicPr>
          <p:cNvPr id="16" name="Picture 15" descr="background rectangle">
            <a:extLst>
              <a:ext uri="{FF2B5EF4-FFF2-40B4-BE49-F238E27FC236}">
                <a16:creationId xmlns:a16="http://schemas.microsoft.com/office/drawing/2014/main" id="{E5E1089F-F36D-4488-864C-69156442026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B725ED09-278C-4E1B-B804-1CF5989E9C5C}"/>
              </a:ext>
            </a:extLst>
          </p:cNvPr>
          <p:cNvSpPr txBox="1">
            <a:spLocks/>
          </p:cNvSpPr>
          <p:nvPr/>
        </p:nvSpPr>
        <p:spPr>
          <a:xfrm>
            <a:off x="0" y="296864"/>
            <a:ext cx="574040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C’est quel verbe ?</a:t>
            </a:r>
            <a:endParaRPr lang="en-GB" sz="3200" b="1" dirty="0">
              <a:solidFill>
                <a:schemeClr val="bg1"/>
              </a:solidFill>
            </a:endParaRPr>
          </a:p>
        </p:txBody>
      </p:sp>
      <p:sp>
        <p:nvSpPr>
          <p:cNvPr id="18" name="Rounded Rectangle 46">
            <a:extLst>
              <a:ext uri="{FF2B5EF4-FFF2-40B4-BE49-F238E27FC236}">
                <a16:creationId xmlns:a16="http://schemas.microsoft.com/office/drawing/2014/main" id="{A9AB458A-3544-4177-B473-BE9C837F13F0}"/>
              </a:ext>
            </a:extLst>
          </p:cNvPr>
          <p:cNvSpPr/>
          <p:nvPr/>
        </p:nvSpPr>
        <p:spPr>
          <a:xfrm>
            <a:off x="9221493" y="249869"/>
            <a:ext cx="268842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39" name="TextBox 38">
            <a:extLst>
              <a:ext uri="{FF2B5EF4-FFF2-40B4-BE49-F238E27FC236}">
                <a16:creationId xmlns:a16="http://schemas.microsoft.com/office/drawing/2014/main" id="{6B8404B5-E4AC-4D88-B3B4-B7E1C61C3050}"/>
              </a:ext>
            </a:extLst>
          </p:cNvPr>
          <p:cNvSpPr txBox="1"/>
          <p:nvPr/>
        </p:nvSpPr>
        <p:spPr>
          <a:xfrm>
            <a:off x="10037047" y="2256721"/>
            <a:ext cx="663124" cy="307777"/>
          </a:xfrm>
          <a:prstGeom prst="rect">
            <a:avLst/>
          </a:prstGeom>
          <a:solidFill>
            <a:srgbClr val="104F75"/>
          </a:solidFill>
        </p:spPr>
        <p:txBody>
          <a:bodyPr wrap="square" tIns="0" bIns="0" rtlCol="0">
            <a:spAutoFit/>
          </a:bodyPr>
          <a:lstStyle/>
          <a:p>
            <a:pPr algn="ctr"/>
            <a:r>
              <a:rPr lang="en-GB" sz="2000" b="1" dirty="0">
                <a:solidFill>
                  <a:schemeClr val="bg1"/>
                </a:solidFill>
              </a:rPr>
              <a:t>[4]</a:t>
            </a:r>
          </a:p>
        </p:txBody>
      </p:sp>
      <p:sp>
        <p:nvSpPr>
          <p:cNvPr id="40" name="TextBox 39">
            <a:extLst>
              <a:ext uri="{FF2B5EF4-FFF2-40B4-BE49-F238E27FC236}">
                <a16:creationId xmlns:a16="http://schemas.microsoft.com/office/drawing/2014/main" id="{71A4D8A5-2D1B-423A-B4BD-3D4856BF7CB8}"/>
              </a:ext>
            </a:extLst>
          </p:cNvPr>
          <p:cNvSpPr txBox="1"/>
          <p:nvPr/>
        </p:nvSpPr>
        <p:spPr>
          <a:xfrm>
            <a:off x="10037047" y="2832962"/>
            <a:ext cx="751735" cy="400110"/>
          </a:xfrm>
          <a:prstGeom prst="rect">
            <a:avLst/>
          </a:prstGeom>
          <a:solidFill>
            <a:srgbClr val="104F75"/>
          </a:solidFill>
        </p:spPr>
        <p:txBody>
          <a:bodyPr wrap="square" rtlCol="0">
            <a:spAutoFit/>
          </a:bodyPr>
          <a:lstStyle/>
          <a:p>
            <a:pPr algn="ctr"/>
            <a:r>
              <a:rPr lang="en-GB" sz="2000" b="1" dirty="0">
                <a:solidFill>
                  <a:schemeClr val="bg1"/>
                </a:solidFill>
              </a:rPr>
              <a:t>[5]</a:t>
            </a:r>
          </a:p>
        </p:txBody>
      </p:sp>
      <p:sp>
        <p:nvSpPr>
          <p:cNvPr id="41" name="TextBox 40">
            <a:extLst>
              <a:ext uri="{FF2B5EF4-FFF2-40B4-BE49-F238E27FC236}">
                <a16:creationId xmlns:a16="http://schemas.microsoft.com/office/drawing/2014/main" id="{EB3BC263-CDAA-4342-9971-BA1F3941E418}"/>
              </a:ext>
            </a:extLst>
          </p:cNvPr>
          <p:cNvSpPr txBox="1"/>
          <p:nvPr/>
        </p:nvSpPr>
        <p:spPr>
          <a:xfrm>
            <a:off x="9507749" y="3119201"/>
            <a:ext cx="893551" cy="400110"/>
          </a:xfrm>
          <a:prstGeom prst="rect">
            <a:avLst/>
          </a:prstGeom>
          <a:solidFill>
            <a:srgbClr val="104F75"/>
          </a:solidFill>
        </p:spPr>
        <p:txBody>
          <a:bodyPr wrap="square" rtlCol="0">
            <a:spAutoFit/>
          </a:bodyPr>
          <a:lstStyle/>
          <a:p>
            <a:pPr algn="ctr"/>
            <a:r>
              <a:rPr lang="en-GB" sz="2000" b="1" dirty="0">
                <a:solidFill>
                  <a:schemeClr val="bg1"/>
                </a:solidFill>
              </a:rPr>
              <a:t>[6]</a:t>
            </a:r>
          </a:p>
        </p:txBody>
      </p:sp>
      <p:sp>
        <p:nvSpPr>
          <p:cNvPr id="42" name="TextBox 41">
            <a:extLst>
              <a:ext uri="{FF2B5EF4-FFF2-40B4-BE49-F238E27FC236}">
                <a16:creationId xmlns:a16="http://schemas.microsoft.com/office/drawing/2014/main" id="{515B26EC-7EED-4899-9543-A7C778BD9789}"/>
              </a:ext>
            </a:extLst>
          </p:cNvPr>
          <p:cNvSpPr txBox="1"/>
          <p:nvPr/>
        </p:nvSpPr>
        <p:spPr>
          <a:xfrm>
            <a:off x="9381515" y="3481640"/>
            <a:ext cx="737531" cy="400110"/>
          </a:xfrm>
          <a:prstGeom prst="rect">
            <a:avLst/>
          </a:prstGeom>
          <a:solidFill>
            <a:srgbClr val="104F75"/>
          </a:solidFill>
        </p:spPr>
        <p:txBody>
          <a:bodyPr wrap="square" rtlCol="0">
            <a:spAutoFit/>
          </a:bodyPr>
          <a:lstStyle/>
          <a:p>
            <a:pPr algn="ctr"/>
            <a:r>
              <a:rPr lang="en-GB" sz="2000" b="1" dirty="0">
                <a:solidFill>
                  <a:schemeClr val="bg1"/>
                </a:solidFill>
              </a:rPr>
              <a:t>[7]</a:t>
            </a:r>
          </a:p>
        </p:txBody>
      </p:sp>
    </p:spTree>
    <p:extLst>
      <p:ext uri="{BB962C8B-B14F-4D97-AF65-F5344CB8AC3E}">
        <p14:creationId xmlns:p14="http://schemas.microsoft.com/office/powerpoint/2010/main" val="418144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3" grpId="0" animBg="1"/>
      <p:bldP spid="39" grpId="0" animBg="1"/>
      <p:bldP spid="40" grpId="0" animBg="1"/>
      <p:bldP spid="41" grpId="0" animBg="1"/>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852160" cy="707849"/>
          </a:xfrm>
        </p:spPr>
        <p:txBody>
          <a:bodyPr>
            <a:normAutofit/>
          </a:bodyPr>
          <a:lstStyle/>
          <a:p>
            <a:r>
              <a:rPr lang="en-GB" sz="2800" b="1" dirty="0">
                <a:solidFill>
                  <a:schemeClr val="bg1"/>
                </a:solidFill>
              </a:rPr>
              <a:t>Tu vas faire quoi </a:t>
            </a:r>
            <a:r>
              <a:rPr lang="en-GB" sz="2800" b="1" dirty="0" err="1">
                <a:solidFill>
                  <a:schemeClr val="bg1"/>
                </a:solidFill>
              </a:rPr>
              <a:t>samedi</a:t>
            </a:r>
            <a:r>
              <a:rPr lang="en-GB" sz="2800" b="1" dirty="0">
                <a:solidFill>
                  <a:schemeClr val="bg1"/>
                </a:solidFill>
              </a:rPr>
              <a:t>?</a:t>
            </a:r>
          </a:p>
        </p:txBody>
      </p:sp>
      <p:sp>
        <p:nvSpPr>
          <p:cNvPr id="16" name="TextBox 15">
            <a:extLst>
              <a:ext uri="{FF2B5EF4-FFF2-40B4-BE49-F238E27FC236}">
                <a16:creationId xmlns:a16="http://schemas.microsoft.com/office/drawing/2014/main" id="{F6D899BF-C5F7-471B-8DF7-37CA440E5195}"/>
              </a:ext>
            </a:extLst>
          </p:cNvPr>
          <p:cNvSpPr txBox="1"/>
          <p:nvPr/>
        </p:nvSpPr>
        <p:spPr>
          <a:xfrm>
            <a:off x="342925" y="1437838"/>
            <a:ext cx="11506150" cy="4493538"/>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Write </a:t>
            </a:r>
            <a:r>
              <a:rPr lang="en-GB" sz="2600" u="sng" dirty="0">
                <a:solidFill>
                  <a:schemeClr val="accent5">
                    <a:lumMod val="50000"/>
                  </a:schemeClr>
                </a:solidFill>
                <a:latin typeface="Century Gothic" panose="020B0502020202020204" pitchFamily="34" charset="0"/>
              </a:rPr>
              <a:t>five</a:t>
            </a:r>
            <a:r>
              <a:rPr lang="en-GB" sz="2600" dirty="0">
                <a:solidFill>
                  <a:schemeClr val="accent5">
                    <a:lumMod val="50000"/>
                  </a:schemeClr>
                </a:solidFill>
                <a:latin typeface="Century Gothic" panose="020B0502020202020204" pitchFamily="34" charset="0"/>
              </a:rPr>
              <a:t> sentences about what you are going to do on Saturday! </a:t>
            </a:r>
          </a:p>
          <a:p>
            <a:endParaRPr lang="en-GB" sz="2600" dirty="0">
              <a:solidFill>
                <a:schemeClr val="accent5">
                  <a:lumMod val="50000"/>
                </a:schemeClr>
              </a:solidFill>
              <a:latin typeface="Century Gothic" panose="020B0502020202020204" pitchFamily="34" charset="0"/>
              <a:cs typeface="Calibri" panose="020F0502020204030204" pitchFamily="34" charset="0"/>
            </a:endParaRPr>
          </a:p>
          <a:p>
            <a:r>
              <a:rPr lang="en-GB" sz="2600" dirty="0">
                <a:solidFill>
                  <a:schemeClr val="accent5">
                    <a:lumMod val="50000"/>
                  </a:schemeClr>
                </a:solidFill>
                <a:latin typeface="Century Gothic" panose="020B0502020202020204" pitchFamily="34" charset="0"/>
                <a:cs typeface="Calibri" panose="020F0502020204030204" pitchFamily="34" charset="0"/>
              </a:rPr>
              <a:t>Use the short form of </a:t>
            </a:r>
            <a:r>
              <a:rPr lang="en-GB" sz="2600" b="1" i="1" dirty="0" err="1">
                <a:solidFill>
                  <a:schemeClr val="accent5">
                    <a:lumMod val="50000"/>
                  </a:schemeClr>
                </a:solidFill>
                <a:latin typeface="Century Gothic" panose="020B0502020202020204" pitchFamily="34" charset="0"/>
                <a:cs typeface="Calibri" panose="020F0502020204030204" pitchFamily="34" charset="0"/>
              </a:rPr>
              <a:t>aller</a:t>
            </a:r>
            <a:r>
              <a:rPr lang="en-GB" sz="2600" dirty="0">
                <a:solidFill>
                  <a:schemeClr val="accent5">
                    <a:lumMod val="50000"/>
                  </a:schemeClr>
                </a:solidFill>
                <a:latin typeface="Century Gothic" panose="020B0502020202020204" pitchFamily="34" charset="0"/>
                <a:cs typeface="Calibri" panose="020F0502020204030204" pitchFamily="34" charset="0"/>
              </a:rPr>
              <a:t> with the </a:t>
            </a:r>
            <a:r>
              <a:rPr lang="en-GB" sz="2600" b="1" dirty="0">
                <a:solidFill>
                  <a:schemeClr val="accent2"/>
                </a:solidFill>
                <a:latin typeface="Century Gothic" panose="020B0502020202020204" pitchFamily="34" charset="0"/>
                <a:cs typeface="Calibri" panose="020F0502020204030204" pitchFamily="34" charset="0"/>
              </a:rPr>
              <a:t>infinitive</a:t>
            </a:r>
            <a:r>
              <a:rPr lang="en-GB" sz="2600" dirty="0">
                <a:solidFill>
                  <a:schemeClr val="accent5">
                    <a:lumMod val="50000"/>
                  </a:schemeClr>
                </a:solidFill>
                <a:latin typeface="Century Gothic" panose="020B0502020202020204" pitchFamily="34" charset="0"/>
                <a:cs typeface="Calibri" panose="020F0502020204030204" pitchFamily="34" charset="0"/>
              </a:rPr>
              <a:t> to say what you </a:t>
            </a:r>
            <a:r>
              <a:rPr lang="en-GB" sz="2600" b="1" dirty="0">
                <a:solidFill>
                  <a:schemeClr val="accent5">
                    <a:lumMod val="50000"/>
                  </a:schemeClr>
                </a:solidFill>
                <a:latin typeface="Century Gothic" panose="020B0502020202020204" pitchFamily="34" charset="0"/>
                <a:cs typeface="Calibri" panose="020F0502020204030204" pitchFamily="34" charset="0"/>
              </a:rPr>
              <a:t>are going </a:t>
            </a:r>
            <a:r>
              <a:rPr lang="en-GB" sz="2600" b="1" dirty="0">
                <a:solidFill>
                  <a:schemeClr val="accent2"/>
                </a:solidFill>
                <a:latin typeface="Century Gothic" panose="020B0502020202020204" pitchFamily="34" charset="0"/>
                <a:cs typeface="Calibri" panose="020F0502020204030204" pitchFamily="34" charset="0"/>
              </a:rPr>
              <a:t>to do</a:t>
            </a:r>
            <a:r>
              <a:rPr lang="en-GB" sz="2600" dirty="0">
                <a:solidFill>
                  <a:schemeClr val="accent5">
                    <a:lumMod val="50000"/>
                  </a:schemeClr>
                </a:solidFill>
                <a:latin typeface="Century Gothic" panose="020B0502020202020204" pitchFamily="34" charset="0"/>
                <a:cs typeface="Calibri" panose="020F0502020204030204" pitchFamily="34" charset="0"/>
              </a:rPr>
              <a:t>.</a:t>
            </a:r>
            <a:endParaRPr lang="en-GB" sz="2600" dirty="0">
              <a:solidFill>
                <a:schemeClr val="accent5">
                  <a:lumMod val="50000"/>
                </a:schemeClr>
              </a:solidFill>
              <a:latin typeface="Century Gothic" panose="020B0502020202020204" pitchFamily="34" charset="0"/>
            </a:endParaRPr>
          </a:p>
          <a:p>
            <a:endParaRPr lang="en-GB" sz="2600" dirty="0">
              <a:solidFill>
                <a:schemeClr val="accent5">
                  <a:lumMod val="50000"/>
                </a:schemeClr>
              </a:solidFill>
              <a:latin typeface="Century Gothic" panose="020B0502020202020204" pitchFamily="34" charset="0"/>
            </a:endParaRPr>
          </a:p>
          <a:p>
            <a:r>
              <a:rPr lang="en-GB" sz="2600" dirty="0">
                <a:solidFill>
                  <a:schemeClr val="accent5">
                    <a:lumMod val="50000"/>
                  </a:schemeClr>
                </a:solidFill>
                <a:latin typeface="Century Gothic" panose="020B0502020202020204" pitchFamily="34" charset="0"/>
              </a:rPr>
              <a:t>You could start as follows:</a:t>
            </a:r>
          </a:p>
          <a:p>
            <a:endParaRPr lang="en-GB" sz="2600" dirty="0">
              <a:solidFill>
                <a:schemeClr val="accent5">
                  <a:lumMod val="50000"/>
                </a:schemeClr>
              </a:solidFill>
              <a:latin typeface="Century Gothic" panose="020B0502020202020204" pitchFamily="34" charset="0"/>
            </a:endParaRPr>
          </a:p>
          <a:p>
            <a:r>
              <a:rPr lang="fr-FR" sz="2600" b="1" dirty="0">
                <a:solidFill>
                  <a:schemeClr val="accent5">
                    <a:lumMod val="50000"/>
                  </a:schemeClr>
                </a:solidFill>
                <a:latin typeface="Century Gothic" panose="020B0502020202020204" pitchFamily="34" charset="0"/>
              </a:rPr>
              <a:t>Samedi, je vais aller en ville ...</a:t>
            </a:r>
          </a:p>
          <a:p>
            <a:endParaRPr lang="en-GB" sz="2600" dirty="0">
              <a:solidFill>
                <a:schemeClr val="accent5">
                  <a:lumMod val="50000"/>
                </a:schemeClr>
              </a:solidFill>
              <a:latin typeface="Century Gothic" panose="020B0502020202020204" pitchFamily="34" charset="0"/>
              <a:cs typeface="Calibri" panose="020F0502020204030204" pitchFamily="34" charset="0"/>
            </a:endParaRPr>
          </a:p>
          <a:p>
            <a:r>
              <a:rPr lang="en-GB" sz="2600" dirty="0">
                <a:solidFill>
                  <a:schemeClr val="accent5">
                    <a:lumMod val="50000"/>
                  </a:schemeClr>
                </a:solidFill>
                <a:latin typeface="Century Gothic" panose="020B0502020202020204" pitchFamily="34" charset="0"/>
                <a:cs typeface="Calibri" panose="020F0502020204030204" pitchFamily="34" charset="0"/>
              </a:rPr>
              <a:t>Then, exchange sentences with your partner!</a:t>
            </a:r>
          </a:p>
          <a:p>
            <a:r>
              <a:rPr lang="en-GB" sz="2600" dirty="0">
                <a:solidFill>
                  <a:schemeClr val="accent5">
                    <a:lumMod val="50000"/>
                  </a:schemeClr>
                </a:solidFill>
                <a:latin typeface="Century Gothic" panose="020B0502020202020204" pitchFamily="34" charset="0"/>
                <a:cs typeface="Calibri" panose="020F0502020204030204" pitchFamily="34" charset="0"/>
              </a:rPr>
              <a:t>What are they doing on Saturday? </a:t>
            </a:r>
            <a:r>
              <a:rPr lang="en-GB" sz="2600" dirty="0" err="1">
                <a:solidFill>
                  <a:schemeClr val="accent5">
                    <a:lumMod val="50000"/>
                  </a:schemeClr>
                </a:solidFill>
                <a:latin typeface="Century Gothic" panose="020B0502020202020204" pitchFamily="34" charset="0"/>
                <a:cs typeface="Calibri" panose="020F0502020204030204" pitchFamily="34" charset="0"/>
              </a:rPr>
              <a:t>Écris</a:t>
            </a:r>
            <a:r>
              <a:rPr lang="en-GB" sz="2600" dirty="0">
                <a:solidFill>
                  <a:schemeClr val="accent5">
                    <a:lumMod val="50000"/>
                  </a:schemeClr>
                </a:solidFill>
                <a:latin typeface="Century Gothic" panose="020B0502020202020204" pitchFamily="34" charset="0"/>
                <a:cs typeface="Calibri" panose="020F0502020204030204" pitchFamily="34" charset="0"/>
              </a:rPr>
              <a:t> </a:t>
            </a:r>
            <a:r>
              <a:rPr lang="en-GB" sz="2600" dirty="0" err="1">
                <a:solidFill>
                  <a:schemeClr val="accent5">
                    <a:lumMod val="50000"/>
                  </a:schemeClr>
                </a:solidFill>
                <a:latin typeface="Century Gothic" panose="020B0502020202020204" pitchFamily="34" charset="0"/>
                <a:cs typeface="Calibri" panose="020F0502020204030204" pitchFamily="34" charset="0"/>
              </a:rPr>
              <a:t>en</a:t>
            </a:r>
            <a:r>
              <a:rPr lang="en-GB" sz="2600" dirty="0">
                <a:solidFill>
                  <a:schemeClr val="accent5">
                    <a:lumMod val="50000"/>
                  </a:schemeClr>
                </a:solidFill>
                <a:latin typeface="Century Gothic" panose="020B0502020202020204" pitchFamily="34" charset="0"/>
                <a:cs typeface="Calibri" panose="020F0502020204030204" pitchFamily="34" charset="0"/>
              </a:rPr>
              <a:t> </a:t>
            </a:r>
            <a:r>
              <a:rPr lang="en-GB" sz="2600" dirty="0" err="1">
                <a:solidFill>
                  <a:schemeClr val="accent5">
                    <a:lumMod val="50000"/>
                  </a:schemeClr>
                </a:solidFill>
                <a:latin typeface="Century Gothic" panose="020B0502020202020204" pitchFamily="34" charset="0"/>
                <a:cs typeface="Calibri" panose="020F0502020204030204" pitchFamily="34" charset="0"/>
              </a:rPr>
              <a:t>français</a:t>
            </a:r>
            <a:r>
              <a:rPr lang="en-GB" sz="2600" dirty="0">
                <a:solidFill>
                  <a:schemeClr val="accent5">
                    <a:lumMod val="50000"/>
                  </a:schemeClr>
                </a:solidFill>
                <a:latin typeface="Century Gothic" panose="020B0502020202020204" pitchFamily="34" charset="0"/>
                <a:cs typeface="Calibri" panose="020F0502020204030204" pitchFamily="34" charset="0"/>
              </a:rPr>
              <a:t>!</a:t>
            </a:r>
          </a:p>
        </p:txBody>
      </p:sp>
      <p:pic>
        <p:nvPicPr>
          <p:cNvPr id="17" name="Picture 4" descr="Man, Relaxing, Bag, Luggage, Sleeping">
            <a:extLst>
              <a:ext uri="{FF2B5EF4-FFF2-40B4-BE49-F238E27FC236}">
                <a16:creationId xmlns:a16="http://schemas.microsoft.com/office/drawing/2014/main" id="{1271CE32-2DBC-4BD3-AAB5-1C08C791B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321925" y="4283901"/>
            <a:ext cx="2635540" cy="1647475"/>
          </a:xfrm>
          <a:prstGeom prst="rect">
            <a:avLst/>
          </a:prstGeom>
          <a:noFill/>
          <a:extLst>
            <a:ext uri="{909E8E84-426E-40DD-AFC4-6F175D3DCCD1}">
              <a14:hiddenFill xmlns:a14="http://schemas.microsoft.com/office/drawing/2010/main">
                <a:solidFill>
                  <a:srgbClr val="FFFFFF"/>
                </a:solidFill>
              </a14:hiddenFill>
            </a:ext>
          </a:extLst>
        </p:spPr>
      </p:pic>
      <p:sp>
        <p:nvSpPr>
          <p:cNvPr id="18" name="Thought Bubble: Cloud 17">
            <a:extLst>
              <a:ext uri="{FF2B5EF4-FFF2-40B4-BE49-F238E27FC236}">
                <a16:creationId xmlns:a16="http://schemas.microsoft.com/office/drawing/2014/main" id="{321114DA-C2AB-4E75-9EBB-D7A13B80256F}"/>
              </a:ext>
            </a:extLst>
          </p:cNvPr>
          <p:cNvSpPr/>
          <p:nvPr/>
        </p:nvSpPr>
        <p:spPr>
          <a:xfrm>
            <a:off x="8192919" y="3140901"/>
            <a:ext cx="1660358" cy="1143000"/>
          </a:xfrm>
          <a:prstGeom prst="cloudCallout">
            <a:avLst>
              <a:gd name="adj1" fmla="val 78949"/>
              <a:gd name="adj2" fmla="val 519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background rectangle">
            <a:extLst>
              <a:ext uri="{FF2B5EF4-FFF2-40B4-BE49-F238E27FC236}">
                <a16:creationId xmlns:a16="http://schemas.microsoft.com/office/drawing/2014/main" id="{F01EE2B5-A73E-4B39-87D1-B0D2E379FB02}"/>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6DB06293-51AF-4902-B344-5BFE67B98CB6}"/>
              </a:ext>
            </a:extLst>
          </p:cNvPr>
          <p:cNvSpPr txBox="1">
            <a:spLocks/>
          </p:cNvSpPr>
          <p:nvPr/>
        </p:nvSpPr>
        <p:spPr>
          <a:xfrm>
            <a:off x="0" y="296864"/>
            <a:ext cx="5562600"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Tu vas faire quoi samedi ?</a:t>
            </a:r>
            <a:endParaRPr lang="en-GB" sz="3600" b="1" dirty="0">
              <a:solidFill>
                <a:schemeClr val="bg1"/>
              </a:solidFill>
            </a:endParaRPr>
          </a:p>
        </p:txBody>
      </p:sp>
      <p:sp>
        <p:nvSpPr>
          <p:cNvPr id="11" name="Rounded Rectangle 46">
            <a:extLst>
              <a:ext uri="{FF2B5EF4-FFF2-40B4-BE49-F238E27FC236}">
                <a16:creationId xmlns:a16="http://schemas.microsoft.com/office/drawing/2014/main" id="{7E45C019-F993-4593-8C2C-46E7EC9D9AA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59288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Asking Questions</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8765561" cy="886062"/>
          </a:xfrm>
        </p:spPr>
        <p:txBody>
          <a:bodyPr>
            <a:noAutofit/>
          </a:bodyPr>
          <a:lstStyle/>
          <a:p>
            <a:pPr algn="l"/>
            <a:r>
              <a:rPr lang="en-GB" sz="3000" dirty="0">
                <a:solidFill>
                  <a:prstClr val="white"/>
                </a:solidFill>
              </a:rPr>
              <a:t>negation: ne…pas with two-verb structures</a:t>
            </a:r>
          </a:p>
          <a:p>
            <a:pPr algn="l"/>
            <a:r>
              <a:rPr lang="en-GB" sz="3000" dirty="0">
                <a:solidFill>
                  <a:prstClr val="white"/>
                </a:solidFill>
              </a:rPr>
              <a:t>SSC [</a:t>
            </a:r>
            <a:r>
              <a:rPr lang="en-GB" sz="3000" dirty="0" err="1">
                <a:solidFill>
                  <a:prstClr val="white"/>
                </a:solidFill>
              </a:rPr>
              <a:t>qu</a:t>
            </a:r>
            <a:r>
              <a:rPr lang="en-GB" sz="3000" dirty="0">
                <a:solidFill>
                  <a:prstClr val="white"/>
                </a:solidFill>
              </a:rPr>
              <a:t>]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3.2 - Week 3 - Lesson 64</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661170"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Joe Fincham / Stephen Owen / Kirsten Somerville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04/08/2022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996" y="335258"/>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pic>
        <p:nvPicPr>
          <p:cNvPr id="29" name="Picture 7">
            <a:extLst>
              <a:ext uri="{FF2B5EF4-FFF2-40B4-BE49-F238E27FC236}">
                <a16:creationId xmlns:a16="http://schemas.microsoft.com/office/drawing/2014/main" id="{735DE7F3-D7F5-49C3-8A54-BA2C3BC7746D}"/>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915926" y="39439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313A16EF-85B4-43D3-ADDE-DCE6444DBA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5682" y="450328"/>
            <a:ext cx="551646" cy="535097"/>
          </a:xfrm>
          <a:prstGeom prst="rect">
            <a:avLst/>
          </a:prstGeom>
        </p:spPr>
      </p:pic>
      <p:sp>
        <p:nvSpPr>
          <p:cNvPr id="31" name="Rectangle 2">
            <a:extLst>
              <a:ext uri="{FF2B5EF4-FFF2-40B4-BE49-F238E27FC236}">
                <a16:creationId xmlns:a16="http://schemas.microsoft.com/office/drawing/2014/main" id="{DE27827E-98EE-4031-A63C-E162659F003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2" name="Rectangle 3">
            <a:extLst>
              <a:ext uri="{FF2B5EF4-FFF2-40B4-BE49-F238E27FC236}">
                <a16:creationId xmlns:a16="http://schemas.microsoft.com/office/drawing/2014/main" id="{BF46029F-3CD1-4C94-97AF-8EF5980E2BE6}"/>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33" name="Line 4">
            <a:extLst>
              <a:ext uri="{FF2B5EF4-FFF2-40B4-BE49-F238E27FC236}">
                <a16:creationId xmlns:a16="http://schemas.microsoft.com/office/drawing/2014/main" id="{63105141-983B-4EE4-80DF-0FAA41280748}"/>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4" name="Line 7">
            <a:extLst>
              <a:ext uri="{FF2B5EF4-FFF2-40B4-BE49-F238E27FC236}">
                <a16:creationId xmlns:a16="http://schemas.microsoft.com/office/drawing/2014/main" id="{67326B90-68CB-44BB-89CF-86FCB280F8F2}"/>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5" name="Line 9">
            <a:extLst>
              <a:ext uri="{FF2B5EF4-FFF2-40B4-BE49-F238E27FC236}">
                <a16:creationId xmlns:a16="http://schemas.microsoft.com/office/drawing/2014/main" id="{4B6FA601-3A97-42FC-B45A-AA8F40BD3859}"/>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latin typeface="Century Gothic" panose="020B0502020202020204" pitchFamily="34" charset="0"/>
            </a:endParaRPr>
          </a:p>
        </p:txBody>
      </p:sp>
      <p:sp>
        <p:nvSpPr>
          <p:cNvPr id="36" name="Text Box 10">
            <a:extLst>
              <a:ext uri="{FF2B5EF4-FFF2-40B4-BE49-F238E27FC236}">
                <a16:creationId xmlns:a16="http://schemas.microsoft.com/office/drawing/2014/main" id="{6B8A180D-2867-4782-8257-5C7425EBC874}"/>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secondes</a:t>
            </a:r>
            <a:endParaRPr lang="en-GB" b="1" dirty="0">
              <a:solidFill>
                <a:srgbClr val="5B9BD5">
                  <a:lumMod val="50000"/>
                </a:srgbClr>
              </a:solidFill>
              <a:latin typeface="Century Gothic" panose="020B0502020202020204" pitchFamily="34" charset="0"/>
            </a:endParaRPr>
          </a:p>
        </p:txBody>
      </p:sp>
      <p:sp>
        <p:nvSpPr>
          <p:cNvPr id="37" name="Text Box 12">
            <a:extLst>
              <a:ext uri="{FF2B5EF4-FFF2-40B4-BE49-F238E27FC236}">
                <a16:creationId xmlns:a16="http://schemas.microsoft.com/office/drawing/2014/main" id="{3AAC0F8F-828A-462F-8A1E-E19DFA87D86C}"/>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38" name="Text Box 14">
            <a:extLst>
              <a:ext uri="{FF2B5EF4-FFF2-40B4-BE49-F238E27FC236}">
                <a16:creationId xmlns:a16="http://schemas.microsoft.com/office/drawing/2014/main" id="{7F135D72-7827-4C0F-B811-1AD53C99768B}"/>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39" name="Rectangle 38">
            <a:extLst>
              <a:ext uri="{FF2B5EF4-FFF2-40B4-BE49-F238E27FC236}">
                <a16:creationId xmlns:a16="http://schemas.microsoft.com/office/drawing/2014/main" id="{6835446F-FCCD-4770-BFE4-796F5A5A44B1}"/>
              </a:ext>
            </a:extLst>
          </p:cNvPr>
          <p:cNvSpPr/>
          <p:nvPr/>
        </p:nvSpPr>
        <p:spPr>
          <a:xfrm>
            <a:off x="10062055" y="555030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AutoShape 11">
            <a:hlinkClick r:id="" action="ppaction://noaction" highlightClick="1"/>
            <a:extLst>
              <a:ext uri="{FF2B5EF4-FFF2-40B4-BE49-F238E27FC236}">
                <a16:creationId xmlns:a16="http://schemas.microsoft.com/office/drawing/2014/main" id="{BA33094D-4C9A-46F8-9939-038DF2CE31A4}"/>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latin typeface="Century Gothic" panose="020B0502020202020204" pitchFamily="34" charset="0"/>
              </a:rPr>
              <a:t>DÉBUT</a:t>
            </a:r>
          </a:p>
        </p:txBody>
      </p:sp>
      <p:sp>
        <p:nvSpPr>
          <p:cNvPr id="41" name="TextBox 40">
            <a:extLst>
              <a:ext uri="{FF2B5EF4-FFF2-40B4-BE49-F238E27FC236}">
                <a16:creationId xmlns:a16="http://schemas.microsoft.com/office/drawing/2014/main" id="{17B9428E-B9EC-4D2F-A88C-550B2E544733}"/>
              </a:ext>
            </a:extLst>
          </p:cNvPr>
          <p:cNvSpPr txBox="1"/>
          <p:nvPr/>
        </p:nvSpPr>
        <p:spPr>
          <a:xfrm>
            <a:off x="6457245" y="2274918"/>
            <a:ext cx="5052124" cy="584775"/>
          </a:xfrm>
          <a:prstGeom prst="rect">
            <a:avLst/>
          </a:prstGeom>
          <a:noFill/>
        </p:spPr>
        <p:txBody>
          <a:bodyPr wrap="square" rtlCol="0">
            <a:spAutoFit/>
          </a:bodyPr>
          <a:lstStyle/>
          <a:p>
            <a:pPr algn="ctr"/>
            <a:r>
              <a:rPr lang="en-GB" sz="3200" dirty="0">
                <a:solidFill>
                  <a:srgbClr val="EE6000"/>
                </a:solidFill>
                <a:latin typeface="Century Gothic" panose="020B0502020202020204" pitchFamily="34" charset="0"/>
                <a:cs typeface="Calibri" panose="020F0502020204030204" pitchFamily="34" charset="0"/>
              </a:rPr>
              <a:t>qu</a:t>
            </a:r>
            <a:r>
              <a:rPr lang="en-GB" sz="3200" dirty="0">
                <a:solidFill>
                  <a:srgbClr val="115076"/>
                </a:solidFill>
                <a:latin typeface="Century Gothic" panose="020B0502020202020204" pitchFamily="34" charset="0"/>
                <a:cs typeface="Calibri" panose="020F0502020204030204" pitchFamily="34" charset="0"/>
              </a:rPr>
              <a:t>itter</a:t>
            </a:r>
          </a:p>
        </p:txBody>
      </p:sp>
      <p:sp>
        <p:nvSpPr>
          <p:cNvPr id="42" name="TextBox 41">
            <a:extLst>
              <a:ext uri="{FF2B5EF4-FFF2-40B4-BE49-F238E27FC236}">
                <a16:creationId xmlns:a16="http://schemas.microsoft.com/office/drawing/2014/main" id="{4877FA4F-8067-44FF-91E6-3D98193D1CD7}"/>
              </a:ext>
            </a:extLst>
          </p:cNvPr>
          <p:cNvSpPr txBox="1"/>
          <p:nvPr/>
        </p:nvSpPr>
        <p:spPr>
          <a:xfrm>
            <a:off x="2369073" y="5260001"/>
            <a:ext cx="4353766" cy="584775"/>
          </a:xfrm>
          <a:prstGeom prst="rect">
            <a:avLst/>
          </a:prstGeom>
          <a:noFill/>
        </p:spPr>
        <p:txBody>
          <a:bodyPr wrap="square" rtlCol="0">
            <a:spAutoFit/>
          </a:bodyPr>
          <a:lstStyle/>
          <a:p>
            <a:pPr algn="ctr"/>
            <a:r>
              <a:rPr lang="en-GB" sz="3200" dirty="0" err="1">
                <a:solidFill>
                  <a:srgbClr val="EE6000"/>
                </a:solidFill>
                <a:latin typeface="Century Gothic" panose="020B0502020202020204" pitchFamily="34" charset="0"/>
                <a:cs typeface="Calibri" panose="020F0502020204030204" pitchFamily="34" charset="0"/>
              </a:rPr>
              <a:t>qu</a:t>
            </a:r>
            <a:r>
              <a:rPr lang="en-GB" sz="3200" dirty="0" err="1">
                <a:solidFill>
                  <a:schemeClr val="accent1">
                    <a:lumMod val="50000"/>
                  </a:schemeClr>
                </a:solidFill>
                <a:latin typeface="Century Gothic" panose="020B0502020202020204" pitchFamily="34" charset="0"/>
                <a:cs typeface="Calibri" panose="020F0502020204030204" pitchFamily="34" charset="0"/>
              </a:rPr>
              <a:t>antité</a:t>
            </a:r>
            <a:endParaRPr lang="en-GB" sz="32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7665DC20-7664-4D57-975D-13C2D053B2A6}"/>
              </a:ext>
            </a:extLst>
          </p:cNvPr>
          <p:cNvSpPr txBox="1"/>
          <p:nvPr/>
        </p:nvSpPr>
        <p:spPr>
          <a:xfrm>
            <a:off x="-71421" y="4522023"/>
            <a:ext cx="4301405" cy="584775"/>
          </a:xfrm>
          <a:prstGeom prst="rect">
            <a:avLst/>
          </a:prstGeom>
          <a:noFill/>
        </p:spPr>
        <p:txBody>
          <a:bodyPr wrap="square" rtlCol="0">
            <a:spAutoFit/>
          </a:bodyPr>
          <a:lstStyle/>
          <a:p>
            <a:pPr algn="ctr"/>
            <a:r>
              <a:rPr lang="en-GB" sz="3200" dirty="0">
                <a:solidFill>
                  <a:srgbClr val="EE6000"/>
                </a:solidFill>
                <a:latin typeface="Century Gothic" panose="020B0502020202020204" pitchFamily="34" charset="0"/>
                <a:cs typeface="Calibri" panose="020F0502020204030204" pitchFamily="34" charset="0"/>
              </a:rPr>
              <a:t>qu</a:t>
            </a:r>
            <a:r>
              <a:rPr lang="en-GB" sz="3200" dirty="0">
                <a:solidFill>
                  <a:srgbClr val="115076"/>
                </a:solidFill>
                <a:latin typeface="Century Gothic" panose="020B0502020202020204" pitchFamily="34" charset="0"/>
                <a:cs typeface="Calibri" panose="020F0502020204030204" pitchFamily="34" charset="0"/>
              </a:rPr>
              <a:t>alifier</a:t>
            </a:r>
          </a:p>
        </p:txBody>
      </p:sp>
      <p:sp>
        <p:nvSpPr>
          <p:cNvPr id="44" name="TextBox 43">
            <a:extLst>
              <a:ext uri="{FF2B5EF4-FFF2-40B4-BE49-F238E27FC236}">
                <a16:creationId xmlns:a16="http://schemas.microsoft.com/office/drawing/2014/main" id="{557BA5B2-A19F-40C0-9B2F-86AF4EBE5067}"/>
              </a:ext>
            </a:extLst>
          </p:cNvPr>
          <p:cNvSpPr txBox="1"/>
          <p:nvPr/>
        </p:nvSpPr>
        <p:spPr>
          <a:xfrm>
            <a:off x="4179994" y="2611101"/>
            <a:ext cx="4287080" cy="584775"/>
          </a:xfrm>
          <a:prstGeom prst="rect">
            <a:avLst/>
          </a:prstGeom>
          <a:noFill/>
        </p:spPr>
        <p:txBody>
          <a:bodyPr wrap="square" rtlCol="0">
            <a:spAutoFit/>
          </a:bodyPr>
          <a:lstStyle/>
          <a:p>
            <a:pPr algn="ctr"/>
            <a:r>
              <a:rPr lang="en-GB" sz="3200" dirty="0" err="1">
                <a:solidFill>
                  <a:srgbClr val="EE6000"/>
                </a:solidFill>
                <a:latin typeface="Century Gothic" panose="020B0502020202020204" pitchFamily="34" charset="0"/>
                <a:cs typeface="Calibri" panose="020F0502020204030204" pitchFamily="34" charset="0"/>
              </a:rPr>
              <a:t>qu</a:t>
            </a:r>
            <a:r>
              <a:rPr lang="en-GB" sz="3200" dirty="0" err="1">
                <a:solidFill>
                  <a:schemeClr val="accent5">
                    <a:lumMod val="50000"/>
                  </a:schemeClr>
                </a:solidFill>
                <a:latin typeface="Century Gothic" panose="020B0502020202020204" pitchFamily="34" charset="0"/>
                <a:cs typeface="Calibri" panose="020F0502020204030204" pitchFamily="34" charset="0"/>
              </a:rPr>
              <a:t>alité</a:t>
            </a:r>
            <a:endParaRPr lang="en-GB" sz="3200" dirty="0">
              <a:solidFill>
                <a:schemeClr val="accent5">
                  <a:lumMod val="50000"/>
                </a:schemeClr>
              </a:solidFill>
              <a:latin typeface="Century Gothic" panose="020B050202020202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1E3E7B08-879C-4F4F-B732-9D66281C78D0}"/>
              </a:ext>
            </a:extLst>
          </p:cNvPr>
          <p:cNvSpPr txBox="1"/>
          <p:nvPr/>
        </p:nvSpPr>
        <p:spPr>
          <a:xfrm>
            <a:off x="-146775" y="3517600"/>
            <a:ext cx="4287080" cy="584775"/>
          </a:xfrm>
          <a:prstGeom prst="rect">
            <a:avLst/>
          </a:prstGeom>
          <a:noFill/>
        </p:spPr>
        <p:txBody>
          <a:bodyPr wrap="square" rtlCol="0">
            <a:spAutoFit/>
          </a:bodyPr>
          <a:lstStyle/>
          <a:p>
            <a:pPr algn="ctr"/>
            <a:r>
              <a:rPr lang="en-GB" sz="3200" dirty="0">
                <a:solidFill>
                  <a:srgbClr val="EE6000"/>
                </a:solidFill>
                <a:latin typeface="Century Gothic" panose="020B0502020202020204" pitchFamily="34" charset="0"/>
                <a:cs typeface="Calibri" panose="020F0502020204030204" pitchFamily="34" charset="0"/>
              </a:rPr>
              <a:t>qu</a:t>
            </a:r>
            <a:r>
              <a:rPr lang="en-GB" sz="3200" dirty="0">
                <a:solidFill>
                  <a:srgbClr val="115076"/>
                </a:solidFill>
                <a:latin typeface="Century Gothic" panose="020B0502020202020204" pitchFamily="34" charset="0"/>
                <a:cs typeface="Calibri" panose="020F0502020204030204" pitchFamily="34" charset="0"/>
              </a:rPr>
              <a:t>alification</a:t>
            </a:r>
          </a:p>
        </p:txBody>
      </p:sp>
      <p:sp>
        <p:nvSpPr>
          <p:cNvPr id="46" name="TextBox 45">
            <a:extLst>
              <a:ext uri="{FF2B5EF4-FFF2-40B4-BE49-F238E27FC236}">
                <a16:creationId xmlns:a16="http://schemas.microsoft.com/office/drawing/2014/main" id="{2275920F-6707-49D6-9882-5226DF6A036F}"/>
              </a:ext>
            </a:extLst>
          </p:cNvPr>
          <p:cNvSpPr txBox="1"/>
          <p:nvPr/>
        </p:nvSpPr>
        <p:spPr>
          <a:xfrm>
            <a:off x="-2191862" y="2402124"/>
            <a:ext cx="9121870" cy="584775"/>
          </a:xfrm>
          <a:prstGeom prst="rect">
            <a:avLst/>
          </a:prstGeom>
          <a:noFill/>
        </p:spPr>
        <p:txBody>
          <a:bodyPr wrap="square" rtlCol="0">
            <a:spAutoFit/>
          </a:bodyPr>
          <a:lstStyle/>
          <a:p>
            <a:pPr algn="ctr"/>
            <a:r>
              <a:rPr lang="en-GB" sz="3200" dirty="0" err="1">
                <a:solidFill>
                  <a:schemeClr val="accent5">
                    <a:lumMod val="50000"/>
                  </a:schemeClr>
                </a:solidFill>
                <a:latin typeface="Century Gothic" panose="020B0502020202020204" pitchFamily="34" charset="0"/>
                <a:cs typeface="Calibri" panose="020F0502020204030204" pitchFamily="34" charset="0"/>
              </a:rPr>
              <a:t>consé</a:t>
            </a:r>
            <a:r>
              <a:rPr lang="en-GB" sz="3200" dirty="0" err="1">
                <a:solidFill>
                  <a:srgbClr val="EE6000"/>
                </a:solidFill>
                <a:latin typeface="Century Gothic" panose="020B0502020202020204" pitchFamily="34" charset="0"/>
                <a:cs typeface="Calibri" panose="020F0502020204030204" pitchFamily="34" charset="0"/>
              </a:rPr>
              <a:t>qu</a:t>
            </a:r>
            <a:r>
              <a:rPr lang="en-GB" sz="3200" dirty="0" err="1">
                <a:solidFill>
                  <a:schemeClr val="accent5">
                    <a:lumMod val="50000"/>
                  </a:schemeClr>
                </a:solidFill>
                <a:latin typeface="Century Gothic" panose="020B0502020202020204" pitchFamily="34" charset="0"/>
                <a:cs typeface="Calibri" panose="020F0502020204030204" pitchFamily="34" charset="0"/>
              </a:rPr>
              <a:t>ence</a:t>
            </a:r>
            <a:endParaRPr lang="en-GB" sz="3200" b="1" dirty="0">
              <a:solidFill>
                <a:schemeClr val="accent5">
                  <a:lumMod val="50000"/>
                </a:schemeClr>
              </a:solidFill>
              <a:latin typeface="Century Gothic" panose="020B050202020202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5F3D2B6B-189B-41ED-9E64-F65B9B64E928}"/>
              </a:ext>
            </a:extLst>
          </p:cNvPr>
          <p:cNvSpPr txBox="1"/>
          <p:nvPr/>
        </p:nvSpPr>
        <p:spPr>
          <a:xfrm>
            <a:off x="5699361" y="5566609"/>
            <a:ext cx="4287080"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cs typeface="Calibri" panose="020F0502020204030204" pitchFamily="34" charset="0"/>
              </a:rPr>
              <a:t>é</a:t>
            </a:r>
            <a:r>
              <a:rPr lang="en-GB" sz="3200" dirty="0" err="1">
                <a:solidFill>
                  <a:srgbClr val="EE6000"/>
                </a:solidFill>
                <a:latin typeface="Century Gothic" panose="020B0502020202020204" pitchFamily="34" charset="0"/>
                <a:cs typeface="Calibri" panose="020F0502020204030204" pitchFamily="34" charset="0"/>
              </a:rPr>
              <a:t>qu</a:t>
            </a:r>
            <a:r>
              <a:rPr lang="en-GB" sz="3200" dirty="0" err="1">
                <a:solidFill>
                  <a:srgbClr val="115076"/>
                </a:solidFill>
                <a:latin typeface="Century Gothic" panose="020B0502020202020204" pitchFamily="34" charset="0"/>
                <a:cs typeface="Calibri" panose="020F0502020204030204" pitchFamily="34" charset="0"/>
              </a:rPr>
              <a:t>ipement</a:t>
            </a:r>
            <a:endParaRPr lang="en-GB" sz="3200" dirty="0">
              <a:solidFill>
                <a:srgbClr val="115076"/>
              </a:solidFill>
              <a:latin typeface="Century Gothic" panose="020B050202020202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6F12FAE0-AC1D-45F9-B4E3-DED197373A2D}"/>
              </a:ext>
            </a:extLst>
          </p:cNvPr>
          <p:cNvSpPr txBox="1"/>
          <p:nvPr/>
        </p:nvSpPr>
        <p:spPr>
          <a:xfrm>
            <a:off x="6796842" y="4648532"/>
            <a:ext cx="4287080"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cs typeface="Calibri" panose="020F0502020204030204" pitchFamily="34" charset="0"/>
              </a:rPr>
              <a:t>tran</a:t>
            </a:r>
            <a:r>
              <a:rPr lang="en-GB" sz="3200" dirty="0" err="1">
                <a:solidFill>
                  <a:srgbClr val="EE6000"/>
                </a:solidFill>
                <a:latin typeface="Century Gothic" panose="020B0502020202020204" pitchFamily="34" charset="0"/>
                <a:cs typeface="Calibri" panose="020F0502020204030204" pitchFamily="34" charset="0"/>
              </a:rPr>
              <a:t>qu</a:t>
            </a:r>
            <a:r>
              <a:rPr lang="en-GB" sz="3200" dirty="0" err="1">
                <a:solidFill>
                  <a:srgbClr val="115076"/>
                </a:solidFill>
                <a:latin typeface="Century Gothic" panose="020B0502020202020204" pitchFamily="34" charset="0"/>
                <a:cs typeface="Calibri" panose="020F0502020204030204" pitchFamily="34" charset="0"/>
              </a:rPr>
              <a:t>ille</a:t>
            </a:r>
            <a:endParaRPr lang="en-GB" sz="3200" dirty="0">
              <a:solidFill>
                <a:srgbClr val="115076"/>
              </a:solidFill>
              <a:latin typeface="Century Gothic" panose="020B050202020202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0AE5FAF4-FB9B-4F3A-960B-7CB532BACCF8}"/>
              </a:ext>
            </a:extLst>
          </p:cNvPr>
          <p:cNvSpPr txBox="1"/>
          <p:nvPr/>
        </p:nvSpPr>
        <p:spPr>
          <a:xfrm>
            <a:off x="-467800" y="5566610"/>
            <a:ext cx="4287080"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cs typeface="Calibri" panose="020F0502020204030204" pitchFamily="34" charset="0"/>
              </a:rPr>
              <a:t>fré</a:t>
            </a:r>
            <a:r>
              <a:rPr lang="en-GB" sz="3200" dirty="0" err="1">
                <a:solidFill>
                  <a:srgbClr val="EE6000"/>
                </a:solidFill>
                <a:latin typeface="Century Gothic" panose="020B0502020202020204" pitchFamily="34" charset="0"/>
                <a:cs typeface="Calibri" panose="020F0502020204030204" pitchFamily="34" charset="0"/>
              </a:rPr>
              <a:t>qu</a:t>
            </a:r>
            <a:r>
              <a:rPr lang="en-GB" sz="3200" dirty="0" err="1">
                <a:solidFill>
                  <a:srgbClr val="115076"/>
                </a:solidFill>
                <a:latin typeface="Century Gothic" panose="020B0502020202020204" pitchFamily="34" charset="0"/>
                <a:cs typeface="Calibri" panose="020F0502020204030204" pitchFamily="34" charset="0"/>
              </a:rPr>
              <a:t>ent</a:t>
            </a:r>
            <a:endParaRPr lang="en-GB" sz="3200" dirty="0">
              <a:solidFill>
                <a:srgbClr val="115076"/>
              </a:solidFill>
              <a:latin typeface="Century Gothic" panose="020B050202020202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B455915C-F3CF-4743-A390-2A15FACC186D}"/>
              </a:ext>
            </a:extLst>
          </p:cNvPr>
          <p:cNvSpPr txBox="1"/>
          <p:nvPr/>
        </p:nvSpPr>
        <p:spPr>
          <a:xfrm>
            <a:off x="5797135" y="3448171"/>
            <a:ext cx="5052124" cy="584775"/>
          </a:xfrm>
          <a:prstGeom prst="rect">
            <a:avLst/>
          </a:prstGeom>
          <a:noFill/>
        </p:spPr>
        <p:txBody>
          <a:bodyPr wrap="square" rtlCol="0">
            <a:spAutoFit/>
          </a:bodyPr>
          <a:lstStyle/>
          <a:p>
            <a:pPr algn="ctr"/>
            <a:r>
              <a:rPr lang="en-GB" sz="3200" dirty="0" err="1">
                <a:solidFill>
                  <a:schemeClr val="accent1">
                    <a:lumMod val="50000"/>
                  </a:schemeClr>
                </a:solidFill>
                <a:latin typeface="Century Gothic" panose="020B0502020202020204" pitchFamily="34" charset="0"/>
                <a:cs typeface="Calibri" panose="020F0502020204030204" pitchFamily="34" charset="0"/>
              </a:rPr>
              <a:t>sé</a:t>
            </a:r>
            <a:r>
              <a:rPr lang="en-GB" sz="3200" dirty="0" err="1">
                <a:solidFill>
                  <a:srgbClr val="EE6000"/>
                </a:solidFill>
                <a:latin typeface="Century Gothic" panose="020B0502020202020204" pitchFamily="34" charset="0"/>
                <a:cs typeface="Calibri" panose="020F0502020204030204" pitchFamily="34" charset="0"/>
              </a:rPr>
              <a:t>qu</a:t>
            </a:r>
            <a:r>
              <a:rPr lang="en-GB" sz="3200" dirty="0" err="1">
                <a:solidFill>
                  <a:schemeClr val="accent1">
                    <a:lumMod val="50000"/>
                  </a:schemeClr>
                </a:solidFill>
                <a:latin typeface="Century Gothic" panose="020B0502020202020204" pitchFamily="34" charset="0"/>
                <a:cs typeface="Calibri" panose="020F0502020204030204" pitchFamily="34" charset="0"/>
              </a:rPr>
              <a:t>ence</a:t>
            </a:r>
            <a:endParaRPr lang="en-GB" sz="32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A80E728F-8EDB-4FF0-A263-E2E176DD838E}"/>
              </a:ext>
            </a:extLst>
          </p:cNvPr>
          <p:cNvSpPr txBox="1"/>
          <p:nvPr/>
        </p:nvSpPr>
        <p:spPr>
          <a:xfrm>
            <a:off x="3781480" y="4382160"/>
            <a:ext cx="4287080"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cs typeface="Calibri" panose="020F0502020204030204" pitchFamily="34" charset="0"/>
              </a:rPr>
              <a:t>é</a:t>
            </a:r>
            <a:r>
              <a:rPr lang="en-GB" sz="3200" dirty="0" err="1">
                <a:solidFill>
                  <a:srgbClr val="EE6000"/>
                </a:solidFill>
                <a:latin typeface="Century Gothic" panose="020B0502020202020204" pitchFamily="34" charset="0"/>
                <a:cs typeface="Calibri" panose="020F0502020204030204" pitchFamily="34" charset="0"/>
              </a:rPr>
              <a:t>qu</a:t>
            </a:r>
            <a:r>
              <a:rPr lang="en-GB" sz="3200" dirty="0" err="1">
                <a:solidFill>
                  <a:srgbClr val="115076"/>
                </a:solidFill>
                <a:latin typeface="Century Gothic" panose="020B0502020202020204" pitchFamily="34" charset="0"/>
                <a:cs typeface="Calibri" panose="020F0502020204030204" pitchFamily="34" charset="0"/>
              </a:rPr>
              <a:t>ivalent</a:t>
            </a:r>
            <a:endParaRPr lang="en-GB" sz="3200" dirty="0">
              <a:solidFill>
                <a:srgbClr val="115076"/>
              </a:solidFill>
              <a:latin typeface="Century Gothic" panose="020B050202020202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ED875C21-DB4E-41C6-BE44-AAA1067C2BE7}"/>
              </a:ext>
            </a:extLst>
          </p:cNvPr>
          <p:cNvSpPr txBox="1"/>
          <p:nvPr/>
        </p:nvSpPr>
        <p:spPr>
          <a:xfrm>
            <a:off x="2854724" y="3468607"/>
            <a:ext cx="4287080"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cs typeface="Calibri" panose="020F0502020204030204" pitchFamily="34" charset="0"/>
              </a:rPr>
              <a:t>li</a:t>
            </a:r>
            <a:r>
              <a:rPr lang="en-GB" sz="3200" dirty="0" err="1">
                <a:solidFill>
                  <a:srgbClr val="EE6000"/>
                </a:solidFill>
                <a:latin typeface="Century Gothic" panose="020B0502020202020204" pitchFamily="34" charset="0"/>
                <a:cs typeface="Calibri" panose="020F0502020204030204" pitchFamily="34" charset="0"/>
              </a:rPr>
              <a:t>qu</a:t>
            </a:r>
            <a:r>
              <a:rPr lang="en-GB" sz="3200" dirty="0" err="1">
                <a:solidFill>
                  <a:srgbClr val="115076"/>
                </a:solidFill>
                <a:latin typeface="Century Gothic" panose="020B0502020202020204" pitchFamily="34" charset="0"/>
                <a:cs typeface="Calibri" panose="020F0502020204030204" pitchFamily="34" charset="0"/>
              </a:rPr>
              <a:t>ide</a:t>
            </a:r>
            <a:endParaRPr lang="en-GB" sz="3200" dirty="0">
              <a:solidFill>
                <a:srgbClr val="115076"/>
              </a:solidFill>
              <a:latin typeface="Century Gothic" panose="020B0502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60BA12A-BCBA-4A0E-AD6B-16877AA2B144}"/>
              </a:ext>
            </a:extLst>
          </p:cNvPr>
          <p:cNvSpPr txBox="1"/>
          <p:nvPr/>
        </p:nvSpPr>
        <p:spPr>
          <a:xfrm>
            <a:off x="99836" y="1317195"/>
            <a:ext cx="9962219" cy="907941"/>
          </a:xfrm>
          <a:prstGeom prst="rect">
            <a:avLst/>
          </a:prstGeom>
          <a:noFill/>
        </p:spPr>
        <p:txBody>
          <a:bodyPr wrap="square" rtlCol="0">
            <a:spAutoFit/>
          </a:bodyPr>
          <a:lstStyle/>
          <a:p>
            <a:pPr>
              <a:spcAft>
                <a:spcPts val="600"/>
              </a:spcAft>
            </a:pPr>
            <a:r>
              <a:rPr lang="en-GB" sz="2400" dirty="0">
                <a:solidFill>
                  <a:schemeClr val="accent5">
                    <a:lumMod val="50000"/>
                  </a:schemeClr>
                </a:solidFill>
              </a:rPr>
              <a:t>Lots of French words containing [</a:t>
            </a:r>
            <a:r>
              <a:rPr lang="en-GB" sz="2400" dirty="0" err="1">
                <a:solidFill>
                  <a:schemeClr val="accent5">
                    <a:lumMod val="50000"/>
                  </a:schemeClr>
                </a:solidFill>
              </a:rPr>
              <a:t>qu</a:t>
            </a:r>
            <a:r>
              <a:rPr lang="en-GB" sz="2400" dirty="0">
                <a:solidFill>
                  <a:schemeClr val="accent5">
                    <a:lumMod val="50000"/>
                  </a:schemeClr>
                </a:solidFill>
              </a:rPr>
              <a:t>] come from other languages!</a:t>
            </a:r>
          </a:p>
          <a:p>
            <a:pPr>
              <a:spcAft>
                <a:spcPts val="600"/>
              </a:spcAft>
            </a:pPr>
            <a:r>
              <a:rPr lang="en-GB" sz="2400" b="1" i="1" dirty="0">
                <a:solidFill>
                  <a:schemeClr val="accent5">
                    <a:lumMod val="50000"/>
                  </a:schemeClr>
                </a:solidFill>
              </a:rPr>
              <a:t>Attention! </a:t>
            </a:r>
            <a:r>
              <a:rPr lang="en-GB" sz="2400" dirty="0">
                <a:solidFill>
                  <a:schemeClr val="accent5">
                    <a:lumMod val="50000"/>
                  </a:schemeClr>
                </a:solidFill>
              </a:rPr>
              <a:t>They are still pronounced the ‘French’ way!</a:t>
            </a:r>
          </a:p>
        </p:txBody>
      </p:sp>
      <p:sp>
        <p:nvSpPr>
          <p:cNvPr id="2" name="Action Button: Sound 1">
            <a:hlinkClick r:id="" action="ppaction://noaction" highlightClick="1">
              <a:snd r:embed="rId6" name="consequence.wav"/>
            </a:hlinkClick>
            <a:extLst>
              <a:ext uri="{FF2B5EF4-FFF2-40B4-BE49-F238E27FC236}">
                <a16:creationId xmlns:a16="http://schemas.microsoft.com/office/drawing/2014/main" id="{FA48F800-2243-4D0B-ACB3-F33AC1ED49E9}"/>
              </a:ext>
            </a:extLst>
          </p:cNvPr>
          <p:cNvSpPr/>
          <p:nvPr/>
        </p:nvSpPr>
        <p:spPr>
          <a:xfrm>
            <a:off x="486888" y="2566064"/>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Action Button: Sound 50">
            <a:hlinkClick r:id="" action="ppaction://noaction" highlightClick="1">
              <a:snd r:embed="rId7" name="qualite.wav"/>
            </a:hlinkClick>
            <a:extLst>
              <a:ext uri="{FF2B5EF4-FFF2-40B4-BE49-F238E27FC236}">
                <a16:creationId xmlns:a16="http://schemas.microsoft.com/office/drawing/2014/main" id="{76AE474E-F7D7-4760-9293-DFE4756B19AF}"/>
              </a:ext>
            </a:extLst>
          </p:cNvPr>
          <p:cNvSpPr/>
          <p:nvPr/>
        </p:nvSpPr>
        <p:spPr>
          <a:xfrm>
            <a:off x="5136483" y="2766635"/>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Action Button: Sound 54">
            <a:hlinkClick r:id="" action="ppaction://noaction" highlightClick="1">
              <a:snd r:embed="rId8" name="quitter.wav"/>
            </a:hlinkClick>
            <a:extLst>
              <a:ext uri="{FF2B5EF4-FFF2-40B4-BE49-F238E27FC236}">
                <a16:creationId xmlns:a16="http://schemas.microsoft.com/office/drawing/2014/main" id="{0F7DBD0E-739C-48CA-BE7E-C4AAB8E32C5D}"/>
              </a:ext>
            </a:extLst>
          </p:cNvPr>
          <p:cNvSpPr/>
          <p:nvPr/>
        </p:nvSpPr>
        <p:spPr>
          <a:xfrm>
            <a:off x="7907807" y="2406004"/>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Action Button: Sound 55">
            <a:hlinkClick r:id="" action="ppaction://noaction" highlightClick="1">
              <a:snd r:embed="rId9" name="qualification.wav"/>
            </a:hlinkClick>
            <a:extLst>
              <a:ext uri="{FF2B5EF4-FFF2-40B4-BE49-F238E27FC236}">
                <a16:creationId xmlns:a16="http://schemas.microsoft.com/office/drawing/2014/main" id="{60CD7FD0-61D2-4CF7-939D-D391B23AF14F}"/>
              </a:ext>
            </a:extLst>
          </p:cNvPr>
          <p:cNvSpPr/>
          <p:nvPr/>
        </p:nvSpPr>
        <p:spPr>
          <a:xfrm>
            <a:off x="321801" y="3667816"/>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ction Button: Sound 56">
            <a:hlinkClick r:id="" action="ppaction://noaction" highlightClick="1">
              <a:snd r:embed="rId10" name="liquide.wav"/>
            </a:hlinkClick>
            <a:extLst>
              <a:ext uri="{FF2B5EF4-FFF2-40B4-BE49-F238E27FC236}">
                <a16:creationId xmlns:a16="http://schemas.microsoft.com/office/drawing/2014/main" id="{FF8861CD-437C-4BEB-AA93-6FEBFC833E2B}"/>
              </a:ext>
            </a:extLst>
          </p:cNvPr>
          <p:cNvSpPr/>
          <p:nvPr/>
        </p:nvSpPr>
        <p:spPr>
          <a:xfrm>
            <a:off x="3803643" y="3579123"/>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ction Button: Sound 57">
            <a:hlinkClick r:id="" action="ppaction://noaction" highlightClick="1">
              <a:snd r:embed="rId11" name="qualifer.wav"/>
            </a:hlinkClick>
            <a:extLst>
              <a:ext uri="{FF2B5EF4-FFF2-40B4-BE49-F238E27FC236}">
                <a16:creationId xmlns:a16="http://schemas.microsoft.com/office/drawing/2014/main" id="{8100F27B-33BB-410C-9946-5F7BED89D79F}"/>
              </a:ext>
            </a:extLst>
          </p:cNvPr>
          <p:cNvSpPr/>
          <p:nvPr/>
        </p:nvSpPr>
        <p:spPr>
          <a:xfrm>
            <a:off x="845030" y="4666963"/>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Action Button: Sound 58">
            <a:hlinkClick r:id="" action="ppaction://noaction" highlightClick="1">
              <a:snd r:embed="rId12" name="sequence.wav"/>
            </a:hlinkClick>
            <a:extLst>
              <a:ext uri="{FF2B5EF4-FFF2-40B4-BE49-F238E27FC236}">
                <a16:creationId xmlns:a16="http://schemas.microsoft.com/office/drawing/2014/main" id="{E972ED75-C000-4572-8CFF-A529AFA03300}"/>
              </a:ext>
            </a:extLst>
          </p:cNvPr>
          <p:cNvSpPr/>
          <p:nvPr/>
        </p:nvSpPr>
        <p:spPr>
          <a:xfrm>
            <a:off x="6854450" y="3583383"/>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Action Button: Sound 59">
            <a:hlinkClick r:id="" action="ppaction://noaction" highlightClick="1">
              <a:snd r:embed="rId13" name="equivalent.wav"/>
            </a:hlinkClick>
            <a:extLst>
              <a:ext uri="{FF2B5EF4-FFF2-40B4-BE49-F238E27FC236}">
                <a16:creationId xmlns:a16="http://schemas.microsoft.com/office/drawing/2014/main" id="{C9DB189E-68AE-4B4E-9774-AF0C62F52A60}"/>
              </a:ext>
            </a:extLst>
          </p:cNvPr>
          <p:cNvSpPr/>
          <p:nvPr/>
        </p:nvSpPr>
        <p:spPr>
          <a:xfrm>
            <a:off x="4357858" y="4516152"/>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ction Button: Sound 60">
            <a:hlinkClick r:id="" action="ppaction://noaction" highlightClick="1">
              <a:snd r:embed="rId14" name="frequent.wav"/>
            </a:hlinkClick>
            <a:extLst>
              <a:ext uri="{FF2B5EF4-FFF2-40B4-BE49-F238E27FC236}">
                <a16:creationId xmlns:a16="http://schemas.microsoft.com/office/drawing/2014/main" id="{FEB0244D-CDFA-4891-A029-6D4FC6764E06}"/>
              </a:ext>
            </a:extLst>
          </p:cNvPr>
          <p:cNvSpPr/>
          <p:nvPr/>
        </p:nvSpPr>
        <p:spPr>
          <a:xfrm>
            <a:off x="358551" y="5696909"/>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Action Button: Sound 61">
            <a:hlinkClick r:id="" action="ppaction://noaction" highlightClick="1">
              <a:snd r:embed="rId15" name="quantite.wav"/>
            </a:hlinkClick>
            <a:extLst>
              <a:ext uri="{FF2B5EF4-FFF2-40B4-BE49-F238E27FC236}">
                <a16:creationId xmlns:a16="http://schemas.microsoft.com/office/drawing/2014/main" id="{47E35B8F-DD04-4B33-86BE-E6621B565637}"/>
              </a:ext>
            </a:extLst>
          </p:cNvPr>
          <p:cNvSpPr/>
          <p:nvPr/>
        </p:nvSpPr>
        <p:spPr>
          <a:xfrm>
            <a:off x="3245868" y="5399864"/>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Action Button: Sound 62">
            <a:hlinkClick r:id="" action="ppaction://noaction" highlightClick="1">
              <a:snd r:embed="rId16" name="tranquille.wav"/>
            </a:hlinkClick>
            <a:extLst>
              <a:ext uri="{FF2B5EF4-FFF2-40B4-BE49-F238E27FC236}">
                <a16:creationId xmlns:a16="http://schemas.microsoft.com/office/drawing/2014/main" id="{2B535D13-0709-4D93-A033-421D8D51AC1C}"/>
              </a:ext>
            </a:extLst>
          </p:cNvPr>
          <p:cNvSpPr/>
          <p:nvPr/>
        </p:nvSpPr>
        <p:spPr>
          <a:xfrm>
            <a:off x="7519608" y="4784746"/>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Action Button: Sound 63">
            <a:hlinkClick r:id="" action="ppaction://noaction" highlightClick="1">
              <a:snd r:embed="rId17" name="equipement.wav"/>
            </a:hlinkClick>
            <a:extLst>
              <a:ext uri="{FF2B5EF4-FFF2-40B4-BE49-F238E27FC236}">
                <a16:creationId xmlns:a16="http://schemas.microsoft.com/office/drawing/2014/main" id="{04980A5E-F3C6-4C52-ABC3-094B14418FEA}"/>
              </a:ext>
            </a:extLst>
          </p:cNvPr>
          <p:cNvSpPr/>
          <p:nvPr/>
        </p:nvSpPr>
        <p:spPr>
          <a:xfrm>
            <a:off x="6117941" y="5701370"/>
            <a:ext cx="395749" cy="369407"/>
          </a:xfrm>
          <a:prstGeom prst="actionButtonSound">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descr="background rectangle">
            <a:extLst>
              <a:ext uri="{FF2B5EF4-FFF2-40B4-BE49-F238E27FC236}">
                <a16:creationId xmlns:a16="http://schemas.microsoft.com/office/drawing/2014/main" id="{1FE8A4AD-DBF8-4E3E-A864-3F9736211EBB}"/>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5" name="Title 3">
            <a:extLst>
              <a:ext uri="{FF2B5EF4-FFF2-40B4-BE49-F238E27FC236}">
                <a16:creationId xmlns:a16="http://schemas.microsoft.com/office/drawing/2014/main" id="{9868BD82-B367-4C39-B113-296F0B39334F}"/>
              </a:ext>
            </a:extLst>
          </p:cNvPr>
          <p:cNvSpPr txBox="1">
            <a:spLocks/>
          </p:cNvSpPr>
          <p:nvPr/>
        </p:nvSpPr>
        <p:spPr>
          <a:xfrm>
            <a:off x="0" y="296864"/>
            <a:ext cx="55626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Phonétique</a:t>
            </a:r>
            <a:endParaRPr lang="en-GB" sz="3600" b="1" dirty="0">
              <a:solidFill>
                <a:schemeClr val="bg1"/>
              </a:solidFill>
            </a:endParaRPr>
          </a:p>
        </p:txBody>
      </p:sp>
      <p:sp>
        <p:nvSpPr>
          <p:cNvPr id="3" name="Rounded Rectangle 46">
            <a:extLst>
              <a:ext uri="{FF2B5EF4-FFF2-40B4-BE49-F238E27FC236}">
                <a16:creationId xmlns:a16="http://schemas.microsoft.com/office/drawing/2014/main" id="{8BDF6BB4-1B80-461B-B080-2EAEE67AE84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63356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2"/>
                                        </p:tgtEl>
                                      </p:cBhvr>
                                    </p:animEffect>
                                    <p:set>
                                      <p:cBhvr>
                                        <p:cTn id="7" dur="1" fill="hold">
                                          <p:stCondLst>
                                            <p:cond delay="58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265384" cy="707849"/>
          </a:xfrm>
        </p:spPr>
        <p:txBody>
          <a:bodyPr>
            <a:normAutofit/>
          </a:bodyPr>
          <a:lstStyle/>
          <a:p>
            <a:r>
              <a:rPr lang="en-GB" sz="3600" b="1" dirty="0">
                <a:solidFill>
                  <a:schemeClr val="bg1"/>
                </a:solidFill>
              </a:rPr>
              <a:t>Word patterns</a:t>
            </a:r>
          </a:p>
        </p:txBody>
      </p:sp>
      <p:sp>
        <p:nvSpPr>
          <p:cNvPr id="24" name="Title 1">
            <a:extLst>
              <a:ext uri="{FF2B5EF4-FFF2-40B4-BE49-F238E27FC236}">
                <a16:creationId xmlns:a16="http://schemas.microsoft.com/office/drawing/2014/main" id="{EAC58150-D5D5-4298-AB63-668C15E66C3A}"/>
              </a:ext>
            </a:extLst>
          </p:cNvPr>
          <p:cNvSpPr txBox="1">
            <a:spLocks/>
          </p:cNvSpPr>
          <p:nvPr/>
        </p:nvSpPr>
        <p:spPr>
          <a:xfrm>
            <a:off x="236579" y="1344261"/>
            <a:ext cx="11584520" cy="803714"/>
          </a:xfrm>
          <a:prstGeom prst="rect">
            <a:avLst/>
          </a:prstGeom>
          <a:solidFill>
            <a:srgbClr val="115076"/>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a:solidFill>
                  <a:prstClr val="white"/>
                </a:solidFill>
              </a:rPr>
              <a:t>Words ending in –</a:t>
            </a:r>
            <a:r>
              <a:rPr lang="en-GB" sz="3000" b="1" dirty="0">
                <a:solidFill>
                  <a:prstClr val="white"/>
                </a:solidFill>
              </a:rPr>
              <a:t>c</a:t>
            </a:r>
            <a:r>
              <a:rPr lang="en-GB" sz="3000" dirty="0">
                <a:solidFill>
                  <a:prstClr val="white"/>
                </a:solidFill>
              </a:rPr>
              <a:t>, -</a:t>
            </a:r>
            <a:r>
              <a:rPr lang="en-GB" sz="3000" b="1" dirty="0">
                <a:solidFill>
                  <a:prstClr val="white"/>
                </a:solidFill>
              </a:rPr>
              <a:t>k </a:t>
            </a:r>
            <a:r>
              <a:rPr lang="en-GB" sz="3000" dirty="0">
                <a:solidFill>
                  <a:prstClr val="white"/>
                </a:solidFill>
              </a:rPr>
              <a:t>and –</a:t>
            </a:r>
            <a:r>
              <a:rPr lang="en-GB" sz="3000" b="1" dirty="0" err="1">
                <a:solidFill>
                  <a:prstClr val="white"/>
                </a:solidFill>
              </a:rPr>
              <a:t>cal</a:t>
            </a:r>
            <a:endParaRPr lang="en-GB" sz="3000" b="1" dirty="0">
              <a:solidFill>
                <a:prstClr val="white"/>
              </a:solidFill>
            </a:endParaRPr>
          </a:p>
          <a:p>
            <a:r>
              <a:rPr lang="en-GB" sz="3000" dirty="0">
                <a:solidFill>
                  <a:prstClr val="white"/>
                </a:solidFill>
              </a:rPr>
              <a:t>often change to -</a:t>
            </a:r>
            <a:r>
              <a:rPr lang="en-GB" sz="3000" b="1" dirty="0">
                <a:solidFill>
                  <a:prstClr val="white"/>
                </a:solidFill>
              </a:rPr>
              <a:t>que </a:t>
            </a:r>
            <a:r>
              <a:rPr lang="en-GB" sz="3000" dirty="0">
                <a:solidFill>
                  <a:prstClr val="white"/>
                </a:solidFill>
              </a:rPr>
              <a:t>in French</a:t>
            </a:r>
            <a:endParaRPr lang="en-GB" sz="3000" b="1" dirty="0">
              <a:solidFill>
                <a:prstClr val="white"/>
              </a:solidFill>
            </a:endParaRPr>
          </a:p>
        </p:txBody>
      </p:sp>
      <p:sp>
        <p:nvSpPr>
          <p:cNvPr id="25" name="Rounded Rectangle 3">
            <a:extLst>
              <a:ext uri="{FF2B5EF4-FFF2-40B4-BE49-F238E27FC236}">
                <a16:creationId xmlns:a16="http://schemas.microsoft.com/office/drawing/2014/main" id="{B2842000-3BCA-4D03-A4BB-47A1F014A7AF}"/>
              </a:ext>
            </a:extLst>
          </p:cNvPr>
          <p:cNvSpPr/>
          <p:nvPr/>
        </p:nvSpPr>
        <p:spPr>
          <a:xfrm>
            <a:off x="573759" y="2534555"/>
            <a:ext cx="3991031" cy="86768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4472C4">
                    <a:lumMod val="50000"/>
                  </a:srgbClr>
                </a:solidFill>
              </a:rPr>
              <a:t>My grandfather likes classical music</a:t>
            </a:r>
            <a:endParaRPr lang="en-GB" sz="3200" b="1" dirty="0">
              <a:solidFill>
                <a:srgbClr val="EA5F00"/>
              </a:solidFill>
            </a:endParaRPr>
          </a:p>
        </p:txBody>
      </p:sp>
      <p:sp>
        <p:nvSpPr>
          <p:cNvPr id="26" name="Rounded Rectangle 4">
            <a:extLst>
              <a:ext uri="{FF2B5EF4-FFF2-40B4-BE49-F238E27FC236}">
                <a16:creationId xmlns:a16="http://schemas.microsoft.com/office/drawing/2014/main" id="{57C5204F-2101-4931-9AC3-26B8DDAF6BE1}"/>
              </a:ext>
            </a:extLst>
          </p:cNvPr>
          <p:cNvSpPr/>
          <p:nvPr/>
        </p:nvSpPr>
        <p:spPr>
          <a:xfrm>
            <a:off x="6721313" y="2472164"/>
            <a:ext cx="4775594" cy="8303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4472C4">
                    <a:lumMod val="50000"/>
                  </a:srgbClr>
                </a:solidFill>
              </a:rPr>
              <a:t>Mon </a:t>
            </a:r>
            <a:r>
              <a:rPr lang="en-GB" sz="2400" b="1" dirty="0" err="1">
                <a:solidFill>
                  <a:srgbClr val="4472C4">
                    <a:lumMod val="50000"/>
                  </a:srgbClr>
                </a:solidFill>
              </a:rPr>
              <a:t>grandpère</a:t>
            </a:r>
            <a:r>
              <a:rPr lang="en-GB" sz="2400" b="1" dirty="0">
                <a:solidFill>
                  <a:srgbClr val="4472C4">
                    <a:lumMod val="50000"/>
                  </a:srgbClr>
                </a:solidFill>
              </a:rPr>
              <a:t> </a:t>
            </a:r>
            <a:r>
              <a:rPr lang="en-GB" sz="2400" b="1" dirty="0" err="1">
                <a:solidFill>
                  <a:srgbClr val="4472C4">
                    <a:lumMod val="50000"/>
                  </a:srgbClr>
                </a:solidFill>
              </a:rPr>
              <a:t>aime</a:t>
            </a:r>
            <a:endParaRPr lang="en-GB" sz="2400" b="1" dirty="0">
              <a:solidFill>
                <a:srgbClr val="4472C4">
                  <a:lumMod val="50000"/>
                </a:srgbClr>
              </a:solidFill>
            </a:endParaRPr>
          </a:p>
          <a:p>
            <a:pPr algn="ctr"/>
            <a:r>
              <a:rPr lang="en-GB" sz="2400" b="1" dirty="0">
                <a:solidFill>
                  <a:srgbClr val="4472C4">
                    <a:lumMod val="50000"/>
                  </a:srgbClr>
                </a:solidFill>
              </a:rPr>
              <a:t>la </a:t>
            </a:r>
            <a:r>
              <a:rPr lang="en-GB" sz="2400" b="1" dirty="0" err="1">
                <a:solidFill>
                  <a:srgbClr val="4472C4">
                    <a:lumMod val="50000"/>
                  </a:srgbClr>
                </a:solidFill>
              </a:rPr>
              <a:t>musi</a:t>
            </a:r>
            <a:r>
              <a:rPr lang="fr-FR" sz="3200" b="1" dirty="0">
                <a:solidFill>
                  <a:srgbClr val="EA5F00"/>
                </a:solidFill>
              </a:rPr>
              <a:t>que</a:t>
            </a:r>
            <a:r>
              <a:rPr lang="en-GB" sz="2400" b="1" dirty="0">
                <a:solidFill>
                  <a:srgbClr val="4472C4">
                    <a:lumMod val="50000"/>
                  </a:srgbClr>
                </a:solidFill>
              </a:rPr>
              <a:t> </a:t>
            </a:r>
            <a:r>
              <a:rPr lang="en-GB" sz="2400" b="1" dirty="0" err="1">
                <a:solidFill>
                  <a:srgbClr val="4472C4">
                    <a:lumMod val="50000"/>
                  </a:srgbClr>
                </a:solidFill>
              </a:rPr>
              <a:t>classi</a:t>
            </a:r>
            <a:r>
              <a:rPr lang="fr-FR" sz="3200" b="1" dirty="0">
                <a:solidFill>
                  <a:srgbClr val="EA5F00"/>
                </a:solidFill>
              </a:rPr>
              <a:t>que.</a:t>
            </a:r>
          </a:p>
        </p:txBody>
      </p:sp>
      <p:sp>
        <p:nvSpPr>
          <p:cNvPr id="27" name="Right Arrow 5">
            <a:extLst>
              <a:ext uri="{FF2B5EF4-FFF2-40B4-BE49-F238E27FC236}">
                <a16:creationId xmlns:a16="http://schemas.microsoft.com/office/drawing/2014/main" id="{F13AAC40-B4B8-4A2F-BC79-80E034FC446C}"/>
              </a:ext>
            </a:extLst>
          </p:cNvPr>
          <p:cNvSpPr/>
          <p:nvPr/>
        </p:nvSpPr>
        <p:spPr>
          <a:xfrm>
            <a:off x="5147595" y="2532257"/>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ounded Rectangle 6">
            <a:extLst>
              <a:ext uri="{FF2B5EF4-FFF2-40B4-BE49-F238E27FC236}">
                <a16:creationId xmlns:a16="http://schemas.microsoft.com/office/drawing/2014/main" id="{3A4B0D1B-7872-4507-B4F1-CA3CEFD44271}"/>
              </a:ext>
            </a:extLst>
          </p:cNvPr>
          <p:cNvSpPr/>
          <p:nvPr/>
        </p:nvSpPr>
        <p:spPr>
          <a:xfrm>
            <a:off x="236579" y="4380613"/>
            <a:ext cx="4930844" cy="1807535"/>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rgbClr val="4472C4">
                    <a:lumMod val="50000"/>
                  </a:srgbClr>
                </a:solidFill>
              </a:rPr>
              <a:t>Translate these sentences.</a:t>
            </a:r>
          </a:p>
          <a:p>
            <a:pPr marL="514350" indent="-514350">
              <a:buFontTx/>
              <a:buAutoNum type="arabicPeriod"/>
            </a:pPr>
            <a:r>
              <a:rPr lang="en-GB" sz="2600" dirty="0">
                <a:solidFill>
                  <a:srgbClr val="4472C4">
                    <a:lumMod val="50000"/>
                  </a:srgbClr>
                </a:solidFill>
              </a:rPr>
              <a:t>Le </a:t>
            </a:r>
            <a:r>
              <a:rPr lang="en-GB" sz="2600" dirty="0" err="1">
                <a:solidFill>
                  <a:srgbClr val="4472C4">
                    <a:lumMod val="50000"/>
                  </a:srgbClr>
                </a:solidFill>
              </a:rPr>
              <a:t>problème</a:t>
            </a:r>
            <a:r>
              <a:rPr lang="en-GB" sz="2600" dirty="0">
                <a:solidFill>
                  <a:srgbClr val="4472C4">
                    <a:lumMod val="50000"/>
                  </a:srgbClr>
                </a:solidFill>
              </a:rPr>
              <a:t> </a:t>
            </a:r>
            <a:r>
              <a:rPr lang="en-GB" sz="2600" dirty="0" err="1">
                <a:solidFill>
                  <a:srgbClr val="4472C4">
                    <a:lumMod val="50000"/>
                  </a:srgbClr>
                </a:solidFill>
              </a:rPr>
              <a:t>est</a:t>
            </a:r>
            <a:r>
              <a:rPr lang="en-GB" sz="2600" dirty="0">
                <a:solidFill>
                  <a:srgbClr val="4472C4">
                    <a:lumMod val="50000"/>
                  </a:srgbClr>
                </a:solidFill>
              </a:rPr>
              <a:t> </a:t>
            </a:r>
            <a:r>
              <a:rPr lang="en-GB" sz="2600" dirty="0" err="1">
                <a:solidFill>
                  <a:srgbClr val="4472C4">
                    <a:lumMod val="50000"/>
                  </a:srgbClr>
                </a:solidFill>
              </a:rPr>
              <a:t>logique</a:t>
            </a:r>
            <a:r>
              <a:rPr lang="en-GB" sz="2600" dirty="0">
                <a:solidFill>
                  <a:srgbClr val="4472C4">
                    <a:lumMod val="50000"/>
                  </a:srgbClr>
                </a:solidFill>
              </a:rPr>
              <a:t>.</a:t>
            </a:r>
          </a:p>
          <a:p>
            <a:pPr marL="514350" indent="-514350">
              <a:buFontTx/>
              <a:buAutoNum type="arabicPeriod"/>
            </a:pPr>
            <a:r>
              <a:rPr lang="en-GB" sz="2600" dirty="0">
                <a:solidFill>
                  <a:srgbClr val="4472C4">
                    <a:lumMod val="50000"/>
                  </a:srgbClr>
                </a:solidFill>
              </a:rPr>
              <a:t>It is a dramatic film.</a:t>
            </a:r>
          </a:p>
        </p:txBody>
      </p:sp>
      <p:sp>
        <p:nvSpPr>
          <p:cNvPr id="47" name="Rounded Rectangle 7">
            <a:extLst>
              <a:ext uri="{FF2B5EF4-FFF2-40B4-BE49-F238E27FC236}">
                <a16:creationId xmlns:a16="http://schemas.microsoft.com/office/drawing/2014/main" id="{917C29E9-615C-496A-ACE6-4B3A47FFFB78}"/>
              </a:ext>
            </a:extLst>
          </p:cNvPr>
          <p:cNvSpPr/>
          <p:nvPr/>
        </p:nvSpPr>
        <p:spPr>
          <a:xfrm>
            <a:off x="6556059" y="3732300"/>
            <a:ext cx="5540607" cy="245584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4472C4">
                    <a:lumMod val="50000"/>
                  </a:srgbClr>
                </a:solidFill>
                <a:latin typeface="+mj-lt"/>
              </a:rPr>
              <a:t>How would you say the following words be in French?</a:t>
            </a:r>
          </a:p>
          <a:p>
            <a:pPr algn="ctr"/>
            <a:br>
              <a:rPr lang="en-GB" sz="2200" b="1" dirty="0">
                <a:solidFill>
                  <a:srgbClr val="4472C4">
                    <a:lumMod val="50000"/>
                  </a:srgbClr>
                </a:solidFill>
                <a:latin typeface="+mj-lt"/>
              </a:rPr>
            </a:br>
            <a:r>
              <a:rPr lang="en-GB" sz="2200" b="1" dirty="0">
                <a:solidFill>
                  <a:srgbClr val="4472C4">
                    <a:lumMod val="50000"/>
                  </a:srgbClr>
                </a:solidFill>
                <a:latin typeface="+mj-lt"/>
              </a:rPr>
              <a:t>economic, bank, historic</a:t>
            </a:r>
          </a:p>
          <a:p>
            <a:pPr algn="ctr"/>
            <a:br>
              <a:rPr lang="en-GB" sz="2200" b="1" dirty="0">
                <a:solidFill>
                  <a:srgbClr val="4472C4">
                    <a:lumMod val="50000"/>
                  </a:srgbClr>
                </a:solidFill>
                <a:latin typeface="+mj-lt"/>
              </a:rPr>
            </a:br>
            <a:r>
              <a:rPr lang="en-GB" sz="2200" b="1" dirty="0">
                <a:solidFill>
                  <a:srgbClr val="4472C4">
                    <a:lumMod val="50000"/>
                  </a:srgbClr>
                </a:solidFill>
                <a:latin typeface="+mj-lt"/>
              </a:rPr>
              <a:t>Choose one and write a sentence in French.</a:t>
            </a:r>
          </a:p>
        </p:txBody>
      </p:sp>
      <p:pic>
        <p:nvPicPr>
          <p:cNvPr id="48" name="Picture 47">
            <a:extLst>
              <a:ext uri="{FF2B5EF4-FFF2-40B4-BE49-F238E27FC236}">
                <a16:creationId xmlns:a16="http://schemas.microsoft.com/office/drawing/2014/main" id="{0D39DB1F-124B-42D0-ADA4-AE7D06C068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227" y="5565358"/>
            <a:ext cx="731881" cy="746394"/>
          </a:xfrm>
          <a:prstGeom prst="rect">
            <a:avLst/>
          </a:prstGeom>
        </p:spPr>
      </p:pic>
      <p:pic>
        <p:nvPicPr>
          <p:cNvPr id="49" name="Picture 2" descr="Image result for music clipart">
            <a:extLst>
              <a:ext uri="{FF2B5EF4-FFF2-40B4-BE49-F238E27FC236}">
                <a16:creationId xmlns:a16="http://schemas.microsoft.com/office/drawing/2014/main" id="{5671C46F-7035-4755-B5DA-4A873697FA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4709" y="3191338"/>
            <a:ext cx="951832" cy="10167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background rectangle">
            <a:extLst>
              <a:ext uri="{FF2B5EF4-FFF2-40B4-BE49-F238E27FC236}">
                <a16:creationId xmlns:a16="http://schemas.microsoft.com/office/drawing/2014/main" id="{A19CD368-E031-4984-89D8-5B07C8A125B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a:extLst>
              <a:ext uri="{FF2B5EF4-FFF2-40B4-BE49-F238E27FC236}">
                <a16:creationId xmlns:a16="http://schemas.microsoft.com/office/drawing/2014/main" id="{E3B8CE1F-58F5-4C02-B1C0-715411A4BBD6}"/>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Word patterns  </a:t>
            </a:r>
            <a:endParaRPr lang="en-GB" sz="3600" b="1" dirty="0">
              <a:solidFill>
                <a:schemeClr val="bg1"/>
              </a:solidFill>
            </a:endParaRPr>
          </a:p>
        </p:txBody>
      </p:sp>
      <p:sp>
        <p:nvSpPr>
          <p:cNvPr id="15" name="Rounded Rectangle 46">
            <a:extLst>
              <a:ext uri="{FF2B5EF4-FFF2-40B4-BE49-F238E27FC236}">
                <a16:creationId xmlns:a16="http://schemas.microsoft.com/office/drawing/2014/main" id="{3797E29B-9349-4715-9D2C-2BAC701DD4F4}"/>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38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10"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47"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265384" cy="707849"/>
          </a:xfrm>
        </p:spPr>
        <p:txBody>
          <a:bodyPr>
            <a:normAutofit/>
          </a:bodyPr>
          <a:lstStyle/>
          <a:p>
            <a:r>
              <a:rPr lang="en-GB" sz="3600" b="1" dirty="0" err="1">
                <a:solidFill>
                  <a:schemeClr val="bg1"/>
                </a:solidFill>
              </a:rPr>
              <a:t>Réponses</a:t>
            </a:r>
            <a:endParaRPr lang="en-GB" sz="3600" b="1" dirty="0">
              <a:solidFill>
                <a:schemeClr val="bg1"/>
              </a:solidFill>
            </a:endParaRPr>
          </a:p>
        </p:txBody>
      </p:sp>
      <p:sp>
        <p:nvSpPr>
          <p:cNvPr id="13" name="Content Placeholder 3">
            <a:extLst>
              <a:ext uri="{FF2B5EF4-FFF2-40B4-BE49-F238E27FC236}">
                <a16:creationId xmlns:a16="http://schemas.microsoft.com/office/drawing/2014/main" id="{813DAD2C-1F76-48C0-A1DC-4B6763E7F282}"/>
              </a:ext>
            </a:extLst>
          </p:cNvPr>
          <p:cNvSpPr txBox="1">
            <a:spLocks/>
          </p:cNvSpPr>
          <p:nvPr/>
        </p:nvSpPr>
        <p:spPr>
          <a:xfrm>
            <a:off x="6471146" y="2126911"/>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a:solidFill>
                  <a:srgbClr val="4472C4">
                    <a:lumMod val="50000"/>
                  </a:srgbClr>
                </a:solidFill>
              </a:rPr>
              <a:t>The problem is logical.</a:t>
            </a:r>
          </a:p>
          <a:p>
            <a:pPr marL="514350" indent="-514350">
              <a:buFont typeface="+mj-lt"/>
              <a:buAutoNum type="arabicPeriod"/>
            </a:pPr>
            <a:r>
              <a:rPr lang="en-GB" dirty="0" err="1">
                <a:solidFill>
                  <a:srgbClr val="4472C4">
                    <a:lumMod val="50000"/>
                  </a:srgbClr>
                </a:solidFill>
              </a:rPr>
              <a:t>C’est</a:t>
            </a:r>
            <a:r>
              <a:rPr lang="en-GB" dirty="0">
                <a:solidFill>
                  <a:srgbClr val="4472C4">
                    <a:lumMod val="50000"/>
                  </a:srgbClr>
                </a:solidFill>
              </a:rPr>
              <a:t> un film </a:t>
            </a:r>
            <a:r>
              <a:rPr lang="en-GB" dirty="0" err="1">
                <a:solidFill>
                  <a:srgbClr val="4472C4">
                    <a:lumMod val="50000"/>
                  </a:srgbClr>
                </a:solidFill>
              </a:rPr>
              <a:t>dramatique</a:t>
            </a:r>
            <a:r>
              <a:rPr lang="en-GB" dirty="0">
                <a:solidFill>
                  <a:srgbClr val="4472C4">
                    <a:lumMod val="50000"/>
                  </a:srgbClr>
                </a:solidFill>
              </a:rPr>
              <a:t>.</a:t>
            </a:r>
          </a:p>
          <a:p>
            <a:pPr marL="514350" indent="-514350">
              <a:buFont typeface="+mj-lt"/>
              <a:buAutoNum type="arabicPeriod"/>
            </a:pPr>
            <a:r>
              <a:rPr lang="en-GB" dirty="0" err="1">
                <a:solidFill>
                  <a:srgbClr val="4472C4">
                    <a:lumMod val="50000"/>
                  </a:srgbClr>
                </a:solidFill>
              </a:rPr>
              <a:t>économique</a:t>
            </a:r>
            <a:endParaRPr lang="en-GB" dirty="0">
              <a:solidFill>
                <a:srgbClr val="4472C4">
                  <a:lumMod val="50000"/>
                </a:srgbClr>
              </a:solidFill>
            </a:endParaRPr>
          </a:p>
          <a:p>
            <a:pPr marL="514350" indent="-514350">
              <a:buFont typeface="+mj-lt"/>
              <a:buAutoNum type="arabicPeriod"/>
            </a:pPr>
            <a:r>
              <a:rPr lang="en-GB" dirty="0">
                <a:solidFill>
                  <a:srgbClr val="4472C4">
                    <a:lumMod val="50000"/>
                  </a:srgbClr>
                </a:solidFill>
              </a:rPr>
              <a:t>la </a:t>
            </a:r>
            <a:r>
              <a:rPr lang="en-GB" dirty="0" err="1">
                <a:solidFill>
                  <a:srgbClr val="4472C4">
                    <a:lumMod val="50000"/>
                  </a:srgbClr>
                </a:solidFill>
              </a:rPr>
              <a:t>banque</a:t>
            </a:r>
            <a:endParaRPr lang="en-GB" dirty="0">
              <a:solidFill>
                <a:srgbClr val="4472C4">
                  <a:lumMod val="50000"/>
                </a:srgbClr>
              </a:solidFill>
            </a:endParaRPr>
          </a:p>
          <a:p>
            <a:pPr marL="514350" indent="-514350">
              <a:buFont typeface="+mj-lt"/>
              <a:buAutoNum type="arabicPeriod"/>
            </a:pPr>
            <a:r>
              <a:rPr lang="en-GB" dirty="0" err="1">
                <a:solidFill>
                  <a:srgbClr val="4472C4">
                    <a:lumMod val="50000"/>
                  </a:srgbClr>
                </a:solidFill>
              </a:rPr>
              <a:t>historique</a:t>
            </a:r>
            <a:endParaRPr lang="en-GB" dirty="0">
              <a:solidFill>
                <a:srgbClr val="4472C4">
                  <a:lumMod val="50000"/>
                </a:srgbClr>
              </a:solidFill>
            </a:endParaRPr>
          </a:p>
        </p:txBody>
      </p:sp>
      <p:sp>
        <p:nvSpPr>
          <p:cNvPr id="14" name="TextBox 13">
            <a:extLst>
              <a:ext uri="{FF2B5EF4-FFF2-40B4-BE49-F238E27FC236}">
                <a16:creationId xmlns:a16="http://schemas.microsoft.com/office/drawing/2014/main" id="{A8D2D81F-0281-4044-BB5B-F14BE31D7670}"/>
              </a:ext>
            </a:extLst>
          </p:cNvPr>
          <p:cNvSpPr txBox="1"/>
          <p:nvPr/>
        </p:nvSpPr>
        <p:spPr>
          <a:xfrm>
            <a:off x="1235855" y="5440717"/>
            <a:ext cx="9461956"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algn="ctr"/>
            <a:r>
              <a:rPr lang="en-GB" sz="2000" dirty="0">
                <a:solidFill>
                  <a:srgbClr val="4472C4">
                    <a:lumMod val="50000"/>
                  </a:srgbClr>
                </a:solidFill>
              </a:rPr>
              <a:t>Pronounce the words.  </a:t>
            </a:r>
          </a:p>
        </p:txBody>
      </p:sp>
      <p:sp>
        <p:nvSpPr>
          <p:cNvPr id="15" name="TextBox 14">
            <a:extLst>
              <a:ext uri="{FF2B5EF4-FFF2-40B4-BE49-F238E27FC236}">
                <a16:creationId xmlns:a16="http://schemas.microsoft.com/office/drawing/2014/main" id="{7F3BB4D9-C091-467D-9C87-7D4BE507C871}"/>
              </a:ext>
            </a:extLst>
          </p:cNvPr>
          <p:cNvSpPr txBox="1"/>
          <p:nvPr/>
        </p:nvSpPr>
        <p:spPr>
          <a:xfrm>
            <a:off x="9535677" y="3252101"/>
            <a:ext cx="2324267" cy="646331"/>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r>
              <a:rPr lang="en-GB" dirty="0">
                <a:solidFill>
                  <a:srgbClr val="4472C4">
                    <a:lumMod val="50000"/>
                  </a:srgbClr>
                </a:solidFill>
              </a:rPr>
              <a:t>Note the addition of the accent.</a:t>
            </a:r>
          </a:p>
        </p:txBody>
      </p:sp>
      <p:sp>
        <p:nvSpPr>
          <p:cNvPr id="16" name="Content Placeholder 3">
            <a:extLst>
              <a:ext uri="{FF2B5EF4-FFF2-40B4-BE49-F238E27FC236}">
                <a16:creationId xmlns:a16="http://schemas.microsoft.com/office/drawing/2014/main" id="{7C5CC704-4FCC-4EB3-96C9-F1185AAC4E24}"/>
              </a:ext>
            </a:extLst>
          </p:cNvPr>
          <p:cNvSpPr txBox="1">
            <a:spLocks/>
          </p:cNvSpPr>
          <p:nvPr/>
        </p:nvSpPr>
        <p:spPr>
          <a:xfrm>
            <a:off x="731542" y="2126911"/>
            <a:ext cx="5235291"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GB" dirty="0">
                <a:solidFill>
                  <a:srgbClr val="4472C4">
                    <a:lumMod val="50000"/>
                  </a:srgbClr>
                </a:solidFill>
              </a:rPr>
              <a:t>Le </a:t>
            </a:r>
            <a:r>
              <a:rPr lang="en-GB" dirty="0" err="1">
                <a:solidFill>
                  <a:srgbClr val="4472C4">
                    <a:lumMod val="50000"/>
                  </a:srgbClr>
                </a:solidFill>
              </a:rPr>
              <a:t>problème</a:t>
            </a:r>
            <a:r>
              <a:rPr lang="en-GB" dirty="0">
                <a:solidFill>
                  <a:srgbClr val="4472C4">
                    <a:lumMod val="50000"/>
                  </a:srgbClr>
                </a:solidFill>
              </a:rPr>
              <a:t> </a:t>
            </a:r>
            <a:r>
              <a:rPr lang="en-GB" dirty="0" err="1">
                <a:solidFill>
                  <a:srgbClr val="4472C4">
                    <a:lumMod val="50000"/>
                  </a:srgbClr>
                </a:solidFill>
              </a:rPr>
              <a:t>est</a:t>
            </a:r>
            <a:r>
              <a:rPr lang="en-GB" dirty="0">
                <a:solidFill>
                  <a:srgbClr val="4472C4">
                    <a:lumMod val="50000"/>
                  </a:srgbClr>
                </a:solidFill>
              </a:rPr>
              <a:t> </a:t>
            </a:r>
            <a:r>
              <a:rPr lang="en-GB" dirty="0" err="1">
                <a:solidFill>
                  <a:srgbClr val="4472C4">
                    <a:lumMod val="50000"/>
                  </a:srgbClr>
                </a:solidFill>
              </a:rPr>
              <a:t>logique</a:t>
            </a:r>
            <a:r>
              <a:rPr lang="en-GB" dirty="0">
                <a:solidFill>
                  <a:srgbClr val="4472C4">
                    <a:lumMod val="50000"/>
                  </a:srgbClr>
                </a:solidFill>
              </a:rPr>
              <a:t>.</a:t>
            </a:r>
          </a:p>
          <a:p>
            <a:pPr marL="514350" indent="-514350">
              <a:buFont typeface="Arial" panose="020B0604020202020204" pitchFamily="34" charset="0"/>
              <a:buAutoNum type="arabicPeriod"/>
            </a:pPr>
            <a:r>
              <a:rPr lang="en-GB" dirty="0">
                <a:solidFill>
                  <a:srgbClr val="4472C4">
                    <a:lumMod val="50000"/>
                  </a:srgbClr>
                </a:solidFill>
              </a:rPr>
              <a:t>It is a dramatic film.</a:t>
            </a:r>
          </a:p>
          <a:p>
            <a:pPr marL="514350" indent="-514350">
              <a:buFont typeface="+mj-lt"/>
              <a:buAutoNum type="arabicPeriod"/>
            </a:pPr>
            <a:r>
              <a:rPr lang="en-GB" dirty="0">
                <a:solidFill>
                  <a:srgbClr val="4472C4">
                    <a:lumMod val="50000"/>
                  </a:srgbClr>
                </a:solidFill>
              </a:rPr>
              <a:t>economic</a:t>
            </a:r>
          </a:p>
          <a:p>
            <a:pPr marL="514350" indent="-514350">
              <a:buFont typeface="+mj-lt"/>
              <a:buAutoNum type="arabicPeriod"/>
            </a:pPr>
            <a:r>
              <a:rPr lang="en-GB" dirty="0">
                <a:solidFill>
                  <a:srgbClr val="4472C4">
                    <a:lumMod val="50000"/>
                  </a:srgbClr>
                </a:solidFill>
              </a:rPr>
              <a:t>bank</a:t>
            </a:r>
          </a:p>
          <a:p>
            <a:pPr marL="514350" indent="-514350">
              <a:buFont typeface="+mj-lt"/>
              <a:buAutoNum type="arabicPeriod"/>
            </a:pPr>
            <a:r>
              <a:rPr lang="en-GB" dirty="0">
                <a:solidFill>
                  <a:srgbClr val="4472C4">
                    <a:lumMod val="50000"/>
                  </a:srgbClr>
                </a:solidFill>
              </a:rPr>
              <a:t>historic</a:t>
            </a:r>
          </a:p>
        </p:txBody>
      </p:sp>
      <p:pic>
        <p:nvPicPr>
          <p:cNvPr id="9" name="Picture 8" descr="background rectangle">
            <a:extLst>
              <a:ext uri="{FF2B5EF4-FFF2-40B4-BE49-F238E27FC236}">
                <a16:creationId xmlns:a16="http://schemas.microsoft.com/office/drawing/2014/main" id="{C2CC22B3-3021-4258-927C-C77890D3B6E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5A0B611D-238A-4137-9FDD-1FF0DF2C59F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Réponses</a:t>
            </a:r>
            <a:endParaRPr lang="en-GB" sz="3600" b="1" dirty="0">
              <a:solidFill>
                <a:schemeClr val="bg1"/>
              </a:solidFill>
            </a:endParaRPr>
          </a:p>
        </p:txBody>
      </p:sp>
      <p:sp>
        <p:nvSpPr>
          <p:cNvPr id="11" name="Rounded Rectangle 46">
            <a:extLst>
              <a:ext uri="{FF2B5EF4-FFF2-40B4-BE49-F238E27FC236}">
                <a16:creationId xmlns:a16="http://schemas.microsoft.com/office/drawing/2014/main" id="{65DDBB3C-669E-4210-BEC8-18C57F6436F6}"/>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2278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1820935" y="1339301"/>
            <a:ext cx="1714196" cy="1384995"/>
          </a:xfrm>
          <a:prstGeom prst="rect">
            <a:avLst/>
          </a:prstGeom>
          <a:noFill/>
        </p:spPr>
        <p:txBody>
          <a:bodyPr wrap="square" rtlCol="0">
            <a:spAutoFit/>
          </a:bodyPr>
          <a:lstStyle/>
          <a:p>
            <a:pPr algn="ctr">
              <a:defRPr/>
            </a:pPr>
            <a:r>
              <a:rPr lang="en-GB" sz="2800" dirty="0">
                <a:solidFill>
                  <a:srgbClr val="4472C4">
                    <a:lumMod val="50000"/>
                  </a:srgbClr>
                </a:solidFill>
              </a:rPr>
              <a:t>[Miss, Mrs, Ms, Madam]</a:t>
            </a:r>
          </a:p>
        </p:txBody>
      </p:sp>
      <p:sp>
        <p:nvSpPr>
          <p:cNvPr id="2" name="Rounded Rectangle 1">
            <a:extLst>
              <a:ext uri="{FF2B5EF4-FFF2-40B4-BE49-F238E27FC236}">
                <a16:creationId xmlns:a16="http://schemas.microsoft.com/office/drawing/2014/main" id="{923E499E-20E4-5B40-8548-E558C0B60A37}"/>
              </a:ext>
            </a:extLst>
          </p:cNvPr>
          <p:cNvSpPr/>
          <p:nvPr/>
        </p:nvSpPr>
        <p:spPr>
          <a:xfrm>
            <a:off x="1847361" y="1227724"/>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4" name="TextBox 83"/>
          <p:cNvSpPr txBox="1"/>
          <p:nvPr/>
        </p:nvSpPr>
        <p:spPr>
          <a:xfrm>
            <a:off x="3965241" y="4991888"/>
            <a:ext cx="1854985" cy="892552"/>
          </a:xfrm>
          <a:prstGeom prst="rect">
            <a:avLst/>
          </a:prstGeom>
          <a:noFill/>
        </p:spPr>
        <p:txBody>
          <a:bodyPr wrap="square" rtlCol="0">
            <a:spAutoFit/>
          </a:bodyPr>
          <a:lstStyle/>
          <a:p>
            <a:pPr algn="ctr">
              <a:defRPr/>
            </a:pPr>
            <a:r>
              <a:rPr lang="en-GB" sz="2600" dirty="0">
                <a:solidFill>
                  <a:srgbClr val="4472C4">
                    <a:lumMod val="50000"/>
                  </a:srgbClr>
                </a:solidFill>
              </a:rPr>
              <a:t>[I/you leave]</a:t>
            </a: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12982" y="4687200"/>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1" name="Rounded Rectangle 46">
            <a:extLst>
              <a:ext uri="{FF2B5EF4-FFF2-40B4-BE49-F238E27FC236}">
                <a16:creationId xmlns:a16="http://schemas.microsoft.com/office/drawing/2014/main" id="{7BFEE2FE-9100-44BD-800A-AF434102D14A}"/>
              </a:ext>
            </a:extLst>
          </p:cNvPr>
          <p:cNvSpPr/>
          <p:nvPr/>
        </p:nvSpPr>
        <p:spPr>
          <a:xfrm>
            <a:off x="4096800" y="4669200"/>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J</a:t>
            </a:r>
          </a:p>
        </p:txBody>
      </p:sp>
      <p:sp>
        <p:nvSpPr>
          <p:cNvPr id="70" name="Rounded Rectangle 2">
            <a:extLst>
              <a:ext uri="{FF2B5EF4-FFF2-40B4-BE49-F238E27FC236}">
                <a16:creationId xmlns:a16="http://schemas.microsoft.com/office/drawing/2014/main" id="{220748A7-B07F-4FA8-A706-BFE66C4333A3}"/>
              </a:ext>
            </a:extLst>
          </p:cNvPr>
          <p:cNvSpPr/>
          <p:nvPr/>
        </p:nvSpPr>
        <p:spPr>
          <a:xfrm>
            <a:off x="1822445" y="1215860"/>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A</a:t>
            </a:r>
          </a:p>
        </p:txBody>
      </p:sp>
      <p:sp>
        <p:nvSpPr>
          <p:cNvPr id="63" name="TextBox 62"/>
          <p:cNvSpPr txBox="1"/>
          <p:nvPr/>
        </p:nvSpPr>
        <p:spPr>
          <a:xfrm>
            <a:off x="4097215" y="3436302"/>
            <a:ext cx="1725502" cy="523220"/>
          </a:xfrm>
          <a:prstGeom prst="rect">
            <a:avLst/>
          </a:prstGeom>
          <a:noFill/>
        </p:spPr>
        <p:txBody>
          <a:bodyPr wrap="square" rtlCol="0">
            <a:spAutoFit/>
          </a:bodyPr>
          <a:lstStyle/>
          <a:p>
            <a:pPr algn="ctr">
              <a:defRPr/>
            </a:pPr>
            <a:r>
              <a:rPr lang="en-GB" sz="2800" dirty="0">
                <a:solidFill>
                  <a:srgbClr val="4472C4">
                    <a:lumMod val="50000"/>
                  </a:srgbClr>
                </a:solidFill>
              </a:rPr>
              <a:t>[town]</a:t>
            </a:r>
          </a:p>
        </p:txBody>
      </p:sp>
      <p:sp>
        <p:nvSpPr>
          <p:cNvPr id="45" name="Rounded Rectangle 44">
            <a:extLst>
              <a:ext uri="{FF2B5EF4-FFF2-40B4-BE49-F238E27FC236}">
                <a16:creationId xmlns:a16="http://schemas.microsoft.com/office/drawing/2014/main" id="{EE7A561A-9D16-444B-B078-13205908D781}"/>
              </a:ext>
            </a:extLst>
          </p:cNvPr>
          <p:cNvSpPr/>
          <p:nvPr/>
        </p:nvSpPr>
        <p:spPr>
          <a:xfrm>
            <a:off x="4112982" y="2949548"/>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844905" y="2946537"/>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113498" y="1239936"/>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838610" y="4665905"/>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371516" y="1230734"/>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606288" y="1239936"/>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606288" y="2953607"/>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374848" y="4669948"/>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599247" y="4669948"/>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2" name="TextBox 71"/>
          <p:cNvSpPr txBox="1"/>
          <p:nvPr/>
        </p:nvSpPr>
        <p:spPr>
          <a:xfrm>
            <a:off x="1787364" y="3467616"/>
            <a:ext cx="1725502" cy="523220"/>
          </a:xfrm>
          <a:prstGeom prst="rect">
            <a:avLst/>
          </a:prstGeom>
          <a:noFill/>
        </p:spPr>
        <p:txBody>
          <a:bodyPr wrap="square" rtlCol="0">
            <a:spAutoFit/>
          </a:bodyPr>
          <a:lstStyle/>
          <a:p>
            <a:pPr algn="ctr">
              <a:defRPr/>
            </a:pPr>
            <a:r>
              <a:rPr lang="en-GB" sz="2800" dirty="0">
                <a:solidFill>
                  <a:srgbClr val="4472C4">
                    <a:lumMod val="50000"/>
                  </a:srgbClr>
                </a:solidFill>
              </a:rPr>
              <a:t>[Sir, Mr]</a:t>
            </a:r>
          </a:p>
        </p:txBody>
      </p:sp>
      <p:sp>
        <p:nvSpPr>
          <p:cNvPr id="79" name="TextBox 78"/>
          <p:cNvSpPr txBox="1"/>
          <p:nvPr/>
        </p:nvSpPr>
        <p:spPr>
          <a:xfrm>
            <a:off x="8659278" y="4930333"/>
            <a:ext cx="1532152" cy="954107"/>
          </a:xfrm>
          <a:prstGeom prst="rect">
            <a:avLst/>
          </a:prstGeom>
          <a:noFill/>
        </p:spPr>
        <p:txBody>
          <a:bodyPr wrap="square" rtlCol="0">
            <a:spAutoFit/>
          </a:bodyPr>
          <a:lstStyle/>
          <a:p>
            <a:pPr algn="ctr">
              <a:defRPr/>
            </a:pPr>
            <a:r>
              <a:rPr lang="en-GB" sz="2800" dirty="0">
                <a:solidFill>
                  <a:srgbClr val="4472C4">
                    <a:lumMod val="50000"/>
                  </a:srgbClr>
                </a:solidFill>
              </a:rPr>
              <a:t>[to leave]</a:t>
            </a:r>
          </a:p>
        </p:txBody>
      </p:sp>
      <p:sp>
        <p:nvSpPr>
          <p:cNvPr id="86" name="TextBox 85"/>
          <p:cNvSpPr txBox="1"/>
          <p:nvPr/>
        </p:nvSpPr>
        <p:spPr>
          <a:xfrm>
            <a:off x="1788592" y="5184301"/>
            <a:ext cx="1746539" cy="523220"/>
          </a:xfrm>
          <a:prstGeom prst="rect">
            <a:avLst/>
          </a:prstGeom>
          <a:noFill/>
        </p:spPr>
        <p:txBody>
          <a:bodyPr wrap="square" rtlCol="0">
            <a:spAutoFit/>
          </a:bodyPr>
          <a:lstStyle/>
          <a:p>
            <a:pPr algn="ctr">
              <a:defRPr/>
            </a:pPr>
            <a:r>
              <a:rPr lang="en-GB" sz="2800" dirty="0">
                <a:solidFill>
                  <a:srgbClr val="4472C4">
                    <a:lumMod val="50000"/>
                  </a:srgbClr>
                </a:solidFill>
              </a:rPr>
              <a:t>[early]</a:t>
            </a: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écrire</a:t>
            </a:r>
            <a:endParaRPr lang="en-GB" b="1" dirty="0">
              <a:solidFill>
                <a:prstClr val="white"/>
              </a:solidFill>
            </a:endParaRPr>
          </a:p>
        </p:txBody>
      </p:sp>
      <p:sp>
        <p:nvSpPr>
          <p:cNvPr id="53" name="TextBox 52"/>
          <p:cNvSpPr txBox="1"/>
          <p:nvPr/>
        </p:nvSpPr>
        <p:spPr>
          <a:xfrm>
            <a:off x="8570449" y="1774147"/>
            <a:ext cx="1757168" cy="523220"/>
          </a:xfrm>
          <a:prstGeom prst="rect">
            <a:avLst/>
          </a:prstGeom>
          <a:noFill/>
        </p:spPr>
        <p:txBody>
          <a:bodyPr wrap="square" rtlCol="0">
            <a:spAutoFit/>
          </a:bodyPr>
          <a:lstStyle/>
          <a:p>
            <a:pPr algn="ctr">
              <a:defRPr/>
            </a:pPr>
            <a:r>
              <a:rPr lang="en-GB" sz="2800" dirty="0">
                <a:solidFill>
                  <a:srgbClr val="4472C4">
                    <a:lumMod val="50000"/>
                  </a:srgbClr>
                </a:solidFill>
              </a:rPr>
              <a:t>[team]</a:t>
            </a:r>
          </a:p>
        </p:txBody>
      </p:sp>
      <p:sp>
        <p:nvSpPr>
          <p:cNvPr id="51" name="TextBox 50"/>
          <p:cNvSpPr txBox="1"/>
          <p:nvPr/>
        </p:nvSpPr>
        <p:spPr>
          <a:xfrm>
            <a:off x="4069379" y="1819001"/>
            <a:ext cx="1757168" cy="523220"/>
          </a:xfrm>
          <a:prstGeom prst="rect">
            <a:avLst/>
          </a:prstGeom>
          <a:noFill/>
        </p:spPr>
        <p:txBody>
          <a:bodyPr wrap="square" rtlCol="0">
            <a:spAutoFit/>
          </a:bodyPr>
          <a:lstStyle/>
          <a:p>
            <a:pPr algn="ctr">
              <a:defRPr/>
            </a:pPr>
            <a:r>
              <a:rPr lang="en-GB" sz="2800" dirty="0">
                <a:solidFill>
                  <a:srgbClr val="4472C4">
                    <a:lumMod val="50000"/>
                  </a:srgbClr>
                </a:solidFill>
              </a:rPr>
              <a:t>[again]</a:t>
            </a:r>
          </a:p>
        </p:txBody>
      </p:sp>
      <p:sp>
        <p:nvSpPr>
          <p:cNvPr id="55" name="TextBox 54"/>
          <p:cNvSpPr txBox="1"/>
          <p:nvPr/>
        </p:nvSpPr>
        <p:spPr>
          <a:xfrm>
            <a:off x="6312431" y="1774147"/>
            <a:ext cx="1757168" cy="523220"/>
          </a:xfrm>
          <a:prstGeom prst="rect">
            <a:avLst/>
          </a:prstGeom>
          <a:noFill/>
        </p:spPr>
        <p:txBody>
          <a:bodyPr wrap="square" rtlCol="0">
            <a:spAutoFit/>
          </a:bodyPr>
          <a:lstStyle/>
          <a:p>
            <a:pPr algn="ctr">
              <a:defRPr/>
            </a:pPr>
            <a:r>
              <a:rPr lang="en-GB" sz="2800" dirty="0">
                <a:solidFill>
                  <a:srgbClr val="4472C4">
                    <a:lumMod val="50000"/>
                  </a:srgbClr>
                </a:solidFill>
              </a:rPr>
              <a:t>[future]</a:t>
            </a:r>
          </a:p>
        </p:txBody>
      </p:sp>
      <p:sp>
        <p:nvSpPr>
          <p:cNvPr id="64" name="TextBox 63"/>
          <p:cNvSpPr txBox="1"/>
          <p:nvPr/>
        </p:nvSpPr>
        <p:spPr>
          <a:xfrm>
            <a:off x="6360895" y="3524692"/>
            <a:ext cx="1647906" cy="523220"/>
          </a:xfrm>
          <a:prstGeom prst="rect">
            <a:avLst/>
          </a:prstGeom>
          <a:noFill/>
        </p:spPr>
        <p:txBody>
          <a:bodyPr wrap="square" rtlCol="0">
            <a:spAutoFit/>
          </a:bodyPr>
          <a:lstStyle/>
          <a:p>
            <a:pPr algn="ctr">
              <a:defRPr/>
            </a:pPr>
            <a:r>
              <a:rPr lang="en-GB" sz="2800" dirty="0">
                <a:solidFill>
                  <a:srgbClr val="4472C4">
                    <a:lumMod val="50000"/>
                  </a:srgbClr>
                </a:solidFill>
              </a:rPr>
              <a:t>[match]</a:t>
            </a:r>
          </a:p>
        </p:txBody>
      </p:sp>
      <p:sp>
        <p:nvSpPr>
          <p:cNvPr id="65" name="TextBox 64"/>
          <p:cNvSpPr txBox="1"/>
          <p:nvPr/>
        </p:nvSpPr>
        <p:spPr>
          <a:xfrm>
            <a:off x="8545727" y="3413940"/>
            <a:ext cx="1725502" cy="830997"/>
          </a:xfrm>
          <a:prstGeom prst="rect">
            <a:avLst/>
          </a:prstGeom>
          <a:noFill/>
        </p:spPr>
        <p:txBody>
          <a:bodyPr wrap="square" rtlCol="0">
            <a:spAutoFit/>
          </a:bodyPr>
          <a:lstStyle/>
          <a:p>
            <a:pPr algn="ctr">
              <a:defRPr/>
            </a:pPr>
            <a:r>
              <a:rPr lang="en-GB" sz="2400" dirty="0">
                <a:solidFill>
                  <a:srgbClr val="4472C4">
                    <a:lumMod val="50000"/>
                  </a:srgbClr>
                </a:solidFill>
              </a:rPr>
              <a:t>[he/she leaves]</a:t>
            </a:r>
          </a:p>
        </p:txBody>
      </p:sp>
      <p:sp>
        <p:nvSpPr>
          <p:cNvPr id="66" name="TextBox 65"/>
          <p:cNvSpPr txBox="1"/>
          <p:nvPr/>
        </p:nvSpPr>
        <p:spPr>
          <a:xfrm>
            <a:off x="6321063" y="5184301"/>
            <a:ext cx="1725502" cy="523220"/>
          </a:xfrm>
          <a:prstGeom prst="rect">
            <a:avLst/>
          </a:prstGeom>
          <a:noFill/>
        </p:spPr>
        <p:txBody>
          <a:bodyPr wrap="square" rtlCol="0">
            <a:spAutoFit/>
          </a:bodyPr>
          <a:lstStyle/>
          <a:p>
            <a:pPr algn="ctr">
              <a:defRPr/>
            </a:pPr>
            <a:r>
              <a:rPr lang="en-GB" sz="2800" dirty="0">
                <a:solidFill>
                  <a:srgbClr val="4472C4">
                    <a:lumMod val="50000"/>
                  </a:srgbClr>
                </a:solidFill>
              </a:rPr>
              <a:t>[late]</a:t>
            </a:r>
          </a:p>
        </p:txBody>
      </p:sp>
      <p:sp>
        <p:nvSpPr>
          <p:cNvPr id="17" name="Title 16"/>
          <p:cNvSpPr>
            <a:spLocks noGrp="1"/>
          </p:cNvSpPr>
          <p:nvPr>
            <p:ph type="title"/>
          </p:nvPr>
        </p:nvSpPr>
        <p:spPr>
          <a:xfrm>
            <a:off x="-27709" y="-364706"/>
            <a:ext cx="10515600" cy="1325563"/>
          </a:xfrm>
        </p:spPr>
        <p:txBody>
          <a:bodyPr>
            <a:normAutofit/>
          </a:bodyPr>
          <a:lstStyle/>
          <a:p>
            <a:r>
              <a:rPr lang="en-GB" sz="3200" b="1" dirty="0" err="1">
                <a:solidFill>
                  <a:schemeClr val="bg1"/>
                </a:solidFill>
              </a:rPr>
              <a:t>Vocabulaire</a:t>
            </a:r>
            <a:endParaRPr lang="en-GB" sz="3200" b="1" dirty="0">
              <a:solidFill>
                <a:schemeClr val="bg1"/>
              </a:solidFill>
            </a:endParaRPr>
          </a:p>
        </p:txBody>
      </p:sp>
      <p:pic>
        <p:nvPicPr>
          <p:cNvPr id="54" name="Picture 53" descr="background rectangle">
            <a:extLst>
              <a:ext uri="{FF2B5EF4-FFF2-40B4-BE49-F238E27FC236}">
                <a16:creationId xmlns:a16="http://schemas.microsoft.com/office/drawing/2014/main" id="{16891E73-1F97-4273-BECB-731E2967603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8" name="Title 3">
            <a:extLst>
              <a:ext uri="{FF2B5EF4-FFF2-40B4-BE49-F238E27FC236}">
                <a16:creationId xmlns:a16="http://schemas.microsoft.com/office/drawing/2014/main" id="{16132BAC-A288-4C7C-BE78-2CC24DE199C3}"/>
              </a:ext>
            </a:extLst>
          </p:cNvPr>
          <p:cNvSpPr txBox="1">
            <a:spLocks/>
          </p:cNvSpPr>
          <p:nvPr/>
        </p:nvSpPr>
        <p:spPr>
          <a:xfrm>
            <a:off x="73152"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83" name="Rounded Rectangle 47">
            <a:extLst>
              <a:ext uri="{FF2B5EF4-FFF2-40B4-BE49-F238E27FC236}">
                <a16:creationId xmlns:a16="http://schemas.microsoft.com/office/drawing/2014/main" id="{E4FBD443-9829-4A65-A65C-8A3C02201072}"/>
              </a:ext>
            </a:extLst>
          </p:cNvPr>
          <p:cNvSpPr/>
          <p:nvPr/>
        </p:nvSpPr>
        <p:spPr>
          <a:xfrm>
            <a:off x="8580478" y="4651200"/>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K</a:t>
            </a:r>
          </a:p>
        </p:txBody>
      </p:sp>
      <p:sp>
        <p:nvSpPr>
          <p:cNvPr id="78" name="Rounded Rectangle 42">
            <a:extLst>
              <a:ext uri="{FF2B5EF4-FFF2-40B4-BE49-F238E27FC236}">
                <a16:creationId xmlns:a16="http://schemas.microsoft.com/office/drawing/2014/main" id="{B46560E1-5D41-4926-AB35-598D0D683602}"/>
              </a:ext>
            </a:extLst>
          </p:cNvPr>
          <p:cNvSpPr/>
          <p:nvPr/>
        </p:nvSpPr>
        <p:spPr>
          <a:xfrm>
            <a:off x="8582400" y="2934000"/>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H</a:t>
            </a:r>
          </a:p>
        </p:txBody>
      </p:sp>
      <p:sp>
        <p:nvSpPr>
          <p:cNvPr id="74" name="Rounded Rectangle 38">
            <a:extLst>
              <a:ext uri="{FF2B5EF4-FFF2-40B4-BE49-F238E27FC236}">
                <a16:creationId xmlns:a16="http://schemas.microsoft.com/office/drawing/2014/main" id="{1DEEBD87-010C-45B1-87E3-E8D5EA2B0C07}"/>
              </a:ext>
            </a:extLst>
          </p:cNvPr>
          <p:cNvSpPr/>
          <p:nvPr/>
        </p:nvSpPr>
        <p:spPr>
          <a:xfrm>
            <a:off x="8582400" y="1216800"/>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D</a:t>
            </a:r>
          </a:p>
        </p:txBody>
      </p:sp>
      <p:sp>
        <p:nvSpPr>
          <p:cNvPr id="42" name="Rounded Rectangle 37">
            <a:extLst>
              <a:ext uri="{FF2B5EF4-FFF2-40B4-BE49-F238E27FC236}">
                <a16:creationId xmlns:a16="http://schemas.microsoft.com/office/drawing/2014/main" id="{32EFEB31-3802-44F6-BDAF-FF1387967FE4}"/>
              </a:ext>
            </a:extLst>
          </p:cNvPr>
          <p:cNvSpPr/>
          <p:nvPr/>
        </p:nvSpPr>
        <p:spPr>
          <a:xfrm>
            <a:off x="6354000" y="1216800"/>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C</a:t>
            </a:r>
          </a:p>
        </p:txBody>
      </p:sp>
      <p:sp>
        <p:nvSpPr>
          <p:cNvPr id="58" name="Rounded Rectangle 57">
            <a:extLst>
              <a:ext uri="{FF2B5EF4-FFF2-40B4-BE49-F238E27FC236}">
                <a16:creationId xmlns:a16="http://schemas.microsoft.com/office/drawing/2014/main" id="{D0029263-89FE-704F-892A-6959D1EE8942}"/>
              </a:ext>
            </a:extLst>
          </p:cNvPr>
          <p:cNvSpPr/>
          <p:nvPr/>
        </p:nvSpPr>
        <p:spPr>
          <a:xfrm>
            <a:off x="6362640" y="2949548"/>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7" name="Rounded Rectangle 41">
            <a:extLst>
              <a:ext uri="{FF2B5EF4-FFF2-40B4-BE49-F238E27FC236}">
                <a16:creationId xmlns:a16="http://schemas.microsoft.com/office/drawing/2014/main" id="{70D17DA9-CBFD-4783-BFFA-39B87577E82E}"/>
              </a:ext>
            </a:extLst>
          </p:cNvPr>
          <p:cNvSpPr/>
          <p:nvPr/>
        </p:nvSpPr>
        <p:spPr>
          <a:xfrm>
            <a:off x="6354000" y="2934000"/>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G</a:t>
            </a:r>
          </a:p>
        </p:txBody>
      </p:sp>
      <p:sp>
        <p:nvSpPr>
          <p:cNvPr id="82" name="Rounded Rectangle 48">
            <a:extLst>
              <a:ext uri="{FF2B5EF4-FFF2-40B4-BE49-F238E27FC236}">
                <a16:creationId xmlns:a16="http://schemas.microsoft.com/office/drawing/2014/main" id="{2CEADB0C-7451-4608-88FE-019E27F2A04B}"/>
              </a:ext>
            </a:extLst>
          </p:cNvPr>
          <p:cNvSpPr/>
          <p:nvPr/>
        </p:nvSpPr>
        <p:spPr>
          <a:xfrm>
            <a:off x="6353793" y="4651200"/>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L</a:t>
            </a:r>
          </a:p>
        </p:txBody>
      </p:sp>
      <p:sp>
        <p:nvSpPr>
          <p:cNvPr id="71" name="Rounded Rectangle 36">
            <a:extLst>
              <a:ext uri="{FF2B5EF4-FFF2-40B4-BE49-F238E27FC236}">
                <a16:creationId xmlns:a16="http://schemas.microsoft.com/office/drawing/2014/main" id="{36D0164A-2F54-4C2F-BF64-7B922B1762B1}"/>
              </a:ext>
            </a:extLst>
          </p:cNvPr>
          <p:cNvSpPr/>
          <p:nvPr/>
        </p:nvSpPr>
        <p:spPr>
          <a:xfrm>
            <a:off x="4095982" y="1215860"/>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B</a:t>
            </a:r>
          </a:p>
        </p:txBody>
      </p:sp>
      <p:sp>
        <p:nvSpPr>
          <p:cNvPr id="76" name="Rounded Rectangle 40">
            <a:extLst>
              <a:ext uri="{FF2B5EF4-FFF2-40B4-BE49-F238E27FC236}">
                <a16:creationId xmlns:a16="http://schemas.microsoft.com/office/drawing/2014/main" id="{CD4129DC-AADB-4E5B-9FE9-F6DCA5CD39E9}"/>
              </a:ext>
            </a:extLst>
          </p:cNvPr>
          <p:cNvSpPr/>
          <p:nvPr/>
        </p:nvSpPr>
        <p:spPr>
          <a:xfrm>
            <a:off x="4096800" y="2934000"/>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F</a:t>
            </a:r>
          </a:p>
        </p:txBody>
      </p:sp>
      <p:sp>
        <p:nvSpPr>
          <p:cNvPr id="80" name="Rounded Rectangle 45">
            <a:extLst>
              <a:ext uri="{FF2B5EF4-FFF2-40B4-BE49-F238E27FC236}">
                <a16:creationId xmlns:a16="http://schemas.microsoft.com/office/drawing/2014/main" id="{BB4A9507-86F9-4E52-8EE8-81B0EF8DBB9E}"/>
              </a:ext>
            </a:extLst>
          </p:cNvPr>
          <p:cNvSpPr/>
          <p:nvPr/>
        </p:nvSpPr>
        <p:spPr>
          <a:xfrm>
            <a:off x="1820610" y="4648056"/>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I</a:t>
            </a:r>
          </a:p>
        </p:txBody>
      </p:sp>
      <p:sp>
        <p:nvSpPr>
          <p:cNvPr id="75" name="Rounded Rectangle 39">
            <a:extLst>
              <a:ext uri="{FF2B5EF4-FFF2-40B4-BE49-F238E27FC236}">
                <a16:creationId xmlns:a16="http://schemas.microsoft.com/office/drawing/2014/main" id="{9FB15A64-4680-4DA3-8C01-1903C8C7C454}"/>
              </a:ext>
            </a:extLst>
          </p:cNvPr>
          <p:cNvSpPr/>
          <p:nvPr/>
        </p:nvSpPr>
        <p:spPr>
          <a:xfrm>
            <a:off x="1821600" y="2935607"/>
            <a:ext cx="1656000" cy="165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dirty="0">
                <a:solidFill>
                  <a:srgbClr val="115076"/>
                </a:solidFill>
              </a:rPr>
              <a:t>E</a:t>
            </a:r>
          </a:p>
        </p:txBody>
      </p:sp>
    </p:spTree>
    <p:extLst>
      <p:ext uri="{BB962C8B-B14F-4D97-AF65-F5344CB8AC3E}">
        <p14:creationId xmlns:p14="http://schemas.microsoft.com/office/powerpoint/2010/main" val="95417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81"/>
                                        </p:tgtEl>
                                        <p:attrNameLst>
                                          <p:attrName>style.opacity</p:attrName>
                                        </p:attrNameLst>
                                      </p:cBhvr>
                                      <p:to>
                                        <p:strVal val="0"/>
                                      </p:to>
                                    </p:set>
                                    <p:animEffect filter="image" prLst="opacity: 0">
                                      <p:cBhvr rctx="IE">
                                        <p:cTn id="7" dur="30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83"/>
                                        </p:tgtEl>
                                        <p:attrNameLst>
                                          <p:attrName>style.opacity</p:attrName>
                                        </p:attrNameLst>
                                      </p:cBhvr>
                                      <p:to>
                                        <p:strVal val="0"/>
                                      </p:to>
                                    </p:set>
                                    <p:animEffect filter="image" prLst="opacity: 0">
                                      <p:cBhvr rctx="IE">
                                        <p:cTn id="12" dur="30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70"/>
                                        </p:tgtEl>
                                        <p:attrNameLst>
                                          <p:attrName>style.opacity</p:attrName>
                                        </p:attrNameLst>
                                      </p:cBhvr>
                                      <p:to>
                                        <p:strVal val="0"/>
                                      </p:to>
                                    </p:set>
                                    <p:animEffect filter="image" prLst="opacity: 0">
                                      <p:cBhvr rctx="IE">
                                        <p:cTn id="17" dur="30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74"/>
                                        </p:tgtEl>
                                        <p:attrNameLst>
                                          <p:attrName>style.opacity</p:attrName>
                                        </p:attrNameLst>
                                      </p:cBhvr>
                                      <p:to>
                                        <p:strVal val="0"/>
                                      </p:to>
                                    </p:set>
                                    <p:animEffect filter="image" prLst="opacity: 0">
                                      <p:cBhvr rctx="IE">
                                        <p:cTn id="22" dur="30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80"/>
                                        </p:tgtEl>
                                        <p:attrNameLst>
                                          <p:attrName>style.opacity</p:attrName>
                                        </p:attrNameLst>
                                      </p:cBhvr>
                                      <p:to>
                                        <p:strVal val="0"/>
                                      </p:to>
                                    </p:set>
                                    <p:animEffect filter="image" prLst="opacity: 0">
                                      <p:cBhvr rctx="IE">
                                        <p:cTn id="27" dur="30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71"/>
                                        </p:tgtEl>
                                        <p:attrNameLst>
                                          <p:attrName>style.opacity</p:attrName>
                                        </p:attrNameLst>
                                      </p:cBhvr>
                                      <p:to>
                                        <p:strVal val="0"/>
                                      </p:to>
                                    </p:set>
                                    <p:animEffect filter="image" prLst="opacity: 0">
                                      <p:cBhvr rctx="IE">
                                        <p:cTn id="32" dur="30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76"/>
                                        </p:tgtEl>
                                        <p:attrNameLst>
                                          <p:attrName>style.opacity</p:attrName>
                                        </p:attrNameLst>
                                      </p:cBhvr>
                                      <p:to>
                                        <p:strVal val="0"/>
                                      </p:to>
                                    </p:set>
                                    <p:animEffect filter="image" prLst="opacity: 0">
                                      <p:cBhvr rctx="IE">
                                        <p:cTn id="37" dur="3000"/>
                                        <p:tgtEl>
                                          <p:spTgt spid="7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78"/>
                                        </p:tgtEl>
                                        <p:attrNameLst>
                                          <p:attrName>style.opacity</p:attrName>
                                        </p:attrNameLst>
                                      </p:cBhvr>
                                      <p:to>
                                        <p:strVal val="0"/>
                                      </p:to>
                                    </p:set>
                                    <p:animEffect filter="image" prLst="opacity: 0">
                                      <p:cBhvr rctx="IE">
                                        <p:cTn id="42" dur="3000"/>
                                        <p:tgtEl>
                                          <p:spTgt spid="7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77"/>
                                        </p:tgtEl>
                                        <p:attrNameLst>
                                          <p:attrName>style.opacity</p:attrName>
                                        </p:attrNameLst>
                                      </p:cBhvr>
                                      <p:to>
                                        <p:strVal val="0"/>
                                      </p:to>
                                    </p:set>
                                    <p:animEffect filter="image" prLst="opacity: 0">
                                      <p:cBhvr rctx="IE">
                                        <p:cTn id="47" dur="3000"/>
                                        <p:tgtEl>
                                          <p:spTgt spid="7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75"/>
                                        </p:tgtEl>
                                        <p:attrNameLst>
                                          <p:attrName>style.opacity</p:attrName>
                                        </p:attrNameLst>
                                      </p:cBhvr>
                                      <p:to>
                                        <p:strVal val="0"/>
                                      </p:to>
                                    </p:set>
                                    <p:animEffect filter="image" prLst="opacity: 0">
                                      <p:cBhvr rctx="IE">
                                        <p:cTn id="52" dur="3000"/>
                                        <p:tgtEl>
                                          <p:spTgt spid="75"/>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82"/>
                                        </p:tgtEl>
                                        <p:attrNameLst>
                                          <p:attrName>style.opacity</p:attrName>
                                        </p:attrNameLst>
                                      </p:cBhvr>
                                      <p:to>
                                        <p:strVal val="0"/>
                                      </p:to>
                                    </p:set>
                                    <p:animEffect filter="image" prLst="opacity: 0">
                                      <p:cBhvr rctx="IE">
                                        <p:cTn id="57" dur="3000"/>
                                        <p:tgtEl>
                                          <p:spTgt spid="8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2"/>
                                        </p:tgtEl>
                                        <p:attrNameLst>
                                          <p:attrName>style.opacity</p:attrName>
                                        </p:attrNameLst>
                                      </p:cBhvr>
                                      <p:to>
                                        <p:strVal val="0"/>
                                      </p:to>
                                    </p:set>
                                    <p:animEffect filter="image" prLst="opacity: 0">
                                      <p:cBhvr rctx="IE">
                                        <p:cTn id="62" dur="3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70" grpId="0" animBg="1"/>
      <p:bldP spid="83" grpId="0" animBg="1"/>
      <p:bldP spid="78" grpId="0" animBg="1"/>
      <p:bldP spid="74" grpId="0" animBg="1"/>
      <p:bldP spid="42" grpId="0" animBg="1"/>
      <p:bldP spid="77" grpId="0" animBg="1"/>
      <p:bldP spid="82" grpId="0" animBg="1"/>
      <p:bldP spid="71" grpId="0" animBg="1"/>
      <p:bldP spid="76" grpId="0" animBg="1"/>
      <p:bldP spid="80" grpId="0" animBg="1"/>
      <p:bldP spid="7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E60C-4014-2D42-81ED-12BC535E06C2}"/>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3" name="TextBox 2"/>
          <p:cNvSpPr txBox="1"/>
          <p:nvPr/>
        </p:nvSpPr>
        <p:spPr>
          <a:xfrm>
            <a:off x="2393644" y="1910066"/>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54981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qu ques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49"/>
          <p:cNvSpPr txBox="1"/>
          <p:nvPr/>
        </p:nvSpPr>
        <p:spPr>
          <a:xfrm>
            <a:off x="1804323" y="1788326"/>
            <a:ext cx="1714196" cy="52322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madame</a:t>
            </a:r>
          </a:p>
        </p:txBody>
      </p:sp>
      <p:sp>
        <p:nvSpPr>
          <p:cNvPr id="2" name="Rounded Rectangle 1">
            <a:extLst>
              <a:ext uri="{FF2B5EF4-FFF2-40B4-BE49-F238E27FC236}">
                <a16:creationId xmlns:a16="http://schemas.microsoft.com/office/drawing/2014/main" id="{923E499E-20E4-5B40-8548-E558C0B60A37}"/>
              </a:ext>
            </a:extLst>
          </p:cNvPr>
          <p:cNvSpPr/>
          <p:nvPr/>
        </p:nvSpPr>
        <p:spPr>
          <a:xfrm>
            <a:off x="1847361" y="1227724"/>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TextBox 83"/>
          <p:cNvSpPr txBox="1"/>
          <p:nvPr/>
        </p:nvSpPr>
        <p:spPr>
          <a:xfrm>
            <a:off x="3995489" y="5215078"/>
            <a:ext cx="185498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kumimoji="0" lang="en-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pars</a:t>
            </a:r>
          </a:p>
        </p:txBody>
      </p:sp>
      <p:sp>
        <p:nvSpPr>
          <p:cNvPr id="60" name="Rounded Rectangle 59">
            <a:extLst>
              <a:ext uri="{FF2B5EF4-FFF2-40B4-BE49-F238E27FC236}">
                <a16:creationId xmlns:a16="http://schemas.microsoft.com/office/drawing/2014/main" id="{BF693C99-49B3-AB40-B842-C1CD09ABEEE5}"/>
              </a:ext>
            </a:extLst>
          </p:cNvPr>
          <p:cNvSpPr/>
          <p:nvPr/>
        </p:nvSpPr>
        <p:spPr>
          <a:xfrm>
            <a:off x="4112982" y="4687200"/>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TextBox 62"/>
          <p:cNvSpPr txBox="1"/>
          <p:nvPr/>
        </p:nvSpPr>
        <p:spPr>
          <a:xfrm>
            <a:off x="4049792" y="3463446"/>
            <a:ext cx="1725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ville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Rounded Rectangle 44">
            <a:extLst>
              <a:ext uri="{FF2B5EF4-FFF2-40B4-BE49-F238E27FC236}">
                <a16:creationId xmlns:a16="http://schemas.microsoft.com/office/drawing/2014/main" id="{EE7A561A-9D16-444B-B078-13205908D781}"/>
              </a:ext>
            </a:extLst>
          </p:cNvPr>
          <p:cNvSpPr/>
          <p:nvPr/>
        </p:nvSpPr>
        <p:spPr>
          <a:xfrm>
            <a:off x="4112982" y="2949548"/>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35">
            <a:extLst>
              <a:ext uri="{FF2B5EF4-FFF2-40B4-BE49-F238E27FC236}">
                <a16:creationId xmlns:a16="http://schemas.microsoft.com/office/drawing/2014/main" id="{3A6F8417-5454-3941-BC19-54C930B70CCA}"/>
              </a:ext>
            </a:extLst>
          </p:cNvPr>
          <p:cNvSpPr/>
          <p:nvPr/>
        </p:nvSpPr>
        <p:spPr>
          <a:xfrm>
            <a:off x="1844905" y="2946537"/>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ounded Rectangle 34">
            <a:extLst>
              <a:ext uri="{FF2B5EF4-FFF2-40B4-BE49-F238E27FC236}">
                <a16:creationId xmlns:a16="http://schemas.microsoft.com/office/drawing/2014/main" id="{BEC1F8B4-6755-CB43-BE84-615F3FC904F4}"/>
              </a:ext>
            </a:extLst>
          </p:cNvPr>
          <p:cNvSpPr/>
          <p:nvPr/>
        </p:nvSpPr>
        <p:spPr>
          <a:xfrm>
            <a:off x="4113498" y="1239936"/>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ounded Rectangle 43">
            <a:extLst>
              <a:ext uri="{FF2B5EF4-FFF2-40B4-BE49-F238E27FC236}">
                <a16:creationId xmlns:a16="http://schemas.microsoft.com/office/drawing/2014/main" id="{EDB77240-D5BB-3F4D-A8CB-3A1ACD5233F9}"/>
              </a:ext>
            </a:extLst>
          </p:cNvPr>
          <p:cNvSpPr/>
          <p:nvPr/>
        </p:nvSpPr>
        <p:spPr>
          <a:xfrm>
            <a:off x="1838610" y="4665905"/>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ounded Rectangle 55">
            <a:extLst>
              <a:ext uri="{FF2B5EF4-FFF2-40B4-BE49-F238E27FC236}">
                <a16:creationId xmlns:a16="http://schemas.microsoft.com/office/drawing/2014/main" id="{5CCC377C-E53F-864D-AD44-4AE045581591}"/>
              </a:ext>
            </a:extLst>
          </p:cNvPr>
          <p:cNvSpPr/>
          <p:nvPr/>
        </p:nvSpPr>
        <p:spPr>
          <a:xfrm>
            <a:off x="6371516" y="1230734"/>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56">
            <a:extLst>
              <a:ext uri="{FF2B5EF4-FFF2-40B4-BE49-F238E27FC236}">
                <a16:creationId xmlns:a16="http://schemas.microsoft.com/office/drawing/2014/main" id="{9F6E1080-FFE1-6D45-8861-E45E2B9D4F6B}"/>
              </a:ext>
            </a:extLst>
          </p:cNvPr>
          <p:cNvSpPr/>
          <p:nvPr/>
        </p:nvSpPr>
        <p:spPr>
          <a:xfrm>
            <a:off x="8606288" y="1239936"/>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58">
            <a:extLst>
              <a:ext uri="{FF2B5EF4-FFF2-40B4-BE49-F238E27FC236}">
                <a16:creationId xmlns:a16="http://schemas.microsoft.com/office/drawing/2014/main" id="{F23F8464-FE92-E748-AE14-2CBEC2134B60}"/>
              </a:ext>
            </a:extLst>
          </p:cNvPr>
          <p:cNvSpPr/>
          <p:nvPr/>
        </p:nvSpPr>
        <p:spPr>
          <a:xfrm>
            <a:off x="8606288" y="2953607"/>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60">
            <a:extLst>
              <a:ext uri="{FF2B5EF4-FFF2-40B4-BE49-F238E27FC236}">
                <a16:creationId xmlns:a16="http://schemas.microsoft.com/office/drawing/2014/main" id="{3FC95477-1E44-9E46-A67C-50B7FD770712}"/>
              </a:ext>
            </a:extLst>
          </p:cNvPr>
          <p:cNvSpPr/>
          <p:nvPr/>
        </p:nvSpPr>
        <p:spPr>
          <a:xfrm>
            <a:off x="6374848" y="4669948"/>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61">
            <a:extLst>
              <a:ext uri="{FF2B5EF4-FFF2-40B4-BE49-F238E27FC236}">
                <a16:creationId xmlns:a16="http://schemas.microsoft.com/office/drawing/2014/main" id="{206B44FA-740A-9047-9617-0C7B6E264DC5}"/>
              </a:ext>
            </a:extLst>
          </p:cNvPr>
          <p:cNvSpPr/>
          <p:nvPr/>
        </p:nvSpPr>
        <p:spPr>
          <a:xfrm>
            <a:off x="8599247" y="4669948"/>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p:cNvSpPr txBox="1"/>
          <p:nvPr/>
        </p:nvSpPr>
        <p:spPr>
          <a:xfrm>
            <a:off x="1787364" y="3467616"/>
            <a:ext cx="1725502" cy="52322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monsieur</a:t>
            </a:r>
          </a:p>
        </p:txBody>
      </p:sp>
      <p:sp>
        <p:nvSpPr>
          <p:cNvPr id="79" name="TextBox 78"/>
          <p:cNvSpPr txBox="1"/>
          <p:nvPr/>
        </p:nvSpPr>
        <p:spPr>
          <a:xfrm>
            <a:off x="8658235" y="5215078"/>
            <a:ext cx="15321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partir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6" name="TextBox 85"/>
          <p:cNvSpPr txBox="1"/>
          <p:nvPr/>
        </p:nvSpPr>
        <p:spPr>
          <a:xfrm>
            <a:off x="1788592" y="5184301"/>
            <a:ext cx="17465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tôt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483D7EB9-C2AA-4190-98DE-925F861600E9}"/>
              </a:ext>
            </a:extLst>
          </p:cNvPr>
          <p:cNvSpPr/>
          <p:nvPr/>
        </p:nvSpPr>
        <p:spPr>
          <a:xfrm>
            <a:off x="10620260" y="158883"/>
            <a:ext cx="1342052" cy="366897"/>
          </a:xfrm>
          <a:prstGeom prst="roundRect">
            <a:avLst/>
          </a:prstGeom>
          <a:solidFill>
            <a:srgbClr val="115076"/>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écrire</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TextBox 52"/>
          <p:cNvSpPr txBox="1"/>
          <p:nvPr/>
        </p:nvSpPr>
        <p:spPr>
          <a:xfrm>
            <a:off x="8529894" y="1627588"/>
            <a:ext cx="175716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l</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équipe</a:t>
            </a:r>
            <a:b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51" name="TextBox 50"/>
          <p:cNvSpPr txBox="1"/>
          <p:nvPr/>
        </p:nvSpPr>
        <p:spPr>
          <a:xfrm>
            <a:off x="4069379" y="1819001"/>
            <a:ext cx="1757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encore</a:t>
            </a:r>
          </a:p>
        </p:txBody>
      </p:sp>
      <p:sp>
        <p:nvSpPr>
          <p:cNvPr id="55" name="TextBox 54"/>
          <p:cNvSpPr txBox="1"/>
          <p:nvPr/>
        </p:nvSpPr>
        <p:spPr>
          <a:xfrm>
            <a:off x="6294056" y="1603557"/>
            <a:ext cx="175716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l’avenir</a:t>
            </a:r>
            <a:b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p>
        </p:txBody>
      </p:sp>
      <p:sp>
        <p:nvSpPr>
          <p:cNvPr id="64" name="TextBox 63"/>
          <p:cNvSpPr txBox="1"/>
          <p:nvPr/>
        </p:nvSpPr>
        <p:spPr>
          <a:xfrm>
            <a:off x="6333098" y="3158153"/>
            <a:ext cx="164790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match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p:cNvSpPr txBox="1"/>
          <p:nvPr/>
        </p:nvSpPr>
        <p:spPr>
          <a:xfrm>
            <a:off x="8561560" y="3444708"/>
            <a:ext cx="17255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a:t>
            </a:r>
          </a:p>
        </p:txBody>
      </p:sp>
      <p:sp>
        <p:nvSpPr>
          <p:cNvPr id="66" name="TextBox 65"/>
          <p:cNvSpPr txBox="1"/>
          <p:nvPr/>
        </p:nvSpPr>
        <p:spPr>
          <a:xfrm>
            <a:off x="6318765" y="4984245"/>
            <a:ext cx="17255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retard</a:t>
            </a:r>
          </a:p>
        </p:txBody>
      </p:sp>
      <p:sp>
        <p:nvSpPr>
          <p:cNvPr id="17" name="Title 16"/>
          <p:cNvSpPr>
            <a:spLocks noGrp="1"/>
          </p:cNvSpPr>
          <p:nvPr>
            <p:ph type="title"/>
          </p:nvPr>
        </p:nvSpPr>
        <p:spPr>
          <a:xfrm>
            <a:off x="-27709" y="-364706"/>
            <a:ext cx="10515600" cy="1325563"/>
          </a:xfrm>
        </p:spPr>
        <p:txBody>
          <a:bodyPr>
            <a:normAutofit/>
          </a:bodyPr>
          <a:lstStyle/>
          <a:p>
            <a:r>
              <a:rPr lang="en-GB" sz="3200" b="1" dirty="0" err="1">
                <a:solidFill>
                  <a:schemeClr val="bg1"/>
                </a:solidFill>
              </a:rPr>
              <a:t>Vocabulaire</a:t>
            </a:r>
            <a:endParaRPr lang="en-GB" sz="3200" b="1" dirty="0">
              <a:solidFill>
                <a:schemeClr val="bg1"/>
              </a:solidFill>
            </a:endParaRPr>
          </a:p>
        </p:txBody>
      </p:sp>
      <p:pic>
        <p:nvPicPr>
          <p:cNvPr id="54" name="Picture 53" descr="background rectangle">
            <a:extLst>
              <a:ext uri="{FF2B5EF4-FFF2-40B4-BE49-F238E27FC236}">
                <a16:creationId xmlns:a16="http://schemas.microsoft.com/office/drawing/2014/main" id="{16891E73-1F97-4273-BECB-731E2967603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68" name="Title 3">
            <a:extLst>
              <a:ext uri="{FF2B5EF4-FFF2-40B4-BE49-F238E27FC236}">
                <a16:creationId xmlns:a16="http://schemas.microsoft.com/office/drawing/2014/main" id="{16132BAC-A288-4C7C-BE78-2CC24DE199C3}"/>
              </a:ext>
            </a:extLst>
          </p:cNvPr>
          <p:cNvSpPr txBox="1">
            <a:spLocks/>
          </p:cNvSpPr>
          <p:nvPr/>
        </p:nvSpPr>
        <p:spPr>
          <a:xfrm>
            <a:off x="73152"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Vocabulaire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8" name="Rounded Rectangle 57">
            <a:extLst>
              <a:ext uri="{FF2B5EF4-FFF2-40B4-BE49-F238E27FC236}">
                <a16:creationId xmlns:a16="http://schemas.microsoft.com/office/drawing/2014/main" id="{D0029263-89FE-704F-892A-6959D1EE8942}"/>
              </a:ext>
            </a:extLst>
          </p:cNvPr>
          <p:cNvSpPr/>
          <p:nvPr/>
        </p:nvSpPr>
        <p:spPr>
          <a:xfrm>
            <a:off x="6362640" y="2949548"/>
            <a:ext cx="1620000" cy="162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89950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1292" y="1946849"/>
            <a:ext cx="2152650" cy="9784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le bureau</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5" name="Rectangle 4"/>
          <p:cNvSpPr/>
          <p:nvPr/>
        </p:nvSpPr>
        <p:spPr>
          <a:xfrm>
            <a:off x="5266822" y="4325085"/>
            <a:ext cx="2152650" cy="8963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to sleep</a:t>
            </a:r>
          </a:p>
        </p:txBody>
      </p:sp>
      <p:sp>
        <p:nvSpPr>
          <p:cNvPr id="7" name="Rectangle 6"/>
          <p:cNvSpPr/>
          <p:nvPr/>
        </p:nvSpPr>
        <p:spPr>
          <a:xfrm>
            <a:off x="5266822" y="5427190"/>
            <a:ext cx="2152650" cy="8963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sometimes</a:t>
            </a:r>
            <a:endParaRPr kumimoji="0" lang="en-GB" sz="36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9" name="Rectangle 8"/>
          <p:cNvSpPr/>
          <p:nvPr/>
        </p:nvSpPr>
        <p:spPr>
          <a:xfrm>
            <a:off x="7629022" y="4325085"/>
            <a:ext cx="2152650" cy="8963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on</a:t>
            </a:r>
          </a:p>
        </p:txBody>
      </p:sp>
      <p:sp>
        <p:nvSpPr>
          <p:cNvPr id="11" name="Rectangle 10"/>
          <p:cNvSpPr/>
          <p:nvPr/>
        </p:nvSpPr>
        <p:spPr>
          <a:xfrm>
            <a:off x="7629022" y="5427190"/>
            <a:ext cx="2152650" cy="8963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office</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13" name="Rectangle 12"/>
          <p:cNvSpPr/>
          <p:nvPr/>
        </p:nvSpPr>
        <p:spPr>
          <a:xfrm>
            <a:off x="9991222" y="5427190"/>
            <a:ext cx="2152650" cy="8963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under</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15" name="Rectangle 14"/>
          <p:cNvSpPr/>
          <p:nvPr/>
        </p:nvSpPr>
        <p:spPr>
          <a:xfrm>
            <a:off x="9991222" y="4325085"/>
            <a:ext cx="2152650" cy="8963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team</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20" name="Rectangle 19"/>
          <p:cNvSpPr/>
          <p:nvPr/>
        </p:nvSpPr>
        <p:spPr>
          <a:xfrm>
            <a:off x="201292" y="3147866"/>
            <a:ext cx="2152650" cy="9784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sym typeface="Arial"/>
              </a:rPr>
              <a:t>dormir</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22" name="Rectangle 21"/>
          <p:cNvSpPr/>
          <p:nvPr/>
        </p:nvSpPr>
        <p:spPr>
          <a:xfrm>
            <a:off x="2563492" y="1946849"/>
            <a:ext cx="2152650" cy="9784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une équipe</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24" name="Rectangle 23"/>
          <p:cNvSpPr/>
          <p:nvPr/>
        </p:nvSpPr>
        <p:spPr>
          <a:xfrm>
            <a:off x="2563492" y="3147866"/>
            <a:ext cx="2152650" cy="9784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sous</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26" name="Rectangle 25"/>
          <p:cNvSpPr/>
          <p:nvPr/>
        </p:nvSpPr>
        <p:spPr>
          <a:xfrm>
            <a:off x="4925692" y="3147866"/>
            <a:ext cx="2152650" cy="9784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sur</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28" name="Rectangle 27"/>
          <p:cNvSpPr/>
          <p:nvPr/>
        </p:nvSpPr>
        <p:spPr>
          <a:xfrm>
            <a:off x="4925692" y="1946849"/>
            <a:ext cx="2152650" cy="9784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a:ln>
                  <a:noFill/>
                </a:ln>
                <a:solidFill>
                  <a:srgbClr val="4472C4">
                    <a:lumMod val="50000"/>
                  </a:srgbClr>
                </a:solidFill>
                <a:effectLst/>
                <a:uLnTx/>
                <a:uFillTx/>
                <a:latin typeface="Century Gothic" panose="020B0502020202020204" pitchFamily="34" charset="0"/>
                <a:ea typeface="+mn-ea"/>
                <a:cs typeface="+mn-cs"/>
                <a:sym typeface="Arial"/>
              </a:rPr>
              <a:t>parfois</a:t>
            </a:r>
            <a:endPar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endParaRPr>
          </a:p>
        </p:txBody>
      </p:sp>
      <p:sp>
        <p:nvSpPr>
          <p:cNvPr id="6" name="Rectangle 5"/>
          <p:cNvSpPr/>
          <p:nvPr/>
        </p:nvSpPr>
        <p:spPr>
          <a:xfrm>
            <a:off x="5266822" y="4332070"/>
            <a:ext cx="2152650" cy="8963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G</a:t>
            </a:r>
          </a:p>
        </p:txBody>
      </p:sp>
      <p:sp>
        <p:nvSpPr>
          <p:cNvPr id="8" name="Rectangle 7"/>
          <p:cNvSpPr/>
          <p:nvPr/>
        </p:nvSpPr>
        <p:spPr>
          <a:xfrm>
            <a:off x="5266822" y="5427190"/>
            <a:ext cx="2152650" cy="8963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J</a:t>
            </a:r>
          </a:p>
        </p:txBody>
      </p:sp>
      <p:sp>
        <p:nvSpPr>
          <p:cNvPr id="10" name="Rectangle 9"/>
          <p:cNvSpPr/>
          <p:nvPr/>
        </p:nvSpPr>
        <p:spPr>
          <a:xfrm>
            <a:off x="7629022" y="4325085"/>
            <a:ext cx="2152650" cy="8963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H</a:t>
            </a:r>
          </a:p>
        </p:txBody>
      </p:sp>
      <p:sp>
        <p:nvSpPr>
          <p:cNvPr id="12" name="Rectangle 11"/>
          <p:cNvSpPr/>
          <p:nvPr/>
        </p:nvSpPr>
        <p:spPr>
          <a:xfrm>
            <a:off x="7629022" y="5427190"/>
            <a:ext cx="2152650" cy="8963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K</a:t>
            </a:r>
          </a:p>
        </p:txBody>
      </p:sp>
      <p:sp>
        <p:nvSpPr>
          <p:cNvPr id="14" name="Rectangle 13"/>
          <p:cNvSpPr/>
          <p:nvPr/>
        </p:nvSpPr>
        <p:spPr>
          <a:xfrm>
            <a:off x="9991222" y="5427190"/>
            <a:ext cx="2152650" cy="8963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L</a:t>
            </a:r>
          </a:p>
        </p:txBody>
      </p:sp>
      <p:sp>
        <p:nvSpPr>
          <p:cNvPr id="16" name="Rectangle 15"/>
          <p:cNvSpPr/>
          <p:nvPr/>
        </p:nvSpPr>
        <p:spPr>
          <a:xfrm>
            <a:off x="9991222" y="4325085"/>
            <a:ext cx="2152650" cy="89633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I</a:t>
            </a:r>
          </a:p>
        </p:txBody>
      </p:sp>
      <p:sp>
        <p:nvSpPr>
          <p:cNvPr id="19" name="Rectangle 18"/>
          <p:cNvSpPr/>
          <p:nvPr/>
        </p:nvSpPr>
        <p:spPr>
          <a:xfrm>
            <a:off x="201292" y="1955104"/>
            <a:ext cx="2152650" cy="9784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a:t>
            </a:r>
          </a:p>
        </p:txBody>
      </p:sp>
      <p:sp>
        <p:nvSpPr>
          <p:cNvPr id="21" name="Rectangle 20"/>
          <p:cNvSpPr/>
          <p:nvPr/>
        </p:nvSpPr>
        <p:spPr>
          <a:xfrm>
            <a:off x="188257" y="3132323"/>
            <a:ext cx="2152650" cy="9784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D</a:t>
            </a:r>
          </a:p>
        </p:txBody>
      </p:sp>
      <p:sp>
        <p:nvSpPr>
          <p:cNvPr id="23" name="Rectangle 22"/>
          <p:cNvSpPr/>
          <p:nvPr/>
        </p:nvSpPr>
        <p:spPr>
          <a:xfrm>
            <a:off x="2563492" y="1955104"/>
            <a:ext cx="2152650" cy="9784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B</a:t>
            </a:r>
          </a:p>
        </p:txBody>
      </p:sp>
      <p:sp>
        <p:nvSpPr>
          <p:cNvPr id="25" name="Rectangle 24"/>
          <p:cNvSpPr/>
          <p:nvPr/>
        </p:nvSpPr>
        <p:spPr>
          <a:xfrm>
            <a:off x="2556974" y="3147866"/>
            <a:ext cx="2152650" cy="9784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E</a:t>
            </a:r>
          </a:p>
        </p:txBody>
      </p:sp>
      <p:sp>
        <p:nvSpPr>
          <p:cNvPr id="27" name="Rectangle 26"/>
          <p:cNvSpPr/>
          <p:nvPr/>
        </p:nvSpPr>
        <p:spPr>
          <a:xfrm>
            <a:off x="4933950" y="3140330"/>
            <a:ext cx="2152650" cy="9784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F</a:t>
            </a:r>
          </a:p>
        </p:txBody>
      </p:sp>
      <p:sp>
        <p:nvSpPr>
          <p:cNvPr id="29" name="Rectangle 28"/>
          <p:cNvSpPr/>
          <p:nvPr/>
        </p:nvSpPr>
        <p:spPr>
          <a:xfrm>
            <a:off x="4925692" y="1939864"/>
            <a:ext cx="2152650" cy="9784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C</a:t>
            </a:r>
          </a:p>
        </p:txBody>
      </p:sp>
      <p:sp>
        <p:nvSpPr>
          <p:cNvPr id="17" name="TextBox 16"/>
          <p:cNvSpPr txBox="1"/>
          <p:nvPr/>
        </p:nvSpPr>
        <p:spPr>
          <a:xfrm>
            <a:off x="7287892" y="2009695"/>
            <a:ext cx="42055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mots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en</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8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panose="020B0604020202020204" pitchFamily="34" charset="0"/>
                <a:sym typeface="Arial"/>
              </a:rPr>
              <a:t>français</a:t>
            </a:r>
            <a:endPar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panose="020B0604020202020204" pitchFamily="34" charset="0"/>
              <a:sym typeface="Arial"/>
            </a:endParaRPr>
          </a:p>
        </p:txBody>
      </p:sp>
      <p:sp>
        <p:nvSpPr>
          <p:cNvPr id="18" name="TextBox 17"/>
          <p:cNvSpPr txBox="1"/>
          <p:nvPr/>
        </p:nvSpPr>
        <p:spPr>
          <a:xfrm>
            <a:off x="1448934" y="5844560"/>
            <a:ext cx="38660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4472C4">
                    <a:lumMod val="50000"/>
                  </a:srgbClr>
                </a:solidFill>
                <a:effectLst/>
                <a:uLnTx/>
                <a:uFillTx/>
                <a:latin typeface="Century Gothic" panose="020B0502020202020204" pitchFamily="34" charset="0"/>
                <a:cs typeface="Arial"/>
                <a:sym typeface="Arial"/>
              </a:rPr>
              <a:t>mots en anglais </a:t>
            </a:r>
            <a:r>
              <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Wingdings" panose="05000000000000000000" pitchFamily="2" charset="2"/>
              </a:rPr>
              <a:t></a:t>
            </a:r>
            <a:endParaRPr kumimoji="0" lang="en-GB" sz="28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p:txBody>
      </p:sp>
      <p:sp>
        <p:nvSpPr>
          <p:cNvPr id="139" name="Title 138"/>
          <p:cNvSpPr>
            <a:spLocks noGrp="1"/>
          </p:cNvSpPr>
          <p:nvPr>
            <p:ph type="title" idx="4294967295"/>
          </p:nvPr>
        </p:nvSpPr>
        <p:spPr>
          <a:xfrm>
            <a:off x="20606" y="256217"/>
            <a:ext cx="3908603" cy="1173391"/>
          </a:xfrm>
        </p:spPr>
        <p:txBody>
          <a:bodyPr/>
          <a:lstStyle/>
          <a:p>
            <a:r>
              <a:rPr lang="en-GB" b="1" dirty="0" err="1"/>
              <a:t>Vocabulaire</a:t>
            </a:r>
            <a:endParaRPr lang="en-GB" b="1" dirty="0"/>
          </a:p>
        </p:txBody>
      </p:sp>
      <p:pic>
        <p:nvPicPr>
          <p:cNvPr id="30" name="Picture 29" descr="background rectangle">
            <a:extLst>
              <a:ext uri="{FF2B5EF4-FFF2-40B4-BE49-F238E27FC236}">
                <a16:creationId xmlns:a16="http://schemas.microsoft.com/office/drawing/2014/main" id="{65846491-C48F-4447-B7E4-045E6AB9916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D0DB272C-7206-4BDF-A48C-9CE05FB43D16}"/>
              </a:ext>
            </a:extLst>
          </p:cNvPr>
          <p:cNvSpPr txBox="1">
            <a:spLocks/>
          </p:cNvSpPr>
          <p:nvPr/>
        </p:nvSpPr>
        <p:spPr>
          <a:xfrm>
            <a:off x="0" y="296864"/>
            <a:ext cx="5265384" cy="70784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3600" b="1" kern="0">
                <a:solidFill>
                  <a:schemeClr val="bg1"/>
                </a:solidFill>
              </a:rPr>
              <a:t>Vocabulaire</a:t>
            </a:r>
            <a:endParaRPr lang="en-GB" sz="3600" b="1" kern="0" dirty="0">
              <a:solidFill>
                <a:schemeClr val="bg1"/>
              </a:solidFill>
            </a:endParaRPr>
          </a:p>
        </p:txBody>
      </p:sp>
      <p:sp>
        <p:nvSpPr>
          <p:cNvPr id="32" name="Rounded Rectangle 46">
            <a:extLst>
              <a:ext uri="{FF2B5EF4-FFF2-40B4-BE49-F238E27FC236}">
                <a16:creationId xmlns:a16="http://schemas.microsoft.com/office/drawing/2014/main" id="{0AB9401B-CD30-470A-85C6-670440EC0D4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1392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1" nodeType="click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4"/>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1"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4"/>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21"/>
                                        </p:tgtEl>
                                      </p:cBhvr>
                                    </p:animEffect>
                                    <p:set>
                                      <p:cBhvr>
                                        <p:cTn id="8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5" restart="whenNotActive" fill="hold" evtFilter="cancelBubble" nodeType="interactiveSeq">
                <p:stCondLst>
                  <p:cond evt="onClick" delay="0">
                    <p:tgtEl>
                      <p:spTgt spid="20"/>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1" nodeType="clickEffect">
                                  <p:stCondLst>
                                    <p:cond delay="0"/>
                                  </p:stCondLst>
                                  <p:childTnLst>
                                    <p:set>
                                      <p:cBhvr>
                                        <p:cTn id="89"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23"/>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6" restart="whenNotActive" fill="hold" evtFilter="cancelBubble" nodeType="interactiveSeq">
                <p:stCondLst>
                  <p:cond evt="onClick" delay="0">
                    <p:tgtEl>
                      <p:spTgt spid="22"/>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grpId="1"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01" restart="whenNotActive" fill="hold" evtFilter="cancelBubble" nodeType="interactiveSeq">
                <p:stCondLst>
                  <p:cond evt="onClick" delay="0">
                    <p:tgtEl>
                      <p:spTgt spid="25"/>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25"/>
                                        </p:tgtEl>
                                      </p:cBhvr>
                                    </p:animEffect>
                                    <p:set>
                                      <p:cBhvr>
                                        <p:cTn id="10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07" restart="whenNotActive" fill="hold" evtFilter="cancelBubble" nodeType="interactiveSeq">
                <p:stCondLst>
                  <p:cond evt="onClick" delay="0">
                    <p:tgtEl>
                      <p:spTgt spid="24"/>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12" restart="whenNotActive" fill="hold" evtFilter="cancelBubble" nodeType="interactiveSeq">
                <p:stCondLst>
                  <p:cond evt="onClick" delay="0">
                    <p:tgtEl>
                      <p:spTgt spid="27"/>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8" restart="whenNotActive" fill="hold" evtFilter="cancelBubble" nodeType="interactiveSeq">
                <p:stCondLst>
                  <p:cond evt="onClick" delay="0">
                    <p:tgtEl>
                      <p:spTgt spid="26"/>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3" restart="whenNotActive" fill="hold" evtFilter="cancelBubble" nodeType="interactiveSeq">
                <p:stCondLst>
                  <p:cond evt="onClick" delay="0">
                    <p:tgtEl>
                      <p:spTgt spid="29"/>
                    </p:tgtEl>
                  </p:cond>
                </p:stCondLst>
                <p:endSync evt="end" delay="0">
                  <p:rtn val="all"/>
                </p:endSync>
                <p:childTnLst>
                  <p:par>
                    <p:cTn id="124" fill="hold">
                      <p:stCondLst>
                        <p:cond delay="0"/>
                      </p:stCondLst>
                      <p:childTnLst>
                        <p:par>
                          <p:cTn id="125" fill="hold">
                            <p:stCondLst>
                              <p:cond delay="0"/>
                            </p:stCondLst>
                            <p:childTnLst>
                              <p:par>
                                <p:cTn id="126" presetID="10" presetClass="exit" presetSubtype="0" fill="hold" grpId="0" nodeType="clickEffect">
                                  <p:stCondLst>
                                    <p:cond delay="0"/>
                                  </p:stCondLst>
                                  <p:childTnLst>
                                    <p:animEffect transition="out" filter="fade">
                                      <p:cBhvr>
                                        <p:cTn id="127" dur="500"/>
                                        <p:tgtEl>
                                          <p:spTgt spid="29"/>
                                        </p:tgtEl>
                                      </p:cBhvr>
                                    </p:animEffect>
                                    <p:set>
                                      <p:cBhvr>
                                        <p:cTn id="12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29" restart="whenNotActive" fill="hold" evtFilter="cancelBubble" nodeType="interactiveSeq">
                <p:stCondLst>
                  <p:cond evt="onClick" delay="0">
                    <p:tgtEl>
                      <p:spTgt spid="28"/>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1" nodeType="clickEffect">
                                  <p:stCondLst>
                                    <p:cond delay="0"/>
                                  </p:stCondLst>
                                  <p:childTnLst>
                                    <p:set>
                                      <p:cBhvr>
                                        <p:cTn id="13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bldLst>
      <p:bldP spid="6" grpId="0" animBg="1"/>
      <p:bldP spid="6" grpId="1" animBg="1"/>
      <p:bldP spid="8" grpId="0" animBg="1"/>
      <p:bldP spid="8" grpId="1" animBg="1"/>
      <p:bldP spid="10" grpId="0" animBg="1"/>
      <p:bldP spid="10" grpId="1" animBg="1"/>
      <p:bldP spid="12" grpId="0" animBg="1"/>
      <p:bldP spid="12" grpId="1" animBg="1"/>
      <p:bldP spid="14" grpId="0" animBg="1"/>
      <p:bldP spid="14" grpId="1" animBg="1"/>
      <p:bldP spid="16" grpId="0" animBg="1"/>
      <p:bldP spid="16" grpId="1" animBg="1"/>
      <p:bldP spid="19" grpId="0" animBg="1"/>
      <p:bldP spid="19" grpId="1" animBg="1"/>
      <p:bldP spid="21" grpId="0" animBg="1"/>
      <p:bldP spid="21" grpId="1" animBg="1"/>
      <p:bldP spid="23" grpId="0" animBg="1"/>
      <p:bldP spid="23" grpId="1" animBg="1"/>
      <p:bldP spid="25" grpId="0" animBg="1"/>
      <p:bldP spid="25" grpId="1" animBg="1"/>
      <p:bldP spid="27" grpId="0" animBg="1"/>
      <p:bldP spid="27" grpId="1" animBg="1"/>
      <p:bldP spid="29" grpId="0" animBg="1"/>
      <p:bldP spid="29"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FDC691D-DC0D-4263-B5B7-E12BAC8B2EA1}"/>
              </a:ext>
            </a:extLst>
          </p:cNvPr>
          <p:cNvSpPr/>
          <p:nvPr/>
        </p:nvSpPr>
        <p:spPr>
          <a:xfrm>
            <a:off x="4692650" y="5214641"/>
            <a:ext cx="1759283" cy="568953"/>
          </a:xfrm>
          <a:prstGeom prst="ellipse">
            <a:avLst/>
          </a:prstGeom>
          <a:solidFill>
            <a:schemeClr val="bg1"/>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99773EC-9AFA-48C2-AC4C-085EB33954AA}"/>
              </a:ext>
            </a:extLst>
          </p:cNvPr>
          <p:cNvSpPr txBox="1"/>
          <p:nvPr/>
        </p:nvSpPr>
        <p:spPr>
          <a:xfrm>
            <a:off x="1236085" y="5198819"/>
            <a:ext cx="5975131"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dans / sous / sur / </a:t>
            </a:r>
            <a:r>
              <a:rPr lang="en-GB" sz="3200" dirty="0" err="1">
                <a:solidFill>
                  <a:schemeClr val="accent5">
                    <a:lumMod val="50000"/>
                  </a:schemeClr>
                </a:solidFill>
                <a:latin typeface="Century Gothic" panose="020B0502020202020204" pitchFamily="34" charset="0"/>
              </a:rPr>
              <a:t>équipe</a:t>
            </a:r>
            <a:endParaRPr lang="en-GB" sz="3200" dirty="0">
              <a:latin typeface="Century Gothic" panose="020B0502020202020204" pitchFamily="34" charset="0"/>
            </a:endParaRPr>
          </a:p>
        </p:txBody>
      </p:sp>
      <p:sp>
        <p:nvSpPr>
          <p:cNvPr id="32" name="TextBox 31">
            <a:extLst>
              <a:ext uri="{FF2B5EF4-FFF2-40B4-BE49-F238E27FC236}">
                <a16:creationId xmlns:a16="http://schemas.microsoft.com/office/drawing/2014/main" id="{FB4CF343-B6DD-4A40-9671-FC93EE1E02BB}"/>
              </a:ext>
            </a:extLst>
          </p:cNvPr>
          <p:cNvSpPr txBox="1"/>
          <p:nvPr/>
        </p:nvSpPr>
        <p:spPr>
          <a:xfrm>
            <a:off x="1232278" y="5678356"/>
            <a:ext cx="10944713" cy="492443"/>
          </a:xfrm>
          <a:prstGeom prst="rect">
            <a:avLst/>
          </a:prstGeom>
          <a:noFill/>
        </p:spPr>
        <p:txBody>
          <a:bodyPr wrap="square" rtlCol="0">
            <a:spAutoFit/>
          </a:bodyPr>
          <a:lstStyle/>
          <a:p>
            <a:r>
              <a:rPr lang="en-GB" sz="2600" dirty="0">
                <a:solidFill>
                  <a:srgbClr val="EE6000"/>
                </a:solidFill>
                <a:latin typeface="Century Gothic" panose="020B0502020202020204" pitchFamily="34" charset="0"/>
              </a:rPr>
              <a:t>does not describe location / not a preposition</a:t>
            </a:r>
          </a:p>
        </p:txBody>
      </p:sp>
      <p:sp>
        <p:nvSpPr>
          <p:cNvPr id="10" name="Oval 9">
            <a:extLst>
              <a:ext uri="{FF2B5EF4-FFF2-40B4-BE49-F238E27FC236}">
                <a16:creationId xmlns:a16="http://schemas.microsoft.com/office/drawing/2014/main" id="{C931CB06-9AF2-4F93-93C5-39C3D826AEDB}"/>
              </a:ext>
            </a:extLst>
          </p:cNvPr>
          <p:cNvSpPr/>
          <p:nvPr/>
        </p:nvSpPr>
        <p:spPr>
          <a:xfrm>
            <a:off x="1186666" y="4212663"/>
            <a:ext cx="1519178" cy="645480"/>
          </a:xfrm>
          <a:prstGeom prst="ellipse">
            <a:avLst/>
          </a:prstGeom>
          <a:solidFill>
            <a:schemeClr val="bg1"/>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6F540AD8-5DB7-4CB4-AB0E-44F4E6375D27}"/>
              </a:ext>
            </a:extLst>
          </p:cNvPr>
          <p:cNvSpPr txBox="1"/>
          <p:nvPr/>
        </p:nvSpPr>
        <p:spPr>
          <a:xfrm>
            <a:off x="1198196" y="4235559"/>
            <a:ext cx="5975131" cy="584775"/>
          </a:xfrm>
          <a:prstGeom prst="rect">
            <a:avLst/>
          </a:prstGeom>
          <a:noFill/>
        </p:spPr>
        <p:txBody>
          <a:bodyPr wrap="square" rtlCol="0">
            <a:spAutoFit/>
          </a:bodyPr>
          <a:lstStyle/>
          <a:p>
            <a:r>
              <a:rPr lang="en-GB" sz="3200" dirty="0" err="1">
                <a:solidFill>
                  <a:schemeClr val="accent5">
                    <a:lumMod val="50000"/>
                  </a:schemeClr>
                </a:solidFill>
                <a:latin typeface="Century Gothic" panose="020B0502020202020204" pitchFamily="34" charset="0"/>
              </a:rPr>
              <a:t>parfois</a:t>
            </a:r>
            <a:r>
              <a:rPr lang="en-GB" sz="3200" dirty="0">
                <a:solidFill>
                  <a:schemeClr val="accent5">
                    <a:lumMod val="50000"/>
                  </a:schemeClr>
                </a:solidFill>
                <a:latin typeface="Century Gothic" panose="020B0502020202020204" pitchFamily="34" charset="0"/>
              </a:rPr>
              <a:t> / chez / </a:t>
            </a:r>
            <a:r>
              <a:rPr lang="en-GB" sz="3200" dirty="0" err="1">
                <a:solidFill>
                  <a:schemeClr val="accent5">
                    <a:lumMod val="50000"/>
                  </a:schemeClr>
                </a:solidFill>
                <a:latin typeface="Century Gothic" panose="020B0502020202020204" pitchFamily="34" charset="0"/>
              </a:rPr>
              <a:t>en</a:t>
            </a:r>
            <a:r>
              <a:rPr lang="en-GB" sz="3200" dirty="0">
                <a:solidFill>
                  <a:schemeClr val="accent5">
                    <a:lumMod val="50000"/>
                  </a:schemeClr>
                </a:solidFill>
                <a:latin typeface="Century Gothic" panose="020B0502020202020204" pitchFamily="34" charset="0"/>
              </a:rPr>
              <a:t> / sur</a:t>
            </a:r>
          </a:p>
        </p:txBody>
      </p:sp>
      <p:sp>
        <p:nvSpPr>
          <p:cNvPr id="11" name="Oval 10">
            <a:extLst>
              <a:ext uri="{FF2B5EF4-FFF2-40B4-BE49-F238E27FC236}">
                <a16:creationId xmlns:a16="http://schemas.microsoft.com/office/drawing/2014/main" id="{49122689-B880-40C0-B9CC-2A16780736E0}"/>
              </a:ext>
            </a:extLst>
          </p:cNvPr>
          <p:cNvSpPr/>
          <p:nvPr/>
        </p:nvSpPr>
        <p:spPr>
          <a:xfrm>
            <a:off x="4185760" y="3368432"/>
            <a:ext cx="1249839" cy="430356"/>
          </a:xfrm>
          <a:prstGeom prst="ellipse">
            <a:avLst/>
          </a:prstGeom>
          <a:solidFill>
            <a:schemeClr val="bg1"/>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B5E8E666-7D10-40E4-BF0E-1423E948FD3A}"/>
              </a:ext>
            </a:extLst>
          </p:cNvPr>
          <p:cNvSpPr txBox="1"/>
          <p:nvPr/>
        </p:nvSpPr>
        <p:spPr>
          <a:xfrm>
            <a:off x="1198195" y="3272300"/>
            <a:ext cx="6500098" cy="584775"/>
          </a:xfrm>
          <a:prstGeom prst="rect">
            <a:avLst/>
          </a:prstGeom>
          <a:noFill/>
        </p:spPr>
        <p:txBody>
          <a:bodyPr wrap="square" rtlCol="0">
            <a:spAutoFit/>
          </a:bodyPr>
          <a:lstStyle/>
          <a:p>
            <a:r>
              <a:rPr lang="en-GB" sz="3200" dirty="0" err="1">
                <a:solidFill>
                  <a:schemeClr val="accent5">
                    <a:lumMod val="50000"/>
                  </a:schemeClr>
                </a:solidFill>
                <a:latin typeface="Century Gothic" panose="020B0502020202020204" pitchFamily="34" charset="0"/>
              </a:rPr>
              <a:t>année</a:t>
            </a:r>
            <a:r>
              <a:rPr lang="en-GB" sz="3200" dirty="0">
                <a:solidFill>
                  <a:schemeClr val="accent5">
                    <a:lumMod val="50000"/>
                  </a:schemeClr>
                </a:solidFill>
                <a:latin typeface="Century Gothic" panose="020B0502020202020204" pitchFamily="34" charset="0"/>
              </a:rPr>
              <a:t> / </a:t>
            </a:r>
            <a:r>
              <a:rPr lang="en-GB" sz="3200" dirty="0" err="1">
                <a:solidFill>
                  <a:schemeClr val="accent5">
                    <a:lumMod val="50000"/>
                  </a:schemeClr>
                </a:solidFill>
                <a:latin typeface="Century Gothic" panose="020B0502020202020204" pitchFamily="34" charset="0"/>
              </a:rPr>
              <a:t>mois</a:t>
            </a:r>
            <a:r>
              <a:rPr lang="en-GB" sz="3200" dirty="0">
                <a:solidFill>
                  <a:schemeClr val="accent5">
                    <a:lumMod val="50000"/>
                  </a:schemeClr>
                </a:solidFill>
                <a:latin typeface="Century Gothic" panose="020B0502020202020204" pitchFamily="34" charset="0"/>
              </a:rPr>
              <a:t> / chez / </a:t>
            </a:r>
            <a:r>
              <a:rPr lang="en-GB" sz="3200" dirty="0" err="1">
                <a:solidFill>
                  <a:schemeClr val="accent5">
                    <a:lumMod val="50000"/>
                  </a:schemeClr>
                </a:solidFill>
                <a:latin typeface="Century Gothic" panose="020B0502020202020204" pitchFamily="34" charset="0"/>
              </a:rPr>
              <a:t>semaine</a:t>
            </a:r>
            <a:endParaRPr lang="en-GB" sz="3200" dirty="0">
              <a:solidFill>
                <a:schemeClr val="accent5">
                  <a:lumMod val="50000"/>
                </a:schemeClr>
              </a:solidFill>
              <a:latin typeface="Century Gothic" panose="020B0502020202020204" pitchFamily="34" charset="0"/>
            </a:endParaRPr>
          </a:p>
        </p:txBody>
      </p:sp>
      <p:sp>
        <p:nvSpPr>
          <p:cNvPr id="29" name="TextBox 28">
            <a:extLst>
              <a:ext uri="{FF2B5EF4-FFF2-40B4-BE49-F238E27FC236}">
                <a16:creationId xmlns:a16="http://schemas.microsoft.com/office/drawing/2014/main" id="{54DAD3CC-0AB2-4E5B-9C8D-A71C7A1A347B}"/>
              </a:ext>
            </a:extLst>
          </p:cNvPr>
          <p:cNvSpPr txBox="1"/>
          <p:nvPr/>
        </p:nvSpPr>
        <p:spPr>
          <a:xfrm>
            <a:off x="1194268" y="2846486"/>
            <a:ext cx="6391817" cy="492443"/>
          </a:xfrm>
          <a:prstGeom prst="rect">
            <a:avLst/>
          </a:prstGeom>
          <a:noFill/>
        </p:spPr>
        <p:txBody>
          <a:bodyPr wrap="square" rtlCol="0">
            <a:spAutoFit/>
          </a:bodyPr>
          <a:lstStyle/>
          <a:p>
            <a:r>
              <a:rPr lang="en-GB" sz="2600" dirty="0">
                <a:solidFill>
                  <a:srgbClr val="EE6000"/>
                </a:solidFill>
                <a:latin typeface="Century Gothic" panose="020B0502020202020204" pitchFamily="34" charset="0"/>
              </a:rPr>
              <a:t>not a place / not a proper noun</a:t>
            </a:r>
          </a:p>
        </p:txBody>
      </p:sp>
      <p:sp>
        <p:nvSpPr>
          <p:cNvPr id="28" name="TextBox 27">
            <a:extLst>
              <a:ext uri="{FF2B5EF4-FFF2-40B4-BE49-F238E27FC236}">
                <a16:creationId xmlns:a16="http://schemas.microsoft.com/office/drawing/2014/main" id="{34196B4D-D479-4640-9494-9D8DEF7599DD}"/>
              </a:ext>
            </a:extLst>
          </p:cNvPr>
          <p:cNvSpPr txBox="1"/>
          <p:nvPr/>
        </p:nvSpPr>
        <p:spPr>
          <a:xfrm>
            <a:off x="1232278" y="1902529"/>
            <a:ext cx="5734755" cy="492443"/>
          </a:xfrm>
          <a:prstGeom prst="rect">
            <a:avLst/>
          </a:prstGeom>
          <a:noFill/>
        </p:spPr>
        <p:txBody>
          <a:bodyPr wrap="square" rtlCol="0">
            <a:spAutoFit/>
          </a:bodyPr>
          <a:lstStyle/>
          <a:p>
            <a:r>
              <a:rPr lang="en-GB" sz="2600" dirty="0">
                <a:solidFill>
                  <a:srgbClr val="EE6000"/>
                </a:solidFill>
                <a:latin typeface="Century Gothic" panose="020B0502020202020204" pitchFamily="34" charset="0"/>
              </a:rPr>
              <a:t>not a verb / not a part of </a:t>
            </a:r>
            <a:r>
              <a:rPr lang="en-GB" sz="2600" i="1" dirty="0" err="1">
                <a:solidFill>
                  <a:srgbClr val="EE6000"/>
                </a:solidFill>
                <a:latin typeface="Century Gothic" panose="020B0502020202020204" pitchFamily="34" charset="0"/>
              </a:rPr>
              <a:t>aller</a:t>
            </a:r>
            <a:endParaRPr lang="en-GB" sz="2600" dirty="0">
              <a:solidFill>
                <a:srgbClr val="EE6000"/>
              </a:solidFill>
              <a:latin typeface="Century Gothic" panose="020B0502020202020204" pitchFamily="34" charset="0"/>
            </a:endParaRPr>
          </a:p>
        </p:txBody>
      </p:sp>
      <p:sp>
        <p:nvSpPr>
          <p:cNvPr id="4" name="Title 3"/>
          <p:cNvSpPr>
            <a:spLocks noGrp="1"/>
          </p:cNvSpPr>
          <p:nvPr>
            <p:ph type="title"/>
          </p:nvPr>
        </p:nvSpPr>
        <p:spPr>
          <a:xfrm>
            <a:off x="73152" y="296864"/>
            <a:ext cx="5265384" cy="707849"/>
          </a:xfrm>
        </p:spPr>
        <p:txBody>
          <a:bodyPr>
            <a:normAutofit/>
          </a:bodyPr>
          <a:lstStyle/>
          <a:p>
            <a:r>
              <a:rPr lang="en-GB" sz="3600" b="1" dirty="0" err="1">
                <a:solidFill>
                  <a:schemeClr val="bg1"/>
                </a:solidFill>
              </a:rPr>
              <a:t>Trouve</a:t>
            </a:r>
            <a:r>
              <a:rPr lang="en-GB" sz="3600" b="1" dirty="0">
                <a:solidFill>
                  <a:schemeClr val="bg1"/>
                </a:solidFill>
              </a:rPr>
              <a:t> </a:t>
            </a:r>
            <a:r>
              <a:rPr lang="en-GB" sz="3600" b="1" dirty="0" err="1">
                <a:solidFill>
                  <a:schemeClr val="bg1"/>
                </a:solidFill>
              </a:rPr>
              <a:t>l’intrus</a:t>
            </a:r>
            <a:r>
              <a:rPr lang="en-GB" sz="3600" b="1" dirty="0">
                <a:solidFill>
                  <a:schemeClr val="bg1"/>
                </a:solidFill>
              </a:rPr>
              <a:t> !</a:t>
            </a:r>
          </a:p>
        </p:txBody>
      </p:sp>
      <p:sp>
        <p:nvSpPr>
          <p:cNvPr id="12" name="Oval 11">
            <a:extLst>
              <a:ext uri="{FF2B5EF4-FFF2-40B4-BE49-F238E27FC236}">
                <a16:creationId xmlns:a16="http://schemas.microsoft.com/office/drawing/2014/main" id="{7E40914C-F52A-415F-A23B-DF7164C016B3}"/>
              </a:ext>
            </a:extLst>
          </p:cNvPr>
          <p:cNvSpPr/>
          <p:nvPr/>
        </p:nvSpPr>
        <p:spPr>
          <a:xfrm>
            <a:off x="2897141" y="2415169"/>
            <a:ext cx="2297065" cy="475233"/>
          </a:xfrm>
          <a:prstGeom prst="ellipse">
            <a:avLst/>
          </a:prstGeom>
          <a:solidFill>
            <a:schemeClr val="bg1"/>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48264C29-3BAB-4B90-BEBD-52DDE6690BB8}"/>
              </a:ext>
            </a:extLst>
          </p:cNvPr>
          <p:cNvSpPr txBox="1"/>
          <p:nvPr/>
        </p:nvSpPr>
        <p:spPr>
          <a:xfrm>
            <a:off x="1198195" y="2309041"/>
            <a:ext cx="8762036" cy="584775"/>
          </a:xfrm>
          <a:prstGeom prst="rect">
            <a:avLst/>
          </a:prstGeom>
          <a:noFill/>
        </p:spPr>
        <p:txBody>
          <a:bodyPr wrap="square" rtlCol="0">
            <a:spAutoFit/>
          </a:bodyPr>
          <a:lstStyle/>
          <a:p>
            <a:r>
              <a:rPr lang="en-GB" sz="3200" dirty="0" err="1">
                <a:solidFill>
                  <a:schemeClr val="accent5">
                    <a:lumMod val="50000"/>
                  </a:schemeClr>
                </a:solidFill>
                <a:latin typeface="Century Gothic" panose="020B0502020202020204" pitchFamily="34" charset="0"/>
              </a:rPr>
              <a:t>Écosse</a:t>
            </a:r>
            <a:r>
              <a:rPr lang="en-GB" sz="3200" dirty="0">
                <a:solidFill>
                  <a:schemeClr val="accent5">
                    <a:lumMod val="50000"/>
                  </a:schemeClr>
                </a:solidFill>
                <a:latin typeface="Century Gothic" panose="020B0502020202020204" pitchFamily="34" charset="0"/>
              </a:rPr>
              <a:t> / </a:t>
            </a:r>
            <a:r>
              <a:rPr lang="en-GB" sz="3200" dirty="0" err="1">
                <a:solidFill>
                  <a:schemeClr val="accent5">
                    <a:lumMod val="50000"/>
                  </a:schemeClr>
                </a:solidFill>
                <a:latin typeface="Century Gothic" panose="020B0502020202020204" pitchFamily="34" charset="0"/>
              </a:rPr>
              <a:t>vacances</a:t>
            </a:r>
            <a:r>
              <a:rPr lang="en-GB" sz="3200" dirty="0">
                <a:solidFill>
                  <a:schemeClr val="accent5">
                    <a:lumMod val="50000"/>
                  </a:schemeClr>
                </a:solidFill>
                <a:latin typeface="Century Gothic" panose="020B0502020202020204" pitchFamily="34" charset="0"/>
              </a:rPr>
              <a:t> / </a:t>
            </a:r>
            <a:r>
              <a:rPr lang="en-GB" sz="3200" dirty="0" err="1">
                <a:solidFill>
                  <a:schemeClr val="accent5">
                    <a:lumMod val="50000"/>
                  </a:schemeClr>
                </a:solidFill>
                <a:latin typeface="Century Gothic" panose="020B0502020202020204" pitchFamily="34" charset="0"/>
              </a:rPr>
              <a:t>Angleterre</a:t>
            </a:r>
            <a:r>
              <a:rPr lang="en-GB" sz="3200" dirty="0">
                <a:solidFill>
                  <a:schemeClr val="accent5">
                    <a:lumMod val="50000"/>
                  </a:schemeClr>
                </a:solidFill>
                <a:latin typeface="Century Gothic" panose="020B0502020202020204" pitchFamily="34" charset="0"/>
              </a:rPr>
              <a:t> / France</a:t>
            </a:r>
            <a:endParaRPr lang="en-GB" sz="3200" dirty="0">
              <a:latin typeface="Century Gothic" panose="020B0502020202020204" pitchFamily="34" charset="0"/>
            </a:endParaRPr>
          </a:p>
        </p:txBody>
      </p:sp>
      <p:sp>
        <p:nvSpPr>
          <p:cNvPr id="18" name="Oval 17">
            <a:extLst>
              <a:ext uri="{FF2B5EF4-FFF2-40B4-BE49-F238E27FC236}">
                <a16:creationId xmlns:a16="http://schemas.microsoft.com/office/drawing/2014/main" id="{5546CE34-C24A-41CB-A3D5-E43AD01844C9}"/>
              </a:ext>
            </a:extLst>
          </p:cNvPr>
          <p:cNvSpPr/>
          <p:nvPr/>
        </p:nvSpPr>
        <p:spPr>
          <a:xfrm>
            <a:off x="5265384" y="1411225"/>
            <a:ext cx="1058780" cy="573251"/>
          </a:xfrm>
          <a:prstGeom prst="ellipse">
            <a:avLst/>
          </a:prstGeom>
          <a:solidFill>
            <a:schemeClr val="bg1"/>
          </a:solid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13E3579-84BA-4F3B-886E-FBD08E8902E4}"/>
              </a:ext>
            </a:extLst>
          </p:cNvPr>
          <p:cNvSpPr txBox="1"/>
          <p:nvPr/>
        </p:nvSpPr>
        <p:spPr>
          <a:xfrm>
            <a:off x="460614" y="1478857"/>
            <a:ext cx="432000" cy="432000"/>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20" name="TextBox 19">
            <a:extLst>
              <a:ext uri="{FF2B5EF4-FFF2-40B4-BE49-F238E27FC236}">
                <a16:creationId xmlns:a16="http://schemas.microsoft.com/office/drawing/2014/main" id="{A6362959-7938-414D-BCE4-D917E83A48CD}"/>
              </a:ext>
            </a:extLst>
          </p:cNvPr>
          <p:cNvSpPr txBox="1"/>
          <p:nvPr/>
        </p:nvSpPr>
        <p:spPr>
          <a:xfrm>
            <a:off x="449193" y="3352778"/>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a:solidFill>
                  <a:srgbClr val="5B9BD5">
                    <a:lumMod val="50000"/>
                  </a:srgbClr>
                </a:solidFill>
                <a:latin typeface="Century Gothic" panose="020F0302020204030204"/>
                <a:ea typeface="+mn-ea"/>
                <a:cs typeface="+mn-cs"/>
              </a:rPr>
              <a:t>3</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EA076EB-B851-485F-9631-05925066946E}"/>
              </a:ext>
            </a:extLst>
          </p:cNvPr>
          <p:cNvSpPr txBox="1"/>
          <p:nvPr/>
        </p:nvSpPr>
        <p:spPr>
          <a:xfrm>
            <a:off x="464421" y="4304571"/>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a:solidFill>
                  <a:srgbClr val="5B9BD5">
                    <a:lumMod val="50000"/>
                  </a:srgbClr>
                </a:solidFill>
                <a:latin typeface="Century Gothic" panose="020F0302020204030204"/>
                <a:ea typeface="+mn-ea"/>
                <a:cs typeface="+mn-cs"/>
              </a:rPr>
              <a:t>4</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0449DAB7-CA6F-49DB-8CF1-9AC872CB59F6}"/>
              </a:ext>
            </a:extLst>
          </p:cNvPr>
          <p:cNvSpPr txBox="1"/>
          <p:nvPr/>
        </p:nvSpPr>
        <p:spPr>
          <a:xfrm>
            <a:off x="453000" y="5256366"/>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5</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4F2CE7B7-4FEC-488D-A5ED-6A2598A0940C}"/>
              </a:ext>
            </a:extLst>
          </p:cNvPr>
          <p:cNvSpPr txBox="1"/>
          <p:nvPr/>
        </p:nvSpPr>
        <p:spPr>
          <a:xfrm>
            <a:off x="456807" y="2400985"/>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kern="1200" dirty="0">
                <a:solidFill>
                  <a:srgbClr val="5B9BD5">
                    <a:lumMod val="50000"/>
                  </a:srgbClr>
                </a:solidFill>
                <a:latin typeface="Century Gothic" panose="020F0302020204030204"/>
                <a:ea typeface="+mn-ea"/>
                <a:cs typeface="+mn-cs"/>
              </a:rPr>
              <a:t>2</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75858409-93A2-4903-AE0E-8407D280A4E2}"/>
              </a:ext>
            </a:extLst>
          </p:cNvPr>
          <p:cNvSpPr txBox="1"/>
          <p:nvPr/>
        </p:nvSpPr>
        <p:spPr>
          <a:xfrm>
            <a:off x="1236085" y="1345782"/>
            <a:ext cx="5975131" cy="584775"/>
          </a:xfrm>
          <a:prstGeom prst="rect">
            <a:avLst/>
          </a:prstGeom>
          <a:noFill/>
        </p:spPr>
        <p:txBody>
          <a:bodyPr wrap="square" rtlCol="0">
            <a:spAutoFit/>
          </a:bodyPr>
          <a:lstStyle/>
          <a:p>
            <a:r>
              <a:rPr lang="en-GB" sz="3200" dirty="0" err="1">
                <a:solidFill>
                  <a:schemeClr val="accent5">
                    <a:lumMod val="50000"/>
                  </a:schemeClr>
                </a:solidFill>
                <a:latin typeface="Century Gothic" panose="020B0502020202020204" pitchFamily="34" charset="0"/>
              </a:rPr>
              <a:t>allez</a:t>
            </a:r>
            <a:r>
              <a:rPr lang="en-GB" sz="3200" dirty="0">
                <a:solidFill>
                  <a:schemeClr val="accent5">
                    <a:lumMod val="50000"/>
                  </a:schemeClr>
                </a:solidFill>
                <a:latin typeface="Century Gothic" panose="020B0502020202020204" pitchFamily="34" charset="0"/>
              </a:rPr>
              <a:t> / </a:t>
            </a:r>
            <a:r>
              <a:rPr lang="en-GB" sz="3200" dirty="0" err="1">
                <a:solidFill>
                  <a:schemeClr val="accent5">
                    <a:lumMod val="50000"/>
                  </a:schemeClr>
                </a:solidFill>
                <a:latin typeface="Century Gothic" panose="020B0502020202020204" pitchFamily="34" charset="0"/>
              </a:rPr>
              <a:t>vont</a:t>
            </a:r>
            <a:r>
              <a:rPr lang="en-GB" sz="3200" dirty="0">
                <a:solidFill>
                  <a:schemeClr val="accent5">
                    <a:lumMod val="50000"/>
                  </a:schemeClr>
                </a:solidFill>
                <a:latin typeface="Century Gothic" panose="020B0502020202020204" pitchFamily="34" charset="0"/>
              </a:rPr>
              <a:t> / </a:t>
            </a:r>
            <a:r>
              <a:rPr lang="en-GB" sz="3200" dirty="0" err="1">
                <a:solidFill>
                  <a:schemeClr val="accent5">
                    <a:lumMod val="50000"/>
                  </a:schemeClr>
                </a:solidFill>
                <a:latin typeface="Century Gothic" panose="020B0502020202020204" pitchFamily="34" charset="0"/>
              </a:rPr>
              <a:t>allons</a:t>
            </a:r>
            <a:r>
              <a:rPr lang="en-GB" sz="3200" dirty="0">
                <a:solidFill>
                  <a:schemeClr val="accent5">
                    <a:lumMod val="50000"/>
                  </a:schemeClr>
                </a:solidFill>
                <a:latin typeface="Century Gothic" panose="020B0502020202020204" pitchFamily="34" charset="0"/>
              </a:rPr>
              <a:t> / </a:t>
            </a:r>
            <a:r>
              <a:rPr lang="en-GB" sz="3200" dirty="0" err="1">
                <a:solidFill>
                  <a:schemeClr val="accent5">
                    <a:lumMod val="50000"/>
                  </a:schemeClr>
                </a:solidFill>
                <a:latin typeface="Century Gothic" panose="020B0502020202020204" pitchFamily="34" charset="0"/>
              </a:rPr>
              <a:t>ville</a:t>
            </a:r>
            <a:endParaRPr lang="en-GB" sz="3200" dirty="0">
              <a:solidFill>
                <a:schemeClr val="accent5">
                  <a:lumMod val="50000"/>
                </a:schemeClr>
              </a:solidFill>
              <a:latin typeface="Century Gothic" panose="020B0502020202020204" pitchFamily="34" charset="0"/>
            </a:endParaRPr>
          </a:p>
        </p:txBody>
      </p:sp>
      <p:sp>
        <p:nvSpPr>
          <p:cNvPr id="30" name="TextBox 29">
            <a:extLst>
              <a:ext uri="{FF2B5EF4-FFF2-40B4-BE49-F238E27FC236}">
                <a16:creationId xmlns:a16="http://schemas.microsoft.com/office/drawing/2014/main" id="{41F318EE-2694-4DEE-BB3E-7A6A87B663FF}"/>
              </a:ext>
            </a:extLst>
          </p:cNvPr>
          <p:cNvSpPr txBox="1"/>
          <p:nvPr/>
        </p:nvSpPr>
        <p:spPr>
          <a:xfrm>
            <a:off x="1194268" y="3790443"/>
            <a:ext cx="8455015" cy="492443"/>
          </a:xfrm>
          <a:prstGeom prst="rect">
            <a:avLst/>
          </a:prstGeom>
          <a:noFill/>
        </p:spPr>
        <p:txBody>
          <a:bodyPr wrap="square" rtlCol="0">
            <a:spAutoFit/>
          </a:bodyPr>
          <a:lstStyle/>
          <a:p>
            <a:r>
              <a:rPr lang="en-GB" sz="2600" dirty="0">
                <a:solidFill>
                  <a:srgbClr val="EE6000"/>
                </a:solidFill>
                <a:latin typeface="Century Gothic" panose="020B0502020202020204" pitchFamily="34" charset="0"/>
              </a:rPr>
              <a:t>not a period of time / not a noun</a:t>
            </a:r>
          </a:p>
        </p:txBody>
      </p:sp>
      <p:sp>
        <p:nvSpPr>
          <p:cNvPr id="31" name="TextBox 30">
            <a:extLst>
              <a:ext uri="{FF2B5EF4-FFF2-40B4-BE49-F238E27FC236}">
                <a16:creationId xmlns:a16="http://schemas.microsoft.com/office/drawing/2014/main" id="{A92966D5-2B51-443C-B9A6-B7BCB8DCEB34}"/>
              </a:ext>
            </a:extLst>
          </p:cNvPr>
          <p:cNvSpPr txBox="1"/>
          <p:nvPr/>
        </p:nvSpPr>
        <p:spPr>
          <a:xfrm>
            <a:off x="1194268" y="4734400"/>
            <a:ext cx="8842081" cy="492443"/>
          </a:xfrm>
          <a:prstGeom prst="rect">
            <a:avLst/>
          </a:prstGeom>
          <a:noFill/>
        </p:spPr>
        <p:txBody>
          <a:bodyPr wrap="square" rtlCol="0">
            <a:spAutoFit/>
          </a:bodyPr>
          <a:lstStyle/>
          <a:p>
            <a:r>
              <a:rPr lang="en-GB" sz="2600" dirty="0">
                <a:solidFill>
                  <a:srgbClr val="EE6000"/>
                </a:solidFill>
                <a:latin typeface="Century Gothic" panose="020B0502020202020204" pitchFamily="34" charset="0"/>
              </a:rPr>
              <a:t>does not describe location / not a preposition</a:t>
            </a:r>
          </a:p>
        </p:txBody>
      </p:sp>
      <p:pic>
        <p:nvPicPr>
          <p:cNvPr id="33" name="Picture 32" descr="background rectangle">
            <a:extLst>
              <a:ext uri="{FF2B5EF4-FFF2-40B4-BE49-F238E27FC236}">
                <a16:creationId xmlns:a16="http://schemas.microsoft.com/office/drawing/2014/main" id="{C53D682C-9890-49D7-B7B7-5271801968D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78821077-354B-4571-B322-9F61B288C06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Trouve l’intrus !</a:t>
            </a:r>
            <a:endParaRPr lang="en-GB" sz="3600" b="1" dirty="0">
              <a:solidFill>
                <a:schemeClr val="bg1"/>
              </a:solidFill>
            </a:endParaRPr>
          </a:p>
        </p:txBody>
      </p:sp>
      <p:sp>
        <p:nvSpPr>
          <p:cNvPr id="35" name="Rounded Rectangle 46">
            <a:extLst>
              <a:ext uri="{FF2B5EF4-FFF2-40B4-BE49-F238E27FC236}">
                <a16:creationId xmlns:a16="http://schemas.microsoft.com/office/drawing/2014/main" id="{6C55A6B6-21CD-44DA-B1B1-C24AD34E4B5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81530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2" grpId="0"/>
      <p:bldP spid="10" grpId="0" animBg="1"/>
      <p:bldP spid="11" grpId="0" animBg="1"/>
      <p:bldP spid="28" grpId="0"/>
      <p:bldP spid="12" grpId="0" animBg="1"/>
      <p:bldP spid="18" grpId="0" animBg="1"/>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Google Shape;133;p2">
            <a:extLst>
              <a:ext uri="{FF2B5EF4-FFF2-40B4-BE49-F238E27FC236}">
                <a16:creationId xmlns:a16="http://schemas.microsoft.com/office/drawing/2014/main" id="{48FD69C9-298E-4E19-9284-1FDF40A76775}"/>
              </a:ext>
            </a:extLst>
          </p:cNvPr>
          <p:cNvSpPr txBox="1"/>
          <p:nvPr/>
        </p:nvSpPr>
        <p:spPr>
          <a:xfrm>
            <a:off x="303829" y="1683533"/>
            <a:ext cx="6001952" cy="37856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1" i="0" u="none" strike="noStrike" cap="none" dirty="0" err="1">
                <a:solidFill>
                  <a:srgbClr val="115076"/>
                </a:solidFill>
                <a:latin typeface="+mj-lt"/>
                <a:ea typeface="Century Gothic"/>
                <a:cs typeface="Century Gothic"/>
                <a:sym typeface="Century Gothic"/>
              </a:rPr>
              <a:t>Trouvez</a:t>
            </a:r>
            <a:r>
              <a:rPr lang="en-GB" sz="2400" b="1" i="0" u="none" strike="noStrike" cap="none" dirty="0">
                <a:solidFill>
                  <a:srgbClr val="115076"/>
                </a:solidFill>
                <a:latin typeface="+mj-lt"/>
                <a:ea typeface="Century Gothic"/>
                <a:cs typeface="Century Gothic"/>
                <a:sym typeface="Century Gothic"/>
              </a:rPr>
              <a:t> les </a:t>
            </a:r>
            <a:r>
              <a:rPr lang="en-GB" sz="2400" b="1" i="0" u="none" strike="noStrike" cap="none" dirty="0" err="1">
                <a:solidFill>
                  <a:srgbClr val="115076"/>
                </a:solidFill>
                <a:latin typeface="+mj-lt"/>
                <a:ea typeface="Century Gothic"/>
                <a:cs typeface="Century Gothic"/>
                <a:sym typeface="Century Gothic"/>
              </a:rPr>
              <a:t>paires</a:t>
            </a:r>
            <a:endParaRPr lang="en-GB" sz="2400" b="1" i="0" u="none" strike="noStrike" cap="none" dirty="0">
              <a:solidFill>
                <a:srgbClr val="115076"/>
              </a:solidFill>
              <a:latin typeface="+mj-lt"/>
              <a:ea typeface="Century Gothic"/>
              <a:cs typeface="Century Gothic"/>
              <a:sym typeface="Century Gothic"/>
            </a:endParaRPr>
          </a:p>
          <a:p>
            <a:pPr marL="0" marR="0" lvl="0" indent="0" algn="l" rtl="0">
              <a:lnSpc>
                <a:spcPct val="100000"/>
              </a:lnSpc>
              <a:spcBef>
                <a:spcPts val="0"/>
              </a:spcBef>
              <a:spcAft>
                <a:spcPts val="0"/>
              </a:spcAft>
              <a:buNone/>
            </a:pPr>
            <a:endParaRPr lang="en-GB" sz="2400" b="1" dirty="0">
              <a:solidFill>
                <a:srgbClr val="115076"/>
              </a:solidFill>
              <a:latin typeface="+mj-lt"/>
              <a:ea typeface="Century Gothic"/>
              <a:cs typeface="Century Gothic"/>
              <a:sym typeface="Century Gothic"/>
            </a:endParaRPr>
          </a:p>
          <a:p>
            <a:pPr marL="0" marR="0" lvl="0" indent="0" algn="l" rtl="0">
              <a:lnSpc>
                <a:spcPct val="100000"/>
              </a:lnSpc>
              <a:spcBef>
                <a:spcPts val="0"/>
              </a:spcBef>
              <a:spcAft>
                <a:spcPts val="0"/>
              </a:spcAft>
              <a:buNone/>
            </a:pPr>
            <a:r>
              <a:rPr lang="en-GB" sz="2400" dirty="0">
                <a:solidFill>
                  <a:srgbClr val="115076"/>
                </a:solidFill>
                <a:latin typeface="+mj-lt"/>
                <a:ea typeface="Century Gothic"/>
                <a:cs typeface="Century Gothic"/>
                <a:sym typeface="Century Gothic"/>
              </a:rPr>
              <a:t>1. </a:t>
            </a:r>
            <a:r>
              <a:rPr lang="en-GB" sz="2400" b="0" i="0" u="none" strike="noStrike" cap="none" dirty="0">
                <a:solidFill>
                  <a:srgbClr val="115076"/>
                </a:solidFill>
                <a:latin typeface="+mj-lt"/>
                <a:ea typeface="Century Gothic"/>
                <a:cs typeface="Century Gothic"/>
                <a:sym typeface="Century Gothic"/>
              </a:rPr>
              <a:t>Je </a:t>
            </a:r>
            <a:r>
              <a:rPr lang="en-GB" sz="2400" b="0" i="0" u="none" strike="noStrike" cap="none" dirty="0" err="1">
                <a:solidFill>
                  <a:srgbClr val="115076"/>
                </a:solidFill>
                <a:latin typeface="+mj-lt"/>
                <a:ea typeface="Century Gothic"/>
                <a:cs typeface="Century Gothic"/>
                <a:sym typeface="Century Gothic"/>
              </a:rPr>
              <a:t>vais</a:t>
            </a:r>
            <a:endParaRPr lang="en-GB" sz="2400" dirty="0">
              <a:solidFill>
                <a:srgbClr val="115076"/>
              </a:solidFill>
              <a:latin typeface="+mj-lt"/>
              <a:ea typeface="Century Gothic"/>
              <a:cs typeface="Century Gothic"/>
              <a:sym typeface="Century Gothic"/>
            </a:endParaRPr>
          </a:p>
          <a:p>
            <a:pPr marR="0" lvl="0" algn="l" rtl="0">
              <a:lnSpc>
                <a:spcPct val="100000"/>
              </a:lnSpc>
              <a:spcBef>
                <a:spcPts val="0"/>
              </a:spcBef>
              <a:spcAft>
                <a:spcPts val="0"/>
              </a:spcAft>
              <a:buClr>
                <a:srgbClr val="000000"/>
              </a:buClr>
              <a:buSzPts val="2800"/>
            </a:pPr>
            <a:r>
              <a:rPr lang="en-GB" sz="2400" dirty="0">
                <a:solidFill>
                  <a:srgbClr val="115076"/>
                </a:solidFill>
                <a:latin typeface="+mj-lt"/>
                <a:ea typeface="Century Gothic"/>
                <a:cs typeface="Century Gothic"/>
                <a:sym typeface="Century Gothic"/>
              </a:rPr>
              <a:t>2. </a:t>
            </a:r>
            <a:r>
              <a:rPr lang="en-GB" sz="2400" b="0" i="0" u="none" strike="noStrike" cap="none" dirty="0">
                <a:solidFill>
                  <a:srgbClr val="115076"/>
                </a:solidFill>
                <a:latin typeface="+mj-lt"/>
                <a:ea typeface="Century Gothic"/>
                <a:cs typeface="Century Gothic"/>
                <a:sym typeface="Century Gothic"/>
              </a:rPr>
              <a:t>Il ne </a:t>
            </a:r>
            <a:r>
              <a:rPr lang="en-GB" sz="2400" b="0" i="0" u="none" strike="noStrike" cap="none" dirty="0" err="1">
                <a:solidFill>
                  <a:srgbClr val="115076"/>
                </a:solidFill>
                <a:latin typeface="+mj-lt"/>
                <a:ea typeface="Century Gothic"/>
                <a:cs typeface="Century Gothic"/>
                <a:sym typeface="Century Gothic"/>
              </a:rPr>
              <a:t>va</a:t>
            </a:r>
            <a:r>
              <a:rPr lang="en-GB" sz="2400" b="0" i="0" u="none" strike="noStrike" cap="none" dirty="0">
                <a:solidFill>
                  <a:srgbClr val="115076"/>
                </a:solidFill>
                <a:latin typeface="+mj-lt"/>
                <a:ea typeface="Century Gothic"/>
                <a:cs typeface="Century Gothic"/>
                <a:sym typeface="Century Gothic"/>
              </a:rPr>
              <a:t> pas</a:t>
            </a:r>
            <a:endParaRPr sz="2400" b="0" i="0" u="none" strike="noStrike" cap="none" dirty="0">
              <a:solidFill>
                <a:srgbClr val="115076"/>
              </a:solidFill>
              <a:latin typeface="+mj-lt"/>
              <a:ea typeface="Century Gothic"/>
              <a:cs typeface="Century Gothic"/>
              <a:sym typeface="Century Gothic"/>
            </a:endParaRPr>
          </a:p>
          <a:p>
            <a:pPr marR="0" lvl="0" algn="l" rtl="0">
              <a:lnSpc>
                <a:spcPct val="100000"/>
              </a:lnSpc>
              <a:spcBef>
                <a:spcPts val="0"/>
              </a:spcBef>
              <a:spcAft>
                <a:spcPts val="0"/>
              </a:spcAft>
              <a:buClr>
                <a:srgbClr val="000000"/>
              </a:buClr>
              <a:buSzPts val="2800"/>
            </a:pPr>
            <a:r>
              <a:rPr lang="en-GB" sz="2400" dirty="0">
                <a:solidFill>
                  <a:srgbClr val="115076"/>
                </a:solidFill>
                <a:latin typeface="+mj-lt"/>
                <a:ea typeface="Century Gothic"/>
                <a:cs typeface="Century Gothic"/>
                <a:sym typeface="Century Gothic"/>
              </a:rPr>
              <a:t>3. </a:t>
            </a:r>
            <a:r>
              <a:rPr lang="en-GB" sz="2400" b="0" i="0" u="none" strike="noStrike" cap="none" dirty="0">
                <a:solidFill>
                  <a:srgbClr val="115076"/>
                </a:solidFill>
                <a:latin typeface="+mj-lt"/>
                <a:ea typeface="Century Gothic"/>
                <a:cs typeface="Century Gothic"/>
                <a:sym typeface="Century Gothic"/>
              </a:rPr>
              <a:t>Tu vas</a:t>
            </a:r>
            <a:endParaRPr sz="2400" dirty="0">
              <a:solidFill>
                <a:srgbClr val="115076"/>
              </a:solidFill>
              <a:latin typeface="+mj-lt"/>
            </a:endParaRPr>
          </a:p>
          <a:p>
            <a:pPr marR="0" lvl="0" algn="l" rtl="0">
              <a:lnSpc>
                <a:spcPct val="100000"/>
              </a:lnSpc>
              <a:spcBef>
                <a:spcPts val="0"/>
              </a:spcBef>
              <a:spcAft>
                <a:spcPts val="0"/>
              </a:spcAft>
              <a:buClr>
                <a:srgbClr val="000000"/>
              </a:buClr>
              <a:buSzPts val="2800"/>
            </a:pPr>
            <a:r>
              <a:rPr lang="en-GB" sz="2400" b="0" i="0" u="none" strike="noStrike" cap="none" dirty="0">
                <a:solidFill>
                  <a:srgbClr val="115076"/>
                </a:solidFill>
                <a:latin typeface="+mj-lt"/>
                <a:ea typeface="Century Gothic"/>
                <a:cs typeface="Century Gothic"/>
                <a:sym typeface="Century Gothic"/>
              </a:rPr>
              <a:t>4. Elle </a:t>
            </a:r>
            <a:r>
              <a:rPr lang="en-GB" sz="2400" b="0" i="0" u="none" strike="noStrike" cap="none" dirty="0" err="1">
                <a:solidFill>
                  <a:srgbClr val="115076"/>
                </a:solidFill>
                <a:latin typeface="+mj-lt"/>
                <a:ea typeface="Century Gothic"/>
                <a:cs typeface="Century Gothic"/>
                <a:sym typeface="Century Gothic"/>
              </a:rPr>
              <a:t>va</a:t>
            </a:r>
            <a:endParaRPr sz="2400" b="0" i="0" u="none" strike="noStrike" cap="none" dirty="0">
              <a:solidFill>
                <a:srgbClr val="115076"/>
              </a:solidFill>
              <a:latin typeface="+mj-lt"/>
              <a:ea typeface="Century Gothic"/>
              <a:cs typeface="Century Gothic"/>
              <a:sym typeface="Century Gothic"/>
            </a:endParaRPr>
          </a:p>
          <a:p>
            <a:pPr marR="0" lvl="0" algn="l" rtl="0">
              <a:lnSpc>
                <a:spcPct val="100000"/>
              </a:lnSpc>
              <a:spcBef>
                <a:spcPts val="0"/>
              </a:spcBef>
              <a:spcAft>
                <a:spcPts val="0"/>
              </a:spcAft>
              <a:buClr>
                <a:srgbClr val="000000"/>
              </a:buClr>
              <a:buSzPts val="2800"/>
            </a:pPr>
            <a:r>
              <a:rPr lang="en-GB" sz="2400" b="0" i="0" u="none" strike="noStrike" cap="none" dirty="0">
                <a:solidFill>
                  <a:srgbClr val="115076"/>
                </a:solidFill>
                <a:latin typeface="+mj-lt"/>
                <a:ea typeface="Century Gothic"/>
                <a:cs typeface="Century Gothic"/>
                <a:sym typeface="Century Gothic"/>
              </a:rPr>
              <a:t>5. Je ne </a:t>
            </a:r>
            <a:r>
              <a:rPr lang="en-GB" sz="2400" b="0" i="0" u="none" strike="noStrike" cap="none" dirty="0" err="1">
                <a:solidFill>
                  <a:srgbClr val="115076"/>
                </a:solidFill>
                <a:latin typeface="+mj-lt"/>
                <a:ea typeface="Century Gothic"/>
                <a:cs typeface="Century Gothic"/>
                <a:sym typeface="Century Gothic"/>
              </a:rPr>
              <a:t>vais</a:t>
            </a:r>
            <a:r>
              <a:rPr lang="en-GB" sz="2400" b="0" i="0" u="none" strike="noStrike" cap="none" dirty="0">
                <a:solidFill>
                  <a:srgbClr val="115076"/>
                </a:solidFill>
                <a:latin typeface="+mj-lt"/>
                <a:ea typeface="Century Gothic"/>
                <a:cs typeface="Century Gothic"/>
                <a:sym typeface="Century Gothic"/>
              </a:rPr>
              <a:t> pas</a:t>
            </a:r>
          </a:p>
          <a:p>
            <a:pPr marR="0" lvl="0" algn="l" rtl="0">
              <a:lnSpc>
                <a:spcPct val="100000"/>
              </a:lnSpc>
              <a:spcBef>
                <a:spcPts val="0"/>
              </a:spcBef>
              <a:spcAft>
                <a:spcPts val="0"/>
              </a:spcAft>
              <a:buClr>
                <a:srgbClr val="000000"/>
              </a:buClr>
              <a:buSzPts val="2800"/>
            </a:pPr>
            <a:r>
              <a:rPr lang="en-GB" sz="2400" dirty="0">
                <a:solidFill>
                  <a:srgbClr val="115076"/>
                </a:solidFill>
                <a:latin typeface="+mj-lt"/>
                <a:sym typeface="Century Gothic"/>
              </a:rPr>
              <a:t>6. Tu ne vas pas</a:t>
            </a:r>
          </a:p>
          <a:p>
            <a:pPr marR="0" lvl="0" algn="l" rtl="0">
              <a:lnSpc>
                <a:spcPct val="100000"/>
              </a:lnSpc>
              <a:spcBef>
                <a:spcPts val="0"/>
              </a:spcBef>
              <a:spcAft>
                <a:spcPts val="0"/>
              </a:spcAft>
              <a:buClr>
                <a:srgbClr val="000000"/>
              </a:buClr>
              <a:buSzPts val="2800"/>
            </a:pPr>
            <a:r>
              <a:rPr lang="en-GB" sz="2400" dirty="0">
                <a:solidFill>
                  <a:srgbClr val="115076"/>
                </a:solidFill>
                <a:latin typeface="+mj-lt"/>
                <a:sym typeface="Century Gothic"/>
              </a:rPr>
              <a:t>7. Il </a:t>
            </a:r>
            <a:r>
              <a:rPr lang="en-GB" sz="2400" dirty="0" err="1">
                <a:solidFill>
                  <a:srgbClr val="115076"/>
                </a:solidFill>
                <a:latin typeface="+mj-lt"/>
                <a:sym typeface="Century Gothic"/>
              </a:rPr>
              <a:t>va</a:t>
            </a:r>
            <a:endParaRPr lang="en-GB" sz="2400" dirty="0">
              <a:solidFill>
                <a:srgbClr val="115076"/>
              </a:solidFill>
              <a:latin typeface="+mj-lt"/>
              <a:sym typeface="Century Gothic"/>
            </a:endParaRPr>
          </a:p>
          <a:p>
            <a:pPr marR="0" lvl="0" algn="l" rtl="0">
              <a:lnSpc>
                <a:spcPct val="100000"/>
              </a:lnSpc>
              <a:spcBef>
                <a:spcPts val="0"/>
              </a:spcBef>
              <a:spcAft>
                <a:spcPts val="0"/>
              </a:spcAft>
              <a:buClr>
                <a:srgbClr val="000000"/>
              </a:buClr>
              <a:buSzPts val="2800"/>
            </a:pPr>
            <a:r>
              <a:rPr lang="en-GB" sz="2400" dirty="0">
                <a:solidFill>
                  <a:srgbClr val="115076"/>
                </a:solidFill>
                <a:latin typeface="+mj-lt"/>
                <a:sym typeface="Century Gothic"/>
              </a:rPr>
              <a:t>8. Elle ne </a:t>
            </a:r>
            <a:r>
              <a:rPr lang="en-GB" sz="2400" dirty="0" err="1">
                <a:solidFill>
                  <a:srgbClr val="115076"/>
                </a:solidFill>
                <a:latin typeface="+mj-lt"/>
                <a:sym typeface="Century Gothic"/>
              </a:rPr>
              <a:t>va</a:t>
            </a:r>
            <a:r>
              <a:rPr lang="en-GB" sz="2400" dirty="0">
                <a:solidFill>
                  <a:srgbClr val="115076"/>
                </a:solidFill>
                <a:latin typeface="+mj-lt"/>
                <a:sym typeface="Century Gothic"/>
              </a:rPr>
              <a:t> pas</a:t>
            </a:r>
            <a:endParaRPr sz="2400" dirty="0">
              <a:solidFill>
                <a:srgbClr val="115076"/>
              </a:solidFill>
              <a:latin typeface="+mj-lt"/>
            </a:endParaRPr>
          </a:p>
        </p:txBody>
      </p:sp>
      <p:sp>
        <p:nvSpPr>
          <p:cNvPr id="4" name="Title 3"/>
          <p:cNvSpPr>
            <a:spLocks noGrp="1"/>
          </p:cNvSpPr>
          <p:nvPr>
            <p:ph type="title"/>
          </p:nvPr>
        </p:nvSpPr>
        <p:spPr>
          <a:xfrm>
            <a:off x="73152" y="296864"/>
            <a:ext cx="5265384" cy="707849"/>
          </a:xfrm>
        </p:spPr>
        <p:txBody>
          <a:bodyPr>
            <a:normAutofit/>
          </a:bodyPr>
          <a:lstStyle/>
          <a:p>
            <a:r>
              <a:rPr lang="en-GB" sz="3600" b="1" dirty="0">
                <a:solidFill>
                  <a:schemeClr val="bg1"/>
                </a:solidFill>
              </a:rPr>
              <a:t>ALLER au </a:t>
            </a:r>
            <a:r>
              <a:rPr lang="en-GB" sz="3600" b="1" dirty="0" err="1">
                <a:solidFill>
                  <a:schemeClr val="bg1"/>
                </a:solidFill>
              </a:rPr>
              <a:t>négatif</a:t>
            </a:r>
            <a:endParaRPr lang="en-GB" sz="3600" b="1" dirty="0">
              <a:solidFill>
                <a:schemeClr val="bg1"/>
              </a:solidFill>
            </a:endParaRPr>
          </a:p>
        </p:txBody>
      </p:sp>
      <p:sp>
        <p:nvSpPr>
          <p:cNvPr id="34" name="Google Shape;134;p2">
            <a:extLst>
              <a:ext uri="{FF2B5EF4-FFF2-40B4-BE49-F238E27FC236}">
                <a16:creationId xmlns:a16="http://schemas.microsoft.com/office/drawing/2014/main" id="{2F42BE04-EFFF-4012-BE20-C5DE2170A5E8}"/>
              </a:ext>
            </a:extLst>
          </p:cNvPr>
          <p:cNvSpPr txBox="1"/>
          <p:nvPr/>
        </p:nvSpPr>
        <p:spPr>
          <a:xfrm>
            <a:off x="5746613" y="2031009"/>
            <a:ext cx="6163307" cy="378561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800"/>
            </a:pPr>
            <a:endParaRPr lang="en-GB" sz="2400" dirty="0">
              <a:solidFill>
                <a:schemeClr val="accent5">
                  <a:lumMod val="50000"/>
                </a:schemeClr>
              </a:solidFill>
              <a:latin typeface="Century Gothic"/>
              <a:ea typeface="Century Gothic"/>
              <a:cs typeface="Century Gothic"/>
              <a:sym typeface="Century Gothic"/>
            </a:endParaRPr>
          </a:p>
          <a:p>
            <a:pPr marR="0" lvl="0" algn="l" rtl="0">
              <a:lnSpc>
                <a:spcPct val="100000"/>
              </a:lnSpc>
              <a:spcBef>
                <a:spcPts val="0"/>
              </a:spcBef>
              <a:spcAft>
                <a:spcPts val="0"/>
              </a:spcAft>
              <a:buClr>
                <a:srgbClr val="000000"/>
              </a:buClr>
              <a:buSzPts val="2800"/>
            </a:pPr>
            <a:r>
              <a:rPr lang="en-GB" sz="2400" b="0" i="0" u="none" strike="noStrike" cap="none" dirty="0">
                <a:solidFill>
                  <a:srgbClr val="115076"/>
                </a:solidFill>
                <a:latin typeface="Century Gothic"/>
                <a:ea typeface="Century Gothic"/>
                <a:cs typeface="Century Gothic"/>
                <a:sym typeface="Century Gothic"/>
              </a:rPr>
              <a:t>a. I don’t go / am not going</a:t>
            </a:r>
            <a:endParaRPr sz="2400" dirty="0">
              <a:solidFill>
                <a:srgbClr val="115076"/>
              </a:solidFill>
            </a:endParaRPr>
          </a:p>
          <a:p>
            <a:pPr marR="0" lvl="0" algn="l" rtl="0">
              <a:lnSpc>
                <a:spcPct val="100000"/>
              </a:lnSpc>
              <a:spcBef>
                <a:spcPts val="0"/>
              </a:spcBef>
              <a:spcAft>
                <a:spcPts val="0"/>
              </a:spcAft>
              <a:buClr>
                <a:srgbClr val="000000"/>
              </a:buClr>
              <a:buSzPts val="2800"/>
            </a:pPr>
            <a:r>
              <a:rPr lang="en-GB" sz="2400" b="0" i="0" u="none" strike="noStrike" cap="none" dirty="0">
                <a:solidFill>
                  <a:srgbClr val="115076"/>
                </a:solidFill>
                <a:latin typeface="Century Gothic"/>
                <a:ea typeface="Century Gothic"/>
                <a:cs typeface="Century Gothic"/>
                <a:sym typeface="Century Gothic"/>
              </a:rPr>
              <a:t>b. She goes / is going</a:t>
            </a:r>
            <a:endParaRPr sz="2400" dirty="0">
              <a:solidFill>
                <a:srgbClr val="115076"/>
              </a:solidFill>
            </a:endParaRPr>
          </a:p>
          <a:p>
            <a:pPr marL="0" marR="0" lvl="0" indent="0" algn="l" rtl="0">
              <a:lnSpc>
                <a:spcPct val="100000"/>
              </a:lnSpc>
              <a:spcBef>
                <a:spcPts val="0"/>
              </a:spcBef>
              <a:spcAft>
                <a:spcPts val="0"/>
              </a:spcAft>
              <a:buNone/>
            </a:pPr>
            <a:r>
              <a:rPr lang="en-GB" sz="2400" b="0" i="0" u="none" strike="noStrike" cap="none" dirty="0">
                <a:solidFill>
                  <a:srgbClr val="115076"/>
                </a:solidFill>
                <a:latin typeface="Century Gothic"/>
                <a:ea typeface="Century Gothic"/>
                <a:cs typeface="Century Gothic"/>
                <a:sym typeface="Century Gothic"/>
              </a:rPr>
              <a:t>c. I go / </a:t>
            </a:r>
            <a:r>
              <a:rPr lang="en-GB" sz="2400" dirty="0">
                <a:solidFill>
                  <a:srgbClr val="115076"/>
                </a:solidFill>
                <a:latin typeface="Century Gothic"/>
                <a:ea typeface="Century Gothic"/>
                <a:cs typeface="Century Gothic"/>
                <a:sym typeface="Century Gothic"/>
              </a:rPr>
              <a:t>am</a:t>
            </a:r>
            <a:r>
              <a:rPr lang="en-GB" sz="2400" b="0" i="0" u="none" strike="noStrike" cap="none" dirty="0">
                <a:solidFill>
                  <a:srgbClr val="115076"/>
                </a:solidFill>
                <a:latin typeface="Century Gothic"/>
                <a:ea typeface="Century Gothic"/>
                <a:cs typeface="Century Gothic"/>
                <a:sym typeface="Century Gothic"/>
              </a:rPr>
              <a:t> going</a:t>
            </a:r>
            <a:endParaRPr sz="2400" dirty="0">
              <a:solidFill>
                <a:srgbClr val="115076"/>
              </a:solidFill>
            </a:endParaRPr>
          </a:p>
          <a:p>
            <a:pPr marL="0" marR="0" lvl="0" indent="0" algn="l" rtl="0">
              <a:lnSpc>
                <a:spcPct val="100000"/>
              </a:lnSpc>
              <a:spcBef>
                <a:spcPts val="0"/>
              </a:spcBef>
              <a:spcAft>
                <a:spcPts val="0"/>
              </a:spcAft>
              <a:buNone/>
            </a:pPr>
            <a:r>
              <a:rPr lang="en-GB" sz="2400" b="0" i="0" u="none" strike="noStrike" cap="none" dirty="0">
                <a:solidFill>
                  <a:srgbClr val="115076"/>
                </a:solidFill>
                <a:latin typeface="Century Gothic"/>
                <a:ea typeface="Century Gothic"/>
                <a:cs typeface="Century Gothic"/>
                <a:sym typeface="Century Gothic"/>
              </a:rPr>
              <a:t>d. He goes / is going</a:t>
            </a:r>
            <a:endParaRPr sz="2400" dirty="0">
              <a:solidFill>
                <a:srgbClr val="115076"/>
              </a:solidFill>
            </a:endParaRPr>
          </a:p>
          <a:p>
            <a:pPr marL="0" marR="0" lvl="0" indent="0" algn="l" rtl="0">
              <a:lnSpc>
                <a:spcPct val="100000"/>
              </a:lnSpc>
              <a:spcBef>
                <a:spcPts val="0"/>
              </a:spcBef>
              <a:spcAft>
                <a:spcPts val="0"/>
              </a:spcAft>
              <a:buNone/>
            </a:pPr>
            <a:r>
              <a:rPr lang="en-GB" sz="2400" b="0" i="0" u="none" strike="noStrike" cap="none" dirty="0">
                <a:solidFill>
                  <a:srgbClr val="115076"/>
                </a:solidFill>
                <a:latin typeface="Century Gothic"/>
                <a:ea typeface="Century Gothic"/>
                <a:cs typeface="Century Gothic"/>
                <a:sym typeface="Century Gothic"/>
              </a:rPr>
              <a:t>e. You go / are going</a:t>
            </a:r>
          </a:p>
          <a:p>
            <a:pPr marL="0" marR="0" lvl="0" indent="0" algn="l" rtl="0">
              <a:lnSpc>
                <a:spcPct val="100000"/>
              </a:lnSpc>
              <a:spcBef>
                <a:spcPts val="0"/>
              </a:spcBef>
              <a:spcAft>
                <a:spcPts val="0"/>
              </a:spcAft>
              <a:buNone/>
            </a:pPr>
            <a:r>
              <a:rPr lang="en-GB" sz="2400" dirty="0">
                <a:solidFill>
                  <a:srgbClr val="115076"/>
                </a:solidFill>
                <a:latin typeface="Century Gothic"/>
                <a:sym typeface="Century Gothic"/>
              </a:rPr>
              <a:t>f. She doesn’t go / is not going</a:t>
            </a:r>
          </a:p>
          <a:p>
            <a:pPr marL="0" marR="0" lvl="0" indent="0" algn="l" rtl="0">
              <a:lnSpc>
                <a:spcPct val="100000"/>
              </a:lnSpc>
              <a:spcBef>
                <a:spcPts val="0"/>
              </a:spcBef>
              <a:spcAft>
                <a:spcPts val="0"/>
              </a:spcAft>
              <a:buNone/>
            </a:pPr>
            <a:r>
              <a:rPr lang="en-GB" sz="2400" dirty="0">
                <a:solidFill>
                  <a:srgbClr val="115076"/>
                </a:solidFill>
                <a:latin typeface="Century Gothic"/>
                <a:sym typeface="Century Gothic"/>
              </a:rPr>
              <a:t>g. He doesn’t go / is not going</a:t>
            </a:r>
          </a:p>
          <a:p>
            <a:pPr marL="0" marR="0" lvl="0" indent="0" algn="l" rtl="0">
              <a:lnSpc>
                <a:spcPct val="100000"/>
              </a:lnSpc>
              <a:spcBef>
                <a:spcPts val="0"/>
              </a:spcBef>
              <a:spcAft>
                <a:spcPts val="0"/>
              </a:spcAft>
              <a:buNone/>
            </a:pPr>
            <a:r>
              <a:rPr lang="en-GB" sz="2400" dirty="0">
                <a:solidFill>
                  <a:srgbClr val="115076"/>
                </a:solidFill>
                <a:latin typeface="Century Gothic"/>
                <a:sym typeface="Century Gothic"/>
              </a:rPr>
              <a:t>h. You don’t go / are not going</a:t>
            </a:r>
            <a:endParaRPr sz="2400" dirty="0">
              <a:solidFill>
                <a:srgbClr val="115076"/>
              </a:solidFill>
            </a:endParaRPr>
          </a:p>
          <a:p>
            <a:pPr marL="0" marR="0" lvl="0" indent="0" algn="l" rtl="0">
              <a:lnSpc>
                <a:spcPct val="100000"/>
              </a:lnSpc>
              <a:spcBef>
                <a:spcPts val="0"/>
              </a:spcBef>
              <a:spcAft>
                <a:spcPts val="0"/>
              </a:spcAft>
              <a:buNone/>
            </a:pPr>
            <a:endParaRPr sz="2400" b="0" i="0" u="none" strike="noStrike" cap="none" dirty="0">
              <a:solidFill>
                <a:schemeClr val="accent5">
                  <a:lumMod val="50000"/>
                </a:schemeClr>
              </a:solidFill>
              <a:latin typeface="Century Gothic"/>
              <a:ea typeface="Century Gothic"/>
              <a:cs typeface="Century Gothic"/>
              <a:sym typeface="Century Gothic"/>
            </a:endParaRPr>
          </a:p>
        </p:txBody>
      </p:sp>
      <p:sp>
        <p:nvSpPr>
          <p:cNvPr id="35" name="TextBox 34">
            <a:extLst>
              <a:ext uri="{FF2B5EF4-FFF2-40B4-BE49-F238E27FC236}">
                <a16:creationId xmlns:a16="http://schemas.microsoft.com/office/drawing/2014/main" id="{63060556-0013-4F06-A6DA-3B51D915E04F}"/>
              </a:ext>
            </a:extLst>
          </p:cNvPr>
          <p:cNvSpPr txBox="1"/>
          <p:nvPr/>
        </p:nvSpPr>
        <p:spPr>
          <a:xfrm rot="10800000" flipH="1" flipV="1">
            <a:off x="3257998" y="4247045"/>
            <a:ext cx="404387" cy="492443"/>
          </a:xfrm>
          <a:prstGeom prst="rect">
            <a:avLst/>
          </a:prstGeom>
          <a:noFill/>
        </p:spPr>
        <p:txBody>
          <a:bodyPr wrap="square" rtlCol="0">
            <a:spAutoFit/>
          </a:bodyPr>
          <a:lstStyle/>
          <a:p>
            <a:r>
              <a:rPr lang="en-GB" sz="2600" b="1" dirty="0">
                <a:solidFill>
                  <a:schemeClr val="accent2"/>
                </a:solidFill>
                <a:latin typeface="Century Gothic" panose="020B0502020202020204" pitchFamily="34" charset="0"/>
              </a:rPr>
              <a:t>h</a:t>
            </a:r>
          </a:p>
        </p:txBody>
      </p:sp>
      <p:sp>
        <p:nvSpPr>
          <p:cNvPr id="36" name="TextBox 35">
            <a:extLst>
              <a:ext uri="{FF2B5EF4-FFF2-40B4-BE49-F238E27FC236}">
                <a16:creationId xmlns:a16="http://schemas.microsoft.com/office/drawing/2014/main" id="{F117D790-7128-442A-8ADB-E0E30D99B85B}"/>
              </a:ext>
            </a:extLst>
          </p:cNvPr>
          <p:cNvSpPr txBox="1"/>
          <p:nvPr/>
        </p:nvSpPr>
        <p:spPr>
          <a:xfrm rot="10800000" flipH="1" flipV="1">
            <a:off x="3226044" y="2671007"/>
            <a:ext cx="404387" cy="492443"/>
          </a:xfrm>
          <a:prstGeom prst="rect">
            <a:avLst/>
          </a:prstGeom>
          <a:noFill/>
        </p:spPr>
        <p:txBody>
          <a:bodyPr wrap="square" rtlCol="0">
            <a:spAutoFit/>
          </a:bodyPr>
          <a:lstStyle/>
          <a:p>
            <a:r>
              <a:rPr lang="en-GB" sz="2600" b="1" dirty="0">
                <a:solidFill>
                  <a:schemeClr val="accent2"/>
                </a:solidFill>
                <a:latin typeface="Century Gothic" panose="020B0502020202020204" pitchFamily="34" charset="0"/>
              </a:rPr>
              <a:t>g</a:t>
            </a:r>
          </a:p>
        </p:txBody>
      </p:sp>
      <p:sp>
        <p:nvSpPr>
          <p:cNvPr id="37" name="TextBox 36">
            <a:extLst>
              <a:ext uri="{FF2B5EF4-FFF2-40B4-BE49-F238E27FC236}">
                <a16:creationId xmlns:a16="http://schemas.microsoft.com/office/drawing/2014/main" id="{17AF6217-8470-4C08-9715-D1D9B9CA7ACA}"/>
              </a:ext>
            </a:extLst>
          </p:cNvPr>
          <p:cNvSpPr txBox="1"/>
          <p:nvPr/>
        </p:nvSpPr>
        <p:spPr>
          <a:xfrm rot="10800000" flipH="1" flipV="1">
            <a:off x="3304805" y="4989466"/>
            <a:ext cx="345630" cy="492443"/>
          </a:xfrm>
          <a:prstGeom prst="rect">
            <a:avLst/>
          </a:prstGeom>
          <a:noFill/>
        </p:spPr>
        <p:txBody>
          <a:bodyPr wrap="square" rtlCol="0">
            <a:spAutoFit/>
          </a:bodyPr>
          <a:lstStyle/>
          <a:p>
            <a:r>
              <a:rPr lang="en-GB" sz="2600" b="1" dirty="0">
                <a:solidFill>
                  <a:schemeClr val="accent2"/>
                </a:solidFill>
                <a:latin typeface="Century Gothic" panose="020B0502020202020204" pitchFamily="34" charset="0"/>
              </a:rPr>
              <a:t>f</a:t>
            </a:r>
          </a:p>
        </p:txBody>
      </p:sp>
      <p:sp>
        <p:nvSpPr>
          <p:cNvPr id="38" name="TextBox 37">
            <a:extLst>
              <a:ext uri="{FF2B5EF4-FFF2-40B4-BE49-F238E27FC236}">
                <a16:creationId xmlns:a16="http://schemas.microsoft.com/office/drawing/2014/main" id="{62D17AA8-A3A6-474D-B14C-55425E926C6E}"/>
              </a:ext>
            </a:extLst>
          </p:cNvPr>
          <p:cNvSpPr txBox="1"/>
          <p:nvPr/>
        </p:nvSpPr>
        <p:spPr>
          <a:xfrm rot="10800000" flipH="1" flipV="1">
            <a:off x="3226044" y="3095650"/>
            <a:ext cx="404387" cy="492443"/>
          </a:xfrm>
          <a:prstGeom prst="rect">
            <a:avLst/>
          </a:prstGeom>
          <a:noFill/>
        </p:spPr>
        <p:txBody>
          <a:bodyPr wrap="square" rtlCol="0">
            <a:spAutoFit/>
          </a:bodyPr>
          <a:lstStyle/>
          <a:p>
            <a:r>
              <a:rPr lang="en-GB" sz="2600" b="1" dirty="0">
                <a:solidFill>
                  <a:schemeClr val="accent2"/>
                </a:solidFill>
                <a:latin typeface="Century Gothic" panose="020B0502020202020204" pitchFamily="34" charset="0"/>
              </a:rPr>
              <a:t>e</a:t>
            </a:r>
          </a:p>
        </p:txBody>
      </p:sp>
      <p:sp>
        <p:nvSpPr>
          <p:cNvPr id="39" name="TextBox 38">
            <a:extLst>
              <a:ext uri="{FF2B5EF4-FFF2-40B4-BE49-F238E27FC236}">
                <a16:creationId xmlns:a16="http://schemas.microsoft.com/office/drawing/2014/main" id="{5D480A49-AC4D-4DA7-A3EE-BAB08252153A}"/>
              </a:ext>
            </a:extLst>
          </p:cNvPr>
          <p:cNvSpPr txBox="1"/>
          <p:nvPr/>
        </p:nvSpPr>
        <p:spPr>
          <a:xfrm rot="10800000" flipH="1" flipV="1">
            <a:off x="3263879" y="4593838"/>
            <a:ext cx="404387" cy="492443"/>
          </a:xfrm>
          <a:prstGeom prst="rect">
            <a:avLst/>
          </a:prstGeom>
          <a:noFill/>
        </p:spPr>
        <p:txBody>
          <a:bodyPr wrap="square" rtlCol="0">
            <a:spAutoFit/>
          </a:bodyPr>
          <a:lstStyle/>
          <a:p>
            <a:r>
              <a:rPr lang="en-GB" sz="2600" b="1" dirty="0">
                <a:solidFill>
                  <a:schemeClr val="accent2"/>
                </a:solidFill>
                <a:latin typeface="Century Gothic" panose="020B0502020202020204" pitchFamily="34" charset="0"/>
              </a:rPr>
              <a:t>d</a:t>
            </a:r>
          </a:p>
        </p:txBody>
      </p:sp>
      <p:sp>
        <p:nvSpPr>
          <p:cNvPr id="40" name="TextBox 39">
            <a:extLst>
              <a:ext uri="{FF2B5EF4-FFF2-40B4-BE49-F238E27FC236}">
                <a16:creationId xmlns:a16="http://schemas.microsoft.com/office/drawing/2014/main" id="{F5BB341B-DD8B-4DDF-8875-AA48C56E8794}"/>
              </a:ext>
            </a:extLst>
          </p:cNvPr>
          <p:cNvSpPr txBox="1"/>
          <p:nvPr/>
        </p:nvSpPr>
        <p:spPr>
          <a:xfrm rot="10800000" flipH="1" flipV="1">
            <a:off x="3226044" y="2355398"/>
            <a:ext cx="404387" cy="492443"/>
          </a:xfrm>
          <a:prstGeom prst="rect">
            <a:avLst/>
          </a:prstGeom>
          <a:noFill/>
        </p:spPr>
        <p:txBody>
          <a:bodyPr wrap="square" rtlCol="0">
            <a:spAutoFit/>
          </a:bodyPr>
          <a:lstStyle/>
          <a:p>
            <a:r>
              <a:rPr lang="en-GB" sz="2600" b="1" dirty="0">
                <a:solidFill>
                  <a:schemeClr val="accent2"/>
                </a:solidFill>
                <a:latin typeface="Century Gothic" panose="020B0502020202020204" pitchFamily="34" charset="0"/>
              </a:rPr>
              <a:t>c</a:t>
            </a:r>
          </a:p>
        </p:txBody>
      </p:sp>
      <p:sp>
        <p:nvSpPr>
          <p:cNvPr id="41" name="TextBox 40">
            <a:extLst>
              <a:ext uri="{FF2B5EF4-FFF2-40B4-BE49-F238E27FC236}">
                <a16:creationId xmlns:a16="http://schemas.microsoft.com/office/drawing/2014/main" id="{6FE8CA16-D958-4B5B-ADB0-B4A9E5C87C02}"/>
              </a:ext>
            </a:extLst>
          </p:cNvPr>
          <p:cNvSpPr txBox="1"/>
          <p:nvPr/>
        </p:nvSpPr>
        <p:spPr>
          <a:xfrm rot="10800000" flipH="1" flipV="1">
            <a:off x="3226044" y="3502219"/>
            <a:ext cx="404387" cy="492443"/>
          </a:xfrm>
          <a:prstGeom prst="rect">
            <a:avLst/>
          </a:prstGeom>
          <a:noFill/>
        </p:spPr>
        <p:txBody>
          <a:bodyPr wrap="square" rtlCol="0">
            <a:spAutoFit/>
          </a:bodyPr>
          <a:lstStyle/>
          <a:p>
            <a:r>
              <a:rPr lang="en-GB" sz="2600" b="1" dirty="0">
                <a:solidFill>
                  <a:schemeClr val="accent2"/>
                </a:solidFill>
                <a:latin typeface="Century Gothic" panose="020B0502020202020204" pitchFamily="34" charset="0"/>
              </a:rPr>
              <a:t>b</a:t>
            </a:r>
          </a:p>
        </p:txBody>
      </p:sp>
      <p:sp>
        <p:nvSpPr>
          <p:cNvPr id="42" name="TextBox 41">
            <a:extLst>
              <a:ext uri="{FF2B5EF4-FFF2-40B4-BE49-F238E27FC236}">
                <a16:creationId xmlns:a16="http://schemas.microsoft.com/office/drawing/2014/main" id="{58F45B22-85E1-436F-B391-14A3ACECB7AE}"/>
              </a:ext>
            </a:extLst>
          </p:cNvPr>
          <p:cNvSpPr txBox="1"/>
          <p:nvPr/>
        </p:nvSpPr>
        <p:spPr>
          <a:xfrm rot="10800000" flipH="1" flipV="1">
            <a:off x="3226043" y="3845553"/>
            <a:ext cx="693106" cy="492443"/>
          </a:xfrm>
          <a:prstGeom prst="rect">
            <a:avLst/>
          </a:prstGeom>
          <a:noFill/>
        </p:spPr>
        <p:txBody>
          <a:bodyPr wrap="square" rtlCol="0">
            <a:spAutoFit/>
          </a:bodyPr>
          <a:lstStyle/>
          <a:p>
            <a:r>
              <a:rPr lang="en-GB" sz="2600" b="1" dirty="0">
                <a:solidFill>
                  <a:schemeClr val="accent2"/>
                </a:solidFill>
                <a:latin typeface="Century Gothic" panose="020B0502020202020204" pitchFamily="34" charset="0"/>
              </a:rPr>
              <a:t>a</a:t>
            </a:r>
          </a:p>
        </p:txBody>
      </p:sp>
      <p:sp>
        <p:nvSpPr>
          <p:cNvPr id="3" name="Rectangle 2">
            <a:extLst>
              <a:ext uri="{FF2B5EF4-FFF2-40B4-BE49-F238E27FC236}">
                <a16:creationId xmlns:a16="http://schemas.microsoft.com/office/drawing/2014/main" id="{79BAF302-B474-4270-B19B-9DD274FD21A9}"/>
              </a:ext>
            </a:extLst>
          </p:cNvPr>
          <p:cNvSpPr/>
          <p:nvPr/>
        </p:nvSpPr>
        <p:spPr>
          <a:xfrm>
            <a:off x="303829" y="5677194"/>
            <a:ext cx="11754601" cy="430887"/>
          </a:xfrm>
          <a:prstGeom prst="rect">
            <a:avLst/>
          </a:prstGeom>
        </p:spPr>
        <p:txBody>
          <a:bodyPr wrap="square">
            <a:spAutoFit/>
          </a:bodyPr>
          <a:lstStyle/>
          <a:p>
            <a:endParaRPr lang="en-GB" sz="2200" b="1" dirty="0">
              <a:solidFill>
                <a:srgbClr val="115076"/>
              </a:solidFill>
            </a:endParaRPr>
          </a:p>
        </p:txBody>
      </p:sp>
      <p:pic>
        <p:nvPicPr>
          <p:cNvPr id="16" name="Picture 15" descr="background rectangle">
            <a:extLst>
              <a:ext uri="{FF2B5EF4-FFF2-40B4-BE49-F238E27FC236}">
                <a16:creationId xmlns:a16="http://schemas.microsoft.com/office/drawing/2014/main" id="{CE2B0431-DF13-42FB-810C-5338C129102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a:extLst>
              <a:ext uri="{FF2B5EF4-FFF2-40B4-BE49-F238E27FC236}">
                <a16:creationId xmlns:a16="http://schemas.microsoft.com/office/drawing/2014/main" id="{4E0C884E-60EB-4C0C-A1C5-5B180B010EEC}"/>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‘Aller’ au </a:t>
            </a:r>
            <a:r>
              <a:rPr lang="en-GB" sz="3600" b="1" dirty="0" err="1">
                <a:solidFill>
                  <a:schemeClr val="bg1"/>
                </a:solidFill>
              </a:rPr>
              <a:t>négatif</a:t>
            </a:r>
            <a:endParaRPr lang="en-GB" sz="3600" b="1" i="1" dirty="0">
              <a:solidFill>
                <a:schemeClr val="bg1"/>
              </a:solidFill>
            </a:endParaRPr>
          </a:p>
        </p:txBody>
      </p:sp>
      <p:sp>
        <p:nvSpPr>
          <p:cNvPr id="18" name="Rounded Rectangle 46">
            <a:extLst>
              <a:ext uri="{FF2B5EF4-FFF2-40B4-BE49-F238E27FC236}">
                <a16:creationId xmlns:a16="http://schemas.microsoft.com/office/drawing/2014/main" id="{5EF03E40-D583-4EAA-B427-58024E4184F2}"/>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332274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door clip art - Clip Art Library">
            <a:extLst>
              <a:ext uri="{FF2B5EF4-FFF2-40B4-BE49-F238E27FC236}">
                <a16:creationId xmlns:a16="http://schemas.microsoft.com/office/drawing/2014/main" id="{AE18FA10-9C22-44A3-A338-92F836014C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28850" y="5370788"/>
            <a:ext cx="746887" cy="846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3152" y="296864"/>
            <a:ext cx="6022848" cy="707849"/>
          </a:xfrm>
        </p:spPr>
        <p:txBody>
          <a:bodyPr>
            <a:normAutofit/>
          </a:bodyPr>
          <a:lstStyle/>
          <a:p>
            <a:r>
              <a:rPr lang="en-GB" sz="2300" b="1" dirty="0" err="1">
                <a:solidFill>
                  <a:schemeClr val="bg1"/>
                </a:solidFill>
              </a:rPr>
              <a:t>Mais</a:t>
            </a:r>
            <a:r>
              <a:rPr lang="en-GB" sz="2300" b="1" dirty="0">
                <a:solidFill>
                  <a:schemeClr val="bg1"/>
                </a:solidFill>
              </a:rPr>
              <a:t> je ne </a:t>
            </a:r>
            <a:r>
              <a:rPr lang="en-GB" sz="2300" b="1" dirty="0" err="1">
                <a:solidFill>
                  <a:schemeClr val="bg1"/>
                </a:solidFill>
              </a:rPr>
              <a:t>vais</a:t>
            </a:r>
            <a:r>
              <a:rPr lang="en-GB" sz="2300" b="1" dirty="0">
                <a:solidFill>
                  <a:schemeClr val="bg1"/>
                </a:solidFill>
              </a:rPr>
              <a:t> pas faire </a:t>
            </a:r>
            <a:r>
              <a:rPr lang="en-GB" sz="2300" b="1" dirty="0" err="1">
                <a:solidFill>
                  <a:schemeClr val="bg1"/>
                </a:solidFill>
              </a:rPr>
              <a:t>ça</a:t>
            </a:r>
            <a:r>
              <a:rPr lang="en-GB" sz="2300" b="1" dirty="0">
                <a:solidFill>
                  <a:schemeClr val="bg1"/>
                </a:solidFill>
              </a:rPr>
              <a:t> à </a:t>
            </a:r>
            <a:r>
              <a:rPr lang="en-GB" sz="2300" b="1" dirty="0" err="1">
                <a:solidFill>
                  <a:schemeClr val="bg1"/>
                </a:solidFill>
              </a:rPr>
              <a:t>l’avenir</a:t>
            </a:r>
            <a:r>
              <a:rPr lang="en-GB" sz="2300" b="1" dirty="0">
                <a:solidFill>
                  <a:schemeClr val="bg1"/>
                </a:solidFill>
              </a:rPr>
              <a:t>!</a:t>
            </a:r>
          </a:p>
        </p:txBody>
      </p:sp>
      <p:sp>
        <p:nvSpPr>
          <p:cNvPr id="7" name="TextBox 6">
            <a:extLst>
              <a:ext uri="{FF2B5EF4-FFF2-40B4-BE49-F238E27FC236}">
                <a16:creationId xmlns:a16="http://schemas.microsoft.com/office/drawing/2014/main" id="{F7E76EDD-29AB-4AC2-89A6-7492BF276FA4}"/>
              </a:ext>
            </a:extLst>
          </p:cNvPr>
          <p:cNvSpPr txBox="1"/>
          <p:nvPr/>
        </p:nvSpPr>
        <p:spPr>
          <a:xfrm>
            <a:off x="219202" y="5619885"/>
            <a:ext cx="10889309" cy="461665"/>
          </a:xfrm>
          <a:prstGeom prst="rect">
            <a:avLst/>
          </a:prstGeom>
          <a:noFill/>
        </p:spPr>
        <p:txBody>
          <a:bodyPr wrap="square" rtlCol="0">
            <a:spAutoFit/>
          </a:bodyPr>
          <a:lstStyle/>
          <a:p>
            <a:pPr lvl="0"/>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Elle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ne </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va</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pas  </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fermer</a:t>
            </a:r>
            <a:r>
              <a:rPr lang="en-GB" sz="2400" b="1" dirty="0">
                <a:solidFill>
                  <a:schemeClr val="accent1">
                    <a:lumMod val="50000"/>
                  </a:schemeClr>
                </a:solidFill>
              </a:rPr>
              <a:t> </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la </a:t>
            </a:r>
            <a:r>
              <a:rPr kumimoji="0" lang="en-GB" sz="240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porte</a:t>
            </a:r>
            <a:r>
              <a:rPr lang="en-GB" sz="2400" dirty="0">
                <a:solidFill>
                  <a:schemeClr val="accent1">
                    <a:lumMod val="50000"/>
                  </a:schemeClr>
                </a:solidFill>
                <a:latin typeface="Century Gothic" panose="020F0302020204030204"/>
              </a:rPr>
              <a:t>.</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lang="en-GB" sz="2400" dirty="0">
                <a:solidFill>
                  <a:schemeClr val="accent1">
                    <a:lumMod val="50000"/>
                  </a:schemeClr>
                </a:solidFill>
                <a:latin typeface="Century Gothic" panose="020F0302020204030204"/>
              </a:rPr>
              <a:t>      </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She’s not going to close …</a:t>
            </a:r>
            <a:r>
              <a:rPr kumimoji="0" lang="en-GB" sz="240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p:txBody>
      </p:sp>
      <p:pic>
        <p:nvPicPr>
          <p:cNvPr id="1026" name="Picture 2" descr="Addon Sleeping Clip Art">
            <a:extLst>
              <a:ext uri="{FF2B5EF4-FFF2-40B4-BE49-F238E27FC236}">
                <a16:creationId xmlns:a16="http://schemas.microsoft.com/office/drawing/2014/main" id="{87E818FC-F3D9-4C8A-82CA-9D04CD2F6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0905" y="3142402"/>
            <a:ext cx="1331507" cy="10341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FA9F7A1-613A-4226-BCF8-E845C36A80B8}"/>
              </a:ext>
            </a:extLst>
          </p:cNvPr>
          <p:cNvSpPr txBox="1"/>
          <p:nvPr/>
        </p:nvSpPr>
        <p:spPr>
          <a:xfrm>
            <a:off x="195210" y="1256695"/>
            <a:ext cx="11892112" cy="2123658"/>
          </a:xfrm>
          <a:prstGeom prst="rect">
            <a:avLst/>
          </a:prstGeom>
          <a:noFill/>
        </p:spPr>
        <p:txBody>
          <a:bodyPr wrap="square" rtlCol="0">
            <a:spAutoFit/>
          </a:bodyPr>
          <a:lstStyle/>
          <a:p>
            <a:r>
              <a:rPr lang="en-GB" sz="2200" dirty="0">
                <a:solidFill>
                  <a:schemeClr val="accent1">
                    <a:lumMod val="50000"/>
                  </a:schemeClr>
                </a:solidFill>
              </a:rPr>
              <a:t>We know that we can make sentences negative by adding </a:t>
            </a:r>
            <a:r>
              <a:rPr lang="en-GB" sz="2200" b="1" dirty="0">
                <a:solidFill>
                  <a:schemeClr val="accent1">
                    <a:lumMod val="50000"/>
                  </a:schemeClr>
                </a:solidFill>
              </a:rPr>
              <a:t>ne…pas around the verb</a:t>
            </a:r>
            <a:r>
              <a:rPr lang="en-GB" sz="2200" dirty="0">
                <a:solidFill>
                  <a:schemeClr val="accent1">
                    <a:lumMod val="50000"/>
                  </a:schemeClr>
                </a:solidFill>
              </a:rPr>
              <a:t>:</a:t>
            </a:r>
          </a:p>
          <a:p>
            <a:endParaRPr lang="en-GB" sz="2200" dirty="0">
              <a:solidFill>
                <a:schemeClr val="accent1">
                  <a:lumMod val="50000"/>
                </a:schemeClr>
              </a:solidFill>
            </a:endParaRPr>
          </a:p>
          <a:p>
            <a:r>
              <a:rPr lang="en-GB" sz="2200" dirty="0">
                <a:solidFill>
                  <a:schemeClr val="accent1">
                    <a:lumMod val="50000"/>
                  </a:schemeClr>
                </a:solidFill>
              </a:rPr>
              <a:t>Je </a:t>
            </a:r>
            <a:r>
              <a:rPr lang="en-GB" sz="2200" dirty="0" err="1">
                <a:solidFill>
                  <a:schemeClr val="accent1">
                    <a:lumMod val="50000"/>
                  </a:schemeClr>
                </a:solidFill>
              </a:rPr>
              <a:t>vais</a:t>
            </a:r>
            <a:r>
              <a:rPr lang="en-GB" sz="2200" dirty="0">
                <a:solidFill>
                  <a:schemeClr val="accent1">
                    <a:lumMod val="50000"/>
                  </a:schemeClr>
                </a:solidFill>
              </a:rPr>
              <a:t> au parc.				Je </a:t>
            </a:r>
            <a:r>
              <a:rPr lang="en-GB" sz="2200" b="1" dirty="0">
                <a:solidFill>
                  <a:srgbClr val="EE6000"/>
                </a:solidFill>
              </a:rPr>
              <a:t>ne</a:t>
            </a:r>
            <a:r>
              <a:rPr lang="en-GB" sz="2200" dirty="0">
                <a:solidFill>
                  <a:schemeClr val="accent1">
                    <a:lumMod val="50000"/>
                  </a:schemeClr>
                </a:solidFill>
              </a:rPr>
              <a:t> </a:t>
            </a:r>
            <a:r>
              <a:rPr lang="en-GB" sz="2200" dirty="0" err="1">
                <a:solidFill>
                  <a:schemeClr val="accent1">
                    <a:lumMod val="50000"/>
                  </a:schemeClr>
                </a:solidFill>
              </a:rPr>
              <a:t>vais</a:t>
            </a:r>
            <a:r>
              <a:rPr lang="en-GB" sz="2200" dirty="0">
                <a:solidFill>
                  <a:schemeClr val="accent1">
                    <a:lumMod val="50000"/>
                  </a:schemeClr>
                </a:solidFill>
              </a:rPr>
              <a:t> </a:t>
            </a:r>
            <a:r>
              <a:rPr lang="en-GB" sz="2200" b="1" dirty="0">
                <a:solidFill>
                  <a:srgbClr val="EE6000"/>
                </a:solidFill>
              </a:rPr>
              <a:t>pas</a:t>
            </a:r>
            <a:r>
              <a:rPr lang="en-GB" sz="2200" dirty="0">
                <a:solidFill>
                  <a:schemeClr val="accent1">
                    <a:lumMod val="50000"/>
                  </a:schemeClr>
                </a:solidFill>
              </a:rPr>
              <a:t> au parc.</a:t>
            </a:r>
          </a:p>
          <a:p>
            <a:endParaRPr lang="en-GB" sz="2200" dirty="0">
              <a:solidFill>
                <a:schemeClr val="accent1">
                  <a:lumMod val="50000"/>
                </a:schemeClr>
              </a:solidFill>
            </a:endParaRPr>
          </a:p>
          <a:p>
            <a:r>
              <a:rPr lang="en-GB" sz="2200" dirty="0">
                <a:solidFill>
                  <a:schemeClr val="accent1">
                    <a:lumMod val="50000"/>
                  </a:schemeClr>
                </a:solidFill>
              </a:rPr>
              <a:t>In sentences with </a:t>
            </a:r>
            <a:r>
              <a:rPr lang="en-GB" sz="2200" b="1" dirty="0">
                <a:solidFill>
                  <a:schemeClr val="accent1">
                    <a:lumMod val="50000"/>
                  </a:schemeClr>
                </a:solidFill>
              </a:rPr>
              <a:t>two verbs</a:t>
            </a:r>
            <a:r>
              <a:rPr lang="en-GB" sz="2200" dirty="0">
                <a:solidFill>
                  <a:schemeClr val="accent1">
                    <a:lumMod val="50000"/>
                  </a:schemeClr>
                </a:solidFill>
              </a:rPr>
              <a:t>, </a:t>
            </a:r>
            <a:r>
              <a:rPr lang="en-GB" sz="2200" i="1" dirty="0">
                <a:solidFill>
                  <a:schemeClr val="accent1">
                    <a:lumMod val="50000"/>
                  </a:schemeClr>
                </a:solidFill>
              </a:rPr>
              <a:t>ne</a:t>
            </a:r>
            <a:r>
              <a:rPr lang="en-GB" sz="2200" dirty="0">
                <a:solidFill>
                  <a:schemeClr val="accent1">
                    <a:lumMod val="50000"/>
                  </a:schemeClr>
                </a:solidFill>
              </a:rPr>
              <a:t> … </a:t>
            </a:r>
            <a:r>
              <a:rPr lang="en-GB" sz="2200" i="1" dirty="0">
                <a:solidFill>
                  <a:schemeClr val="accent1">
                    <a:lumMod val="50000"/>
                  </a:schemeClr>
                </a:solidFill>
              </a:rPr>
              <a:t>pas</a:t>
            </a:r>
            <a:r>
              <a:rPr lang="en-GB" sz="2200" dirty="0">
                <a:solidFill>
                  <a:schemeClr val="accent1">
                    <a:lumMod val="50000"/>
                  </a:schemeClr>
                </a:solidFill>
              </a:rPr>
              <a:t> surrounds the </a:t>
            </a:r>
            <a:r>
              <a:rPr lang="en-GB" sz="2200" b="1" dirty="0">
                <a:solidFill>
                  <a:schemeClr val="accent1">
                    <a:lumMod val="50000"/>
                  </a:schemeClr>
                </a:solidFill>
              </a:rPr>
              <a:t>first verb</a:t>
            </a:r>
            <a:r>
              <a:rPr lang="en-GB" sz="2200" dirty="0">
                <a:solidFill>
                  <a:schemeClr val="accent1">
                    <a:lumMod val="50000"/>
                  </a:schemeClr>
                </a:solidFill>
              </a:rPr>
              <a:t>, which is in </a:t>
            </a:r>
            <a:r>
              <a:rPr lang="en-GB" sz="2200" b="1" dirty="0">
                <a:solidFill>
                  <a:schemeClr val="accent1">
                    <a:lumMod val="50000"/>
                  </a:schemeClr>
                </a:solidFill>
              </a:rPr>
              <a:t>short form</a:t>
            </a:r>
            <a:r>
              <a:rPr lang="en-GB" sz="2200" dirty="0">
                <a:solidFill>
                  <a:schemeClr val="accent1">
                    <a:lumMod val="50000"/>
                  </a:schemeClr>
                </a:solidFill>
              </a:rPr>
              <a:t>.</a:t>
            </a:r>
          </a:p>
          <a:p>
            <a:r>
              <a:rPr lang="en-GB" sz="2200" dirty="0">
                <a:solidFill>
                  <a:schemeClr val="accent1">
                    <a:lumMod val="50000"/>
                  </a:schemeClr>
                </a:solidFill>
              </a:rPr>
              <a:t>The </a:t>
            </a:r>
            <a:r>
              <a:rPr lang="en-GB" sz="2200" b="1" dirty="0">
                <a:solidFill>
                  <a:schemeClr val="accent1">
                    <a:lumMod val="50000"/>
                  </a:schemeClr>
                </a:solidFill>
              </a:rPr>
              <a:t>second verb</a:t>
            </a:r>
            <a:r>
              <a:rPr lang="en-GB" sz="2200" dirty="0">
                <a:solidFill>
                  <a:schemeClr val="accent1">
                    <a:lumMod val="50000"/>
                  </a:schemeClr>
                </a:solidFill>
              </a:rPr>
              <a:t>, which is in </a:t>
            </a:r>
            <a:r>
              <a:rPr lang="en-GB" sz="2200" b="1" dirty="0">
                <a:solidFill>
                  <a:schemeClr val="accent1">
                    <a:lumMod val="50000"/>
                  </a:schemeClr>
                </a:solidFill>
              </a:rPr>
              <a:t>long </a:t>
            </a:r>
            <a:r>
              <a:rPr lang="en-GB" sz="2200" dirty="0">
                <a:solidFill>
                  <a:schemeClr val="accent1">
                    <a:lumMod val="50000"/>
                  </a:schemeClr>
                </a:solidFill>
              </a:rPr>
              <a:t>(infinitive) </a:t>
            </a:r>
            <a:r>
              <a:rPr lang="en-GB" sz="2200" b="1" dirty="0">
                <a:solidFill>
                  <a:schemeClr val="accent1">
                    <a:lumMod val="50000"/>
                  </a:schemeClr>
                </a:solidFill>
              </a:rPr>
              <a:t>form</a:t>
            </a:r>
            <a:r>
              <a:rPr lang="en-GB" sz="2200" dirty="0">
                <a:solidFill>
                  <a:schemeClr val="accent1">
                    <a:lumMod val="50000"/>
                  </a:schemeClr>
                </a:solidFill>
              </a:rPr>
              <a:t>, comes after </a:t>
            </a:r>
            <a:r>
              <a:rPr lang="en-GB" sz="2200" i="1" dirty="0">
                <a:solidFill>
                  <a:schemeClr val="accent1">
                    <a:lumMod val="50000"/>
                  </a:schemeClr>
                </a:solidFill>
              </a:rPr>
              <a:t>pas</a:t>
            </a:r>
            <a:r>
              <a:rPr lang="en-GB" sz="2200" dirty="0">
                <a:solidFill>
                  <a:schemeClr val="accent1">
                    <a:lumMod val="50000"/>
                  </a:schemeClr>
                </a:solidFill>
              </a:rPr>
              <a:t>.</a:t>
            </a:r>
          </a:p>
        </p:txBody>
      </p:sp>
      <p:sp>
        <p:nvSpPr>
          <p:cNvPr id="20" name="TextBox 19">
            <a:extLst>
              <a:ext uri="{FF2B5EF4-FFF2-40B4-BE49-F238E27FC236}">
                <a16:creationId xmlns:a16="http://schemas.microsoft.com/office/drawing/2014/main" id="{4676A624-DD4A-4289-99C6-54484B08DD11}"/>
              </a:ext>
            </a:extLst>
          </p:cNvPr>
          <p:cNvSpPr txBox="1"/>
          <p:nvPr/>
        </p:nvSpPr>
        <p:spPr>
          <a:xfrm>
            <a:off x="219203" y="3669233"/>
            <a:ext cx="10018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Je </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n’</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aime</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pas </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travailler</a:t>
            </a: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le week-end</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lang="en-GB" sz="2400" dirty="0">
                <a:solidFill>
                  <a:srgbClr val="5B9BD5">
                    <a:lumMod val="50000"/>
                  </a:srgbClr>
                </a:solidFill>
                <a:latin typeface="Century Gothic" panose="020F0302020204030204"/>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 don’t like working …</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7C81285C-8E34-409E-977E-C648440B70FF}"/>
              </a:ext>
            </a:extLst>
          </p:cNvPr>
          <p:cNvSpPr txBox="1"/>
          <p:nvPr/>
        </p:nvSpPr>
        <p:spPr>
          <a:xfrm>
            <a:off x="219202" y="4659245"/>
            <a:ext cx="11274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Tu </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ne </a:t>
            </a: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vas</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 pas  </a:t>
            </a:r>
            <a:r>
              <a:rPr kumimoji="0" lang="en-GB" sz="24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devenir</a:t>
            </a: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chanteur.	      </a:t>
            </a:r>
            <a:r>
              <a:rPr lang="en-GB" sz="2400" dirty="0">
                <a:solidFill>
                  <a:schemeClr val="accent1">
                    <a:lumMod val="50000"/>
                  </a:schemeClr>
                </a:solidFill>
                <a:latin typeface="Century Gothic" panose="020F0302020204030204"/>
              </a:rPr>
              <a:t>(</a:t>
            </a:r>
            <a:r>
              <a:rPr lang="en-GB" sz="2400" b="1" dirty="0">
                <a:solidFill>
                  <a:schemeClr val="accent1">
                    <a:lumMod val="50000"/>
                  </a:schemeClr>
                </a:solidFill>
                <a:latin typeface="Century Gothic" panose="020F0302020204030204"/>
              </a:rPr>
              <a:t>You’re not going to become …</a:t>
            </a:r>
            <a:r>
              <a:rPr lang="en-GB" sz="2400" dirty="0">
                <a:solidFill>
                  <a:schemeClr val="accent1">
                    <a:lumMod val="50000"/>
                  </a:schemeClr>
                </a:solidFill>
                <a:latin typeface="Century Gothic" panose="020F0302020204030204"/>
              </a:rPr>
              <a:t>)</a:t>
            </a: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2050" name="Picture 2" descr="Singer Audio Waves Clip Art">
            <a:extLst>
              <a:ext uri="{FF2B5EF4-FFF2-40B4-BE49-F238E27FC236}">
                <a16:creationId xmlns:a16="http://schemas.microsoft.com/office/drawing/2014/main" id="{3027CCF8-2BB5-4594-87B0-3DC3B69E1C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44166" y="4532018"/>
            <a:ext cx="843156" cy="550862"/>
          </a:xfrm>
          <a:prstGeom prst="rect">
            <a:avLst/>
          </a:prstGeom>
          <a:noFill/>
          <a:extLst>
            <a:ext uri="{909E8E84-426E-40DD-AFC4-6F175D3DCCD1}">
              <a14:hiddenFill xmlns:a14="http://schemas.microsoft.com/office/drawing/2010/main">
                <a:solidFill>
                  <a:srgbClr val="FFFFFF"/>
                </a:solidFill>
              </a14:hiddenFill>
            </a:ext>
          </a:extLst>
        </p:spPr>
      </p:pic>
      <p:sp>
        <p:nvSpPr>
          <p:cNvPr id="10" name="Multiplication Sign 9">
            <a:extLst>
              <a:ext uri="{FF2B5EF4-FFF2-40B4-BE49-F238E27FC236}">
                <a16:creationId xmlns:a16="http://schemas.microsoft.com/office/drawing/2014/main" id="{9DE79C1F-4F3D-4E61-9F63-E2125A6370B9}"/>
              </a:ext>
            </a:extLst>
          </p:cNvPr>
          <p:cNvSpPr/>
          <p:nvPr/>
        </p:nvSpPr>
        <p:spPr>
          <a:xfrm>
            <a:off x="11511392" y="4851038"/>
            <a:ext cx="402584" cy="43088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Multiplication Sign 25">
            <a:extLst>
              <a:ext uri="{FF2B5EF4-FFF2-40B4-BE49-F238E27FC236}">
                <a16:creationId xmlns:a16="http://schemas.microsoft.com/office/drawing/2014/main" id="{DD830952-BC6F-4238-B78E-89C1CC36834F}"/>
              </a:ext>
            </a:extLst>
          </p:cNvPr>
          <p:cNvSpPr/>
          <p:nvPr/>
        </p:nvSpPr>
        <p:spPr>
          <a:xfrm>
            <a:off x="11129617" y="5895478"/>
            <a:ext cx="402584" cy="43088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C240F0B9-CF07-4F17-9402-6F3C575F00F0}"/>
              </a:ext>
            </a:extLst>
          </p:cNvPr>
          <p:cNvSpPr txBox="1"/>
          <p:nvPr/>
        </p:nvSpPr>
        <p:spPr>
          <a:xfrm>
            <a:off x="274572" y="3746177"/>
            <a:ext cx="2163665" cy="400110"/>
          </a:xfrm>
          <a:prstGeom prst="rect">
            <a:avLst/>
          </a:prstGeom>
          <a:solidFill>
            <a:schemeClr val="bg1"/>
          </a:solidFill>
        </p:spPr>
        <p:txBody>
          <a:bodyPr wrap="square" rtlCol="0">
            <a:spAutoFit/>
          </a:bodyPr>
          <a:lstStyle/>
          <a:p>
            <a:r>
              <a:rPr lang="en-GB" sz="2000" dirty="0">
                <a:solidFill>
                  <a:schemeClr val="accent5">
                    <a:lumMod val="50000"/>
                  </a:schemeClr>
                </a:solidFill>
              </a:rPr>
              <a:t>______________</a:t>
            </a:r>
          </a:p>
        </p:txBody>
      </p:sp>
      <p:sp>
        <p:nvSpPr>
          <p:cNvPr id="28" name="TextBox 27">
            <a:extLst>
              <a:ext uri="{FF2B5EF4-FFF2-40B4-BE49-F238E27FC236}">
                <a16:creationId xmlns:a16="http://schemas.microsoft.com/office/drawing/2014/main" id="{8A352B9C-EAF5-4855-9A9B-82CB8F7AF403}"/>
              </a:ext>
            </a:extLst>
          </p:cNvPr>
          <p:cNvSpPr txBox="1"/>
          <p:nvPr/>
        </p:nvSpPr>
        <p:spPr>
          <a:xfrm>
            <a:off x="274573" y="4690022"/>
            <a:ext cx="2053496" cy="400110"/>
          </a:xfrm>
          <a:prstGeom prst="rect">
            <a:avLst/>
          </a:prstGeom>
          <a:solidFill>
            <a:schemeClr val="bg1"/>
          </a:solidFill>
        </p:spPr>
        <p:txBody>
          <a:bodyPr wrap="square" rtlCol="0">
            <a:spAutoFit/>
          </a:bodyPr>
          <a:lstStyle/>
          <a:p>
            <a:r>
              <a:rPr lang="en-GB" sz="2000" dirty="0">
                <a:solidFill>
                  <a:schemeClr val="accent5">
                    <a:lumMod val="50000"/>
                  </a:schemeClr>
                </a:solidFill>
              </a:rPr>
              <a:t>______________</a:t>
            </a:r>
          </a:p>
        </p:txBody>
      </p:sp>
      <p:sp>
        <p:nvSpPr>
          <p:cNvPr id="29" name="TextBox 28">
            <a:extLst>
              <a:ext uri="{FF2B5EF4-FFF2-40B4-BE49-F238E27FC236}">
                <a16:creationId xmlns:a16="http://schemas.microsoft.com/office/drawing/2014/main" id="{39F0C1F8-73FC-4D4C-B90A-BE376C4DE1CF}"/>
              </a:ext>
            </a:extLst>
          </p:cNvPr>
          <p:cNvSpPr txBox="1"/>
          <p:nvPr/>
        </p:nvSpPr>
        <p:spPr>
          <a:xfrm>
            <a:off x="274572" y="5645955"/>
            <a:ext cx="2053496" cy="400110"/>
          </a:xfrm>
          <a:prstGeom prst="rect">
            <a:avLst/>
          </a:prstGeom>
          <a:solidFill>
            <a:schemeClr val="bg1"/>
          </a:solidFill>
        </p:spPr>
        <p:txBody>
          <a:bodyPr wrap="square" rtlCol="0">
            <a:spAutoFit/>
          </a:bodyPr>
          <a:lstStyle/>
          <a:p>
            <a:r>
              <a:rPr lang="en-GB" sz="2000" dirty="0">
                <a:solidFill>
                  <a:schemeClr val="accent5">
                    <a:lumMod val="50000"/>
                  </a:schemeClr>
                </a:solidFill>
              </a:rPr>
              <a:t>______________</a:t>
            </a:r>
          </a:p>
        </p:txBody>
      </p:sp>
      <p:pic>
        <p:nvPicPr>
          <p:cNvPr id="17" name="Picture 16" descr="background rectangle">
            <a:extLst>
              <a:ext uri="{FF2B5EF4-FFF2-40B4-BE49-F238E27FC236}">
                <a16:creationId xmlns:a16="http://schemas.microsoft.com/office/drawing/2014/main" id="{1EE2816C-4EC3-4210-B6AE-567F493FD89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E7FD790C-9D94-4C1F-82F2-86A46F8CCE8F}"/>
              </a:ext>
            </a:extLst>
          </p:cNvPr>
          <p:cNvSpPr txBox="1">
            <a:spLocks/>
          </p:cNvSpPr>
          <p:nvPr/>
        </p:nvSpPr>
        <p:spPr>
          <a:xfrm>
            <a:off x="0" y="296864"/>
            <a:ext cx="5695406"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b="1" dirty="0">
                <a:solidFill>
                  <a:schemeClr val="bg1"/>
                </a:solidFill>
              </a:rPr>
              <a:t>ne…pas with two-verb structures</a:t>
            </a:r>
          </a:p>
        </p:txBody>
      </p:sp>
      <p:sp>
        <p:nvSpPr>
          <p:cNvPr id="19" name="Rounded Rectangle 46">
            <a:extLst>
              <a:ext uri="{FF2B5EF4-FFF2-40B4-BE49-F238E27FC236}">
                <a16:creationId xmlns:a16="http://schemas.microsoft.com/office/drawing/2014/main" id="{576DF4BB-0636-4D05-A12D-B1B9C4D69603}"/>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EE114E07-CDA9-4124-85BC-5027D75F51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77065" y="1946005"/>
            <a:ext cx="341276" cy="355496"/>
          </a:xfrm>
          <a:prstGeom prst="rect">
            <a:avLst/>
          </a:prstGeom>
        </p:spPr>
      </p:pic>
      <p:sp>
        <p:nvSpPr>
          <p:cNvPr id="3" name="Multiplication Sign 2">
            <a:extLst>
              <a:ext uri="{FF2B5EF4-FFF2-40B4-BE49-F238E27FC236}">
                <a16:creationId xmlns:a16="http://schemas.microsoft.com/office/drawing/2014/main" id="{651E4CB8-F925-4C11-BDD5-340E4FC25DD6}"/>
              </a:ext>
            </a:extLst>
          </p:cNvPr>
          <p:cNvSpPr/>
          <p:nvPr/>
        </p:nvSpPr>
        <p:spPr>
          <a:xfrm>
            <a:off x="8895192" y="1946005"/>
            <a:ext cx="402584" cy="43088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ultiplication Sign 4">
            <a:extLst>
              <a:ext uri="{FF2B5EF4-FFF2-40B4-BE49-F238E27FC236}">
                <a16:creationId xmlns:a16="http://schemas.microsoft.com/office/drawing/2014/main" id="{3C73C259-84FD-44DB-AB49-F0D52A625B78}"/>
              </a:ext>
            </a:extLst>
          </p:cNvPr>
          <p:cNvSpPr/>
          <p:nvPr/>
        </p:nvSpPr>
        <p:spPr>
          <a:xfrm>
            <a:off x="11464452" y="3782931"/>
            <a:ext cx="402584" cy="43088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7642FE1-5EFC-4D09-A81C-981312E5B695}"/>
              </a:ext>
            </a:extLst>
          </p:cNvPr>
          <p:cNvSpPr/>
          <p:nvPr/>
        </p:nvSpPr>
        <p:spPr>
          <a:xfrm>
            <a:off x="5566331" y="1937184"/>
            <a:ext cx="3819529" cy="430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231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09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P spid="21" grpId="0"/>
      <p:bldP spid="10" grpId="0" animBg="1"/>
      <p:bldP spid="26" grpId="0" animBg="1"/>
      <p:bldP spid="11" grpId="0" animBg="1"/>
      <p:bldP spid="11" grpId="1" animBg="1"/>
      <p:bldP spid="28" grpId="0" animBg="1"/>
      <p:bldP spid="28" grpId="1" animBg="1"/>
      <p:bldP spid="29" grpId="0" animBg="1"/>
      <p:bldP spid="29" grpId="1" animBg="1"/>
      <p:bldP spid="3" grpId="0" animBg="1"/>
      <p:bldP spid="5" grpId="0"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265384" cy="707849"/>
          </a:xfrm>
        </p:spPr>
        <p:txBody>
          <a:bodyPr>
            <a:normAutofit/>
          </a:bodyPr>
          <a:lstStyle/>
          <a:p>
            <a:r>
              <a:rPr lang="en-GB" sz="3000" b="1" dirty="0">
                <a:solidFill>
                  <a:schemeClr val="bg1"/>
                </a:solidFill>
              </a:rPr>
              <a:t>Qui </a:t>
            </a:r>
            <a:r>
              <a:rPr lang="en-GB" sz="3000" b="1" dirty="0" err="1">
                <a:solidFill>
                  <a:schemeClr val="bg1"/>
                </a:solidFill>
              </a:rPr>
              <a:t>va</a:t>
            </a:r>
            <a:r>
              <a:rPr lang="en-GB" sz="3000" b="1" dirty="0">
                <a:solidFill>
                  <a:schemeClr val="bg1"/>
                </a:solidFill>
              </a:rPr>
              <a:t> faire quoi à </a:t>
            </a:r>
            <a:r>
              <a:rPr lang="en-GB" sz="3000" b="1" dirty="0" err="1">
                <a:solidFill>
                  <a:schemeClr val="bg1"/>
                </a:solidFill>
              </a:rPr>
              <a:t>l’avenir</a:t>
            </a:r>
            <a:r>
              <a:rPr lang="en-GB" sz="3000" b="1" dirty="0">
                <a:solidFill>
                  <a:schemeClr val="bg1"/>
                </a:solidFill>
              </a:rPr>
              <a:t>?</a:t>
            </a:r>
          </a:p>
        </p:txBody>
      </p:sp>
      <p:graphicFrame>
        <p:nvGraphicFramePr>
          <p:cNvPr id="16" name="Google Shape;391;p4">
            <a:extLst>
              <a:ext uri="{FF2B5EF4-FFF2-40B4-BE49-F238E27FC236}">
                <a16:creationId xmlns:a16="http://schemas.microsoft.com/office/drawing/2014/main" id="{CD5F5146-1CB9-4B4D-8A35-DDC7FA8BFF5C}"/>
              </a:ext>
            </a:extLst>
          </p:cNvPr>
          <p:cNvGraphicFramePr/>
          <p:nvPr>
            <p:extLst>
              <p:ext uri="{D42A27DB-BD31-4B8C-83A1-F6EECF244321}">
                <p14:modId xmlns:p14="http://schemas.microsoft.com/office/powerpoint/2010/main" val="3128063515"/>
              </p:ext>
            </p:extLst>
          </p:nvPr>
        </p:nvGraphicFramePr>
        <p:xfrm>
          <a:off x="241676" y="1866302"/>
          <a:ext cx="11318230" cy="4249359"/>
        </p:xfrm>
        <a:graphic>
          <a:graphicData uri="http://schemas.openxmlformats.org/drawingml/2006/table">
            <a:tbl>
              <a:tblPr firstRow="1" bandRow="1">
                <a:noFill/>
              </a:tblPr>
              <a:tblGrid>
                <a:gridCol w="748327">
                  <a:extLst>
                    <a:ext uri="{9D8B030D-6E8A-4147-A177-3AD203B41FA5}">
                      <a16:colId xmlns:a16="http://schemas.microsoft.com/office/drawing/2014/main" val="20000"/>
                    </a:ext>
                  </a:extLst>
                </a:gridCol>
                <a:gridCol w="6032549">
                  <a:extLst>
                    <a:ext uri="{9D8B030D-6E8A-4147-A177-3AD203B41FA5}">
                      <a16:colId xmlns:a16="http://schemas.microsoft.com/office/drawing/2014/main" val="3879351179"/>
                    </a:ext>
                  </a:extLst>
                </a:gridCol>
                <a:gridCol w="2355944">
                  <a:extLst>
                    <a:ext uri="{9D8B030D-6E8A-4147-A177-3AD203B41FA5}">
                      <a16:colId xmlns:a16="http://schemas.microsoft.com/office/drawing/2014/main" val="20002"/>
                    </a:ext>
                  </a:extLst>
                </a:gridCol>
                <a:gridCol w="2181410">
                  <a:extLst>
                    <a:ext uri="{9D8B030D-6E8A-4147-A177-3AD203B41FA5}">
                      <a16:colId xmlns:a16="http://schemas.microsoft.com/office/drawing/2014/main" val="20003"/>
                    </a:ext>
                  </a:extLst>
                </a:gridCol>
              </a:tblGrid>
              <a:tr h="472151">
                <a:tc>
                  <a:txBody>
                    <a:bodyPr/>
                    <a:lstStyle/>
                    <a:p>
                      <a:pPr marL="0" marR="0" lvl="0" indent="0" algn="l"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tc>
                <a:tc>
                  <a:txBody>
                    <a:bodyPr/>
                    <a:lstStyle/>
                    <a:p>
                      <a:pPr marL="0" marR="0" lvl="0" indent="0" algn="l"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dirty="0" err="1">
                          <a:solidFill>
                            <a:schemeClr val="accent5">
                              <a:lumMod val="50000"/>
                            </a:schemeClr>
                          </a:solidFill>
                        </a:rPr>
                        <a:t>Oui</a:t>
                      </a:r>
                      <a:endParaRPr sz="2000" u="none" strike="noStrike" cap="none"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r>
                        <a:rPr lang="en-GB" sz="2000" u="none" strike="noStrike" cap="none" dirty="0">
                          <a:solidFill>
                            <a:schemeClr val="accent5">
                              <a:lumMod val="50000"/>
                            </a:schemeClr>
                          </a:solidFill>
                        </a:rPr>
                        <a:t>Non</a:t>
                      </a:r>
                      <a:endParaRPr sz="2000" u="none" strike="noStrike" cap="none" dirty="0">
                        <a:solidFill>
                          <a:schemeClr val="accent5">
                            <a:lumMod val="50000"/>
                          </a:schemeClr>
                        </a:solidFill>
                      </a:endParaRPr>
                    </a:p>
                  </a:txBody>
                  <a:tcPr marL="91450" marR="91450" marT="45725" marB="45725" anchor="ctr"/>
                </a:tc>
                <a:extLst>
                  <a:ext uri="{0D108BD9-81ED-4DB2-BD59-A6C34878D82A}">
                    <a16:rowId xmlns:a16="http://schemas.microsoft.com/office/drawing/2014/main" val="891195395"/>
                  </a:ext>
                </a:extLst>
              </a:tr>
              <a:tr h="472151">
                <a:tc>
                  <a:txBody>
                    <a:bodyPr/>
                    <a:lstStyle/>
                    <a:p>
                      <a:pPr marL="0" marR="0" lvl="0" indent="0" algn="l"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tc>
                <a:tc>
                  <a:txBody>
                    <a:bodyPr/>
                    <a:lstStyle/>
                    <a:p>
                      <a:pPr marL="0" marR="0" lvl="0" indent="0" algn="l"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1"/>
                  </a:ext>
                </a:extLst>
              </a:tr>
              <a:tr h="472151">
                <a:tc>
                  <a:txBody>
                    <a:bodyPr/>
                    <a:lstStyle/>
                    <a:p>
                      <a:pPr marL="0" marR="0" lvl="0" indent="0" algn="l"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endParaRPr lang="en-GB"/>
                    </a:p>
                  </a:txBody>
                  <a:tcPr marL="91450" marR="91450" marT="45725" marB="45725" anchor="ctr"/>
                </a:tc>
                <a:extLst>
                  <a:ext uri="{0D108BD9-81ED-4DB2-BD59-A6C34878D82A}">
                    <a16:rowId xmlns:a16="http://schemas.microsoft.com/office/drawing/2014/main" val="10002"/>
                  </a:ext>
                </a:extLst>
              </a:tr>
              <a:tr h="472151">
                <a:tc>
                  <a:txBody>
                    <a:bodyPr/>
                    <a:lstStyle/>
                    <a:p>
                      <a:pPr marL="0" marR="0" lvl="0" indent="0" algn="l"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endParaRPr lang="en-GB"/>
                    </a:p>
                  </a:txBody>
                  <a:tcPr marL="91450" marR="91450" marT="45725" marB="45725" anchor="ctr"/>
                </a:tc>
                <a:extLst>
                  <a:ext uri="{0D108BD9-81ED-4DB2-BD59-A6C34878D82A}">
                    <a16:rowId xmlns:a16="http://schemas.microsoft.com/office/drawing/2014/main" val="10003"/>
                  </a:ext>
                </a:extLst>
              </a:tr>
              <a:tr h="472151">
                <a:tc>
                  <a:txBody>
                    <a:bodyPr/>
                    <a:lstStyle/>
                    <a:p>
                      <a:pPr marL="0" marR="0" lvl="0" indent="0" algn="l"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extLst>
                  <a:ext uri="{0D108BD9-81ED-4DB2-BD59-A6C34878D82A}">
                    <a16:rowId xmlns:a16="http://schemas.microsoft.com/office/drawing/2014/main" val="10004"/>
                  </a:ext>
                </a:extLst>
              </a:tr>
              <a:tr h="472151">
                <a:tc>
                  <a:txBody>
                    <a:bodyPr/>
                    <a:lstStyle/>
                    <a:p>
                      <a:pPr marL="0" marR="0" lvl="0" indent="0" algn="l" rtl="0">
                        <a:lnSpc>
                          <a:spcPct val="100000"/>
                        </a:lnSpc>
                        <a:spcBef>
                          <a:spcPts val="0"/>
                        </a:spcBef>
                        <a:spcAft>
                          <a:spcPts val="0"/>
                        </a:spcAft>
                        <a:buNone/>
                      </a:pPr>
                      <a:endParaRPr sz="2000">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sz="200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extLst>
                  <a:ext uri="{0D108BD9-81ED-4DB2-BD59-A6C34878D82A}">
                    <a16:rowId xmlns:a16="http://schemas.microsoft.com/office/drawing/2014/main" val="10005"/>
                  </a:ext>
                </a:extLst>
              </a:tr>
              <a:tr h="472151">
                <a:tc>
                  <a:txBody>
                    <a:bodyPr/>
                    <a:lstStyle/>
                    <a:p>
                      <a:pPr marL="0" marR="0" lvl="0" indent="0" algn="l" rtl="0">
                        <a:lnSpc>
                          <a:spcPct val="100000"/>
                        </a:lnSpc>
                        <a:spcBef>
                          <a:spcPts val="0"/>
                        </a:spcBef>
                        <a:spcAft>
                          <a:spcPts val="0"/>
                        </a:spcAft>
                        <a:buNone/>
                      </a:pPr>
                      <a:endParaRPr sz="2000">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GB" sz="2000">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extLst>
                  <a:ext uri="{0D108BD9-81ED-4DB2-BD59-A6C34878D82A}">
                    <a16:rowId xmlns:a16="http://schemas.microsoft.com/office/drawing/2014/main" val="10006"/>
                  </a:ext>
                </a:extLst>
              </a:tr>
              <a:tr h="472151">
                <a:tc>
                  <a:txBody>
                    <a:bodyPr/>
                    <a:lstStyle/>
                    <a:p>
                      <a:pPr marL="0" marR="0" lvl="0" indent="0" algn="l"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extLst>
                  <a:ext uri="{0D108BD9-81ED-4DB2-BD59-A6C34878D82A}">
                    <a16:rowId xmlns:a16="http://schemas.microsoft.com/office/drawing/2014/main" val="10007"/>
                  </a:ext>
                </a:extLst>
              </a:tr>
              <a:tr h="472151">
                <a:tc>
                  <a:txBody>
                    <a:bodyPr/>
                    <a:lstStyle/>
                    <a:p>
                      <a:pPr marL="0" marR="0" lvl="0" indent="0" algn="l"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a:solidFill>
                          <a:schemeClr val="accent5">
                            <a:lumMod val="50000"/>
                          </a:schemeClr>
                        </a:solidFill>
                      </a:endParaRPr>
                    </a:p>
                  </a:txBody>
                  <a:tcPr marL="91450" marR="91450" marT="45725" marB="45725" anchor="ctr"/>
                </a:tc>
                <a:tc>
                  <a:txBody>
                    <a:bodyPr/>
                    <a:lstStyle/>
                    <a:p>
                      <a:pPr marL="0" marR="0" lvl="0" indent="0" algn="ctr" rtl="0">
                        <a:lnSpc>
                          <a:spcPct val="100000"/>
                        </a:lnSpc>
                        <a:spcBef>
                          <a:spcPts val="0"/>
                        </a:spcBef>
                        <a:spcAft>
                          <a:spcPts val="0"/>
                        </a:spcAft>
                        <a:buNone/>
                      </a:pPr>
                      <a:endParaRPr sz="2000" u="none" strike="noStrike" cap="none" dirty="0">
                        <a:solidFill>
                          <a:schemeClr val="accent5">
                            <a:lumMod val="50000"/>
                          </a:schemeClr>
                        </a:solidFill>
                      </a:endParaRPr>
                    </a:p>
                  </a:txBody>
                  <a:tcPr marL="91450" marR="91450" marT="45725" marB="45725" anchor="ctr"/>
                </a:tc>
                <a:extLst>
                  <a:ext uri="{0D108BD9-81ED-4DB2-BD59-A6C34878D82A}">
                    <a16:rowId xmlns:a16="http://schemas.microsoft.com/office/drawing/2014/main" val="10008"/>
                  </a:ext>
                </a:extLst>
              </a:tr>
            </a:tbl>
          </a:graphicData>
        </a:graphic>
      </p:graphicFrame>
      <p:pic>
        <p:nvPicPr>
          <p:cNvPr id="17" name="Picture 16">
            <a:extLst>
              <a:ext uri="{FF2B5EF4-FFF2-40B4-BE49-F238E27FC236}">
                <a16:creationId xmlns:a16="http://schemas.microsoft.com/office/drawing/2014/main" id="{08E11D09-DA09-495B-99DB-C3B394206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7945" y="2420925"/>
            <a:ext cx="307095" cy="319891"/>
          </a:xfrm>
          <a:prstGeom prst="rect">
            <a:avLst/>
          </a:prstGeom>
        </p:spPr>
      </p:pic>
      <p:pic>
        <p:nvPicPr>
          <p:cNvPr id="18" name="Picture 17">
            <a:extLst>
              <a:ext uri="{FF2B5EF4-FFF2-40B4-BE49-F238E27FC236}">
                <a16:creationId xmlns:a16="http://schemas.microsoft.com/office/drawing/2014/main" id="{3C5257B6-7037-44E4-BF05-28354350B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5479" y="2862203"/>
            <a:ext cx="341276" cy="355496"/>
          </a:xfrm>
          <a:prstGeom prst="rect">
            <a:avLst/>
          </a:prstGeom>
        </p:spPr>
      </p:pic>
      <p:pic>
        <p:nvPicPr>
          <p:cNvPr id="19" name="Picture 18">
            <a:extLst>
              <a:ext uri="{FF2B5EF4-FFF2-40B4-BE49-F238E27FC236}">
                <a16:creationId xmlns:a16="http://schemas.microsoft.com/office/drawing/2014/main" id="{BC7EFBC8-3208-473D-8F82-BC8E622274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4937" y="3342168"/>
            <a:ext cx="341276" cy="355496"/>
          </a:xfrm>
          <a:prstGeom prst="rect">
            <a:avLst/>
          </a:prstGeom>
        </p:spPr>
      </p:pic>
      <p:pic>
        <p:nvPicPr>
          <p:cNvPr id="20" name="Picture 19">
            <a:extLst>
              <a:ext uri="{FF2B5EF4-FFF2-40B4-BE49-F238E27FC236}">
                <a16:creationId xmlns:a16="http://schemas.microsoft.com/office/drawing/2014/main" id="{2093B82E-4AF9-4E2E-9DE7-CB1471BCD3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5479" y="3850268"/>
            <a:ext cx="307097" cy="319892"/>
          </a:xfrm>
          <a:prstGeom prst="rect">
            <a:avLst/>
          </a:prstGeom>
        </p:spPr>
      </p:pic>
      <p:pic>
        <p:nvPicPr>
          <p:cNvPr id="21" name="Picture 20">
            <a:extLst>
              <a:ext uri="{FF2B5EF4-FFF2-40B4-BE49-F238E27FC236}">
                <a16:creationId xmlns:a16="http://schemas.microsoft.com/office/drawing/2014/main" id="{ABAACA9A-2047-46E1-A85C-70701B4A17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763" y="4305689"/>
            <a:ext cx="341277" cy="355496"/>
          </a:xfrm>
          <a:prstGeom prst="rect">
            <a:avLst/>
          </a:prstGeom>
        </p:spPr>
      </p:pic>
      <p:pic>
        <p:nvPicPr>
          <p:cNvPr id="22" name="Picture 21">
            <a:extLst>
              <a:ext uri="{FF2B5EF4-FFF2-40B4-BE49-F238E27FC236}">
                <a16:creationId xmlns:a16="http://schemas.microsoft.com/office/drawing/2014/main" id="{77860FF6-372F-4106-AB69-77C62070CF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8888" y="4771931"/>
            <a:ext cx="346152" cy="360575"/>
          </a:xfrm>
          <a:prstGeom prst="rect">
            <a:avLst/>
          </a:prstGeom>
        </p:spPr>
      </p:pic>
      <p:pic>
        <p:nvPicPr>
          <p:cNvPr id="23" name="Picture 22">
            <a:extLst>
              <a:ext uri="{FF2B5EF4-FFF2-40B4-BE49-F238E27FC236}">
                <a16:creationId xmlns:a16="http://schemas.microsoft.com/office/drawing/2014/main" id="{D4821F6B-3E53-4434-908E-1131CE6627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8574" y="5199345"/>
            <a:ext cx="307097" cy="347919"/>
          </a:xfrm>
          <a:prstGeom prst="rect">
            <a:avLst/>
          </a:prstGeom>
        </p:spPr>
      </p:pic>
      <p:pic>
        <p:nvPicPr>
          <p:cNvPr id="24" name="Picture 23">
            <a:extLst>
              <a:ext uri="{FF2B5EF4-FFF2-40B4-BE49-F238E27FC236}">
                <a16:creationId xmlns:a16="http://schemas.microsoft.com/office/drawing/2014/main" id="{9A6496A7-8CCB-436C-802E-1A078A572B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8574" y="5692207"/>
            <a:ext cx="334002" cy="347919"/>
          </a:xfrm>
          <a:prstGeom prst="rect">
            <a:avLst/>
          </a:prstGeom>
        </p:spPr>
      </p:pic>
      <p:sp>
        <p:nvSpPr>
          <p:cNvPr id="25" name="Google Shape;172;p5">
            <a:hlinkClick r:id="" action="ppaction://noaction">
              <a:snd r:embed="rId8" name="1.wav"/>
            </a:hlinkClick>
            <a:extLst>
              <a:ext uri="{FF2B5EF4-FFF2-40B4-BE49-F238E27FC236}">
                <a16:creationId xmlns:a16="http://schemas.microsoft.com/office/drawing/2014/main" id="{45340052-0F46-4581-BA8F-87C7C5238993}"/>
              </a:ext>
            </a:extLst>
          </p:cNvPr>
          <p:cNvSpPr/>
          <p:nvPr/>
        </p:nvSpPr>
        <p:spPr>
          <a:xfrm>
            <a:off x="430737" y="236220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1</a:t>
            </a:r>
            <a:endParaRPr/>
          </a:p>
        </p:txBody>
      </p:sp>
      <p:sp>
        <p:nvSpPr>
          <p:cNvPr id="26" name="Google Shape;175;p5">
            <a:hlinkClick r:id="" action="ppaction://noaction">
              <a:snd r:embed="rId9" name="2.wav"/>
            </a:hlinkClick>
            <a:extLst>
              <a:ext uri="{FF2B5EF4-FFF2-40B4-BE49-F238E27FC236}">
                <a16:creationId xmlns:a16="http://schemas.microsoft.com/office/drawing/2014/main" id="{876FBAE8-ADEE-48FF-B35B-FA7246760517}"/>
              </a:ext>
            </a:extLst>
          </p:cNvPr>
          <p:cNvSpPr/>
          <p:nvPr/>
        </p:nvSpPr>
        <p:spPr>
          <a:xfrm>
            <a:off x="430737" y="284659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solidFill>
                  <a:schemeClr val="lt1"/>
                </a:solidFill>
                <a:latin typeface="Century Gothic"/>
                <a:ea typeface="Century Gothic"/>
                <a:cs typeface="Century Gothic"/>
                <a:sym typeface="Century Gothic"/>
              </a:rPr>
              <a:t>2</a:t>
            </a:r>
            <a:endParaRPr dirty="0"/>
          </a:p>
        </p:txBody>
      </p:sp>
      <p:sp>
        <p:nvSpPr>
          <p:cNvPr id="27" name="Google Shape;178;p5">
            <a:hlinkClick r:id="" action="ppaction://noaction">
              <a:snd r:embed="rId10" name="3.wav"/>
            </a:hlinkClick>
            <a:extLst>
              <a:ext uri="{FF2B5EF4-FFF2-40B4-BE49-F238E27FC236}">
                <a16:creationId xmlns:a16="http://schemas.microsoft.com/office/drawing/2014/main" id="{93585A18-437E-4158-BD5B-FD99649C7266}"/>
              </a:ext>
            </a:extLst>
          </p:cNvPr>
          <p:cNvSpPr/>
          <p:nvPr/>
        </p:nvSpPr>
        <p:spPr>
          <a:xfrm>
            <a:off x="434094" y="330859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3</a:t>
            </a:r>
            <a:endParaRPr/>
          </a:p>
        </p:txBody>
      </p:sp>
      <p:sp>
        <p:nvSpPr>
          <p:cNvPr id="28" name="Google Shape;181;p5">
            <a:hlinkClick r:id="" action="ppaction://noaction">
              <a:snd r:embed="rId11" name="4.wav"/>
            </a:hlinkClick>
            <a:extLst>
              <a:ext uri="{FF2B5EF4-FFF2-40B4-BE49-F238E27FC236}">
                <a16:creationId xmlns:a16="http://schemas.microsoft.com/office/drawing/2014/main" id="{91ADC0FB-835F-41F3-9F0C-72791D703232}"/>
              </a:ext>
            </a:extLst>
          </p:cNvPr>
          <p:cNvSpPr/>
          <p:nvPr/>
        </p:nvSpPr>
        <p:spPr>
          <a:xfrm>
            <a:off x="434094" y="378179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4</a:t>
            </a:r>
            <a:endParaRPr/>
          </a:p>
        </p:txBody>
      </p:sp>
      <p:sp>
        <p:nvSpPr>
          <p:cNvPr id="29" name="Google Shape;184;p5">
            <a:hlinkClick r:id="" action="ppaction://noaction">
              <a:snd r:embed="rId12" name="5.wav"/>
            </a:hlinkClick>
            <a:extLst>
              <a:ext uri="{FF2B5EF4-FFF2-40B4-BE49-F238E27FC236}">
                <a16:creationId xmlns:a16="http://schemas.microsoft.com/office/drawing/2014/main" id="{6F39A66A-6D25-48AC-AEB5-5299BFB7E0F8}"/>
              </a:ext>
            </a:extLst>
          </p:cNvPr>
          <p:cNvSpPr/>
          <p:nvPr/>
        </p:nvSpPr>
        <p:spPr>
          <a:xfrm>
            <a:off x="434094" y="4254991"/>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5</a:t>
            </a:r>
            <a:endParaRPr/>
          </a:p>
        </p:txBody>
      </p:sp>
      <p:sp>
        <p:nvSpPr>
          <p:cNvPr id="30" name="Google Shape;187;p5">
            <a:hlinkClick r:id="" action="ppaction://noaction">
              <a:snd r:embed="rId13" name="6.wav"/>
            </a:hlinkClick>
            <a:extLst>
              <a:ext uri="{FF2B5EF4-FFF2-40B4-BE49-F238E27FC236}">
                <a16:creationId xmlns:a16="http://schemas.microsoft.com/office/drawing/2014/main" id="{9719F4EF-B988-4220-880B-C454E18C3858}"/>
              </a:ext>
            </a:extLst>
          </p:cNvPr>
          <p:cNvSpPr/>
          <p:nvPr/>
        </p:nvSpPr>
        <p:spPr>
          <a:xfrm>
            <a:off x="430737" y="472818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6</a:t>
            </a:r>
            <a:endParaRPr/>
          </a:p>
        </p:txBody>
      </p:sp>
      <p:sp>
        <p:nvSpPr>
          <p:cNvPr id="31" name="Google Shape;190;p5">
            <a:hlinkClick r:id="" action="ppaction://noaction">
              <a:snd r:embed="rId14" name="7.wav"/>
            </a:hlinkClick>
            <a:extLst>
              <a:ext uri="{FF2B5EF4-FFF2-40B4-BE49-F238E27FC236}">
                <a16:creationId xmlns:a16="http://schemas.microsoft.com/office/drawing/2014/main" id="{5D408564-42DE-4CC2-831B-06C49161C80D}"/>
              </a:ext>
            </a:extLst>
          </p:cNvPr>
          <p:cNvSpPr/>
          <p:nvPr/>
        </p:nvSpPr>
        <p:spPr>
          <a:xfrm>
            <a:off x="430737" y="520138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7</a:t>
            </a:r>
            <a:endParaRPr/>
          </a:p>
        </p:txBody>
      </p:sp>
      <p:sp>
        <p:nvSpPr>
          <p:cNvPr id="32" name="Google Shape;193;p5">
            <a:hlinkClick r:id="" action="ppaction://noaction">
              <a:snd r:embed="rId15" name="8.wav"/>
            </a:hlinkClick>
            <a:extLst>
              <a:ext uri="{FF2B5EF4-FFF2-40B4-BE49-F238E27FC236}">
                <a16:creationId xmlns:a16="http://schemas.microsoft.com/office/drawing/2014/main" id="{628C9B0C-4848-4428-A69C-D721F9EDC452}"/>
              </a:ext>
            </a:extLst>
          </p:cNvPr>
          <p:cNvSpPr/>
          <p:nvPr/>
        </p:nvSpPr>
        <p:spPr>
          <a:xfrm>
            <a:off x="430737" y="567458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chemeClr val="lt1"/>
                </a:solidFill>
                <a:latin typeface="Century Gothic"/>
                <a:ea typeface="Century Gothic"/>
                <a:cs typeface="Century Gothic"/>
                <a:sym typeface="Century Gothic"/>
              </a:rPr>
              <a:t>8</a:t>
            </a:r>
            <a:endParaRPr/>
          </a:p>
        </p:txBody>
      </p:sp>
      <p:sp>
        <p:nvSpPr>
          <p:cNvPr id="43" name="TextBox 42">
            <a:extLst>
              <a:ext uri="{FF2B5EF4-FFF2-40B4-BE49-F238E27FC236}">
                <a16:creationId xmlns:a16="http://schemas.microsoft.com/office/drawing/2014/main" id="{D042A377-885F-4A5B-8D45-FF672D3F6EBB}"/>
              </a:ext>
            </a:extLst>
          </p:cNvPr>
          <p:cNvSpPr txBox="1"/>
          <p:nvPr/>
        </p:nvSpPr>
        <p:spPr>
          <a:xfrm>
            <a:off x="1100929" y="2381977"/>
            <a:ext cx="3910045"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Tu ne vas pas </a:t>
            </a:r>
            <a:r>
              <a:rPr lang="en-GB" sz="2000" dirty="0" err="1">
                <a:solidFill>
                  <a:schemeClr val="accent5">
                    <a:lumMod val="50000"/>
                  </a:schemeClr>
                </a:solidFill>
                <a:latin typeface="Century Gothic" panose="020B0502020202020204" pitchFamily="34" charset="0"/>
              </a:rPr>
              <a:t>rester</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ici</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Noura</a:t>
            </a:r>
            <a:r>
              <a:rPr lang="en-GB" sz="2000" dirty="0">
                <a:solidFill>
                  <a:schemeClr val="accent5">
                    <a:lumMod val="50000"/>
                  </a:schemeClr>
                </a:solidFill>
                <a:latin typeface="Century Gothic" panose="020B0502020202020204" pitchFamily="34" charset="0"/>
              </a:rPr>
              <a:t>.</a:t>
            </a:r>
          </a:p>
        </p:txBody>
      </p:sp>
      <p:sp>
        <p:nvSpPr>
          <p:cNvPr id="44" name="TextBox 43">
            <a:extLst>
              <a:ext uri="{FF2B5EF4-FFF2-40B4-BE49-F238E27FC236}">
                <a16:creationId xmlns:a16="http://schemas.microsoft.com/office/drawing/2014/main" id="{B514CA37-222D-44D5-B457-7AAD3B7E0819}"/>
              </a:ext>
            </a:extLst>
          </p:cNvPr>
          <p:cNvSpPr txBox="1"/>
          <p:nvPr/>
        </p:nvSpPr>
        <p:spPr>
          <a:xfrm>
            <a:off x="1122337" y="2862203"/>
            <a:ext cx="4743099"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Papa, </a:t>
            </a:r>
            <a:r>
              <a:rPr lang="en-GB" sz="2000" dirty="0" err="1">
                <a:solidFill>
                  <a:schemeClr val="accent5">
                    <a:lumMod val="50000"/>
                  </a:schemeClr>
                </a:solidFill>
                <a:latin typeface="Century Gothic" panose="020B0502020202020204" pitchFamily="34" charset="0"/>
              </a:rPr>
              <a:t>il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jouer</a:t>
            </a:r>
            <a:r>
              <a:rPr lang="en-GB" sz="2000" dirty="0">
                <a:solidFill>
                  <a:schemeClr val="accent5">
                    <a:lumMod val="50000"/>
                  </a:schemeClr>
                </a:solidFill>
                <a:latin typeface="Century Gothic" panose="020B0502020202020204" pitchFamily="34" charset="0"/>
              </a:rPr>
              <a:t> dans </a:t>
            </a:r>
            <a:r>
              <a:rPr lang="en-GB" sz="2000" dirty="0" err="1">
                <a:solidFill>
                  <a:schemeClr val="accent5">
                    <a:lumMod val="50000"/>
                  </a:schemeClr>
                </a:solidFill>
                <a:latin typeface="Century Gothic" panose="020B0502020202020204" pitchFamily="34" charset="0"/>
              </a:rPr>
              <a:t>une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équipe</a:t>
            </a:r>
            <a:r>
              <a:rPr lang="en-GB" sz="2000" dirty="0">
                <a:solidFill>
                  <a:schemeClr val="accent5">
                    <a:lumMod val="50000"/>
                  </a:schemeClr>
                </a:solidFill>
                <a:latin typeface="Century Gothic" panose="020B0502020202020204" pitchFamily="34" charset="0"/>
              </a:rPr>
              <a:t>.</a:t>
            </a:r>
          </a:p>
        </p:txBody>
      </p:sp>
      <p:sp>
        <p:nvSpPr>
          <p:cNvPr id="45" name="TextBox 44">
            <a:extLst>
              <a:ext uri="{FF2B5EF4-FFF2-40B4-BE49-F238E27FC236}">
                <a16:creationId xmlns:a16="http://schemas.microsoft.com/office/drawing/2014/main" id="{7305E0CA-402B-4D2A-84B8-DE915379598D}"/>
              </a:ext>
            </a:extLst>
          </p:cNvPr>
          <p:cNvSpPr txBox="1"/>
          <p:nvPr/>
        </p:nvSpPr>
        <p:spPr>
          <a:xfrm>
            <a:off x="1098542" y="3325705"/>
            <a:ext cx="4777270"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Tu vas passer un </a:t>
            </a:r>
            <a:r>
              <a:rPr lang="en-GB" sz="2000" dirty="0" err="1">
                <a:solidFill>
                  <a:schemeClr val="accent5">
                    <a:lumMod val="50000"/>
                  </a:schemeClr>
                </a:solidFill>
                <a:latin typeface="Century Gothic" panose="020B0502020202020204" pitchFamily="34" charset="0"/>
              </a:rPr>
              <a:t>mois</a:t>
            </a:r>
            <a:r>
              <a:rPr lang="en-GB" sz="2000" dirty="0">
                <a:solidFill>
                  <a:schemeClr val="accent5">
                    <a:lumMod val="50000"/>
                  </a:schemeClr>
                </a:solidFill>
                <a:latin typeface="Century Gothic" panose="020B0502020202020204" pitchFamily="34" charset="0"/>
              </a:rPr>
              <a:t> chez mon </a:t>
            </a:r>
            <a:r>
              <a:rPr lang="en-GB" sz="2000" dirty="0" err="1">
                <a:solidFill>
                  <a:schemeClr val="accent5">
                    <a:lumMod val="50000"/>
                  </a:schemeClr>
                </a:solidFill>
                <a:latin typeface="Century Gothic" panose="020B0502020202020204" pitchFamily="34" charset="0"/>
              </a:rPr>
              <a:t>ami</a:t>
            </a:r>
            <a:r>
              <a:rPr lang="en-GB" sz="2000" dirty="0">
                <a:solidFill>
                  <a:schemeClr val="accent5">
                    <a:lumMod val="50000"/>
                  </a:schemeClr>
                </a:solidFill>
                <a:latin typeface="Century Gothic" panose="020B0502020202020204" pitchFamily="34" charset="0"/>
              </a:rPr>
              <a:t>.</a:t>
            </a:r>
          </a:p>
        </p:txBody>
      </p:sp>
      <p:sp>
        <p:nvSpPr>
          <p:cNvPr id="46" name="TextBox 45">
            <a:extLst>
              <a:ext uri="{FF2B5EF4-FFF2-40B4-BE49-F238E27FC236}">
                <a16:creationId xmlns:a16="http://schemas.microsoft.com/office/drawing/2014/main" id="{1AF097C5-2FC5-45F6-B861-FB7E547D655E}"/>
              </a:ext>
            </a:extLst>
          </p:cNvPr>
          <p:cNvSpPr txBox="1"/>
          <p:nvPr/>
        </p:nvSpPr>
        <p:spPr>
          <a:xfrm>
            <a:off x="1122337" y="3805004"/>
            <a:ext cx="5235729"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Je </a:t>
            </a:r>
            <a:r>
              <a:rPr lang="en-GB" sz="2000" dirty="0" err="1">
                <a:solidFill>
                  <a:schemeClr val="accent5">
                    <a:lumMod val="50000"/>
                  </a:schemeClr>
                </a:solidFill>
                <a:latin typeface="Century Gothic" panose="020B0502020202020204" pitchFamily="34" charset="0"/>
              </a:rPr>
              <a:t>vais</a:t>
            </a:r>
            <a:r>
              <a:rPr lang="en-GB" sz="2000" dirty="0">
                <a:solidFill>
                  <a:schemeClr val="accent5">
                    <a:lumMod val="50000"/>
                  </a:schemeClr>
                </a:solidFill>
                <a:latin typeface="Century Gothic" panose="020B0502020202020204" pitchFamily="34" charset="0"/>
              </a:rPr>
              <a:t> passer </a:t>
            </a:r>
            <a:r>
              <a:rPr lang="en-GB" sz="2000" dirty="0" err="1">
                <a:solidFill>
                  <a:schemeClr val="accent5">
                    <a:lumMod val="50000"/>
                  </a:schemeClr>
                </a:solidFill>
                <a:latin typeface="Century Gothic" panose="020B0502020202020204" pitchFamily="34" charset="0"/>
              </a:rPr>
              <a:t>une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année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Angleterre</a:t>
            </a:r>
            <a:r>
              <a:rPr lang="en-GB" sz="2000" dirty="0">
                <a:solidFill>
                  <a:schemeClr val="accent5">
                    <a:lumMod val="50000"/>
                  </a:schemeClr>
                </a:solidFill>
                <a:latin typeface="Century Gothic" panose="020B0502020202020204" pitchFamily="34" charset="0"/>
              </a:rPr>
              <a:t>. </a:t>
            </a:r>
          </a:p>
        </p:txBody>
      </p:sp>
      <p:sp>
        <p:nvSpPr>
          <p:cNvPr id="47" name="TextBox 46">
            <a:extLst>
              <a:ext uri="{FF2B5EF4-FFF2-40B4-BE49-F238E27FC236}">
                <a16:creationId xmlns:a16="http://schemas.microsoft.com/office/drawing/2014/main" id="{7403BE7C-0BA4-439A-9B45-7EA0F5C17982}"/>
              </a:ext>
            </a:extLst>
          </p:cNvPr>
          <p:cNvSpPr txBox="1"/>
          <p:nvPr/>
        </p:nvSpPr>
        <p:spPr>
          <a:xfrm>
            <a:off x="1128618" y="4280745"/>
            <a:ext cx="5463355"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Tu ne vas pas faire le ménage </a:t>
            </a:r>
            <a:r>
              <a:rPr lang="en-GB" sz="2000" dirty="0" err="1">
                <a:solidFill>
                  <a:schemeClr val="accent5">
                    <a:lumMod val="50000"/>
                  </a:schemeClr>
                </a:solidFill>
                <a:latin typeface="Century Gothic" panose="020B0502020202020204" pitchFamily="34" charset="0"/>
              </a:rPr>
              <a:t>aujourd’hui</a:t>
            </a:r>
            <a:r>
              <a:rPr lang="en-GB" sz="2000" dirty="0">
                <a:solidFill>
                  <a:schemeClr val="accent5">
                    <a:lumMod val="50000"/>
                  </a:schemeClr>
                </a:solidFill>
                <a:latin typeface="Century Gothic" panose="020B0502020202020204" pitchFamily="34" charset="0"/>
              </a:rPr>
              <a:t>.</a:t>
            </a:r>
          </a:p>
        </p:txBody>
      </p:sp>
      <p:sp>
        <p:nvSpPr>
          <p:cNvPr id="48" name="TextBox 47">
            <a:extLst>
              <a:ext uri="{FF2B5EF4-FFF2-40B4-BE49-F238E27FC236}">
                <a16:creationId xmlns:a16="http://schemas.microsoft.com/office/drawing/2014/main" id="{290D7557-FC3C-41A5-8094-678B0B2E28F7}"/>
              </a:ext>
            </a:extLst>
          </p:cNvPr>
          <p:cNvSpPr txBox="1"/>
          <p:nvPr/>
        </p:nvSpPr>
        <p:spPr>
          <a:xfrm>
            <a:off x="1098542" y="4748732"/>
            <a:ext cx="5490606" cy="400110"/>
          </a:xfrm>
          <a:prstGeom prst="rect">
            <a:avLst/>
          </a:prstGeom>
          <a:noFill/>
        </p:spPr>
        <p:txBody>
          <a:bodyPr wrap="none" rtlCol="0">
            <a:spAutoFit/>
          </a:bodyPr>
          <a:lstStyle/>
          <a:p>
            <a:r>
              <a:rPr lang="en-GB" sz="2000" dirty="0" err="1">
                <a:solidFill>
                  <a:schemeClr val="accent5">
                    <a:lumMod val="50000"/>
                  </a:schemeClr>
                </a:solidFill>
                <a:latin typeface="Century Gothic" panose="020B0502020202020204" pitchFamily="34" charset="0"/>
              </a:rPr>
              <a:t>Maman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elle</a:t>
            </a:r>
            <a:r>
              <a:rPr lang="en-GB" sz="2000" dirty="0">
                <a:solidFill>
                  <a:schemeClr val="accent5">
                    <a:lumMod val="50000"/>
                  </a:schemeClr>
                </a:solidFill>
                <a:latin typeface="Century Gothic" panose="020B0502020202020204" pitchFamily="34" charset="0"/>
              </a:rPr>
              <a:t> ne </a:t>
            </a:r>
            <a:r>
              <a:rPr lang="en-GB" sz="2000" dirty="0" err="1">
                <a:solidFill>
                  <a:schemeClr val="accent5">
                    <a:lumMod val="50000"/>
                  </a:schemeClr>
                </a:solidFill>
                <a:latin typeface="Century Gothic" panose="020B0502020202020204" pitchFamily="34" charset="0"/>
              </a:rPr>
              <a:t>va</a:t>
            </a:r>
            <a:r>
              <a:rPr lang="en-GB" sz="2000" dirty="0">
                <a:solidFill>
                  <a:schemeClr val="accent5">
                    <a:lumMod val="50000"/>
                  </a:schemeClr>
                </a:solidFill>
                <a:latin typeface="Century Gothic" panose="020B0502020202020204" pitchFamily="34" charset="0"/>
              </a:rPr>
              <a:t> pas </a:t>
            </a:r>
            <a:r>
              <a:rPr lang="en-GB" sz="2000" dirty="0" err="1">
                <a:solidFill>
                  <a:schemeClr val="accent5">
                    <a:lumMod val="50000"/>
                  </a:schemeClr>
                </a:solidFill>
                <a:latin typeface="Century Gothic" panose="020B0502020202020204" pitchFamily="34" charset="0"/>
              </a:rPr>
              <a:t>travailler</a:t>
            </a:r>
            <a:r>
              <a:rPr lang="en-GB" sz="2000" dirty="0">
                <a:solidFill>
                  <a:schemeClr val="accent5">
                    <a:lumMod val="50000"/>
                  </a:schemeClr>
                </a:solidFill>
                <a:latin typeface="Century Gothic" panose="020B0502020202020204" pitchFamily="34" charset="0"/>
              </a:rPr>
              <a:t> à </a:t>
            </a:r>
            <a:r>
              <a:rPr lang="en-GB" sz="2000" dirty="0" err="1">
                <a:solidFill>
                  <a:schemeClr val="accent5">
                    <a:lumMod val="50000"/>
                  </a:schemeClr>
                </a:solidFill>
                <a:latin typeface="Century Gothic" panose="020B0502020202020204" pitchFamily="34" charset="0"/>
              </a:rPr>
              <a:t>Londres</a:t>
            </a:r>
            <a:r>
              <a:rPr lang="en-GB" sz="2000" dirty="0">
                <a:solidFill>
                  <a:schemeClr val="accent5">
                    <a:lumMod val="50000"/>
                  </a:schemeClr>
                </a:solidFill>
                <a:latin typeface="Century Gothic" panose="020B0502020202020204" pitchFamily="34" charset="0"/>
              </a:rPr>
              <a:t>.</a:t>
            </a:r>
          </a:p>
        </p:txBody>
      </p:sp>
      <p:sp>
        <p:nvSpPr>
          <p:cNvPr id="49" name="TextBox 48">
            <a:extLst>
              <a:ext uri="{FF2B5EF4-FFF2-40B4-BE49-F238E27FC236}">
                <a16:creationId xmlns:a16="http://schemas.microsoft.com/office/drawing/2014/main" id="{25A2956D-EB9C-4E04-A247-4AFEBD80A821}"/>
              </a:ext>
            </a:extLst>
          </p:cNvPr>
          <p:cNvSpPr txBox="1"/>
          <p:nvPr/>
        </p:nvSpPr>
        <p:spPr>
          <a:xfrm>
            <a:off x="1122337" y="5222619"/>
            <a:ext cx="3663182"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Je </a:t>
            </a:r>
            <a:r>
              <a:rPr lang="en-GB" sz="2000" dirty="0" err="1">
                <a:solidFill>
                  <a:schemeClr val="accent5">
                    <a:lumMod val="50000"/>
                  </a:schemeClr>
                </a:solidFill>
                <a:latin typeface="Century Gothic" panose="020B0502020202020204" pitchFamily="34" charset="0"/>
              </a:rPr>
              <a:t>vais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aller</a:t>
            </a:r>
            <a:r>
              <a:rPr lang="en-GB" sz="2000" dirty="0">
                <a:solidFill>
                  <a:schemeClr val="accent5">
                    <a:lumMod val="50000"/>
                  </a:schemeClr>
                </a:solidFill>
                <a:latin typeface="Century Gothic" panose="020B0502020202020204" pitchFamily="34" charset="0"/>
              </a:rPr>
              <a:t> au café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ville</a:t>
            </a:r>
            <a:r>
              <a:rPr lang="en-GB" sz="2000" dirty="0">
                <a:solidFill>
                  <a:schemeClr val="accent5">
                    <a:lumMod val="50000"/>
                  </a:schemeClr>
                </a:solidFill>
                <a:latin typeface="Century Gothic" panose="020B0502020202020204" pitchFamily="34" charset="0"/>
              </a:rPr>
              <a:t>.</a:t>
            </a:r>
          </a:p>
        </p:txBody>
      </p:sp>
      <p:sp>
        <p:nvSpPr>
          <p:cNvPr id="50" name="TextBox 49">
            <a:extLst>
              <a:ext uri="{FF2B5EF4-FFF2-40B4-BE49-F238E27FC236}">
                <a16:creationId xmlns:a16="http://schemas.microsoft.com/office/drawing/2014/main" id="{42198541-2A8E-431E-81F8-F11CE952C90A}"/>
              </a:ext>
            </a:extLst>
          </p:cNvPr>
          <p:cNvSpPr txBox="1"/>
          <p:nvPr/>
        </p:nvSpPr>
        <p:spPr>
          <a:xfrm>
            <a:off x="1157349" y="5692207"/>
            <a:ext cx="5514651" cy="400110"/>
          </a:xfrm>
          <a:prstGeom prst="rect">
            <a:avLst/>
          </a:prstGeom>
          <a:noFill/>
        </p:spPr>
        <p:txBody>
          <a:bodyPr wrap="none" rtlCol="0">
            <a:spAutoFit/>
          </a:bodyPr>
          <a:lstStyle/>
          <a:p>
            <a:r>
              <a:rPr lang="en-GB" sz="2000" dirty="0">
                <a:solidFill>
                  <a:schemeClr val="accent5">
                    <a:lumMod val="50000"/>
                  </a:schemeClr>
                </a:solidFill>
                <a:latin typeface="Century Gothic" panose="020B0502020202020204" pitchFamily="34" charset="0"/>
              </a:rPr>
              <a:t>Abdel, </a:t>
            </a:r>
            <a:r>
              <a:rPr lang="en-GB" sz="2000" dirty="0" err="1">
                <a:solidFill>
                  <a:schemeClr val="accent5">
                    <a:lumMod val="50000"/>
                  </a:schemeClr>
                </a:solidFill>
                <a:latin typeface="Century Gothic" panose="020B0502020202020204" pitchFamily="34" charset="0"/>
              </a:rPr>
              <a:t>il</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va</a:t>
            </a:r>
            <a:r>
              <a:rPr lang="en-GB" sz="2000" dirty="0">
                <a:solidFill>
                  <a:schemeClr val="accent5">
                    <a:lumMod val="50000"/>
                  </a:schemeClr>
                </a:solidFill>
                <a:latin typeface="Century Gothic" panose="020B0502020202020204" pitchFamily="34" charset="0"/>
              </a:rPr>
              <a:t> passer </a:t>
            </a:r>
            <a:r>
              <a:rPr lang="en-GB" sz="2000" dirty="0" err="1">
                <a:solidFill>
                  <a:schemeClr val="accent5">
                    <a:lumMod val="50000"/>
                  </a:schemeClr>
                </a:solidFill>
                <a:latin typeface="Century Gothic" panose="020B0502020202020204" pitchFamily="34" charset="0"/>
              </a:rPr>
              <a:t>ses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vacances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Écosse</a:t>
            </a:r>
            <a:r>
              <a:rPr lang="en-GB" sz="2000" dirty="0">
                <a:solidFill>
                  <a:schemeClr val="accent5">
                    <a:lumMod val="50000"/>
                  </a:schemeClr>
                </a:solidFill>
                <a:latin typeface="Century Gothic" panose="020B0502020202020204" pitchFamily="34" charset="0"/>
              </a:rPr>
              <a:t>.</a:t>
            </a:r>
          </a:p>
        </p:txBody>
      </p:sp>
      <p:sp>
        <p:nvSpPr>
          <p:cNvPr id="6" name="TextBox 5">
            <a:extLst>
              <a:ext uri="{FF2B5EF4-FFF2-40B4-BE49-F238E27FC236}">
                <a16:creationId xmlns:a16="http://schemas.microsoft.com/office/drawing/2014/main" id="{53060C70-7587-4953-B176-8530B36295C0}"/>
              </a:ext>
            </a:extLst>
          </p:cNvPr>
          <p:cNvSpPr txBox="1"/>
          <p:nvPr/>
        </p:nvSpPr>
        <p:spPr>
          <a:xfrm>
            <a:off x="241676" y="1315908"/>
            <a:ext cx="11318230" cy="400110"/>
          </a:xfrm>
          <a:prstGeom prst="rect">
            <a:avLst/>
          </a:prstGeom>
          <a:noFill/>
        </p:spPr>
        <p:txBody>
          <a:bodyPr wrap="square" rtlCol="0">
            <a:spAutoFit/>
          </a:bodyPr>
          <a:lstStyle/>
          <a:p>
            <a:r>
              <a:rPr lang="en-GB" sz="2000" dirty="0">
                <a:solidFill>
                  <a:schemeClr val="accent5">
                    <a:lumMod val="50000"/>
                  </a:schemeClr>
                </a:solidFill>
              </a:rPr>
              <a:t>Amir </a:t>
            </a:r>
            <a:r>
              <a:rPr lang="en-GB" sz="2000" dirty="0" err="1">
                <a:solidFill>
                  <a:schemeClr val="accent5">
                    <a:lumMod val="50000"/>
                  </a:schemeClr>
                </a:solidFill>
              </a:rPr>
              <a:t>parle</a:t>
            </a:r>
            <a:r>
              <a:rPr lang="en-GB" sz="2000" dirty="0">
                <a:solidFill>
                  <a:schemeClr val="accent5">
                    <a:lumMod val="50000"/>
                  </a:schemeClr>
                </a:solidFill>
              </a:rPr>
              <a:t> à </a:t>
            </a:r>
            <a:r>
              <a:rPr lang="en-GB" sz="2000" dirty="0" err="1">
                <a:solidFill>
                  <a:schemeClr val="accent5">
                    <a:lumMod val="50000"/>
                  </a:schemeClr>
                </a:solidFill>
              </a:rPr>
              <a:t>Noura</a:t>
            </a:r>
            <a:r>
              <a:rPr lang="en-GB" sz="2000" dirty="0">
                <a:solidFill>
                  <a:schemeClr val="accent5">
                    <a:lumMod val="50000"/>
                  </a:schemeClr>
                </a:solidFill>
              </a:rPr>
              <a:t> de </a:t>
            </a:r>
            <a:r>
              <a:rPr lang="en-GB" sz="2000" dirty="0" err="1">
                <a:solidFill>
                  <a:schemeClr val="accent5">
                    <a:lumMod val="50000"/>
                  </a:schemeClr>
                </a:solidFill>
              </a:rPr>
              <a:t>l’avenir</a:t>
            </a:r>
            <a:r>
              <a:rPr lang="en-GB" sz="2000" dirty="0">
                <a:solidFill>
                  <a:schemeClr val="accent5">
                    <a:lumMod val="50000"/>
                  </a:schemeClr>
                </a:solidFill>
              </a:rPr>
              <a:t>. Qui </a:t>
            </a:r>
            <a:r>
              <a:rPr lang="en-GB" sz="2000" dirty="0" err="1">
                <a:solidFill>
                  <a:schemeClr val="accent5">
                    <a:lumMod val="50000"/>
                  </a:schemeClr>
                </a:solidFill>
              </a:rPr>
              <a:t>va</a:t>
            </a:r>
            <a:r>
              <a:rPr lang="en-GB" sz="2000" dirty="0">
                <a:solidFill>
                  <a:schemeClr val="accent5">
                    <a:lumMod val="50000"/>
                  </a:schemeClr>
                </a:solidFill>
              </a:rPr>
              <a:t> faire quoi dans la </a:t>
            </a:r>
            <a:r>
              <a:rPr lang="en-GB" sz="2000" dirty="0" err="1">
                <a:solidFill>
                  <a:schemeClr val="accent5">
                    <a:lumMod val="50000"/>
                  </a:schemeClr>
                </a:solidFill>
              </a:rPr>
              <a:t>famille</a:t>
            </a:r>
            <a:r>
              <a:rPr lang="en-GB" sz="2000" dirty="0">
                <a:solidFill>
                  <a:schemeClr val="accent5">
                    <a:lumMod val="50000"/>
                  </a:schemeClr>
                </a:solidFill>
              </a:rPr>
              <a:t>?</a:t>
            </a:r>
          </a:p>
        </p:txBody>
      </p:sp>
      <p:pic>
        <p:nvPicPr>
          <p:cNvPr id="9" name="Picture 8" descr="A close up of a logo&#10;&#10;Description automatically generated">
            <a:extLst>
              <a:ext uri="{FF2B5EF4-FFF2-40B4-BE49-F238E27FC236}">
                <a16:creationId xmlns:a16="http://schemas.microsoft.com/office/drawing/2014/main" id="{3247911D-0114-4086-8066-9F6AF2B5C85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163573" y="296864"/>
            <a:ext cx="2347278" cy="2347278"/>
          </a:xfrm>
          <a:prstGeom prst="rect">
            <a:avLst/>
          </a:prstGeom>
        </p:spPr>
      </p:pic>
      <p:pic>
        <p:nvPicPr>
          <p:cNvPr id="33" name="Picture 32" descr="background rectangle">
            <a:extLst>
              <a:ext uri="{FF2B5EF4-FFF2-40B4-BE49-F238E27FC236}">
                <a16:creationId xmlns:a16="http://schemas.microsoft.com/office/drawing/2014/main" id="{D0AFC85F-9375-4704-A1DF-BC0487D048ED}"/>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756DF4CA-6F26-4819-A742-8A6138D000F7}"/>
              </a:ext>
            </a:extLst>
          </p:cNvPr>
          <p:cNvSpPr txBox="1">
            <a:spLocks/>
          </p:cNvSpPr>
          <p:nvPr/>
        </p:nvSpPr>
        <p:spPr>
          <a:xfrm>
            <a:off x="0" y="296864"/>
            <a:ext cx="574040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a:solidFill>
                  <a:schemeClr val="bg1"/>
                </a:solidFill>
              </a:rPr>
              <a:t>Qui va faire quoi à l’avenir ?</a:t>
            </a:r>
            <a:endParaRPr lang="en-GB" sz="3200" b="1" dirty="0">
              <a:solidFill>
                <a:schemeClr val="bg1"/>
              </a:solidFill>
            </a:endParaRPr>
          </a:p>
        </p:txBody>
      </p:sp>
      <p:sp>
        <p:nvSpPr>
          <p:cNvPr id="35" name="Rounded Rectangle 46">
            <a:extLst>
              <a:ext uri="{FF2B5EF4-FFF2-40B4-BE49-F238E27FC236}">
                <a16:creationId xmlns:a16="http://schemas.microsoft.com/office/drawing/2014/main" id="{11609845-6CF8-47F9-BE07-05D76631D0D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264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cxnSp>
        <p:nvCxnSpPr>
          <p:cNvPr id="548" name="Google Shape;548;p48"/>
          <p:cNvCxnSpPr>
            <a:cxnSpLocks/>
          </p:cNvCxnSpPr>
          <p:nvPr/>
        </p:nvCxnSpPr>
        <p:spPr>
          <a:xfrm>
            <a:off x="3503712" y="1460670"/>
            <a:ext cx="0" cy="4488610"/>
          </a:xfrm>
          <a:prstGeom prst="straightConnector1">
            <a:avLst/>
          </a:prstGeom>
          <a:noFill/>
          <a:ln w="9525" cap="flat" cmpd="sng">
            <a:solidFill>
              <a:srgbClr val="5597D3"/>
            </a:solidFill>
            <a:prstDash val="solid"/>
            <a:round/>
            <a:headEnd type="none" w="sm" len="sm"/>
            <a:tailEnd type="none" w="sm" len="sm"/>
          </a:ln>
        </p:spPr>
      </p:cxnSp>
      <p:cxnSp>
        <p:nvCxnSpPr>
          <p:cNvPr id="549" name="Google Shape;549;p48"/>
          <p:cNvCxnSpPr>
            <a:cxnSpLocks/>
          </p:cNvCxnSpPr>
          <p:nvPr/>
        </p:nvCxnSpPr>
        <p:spPr>
          <a:xfrm>
            <a:off x="7752184" y="1492819"/>
            <a:ext cx="0" cy="4608861"/>
          </a:xfrm>
          <a:prstGeom prst="straightConnector1">
            <a:avLst/>
          </a:prstGeom>
          <a:noFill/>
          <a:ln w="9525" cap="flat" cmpd="sng">
            <a:solidFill>
              <a:srgbClr val="5597D3"/>
            </a:solidFill>
            <a:prstDash val="solid"/>
            <a:round/>
            <a:headEnd type="none" w="sm" len="sm"/>
            <a:tailEnd type="none" w="sm" len="sm"/>
          </a:ln>
        </p:spPr>
      </p:cxnSp>
      <p:cxnSp>
        <p:nvCxnSpPr>
          <p:cNvPr id="550" name="Google Shape;550;p48"/>
          <p:cNvCxnSpPr>
            <a:cxnSpLocks/>
          </p:cNvCxnSpPr>
          <p:nvPr/>
        </p:nvCxnSpPr>
        <p:spPr>
          <a:xfrm>
            <a:off x="890139" y="2632768"/>
            <a:ext cx="8400698" cy="0"/>
          </a:xfrm>
          <a:prstGeom prst="straightConnector1">
            <a:avLst/>
          </a:prstGeom>
          <a:noFill/>
          <a:ln w="9525" cap="flat" cmpd="sng">
            <a:solidFill>
              <a:srgbClr val="5597D3"/>
            </a:solidFill>
            <a:prstDash val="solid"/>
            <a:round/>
            <a:headEnd type="none" w="sm" len="sm"/>
            <a:tailEnd type="none" w="sm" len="sm"/>
          </a:ln>
        </p:spPr>
      </p:cxnSp>
      <p:cxnSp>
        <p:nvCxnSpPr>
          <p:cNvPr id="551" name="Google Shape;551;p48"/>
          <p:cNvCxnSpPr>
            <a:cxnSpLocks/>
          </p:cNvCxnSpPr>
          <p:nvPr/>
        </p:nvCxnSpPr>
        <p:spPr>
          <a:xfrm>
            <a:off x="767408" y="4386181"/>
            <a:ext cx="8400698" cy="0"/>
          </a:xfrm>
          <a:prstGeom prst="straightConnector1">
            <a:avLst/>
          </a:prstGeom>
          <a:noFill/>
          <a:ln w="9525" cap="flat" cmpd="sng">
            <a:solidFill>
              <a:srgbClr val="5597D3"/>
            </a:solidFill>
            <a:prstDash val="solid"/>
            <a:round/>
            <a:headEnd type="none" w="sm" len="sm"/>
            <a:tailEnd type="none" w="sm" len="sm"/>
          </a:ln>
        </p:spPr>
      </p:cxnSp>
      <p:sp>
        <p:nvSpPr>
          <p:cNvPr id="561" name="Google Shape;561;p48"/>
          <p:cNvSpPr txBox="1"/>
          <p:nvPr/>
        </p:nvSpPr>
        <p:spPr>
          <a:xfrm>
            <a:off x="6631332" y="2204264"/>
            <a:ext cx="11112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rPr>
              <a:t>you</a:t>
            </a:r>
            <a:endParaRPr kumimoji="0"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endParaRPr>
          </a:p>
        </p:txBody>
      </p:sp>
      <p:sp>
        <p:nvSpPr>
          <p:cNvPr id="562" name="Google Shape;562;p48"/>
          <p:cNvSpPr txBox="1"/>
          <p:nvPr/>
        </p:nvSpPr>
        <p:spPr>
          <a:xfrm>
            <a:off x="10789483" y="5708224"/>
            <a:ext cx="11112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rPr>
              <a:t>you</a:t>
            </a:r>
            <a:endParaRPr kumimoji="0"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endParaRPr>
          </a:p>
        </p:txBody>
      </p:sp>
      <p:sp>
        <p:nvSpPr>
          <p:cNvPr id="563" name="Google Shape;563;p48"/>
          <p:cNvSpPr txBox="1"/>
          <p:nvPr/>
        </p:nvSpPr>
        <p:spPr>
          <a:xfrm>
            <a:off x="2728938" y="5708224"/>
            <a:ext cx="11112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rPr>
              <a:t>you</a:t>
            </a:r>
            <a:endParaRPr kumimoji="0"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endParaRPr>
          </a:p>
        </p:txBody>
      </p:sp>
      <p:sp>
        <p:nvSpPr>
          <p:cNvPr id="564" name="Google Shape;564;p48"/>
          <p:cNvSpPr txBox="1"/>
          <p:nvPr/>
        </p:nvSpPr>
        <p:spPr>
          <a:xfrm>
            <a:off x="6690856" y="3961195"/>
            <a:ext cx="11112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rPr>
              <a:t>she</a:t>
            </a:r>
            <a:endParaRPr kumimoji="0"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endParaRPr>
          </a:p>
        </p:txBody>
      </p:sp>
      <p:sp>
        <p:nvSpPr>
          <p:cNvPr id="565" name="Google Shape;565;p48"/>
          <p:cNvSpPr txBox="1"/>
          <p:nvPr/>
        </p:nvSpPr>
        <p:spPr>
          <a:xfrm>
            <a:off x="10747136" y="2154477"/>
            <a:ext cx="11112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rPr>
              <a:t>I</a:t>
            </a:r>
            <a:endParaRPr kumimoji="0"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endParaRPr>
          </a:p>
        </p:txBody>
      </p:sp>
      <p:sp>
        <p:nvSpPr>
          <p:cNvPr id="566" name="Google Shape;566;p48"/>
          <p:cNvSpPr txBox="1"/>
          <p:nvPr/>
        </p:nvSpPr>
        <p:spPr>
          <a:xfrm>
            <a:off x="10815972" y="3926000"/>
            <a:ext cx="11112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rPr>
              <a:t>she</a:t>
            </a:r>
            <a:endParaRPr kumimoji="0"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endParaRPr>
          </a:p>
        </p:txBody>
      </p:sp>
      <p:sp>
        <p:nvSpPr>
          <p:cNvPr id="567" name="Google Shape;567;p48"/>
          <p:cNvSpPr txBox="1"/>
          <p:nvPr/>
        </p:nvSpPr>
        <p:spPr>
          <a:xfrm>
            <a:off x="6727965" y="5737404"/>
            <a:ext cx="11112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rPr>
              <a:t>I</a:t>
            </a:r>
            <a:endParaRPr kumimoji="0"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endParaRPr>
          </a:p>
        </p:txBody>
      </p:sp>
      <p:sp>
        <p:nvSpPr>
          <p:cNvPr id="568" name="Google Shape;568;p48"/>
          <p:cNvSpPr txBox="1"/>
          <p:nvPr/>
        </p:nvSpPr>
        <p:spPr>
          <a:xfrm>
            <a:off x="2686589" y="2189107"/>
            <a:ext cx="11112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rPr>
              <a:t>he</a:t>
            </a:r>
            <a:endParaRPr kumimoji="0"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endParaRPr>
          </a:p>
        </p:txBody>
      </p:sp>
      <p:sp>
        <p:nvSpPr>
          <p:cNvPr id="569" name="Google Shape;569;p48"/>
          <p:cNvSpPr txBox="1"/>
          <p:nvPr/>
        </p:nvSpPr>
        <p:spPr>
          <a:xfrm>
            <a:off x="2769210" y="3991830"/>
            <a:ext cx="111125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rPr>
              <a:t>he</a:t>
            </a:r>
            <a:endParaRPr kumimoji="0" sz="2400" b="0" i="0" u="none" strike="noStrike" kern="0" cap="none" spc="0" normalizeH="0" baseline="0" noProof="0">
              <a:ln>
                <a:noFill/>
              </a:ln>
              <a:solidFill>
                <a:srgbClr val="104F75"/>
              </a:solidFill>
              <a:effectLst/>
              <a:uLnTx/>
              <a:uFillTx/>
              <a:latin typeface="Century Gothic" panose="020B0502020202020204" pitchFamily="34" charset="0"/>
              <a:cs typeface="Arial"/>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7462" y="4552715"/>
            <a:ext cx="2407969" cy="150512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3018" y="4552715"/>
            <a:ext cx="2137681" cy="150512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231" y="4552715"/>
            <a:ext cx="1991665" cy="150512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21" y="2865592"/>
            <a:ext cx="2033799" cy="136956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321" y="1235592"/>
            <a:ext cx="2000194" cy="121554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7221" y="2757214"/>
            <a:ext cx="2333518" cy="1496992"/>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34529" y="1070617"/>
            <a:ext cx="2342634" cy="1482765"/>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0670" y="1073457"/>
            <a:ext cx="2180798" cy="1507605"/>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73018" y="2769396"/>
            <a:ext cx="2180798" cy="1513903"/>
          </a:xfrm>
          <a:prstGeom prst="rect">
            <a:avLst/>
          </a:prstGeom>
        </p:spPr>
      </p:pic>
      <p:sp>
        <p:nvSpPr>
          <p:cNvPr id="11" name="Title 10"/>
          <p:cNvSpPr>
            <a:spLocks noGrp="1"/>
          </p:cNvSpPr>
          <p:nvPr>
            <p:ph type="title"/>
          </p:nvPr>
        </p:nvSpPr>
        <p:spPr>
          <a:xfrm>
            <a:off x="0" y="469557"/>
            <a:ext cx="1676672" cy="416765"/>
          </a:xfrm>
        </p:spPr>
        <p:txBody>
          <a:bodyPr>
            <a:normAutofit fontScale="90000"/>
          </a:bodyPr>
          <a:lstStyle/>
          <a:p>
            <a:r>
              <a:rPr lang="en-GB" sz="2400" dirty="0" err="1"/>
              <a:t>morpion</a:t>
            </a:r>
            <a:endParaRPr lang="en-GB" sz="2400" dirty="0"/>
          </a:p>
        </p:txBody>
      </p:sp>
      <p:pic>
        <p:nvPicPr>
          <p:cNvPr id="30" name="Picture 29" descr="background rectangle">
            <a:extLst>
              <a:ext uri="{FF2B5EF4-FFF2-40B4-BE49-F238E27FC236}">
                <a16:creationId xmlns:a16="http://schemas.microsoft.com/office/drawing/2014/main" id="{230B1280-905E-44B3-BBCC-AA6B43D0B663}"/>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96B10A92-3016-47E9-9119-F33058794A9F}"/>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Morpion</a:t>
            </a:r>
            <a:endParaRPr lang="en-GB" sz="3600" b="1" kern="0" dirty="0">
              <a:solidFill>
                <a:schemeClr val="bg1"/>
              </a:solidFill>
            </a:endParaRPr>
          </a:p>
        </p:txBody>
      </p:sp>
      <p:sp>
        <p:nvSpPr>
          <p:cNvPr id="32" name="Rounded Rectangle 46">
            <a:extLst>
              <a:ext uri="{FF2B5EF4-FFF2-40B4-BE49-F238E27FC236}">
                <a16:creationId xmlns:a16="http://schemas.microsoft.com/office/drawing/2014/main" id="{34BA2CD6-64DE-478F-9EA8-EFF1DFAA1BC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cxnSp>
        <p:nvCxnSpPr>
          <p:cNvPr id="548" name="Google Shape;548;p48"/>
          <p:cNvCxnSpPr/>
          <p:nvPr/>
        </p:nvCxnSpPr>
        <p:spPr>
          <a:xfrm>
            <a:off x="3658774" y="541929"/>
            <a:ext cx="0" cy="5688632"/>
          </a:xfrm>
          <a:prstGeom prst="straightConnector1">
            <a:avLst/>
          </a:prstGeom>
          <a:noFill/>
          <a:ln w="9525" cap="flat" cmpd="sng">
            <a:solidFill>
              <a:srgbClr val="5597D3"/>
            </a:solidFill>
            <a:prstDash val="solid"/>
            <a:round/>
            <a:headEnd type="none" w="sm" len="sm"/>
            <a:tailEnd type="none" w="sm" len="sm"/>
          </a:ln>
        </p:spPr>
      </p:cxnSp>
      <p:cxnSp>
        <p:nvCxnSpPr>
          <p:cNvPr id="549" name="Google Shape;549;p48"/>
          <p:cNvCxnSpPr/>
          <p:nvPr/>
        </p:nvCxnSpPr>
        <p:spPr>
          <a:xfrm>
            <a:off x="7907246" y="541929"/>
            <a:ext cx="0" cy="5841032"/>
          </a:xfrm>
          <a:prstGeom prst="straightConnector1">
            <a:avLst/>
          </a:prstGeom>
          <a:noFill/>
          <a:ln w="9525" cap="flat" cmpd="sng">
            <a:solidFill>
              <a:srgbClr val="5597D3"/>
            </a:solidFill>
            <a:prstDash val="solid"/>
            <a:round/>
            <a:headEnd type="none" w="sm" len="sm"/>
            <a:tailEnd type="none" w="sm" len="sm"/>
          </a:ln>
        </p:spPr>
      </p:cxnSp>
      <p:cxnSp>
        <p:nvCxnSpPr>
          <p:cNvPr id="550" name="Google Shape;550;p48"/>
          <p:cNvCxnSpPr/>
          <p:nvPr/>
        </p:nvCxnSpPr>
        <p:spPr>
          <a:xfrm>
            <a:off x="922470" y="2870623"/>
            <a:ext cx="9361040" cy="0"/>
          </a:xfrm>
          <a:prstGeom prst="straightConnector1">
            <a:avLst/>
          </a:prstGeom>
          <a:noFill/>
          <a:ln w="9525" cap="flat" cmpd="sng">
            <a:solidFill>
              <a:srgbClr val="5597D3"/>
            </a:solidFill>
            <a:prstDash val="solid"/>
            <a:round/>
            <a:headEnd type="none" w="sm" len="sm"/>
            <a:tailEnd type="none" w="sm" len="sm"/>
          </a:ln>
        </p:spPr>
      </p:cxnSp>
      <p:cxnSp>
        <p:nvCxnSpPr>
          <p:cNvPr id="551" name="Google Shape;551;p48"/>
          <p:cNvCxnSpPr/>
          <p:nvPr/>
        </p:nvCxnSpPr>
        <p:spPr>
          <a:xfrm>
            <a:off x="922470" y="4632519"/>
            <a:ext cx="9361040" cy="0"/>
          </a:xfrm>
          <a:prstGeom prst="straightConnector1">
            <a:avLst/>
          </a:prstGeom>
          <a:noFill/>
          <a:ln w="9525" cap="flat" cmpd="sng">
            <a:solidFill>
              <a:srgbClr val="5597D3"/>
            </a:solidFill>
            <a:prstDash val="solid"/>
            <a:round/>
            <a:headEnd type="none" w="sm" len="sm"/>
            <a:tailEnd type="none" w="sm" len="sm"/>
          </a:ln>
        </p:spPr>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2524" y="4661936"/>
            <a:ext cx="2683240" cy="16771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8080" y="4661936"/>
            <a:ext cx="2382054" cy="167718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293" y="4661936"/>
            <a:ext cx="2219346" cy="167718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383" y="3008660"/>
            <a:ext cx="2266296" cy="15261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7705" y="1319710"/>
            <a:ext cx="2228850" cy="145129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22282" y="2885714"/>
            <a:ext cx="2600279" cy="16681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31938" y="1181364"/>
            <a:ext cx="2610437" cy="165227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28080" y="1181364"/>
            <a:ext cx="2430100" cy="1679950"/>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28080" y="2895964"/>
            <a:ext cx="2430100" cy="1686968"/>
          </a:xfrm>
          <a:prstGeom prst="rect">
            <a:avLst/>
          </a:prstGeom>
        </p:spPr>
      </p:pic>
      <p:sp>
        <p:nvSpPr>
          <p:cNvPr id="11" name="Title 10"/>
          <p:cNvSpPr>
            <a:spLocks noGrp="1"/>
          </p:cNvSpPr>
          <p:nvPr>
            <p:ph type="title"/>
          </p:nvPr>
        </p:nvSpPr>
        <p:spPr>
          <a:xfrm>
            <a:off x="207177" y="260815"/>
            <a:ext cx="1505148" cy="997305"/>
          </a:xfrm>
        </p:spPr>
        <p:txBody>
          <a:bodyPr>
            <a:normAutofit/>
          </a:bodyPr>
          <a:lstStyle/>
          <a:p>
            <a:r>
              <a:rPr lang="en-GB" sz="2400" dirty="0" err="1"/>
              <a:t>morpion</a:t>
            </a:r>
            <a:endParaRPr lang="en-GB" sz="2400" dirty="0"/>
          </a:p>
        </p:txBody>
      </p:sp>
      <p:pic>
        <p:nvPicPr>
          <p:cNvPr id="17" name="Picture 16" descr="background rectangle">
            <a:extLst>
              <a:ext uri="{FF2B5EF4-FFF2-40B4-BE49-F238E27FC236}">
                <a16:creationId xmlns:a16="http://schemas.microsoft.com/office/drawing/2014/main" id="{EA2FF242-9710-4AD2-BB83-B2D9158716B5}"/>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8" name="Title 3">
            <a:extLst>
              <a:ext uri="{FF2B5EF4-FFF2-40B4-BE49-F238E27FC236}">
                <a16:creationId xmlns:a16="http://schemas.microsoft.com/office/drawing/2014/main" id="{72B868CC-BFD0-46B5-880B-7EE1187ABA38}"/>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Morpion</a:t>
            </a:r>
            <a:endParaRPr lang="en-GB" sz="3600" b="1" kern="0" dirty="0">
              <a:solidFill>
                <a:schemeClr val="bg1"/>
              </a:solidFill>
            </a:endParaRPr>
          </a:p>
        </p:txBody>
      </p:sp>
      <p:sp>
        <p:nvSpPr>
          <p:cNvPr id="19" name="Rounded Rectangle 46">
            <a:extLst>
              <a:ext uri="{FF2B5EF4-FFF2-40B4-BE49-F238E27FC236}">
                <a16:creationId xmlns:a16="http://schemas.microsoft.com/office/drawing/2014/main" id="{E3345CBF-4137-48CB-9A12-B887E1311E7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0353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cxnSp>
        <p:nvCxnSpPr>
          <p:cNvPr id="548" name="Google Shape;548;p48"/>
          <p:cNvCxnSpPr/>
          <p:nvPr/>
        </p:nvCxnSpPr>
        <p:spPr>
          <a:xfrm>
            <a:off x="3503712" y="260648"/>
            <a:ext cx="0" cy="5688632"/>
          </a:xfrm>
          <a:prstGeom prst="straightConnector1">
            <a:avLst/>
          </a:prstGeom>
          <a:noFill/>
          <a:ln w="9525" cap="flat" cmpd="sng">
            <a:solidFill>
              <a:srgbClr val="5597D3"/>
            </a:solidFill>
            <a:prstDash val="solid"/>
            <a:round/>
            <a:headEnd type="none" w="sm" len="sm"/>
            <a:tailEnd type="none" w="sm" len="sm"/>
          </a:ln>
        </p:spPr>
      </p:cxnSp>
      <p:cxnSp>
        <p:nvCxnSpPr>
          <p:cNvPr id="549" name="Google Shape;549;p48"/>
          <p:cNvCxnSpPr/>
          <p:nvPr/>
        </p:nvCxnSpPr>
        <p:spPr>
          <a:xfrm>
            <a:off x="7752184" y="260648"/>
            <a:ext cx="0" cy="5841032"/>
          </a:xfrm>
          <a:prstGeom prst="straightConnector1">
            <a:avLst/>
          </a:prstGeom>
          <a:noFill/>
          <a:ln w="9525" cap="flat" cmpd="sng">
            <a:solidFill>
              <a:srgbClr val="5597D3"/>
            </a:solidFill>
            <a:prstDash val="solid"/>
            <a:round/>
            <a:headEnd type="none" w="sm" len="sm"/>
            <a:tailEnd type="none" w="sm" len="sm"/>
          </a:ln>
        </p:spPr>
      </p:cxnSp>
      <p:cxnSp>
        <p:nvCxnSpPr>
          <p:cNvPr id="550" name="Google Shape;550;p48"/>
          <p:cNvCxnSpPr/>
          <p:nvPr/>
        </p:nvCxnSpPr>
        <p:spPr>
          <a:xfrm>
            <a:off x="890139" y="2715950"/>
            <a:ext cx="9361040" cy="0"/>
          </a:xfrm>
          <a:prstGeom prst="straightConnector1">
            <a:avLst/>
          </a:prstGeom>
          <a:noFill/>
          <a:ln w="9525" cap="flat" cmpd="sng">
            <a:solidFill>
              <a:srgbClr val="5597D3"/>
            </a:solidFill>
            <a:prstDash val="solid"/>
            <a:round/>
            <a:headEnd type="none" w="sm" len="sm"/>
            <a:tailEnd type="none" w="sm" len="sm"/>
          </a:ln>
        </p:spPr>
      </p:cxnSp>
      <p:cxnSp>
        <p:nvCxnSpPr>
          <p:cNvPr id="551" name="Google Shape;551;p48"/>
          <p:cNvCxnSpPr/>
          <p:nvPr/>
        </p:nvCxnSpPr>
        <p:spPr>
          <a:xfrm>
            <a:off x="767408" y="4465333"/>
            <a:ext cx="9361040" cy="0"/>
          </a:xfrm>
          <a:prstGeom prst="straightConnector1">
            <a:avLst/>
          </a:prstGeom>
          <a:noFill/>
          <a:ln w="9525" cap="flat" cmpd="sng">
            <a:solidFill>
              <a:srgbClr val="5597D3"/>
            </a:solidFill>
            <a:prstDash val="solid"/>
            <a:round/>
            <a:headEnd type="none" w="sm" len="sm"/>
            <a:tailEnd type="none" w="sm" len="sm"/>
          </a:ln>
        </p:spPr>
      </p:cxnSp>
      <p:sp>
        <p:nvSpPr>
          <p:cNvPr id="561" name="Google Shape;561;p48"/>
          <p:cNvSpPr txBox="1"/>
          <p:nvPr/>
        </p:nvSpPr>
        <p:spPr>
          <a:xfrm>
            <a:off x="6887039" y="2129112"/>
            <a:ext cx="123828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rPr>
              <a:t>you</a:t>
            </a:r>
            <a:endParaRPr kumimoji="0"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endParaRPr>
          </a:p>
        </p:txBody>
      </p:sp>
      <p:sp>
        <p:nvSpPr>
          <p:cNvPr id="562" name="Google Shape;562;p48"/>
          <p:cNvSpPr txBox="1"/>
          <p:nvPr/>
        </p:nvSpPr>
        <p:spPr>
          <a:xfrm>
            <a:off x="11155242" y="5804280"/>
            <a:ext cx="123828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rPr>
              <a:t>you</a:t>
            </a:r>
            <a:endParaRPr kumimoji="0"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endParaRPr>
          </a:p>
        </p:txBody>
      </p:sp>
      <p:sp>
        <p:nvSpPr>
          <p:cNvPr id="563" name="Google Shape;563;p48"/>
          <p:cNvSpPr txBox="1"/>
          <p:nvPr/>
        </p:nvSpPr>
        <p:spPr>
          <a:xfrm>
            <a:off x="2789897" y="5804280"/>
            <a:ext cx="123828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rPr>
              <a:t>you</a:t>
            </a:r>
            <a:endParaRPr kumimoji="0"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endParaRPr>
          </a:p>
        </p:txBody>
      </p:sp>
      <p:sp>
        <p:nvSpPr>
          <p:cNvPr id="564" name="Google Shape;564;p48"/>
          <p:cNvSpPr txBox="1"/>
          <p:nvPr/>
        </p:nvSpPr>
        <p:spPr>
          <a:xfrm>
            <a:off x="6924535" y="3995039"/>
            <a:ext cx="123828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rPr>
              <a:t>she</a:t>
            </a:r>
            <a:endParaRPr kumimoji="0"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endParaRPr>
          </a:p>
        </p:txBody>
      </p:sp>
      <p:sp>
        <p:nvSpPr>
          <p:cNvPr id="565" name="Google Shape;565;p48"/>
          <p:cNvSpPr txBox="1"/>
          <p:nvPr/>
        </p:nvSpPr>
        <p:spPr>
          <a:xfrm>
            <a:off x="11181731" y="2110154"/>
            <a:ext cx="123828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rPr>
              <a:t>I</a:t>
            </a:r>
            <a:endParaRPr kumimoji="0"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endParaRPr>
          </a:p>
        </p:txBody>
      </p:sp>
      <p:sp>
        <p:nvSpPr>
          <p:cNvPr id="566" name="Google Shape;566;p48"/>
          <p:cNvSpPr txBox="1"/>
          <p:nvPr/>
        </p:nvSpPr>
        <p:spPr>
          <a:xfrm>
            <a:off x="11181731" y="3959844"/>
            <a:ext cx="123828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rPr>
              <a:t>she</a:t>
            </a:r>
            <a:endParaRPr kumimoji="0"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endParaRPr>
          </a:p>
        </p:txBody>
      </p:sp>
      <p:sp>
        <p:nvSpPr>
          <p:cNvPr id="567" name="Google Shape;567;p48"/>
          <p:cNvSpPr txBox="1"/>
          <p:nvPr/>
        </p:nvSpPr>
        <p:spPr>
          <a:xfrm>
            <a:off x="7154684" y="5833460"/>
            <a:ext cx="123828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rPr>
              <a:t>I</a:t>
            </a:r>
            <a:endParaRPr kumimoji="0"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endParaRPr>
          </a:p>
        </p:txBody>
      </p:sp>
      <p:sp>
        <p:nvSpPr>
          <p:cNvPr id="568" name="Google Shape;568;p48"/>
          <p:cNvSpPr txBox="1"/>
          <p:nvPr/>
        </p:nvSpPr>
        <p:spPr>
          <a:xfrm>
            <a:off x="2942296" y="2113955"/>
            <a:ext cx="123828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rPr>
              <a:t>he</a:t>
            </a:r>
            <a:endParaRPr kumimoji="0"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endParaRPr>
          </a:p>
        </p:txBody>
      </p:sp>
      <p:sp>
        <p:nvSpPr>
          <p:cNvPr id="569" name="Google Shape;569;p48"/>
          <p:cNvSpPr txBox="1"/>
          <p:nvPr/>
        </p:nvSpPr>
        <p:spPr>
          <a:xfrm>
            <a:off x="2982569" y="4025674"/>
            <a:ext cx="1238285"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rPr>
              <a:t>he</a:t>
            </a:r>
            <a:endParaRPr kumimoji="0" sz="2400" b="0" i="0" u="none" strike="noStrike" kern="0" cap="none" spc="0" normalizeH="0" baseline="0" noProof="0">
              <a:ln>
                <a:noFill/>
              </a:ln>
              <a:solidFill>
                <a:srgbClr val="104F75"/>
              </a:solidFill>
              <a:effectLst/>
              <a:uLnTx/>
              <a:uFillTx/>
              <a:latin typeface="Century Gothic" panose="020B0502020202020204" pitchFamily="34" charset="0"/>
              <a:ea typeface="+mn-ea"/>
              <a:cs typeface="Arial"/>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302" y="4624900"/>
            <a:ext cx="2683240" cy="16771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6378" y="4624900"/>
            <a:ext cx="2382054" cy="167718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91" y="4624900"/>
            <a:ext cx="2219346" cy="1677182"/>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921" y="2891061"/>
            <a:ext cx="2266296" cy="152613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7269" y="1169672"/>
            <a:ext cx="2228850" cy="135450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00900" y="2768115"/>
            <a:ext cx="2600279" cy="166812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10556" y="974150"/>
            <a:ext cx="2610437" cy="165227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86378" y="974150"/>
            <a:ext cx="2430100" cy="1679950"/>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86378" y="2778365"/>
            <a:ext cx="2430100" cy="1686968"/>
          </a:xfrm>
          <a:prstGeom prst="rect">
            <a:avLst/>
          </a:prstGeom>
        </p:spPr>
      </p:pic>
      <p:sp>
        <p:nvSpPr>
          <p:cNvPr id="11" name="Title 10"/>
          <p:cNvSpPr>
            <a:spLocks noGrp="1"/>
          </p:cNvSpPr>
          <p:nvPr>
            <p:ph type="title"/>
          </p:nvPr>
        </p:nvSpPr>
        <p:spPr>
          <a:xfrm>
            <a:off x="1814822" y="129921"/>
            <a:ext cx="1676672" cy="1325563"/>
          </a:xfrm>
        </p:spPr>
        <p:txBody>
          <a:bodyPr>
            <a:normAutofit/>
          </a:bodyPr>
          <a:lstStyle/>
          <a:p>
            <a:r>
              <a:rPr lang="en-GB" sz="2400" dirty="0" err="1"/>
              <a:t>morpion</a:t>
            </a:r>
            <a:endParaRPr lang="en-GB" sz="2400" dirty="0"/>
          </a:p>
        </p:txBody>
      </p:sp>
      <p:sp>
        <p:nvSpPr>
          <p:cNvPr id="26" name="Google Shape;172;p5">
            <a:hlinkClick r:id="" action="ppaction://noaction">
              <a:snd r:embed="rId12" name="23. 4. match.wav"/>
            </a:hlinkClick>
            <a:extLst>
              <a:ext uri="{FF2B5EF4-FFF2-40B4-BE49-F238E27FC236}">
                <a16:creationId xmlns:a16="http://schemas.microsoft.com/office/drawing/2014/main" id="{45340052-0F46-4581-BA8F-87C7C5238993}"/>
              </a:ext>
            </a:extLst>
          </p:cNvPr>
          <p:cNvSpPr/>
          <p:nvPr/>
        </p:nvSpPr>
        <p:spPr>
          <a:xfrm>
            <a:off x="-39071" y="298316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entury Gothic"/>
                <a:ea typeface="+mn-ea"/>
                <a:cs typeface="+mn-cs"/>
                <a:sym typeface="Century Gothic"/>
              </a:rPr>
              <a:t>4</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172;p5">
            <a:hlinkClick r:id="" action="ppaction://noaction">
              <a:snd r:embed="rId13" name="23. 1. vacances.wav"/>
            </a:hlinkClick>
            <a:extLst>
              <a:ext uri="{FF2B5EF4-FFF2-40B4-BE49-F238E27FC236}">
                <a16:creationId xmlns:a16="http://schemas.microsoft.com/office/drawing/2014/main" id="{45340052-0F46-4581-BA8F-87C7C5238993}"/>
              </a:ext>
            </a:extLst>
          </p:cNvPr>
          <p:cNvSpPr/>
          <p:nvPr/>
        </p:nvSpPr>
        <p:spPr>
          <a:xfrm>
            <a:off x="41157" y="121428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8" name="Google Shape;172;p5">
            <a:hlinkClick r:id="" action="ppaction://noaction">
              <a:snd r:embed="rId14" name="23. 2. café.wav"/>
            </a:hlinkClick>
            <a:extLst>
              <a:ext uri="{FF2B5EF4-FFF2-40B4-BE49-F238E27FC236}">
                <a16:creationId xmlns:a16="http://schemas.microsoft.com/office/drawing/2014/main" id="{45340052-0F46-4581-BA8F-87C7C5238993}"/>
              </a:ext>
            </a:extLst>
          </p:cNvPr>
          <p:cNvSpPr/>
          <p:nvPr/>
        </p:nvSpPr>
        <p:spPr>
          <a:xfrm>
            <a:off x="3560017" y="114982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entury Gothic"/>
                <a:ea typeface="+mn-ea"/>
                <a:cs typeface="+mn-cs"/>
                <a:sym typeface="Century Gothic"/>
              </a:rPr>
              <a:t>2</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29" name="Google Shape;172;p5">
            <a:hlinkClick r:id="" action="ppaction://noaction">
              <a:snd r:embed="rId15" name="23. 3. content.wav"/>
            </a:hlinkClick>
            <a:extLst>
              <a:ext uri="{FF2B5EF4-FFF2-40B4-BE49-F238E27FC236}">
                <a16:creationId xmlns:a16="http://schemas.microsoft.com/office/drawing/2014/main" id="{45340052-0F46-4581-BA8F-87C7C5238993}"/>
              </a:ext>
            </a:extLst>
          </p:cNvPr>
          <p:cNvSpPr/>
          <p:nvPr/>
        </p:nvSpPr>
        <p:spPr>
          <a:xfrm>
            <a:off x="7796737" y="1027673"/>
            <a:ext cx="396000" cy="373225"/>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entury Gothic"/>
                <a:ea typeface="+mn-ea"/>
                <a:cs typeface="+mn-cs"/>
                <a:sym typeface="Century Gothic"/>
              </a:rPr>
              <a:t>3</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30" name="Google Shape;172;p5">
            <a:hlinkClick r:id="" action="ppaction://noaction">
              <a:snd r:embed="rId16" name="23. 6. médicin.wav"/>
            </a:hlinkClick>
            <a:extLst>
              <a:ext uri="{FF2B5EF4-FFF2-40B4-BE49-F238E27FC236}">
                <a16:creationId xmlns:a16="http://schemas.microsoft.com/office/drawing/2014/main" id="{45340052-0F46-4581-BA8F-87C7C5238993}"/>
              </a:ext>
            </a:extLst>
          </p:cNvPr>
          <p:cNvSpPr/>
          <p:nvPr/>
        </p:nvSpPr>
        <p:spPr>
          <a:xfrm>
            <a:off x="7796737" y="290772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entury Gothic"/>
                <a:ea typeface="+mn-ea"/>
                <a:cs typeface="+mn-cs"/>
                <a:sym typeface="Century Gothic"/>
              </a:rPr>
              <a:t>6</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Google Shape;172;p5">
            <a:hlinkClick r:id="" action="ppaction://noaction">
              <a:snd r:embed="rId17" name="23. 5. chanter.wav"/>
            </a:hlinkClick>
            <a:extLst>
              <a:ext uri="{FF2B5EF4-FFF2-40B4-BE49-F238E27FC236}">
                <a16:creationId xmlns:a16="http://schemas.microsoft.com/office/drawing/2014/main" id="{45340052-0F46-4581-BA8F-87C7C5238993}"/>
              </a:ext>
            </a:extLst>
          </p:cNvPr>
          <p:cNvSpPr/>
          <p:nvPr/>
        </p:nvSpPr>
        <p:spPr>
          <a:xfrm>
            <a:off x="3567947" y="297630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entury Gothic"/>
                <a:ea typeface="+mn-ea"/>
                <a:cs typeface="+mn-cs"/>
                <a:sym typeface="Century Gothic"/>
              </a:rPr>
              <a:t>5</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Google Shape;172;p5">
            <a:hlinkClick r:id="" action="ppaction://noaction">
              <a:snd r:embed="rId18" name="23. 7. France.wav"/>
            </a:hlinkClick>
            <a:extLst>
              <a:ext uri="{FF2B5EF4-FFF2-40B4-BE49-F238E27FC236}">
                <a16:creationId xmlns:a16="http://schemas.microsoft.com/office/drawing/2014/main" id="{45340052-0F46-4581-BA8F-87C7C5238993}"/>
              </a:ext>
            </a:extLst>
          </p:cNvPr>
          <p:cNvSpPr/>
          <p:nvPr/>
        </p:nvSpPr>
        <p:spPr>
          <a:xfrm>
            <a:off x="65349" y="443861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entury Gothic"/>
                <a:ea typeface="+mn-ea"/>
                <a:cs typeface="+mn-cs"/>
                <a:sym typeface="Century Gothic"/>
              </a:rPr>
              <a:t>7</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33" name="Google Shape;172;p5">
            <a:hlinkClick r:id="" action="ppaction://noaction">
              <a:snd r:embed="rId19" name="23. 8. film.wav"/>
            </a:hlinkClick>
            <a:extLst>
              <a:ext uri="{FF2B5EF4-FFF2-40B4-BE49-F238E27FC236}">
                <a16:creationId xmlns:a16="http://schemas.microsoft.com/office/drawing/2014/main" id="{45340052-0F46-4581-BA8F-87C7C5238993}"/>
              </a:ext>
            </a:extLst>
          </p:cNvPr>
          <p:cNvSpPr/>
          <p:nvPr/>
        </p:nvSpPr>
        <p:spPr>
          <a:xfrm>
            <a:off x="3560017" y="447588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entury Gothic"/>
                <a:ea typeface="+mn-ea"/>
                <a:cs typeface="+mn-cs"/>
                <a:sym typeface="Century Gothic"/>
              </a:rPr>
              <a:t>8</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35" name="Google Shape;172;p5">
            <a:hlinkClick r:id="" action="ppaction://noaction">
              <a:snd r:embed="rId20" name="23. 9. devoirs.wav"/>
            </a:hlinkClick>
            <a:extLst>
              <a:ext uri="{FF2B5EF4-FFF2-40B4-BE49-F238E27FC236}">
                <a16:creationId xmlns:a16="http://schemas.microsoft.com/office/drawing/2014/main" id="{45340052-0F46-4581-BA8F-87C7C5238993}"/>
              </a:ext>
            </a:extLst>
          </p:cNvPr>
          <p:cNvSpPr/>
          <p:nvPr/>
        </p:nvSpPr>
        <p:spPr>
          <a:xfrm>
            <a:off x="7796737" y="447588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15076"/>
          </a:solidFill>
          <a:ln w="28575" cap="flat" cmpd="sng">
            <a:solidFill>
              <a:srgbClr val="E3EAFD"/>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FFFF"/>
                </a:solidFill>
                <a:effectLst/>
                <a:uLnTx/>
                <a:uFillTx/>
                <a:latin typeface="Century Gothic"/>
                <a:ea typeface="+mn-ea"/>
                <a:cs typeface="+mn-cs"/>
                <a:sym typeface="Century Gothic"/>
              </a:rPr>
              <a:t>9</a:t>
            </a: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39" name="Picture 38" descr="background rectangle">
            <a:extLst>
              <a:ext uri="{FF2B5EF4-FFF2-40B4-BE49-F238E27FC236}">
                <a16:creationId xmlns:a16="http://schemas.microsoft.com/office/drawing/2014/main" id="{5B663AEF-358C-422B-B6ED-DC103D969CDD}"/>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0" name="Title 3">
            <a:extLst>
              <a:ext uri="{FF2B5EF4-FFF2-40B4-BE49-F238E27FC236}">
                <a16:creationId xmlns:a16="http://schemas.microsoft.com/office/drawing/2014/main" id="{963FD9A9-8D0B-4E2D-B352-2CA8308277B3}"/>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600" b="1" kern="0">
                <a:solidFill>
                  <a:schemeClr val="bg1"/>
                </a:solidFill>
              </a:rPr>
              <a:t>Morpion</a:t>
            </a:r>
            <a:endParaRPr lang="en-GB" sz="3600" b="1" kern="0" dirty="0">
              <a:solidFill>
                <a:schemeClr val="bg1"/>
              </a:solidFill>
            </a:endParaRPr>
          </a:p>
        </p:txBody>
      </p:sp>
      <p:sp>
        <p:nvSpPr>
          <p:cNvPr id="12" name="Rounded Rectangle 46">
            <a:extLst>
              <a:ext uri="{FF2B5EF4-FFF2-40B4-BE49-F238E27FC236}">
                <a16:creationId xmlns:a16="http://schemas.microsoft.com/office/drawing/2014/main" id="{B561D723-89B8-4164-A565-4C412C2B2BD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4889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72" y="353164"/>
            <a:ext cx="5265384" cy="707849"/>
          </a:xfrm>
        </p:spPr>
        <p:txBody>
          <a:bodyPr>
            <a:normAutofit/>
          </a:bodyPr>
          <a:lstStyle/>
          <a:p>
            <a:r>
              <a:rPr lang="en-GB" sz="3600" b="1" dirty="0">
                <a:solidFill>
                  <a:schemeClr val="bg1"/>
                </a:solidFill>
              </a:rPr>
              <a:t>À </a:t>
            </a:r>
            <a:r>
              <a:rPr lang="en-GB" sz="3600" b="1" dirty="0" err="1">
                <a:solidFill>
                  <a:schemeClr val="bg1"/>
                </a:solidFill>
              </a:rPr>
              <a:t>l'avenir</a:t>
            </a:r>
            <a:r>
              <a:rPr lang="en-GB" sz="3600" b="1" dirty="0">
                <a:solidFill>
                  <a:schemeClr val="bg1"/>
                </a:solidFill>
              </a:rPr>
              <a:t> …</a:t>
            </a:r>
          </a:p>
        </p:txBody>
      </p:sp>
      <p:pic>
        <p:nvPicPr>
          <p:cNvPr id="3" name="Picture 2" descr="A picture containing food&#10;&#10;Description automatically generated">
            <a:extLst>
              <a:ext uri="{FF2B5EF4-FFF2-40B4-BE49-F238E27FC236}">
                <a16:creationId xmlns:a16="http://schemas.microsoft.com/office/drawing/2014/main" id="{64C0001F-13AB-479F-9106-3EF9E816A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256" y="2200145"/>
            <a:ext cx="1789091" cy="1789091"/>
          </a:xfrm>
          <a:prstGeom prst="rect">
            <a:avLst/>
          </a:prstGeom>
        </p:spPr>
      </p:pic>
      <p:pic>
        <p:nvPicPr>
          <p:cNvPr id="9" name="Picture 8" descr="A picture containing shirt, sign&#10;&#10;Description automatically generated">
            <a:extLst>
              <a:ext uri="{FF2B5EF4-FFF2-40B4-BE49-F238E27FC236}">
                <a16:creationId xmlns:a16="http://schemas.microsoft.com/office/drawing/2014/main" id="{59527B2B-647F-4EF4-9D7F-1BF9E94E7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256" y="4308743"/>
            <a:ext cx="1789091" cy="1789091"/>
          </a:xfrm>
          <a:prstGeom prst="rect">
            <a:avLst/>
          </a:prstGeom>
        </p:spPr>
      </p:pic>
      <p:sp>
        <p:nvSpPr>
          <p:cNvPr id="12" name="TextBox 11">
            <a:extLst>
              <a:ext uri="{FF2B5EF4-FFF2-40B4-BE49-F238E27FC236}">
                <a16:creationId xmlns:a16="http://schemas.microsoft.com/office/drawing/2014/main" id="{C6849CF1-CC2E-4918-87D7-4792C6F3750A}"/>
              </a:ext>
            </a:extLst>
          </p:cNvPr>
          <p:cNvSpPr txBox="1"/>
          <p:nvPr/>
        </p:nvSpPr>
        <p:spPr>
          <a:xfrm>
            <a:off x="2159306" y="2200145"/>
            <a:ext cx="826265" cy="400110"/>
          </a:xfrm>
          <a:prstGeom prst="rect">
            <a:avLst/>
          </a:prstGeom>
          <a:noFill/>
        </p:spPr>
        <p:txBody>
          <a:bodyPr wrap="square" rtlCol="0">
            <a:spAutoFit/>
          </a:bodyPr>
          <a:lstStyle/>
          <a:p>
            <a:r>
              <a:rPr lang="en-GB" sz="2000" dirty="0">
                <a:solidFill>
                  <a:schemeClr val="accent5">
                    <a:lumMod val="50000"/>
                  </a:schemeClr>
                </a:solidFill>
              </a:rPr>
              <a:t>Je …</a:t>
            </a:r>
          </a:p>
        </p:txBody>
      </p:sp>
      <p:sp>
        <p:nvSpPr>
          <p:cNvPr id="15" name="TextBox 14">
            <a:extLst>
              <a:ext uri="{FF2B5EF4-FFF2-40B4-BE49-F238E27FC236}">
                <a16:creationId xmlns:a16="http://schemas.microsoft.com/office/drawing/2014/main" id="{07A2644E-AC54-4CA1-B5FE-F8C17E58543B}"/>
              </a:ext>
            </a:extLst>
          </p:cNvPr>
          <p:cNvSpPr txBox="1"/>
          <p:nvPr/>
        </p:nvSpPr>
        <p:spPr>
          <a:xfrm>
            <a:off x="2159305" y="4308743"/>
            <a:ext cx="826265" cy="400110"/>
          </a:xfrm>
          <a:prstGeom prst="rect">
            <a:avLst/>
          </a:prstGeom>
          <a:noFill/>
        </p:spPr>
        <p:txBody>
          <a:bodyPr wrap="square" rtlCol="0">
            <a:spAutoFit/>
          </a:bodyPr>
          <a:lstStyle/>
          <a:p>
            <a:r>
              <a:rPr lang="en-GB" sz="2000" dirty="0">
                <a:solidFill>
                  <a:schemeClr val="accent5">
                    <a:lumMod val="50000"/>
                  </a:schemeClr>
                </a:solidFill>
              </a:rPr>
              <a:t>Il …</a:t>
            </a:r>
          </a:p>
        </p:txBody>
      </p:sp>
      <p:pic>
        <p:nvPicPr>
          <p:cNvPr id="4098" name="Picture 2" descr="Doctor, Medicine, Man, Medical, Healthcare, Hospital">
            <a:extLst>
              <a:ext uri="{FF2B5EF4-FFF2-40B4-BE49-F238E27FC236}">
                <a16:creationId xmlns:a16="http://schemas.microsoft.com/office/drawing/2014/main" id="{D53E7F5F-A39B-4669-BC7B-FAB71CFBA1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0565" y="2336707"/>
            <a:ext cx="826265" cy="1652529"/>
          </a:xfrm>
          <a:prstGeom prst="rect">
            <a:avLst/>
          </a:prstGeom>
          <a:noFill/>
          <a:extLst>
            <a:ext uri="{909E8E84-426E-40DD-AFC4-6F175D3DCCD1}">
              <a14:hiddenFill xmlns:a14="http://schemas.microsoft.com/office/drawing/2010/main">
                <a:solidFill>
                  <a:srgbClr val="FFFFFF"/>
                </a:solidFill>
              </a14:hiddenFill>
            </a:ext>
          </a:extLst>
        </p:spPr>
      </p:pic>
      <p:sp>
        <p:nvSpPr>
          <p:cNvPr id="13" name="Multiplication Sign 12">
            <a:extLst>
              <a:ext uri="{FF2B5EF4-FFF2-40B4-BE49-F238E27FC236}">
                <a16:creationId xmlns:a16="http://schemas.microsoft.com/office/drawing/2014/main" id="{FC4AE9E4-7F33-4A0C-8968-FD61BB961592}"/>
              </a:ext>
            </a:extLst>
          </p:cNvPr>
          <p:cNvSpPr/>
          <p:nvPr/>
        </p:nvSpPr>
        <p:spPr>
          <a:xfrm>
            <a:off x="4233697" y="3094690"/>
            <a:ext cx="589548" cy="67376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Oval 13">
            <a:extLst>
              <a:ext uri="{FF2B5EF4-FFF2-40B4-BE49-F238E27FC236}">
                <a16:creationId xmlns:a16="http://schemas.microsoft.com/office/drawing/2014/main" id="{AE3885D7-819C-44F7-8D44-02530D76E6A7}"/>
              </a:ext>
            </a:extLst>
          </p:cNvPr>
          <p:cNvSpPr/>
          <p:nvPr/>
        </p:nvSpPr>
        <p:spPr>
          <a:xfrm>
            <a:off x="5457844" y="2400200"/>
            <a:ext cx="1685793" cy="1078098"/>
          </a:xfrm>
          <a:prstGeom prst="wedgeEllipseCallout">
            <a:avLst>
              <a:gd name="adj1" fmla="val -33680"/>
              <a:gd name="adj2" fmla="val 5692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0" name="Picture 4" descr="British Flag Clip Art">
            <a:extLst>
              <a:ext uri="{FF2B5EF4-FFF2-40B4-BE49-F238E27FC236}">
                <a16:creationId xmlns:a16="http://schemas.microsoft.com/office/drawing/2014/main" id="{88D6B7B0-FF50-4417-ABC5-11AE6A5132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2425" y="2685115"/>
            <a:ext cx="856630" cy="5082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eck Mark Clip Art">
            <a:extLst>
              <a:ext uri="{FF2B5EF4-FFF2-40B4-BE49-F238E27FC236}">
                <a16:creationId xmlns:a16="http://schemas.microsoft.com/office/drawing/2014/main" id="{5B6585F0-FFAE-40CC-A819-D568921601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740" y="3252506"/>
            <a:ext cx="589548" cy="45198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4C007467-2C89-4A78-AB1A-B3F9ACB3F528}"/>
              </a:ext>
            </a:extLst>
          </p:cNvPr>
          <p:cNvGrpSpPr/>
          <p:nvPr/>
        </p:nvGrpSpPr>
        <p:grpSpPr>
          <a:xfrm>
            <a:off x="7778236" y="2359363"/>
            <a:ext cx="1778881" cy="1474468"/>
            <a:chOff x="7778236" y="2359363"/>
            <a:chExt cx="1778881" cy="1474468"/>
          </a:xfrm>
        </p:grpSpPr>
        <p:grpSp>
          <p:nvGrpSpPr>
            <p:cNvPr id="22" name="Group 21">
              <a:extLst>
                <a:ext uri="{FF2B5EF4-FFF2-40B4-BE49-F238E27FC236}">
                  <a16:creationId xmlns:a16="http://schemas.microsoft.com/office/drawing/2014/main" id="{B485915B-0D50-4B97-9EAA-57306B576E65}"/>
                </a:ext>
              </a:extLst>
            </p:cNvPr>
            <p:cNvGrpSpPr/>
            <p:nvPr/>
          </p:nvGrpSpPr>
          <p:grpSpPr>
            <a:xfrm>
              <a:off x="7778236" y="2359363"/>
              <a:ext cx="1778881" cy="1345130"/>
              <a:chOff x="5289217" y="1967166"/>
              <a:chExt cx="4803998" cy="3113575"/>
            </a:xfrm>
          </p:grpSpPr>
          <p:pic>
            <p:nvPicPr>
              <p:cNvPr id="23" name="Picture 22">
                <a:extLst>
                  <a:ext uri="{FF2B5EF4-FFF2-40B4-BE49-F238E27FC236}">
                    <a16:creationId xmlns:a16="http://schemas.microsoft.com/office/drawing/2014/main" id="{39B18901-AEE4-46D4-A22D-7AD07FE573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24" name="Picture 23">
                <a:extLst>
                  <a:ext uri="{FF2B5EF4-FFF2-40B4-BE49-F238E27FC236}">
                    <a16:creationId xmlns:a16="http://schemas.microsoft.com/office/drawing/2014/main" id="{99DF9E67-CF73-40FE-8685-4A171B3706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54666">
                <a:off x="5654251" y="1967166"/>
                <a:ext cx="4438964" cy="3018496"/>
              </a:xfrm>
              <a:prstGeom prst="rect">
                <a:avLst/>
              </a:prstGeom>
            </p:spPr>
          </p:pic>
        </p:grpSp>
        <p:pic>
          <p:nvPicPr>
            <p:cNvPr id="25" name="Picture 6" descr="Check Mark Clip Art">
              <a:extLst>
                <a:ext uri="{FF2B5EF4-FFF2-40B4-BE49-F238E27FC236}">
                  <a16:creationId xmlns:a16="http://schemas.microsoft.com/office/drawing/2014/main" id="{CA3628BF-51CD-476D-B2FD-98D0AD4CAB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21132" y="3252506"/>
              <a:ext cx="589548" cy="45198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9CFDC428-84D3-42C0-818F-A4E7647E7173}"/>
                </a:ext>
              </a:extLst>
            </p:cNvPr>
            <p:cNvSpPr/>
            <p:nvPr/>
          </p:nvSpPr>
          <p:spPr>
            <a:xfrm>
              <a:off x="9229123" y="3575154"/>
              <a:ext cx="240600" cy="258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1D7D314F-9D80-4135-B76F-53A2891BCE61}"/>
              </a:ext>
            </a:extLst>
          </p:cNvPr>
          <p:cNvGrpSpPr/>
          <p:nvPr/>
        </p:nvGrpSpPr>
        <p:grpSpPr>
          <a:xfrm>
            <a:off x="3407522" y="4747219"/>
            <a:ext cx="1652350" cy="777640"/>
            <a:chOff x="3482147" y="4812570"/>
            <a:chExt cx="1652350" cy="777640"/>
          </a:xfrm>
        </p:grpSpPr>
        <p:pic>
          <p:nvPicPr>
            <p:cNvPr id="4106" name="Picture 10" descr="Historic -usa Betsy Ross Clip Art">
              <a:extLst>
                <a:ext uri="{FF2B5EF4-FFF2-40B4-BE49-F238E27FC236}">
                  <a16:creationId xmlns:a16="http://schemas.microsoft.com/office/drawing/2014/main" id="{148DF0C2-1AD2-4AC3-BB56-26EB4261E95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17492" y="4981930"/>
              <a:ext cx="917005" cy="60828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ircraft Airplane Clip Art">
              <a:extLst>
                <a:ext uri="{FF2B5EF4-FFF2-40B4-BE49-F238E27FC236}">
                  <a16:creationId xmlns:a16="http://schemas.microsoft.com/office/drawing/2014/main" id="{B3F68DD7-5AEF-4AD1-A50F-9626C55551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683722">
              <a:off x="3482147" y="4812570"/>
              <a:ext cx="1428750" cy="600075"/>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6" descr="Check Mark Clip Art">
            <a:extLst>
              <a:ext uri="{FF2B5EF4-FFF2-40B4-BE49-F238E27FC236}">
                <a16:creationId xmlns:a16="http://schemas.microsoft.com/office/drawing/2014/main" id="{BFD2972C-5943-4352-BEA7-0977C2EBDE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2168" y="5474463"/>
            <a:ext cx="589548" cy="45198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eacher, Classroom, Chalk Board, Man, Education, Lesson">
            <a:extLst>
              <a:ext uri="{FF2B5EF4-FFF2-40B4-BE49-F238E27FC236}">
                <a16:creationId xmlns:a16="http://schemas.microsoft.com/office/drawing/2014/main" id="{E6650BAF-3CF9-4FC5-8C44-1A513CE15A7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47242" y="4820377"/>
            <a:ext cx="2012804" cy="14089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heck Mark Clip Art">
            <a:extLst>
              <a:ext uri="{FF2B5EF4-FFF2-40B4-BE49-F238E27FC236}">
                <a16:creationId xmlns:a16="http://schemas.microsoft.com/office/drawing/2014/main" id="{5355E56E-70E4-4005-829D-AE81B8513E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740" y="5474463"/>
            <a:ext cx="589548" cy="45198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ooking Pans Glove Clip Art">
            <a:extLst>
              <a:ext uri="{FF2B5EF4-FFF2-40B4-BE49-F238E27FC236}">
                <a16:creationId xmlns:a16="http://schemas.microsoft.com/office/drawing/2014/main" id="{72EDB79F-8969-4F48-9E37-794A2AC474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40833" y="4825493"/>
            <a:ext cx="1360598" cy="984166"/>
          </a:xfrm>
          <a:prstGeom prst="rect">
            <a:avLst/>
          </a:prstGeom>
          <a:noFill/>
          <a:extLst>
            <a:ext uri="{909E8E84-426E-40DD-AFC4-6F175D3DCCD1}">
              <a14:hiddenFill xmlns:a14="http://schemas.microsoft.com/office/drawing/2010/main">
                <a:solidFill>
                  <a:srgbClr val="FFFFFF"/>
                </a:solidFill>
              </a14:hiddenFill>
            </a:ext>
          </a:extLst>
        </p:spPr>
      </p:pic>
      <p:sp>
        <p:nvSpPr>
          <p:cNvPr id="36" name="Multiplication Sign 35">
            <a:extLst>
              <a:ext uri="{FF2B5EF4-FFF2-40B4-BE49-F238E27FC236}">
                <a16:creationId xmlns:a16="http://schemas.microsoft.com/office/drawing/2014/main" id="{228ADD94-E577-4EEE-9269-2DFF0161126C}"/>
              </a:ext>
            </a:extLst>
          </p:cNvPr>
          <p:cNvSpPr/>
          <p:nvPr/>
        </p:nvSpPr>
        <p:spPr>
          <a:xfrm>
            <a:off x="8735261" y="5363572"/>
            <a:ext cx="589548" cy="67376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12" name="Picture 16" descr="Cleaning Tools Clip Art">
            <a:extLst>
              <a:ext uri="{FF2B5EF4-FFF2-40B4-BE49-F238E27FC236}">
                <a16:creationId xmlns:a16="http://schemas.microsoft.com/office/drawing/2014/main" id="{F000C543-D79E-4069-B5C0-908E5B63B0D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058051" y="2354670"/>
            <a:ext cx="1230691" cy="1169156"/>
          </a:xfrm>
          <a:prstGeom prst="rect">
            <a:avLst/>
          </a:prstGeom>
          <a:noFill/>
          <a:extLst>
            <a:ext uri="{909E8E84-426E-40DD-AFC4-6F175D3DCCD1}">
              <a14:hiddenFill xmlns:a14="http://schemas.microsoft.com/office/drawing/2010/main">
                <a:solidFill>
                  <a:srgbClr val="FFFFFF"/>
                </a:solidFill>
              </a14:hiddenFill>
            </a:ext>
          </a:extLst>
        </p:spPr>
      </p:pic>
      <p:sp>
        <p:nvSpPr>
          <p:cNvPr id="38" name="Multiplication Sign 37">
            <a:extLst>
              <a:ext uri="{FF2B5EF4-FFF2-40B4-BE49-F238E27FC236}">
                <a16:creationId xmlns:a16="http://schemas.microsoft.com/office/drawing/2014/main" id="{9B49AB6A-186C-4EDA-8912-F8A2C0717D12}"/>
              </a:ext>
            </a:extLst>
          </p:cNvPr>
          <p:cNvSpPr/>
          <p:nvPr/>
        </p:nvSpPr>
        <p:spPr>
          <a:xfrm>
            <a:off x="10802167" y="3092116"/>
            <a:ext cx="589548" cy="67376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14" name="Picture 18" descr="Plasma Tv, Television, Telly, Tv, Flatscreen">
            <a:extLst>
              <a:ext uri="{FF2B5EF4-FFF2-40B4-BE49-F238E27FC236}">
                <a16:creationId xmlns:a16="http://schemas.microsoft.com/office/drawing/2014/main" id="{34E664CE-2E14-4B23-82FF-71692488E04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33304" y="4873865"/>
            <a:ext cx="1405951" cy="984166"/>
          </a:xfrm>
          <a:prstGeom prst="rect">
            <a:avLst/>
          </a:prstGeom>
          <a:noFill/>
          <a:extLst>
            <a:ext uri="{909E8E84-426E-40DD-AFC4-6F175D3DCCD1}">
              <a14:hiddenFill xmlns:a14="http://schemas.microsoft.com/office/drawing/2010/main">
                <a:solidFill>
                  <a:srgbClr val="FFFFFF"/>
                </a:solidFill>
              </a14:hiddenFill>
            </a:ext>
          </a:extLst>
        </p:spPr>
      </p:pic>
      <p:sp>
        <p:nvSpPr>
          <p:cNvPr id="42" name="Multiplication Sign 41">
            <a:extLst>
              <a:ext uri="{FF2B5EF4-FFF2-40B4-BE49-F238E27FC236}">
                <a16:creationId xmlns:a16="http://schemas.microsoft.com/office/drawing/2014/main" id="{1BCAB14A-E939-4EAB-A984-711CB6C579CB}"/>
              </a:ext>
            </a:extLst>
          </p:cNvPr>
          <p:cNvSpPr/>
          <p:nvPr/>
        </p:nvSpPr>
        <p:spPr>
          <a:xfrm>
            <a:off x="10901236" y="5363572"/>
            <a:ext cx="589548" cy="67376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Speech Bubble: Rectangle with Corners Rounded 42">
            <a:extLst>
              <a:ext uri="{FF2B5EF4-FFF2-40B4-BE49-F238E27FC236}">
                <a16:creationId xmlns:a16="http://schemas.microsoft.com/office/drawing/2014/main" id="{6FA9E267-6CE5-4524-B763-13835E305BDB}"/>
              </a:ext>
            </a:extLst>
          </p:cNvPr>
          <p:cNvSpPr/>
          <p:nvPr/>
        </p:nvSpPr>
        <p:spPr>
          <a:xfrm>
            <a:off x="221256" y="1383537"/>
            <a:ext cx="9501816" cy="419983"/>
          </a:xfrm>
          <a:prstGeom prst="wedgeRoundRectCallout">
            <a:avLst>
              <a:gd name="adj1" fmla="val 38345"/>
              <a:gd name="adj2" fmla="val -75736"/>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Que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vais</a:t>
            </a:r>
            <a:r>
              <a:rPr lang="en-GB" sz="2200" dirty="0">
                <a:ln w="0"/>
                <a:solidFill>
                  <a:srgbClr val="5B9BD5">
                    <a:lumMod val="50000"/>
                  </a:srgbClr>
                </a:solidFill>
                <a:latin typeface="Century Gothic" panose="020F0302020204030204"/>
              </a:rPr>
              <a:t>-</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je faire à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l’avenir</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 Que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va</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 faire Abdel?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Écris</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en</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français</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 </a:t>
            </a:r>
          </a:p>
        </p:txBody>
      </p:sp>
      <p:pic>
        <p:nvPicPr>
          <p:cNvPr id="44" name="Picture 43" descr="A close up of a logo&#10;&#10;Description automatically generated">
            <a:extLst>
              <a:ext uri="{FF2B5EF4-FFF2-40B4-BE49-F238E27FC236}">
                <a16:creationId xmlns:a16="http://schemas.microsoft.com/office/drawing/2014/main" id="{219D5337-A23A-47ED-A626-29AC194A1C1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12817" y="-333237"/>
            <a:ext cx="2006178" cy="2006178"/>
          </a:xfrm>
          <a:prstGeom prst="rect">
            <a:avLst/>
          </a:prstGeom>
        </p:spPr>
      </p:pic>
      <p:pic>
        <p:nvPicPr>
          <p:cNvPr id="35" name="Picture 34" descr="background rectangle">
            <a:extLst>
              <a:ext uri="{FF2B5EF4-FFF2-40B4-BE49-F238E27FC236}">
                <a16:creationId xmlns:a16="http://schemas.microsoft.com/office/drawing/2014/main" id="{2E48ADD1-D2DE-4963-B9F3-F9A6AFA78F71}"/>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7" name="Title 3">
            <a:extLst>
              <a:ext uri="{FF2B5EF4-FFF2-40B4-BE49-F238E27FC236}">
                <a16:creationId xmlns:a16="http://schemas.microsoft.com/office/drawing/2014/main" id="{684235DC-45EC-486F-8F9D-2BC966D08EAD}"/>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À l’avenir …</a:t>
            </a:r>
            <a:endParaRPr lang="en-GB" sz="3600" b="1" dirty="0">
              <a:solidFill>
                <a:schemeClr val="bg1"/>
              </a:solidFill>
            </a:endParaRPr>
          </a:p>
        </p:txBody>
      </p:sp>
      <p:sp>
        <p:nvSpPr>
          <p:cNvPr id="39" name="Rounded Rectangle 46">
            <a:extLst>
              <a:ext uri="{FF2B5EF4-FFF2-40B4-BE49-F238E27FC236}">
                <a16:creationId xmlns:a16="http://schemas.microsoft.com/office/drawing/2014/main" id="{11283119-4786-42C8-812E-A745840B251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5313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04451-2135-DF4A-88DF-4BA3AA20A676}"/>
              </a:ext>
            </a:extLst>
          </p:cNvPr>
          <p:cNvSpPr>
            <a:spLocks noGrp="1"/>
          </p:cNvSpPr>
          <p:nvPr>
            <p:ph type="title"/>
          </p:nvPr>
        </p:nvSpPr>
        <p:spPr>
          <a:xfrm>
            <a:off x="0" y="-1022298"/>
            <a:ext cx="10515600" cy="1325563"/>
          </a:xfrm>
        </p:spPr>
        <p:txBody>
          <a:bodyPr/>
          <a:lstStyle/>
          <a:p>
            <a:pPr lvl="0">
              <a:lnSpc>
                <a:spcPct val="100000"/>
              </a:lnSpc>
              <a:spcBef>
                <a:spcPts val="0"/>
              </a:spcBef>
            </a:pPr>
            <a:r>
              <a:rPr lang="en-GB" sz="24000" b="1" dirty="0" err="1">
                <a:solidFill>
                  <a:srgbClr val="1F4E79"/>
                </a:solidFill>
                <a:latin typeface="Century Gothic" panose="020B0502020202020204" pitchFamily="34" charset="0"/>
                <a:ea typeface="+mn-ea"/>
                <a:cs typeface="Calibri" panose="020F0502020204030204" pitchFamily="34" charset="0"/>
              </a:rPr>
              <a:t>qu</a:t>
            </a:r>
            <a:endParaRPr lang="en-US" dirty="0"/>
          </a:p>
        </p:txBody>
      </p:sp>
      <p:sp>
        <p:nvSpPr>
          <p:cNvPr id="6" name="TextBox 5"/>
          <p:cNvSpPr txBox="1"/>
          <p:nvPr/>
        </p:nvSpPr>
        <p:spPr>
          <a:xfrm>
            <a:off x="4667556" y="-919422"/>
            <a:ext cx="3206357" cy="64479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13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3" name="TextBox 2"/>
          <p:cNvSpPr txBox="1"/>
          <p:nvPr/>
        </p:nvSpPr>
        <p:spPr>
          <a:xfrm>
            <a:off x="2099441" y="4077069"/>
            <a:ext cx="799311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qu</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estion</a:t>
            </a:r>
          </a:p>
        </p:txBody>
      </p:sp>
    </p:spTree>
    <p:extLst>
      <p:ext uri="{BB962C8B-B14F-4D97-AF65-F5344CB8AC3E}">
        <p14:creationId xmlns:p14="http://schemas.microsoft.com/office/powerpoint/2010/main" val="42156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272" y="353164"/>
            <a:ext cx="5546970" cy="707849"/>
          </a:xfrm>
        </p:spPr>
        <p:txBody>
          <a:bodyPr>
            <a:normAutofit/>
          </a:bodyPr>
          <a:lstStyle/>
          <a:p>
            <a:r>
              <a:rPr lang="en-GB" sz="3600" b="1" dirty="0">
                <a:solidFill>
                  <a:schemeClr val="bg1"/>
                </a:solidFill>
              </a:rPr>
              <a:t>À </a:t>
            </a:r>
            <a:r>
              <a:rPr lang="en-GB" sz="3600" b="1" dirty="0" err="1">
                <a:solidFill>
                  <a:schemeClr val="bg1"/>
                </a:solidFill>
              </a:rPr>
              <a:t>l'avenir</a:t>
            </a:r>
            <a:r>
              <a:rPr lang="en-GB" sz="3600" b="1" dirty="0">
                <a:solidFill>
                  <a:schemeClr val="bg1"/>
                </a:solidFill>
              </a:rPr>
              <a:t> … (</a:t>
            </a:r>
            <a:r>
              <a:rPr lang="en-GB" sz="3600" b="1" dirty="0" err="1">
                <a:solidFill>
                  <a:schemeClr val="bg1"/>
                </a:solidFill>
              </a:rPr>
              <a:t>réponses</a:t>
            </a:r>
            <a:r>
              <a:rPr lang="en-GB" sz="3600" b="1" dirty="0">
                <a:solidFill>
                  <a:schemeClr val="bg1"/>
                </a:solidFill>
              </a:rPr>
              <a:t>)</a:t>
            </a:r>
          </a:p>
        </p:txBody>
      </p:sp>
      <p:pic>
        <p:nvPicPr>
          <p:cNvPr id="3" name="Picture 2" descr="A picture containing food&#10;&#10;Description automatically generated">
            <a:extLst>
              <a:ext uri="{FF2B5EF4-FFF2-40B4-BE49-F238E27FC236}">
                <a16:creationId xmlns:a16="http://schemas.microsoft.com/office/drawing/2014/main" id="{64C0001F-13AB-479F-9106-3EF9E816A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256" y="2200145"/>
            <a:ext cx="1789091" cy="1789091"/>
          </a:xfrm>
          <a:prstGeom prst="rect">
            <a:avLst/>
          </a:prstGeom>
        </p:spPr>
      </p:pic>
      <p:sp>
        <p:nvSpPr>
          <p:cNvPr id="6" name="Speech Bubble: Rectangle with Corners Rounded 5">
            <a:extLst>
              <a:ext uri="{FF2B5EF4-FFF2-40B4-BE49-F238E27FC236}">
                <a16:creationId xmlns:a16="http://schemas.microsoft.com/office/drawing/2014/main" id="{8152DA08-F78A-4DD7-BDDC-B5A4C38781F0}"/>
              </a:ext>
            </a:extLst>
          </p:cNvPr>
          <p:cNvSpPr/>
          <p:nvPr/>
        </p:nvSpPr>
        <p:spPr>
          <a:xfrm>
            <a:off x="221256" y="1383537"/>
            <a:ext cx="9501816" cy="419983"/>
          </a:xfrm>
          <a:prstGeom prst="wedgeRoundRectCallout">
            <a:avLst>
              <a:gd name="adj1" fmla="val 38345"/>
              <a:gd name="adj2" fmla="val -75736"/>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Que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vais</a:t>
            </a:r>
            <a:r>
              <a:rPr lang="en-GB" sz="2200" dirty="0">
                <a:ln w="0"/>
                <a:solidFill>
                  <a:srgbClr val="5B9BD5">
                    <a:lumMod val="50000"/>
                  </a:srgbClr>
                </a:solidFill>
                <a:latin typeface="Century Gothic" panose="020F0302020204030204"/>
              </a:rPr>
              <a:t>-</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je faire à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l’avenir</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 Que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va</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 faire Abdel?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Écris</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en</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w="0"/>
                <a:solidFill>
                  <a:srgbClr val="5B9BD5">
                    <a:lumMod val="50000"/>
                  </a:srgbClr>
                </a:solidFill>
                <a:effectLst/>
                <a:uLnTx/>
                <a:uFillTx/>
                <a:latin typeface="Century Gothic" panose="020F0302020204030204"/>
                <a:ea typeface="+mn-ea"/>
                <a:cs typeface="+mn-cs"/>
              </a:rPr>
              <a:t>français</a:t>
            </a:r>
            <a:r>
              <a:rPr kumimoji="0" lang="en-GB" sz="2200" b="0" i="0" u="none" strike="noStrike" kern="1200" cap="none" spc="0" normalizeH="0" baseline="0" noProof="0" dirty="0">
                <a:ln w="0"/>
                <a:solidFill>
                  <a:srgbClr val="5B9BD5">
                    <a:lumMod val="50000"/>
                  </a:srgbClr>
                </a:solidFill>
                <a:effectLst/>
                <a:uLnTx/>
                <a:uFillTx/>
                <a:latin typeface="Century Gothic" panose="020F0302020204030204"/>
                <a:ea typeface="+mn-ea"/>
                <a:cs typeface="+mn-cs"/>
              </a:rPr>
              <a:t>! </a:t>
            </a:r>
          </a:p>
        </p:txBody>
      </p:sp>
      <p:pic>
        <p:nvPicPr>
          <p:cNvPr id="9" name="Picture 8" descr="A picture containing shirt, sign&#10;&#10;Description automatically generated">
            <a:extLst>
              <a:ext uri="{FF2B5EF4-FFF2-40B4-BE49-F238E27FC236}">
                <a16:creationId xmlns:a16="http://schemas.microsoft.com/office/drawing/2014/main" id="{59527B2B-647F-4EF4-9D7F-1BF9E94E7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256" y="4308743"/>
            <a:ext cx="1789091" cy="1789091"/>
          </a:xfrm>
          <a:prstGeom prst="rect">
            <a:avLst/>
          </a:prstGeom>
        </p:spPr>
      </p:pic>
      <p:pic>
        <p:nvPicPr>
          <p:cNvPr id="11" name="Picture 10" descr="A close up of a logo&#10;&#10;Description automatically generated">
            <a:extLst>
              <a:ext uri="{FF2B5EF4-FFF2-40B4-BE49-F238E27FC236}">
                <a16:creationId xmlns:a16="http://schemas.microsoft.com/office/drawing/2014/main" id="{CB44966F-42B0-4016-BD00-8192C0AE5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2817" y="-333237"/>
            <a:ext cx="2006178" cy="2006178"/>
          </a:xfrm>
          <a:prstGeom prst="rect">
            <a:avLst/>
          </a:prstGeom>
        </p:spPr>
      </p:pic>
      <p:sp>
        <p:nvSpPr>
          <p:cNvPr id="12" name="TextBox 11">
            <a:extLst>
              <a:ext uri="{FF2B5EF4-FFF2-40B4-BE49-F238E27FC236}">
                <a16:creationId xmlns:a16="http://schemas.microsoft.com/office/drawing/2014/main" id="{C6849CF1-CC2E-4918-87D7-4792C6F3750A}"/>
              </a:ext>
            </a:extLst>
          </p:cNvPr>
          <p:cNvSpPr txBox="1"/>
          <p:nvPr/>
        </p:nvSpPr>
        <p:spPr>
          <a:xfrm>
            <a:off x="2159306" y="2200145"/>
            <a:ext cx="8262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p>
        </p:txBody>
      </p:sp>
      <p:sp>
        <p:nvSpPr>
          <p:cNvPr id="15" name="TextBox 14">
            <a:extLst>
              <a:ext uri="{FF2B5EF4-FFF2-40B4-BE49-F238E27FC236}">
                <a16:creationId xmlns:a16="http://schemas.microsoft.com/office/drawing/2014/main" id="{07A2644E-AC54-4CA1-B5FE-F8C17E58543B}"/>
              </a:ext>
            </a:extLst>
          </p:cNvPr>
          <p:cNvSpPr txBox="1"/>
          <p:nvPr/>
        </p:nvSpPr>
        <p:spPr>
          <a:xfrm>
            <a:off x="2159305" y="4308743"/>
            <a:ext cx="8262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p>
        </p:txBody>
      </p:sp>
      <p:pic>
        <p:nvPicPr>
          <p:cNvPr id="4098" name="Picture 2" descr="Doctor, Medicine, Man, Medical, Healthcare, Hospital">
            <a:extLst>
              <a:ext uri="{FF2B5EF4-FFF2-40B4-BE49-F238E27FC236}">
                <a16:creationId xmlns:a16="http://schemas.microsoft.com/office/drawing/2014/main" id="{D53E7F5F-A39B-4669-BC7B-FAB71CFBA1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0565" y="2336707"/>
            <a:ext cx="826265" cy="1652529"/>
          </a:xfrm>
          <a:prstGeom prst="rect">
            <a:avLst/>
          </a:prstGeom>
          <a:noFill/>
          <a:extLst>
            <a:ext uri="{909E8E84-426E-40DD-AFC4-6F175D3DCCD1}">
              <a14:hiddenFill xmlns:a14="http://schemas.microsoft.com/office/drawing/2010/main">
                <a:solidFill>
                  <a:srgbClr val="FFFFFF"/>
                </a:solidFill>
              </a14:hiddenFill>
            </a:ext>
          </a:extLst>
        </p:spPr>
      </p:pic>
      <p:sp>
        <p:nvSpPr>
          <p:cNvPr id="13" name="Multiplication Sign 12">
            <a:extLst>
              <a:ext uri="{FF2B5EF4-FFF2-40B4-BE49-F238E27FC236}">
                <a16:creationId xmlns:a16="http://schemas.microsoft.com/office/drawing/2014/main" id="{FC4AE9E4-7F33-4A0C-8968-FD61BB961592}"/>
              </a:ext>
            </a:extLst>
          </p:cNvPr>
          <p:cNvSpPr/>
          <p:nvPr/>
        </p:nvSpPr>
        <p:spPr>
          <a:xfrm>
            <a:off x="4233697" y="3094690"/>
            <a:ext cx="589548" cy="67376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Speech Bubble: Oval 13">
            <a:extLst>
              <a:ext uri="{FF2B5EF4-FFF2-40B4-BE49-F238E27FC236}">
                <a16:creationId xmlns:a16="http://schemas.microsoft.com/office/drawing/2014/main" id="{AE3885D7-819C-44F7-8D44-02530D76E6A7}"/>
              </a:ext>
            </a:extLst>
          </p:cNvPr>
          <p:cNvSpPr/>
          <p:nvPr/>
        </p:nvSpPr>
        <p:spPr>
          <a:xfrm>
            <a:off x="5457844" y="2400200"/>
            <a:ext cx="1685793" cy="1078098"/>
          </a:xfrm>
          <a:prstGeom prst="wedgeEllipseCallout">
            <a:avLst>
              <a:gd name="adj1" fmla="val -33680"/>
              <a:gd name="adj2" fmla="val 56920"/>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100" name="Picture 4" descr="British Flag Clip Art">
            <a:extLst>
              <a:ext uri="{FF2B5EF4-FFF2-40B4-BE49-F238E27FC236}">
                <a16:creationId xmlns:a16="http://schemas.microsoft.com/office/drawing/2014/main" id="{88D6B7B0-FF50-4417-ABC5-11AE6A51322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2425" y="2685115"/>
            <a:ext cx="856630" cy="5082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eck Mark Clip Art">
            <a:extLst>
              <a:ext uri="{FF2B5EF4-FFF2-40B4-BE49-F238E27FC236}">
                <a16:creationId xmlns:a16="http://schemas.microsoft.com/office/drawing/2014/main" id="{5B6585F0-FFAE-40CC-A819-D568921601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0740" y="3252506"/>
            <a:ext cx="589548" cy="45198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4C007467-2C89-4A78-AB1A-B3F9ACB3F528}"/>
              </a:ext>
            </a:extLst>
          </p:cNvPr>
          <p:cNvGrpSpPr/>
          <p:nvPr/>
        </p:nvGrpSpPr>
        <p:grpSpPr>
          <a:xfrm>
            <a:off x="7778236" y="2359363"/>
            <a:ext cx="1778881" cy="1474468"/>
            <a:chOff x="7778236" y="2359363"/>
            <a:chExt cx="1778881" cy="1474468"/>
          </a:xfrm>
        </p:grpSpPr>
        <p:grpSp>
          <p:nvGrpSpPr>
            <p:cNvPr id="22" name="Group 21">
              <a:extLst>
                <a:ext uri="{FF2B5EF4-FFF2-40B4-BE49-F238E27FC236}">
                  <a16:creationId xmlns:a16="http://schemas.microsoft.com/office/drawing/2014/main" id="{B485915B-0D50-4B97-9EAA-57306B576E65}"/>
                </a:ext>
              </a:extLst>
            </p:cNvPr>
            <p:cNvGrpSpPr/>
            <p:nvPr/>
          </p:nvGrpSpPr>
          <p:grpSpPr>
            <a:xfrm>
              <a:off x="7778236" y="2359363"/>
              <a:ext cx="1778881" cy="1345130"/>
              <a:chOff x="5289217" y="1967166"/>
              <a:chExt cx="4803998" cy="3113575"/>
            </a:xfrm>
          </p:grpSpPr>
          <p:pic>
            <p:nvPicPr>
              <p:cNvPr id="23" name="Picture 22">
                <a:extLst>
                  <a:ext uri="{FF2B5EF4-FFF2-40B4-BE49-F238E27FC236}">
                    <a16:creationId xmlns:a16="http://schemas.microsoft.com/office/drawing/2014/main" id="{39B18901-AEE4-46D4-A22D-7AD07FE573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9217" y="2531568"/>
                <a:ext cx="2291681" cy="2549173"/>
              </a:xfrm>
              <a:prstGeom prst="rect">
                <a:avLst/>
              </a:prstGeom>
            </p:spPr>
          </p:pic>
          <p:pic>
            <p:nvPicPr>
              <p:cNvPr id="24" name="Picture 23">
                <a:extLst>
                  <a:ext uri="{FF2B5EF4-FFF2-40B4-BE49-F238E27FC236}">
                    <a16:creationId xmlns:a16="http://schemas.microsoft.com/office/drawing/2014/main" id="{99DF9E67-CF73-40FE-8685-4A171B3706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54666">
                <a:off x="5654251" y="1967166"/>
                <a:ext cx="4438964" cy="3018496"/>
              </a:xfrm>
              <a:prstGeom prst="rect">
                <a:avLst/>
              </a:prstGeom>
            </p:spPr>
          </p:pic>
        </p:grpSp>
        <p:pic>
          <p:nvPicPr>
            <p:cNvPr id="25" name="Picture 6" descr="Check Mark Clip Art">
              <a:extLst>
                <a:ext uri="{FF2B5EF4-FFF2-40B4-BE49-F238E27FC236}">
                  <a16:creationId xmlns:a16="http://schemas.microsoft.com/office/drawing/2014/main" id="{CA3628BF-51CD-476D-B2FD-98D0AD4CAB0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1132" y="3252506"/>
              <a:ext cx="589548" cy="45198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9CFDC428-84D3-42C0-818F-A4E7647E7173}"/>
                </a:ext>
              </a:extLst>
            </p:cNvPr>
            <p:cNvSpPr/>
            <p:nvPr/>
          </p:nvSpPr>
          <p:spPr>
            <a:xfrm>
              <a:off x="9229123" y="3575154"/>
              <a:ext cx="240600" cy="258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6" name="Group 25">
            <a:extLst>
              <a:ext uri="{FF2B5EF4-FFF2-40B4-BE49-F238E27FC236}">
                <a16:creationId xmlns:a16="http://schemas.microsoft.com/office/drawing/2014/main" id="{1D7D314F-9D80-4135-B76F-53A2891BCE61}"/>
              </a:ext>
            </a:extLst>
          </p:cNvPr>
          <p:cNvGrpSpPr/>
          <p:nvPr/>
        </p:nvGrpSpPr>
        <p:grpSpPr>
          <a:xfrm>
            <a:off x="3407522" y="4747219"/>
            <a:ext cx="1652350" cy="777640"/>
            <a:chOff x="3482147" y="4812570"/>
            <a:chExt cx="1652350" cy="777640"/>
          </a:xfrm>
        </p:grpSpPr>
        <p:pic>
          <p:nvPicPr>
            <p:cNvPr id="4106" name="Picture 10" descr="Historic -usa Betsy Ross Clip Art">
              <a:extLst>
                <a:ext uri="{FF2B5EF4-FFF2-40B4-BE49-F238E27FC236}">
                  <a16:creationId xmlns:a16="http://schemas.microsoft.com/office/drawing/2014/main" id="{148DF0C2-1AD2-4AC3-BB56-26EB4261E9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17492" y="4981930"/>
              <a:ext cx="917005" cy="60828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ircraft Airplane Clip Art">
              <a:extLst>
                <a:ext uri="{FF2B5EF4-FFF2-40B4-BE49-F238E27FC236}">
                  <a16:creationId xmlns:a16="http://schemas.microsoft.com/office/drawing/2014/main" id="{B3F68DD7-5AEF-4AD1-A50F-9626C55551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683722">
              <a:off x="3482147" y="4812570"/>
              <a:ext cx="1428750" cy="600075"/>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6" descr="Check Mark Clip Art">
            <a:extLst>
              <a:ext uri="{FF2B5EF4-FFF2-40B4-BE49-F238E27FC236}">
                <a16:creationId xmlns:a16="http://schemas.microsoft.com/office/drawing/2014/main" id="{BFD2972C-5943-4352-BEA7-0977C2EBDE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32168" y="5474463"/>
            <a:ext cx="589548" cy="45198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eacher, Classroom, Chalk Board, Man, Education, Lesson">
            <a:extLst>
              <a:ext uri="{FF2B5EF4-FFF2-40B4-BE49-F238E27FC236}">
                <a16:creationId xmlns:a16="http://schemas.microsoft.com/office/drawing/2014/main" id="{E6650BAF-3CF9-4FC5-8C44-1A513CE15A7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47242" y="4820377"/>
            <a:ext cx="2012804" cy="140896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heck Mark Clip Art">
            <a:extLst>
              <a:ext uri="{FF2B5EF4-FFF2-40B4-BE49-F238E27FC236}">
                <a16:creationId xmlns:a16="http://schemas.microsoft.com/office/drawing/2014/main" id="{5355E56E-70E4-4005-829D-AE81B8513E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0740" y="5474463"/>
            <a:ext cx="589548" cy="45198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ooking Pans Glove Clip Art">
            <a:extLst>
              <a:ext uri="{FF2B5EF4-FFF2-40B4-BE49-F238E27FC236}">
                <a16:creationId xmlns:a16="http://schemas.microsoft.com/office/drawing/2014/main" id="{72EDB79F-8969-4F48-9E37-794A2AC4744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40833" y="4825493"/>
            <a:ext cx="1360598" cy="984166"/>
          </a:xfrm>
          <a:prstGeom prst="rect">
            <a:avLst/>
          </a:prstGeom>
          <a:noFill/>
          <a:extLst>
            <a:ext uri="{909E8E84-426E-40DD-AFC4-6F175D3DCCD1}">
              <a14:hiddenFill xmlns:a14="http://schemas.microsoft.com/office/drawing/2010/main">
                <a:solidFill>
                  <a:srgbClr val="FFFFFF"/>
                </a:solidFill>
              </a14:hiddenFill>
            </a:ext>
          </a:extLst>
        </p:spPr>
      </p:pic>
      <p:sp>
        <p:nvSpPr>
          <p:cNvPr id="36" name="Multiplication Sign 35">
            <a:extLst>
              <a:ext uri="{FF2B5EF4-FFF2-40B4-BE49-F238E27FC236}">
                <a16:creationId xmlns:a16="http://schemas.microsoft.com/office/drawing/2014/main" id="{228ADD94-E577-4EEE-9269-2DFF0161126C}"/>
              </a:ext>
            </a:extLst>
          </p:cNvPr>
          <p:cNvSpPr/>
          <p:nvPr/>
        </p:nvSpPr>
        <p:spPr>
          <a:xfrm>
            <a:off x="8735261" y="5363572"/>
            <a:ext cx="589548" cy="67376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112" name="Picture 16" descr="Cleaning Tools Clip Art">
            <a:extLst>
              <a:ext uri="{FF2B5EF4-FFF2-40B4-BE49-F238E27FC236}">
                <a16:creationId xmlns:a16="http://schemas.microsoft.com/office/drawing/2014/main" id="{F000C543-D79E-4069-B5C0-908E5B63B0D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058051" y="2354670"/>
            <a:ext cx="1230691" cy="1169156"/>
          </a:xfrm>
          <a:prstGeom prst="rect">
            <a:avLst/>
          </a:prstGeom>
          <a:noFill/>
          <a:extLst>
            <a:ext uri="{909E8E84-426E-40DD-AFC4-6F175D3DCCD1}">
              <a14:hiddenFill xmlns:a14="http://schemas.microsoft.com/office/drawing/2010/main">
                <a:solidFill>
                  <a:srgbClr val="FFFFFF"/>
                </a:solidFill>
              </a14:hiddenFill>
            </a:ext>
          </a:extLst>
        </p:spPr>
      </p:pic>
      <p:sp>
        <p:nvSpPr>
          <p:cNvPr id="38" name="Multiplication Sign 37">
            <a:extLst>
              <a:ext uri="{FF2B5EF4-FFF2-40B4-BE49-F238E27FC236}">
                <a16:creationId xmlns:a16="http://schemas.microsoft.com/office/drawing/2014/main" id="{9B49AB6A-186C-4EDA-8912-F8A2C0717D12}"/>
              </a:ext>
            </a:extLst>
          </p:cNvPr>
          <p:cNvSpPr/>
          <p:nvPr/>
        </p:nvSpPr>
        <p:spPr>
          <a:xfrm>
            <a:off x="10802167" y="3092116"/>
            <a:ext cx="589548" cy="67376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114" name="Picture 18" descr="Plasma Tv, Television, Telly, Tv, Flatscreen">
            <a:extLst>
              <a:ext uri="{FF2B5EF4-FFF2-40B4-BE49-F238E27FC236}">
                <a16:creationId xmlns:a16="http://schemas.microsoft.com/office/drawing/2014/main" id="{34E664CE-2E14-4B23-82FF-71692488E04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33304" y="4873865"/>
            <a:ext cx="1405951" cy="9841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12E7FE1-FBC5-47FB-9B83-3E8C9B5E9B3D}"/>
              </a:ext>
            </a:extLst>
          </p:cNvPr>
          <p:cNvSpPr txBox="1"/>
          <p:nvPr/>
        </p:nvSpPr>
        <p:spPr>
          <a:xfrm>
            <a:off x="3266193" y="2180690"/>
            <a:ext cx="1931950" cy="707886"/>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a:solidFill>
                  <a:srgbClr val="FF6600"/>
                </a:solidFill>
              </a:rPr>
              <a:t>ne</a:t>
            </a:r>
            <a:r>
              <a:rPr lang="en-GB" sz="2000" dirty="0">
                <a:solidFill>
                  <a:schemeClr val="accent5">
                    <a:lumMod val="50000"/>
                  </a:schemeClr>
                </a:solidFill>
              </a:rPr>
              <a:t> </a:t>
            </a:r>
            <a:r>
              <a:rPr lang="en-GB" sz="2000" b="1" dirty="0" err="1">
                <a:solidFill>
                  <a:schemeClr val="accent5">
                    <a:lumMod val="50000"/>
                  </a:schemeClr>
                </a:solidFill>
              </a:rPr>
              <a:t>vais</a:t>
            </a:r>
            <a:r>
              <a:rPr lang="en-GB" sz="2000" dirty="0">
                <a:solidFill>
                  <a:schemeClr val="accent5">
                    <a:lumMod val="50000"/>
                  </a:schemeClr>
                </a:solidFill>
              </a:rPr>
              <a:t> </a:t>
            </a:r>
            <a:r>
              <a:rPr lang="en-GB" sz="2000" b="1" dirty="0">
                <a:solidFill>
                  <a:srgbClr val="FF6600"/>
                </a:solidFill>
              </a:rPr>
              <a:t>pas</a:t>
            </a:r>
            <a:r>
              <a:rPr lang="en-GB" sz="2000" dirty="0">
                <a:solidFill>
                  <a:schemeClr val="accent5">
                    <a:lumMod val="50000"/>
                  </a:schemeClr>
                </a:solidFill>
              </a:rPr>
              <a:t> </a:t>
            </a:r>
            <a:r>
              <a:rPr lang="en-GB" sz="2000" b="1" dirty="0" err="1">
                <a:solidFill>
                  <a:schemeClr val="accent5">
                    <a:lumMod val="50000"/>
                  </a:schemeClr>
                </a:solidFill>
              </a:rPr>
              <a:t>être</a:t>
            </a:r>
            <a:r>
              <a:rPr lang="en-GB" sz="2000" dirty="0">
                <a:solidFill>
                  <a:schemeClr val="accent5">
                    <a:lumMod val="50000"/>
                  </a:schemeClr>
                </a:solidFill>
              </a:rPr>
              <a:t> </a:t>
            </a:r>
            <a:r>
              <a:rPr lang="en-GB" sz="2000" dirty="0" err="1">
                <a:solidFill>
                  <a:schemeClr val="accent5">
                    <a:lumMod val="50000"/>
                  </a:schemeClr>
                </a:solidFill>
              </a:rPr>
              <a:t>médicin</a:t>
            </a:r>
            <a:r>
              <a:rPr lang="en-GB" sz="2000" dirty="0">
                <a:solidFill>
                  <a:schemeClr val="accent5">
                    <a:lumMod val="50000"/>
                  </a:schemeClr>
                </a:solidFill>
              </a:rPr>
              <a:t>.</a:t>
            </a:r>
          </a:p>
        </p:txBody>
      </p:sp>
      <p:sp>
        <p:nvSpPr>
          <p:cNvPr id="37" name="TextBox 36">
            <a:extLst>
              <a:ext uri="{FF2B5EF4-FFF2-40B4-BE49-F238E27FC236}">
                <a16:creationId xmlns:a16="http://schemas.microsoft.com/office/drawing/2014/main" id="{BC572925-D38A-4C2F-ADD1-002A9FF083D6}"/>
              </a:ext>
            </a:extLst>
          </p:cNvPr>
          <p:cNvSpPr txBox="1"/>
          <p:nvPr/>
        </p:nvSpPr>
        <p:spPr>
          <a:xfrm>
            <a:off x="3266193" y="3009604"/>
            <a:ext cx="1931950" cy="1015663"/>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a:solidFill>
                  <a:srgbClr val="FF6600"/>
                </a:solidFill>
              </a:rPr>
              <a:t>ne</a:t>
            </a:r>
            <a:r>
              <a:rPr lang="en-GB" sz="2000" dirty="0">
                <a:solidFill>
                  <a:schemeClr val="accent5">
                    <a:lumMod val="50000"/>
                  </a:schemeClr>
                </a:solidFill>
              </a:rPr>
              <a:t> </a:t>
            </a:r>
            <a:r>
              <a:rPr lang="en-GB" sz="2000" b="1" dirty="0" err="1">
                <a:solidFill>
                  <a:schemeClr val="accent5">
                    <a:lumMod val="50000"/>
                  </a:schemeClr>
                </a:solidFill>
              </a:rPr>
              <a:t>vais</a:t>
            </a:r>
            <a:r>
              <a:rPr lang="en-GB" sz="2000" dirty="0">
                <a:solidFill>
                  <a:schemeClr val="accent5">
                    <a:lumMod val="50000"/>
                  </a:schemeClr>
                </a:solidFill>
              </a:rPr>
              <a:t> </a:t>
            </a:r>
            <a:r>
              <a:rPr lang="en-GB" sz="2000" b="1" dirty="0">
                <a:solidFill>
                  <a:srgbClr val="FF6600"/>
                </a:solidFill>
              </a:rPr>
              <a:t>pas</a:t>
            </a:r>
            <a:r>
              <a:rPr lang="en-GB" sz="2000" dirty="0">
                <a:solidFill>
                  <a:schemeClr val="accent5">
                    <a:lumMod val="50000"/>
                  </a:schemeClr>
                </a:solidFill>
              </a:rPr>
              <a:t> </a:t>
            </a:r>
            <a:r>
              <a:rPr lang="en-GB" sz="2000" b="1" dirty="0" err="1">
                <a:solidFill>
                  <a:schemeClr val="accent5">
                    <a:lumMod val="50000"/>
                  </a:schemeClr>
                </a:solidFill>
              </a:rPr>
              <a:t>devenir</a:t>
            </a:r>
            <a:r>
              <a:rPr lang="en-GB" sz="2000" dirty="0">
                <a:solidFill>
                  <a:schemeClr val="accent5">
                    <a:lumMod val="50000"/>
                  </a:schemeClr>
                </a:solidFill>
              </a:rPr>
              <a:t> </a:t>
            </a:r>
            <a:r>
              <a:rPr lang="en-GB" sz="2000" dirty="0" err="1">
                <a:solidFill>
                  <a:schemeClr val="accent5">
                    <a:lumMod val="50000"/>
                  </a:schemeClr>
                </a:solidFill>
              </a:rPr>
              <a:t>médicin</a:t>
            </a:r>
            <a:r>
              <a:rPr lang="en-GB" sz="2000" dirty="0">
                <a:solidFill>
                  <a:schemeClr val="accent5">
                    <a:lumMod val="50000"/>
                  </a:schemeClr>
                </a:solidFill>
              </a:rPr>
              <a:t>.</a:t>
            </a:r>
          </a:p>
        </p:txBody>
      </p:sp>
      <p:sp>
        <p:nvSpPr>
          <p:cNvPr id="39" name="TextBox 38">
            <a:extLst>
              <a:ext uri="{FF2B5EF4-FFF2-40B4-BE49-F238E27FC236}">
                <a16:creationId xmlns:a16="http://schemas.microsoft.com/office/drawing/2014/main" id="{F03408AB-829A-43A0-941F-E8BAA929097F}"/>
              </a:ext>
            </a:extLst>
          </p:cNvPr>
          <p:cNvSpPr txBox="1"/>
          <p:nvPr/>
        </p:nvSpPr>
        <p:spPr>
          <a:xfrm>
            <a:off x="5402312" y="2180690"/>
            <a:ext cx="1931950" cy="707886"/>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err="1">
                <a:solidFill>
                  <a:schemeClr val="accent5">
                    <a:lumMod val="50000"/>
                  </a:schemeClr>
                </a:solidFill>
              </a:rPr>
              <a:t>vais</a:t>
            </a:r>
            <a:r>
              <a:rPr lang="en-GB" sz="2000" dirty="0">
                <a:solidFill>
                  <a:schemeClr val="accent5">
                    <a:lumMod val="50000"/>
                  </a:schemeClr>
                </a:solidFill>
              </a:rPr>
              <a:t> </a:t>
            </a:r>
            <a:r>
              <a:rPr lang="en-GB" sz="2000" b="1" dirty="0" err="1">
                <a:solidFill>
                  <a:schemeClr val="accent5">
                    <a:lumMod val="50000"/>
                  </a:schemeClr>
                </a:solidFill>
              </a:rPr>
              <a:t>parler</a:t>
            </a:r>
            <a:r>
              <a:rPr lang="en-GB" sz="2000" dirty="0">
                <a:solidFill>
                  <a:schemeClr val="accent5">
                    <a:lumMod val="50000"/>
                  </a:schemeClr>
                </a:solidFill>
              </a:rPr>
              <a:t> </a:t>
            </a:r>
            <a:r>
              <a:rPr lang="en-GB" sz="2000" dirty="0" err="1">
                <a:solidFill>
                  <a:schemeClr val="accent5">
                    <a:lumMod val="50000"/>
                  </a:schemeClr>
                </a:solidFill>
              </a:rPr>
              <a:t>anglais</a:t>
            </a:r>
            <a:r>
              <a:rPr lang="en-GB" sz="2000" dirty="0">
                <a:solidFill>
                  <a:schemeClr val="accent5">
                    <a:lumMod val="50000"/>
                  </a:schemeClr>
                </a:solidFill>
              </a:rPr>
              <a:t>.</a:t>
            </a:r>
          </a:p>
        </p:txBody>
      </p:sp>
      <p:sp>
        <p:nvSpPr>
          <p:cNvPr id="41" name="TextBox 40">
            <a:extLst>
              <a:ext uri="{FF2B5EF4-FFF2-40B4-BE49-F238E27FC236}">
                <a16:creationId xmlns:a16="http://schemas.microsoft.com/office/drawing/2014/main" id="{02285616-8E13-4105-81C5-BD618DD6A7F1}"/>
              </a:ext>
            </a:extLst>
          </p:cNvPr>
          <p:cNvSpPr txBox="1"/>
          <p:nvPr/>
        </p:nvSpPr>
        <p:spPr>
          <a:xfrm>
            <a:off x="5402312" y="3020707"/>
            <a:ext cx="1931950" cy="1015663"/>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err="1">
                <a:solidFill>
                  <a:schemeClr val="accent5">
                    <a:lumMod val="50000"/>
                  </a:schemeClr>
                </a:solidFill>
              </a:rPr>
              <a:t>vais</a:t>
            </a:r>
            <a:r>
              <a:rPr lang="en-GB" sz="2000" dirty="0">
                <a:solidFill>
                  <a:schemeClr val="accent5">
                    <a:lumMod val="50000"/>
                  </a:schemeClr>
                </a:solidFill>
              </a:rPr>
              <a:t> </a:t>
            </a:r>
            <a:r>
              <a:rPr lang="en-GB" sz="2000" b="1" dirty="0" err="1">
                <a:solidFill>
                  <a:schemeClr val="accent5">
                    <a:lumMod val="50000"/>
                  </a:schemeClr>
                </a:solidFill>
              </a:rPr>
              <a:t>apprendre</a:t>
            </a:r>
            <a:r>
              <a:rPr lang="en-GB" sz="2000" b="1" dirty="0">
                <a:solidFill>
                  <a:schemeClr val="accent5">
                    <a:lumMod val="50000"/>
                  </a:schemeClr>
                </a:solidFill>
              </a:rPr>
              <a:t> </a:t>
            </a:r>
            <a:r>
              <a:rPr lang="en-GB" sz="2000" dirty="0" err="1">
                <a:solidFill>
                  <a:schemeClr val="accent5">
                    <a:lumMod val="50000"/>
                  </a:schemeClr>
                </a:solidFill>
              </a:rPr>
              <a:t>anglais</a:t>
            </a:r>
            <a:r>
              <a:rPr lang="en-GB" sz="2000" b="1" dirty="0">
                <a:solidFill>
                  <a:schemeClr val="accent5">
                    <a:lumMod val="50000"/>
                  </a:schemeClr>
                </a:solidFill>
              </a:rPr>
              <a:t>.</a:t>
            </a:r>
            <a:endParaRPr lang="en-GB" sz="2000" dirty="0">
              <a:solidFill>
                <a:schemeClr val="accent5">
                  <a:lumMod val="50000"/>
                </a:schemeClr>
              </a:solidFill>
            </a:endParaRPr>
          </a:p>
        </p:txBody>
      </p:sp>
      <p:sp>
        <p:nvSpPr>
          <p:cNvPr id="42" name="TextBox 41">
            <a:extLst>
              <a:ext uri="{FF2B5EF4-FFF2-40B4-BE49-F238E27FC236}">
                <a16:creationId xmlns:a16="http://schemas.microsoft.com/office/drawing/2014/main" id="{BA8046E1-60B1-4CF5-A496-427F3BE9F9FC}"/>
              </a:ext>
            </a:extLst>
          </p:cNvPr>
          <p:cNvSpPr txBox="1"/>
          <p:nvPr/>
        </p:nvSpPr>
        <p:spPr>
          <a:xfrm>
            <a:off x="7537773" y="2199377"/>
            <a:ext cx="1931950" cy="400110"/>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err="1">
                <a:solidFill>
                  <a:schemeClr val="accent5">
                    <a:lumMod val="50000"/>
                  </a:schemeClr>
                </a:solidFill>
              </a:rPr>
              <a:t>vais</a:t>
            </a:r>
            <a:r>
              <a:rPr lang="en-GB" sz="2000" dirty="0">
                <a:solidFill>
                  <a:schemeClr val="accent5">
                    <a:lumMod val="50000"/>
                  </a:schemeClr>
                </a:solidFill>
              </a:rPr>
              <a:t> </a:t>
            </a:r>
            <a:r>
              <a:rPr lang="en-GB" sz="2000" b="1" dirty="0" err="1">
                <a:solidFill>
                  <a:schemeClr val="accent5">
                    <a:lumMod val="50000"/>
                  </a:schemeClr>
                </a:solidFill>
              </a:rPr>
              <a:t>étudier</a:t>
            </a:r>
            <a:r>
              <a:rPr lang="en-GB" sz="2000" b="1" dirty="0">
                <a:solidFill>
                  <a:schemeClr val="accent5">
                    <a:lumMod val="50000"/>
                  </a:schemeClr>
                </a:solidFill>
              </a:rPr>
              <a:t>.</a:t>
            </a:r>
            <a:endParaRPr lang="en-GB" sz="2000" dirty="0">
              <a:solidFill>
                <a:schemeClr val="accent5">
                  <a:lumMod val="50000"/>
                </a:schemeClr>
              </a:solidFill>
            </a:endParaRPr>
          </a:p>
        </p:txBody>
      </p:sp>
      <p:sp>
        <p:nvSpPr>
          <p:cNvPr id="43" name="TextBox 42">
            <a:extLst>
              <a:ext uri="{FF2B5EF4-FFF2-40B4-BE49-F238E27FC236}">
                <a16:creationId xmlns:a16="http://schemas.microsoft.com/office/drawing/2014/main" id="{D7ABCDAC-FF54-4BF8-96D2-219FEC6E5CAA}"/>
              </a:ext>
            </a:extLst>
          </p:cNvPr>
          <p:cNvSpPr txBox="1"/>
          <p:nvPr/>
        </p:nvSpPr>
        <p:spPr>
          <a:xfrm>
            <a:off x="7532184" y="2731263"/>
            <a:ext cx="1931950" cy="707886"/>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err="1">
                <a:solidFill>
                  <a:schemeClr val="accent5">
                    <a:lumMod val="50000"/>
                  </a:schemeClr>
                </a:solidFill>
              </a:rPr>
              <a:t>vais</a:t>
            </a:r>
            <a:r>
              <a:rPr lang="en-GB" sz="2000" dirty="0">
                <a:solidFill>
                  <a:schemeClr val="accent5">
                    <a:lumMod val="50000"/>
                  </a:schemeClr>
                </a:solidFill>
              </a:rPr>
              <a:t> </a:t>
            </a:r>
            <a:r>
              <a:rPr lang="en-GB" sz="2000" b="1" dirty="0" err="1">
                <a:solidFill>
                  <a:schemeClr val="accent5">
                    <a:lumMod val="50000"/>
                  </a:schemeClr>
                </a:solidFill>
              </a:rPr>
              <a:t>aller</a:t>
            </a:r>
            <a:r>
              <a:rPr lang="en-GB" sz="2000" b="1" dirty="0">
                <a:solidFill>
                  <a:schemeClr val="accent5">
                    <a:lumMod val="50000"/>
                  </a:schemeClr>
                </a:solidFill>
              </a:rPr>
              <a:t> </a:t>
            </a:r>
            <a:r>
              <a:rPr lang="en-GB" sz="2000" dirty="0">
                <a:ln w="0"/>
                <a:solidFill>
                  <a:srgbClr val="5B9BD5">
                    <a:lumMod val="50000"/>
                  </a:srgbClr>
                </a:solidFill>
              </a:rPr>
              <a:t>à </a:t>
            </a:r>
            <a:r>
              <a:rPr lang="en-GB" sz="2000" dirty="0" err="1">
                <a:ln w="0"/>
                <a:solidFill>
                  <a:srgbClr val="5B9BD5">
                    <a:lumMod val="50000"/>
                  </a:srgbClr>
                </a:solidFill>
              </a:rPr>
              <a:t>l’université</a:t>
            </a:r>
            <a:r>
              <a:rPr lang="en-GB" sz="2000" dirty="0">
                <a:ln w="0"/>
                <a:solidFill>
                  <a:srgbClr val="5B9BD5">
                    <a:lumMod val="50000"/>
                  </a:srgbClr>
                </a:solidFill>
              </a:rPr>
              <a:t>.</a:t>
            </a:r>
            <a:r>
              <a:rPr lang="en-GB" sz="2000" b="1" dirty="0">
                <a:solidFill>
                  <a:schemeClr val="accent5">
                    <a:lumMod val="50000"/>
                  </a:schemeClr>
                </a:solidFill>
              </a:rPr>
              <a:t> </a:t>
            </a:r>
            <a:endParaRPr lang="en-GB" sz="2000" dirty="0">
              <a:solidFill>
                <a:schemeClr val="accent5">
                  <a:lumMod val="50000"/>
                </a:schemeClr>
              </a:solidFill>
            </a:endParaRPr>
          </a:p>
        </p:txBody>
      </p:sp>
      <p:sp>
        <p:nvSpPr>
          <p:cNvPr id="44" name="TextBox 43">
            <a:extLst>
              <a:ext uri="{FF2B5EF4-FFF2-40B4-BE49-F238E27FC236}">
                <a16:creationId xmlns:a16="http://schemas.microsoft.com/office/drawing/2014/main" id="{E212B67A-B6E4-4895-B865-7DE5F2B344ED}"/>
              </a:ext>
            </a:extLst>
          </p:cNvPr>
          <p:cNvSpPr txBox="1"/>
          <p:nvPr/>
        </p:nvSpPr>
        <p:spPr>
          <a:xfrm>
            <a:off x="9671658" y="2184183"/>
            <a:ext cx="1931950" cy="1015663"/>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a:solidFill>
                  <a:srgbClr val="FF6600"/>
                </a:solidFill>
              </a:rPr>
              <a:t>ne </a:t>
            </a:r>
            <a:r>
              <a:rPr lang="en-GB" sz="2000" b="1" dirty="0" err="1">
                <a:solidFill>
                  <a:schemeClr val="accent5">
                    <a:lumMod val="50000"/>
                  </a:schemeClr>
                </a:solidFill>
              </a:rPr>
              <a:t>vais</a:t>
            </a:r>
            <a:r>
              <a:rPr lang="en-GB" sz="2000" dirty="0">
                <a:solidFill>
                  <a:schemeClr val="accent5">
                    <a:lumMod val="50000"/>
                  </a:schemeClr>
                </a:solidFill>
              </a:rPr>
              <a:t> </a:t>
            </a:r>
            <a:r>
              <a:rPr lang="en-GB" sz="2000" b="1" dirty="0">
                <a:solidFill>
                  <a:srgbClr val="FF6600"/>
                </a:solidFill>
              </a:rPr>
              <a:t>pas </a:t>
            </a:r>
            <a:r>
              <a:rPr lang="en-GB" sz="2000" b="1" dirty="0">
                <a:solidFill>
                  <a:schemeClr val="accent5">
                    <a:lumMod val="50000"/>
                  </a:schemeClr>
                </a:solidFill>
              </a:rPr>
              <a:t>faire </a:t>
            </a:r>
            <a:r>
              <a:rPr lang="en-GB" sz="2000" dirty="0">
                <a:solidFill>
                  <a:schemeClr val="accent5">
                    <a:lumMod val="50000"/>
                  </a:schemeClr>
                </a:solidFill>
              </a:rPr>
              <a:t>le m</a:t>
            </a:r>
            <a:r>
              <a:rPr lang="en-GB" sz="2000" dirty="0">
                <a:ln w="0"/>
                <a:solidFill>
                  <a:srgbClr val="5B9BD5">
                    <a:lumMod val="50000"/>
                  </a:srgbClr>
                </a:solidFill>
              </a:rPr>
              <a:t>énage.</a:t>
            </a:r>
            <a:endParaRPr lang="en-GB" sz="2000" dirty="0">
              <a:solidFill>
                <a:schemeClr val="accent5">
                  <a:lumMod val="50000"/>
                </a:schemeClr>
              </a:solidFill>
            </a:endParaRPr>
          </a:p>
        </p:txBody>
      </p:sp>
      <p:sp>
        <p:nvSpPr>
          <p:cNvPr id="45" name="TextBox 44">
            <a:extLst>
              <a:ext uri="{FF2B5EF4-FFF2-40B4-BE49-F238E27FC236}">
                <a16:creationId xmlns:a16="http://schemas.microsoft.com/office/drawing/2014/main" id="{5D6A0AC9-AAA0-43C4-8BB4-7D93C308FA7F}"/>
              </a:ext>
            </a:extLst>
          </p:cNvPr>
          <p:cNvSpPr txBox="1"/>
          <p:nvPr/>
        </p:nvSpPr>
        <p:spPr>
          <a:xfrm>
            <a:off x="3261451" y="4304048"/>
            <a:ext cx="1931950" cy="707886"/>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err="1">
                <a:solidFill>
                  <a:schemeClr val="accent5">
                    <a:lumMod val="50000"/>
                  </a:schemeClr>
                </a:solidFill>
              </a:rPr>
              <a:t>va</a:t>
            </a:r>
            <a:r>
              <a:rPr lang="en-GB" sz="2000" b="1" dirty="0">
                <a:solidFill>
                  <a:schemeClr val="accent5">
                    <a:lumMod val="50000"/>
                  </a:schemeClr>
                </a:solidFill>
              </a:rPr>
              <a:t> </a:t>
            </a:r>
            <a:r>
              <a:rPr lang="en-GB" sz="2000" b="1" dirty="0" err="1">
                <a:solidFill>
                  <a:schemeClr val="accent5">
                    <a:lumMod val="50000"/>
                  </a:schemeClr>
                </a:solidFill>
              </a:rPr>
              <a:t>aller</a:t>
            </a:r>
            <a:r>
              <a:rPr lang="en-GB" sz="2000" b="1" dirty="0">
                <a:solidFill>
                  <a:schemeClr val="accent5">
                    <a:lumMod val="50000"/>
                  </a:schemeClr>
                </a:solidFill>
              </a:rPr>
              <a:t> </a:t>
            </a:r>
            <a:r>
              <a:rPr lang="en-GB" sz="2000" dirty="0">
                <a:solidFill>
                  <a:schemeClr val="accent5">
                    <a:lumMod val="50000"/>
                  </a:schemeClr>
                </a:solidFill>
              </a:rPr>
              <a:t>aux</a:t>
            </a:r>
            <a:r>
              <a:rPr lang="en-GB" sz="2000" b="1" dirty="0">
                <a:solidFill>
                  <a:schemeClr val="accent5">
                    <a:lumMod val="50000"/>
                  </a:schemeClr>
                </a:solidFill>
              </a:rPr>
              <a:t> </a:t>
            </a:r>
            <a:r>
              <a:rPr lang="en-GB" sz="2000" dirty="0" err="1">
                <a:solidFill>
                  <a:schemeClr val="accent5">
                    <a:lumMod val="50000"/>
                  </a:schemeClr>
                </a:solidFill>
              </a:rPr>
              <a:t>États-Unis</a:t>
            </a:r>
            <a:r>
              <a:rPr lang="en-GB" sz="2000" dirty="0">
                <a:solidFill>
                  <a:schemeClr val="accent5">
                    <a:lumMod val="50000"/>
                  </a:schemeClr>
                </a:solidFill>
              </a:rPr>
              <a:t>.</a:t>
            </a:r>
          </a:p>
        </p:txBody>
      </p:sp>
      <p:sp>
        <p:nvSpPr>
          <p:cNvPr id="46" name="TextBox 45">
            <a:extLst>
              <a:ext uri="{FF2B5EF4-FFF2-40B4-BE49-F238E27FC236}">
                <a16:creationId xmlns:a16="http://schemas.microsoft.com/office/drawing/2014/main" id="{95A7E5AC-951F-4BD6-BACF-35A680E5D2AE}"/>
              </a:ext>
            </a:extLst>
          </p:cNvPr>
          <p:cNvSpPr txBox="1"/>
          <p:nvPr/>
        </p:nvSpPr>
        <p:spPr>
          <a:xfrm>
            <a:off x="3261451" y="5144065"/>
            <a:ext cx="1931950" cy="707886"/>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err="1">
                <a:solidFill>
                  <a:schemeClr val="accent5">
                    <a:lumMod val="50000"/>
                  </a:schemeClr>
                </a:solidFill>
              </a:rPr>
              <a:t>va</a:t>
            </a:r>
            <a:r>
              <a:rPr lang="en-GB" sz="2000" b="1" dirty="0">
                <a:solidFill>
                  <a:schemeClr val="accent5">
                    <a:lumMod val="50000"/>
                  </a:schemeClr>
                </a:solidFill>
              </a:rPr>
              <a:t> </a:t>
            </a:r>
            <a:r>
              <a:rPr lang="en-GB" sz="2000" b="1" dirty="0" err="1">
                <a:solidFill>
                  <a:schemeClr val="accent5">
                    <a:lumMod val="50000"/>
                  </a:schemeClr>
                </a:solidFill>
              </a:rPr>
              <a:t>habiter</a:t>
            </a:r>
            <a:r>
              <a:rPr lang="en-GB" sz="2000" b="1" dirty="0">
                <a:solidFill>
                  <a:schemeClr val="accent5">
                    <a:lumMod val="50000"/>
                  </a:schemeClr>
                </a:solidFill>
              </a:rPr>
              <a:t> </a:t>
            </a:r>
            <a:r>
              <a:rPr lang="en-GB" sz="2000" dirty="0">
                <a:solidFill>
                  <a:schemeClr val="accent5">
                    <a:lumMod val="50000"/>
                  </a:schemeClr>
                </a:solidFill>
              </a:rPr>
              <a:t>aux</a:t>
            </a:r>
            <a:r>
              <a:rPr lang="en-GB" sz="2000" b="1" dirty="0">
                <a:solidFill>
                  <a:schemeClr val="accent5">
                    <a:lumMod val="50000"/>
                  </a:schemeClr>
                </a:solidFill>
              </a:rPr>
              <a:t> </a:t>
            </a:r>
            <a:r>
              <a:rPr lang="en-GB" sz="2000" dirty="0" err="1">
                <a:solidFill>
                  <a:schemeClr val="accent5">
                    <a:lumMod val="50000"/>
                  </a:schemeClr>
                </a:solidFill>
              </a:rPr>
              <a:t>États-Unis</a:t>
            </a:r>
            <a:r>
              <a:rPr lang="en-GB" sz="2000" dirty="0">
                <a:solidFill>
                  <a:schemeClr val="accent5">
                    <a:lumMod val="50000"/>
                  </a:schemeClr>
                </a:solidFill>
              </a:rPr>
              <a:t>.</a:t>
            </a:r>
          </a:p>
        </p:txBody>
      </p:sp>
      <p:sp>
        <p:nvSpPr>
          <p:cNvPr id="47" name="TextBox 46">
            <a:extLst>
              <a:ext uri="{FF2B5EF4-FFF2-40B4-BE49-F238E27FC236}">
                <a16:creationId xmlns:a16="http://schemas.microsoft.com/office/drawing/2014/main" id="{CAB3DD0C-9398-4B0F-B771-9C66A5F51891}"/>
              </a:ext>
            </a:extLst>
          </p:cNvPr>
          <p:cNvSpPr txBox="1"/>
          <p:nvPr/>
        </p:nvSpPr>
        <p:spPr>
          <a:xfrm>
            <a:off x="5401457" y="4302039"/>
            <a:ext cx="1931950" cy="707886"/>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err="1">
                <a:solidFill>
                  <a:schemeClr val="accent5">
                    <a:lumMod val="50000"/>
                  </a:schemeClr>
                </a:solidFill>
              </a:rPr>
              <a:t>va</a:t>
            </a:r>
            <a:r>
              <a:rPr lang="en-GB" sz="2000" dirty="0">
                <a:solidFill>
                  <a:schemeClr val="accent5">
                    <a:lumMod val="50000"/>
                  </a:schemeClr>
                </a:solidFill>
              </a:rPr>
              <a:t> </a:t>
            </a:r>
            <a:r>
              <a:rPr lang="en-GB" sz="2000" b="1" dirty="0" err="1">
                <a:solidFill>
                  <a:schemeClr val="accent5">
                    <a:lumMod val="50000"/>
                  </a:schemeClr>
                </a:solidFill>
              </a:rPr>
              <a:t>être</a:t>
            </a:r>
            <a:r>
              <a:rPr lang="en-GB" sz="2000" dirty="0">
                <a:solidFill>
                  <a:schemeClr val="accent5">
                    <a:lumMod val="50000"/>
                  </a:schemeClr>
                </a:solidFill>
              </a:rPr>
              <a:t> </a:t>
            </a:r>
            <a:r>
              <a:rPr lang="en-GB" sz="2000" dirty="0" err="1">
                <a:solidFill>
                  <a:schemeClr val="accent5">
                    <a:lumMod val="50000"/>
                  </a:schemeClr>
                </a:solidFill>
              </a:rPr>
              <a:t>professeur</a:t>
            </a:r>
            <a:r>
              <a:rPr lang="en-GB" sz="2000" dirty="0">
                <a:solidFill>
                  <a:schemeClr val="accent5">
                    <a:lumMod val="50000"/>
                  </a:schemeClr>
                </a:solidFill>
              </a:rPr>
              <a:t>.</a:t>
            </a:r>
          </a:p>
        </p:txBody>
      </p:sp>
      <p:sp>
        <p:nvSpPr>
          <p:cNvPr id="48" name="TextBox 47">
            <a:extLst>
              <a:ext uri="{FF2B5EF4-FFF2-40B4-BE49-F238E27FC236}">
                <a16:creationId xmlns:a16="http://schemas.microsoft.com/office/drawing/2014/main" id="{2291855E-55F7-4F42-865F-D7085F8814DD}"/>
              </a:ext>
            </a:extLst>
          </p:cNvPr>
          <p:cNvSpPr txBox="1"/>
          <p:nvPr/>
        </p:nvSpPr>
        <p:spPr>
          <a:xfrm>
            <a:off x="5401457" y="5130953"/>
            <a:ext cx="1931950" cy="707886"/>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err="1">
                <a:solidFill>
                  <a:schemeClr val="accent5">
                    <a:lumMod val="50000"/>
                  </a:schemeClr>
                </a:solidFill>
              </a:rPr>
              <a:t>va</a:t>
            </a:r>
            <a:r>
              <a:rPr lang="en-GB" sz="2000" dirty="0">
                <a:solidFill>
                  <a:schemeClr val="accent5">
                    <a:lumMod val="50000"/>
                  </a:schemeClr>
                </a:solidFill>
              </a:rPr>
              <a:t> </a:t>
            </a:r>
            <a:r>
              <a:rPr lang="en-GB" sz="2000" b="1" dirty="0" err="1">
                <a:solidFill>
                  <a:schemeClr val="accent5">
                    <a:lumMod val="50000"/>
                  </a:schemeClr>
                </a:solidFill>
              </a:rPr>
              <a:t>devenir</a:t>
            </a:r>
            <a:r>
              <a:rPr lang="en-GB" sz="2000" dirty="0">
                <a:solidFill>
                  <a:schemeClr val="accent5">
                    <a:lumMod val="50000"/>
                  </a:schemeClr>
                </a:solidFill>
              </a:rPr>
              <a:t> </a:t>
            </a:r>
            <a:r>
              <a:rPr lang="en-GB" sz="2000" dirty="0" err="1">
                <a:solidFill>
                  <a:schemeClr val="accent5">
                    <a:lumMod val="50000"/>
                  </a:schemeClr>
                </a:solidFill>
              </a:rPr>
              <a:t>professeur</a:t>
            </a:r>
            <a:r>
              <a:rPr lang="en-GB" sz="2000" dirty="0">
                <a:solidFill>
                  <a:schemeClr val="accent5">
                    <a:lumMod val="50000"/>
                  </a:schemeClr>
                </a:solidFill>
              </a:rPr>
              <a:t>.</a:t>
            </a:r>
          </a:p>
        </p:txBody>
      </p:sp>
      <p:sp>
        <p:nvSpPr>
          <p:cNvPr id="49" name="TextBox 48">
            <a:extLst>
              <a:ext uri="{FF2B5EF4-FFF2-40B4-BE49-F238E27FC236}">
                <a16:creationId xmlns:a16="http://schemas.microsoft.com/office/drawing/2014/main" id="{B47930EC-1905-44B0-8E40-4B12FAD127B7}"/>
              </a:ext>
            </a:extLst>
          </p:cNvPr>
          <p:cNvSpPr txBox="1"/>
          <p:nvPr/>
        </p:nvSpPr>
        <p:spPr>
          <a:xfrm>
            <a:off x="7541463" y="4301666"/>
            <a:ext cx="1931950" cy="1015663"/>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a:solidFill>
                  <a:srgbClr val="FF6600"/>
                </a:solidFill>
              </a:rPr>
              <a:t>ne </a:t>
            </a:r>
            <a:r>
              <a:rPr lang="en-GB" sz="2000" b="1" dirty="0" err="1">
                <a:solidFill>
                  <a:schemeClr val="accent5">
                    <a:lumMod val="50000"/>
                  </a:schemeClr>
                </a:solidFill>
              </a:rPr>
              <a:t>va</a:t>
            </a:r>
            <a:r>
              <a:rPr lang="en-GB" sz="2000" dirty="0">
                <a:solidFill>
                  <a:schemeClr val="accent5">
                    <a:lumMod val="50000"/>
                  </a:schemeClr>
                </a:solidFill>
              </a:rPr>
              <a:t> </a:t>
            </a:r>
            <a:r>
              <a:rPr lang="en-GB" sz="2000" b="1" dirty="0">
                <a:solidFill>
                  <a:srgbClr val="FF6600"/>
                </a:solidFill>
              </a:rPr>
              <a:t>pas </a:t>
            </a:r>
            <a:r>
              <a:rPr lang="en-GB" sz="2000" b="1" dirty="0">
                <a:solidFill>
                  <a:schemeClr val="accent5">
                    <a:lumMod val="50000"/>
                  </a:schemeClr>
                </a:solidFill>
              </a:rPr>
              <a:t>faire </a:t>
            </a:r>
            <a:r>
              <a:rPr lang="en-GB" sz="2000" dirty="0">
                <a:solidFill>
                  <a:schemeClr val="accent5">
                    <a:lumMod val="50000"/>
                  </a:schemeClr>
                </a:solidFill>
              </a:rPr>
              <a:t>la cuisine</a:t>
            </a:r>
            <a:r>
              <a:rPr lang="en-GB" sz="2000" dirty="0">
                <a:ln w="0"/>
                <a:solidFill>
                  <a:srgbClr val="5B9BD5">
                    <a:lumMod val="50000"/>
                  </a:srgbClr>
                </a:solidFill>
              </a:rPr>
              <a:t>.</a:t>
            </a:r>
            <a:endParaRPr lang="en-GB" sz="2000" dirty="0">
              <a:solidFill>
                <a:schemeClr val="accent5">
                  <a:lumMod val="50000"/>
                </a:schemeClr>
              </a:solidFill>
            </a:endParaRPr>
          </a:p>
        </p:txBody>
      </p:sp>
      <p:sp>
        <p:nvSpPr>
          <p:cNvPr id="50" name="Multiplication Sign 49">
            <a:extLst>
              <a:ext uri="{FF2B5EF4-FFF2-40B4-BE49-F238E27FC236}">
                <a16:creationId xmlns:a16="http://schemas.microsoft.com/office/drawing/2014/main" id="{F6D95F2A-C7D6-4B63-90C0-3951A2287070}"/>
              </a:ext>
            </a:extLst>
          </p:cNvPr>
          <p:cNvSpPr/>
          <p:nvPr/>
        </p:nvSpPr>
        <p:spPr>
          <a:xfrm>
            <a:off x="10901236" y="5363572"/>
            <a:ext cx="589548" cy="673768"/>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E3D64CD7-7143-4EC6-9247-7214B00B8DBB}"/>
              </a:ext>
            </a:extLst>
          </p:cNvPr>
          <p:cNvSpPr txBox="1"/>
          <p:nvPr/>
        </p:nvSpPr>
        <p:spPr>
          <a:xfrm>
            <a:off x="9692287" y="4301665"/>
            <a:ext cx="1931950" cy="1015663"/>
          </a:xfrm>
          <a:prstGeom prst="rect">
            <a:avLst/>
          </a:prstGeom>
          <a:solidFill>
            <a:schemeClr val="bg1"/>
          </a:solidFill>
          <a:ln w="19050">
            <a:solidFill>
              <a:schemeClr val="accent1">
                <a:lumMod val="50000"/>
              </a:schemeClr>
            </a:solidFill>
          </a:ln>
        </p:spPr>
        <p:txBody>
          <a:bodyPr wrap="square" rtlCol="0">
            <a:spAutoFit/>
          </a:bodyPr>
          <a:lstStyle/>
          <a:p>
            <a:pPr algn="ctr"/>
            <a:r>
              <a:rPr lang="en-GB" sz="2000" b="1" dirty="0">
                <a:solidFill>
                  <a:srgbClr val="FF6600"/>
                </a:solidFill>
              </a:rPr>
              <a:t>ne </a:t>
            </a:r>
            <a:r>
              <a:rPr lang="en-GB" sz="2000" b="1" dirty="0" err="1">
                <a:solidFill>
                  <a:schemeClr val="accent5">
                    <a:lumMod val="50000"/>
                  </a:schemeClr>
                </a:solidFill>
              </a:rPr>
              <a:t>va</a:t>
            </a:r>
            <a:r>
              <a:rPr lang="en-GB" sz="2000" dirty="0">
                <a:solidFill>
                  <a:schemeClr val="accent5">
                    <a:lumMod val="50000"/>
                  </a:schemeClr>
                </a:solidFill>
              </a:rPr>
              <a:t> </a:t>
            </a:r>
            <a:r>
              <a:rPr lang="en-GB" sz="2000" b="1" dirty="0">
                <a:solidFill>
                  <a:srgbClr val="FF6600"/>
                </a:solidFill>
              </a:rPr>
              <a:t>pas </a:t>
            </a:r>
            <a:r>
              <a:rPr lang="en-GB" sz="2000" b="1" dirty="0" err="1">
                <a:solidFill>
                  <a:schemeClr val="accent5">
                    <a:lumMod val="50000"/>
                  </a:schemeClr>
                </a:solidFill>
              </a:rPr>
              <a:t>regarder</a:t>
            </a:r>
            <a:r>
              <a:rPr lang="en-GB" sz="2000" b="1" dirty="0">
                <a:solidFill>
                  <a:schemeClr val="accent5">
                    <a:lumMod val="50000"/>
                  </a:schemeClr>
                </a:solidFill>
              </a:rPr>
              <a:t> </a:t>
            </a:r>
            <a:r>
              <a:rPr lang="en-GB" sz="2000" dirty="0">
                <a:solidFill>
                  <a:schemeClr val="accent5">
                    <a:lumMod val="50000"/>
                  </a:schemeClr>
                </a:solidFill>
              </a:rPr>
              <a:t>la </a:t>
            </a:r>
            <a:r>
              <a:rPr lang="en-GB" sz="2000" dirty="0" err="1">
                <a:solidFill>
                  <a:schemeClr val="accent5">
                    <a:lumMod val="50000"/>
                  </a:schemeClr>
                </a:solidFill>
              </a:rPr>
              <a:t>télé</a:t>
            </a:r>
            <a:r>
              <a:rPr lang="en-GB" sz="2000" dirty="0">
                <a:ln w="0"/>
                <a:solidFill>
                  <a:srgbClr val="5B9BD5">
                    <a:lumMod val="50000"/>
                  </a:srgbClr>
                </a:solidFill>
              </a:rPr>
              <a:t>.</a:t>
            </a:r>
            <a:endParaRPr lang="en-GB" sz="2000" dirty="0">
              <a:solidFill>
                <a:schemeClr val="accent5">
                  <a:lumMod val="50000"/>
                </a:schemeClr>
              </a:solidFill>
            </a:endParaRPr>
          </a:p>
        </p:txBody>
      </p:sp>
      <p:pic>
        <p:nvPicPr>
          <p:cNvPr id="52" name="Picture 51" descr="background rectangle">
            <a:extLst>
              <a:ext uri="{FF2B5EF4-FFF2-40B4-BE49-F238E27FC236}">
                <a16:creationId xmlns:a16="http://schemas.microsoft.com/office/drawing/2014/main" id="{20B75D1B-DFEA-4038-85D7-E01266FE8A68}"/>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3" name="Title 3">
            <a:extLst>
              <a:ext uri="{FF2B5EF4-FFF2-40B4-BE49-F238E27FC236}">
                <a16:creationId xmlns:a16="http://schemas.microsoft.com/office/drawing/2014/main" id="{83534C07-EFED-4075-AD6C-EC9C444BF460}"/>
              </a:ext>
            </a:extLst>
          </p:cNvPr>
          <p:cNvSpPr txBox="1">
            <a:spLocks/>
          </p:cNvSpPr>
          <p:nvPr/>
        </p:nvSpPr>
        <p:spPr>
          <a:xfrm>
            <a:off x="-1" y="296864"/>
            <a:ext cx="5401457"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À </a:t>
            </a:r>
            <a:r>
              <a:rPr lang="en-GB" sz="3600" b="1" dirty="0" err="1">
                <a:solidFill>
                  <a:schemeClr val="bg1"/>
                </a:solidFill>
              </a:rPr>
              <a:t>l’avenir</a:t>
            </a:r>
            <a:r>
              <a:rPr lang="en-GB" sz="3600" b="1" dirty="0">
                <a:solidFill>
                  <a:schemeClr val="bg1"/>
                </a:solidFill>
              </a:rPr>
              <a:t> … (</a:t>
            </a:r>
            <a:r>
              <a:rPr lang="en-GB" sz="3600" b="1" dirty="0" err="1">
                <a:solidFill>
                  <a:schemeClr val="bg1"/>
                </a:solidFill>
              </a:rPr>
              <a:t>réponses</a:t>
            </a:r>
            <a:r>
              <a:rPr lang="en-GB" sz="3600" b="1" dirty="0">
                <a:solidFill>
                  <a:schemeClr val="bg1"/>
                </a:solidFill>
              </a:rPr>
              <a:t>)</a:t>
            </a:r>
          </a:p>
        </p:txBody>
      </p:sp>
      <p:sp>
        <p:nvSpPr>
          <p:cNvPr id="54" name="Rounded Rectangle 46">
            <a:extLst>
              <a:ext uri="{FF2B5EF4-FFF2-40B4-BE49-F238E27FC236}">
                <a16:creationId xmlns:a16="http://schemas.microsoft.com/office/drawing/2014/main" id="{DB8B0FA8-C629-4073-A531-022A1960A90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519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P spid="39" grpId="0" animBg="1"/>
      <p:bldP spid="41" grpId="0" animBg="1"/>
      <p:bldP spid="42" grpId="0" animBg="1"/>
      <p:bldP spid="43" grpId="0" animBg="1"/>
      <p:bldP spid="44" grpId="0" animBg="1"/>
      <p:bldP spid="45" grpId="0" animBg="1"/>
      <p:bldP spid="46" grpId="0" animBg="1"/>
      <p:bldP spid="47" grpId="0" animBg="1"/>
      <p:bldP spid="48" grpId="0" animBg="1"/>
      <p:bldP spid="49" grpId="0" animBg="1"/>
      <p:bldP spid="5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3.2, Week 4)</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rc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9"/>
              </a:rPr>
              <a:t>Term 3.1 Week 5</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10"/>
              </a:rPr>
              <a:t>Term 2.2 Week 5</a:t>
            </a:r>
            <a:br>
              <a:rPr lang="en-GB" sz="2000" dirty="0">
                <a:solidFill>
                  <a:srgbClr val="5B9BD5">
                    <a:lumMod val="50000"/>
                  </a:srgbClr>
                </a:solidFill>
                <a:latin typeface="Century Gothic" panose="020B0502020202020204" pitchFamily="34" charset="0"/>
              </a:rPr>
            </a:b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2318665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45213" y="27686"/>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descr="question mark"/>
          <p:cNvSpPr txBox="1"/>
          <p:nvPr/>
        </p:nvSpPr>
        <p:spPr>
          <a:xfrm>
            <a:off x="4508059" y="128653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e number fou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8973" y="1427091"/>
            <a:ext cx="1419797" cy="2028281"/>
          </a:xfrm>
          <a:prstGeom prst="rect">
            <a:avLst/>
          </a:prstGeom>
          <a:effectLst>
            <a:outerShdw blurRad="50800" dist="38100" dir="5400000" algn="t" rotWithShape="0">
              <a:prstClr val="black">
                <a:alpha val="40000"/>
              </a:prstClr>
            </a:outerShdw>
          </a:effectLst>
        </p:spPr>
      </p:pic>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713911" y="4520071"/>
            <a:ext cx="271580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explain]</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p:cNvSpPr/>
          <p:nvPr/>
        </p:nvSpPr>
        <p:spPr>
          <a:xfrm>
            <a:off x="3826069" y="5415309"/>
            <a:ext cx="44967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miss/be missing]</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nvGrpSpPr>
          <p:cNvPr id="8" name="Group 7" descr="music notes"/>
          <p:cNvGrpSpPr/>
          <p:nvPr/>
        </p:nvGrpSpPr>
        <p:grpSpPr>
          <a:xfrm>
            <a:off x="8754305" y="1526630"/>
            <a:ext cx="2435044" cy="1829202"/>
            <a:chOff x="8548748" y="1491968"/>
            <a:chExt cx="2435044" cy="1829202"/>
          </a:xfrm>
        </p:grpSpPr>
        <p:pic>
          <p:nvPicPr>
            <p:cNvPr id="6" name="Picture 5" descr="music notes"/>
            <p:cNvPicPr>
              <a:picLocks noChangeAspect="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548748" y="1491968"/>
              <a:ext cx="796026" cy="1045657"/>
            </a:xfrm>
            <a:prstGeom prst="rect">
              <a:avLst/>
            </a:prstGeom>
          </p:spPr>
        </p:pic>
        <p:pic>
          <p:nvPicPr>
            <p:cNvPr id="7" name="Picture 6" descr="music notes"/>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33360" y="1510411"/>
              <a:ext cx="1650432" cy="1810759"/>
            </a:xfrm>
            <a:prstGeom prst="rect">
              <a:avLst/>
            </a:prstGeom>
          </p:spPr>
        </p:pic>
      </p:gr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
        <p:nvSpPr>
          <p:cNvPr id="4" name="Rectangle 3"/>
          <p:cNvSpPr/>
          <p:nvPr/>
        </p:nvSpPr>
        <p:spPr>
          <a:xfrm>
            <a:off x="8351832" y="4520072"/>
            <a:ext cx="323999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[unique; only]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6044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qu quatr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7" name="qu musiq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7" name="qu musiq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qu expliqu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subTnLst>
                                    <p:audio>
                                      <p:cMediaNode>
                                        <p:cTn display="0" masterRel="sameClick">
                                          <p:stCondLst>
                                            <p:cond evt="begin" delay="0">
                                              <p:tn val="46"/>
                                            </p:cond>
                                          </p:stCondLst>
                                          <p:endCondLst>
                                            <p:cond evt="onStopAudio" delay="0">
                                              <p:tgtEl>
                                                <p:sldTgt/>
                                              </p:tgtEl>
                                            </p:cond>
                                          </p:endCondLst>
                                        </p:cTn>
                                        <p:tgtEl>
                                          <p:sndTgt r:embed="rId8" name="qu expliqu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subTnLst>
                                    <p:audio>
                                      <p:cMediaNode>
                                        <p:cTn display="0" masterRel="sameClick">
                                          <p:stCondLst>
                                            <p:cond evt="begin" delay="0">
                                              <p:tn val="51"/>
                                            </p:cond>
                                          </p:stCondLst>
                                          <p:endCondLst>
                                            <p:cond evt="onStopAudio" delay="0">
                                              <p:tgtEl>
                                                <p:sldTgt/>
                                              </p:tgtEl>
                                            </p:cond>
                                          </p:endCondLst>
                                        </p:cTn>
                                        <p:tgtEl>
                                          <p:sndTgt r:embed="rId9" name="manqu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9" name="manqu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subTnLst>
                                    <p:audio>
                                      <p:cMediaNode>
                                        <p:cTn display="0" masterRel="sameClick">
                                          <p:stCondLst>
                                            <p:cond evt="begin" delay="0">
                                              <p:tn val="61"/>
                                            </p:cond>
                                          </p:stCondLst>
                                          <p:endCondLst>
                                            <p:cond evt="onStopAudio" delay="0">
                                              <p:tgtEl>
                                                <p:sldTgt/>
                                              </p:tgtEl>
                                            </p:cond>
                                          </p:endCondLst>
                                        </p:cTn>
                                        <p:tgtEl>
                                          <p:sndTgt r:embed="rId10" name="qu unique.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subTnLst>
                                    <p:audio>
                                      <p:cMediaNode>
                                        <p:cTn display="0" masterRel="sameClick">
                                          <p:stCondLst>
                                            <p:cond evt="begin" delay="0">
                                              <p:tn val="66"/>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animBg="1"/>
      <p:bldP spid="13" grpId="0"/>
      <p:bldP spid="16" grpId="0"/>
      <p:bldP spid="18" grpId="0"/>
      <p:bldP spid="15" grpId="0"/>
      <p:bldP spid="3" grpId="0"/>
      <p:bldP spid="25" grpId="0"/>
      <p:bldP spid="26" grpId="0"/>
      <p:bldP spid="19" grpId="0"/>
      <p:bldP spid="20"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65" y="28457"/>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514123" y="128376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476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question.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qu question.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subTnLst>
                                    <p:audio>
                                      <p:cMediaNode>
                                        <p:cTn display="0" masterRel="sameClick">
                                          <p:stCondLst>
                                            <p:cond evt="begin" delay="0">
                                              <p:tn val="21"/>
                                            </p:cond>
                                          </p:stCondLst>
                                          <p:endCondLst>
                                            <p:cond evt="onStopAudio" delay="0">
                                              <p:tgtEl>
                                                <p:sldTgt/>
                                              </p:tgtEl>
                                            </p:cond>
                                          </p:endCondLst>
                                        </p:cTn>
                                        <p:tgtEl>
                                          <p:sndTgt r:embed="rId6" name="qu quatr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subTnLst>
                                    <p:audio>
                                      <p:cMediaNode>
                                        <p:cTn display="0" masterRel="sameClick">
                                          <p:stCondLst>
                                            <p:cond evt="begin" delay="0">
                                              <p:tn val="26"/>
                                            </p:cond>
                                          </p:stCondLst>
                                          <p:endCondLst>
                                            <p:cond evt="onStopAudio" delay="0">
                                              <p:tgtEl>
                                                <p:sldTgt/>
                                              </p:tgtEl>
                                            </p:cond>
                                          </p:endCondLst>
                                        </p:cTn>
                                        <p:tgtEl>
                                          <p:sndTgt r:embed="rId7" name="qu musi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8" name="qu expliq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9" name="manq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subTnLst>
                                    <p:audio>
                                      <p:cMediaNode>
                                        <p:cTn display="0" masterRel="sameClick">
                                          <p:stCondLst>
                                            <p:cond evt="begin" delay="0">
                                              <p:tn val="41"/>
                                            </p:cond>
                                          </p:stCondLst>
                                          <p:endCondLst>
                                            <p:cond evt="onStopAudio" delay="0">
                                              <p:tgtEl>
                                                <p:sldTgt/>
                                              </p:tgtEl>
                                            </p:cond>
                                          </p:endCondLst>
                                        </p:cTn>
                                        <p:tgtEl>
                                          <p:sndTgt r:embed="rId10" name="qu uni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13" grpId="0"/>
      <p:bldP spid="16" grpId="0"/>
      <p:bldP spid="18" grpId="0"/>
      <p:bldP spid="15" grpId="0"/>
      <p:bldP spid="25"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265" y="28457"/>
            <a:ext cx="10515600" cy="1325563"/>
          </a:xfrm>
        </p:spPr>
        <p:txBody>
          <a:bodyPr>
            <a:noAutofit/>
          </a:bodyPr>
          <a:lstStyle/>
          <a:p>
            <a:pPr algn="ctr"/>
            <a:r>
              <a:rPr lang="en-GB" sz="12000" b="1" dirty="0" err="1">
                <a:solidFill>
                  <a:srgbClr val="115076"/>
                </a:solidFill>
                <a:cs typeface="Calibri" panose="020F0502020204030204" pitchFamily="34" charset="0"/>
              </a:rPr>
              <a:t>qu</a:t>
            </a:r>
            <a:endParaRPr lang="en-GB" sz="12000" b="1" dirty="0">
              <a:solidFill>
                <a:srgbClr val="115076"/>
              </a:solidFill>
              <a:cs typeface="Calibri" panose="020F0502020204030204" pitchFamily="34" charset="0"/>
            </a:endParaRPr>
          </a:p>
        </p:txBody>
      </p:sp>
      <p:sp>
        <p:nvSpPr>
          <p:cNvPr id="21" name="Rounded Rectangle 20" descr="rectangle"/>
          <p:cNvSpPr/>
          <p:nvPr/>
        </p:nvSpPr>
        <p:spPr>
          <a:xfrm>
            <a:off x="4288621" y="1605643"/>
            <a:ext cx="3614758" cy="258914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p:cNvSpPr txBox="1"/>
          <p:nvPr/>
        </p:nvSpPr>
        <p:spPr>
          <a:xfrm>
            <a:off x="4514123" y="1283764"/>
            <a:ext cx="3206357"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dirty="0">
                <a:ln>
                  <a:noFill/>
                </a:ln>
                <a:solidFill>
                  <a:srgbClr val="E65D00"/>
                </a:solidFill>
                <a:effectLst/>
                <a:uLnTx/>
                <a:uFillTx/>
                <a:latin typeface="Arial Rounded MT Bold" panose="020F0704030504030204" pitchFamily="34" charset="0"/>
                <a:ea typeface="+mn-ea"/>
                <a:cs typeface="+mn-cs"/>
              </a:rPr>
              <a:t>?</a:t>
            </a:r>
          </a:p>
        </p:txBody>
      </p:sp>
      <p:sp>
        <p:nvSpPr>
          <p:cNvPr id="16" name="TextBox 15"/>
          <p:cNvSpPr txBox="1"/>
          <p:nvPr/>
        </p:nvSpPr>
        <p:spPr>
          <a:xfrm>
            <a:off x="4083252" y="3164184"/>
            <a:ext cx="40456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18" name="TextBox 17"/>
          <p:cNvSpPr txBox="1"/>
          <p:nvPr/>
        </p:nvSpPr>
        <p:spPr>
          <a:xfrm rot="10800000" flipH="1" flipV="1">
            <a:off x="834643" y="462003"/>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atre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rot="10800000" flipH="1" flipV="1">
            <a:off x="-66289" y="3615139"/>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expli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p:cNvSpPr txBox="1"/>
          <p:nvPr/>
        </p:nvSpPr>
        <p:spPr>
          <a:xfrm rot="10800000" flipH="1" flipV="1">
            <a:off x="3949360" y="4576891"/>
            <a:ext cx="440701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man</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p:cNvSpPr txBox="1"/>
          <p:nvPr/>
        </p:nvSpPr>
        <p:spPr>
          <a:xfrm rot="10800000" flipH="1" flipV="1">
            <a:off x="8404605" y="444782"/>
            <a:ext cx="36147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musi</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rot="10800000" flipH="1" flipV="1">
            <a:off x="8164448" y="3573344"/>
            <a:ext cx="36147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p>
        </p:txBody>
      </p:sp>
    </p:spTree>
    <p:extLst>
      <p:ext uri="{BB962C8B-B14F-4D97-AF65-F5344CB8AC3E}">
        <p14:creationId xmlns:p14="http://schemas.microsoft.com/office/powerpoint/2010/main" val="15487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P spid="13" grpId="0"/>
      <p:bldP spid="16" grpId="0"/>
      <p:bldP spid="18" grpId="0"/>
      <p:bldP spid="15" grpId="0"/>
      <p:bldP spid="25"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265384" cy="707849"/>
          </a:xfrm>
        </p:spPr>
        <p:txBody>
          <a:bodyPr>
            <a:normAutofit/>
          </a:bodyPr>
          <a:lstStyle/>
          <a:p>
            <a:r>
              <a:rPr lang="en-GB" sz="3600" b="1" dirty="0" err="1">
                <a:solidFill>
                  <a:schemeClr val="bg1"/>
                </a:solidFill>
              </a:rPr>
              <a:t>Dictée</a:t>
            </a:r>
            <a:r>
              <a:rPr lang="en-GB" sz="3600" b="1" dirty="0">
                <a:solidFill>
                  <a:schemeClr val="bg1"/>
                </a:solidFill>
              </a:rPr>
              <a:t> – ‘q’ </a:t>
            </a:r>
            <a:r>
              <a:rPr lang="en-GB" sz="3600" b="1" dirty="0" err="1">
                <a:solidFill>
                  <a:schemeClr val="bg1"/>
                </a:solidFill>
              </a:rPr>
              <a:t>ou</a:t>
            </a:r>
            <a:r>
              <a:rPr lang="en-GB" sz="3600" b="1" dirty="0">
                <a:solidFill>
                  <a:schemeClr val="bg1"/>
                </a:solidFill>
              </a:rPr>
              <a:t> ‘c’ ?</a:t>
            </a:r>
          </a:p>
        </p:txBody>
      </p:sp>
      <p:sp>
        <p:nvSpPr>
          <p:cNvPr id="7" name="Action Button: Custom 16">
            <a:hlinkClick r:id="" action="ppaction://noaction" highlightClick="1">
              <a:snd r:embed="rId3" name="3. 6. Parc.wav"/>
            </a:hlinkClick>
            <a:extLst>
              <a:ext uri="{FF2B5EF4-FFF2-40B4-BE49-F238E27FC236}">
                <a16:creationId xmlns:a16="http://schemas.microsoft.com/office/drawing/2014/main" id="{8CB7FA0B-8F58-442E-84F9-7E86500B4416}"/>
              </a:ext>
            </a:extLst>
          </p:cNvPr>
          <p:cNvSpPr/>
          <p:nvPr/>
        </p:nvSpPr>
        <p:spPr>
          <a:xfrm>
            <a:off x="6351862" y="1533855"/>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 name="Action Button: Custom 16">
            <a:hlinkClick r:id="" action="ppaction://noaction" highlightClick="1">
              <a:snd r:embed="rId4" name="3. 5. Question.wav"/>
            </a:hlinkClick>
            <a:extLst>
              <a:ext uri="{FF2B5EF4-FFF2-40B4-BE49-F238E27FC236}">
                <a16:creationId xmlns:a16="http://schemas.microsoft.com/office/drawing/2014/main" id="{7E7DB7AE-9EE3-4DEB-823C-6BA3E2A2E84B}"/>
              </a:ext>
            </a:extLst>
          </p:cNvPr>
          <p:cNvSpPr/>
          <p:nvPr/>
        </p:nvSpPr>
        <p:spPr>
          <a:xfrm>
            <a:off x="682582" y="546745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0" name="Action Button: Custom 16">
            <a:hlinkClick r:id="" action="ppaction://noaction" highlightClick="1">
              <a:snd r:embed="rId5" name="3. 4. Sympathique.wav"/>
            </a:hlinkClick>
            <a:extLst>
              <a:ext uri="{FF2B5EF4-FFF2-40B4-BE49-F238E27FC236}">
                <a16:creationId xmlns:a16="http://schemas.microsoft.com/office/drawing/2014/main" id="{1BB0D24C-A8BF-4AC7-BDCB-7904CD02A8FE}"/>
              </a:ext>
            </a:extLst>
          </p:cNvPr>
          <p:cNvSpPr/>
          <p:nvPr/>
        </p:nvSpPr>
        <p:spPr>
          <a:xfrm>
            <a:off x="682582" y="448405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6" name="3. 2. Comprendre.wav"/>
            </a:hlinkClick>
            <a:extLst>
              <a:ext uri="{FF2B5EF4-FFF2-40B4-BE49-F238E27FC236}">
                <a16:creationId xmlns:a16="http://schemas.microsoft.com/office/drawing/2014/main" id="{1A4476A3-DB35-4BC5-BE4F-01F38FA3DC1A}"/>
              </a:ext>
            </a:extLst>
          </p:cNvPr>
          <p:cNvSpPr/>
          <p:nvPr/>
        </p:nvSpPr>
        <p:spPr>
          <a:xfrm>
            <a:off x="682582" y="2517254"/>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Action Button: Custom 16">
            <a:hlinkClick r:id="" action="ppaction://noaction" highlightClick="1">
              <a:snd r:embed="rId7" name="3. 1. Quand.wav"/>
            </a:hlinkClick>
            <a:extLst>
              <a:ext uri="{FF2B5EF4-FFF2-40B4-BE49-F238E27FC236}">
                <a16:creationId xmlns:a16="http://schemas.microsoft.com/office/drawing/2014/main" id="{9B139662-775C-4DA4-A306-293C15F1E6B1}"/>
              </a:ext>
            </a:extLst>
          </p:cNvPr>
          <p:cNvSpPr/>
          <p:nvPr/>
        </p:nvSpPr>
        <p:spPr>
          <a:xfrm>
            <a:off x="682582" y="153385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8" name="3. 7. Chaque.wav"/>
            </a:hlinkClick>
            <a:extLst>
              <a:ext uri="{FF2B5EF4-FFF2-40B4-BE49-F238E27FC236}">
                <a16:creationId xmlns:a16="http://schemas.microsoft.com/office/drawing/2014/main" id="{FEE9C0EE-7A69-45A2-8FF6-D8DE6BD3352D}"/>
              </a:ext>
            </a:extLst>
          </p:cNvPr>
          <p:cNvSpPr/>
          <p:nvPr/>
        </p:nvSpPr>
        <p:spPr>
          <a:xfrm>
            <a:off x="6351862" y="2517255"/>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9" name="3. 8. Quatre.wav"/>
            </a:hlinkClick>
            <a:extLst>
              <a:ext uri="{FF2B5EF4-FFF2-40B4-BE49-F238E27FC236}">
                <a16:creationId xmlns:a16="http://schemas.microsoft.com/office/drawing/2014/main" id="{D1E0CA7A-FC89-4070-817E-126E2B5B7354}"/>
              </a:ext>
            </a:extLst>
          </p:cNvPr>
          <p:cNvSpPr/>
          <p:nvPr/>
        </p:nvSpPr>
        <p:spPr>
          <a:xfrm>
            <a:off x="6351862" y="3500655"/>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6" name="Action Button: Custom 16">
            <a:hlinkClick r:id="" action="ppaction://noaction" highlightClick="1">
              <a:snd r:embed="rId10" name="3. 9. Combien.wav"/>
            </a:hlinkClick>
            <a:extLst>
              <a:ext uri="{FF2B5EF4-FFF2-40B4-BE49-F238E27FC236}">
                <a16:creationId xmlns:a16="http://schemas.microsoft.com/office/drawing/2014/main" id="{FE209621-31D3-4679-99BD-6B51263E7107}"/>
              </a:ext>
            </a:extLst>
          </p:cNvPr>
          <p:cNvSpPr/>
          <p:nvPr/>
        </p:nvSpPr>
        <p:spPr>
          <a:xfrm>
            <a:off x="6351862" y="4484055"/>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7" name="Action Button: Custom 16">
            <a:hlinkClick r:id="" action="ppaction://noaction" highlightClick="1">
              <a:snd r:embed="rId11" name="3. 10. Caisse.wav"/>
            </a:hlinkClick>
            <a:extLst>
              <a:ext uri="{FF2B5EF4-FFF2-40B4-BE49-F238E27FC236}">
                <a16:creationId xmlns:a16="http://schemas.microsoft.com/office/drawing/2014/main" id="{E3EA6F77-2484-4BBE-AC1A-E9F3CCC68847}"/>
              </a:ext>
            </a:extLst>
          </p:cNvPr>
          <p:cNvSpPr/>
          <p:nvPr/>
        </p:nvSpPr>
        <p:spPr>
          <a:xfrm>
            <a:off x="6351861" y="5467453"/>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 name="TextBox 1">
            <a:extLst>
              <a:ext uri="{FF2B5EF4-FFF2-40B4-BE49-F238E27FC236}">
                <a16:creationId xmlns:a16="http://schemas.microsoft.com/office/drawing/2014/main" id="{7E0F1C7E-97F6-46D4-81FD-B36E3E666D29}"/>
              </a:ext>
            </a:extLst>
          </p:cNvPr>
          <p:cNvSpPr txBox="1"/>
          <p:nvPr/>
        </p:nvSpPr>
        <p:spPr>
          <a:xfrm>
            <a:off x="1355781" y="1503633"/>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qu</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and</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A0061DCB-0AF0-4EE3-8704-EE6DBC036BF6}"/>
              </a:ext>
            </a:extLst>
          </p:cNvPr>
          <p:cNvSpPr txBox="1"/>
          <p:nvPr/>
        </p:nvSpPr>
        <p:spPr>
          <a:xfrm>
            <a:off x="1355782" y="2475491"/>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omprendre</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655996AC-88EF-44C1-9EAE-3562E33ABB54}"/>
              </a:ext>
            </a:extLst>
          </p:cNvPr>
          <p:cNvSpPr txBox="1"/>
          <p:nvPr/>
        </p:nvSpPr>
        <p:spPr>
          <a:xfrm>
            <a:off x="1355782" y="3447349"/>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adeau</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1" name="Action Button: Custom 16">
            <a:hlinkClick r:id="" action="ppaction://noaction" highlightClick="1">
              <a:snd r:embed="rId12" name="3. 3. Cadeau.wav"/>
            </a:hlinkClick>
            <a:extLst>
              <a:ext uri="{FF2B5EF4-FFF2-40B4-BE49-F238E27FC236}">
                <a16:creationId xmlns:a16="http://schemas.microsoft.com/office/drawing/2014/main" id="{4B27623A-EE8E-4545-A1FC-2713E58D7812}"/>
              </a:ext>
            </a:extLst>
          </p:cNvPr>
          <p:cNvSpPr/>
          <p:nvPr/>
        </p:nvSpPr>
        <p:spPr>
          <a:xfrm>
            <a:off x="682582" y="350065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2" name="TextBox 21">
            <a:extLst>
              <a:ext uri="{FF2B5EF4-FFF2-40B4-BE49-F238E27FC236}">
                <a16:creationId xmlns:a16="http://schemas.microsoft.com/office/drawing/2014/main" id="{40746C50-D65A-4B2A-B116-3578DD6063F1}"/>
              </a:ext>
            </a:extLst>
          </p:cNvPr>
          <p:cNvSpPr txBox="1"/>
          <p:nvPr/>
        </p:nvSpPr>
        <p:spPr>
          <a:xfrm>
            <a:off x="1355782" y="4419207"/>
            <a:ext cx="25121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sympathi</a:t>
            </a: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qu</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EA6344F4-A564-4E7D-A057-1C109C9F4DDC}"/>
              </a:ext>
            </a:extLst>
          </p:cNvPr>
          <p:cNvSpPr txBox="1"/>
          <p:nvPr/>
        </p:nvSpPr>
        <p:spPr>
          <a:xfrm>
            <a:off x="1355781" y="5421843"/>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qu</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estion</a:t>
            </a:r>
          </a:p>
        </p:txBody>
      </p:sp>
      <p:sp>
        <p:nvSpPr>
          <p:cNvPr id="24" name="TextBox 23">
            <a:extLst>
              <a:ext uri="{FF2B5EF4-FFF2-40B4-BE49-F238E27FC236}">
                <a16:creationId xmlns:a16="http://schemas.microsoft.com/office/drawing/2014/main" id="{C7144ADA-BE6F-480A-A3C5-EF58150E6996}"/>
              </a:ext>
            </a:extLst>
          </p:cNvPr>
          <p:cNvSpPr txBox="1"/>
          <p:nvPr/>
        </p:nvSpPr>
        <p:spPr>
          <a:xfrm>
            <a:off x="7025062" y="1503633"/>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CC8A36AD-D4F1-4D5A-8418-F11B59E6F343}"/>
              </a:ext>
            </a:extLst>
          </p:cNvPr>
          <p:cNvSpPr txBox="1"/>
          <p:nvPr/>
        </p:nvSpPr>
        <p:spPr>
          <a:xfrm>
            <a:off x="7025063" y="2475491"/>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cha</a:t>
            </a:r>
            <a:r>
              <a:rPr kumimoji="0" lang="en-GB" sz="28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Calibri" panose="020F0502020204030204" pitchFamily="34" charset="0"/>
              </a:rPr>
              <a:t>qu</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A9F18592-1BC7-4E39-B776-7C4EED61B04F}"/>
              </a:ext>
            </a:extLst>
          </p:cNvPr>
          <p:cNvSpPr txBox="1"/>
          <p:nvPr/>
        </p:nvSpPr>
        <p:spPr>
          <a:xfrm>
            <a:off x="7025063" y="3447349"/>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Calibri" panose="020F0502020204030204" pitchFamily="34" charset="0"/>
              </a:rPr>
              <a:t>qu</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atre</a:t>
            </a:r>
          </a:p>
        </p:txBody>
      </p:sp>
      <p:sp>
        <p:nvSpPr>
          <p:cNvPr id="27" name="TextBox 26">
            <a:extLst>
              <a:ext uri="{FF2B5EF4-FFF2-40B4-BE49-F238E27FC236}">
                <a16:creationId xmlns:a16="http://schemas.microsoft.com/office/drawing/2014/main" id="{77934DEC-B48A-4597-A4B8-A144F7B2C72D}"/>
              </a:ext>
            </a:extLst>
          </p:cNvPr>
          <p:cNvSpPr txBox="1"/>
          <p:nvPr/>
        </p:nvSpPr>
        <p:spPr>
          <a:xfrm>
            <a:off x="7025063" y="4419207"/>
            <a:ext cx="25121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ombien</a:t>
            </a:r>
            <a:endPar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1D515CC0-C79A-4B03-8C12-4113DC1238F7}"/>
              </a:ext>
            </a:extLst>
          </p:cNvPr>
          <p:cNvSpPr txBox="1"/>
          <p:nvPr/>
        </p:nvSpPr>
        <p:spPr>
          <a:xfrm>
            <a:off x="7025062" y="5421843"/>
            <a:ext cx="2377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28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aisse</a:t>
            </a:r>
            <a:endPar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29" name="Picture 28" descr="background rectangle">
            <a:extLst>
              <a:ext uri="{FF2B5EF4-FFF2-40B4-BE49-F238E27FC236}">
                <a16:creationId xmlns:a16="http://schemas.microsoft.com/office/drawing/2014/main" id="{B9F835A7-985D-4BE2-9C80-DDAD001E5F22}"/>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332703ED-C9E0-420E-83FD-3AA1082C0508}"/>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Dictée – ‘q’ ou ‘c’ ?</a:t>
            </a:r>
            <a:endParaRPr lang="en-GB" sz="3600" b="1" dirty="0">
              <a:solidFill>
                <a:schemeClr val="bg1"/>
              </a:solidFill>
            </a:endParaRPr>
          </a:p>
        </p:txBody>
      </p:sp>
      <p:sp>
        <p:nvSpPr>
          <p:cNvPr id="3" name="Rounded Rectangle 46">
            <a:extLst>
              <a:ext uri="{FF2B5EF4-FFF2-40B4-BE49-F238E27FC236}">
                <a16:creationId xmlns:a16="http://schemas.microsoft.com/office/drawing/2014/main" id="{A0E034D5-92D2-4D90-BA79-5F829A46160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4292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2" grpId="0"/>
      <p:bldP spid="23" grpId="0"/>
      <p:bldP spid="24" grpId="0"/>
      <p:bldP spid="25"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73152"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graphicFrame>
        <p:nvGraphicFramePr>
          <p:cNvPr id="53" name="Google Shape;236;p5" descr="Table for exercises">
            <a:extLst>
              <a:ext uri="{FF2B5EF4-FFF2-40B4-BE49-F238E27FC236}">
                <a16:creationId xmlns:a16="http://schemas.microsoft.com/office/drawing/2014/main" id="{E6B7C435-EA12-4421-97ED-E9DAD5401762}"/>
              </a:ext>
            </a:extLst>
          </p:cNvPr>
          <p:cNvGraphicFramePr/>
          <p:nvPr>
            <p:extLst>
              <p:ext uri="{D42A27DB-BD31-4B8C-83A1-F6EECF244321}">
                <p14:modId xmlns:p14="http://schemas.microsoft.com/office/powerpoint/2010/main" val="357634903"/>
              </p:ext>
            </p:extLst>
          </p:nvPr>
        </p:nvGraphicFramePr>
        <p:xfrm>
          <a:off x="742788" y="1751177"/>
          <a:ext cx="10576925" cy="3985432"/>
        </p:xfrm>
        <a:graphic>
          <a:graphicData uri="http://schemas.openxmlformats.org/drawingml/2006/table">
            <a:tbl>
              <a:tblPr firstRow="1" bandRow="1">
                <a:noFill/>
              </a:tblPr>
              <a:tblGrid>
                <a:gridCol w="1167450">
                  <a:extLst>
                    <a:ext uri="{9D8B030D-6E8A-4147-A177-3AD203B41FA5}">
                      <a16:colId xmlns:a16="http://schemas.microsoft.com/office/drawing/2014/main" val="20000"/>
                    </a:ext>
                  </a:extLst>
                </a:gridCol>
                <a:gridCol w="4866975">
                  <a:extLst>
                    <a:ext uri="{9D8B030D-6E8A-4147-A177-3AD203B41FA5}">
                      <a16:colId xmlns:a16="http://schemas.microsoft.com/office/drawing/2014/main" val="20001"/>
                    </a:ext>
                  </a:extLst>
                </a:gridCol>
                <a:gridCol w="4542500">
                  <a:extLst>
                    <a:ext uri="{9D8B030D-6E8A-4147-A177-3AD203B41FA5}">
                      <a16:colId xmlns:a16="http://schemas.microsoft.com/office/drawing/2014/main" val="20002"/>
                    </a:ext>
                  </a:extLst>
                </a:gridCol>
              </a:tblGrid>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2"/>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3"/>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4"/>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5"/>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6"/>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0007"/>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tcPr>
                </a:tc>
                <a:extLst>
                  <a:ext uri="{0D108BD9-81ED-4DB2-BD59-A6C34878D82A}">
                    <a16:rowId xmlns:a16="http://schemas.microsoft.com/office/drawing/2014/main" val="10008"/>
                  </a:ext>
                </a:extLst>
              </a:tr>
              <a:tr h="498179">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tcPr>
                </a:tc>
                <a:extLst>
                  <a:ext uri="{0D108BD9-81ED-4DB2-BD59-A6C34878D82A}">
                    <a16:rowId xmlns:a16="http://schemas.microsoft.com/office/drawing/2014/main" val="1385783188"/>
                  </a:ext>
                </a:extLst>
              </a:tr>
            </a:tbl>
          </a:graphicData>
        </a:graphic>
      </p:graphicFrame>
      <p:sp>
        <p:nvSpPr>
          <p:cNvPr id="56" name="Google Shape;240;p5">
            <a:extLst>
              <a:ext uri="{FF2B5EF4-FFF2-40B4-BE49-F238E27FC236}">
                <a16:creationId xmlns:a16="http://schemas.microsoft.com/office/drawing/2014/main" id="{33D882CC-4842-44D3-A8EA-2A94A3B1C422}"/>
              </a:ext>
            </a:extLst>
          </p:cNvPr>
          <p:cNvSpPr txBox="1"/>
          <p:nvPr/>
        </p:nvSpPr>
        <p:spPr>
          <a:xfrm>
            <a:off x="6868041" y="3736449"/>
            <a:ext cx="495944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encore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57" name="Google Shape;241;p5">
            <a:extLst>
              <a:ext uri="{FF2B5EF4-FFF2-40B4-BE49-F238E27FC236}">
                <a16:creationId xmlns:a16="http://schemas.microsoft.com/office/drawing/2014/main" id="{AEA18E5B-6BBA-4C0C-855B-133B39CAC975}"/>
              </a:ext>
            </a:extLst>
          </p:cNvPr>
          <p:cNvSpPr txBox="1"/>
          <p:nvPr/>
        </p:nvSpPr>
        <p:spPr>
          <a:xfrm>
            <a:off x="1926000" y="3805893"/>
            <a:ext cx="453583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again</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2" name="Google Shape;246;p5">
            <a:extLst>
              <a:ext uri="{FF2B5EF4-FFF2-40B4-BE49-F238E27FC236}">
                <a16:creationId xmlns:a16="http://schemas.microsoft.com/office/drawing/2014/main" id="{C13155A8-EFAC-4B0D-8A35-350D5E153D3F}"/>
              </a:ext>
            </a:extLst>
          </p:cNvPr>
          <p:cNvSpPr txBox="1"/>
          <p:nvPr/>
        </p:nvSpPr>
        <p:spPr>
          <a:xfrm>
            <a:off x="6868041" y="1751177"/>
            <a:ext cx="4758718"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partir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3" name="Google Shape;247;p5">
            <a:extLst>
              <a:ext uri="{FF2B5EF4-FFF2-40B4-BE49-F238E27FC236}">
                <a16:creationId xmlns:a16="http://schemas.microsoft.com/office/drawing/2014/main" id="{03F07C84-A070-4150-AD3D-46953229704D}"/>
              </a:ext>
            </a:extLst>
          </p:cNvPr>
          <p:cNvSpPr txBox="1"/>
          <p:nvPr/>
        </p:nvSpPr>
        <p:spPr>
          <a:xfrm>
            <a:off x="1926000" y="1806069"/>
            <a:ext cx="4515571"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to leave, leaving</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5" name="Google Shape;249;p5">
            <a:extLst>
              <a:ext uri="{FF2B5EF4-FFF2-40B4-BE49-F238E27FC236}">
                <a16:creationId xmlns:a16="http://schemas.microsoft.com/office/drawing/2014/main" id="{73F0BD1D-6F92-476B-9523-DA99D9185DB9}"/>
              </a:ext>
            </a:extLst>
          </p:cNvPr>
          <p:cNvSpPr txBox="1"/>
          <p:nvPr/>
        </p:nvSpPr>
        <p:spPr>
          <a:xfrm>
            <a:off x="6868041" y="2743813"/>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madame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6" name="Google Shape;250;p5">
            <a:extLst>
              <a:ext uri="{FF2B5EF4-FFF2-40B4-BE49-F238E27FC236}">
                <a16:creationId xmlns:a16="http://schemas.microsoft.com/office/drawing/2014/main" id="{196818F7-4FE0-4857-A1F4-62025F4B82E5}"/>
              </a:ext>
            </a:extLst>
          </p:cNvPr>
          <p:cNvSpPr txBox="1"/>
          <p:nvPr/>
        </p:nvSpPr>
        <p:spPr>
          <a:xfrm>
            <a:off x="1926000" y="2805981"/>
            <a:ext cx="44123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Miss, Mrs, Ms, Madam</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8" name="Google Shape;252;p5">
            <a:extLst>
              <a:ext uri="{FF2B5EF4-FFF2-40B4-BE49-F238E27FC236}">
                <a16:creationId xmlns:a16="http://schemas.microsoft.com/office/drawing/2014/main" id="{5497A451-F9AF-4210-852F-96723B874D26}"/>
              </a:ext>
            </a:extLst>
          </p:cNvPr>
          <p:cNvSpPr txBox="1"/>
          <p:nvPr/>
        </p:nvSpPr>
        <p:spPr>
          <a:xfrm>
            <a:off x="6868041" y="3240131"/>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monsieur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69" name="Google Shape;253;p5">
            <a:extLst>
              <a:ext uri="{FF2B5EF4-FFF2-40B4-BE49-F238E27FC236}">
                <a16:creationId xmlns:a16="http://schemas.microsoft.com/office/drawing/2014/main" id="{D350399A-F022-4A85-8B07-143AFBF5EB06}"/>
              </a:ext>
            </a:extLst>
          </p:cNvPr>
          <p:cNvSpPr txBox="1"/>
          <p:nvPr/>
        </p:nvSpPr>
        <p:spPr>
          <a:xfrm>
            <a:off x="1926000" y="3305937"/>
            <a:ext cx="44123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Sir, Mr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1" name="Google Shape;255;p5">
            <a:extLst>
              <a:ext uri="{FF2B5EF4-FFF2-40B4-BE49-F238E27FC236}">
                <a16:creationId xmlns:a16="http://schemas.microsoft.com/office/drawing/2014/main" id="{C48BF80F-CA69-4236-8D92-46A8C1A161EC}"/>
              </a:ext>
            </a:extLst>
          </p:cNvPr>
          <p:cNvSpPr txBox="1"/>
          <p:nvPr/>
        </p:nvSpPr>
        <p:spPr>
          <a:xfrm>
            <a:off x="6868041" y="2247495"/>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le match</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2" name="Google Shape;256;p5">
            <a:extLst>
              <a:ext uri="{FF2B5EF4-FFF2-40B4-BE49-F238E27FC236}">
                <a16:creationId xmlns:a16="http://schemas.microsoft.com/office/drawing/2014/main" id="{B335CB2E-93FC-485C-9C13-4FB6BEC13706}"/>
              </a:ext>
            </a:extLst>
          </p:cNvPr>
          <p:cNvSpPr txBox="1"/>
          <p:nvPr/>
        </p:nvSpPr>
        <p:spPr>
          <a:xfrm>
            <a:off x="1926000" y="2306025"/>
            <a:ext cx="451557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match, game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4" name="Google Shape;258;p5">
            <a:extLst>
              <a:ext uri="{FF2B5EF4-FFF2-40B4-BE49-F238E27FC236}">
                <a16:creationId xmlns:a16="http://schemas.microsoft.com/office/drawing/2014/main" id="{C1C09F71-37A8-4682-B21D-9653EC50E1F4}"/>
              </a:ext>
            </a:extLst>
          </p:cNvPr>
          <p:cNvSpPr txBox="1"/>
          <p:nvPr/>
        </p:nvSpPr>
        <p:spPr>
          <a:xfrm>
            <a:off x="6868041" y="4729085"/>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tôt</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5" name="Google Shape;259;p5">
            <a:extLst>
              <a:ext uri="{FF2B5EF4-FFF2-40B4-BE49-F238E27FC236}">
                <a16:creationId xmlns:a16="http://schemas.microsoft.com/office/drawing/2014/main" id="{236EC0B1-2CAB-4A1E-8C88-CABD361D9B5C}"/>
              </a:ext>
            </a:extLst>
          </p:cNvPr>
          <p:cNvSpPr txBox="1"/>
          <p:nvPr/>
        </p:nvSpPr>
        <p:spPr>
          <a:xfrm>
            <a:off x="1926000" y="4805805"/>
            <a:ext cx="452811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early</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7" name="Google Shape;262;p5">
            <a:extLst>
              <a:ext uri="{FF2B5EF4-FFF2-40B4-BE49-F238E27FC236}">
                <a16:creationId xmlns:a16="http://schemas.microsoft.com/office/drawing/2014/main" id="{86E5DA70-8544-42A3-8A5F-069DDAC490B8}"/>
              </a:ext>
            </a:extLst>
          </p:cNvPr>
          <p:cNvSpPr txBox="1"/>
          <p:nvPr/>
        </p:nvSpPr>
        <p:spPr>
          <a:xfrm>
            <a:off x="1926000" y="4305849"/>
            <a:ext cx="4412332"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late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78" name="Google Shape;261;p5">
            <a:extLst>
              <a:ext uri="{FF2B5EF4-FFF2-40B4-BE49-F238E27FC236}">
                <a16:creationId xmlns:a16="http://schemas.microsoft.com/office/drawing/2014/main" id="{61E2D76A-1E87-4896-BBD1-CF20423190D7}"/>
              </a:ext>
            </a:extLst>
          </p:cNvPr>
          <p:cNvSpPr txBox="1"/>
          <p:nvPr/>
        </p:nvSpPr>
        <p:spPr>
          <a:xfrm>
            <a:off x="6868041" y="4232767"/>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en</a:t>
            </a: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 retard</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33" name="Action Button: Custom 16">
            <a:hlinkClick r:id="" action="ppaction://noaction" highlightClick="1">
              <a:snd r:embed="rId3" name="4. 5. madame.wav"/>
            </a:hlinkClick>
            <a:extLst>
              <a:ext uri="{FF2B5EF4-FFF2-40B4-BE49-F238E27FC236}">
                <a16:creationId xmlns:a16="http://schemas.microsoft.com/office/drawing/2014/main" id="{836F68C9-8A55-4F81-BC8D-AE5CB12B2608}"/>
              </a:ext>
            </a:extLst>
          </p:cNvPr>
          <p:cNvSpPr/>
          <p:nvPr/>
        </p:nvSpPr>
        <p:spPr>
          <a:xfrm>
            <a:off x="1100227" y="2778144"/>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4" name="Action Button: Custom 16">
            <a:hlinkClick r:id="" action="ppaction://noaction" highlightClick="1">
              <a:snd r:embed="rId4" name="4. 4. le match.wav"/>
            </a:hlinkClick>
            <a:extLst>
              <a:ext uri="{FF2B5EF4-FFF2-40B4-BE49-F238E27FC236}">
                <a16:creationId xmlns:a16="http://schemas.microsoft.com/office/drawing/2014/main" id="{AA297CC3-0506-4377-A3DE-6E1A967875B7}"/>
              </a:ext>
            </a:extLst>
          </p:cNvPr>
          <p:cNvSpPr/>
          <p:nvPr/>
        </p:nvSpPr>
        <p:spPr>
          <a:xfrm>
            <a:off x="1102655" y="2279765"/>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5" name="partir.wav"/>
            </a:hlinkClick>
            <a:extLst>
              <a:ext uri="{FF2B5EF4-FFF2-40B4-BE49-F238E27FC236}">
                <a16:creationId xmlns:a16="http://schemas.microsoft.com/office/drawing/2014/main" id="{D81C288A-A55A-4284-8CD7-E60117B9808D}"/>
              </a:ext>
            </a:extLst>
          </p:cNvPr>
          <p:cNvSpPr/>
          <p:nvPr/>
        </p:nvSpPr>
        <p:spPr>
          <a:xfrm>
            <a:off x="1106869" y="1781386"/>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6" name="4. 6. monsieur.wav"/>
            </a:hlinkClick>
            <a:extLst>
              <a:ext uri="{FF2B5EF4-FFF2-40B4-BE49-F238E27FC236}">
                <a16:creationId xmlns:a16="http://schemas.microsoft.com/office/drawing/2014/main" id="{78F9F197-FB83-49A4-B2A8-F46BF6E62C36}"/>
              </a:ext>
            </a:extLst>
          </p:cNvPr>
          <p:cNvSpPr/>
          <p:nvPr/>
        </p:nvSpPr>
        <p:spPr>
          <a:xfrm>
            <a:off x="1110036" y="3276523"/>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7" name="4. 7. encore.wav"/>
            </a:hlinkClick>
            <a:extLst>
              <a:ext uri="{FF2B5EF4-FFF2-40B4-BE49-F238E27FC236}">
                <a16:creationId xmlns:a16="http://schemas.microsoft.com/office/drawing/2014/main" id="{6249FC51-13B6-4E09-A359-353207A98863}"/>
              </a:ext>
            </a:extLst>
          </p:cNvPr>
          <p:cNvSpPr/>
          <p:nvPr/>
        </p:nvSpPr>
        <p:spPr>
          <a:xfrm>
            <a:off x="1102655" y="3774902"/>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Action Button: Custom 16">
            <a:hlinkClick r:id="" action="ppaction://noaction" highlightClick="1">
              <a:snd r:embed="rId8" name="4. 8. en retard.wav"/>
            </a:hlinkClick>
            <a:extLst>
              <a:ext uri="{FF2B5EF4-FFF2-40B4-BE49-F238E27FC236}">
                <a16:creationId xmlns:a16="http://schemas.microsoft.com/office/drawing/2014/main" id="{959F4363-A205-49AC-83E8-E4CBEE800DA4}"/>
              </a:ext>
            </a:extLst>
          </p:cNvPr>
          <p:cNvSpPr/>
          <p:nvPr/>
        </p:nvSpPr>
        <p:spPr>
          <a:xfrm>
            <a:off x="1100227" y="4273281"/>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Action Button: Custom 16">
            <a:hlinkClick r:id="" action="ppaction://noaction" highlightClick="1">
              <a:snd r:embed="rId9" name="4. 9. tot.wav"/>
            </a:hlinkClick>
            <a:extLst>
              <a:ext uri="{FF2B5EF4-FFF2-40B4-BE49-F238E27FC236}">
                <a16:creationId xmlns:a16="http://schemas.microsoft.com/office/drawing/2014/main" id="{3147443F-753B-484D-B8BF-6C631CB5939E}"/>
              </a:ext>
            </a:extLst>
          </p:cNvPr>
          <p:cNvSpPr/>
          <p:nvPr/>
        </p:nvSpPr>
        <p:spPr>
          <a:xfrm>
            <a:off x="1100227" y="4771660"/>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0" name="l'Avenir.wav"/>
            </a:hlinkClick>
            <a:extLst>
              <a:ext uri="{FF2B5EF4-FFF2-40B4-BE49-F238E27FC236}">
                <a16:creationId xmlns:a16="http://schemas.microsoft.com/office/drawing/2014/main" id="{FC908872-4D88-46F6-8A8B-B6B44EF81D61}"/>
              </a:ext>
            </a:extLst>
          </p:cNvPr>
          <p:cNvSpPr/>
          <p:nvPr/>
        </p:nvSpPr>
        <p:spPr>
          <a:xfrm>
            <a:off x="1106869" y="5270036"/>
            <a:ext cx="432001"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4" name="Google Shape;258;p5">
            <a:extLst>
              <a:ext uri="{FF2B5EF4-FFF2-40B4-BE49-F238E27FC236}">
                <a16:creationId xmlns:a16="http://schemas.microsoft.com/office/drawing/2014/main" id="{05450876-1EAA-422B-978F-1904DE1C2E11}"/>
              </a:ext>
            </a:extLst>
          </p:cNvPr>
          <p:cNvSpPr txBox="1"/>
          <p:nvPr/>
        </p:nvSpPr>
        <p:spPr>
          <a:xfrm>
            <a:off x="6868041" y="5225399"/>
            <a:ext cx="4719484"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a:ea typeface="Century Gothic"/>
                <a:cs typeface="Century Gothic"/>
                <a:sym typeface="Century Gothic"/>
              </a:rPr>
              <a:t>l’avenir</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sp>
        <p:nvSpPr>
          <p:cNvPr id="45" name="Google Shape;259;p5">
            <a:extLst>
              <a:ext uri="{FF2B5EF4-FFF2-40B4-BE49-F238E27FC236}">
                <a16:creationId xmlns:a16="http://schemas.microsoft.com/office/drawing/2014/main" id="{E385C9D3-7264-42F1-A137-8AB175DBE2FC}"/>
              </a:ext>
            </a:extLst>
          </p:cNvPr>
          <p:cNvSpPr txBox="1"/>
          <p:nvPr/>
        </p:nvSpPr>
        <p:spPr>
          <a:xfrm>
            <a:off x="1926000" y="5305762"/>
            <a:ext cx="4528110"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rPr>
              <a:t>future</a:t>
            </a:r>
            <a:endParaRPr kumimoji="0" sz="2200" b="0" i="0" u="none" strike="noStrike" kern="1200" cap="none" spc="0" normalizeH="0" baseline="0" noProof="0" dirty="0">
              <a:ln>
                <a:noFill/>
              </a:ln>
              <a:solidFill>
                <a:srgbClr val="4472C4">
                  <a:lumMod val="50000"/>
                </a:srgbClr>
              </a:solidFill>
              <a:effectLst/>
              <a:uLnTx/>
              <a:uFillTx/>
              <a:latin typeface="Century Gothic"/>
              <a:ea typeface="Century Gothic"/>
              <a:cs typeface="Century Gothic"/>
              <a:sym typeface="Century Gothic"/>
            </a:endParaRPr>
          </a:p>
        </p:txBody>
      </p:sp>
      <p:pic>
        <p:nvPicPr>
          <p:cNvPr id="42" name="Picture 41" descr="background rectangle">
            <a:extLst>
              <a:ext uri="{FF2B5EF4-FFF2-40B4-BE49-F238E27FC236}">
                <a16:creationId xmlns:a16="http://schemas.microsoft.com/office/drawing/2014/main" id="{34ED27AA-DF73-45FD-902D-E934F1EFAA61}"/>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6" name="Title 3">
            <a:extLst>
              <a:ext uri="{FF2B5EF4-FFF2-40B4-BE49-F238E27FC236}">
                <a16:creationId xmlns:a16="http://schemas.microsoft.com/office/drawing/2014/main" id="{1B9CC639-5002-4F7A-B116-5259D69FD506}"/>
              </a:ext>
            </a:extLst>
          </p:cNvPr>
          <p:cNvSpPr txBox="1">
            <a:spLocks/>
          </p:cNvSpPr>
          <p:nvPr/>
        </p:nvSpPr>
        <p:spPr>
          <a:xfrm>
            <a:off x="0" y="296864"/>
            <a:ext cx="574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a:t>
            </a:r>
            <a:endParaRPr lang="en-GB" sz="3600" b="1" dirty="0">
              <a:solidFill>
                <a:schemeClr val="bg1"/>
              </a:solidFill>
            </a:endParaRPr>
          </a:p>
        </p:txBody>
      </p:sp>
      <p:sp>
        <p:nvSpPr>
          <p:cNvPr id="47" name="Rounded Rectangle 46">
            <a:extLst>
              <a:ext uri="{FF2B5EF4-FFF2-40B4-BE49-F238E27FC236}">
                <a16:creationId xmlns:a16="http://schemas.microsoft.com/office/drawing/2014/main" id="{6A65DECB-69BF-43DD-B434-F695DE37C219}"/>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372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62" grpId="0"/>
      <p:bldP spid="63" grpId="0"/>
      <p:bldP spid="65" grpId="0"/>
      <p:bldP spid="66" grpId="0"/>
      <p:bldP spid="68" grpId="0"/>
      <p:bldP spid="69" grpId="0"/>
      <p:bldP spid="71" grpId="0"/>
      <p:bldP spid="72" grpId="0"/>
      <p:bldP spid="74" grpId="0"/>
      <p:bldP spid="75" grpId="0"/>
      <p:bldP spid="77" grpId="0"/>
      <p:bldP spid="78" grpId="0"/>
      <p:bldP spid="44" grpId="0"/>
      <p:bldP spid="4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ptx" id="{C6FA6223-496B-403D-ACD0-789F32B252B9}" vid="{442AB7D5-C4CF-4067-8A8A-E291E1A5C050}"/>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Presentation1" id="{DFF4F041-3C91-433D-89DC-4C59AD5F0EB4}" vid="{A954589B-C9D7-49D0-A58E-4B7EC41FAC22}"/>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6327</Words>
  <Application>Microsoft Office PowerPoint</Application>
  <PresentationFormat>Widescreen</PresentationFormat>
  <Paragraphs>937</Paragraphs>
  <Slides>42</Slides>
  <Notes>42</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42</vt:i4>
      </vt:variant>
    </vt:vector>
  </HeadingPairs>
  <TitlesOfParts>
    <vt:vector size="55" baseType="lpstr">
      <vt:lpstr>Arial</vt:lpstr>
      <vt:lpstr>Arial</vt:lpstr>
      <vt:lpstr>Arial Rounded MT Bold</vt:lpstr>
      <vt:lpstr>Calibri</vt:lpstr>
      <vt:lpstr>Century Gothic</vt:lpstr>
      <vt:lpstr>Tw Cen MT</vt:lpstr>
      <vt:lpstr>1_Office Theme</vt:lpstr>
      <vt:lpstr>3_Office Theme</vt:lpstr>
      <vt:lpstr>NCELP Theme</vt:lpstr>
      <vt:lpstr>5_Office Theme</vt:lpstr>
      <vt:lpstr>6_Office Theme</vt:lpstr>
      <vt:lpstr>4_Office Theme</vt:lpstr>
      <vt:lpstr>2_Office Theme</vt:lpstr>
      <vt:lpstr>Expressing future intentions </vt:lpstr>
      <vt:lpstr>qu</vt:lpstr>
      <vt:lpstr>qu</vt:lpstr>
      <vt:lpstr>qu</vt:lpstr>
      <vt:lpstr>qu</vt:lpstr>
      <vt:lpstr>qu</vt:lpstr>
      <vt:lpstr>qu</vt:lpstr>
      <vt:lpstr>Dictée – ‘q’ ou ‘c’ ?</vt:lpstr>
      <vt:lpstr>Vocabulaire</vt:lpstr>
      <vt:lpstr>partir</vt:lpstr>
      <vt:lpstr>partir</vt:lpstr>
      <vt:lpstr>part</vt:lpstr>
      <vt:lpstr>partir</vt:lpstr>
      <vt:lpstr>part</vt:lpstr>
      <vt:lpstr>partir</vt:lpstr>
      <vt:lpstr>Using the verb ‘partir’</vt:lpstr>
      <vt:lpstr>Des voyages différents</vt:lpstr>
      <vt:lpstr>Reminder: aller</vt:lpstr>
      <vt:lpstr>Future intention with aller</vt:lpstr>
      <vt:lpstr>Comme enfant ou comme adulte?</vt:lpstr>
      <vt:lpstr>Future intention with aller [2]</vt:lpstr>
      <vt:lpstr>En ce moment ou le week-end?</vt:lpstr>
      <vt:lpstr>C’est quel verbe?</vt:lpstr>
      <vt:lpstr>Tu vas faire quoi samedi?</vt:lpstr>
      <vt:lpstr>Asking Questions </vt:lpstr>
      <vt:lpstr>Phonétique</vt:lpstr>
      <vt:lpstr>Word patterns</vt:lpstr>
      <vt:lpstr>Réponses</vt:lpstr>
      <vt:lpstr>Vocabulaire</vt:lpstr>
      <vt:lpstr>Vocabulaire</vt:lpstr>
      <vt:lpstr>Vocabulaire</vt:lpstr>
      <vt:lpstr>Trouve l’intrus !</vt:lpstr>
      <vt:lpstr>ALLER au négatif</vt:lpstr>
      <vt:lpstr>Mais je ne vais pas faire ça à l’avenir!</vt:lpstr>
      <vt:lpstr>Qui va faire quoi à l’avenir?</vt:lpstr>
      <vt:lpstr>morpion</vt:lpstr>
      <vt:lpstr>morpion</vt:lpstr>
      <vt:lpstr>morpion</vt:lpstr>
      <vt:lpstr>À l'avenir …</vt:lpstr>
      <vt:lpstr>À l'avenir … (réponses)</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200</cp:revision>
  <dcterms:created xsi:type="dcterms:W3CDTF">2020-06-02T10:02:54Z</dcterms:created>
  <dcterms:modified xsi:type="dcterms:W3CDTF">2022-08-04T16:17:06Z</dcterms:modified>
</cp:coreProperties>
</file>