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sldIdLst>
    <p:sldId id="268" r:id="rId2"/>
    <p:sldId id="261" r:id="rId3"/>
    <p:sldId id="367" r:id="rId4"/>
    <p:sldId id="382" r:id="rId5"/>
    <p:sldId id="383" r:id="rId6"/>
    <p:sldId id="342" r:id="rId7"/>
    <p:sldId id="344" r:id="rId8"/>
    <p:sldId id="345" r:id="rId9"/>
    <p:sldId id="346" r:id="rId10"/>
    <p:sldId id="347" r:id="rId11"/>
    <p:sldId id="34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86442" autoAdjust="0"/>
  </p:normalViewPr>
  <p:slideViewPr>
    <p:cSldViewPr snapToGrid="0">
      <p:cViewPr varScale="1">
        <p:scale>
          <a:sx n="114" d="100"/>
          <a:sy n="114" d="100"/>
        </p:scale>
        <p:origin x="336"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491548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de.wikipedia.org</a:t>
            </a:r>
            <a:r>
              <a:rPr lang="en-GB" dirty="0"/>
              <a:t>/wiki/</a:t>
            </a:r>
            <a:r>
              <a:rPr lang="en-GB" dirty="0" err="1"/>
              <a:t>Johann_Wolfgang_von_Goethe</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10</a:t>
            </a:fld>
            <a:endParaRPr lang="en-GB"/>
          </a:p>
        </p:txBody>
      </p:sp>
    </p:spTree>
    <p:extLst>
      <p:ext uri="{BB962C8B-B14F-4D97-AF65-F5344CB8AC3E}">
        <p14:creationId xmlns:p14="http://schemas.microsoft.com/office/powerpoint/2010/main" val="62845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en.wikipedia.org</a:t>
            </a:r>
            <a:r>
              <a:rPr lang="en-GB" dirty="0"/>
              <a:t>/wiki/</a:t>
            </a:r>
            <a:r>
              <a:rPr lang="en-GB" dirty="0" err="1"/>
              <a:t>Arnold_Schwarzenegger</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11</a:t>
            </a:fld>
            <a:endParaRPr lang="en-GB"/>
          </a:p>
        </p:txBody>
      </p:sp>
    </p:spTree>
    <p:extLst>
      <p:ext uri="{BB962C8B-B14F-4D97-AF65-F5344CB8AC3E}">
        <p14:creationId xmlns:p14="http://schemas.microsoft.com/office/powerpoint/2010/main" val="376439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Part 2: </a:t>
            </a:r>
            <a:r>
              <a:rPr lang="en-GB" b="1" dirty="0" err="1"/>
              <a:t>Wer</a:t>
            </a:r>
            <a:r>
              <a:rPr lang="en-GB" b="1" dirty="0"/>
              <a:t> bin ich? -  Create a summary</a:t>
            </a:r>
          </a:p>
          <a:p>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Each pair (group) collaboratively writes a 3</a:t>
            </a:r>
            <a:r>
              <a:rPr lang="en-GB" baseline="30000" dirty="0"/>
              <a:t>rd</a:t>
            </a:r>
            <a:r>
              <a:rPr lang="en-GB" dirty="0"/>
              <a:t> person summary.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Students create </a:t>
            </a:r>
            <a:r>
              <a:rPr lang="en-GB" b="1" dirty="0"/>
              <a:t>five </a:t>
            </a:r>
            <a:r>
              <a:rPr lang="en-GB" dirty="0"/>
              <a:t>3</a:t>
            </a:r>
            <a:r>
              <a:rPr lang="en-GB" baseline="30000" dirty="0"/>
              <a:t>rd</a:t>
            </a:r>
            <a:r>
              <a:rPr lang="en-GB" dirty="0"/>
              <a:t> person sentences about their celebrity. In the next part they will be presenting to the other students, who will have to guess which celebrity it is.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1" dirty="0"/>
              <a:t>Note</a:t>
            </a:r>
            <a:r>
              <a:rPr lang="en-GB" dirty="0"/>
              <a:t>: Tell students to organise their summary information to make it as challenging as possible for the other teams to guess who it refers to. Make sure they leave out the name! Also </a:t>
            </a:r>
            <a:r>
              <a:rPr lang="en-GB" sz="1200" b="0" i="0" kern="1200" dirty="0">
                <a:solidFill>
                  <a:schemeClr val="tx1"/>
                </a:solidFill>
                <a:effectLst/>
                <a:latin typeface="+mn-lt"/>
                <a:ea typeface="+mn-ea"/>
                <a:cs typeface="+mn-cs"/>
              </a:rPr>
              <a:t>tell students not to include any reference to years in their sentences as it may make the clues too easy.</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0" i="0" dirty="0">
                <a:effectLst/>
              </a:rPr>
              <a:t> </a:t>
            </a:r>
            <a:endParaRPr lang="en-GB" b="0" i="0"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264338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Part 3: </a:t>
            </a:r>
            <a:r>
              <a:rPr lang="en-GB" b="1" dirty="0" err="1"/>
              <a:t>Wer</a:t>
            </a:r>
            <a:r>
              <a:rPr lang="en-GB" b="1" dirty="0"/>
              <a:t> bin ich? -  listen and identify</a:t>
            </a: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Have all the pictures and names on the screen.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Students present their summary sentence by sentence.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After each sentence the other teams can guess who it might be.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If teachers want to run the activity with an element of competition, they can instigate</a:t>
            </a:r>
            <a:r>
              <a:rPr lang="en-GB" baseline="0" dirty="0"/>
              <a:t> a points system; t</a:t>
            </a:r>
            <a:r>
              <a:rPr lang="en-GB" dirty="0"/>
              <a:t>he sooner the students guess the more points they win, but if they’re wrong they lose points.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Guess correctly after…</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 statement 1: 5 points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 statement 2: 4 points, etc.</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179348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en.wikipedia.org</a:t>
            </a:r>
            <a:r>
              <a:rPr lang="en-GB" dirty="0"/>
              <a:t>/wiki/</a:t>
            </a:r>
            <a:r>
              <a:rPr lang="en-GB" dirty="0" err="1"/>
              <a:t>Steffi_Graf</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12262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Ida Pfeiffer https://</a:t>
            </a:r>
            <a:r>
              <a:rPr lang="en-GB" dirty="0" err="1"/>
              <a:t>en.wikipedia.org</a:t>
            </a:r>
            <a:r>
              <a:rPr lang="en-GB" dirty="0"/>
              <a:t>/wiki/</a:t>
            </a:r>
            <a:r>
              <a:rPr lang="en-GB" dirty="0" err="1"/>
              <a:t>Ida_Laura_Pfeiffer</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41690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Hedy </a:t>
            </a:r>
            <a:r>
              <a:rPr lang="en-GB" dirty="0" err="1"/>
              <a:t>Lamarr</a:t>
            </a:r>
            <a:r>
              <a:rPr lang="en-GB" dirty="0"/>
              <a:t> https://</a:t>
            </a:r>
            <a:r>
              <a:rPr lang="en-GB" dirty="0" err="1"/>
              <a:t>en.wikipedia.org</a:t>
            </a:r>
            <a:r>
              <a:rPr lang="en-GB" dirty="0"/>
              <a:t>/wiki/</a:t>
            </a:r>
            <a:r>
              <a:rPr lang="en-GB" dirty="0" err="1"/>
              <a:t>Hedy_Lamarr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a:solidFill>
                  <a:schemeClr val="tx1"/>
                </a:solidFill>
                <a:effectLst/>
                <a:latin typeface="+mn-lt"/>
                <a:ea typeface="+mn-ea"/>
                <a:cs typeface="+mn-cs"/>
                <a:sym typeface="Wingdings" pitchFamily="2" charset="2"/>
              </a:rPr>
              <a:t>benutzen</a:t>
            </a:r>
            <a:r>
              <a:rPr lang="en-GB" sz="1200" b="0" i="0" u="none" strike="noStrike" kern="1200" dirty="0">
                <a:solidFill>
                  <a:schemeClr val="tx1"/>
                </a:solidFill>
                <a:effectLst/>
                <a:latin typeface="+mn-lt"/>
                <a:ea typeface="+mn-ea"/>
                <a:cs typeface="+mn-cs"/>
                <a:sym typeface="Wingdings" pitchFamily="2" charset="2"/>
              </a:rPr>
              <a:t> [872] </a:t>
            </a:r>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136394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https://de.wikipedia.org/wiki/Angela_Merkel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das</a:t>
            </a:r>
            <a:r>
              <a:rPr lang="en-GB" baseline="0" dirty="0"/>
              <a:t> Amt [1114]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Glauben</a:t>
            </a:r>
            <a:r>
              <a:rPr lang="en-GB" baseline="0" dirty="0"/>
              <a:t> is used here in its prototypical meaning ‘believe’. However, it should be noted that the high frequency of the verb is likely due to constructions, such as ‘Ich </a:t>
            </a:r>
            <a:r>
              <a:rPr lang="en-GB" baseline="0" dirty="0" err="1"/>
              <a:t>glaube</a:t>
            </a:r>
            <a:r>
              <a:rPr lang="en-GB" baseline="0" dirty="0"/>
              <a:t> das…’ (I think that… / I believe that…).</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322237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Mesut Özil https://en.wikipedia.org/wiki/</a:t>
            </a:r>
            <a:r>
              <a:rPr lang="en-GB" dirty="0" err="1"/>
              <a:t>Mesut_Özil</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8</a:t>
            </a:fld>
            <a:endParaRPr lang="en-GB"/>
          </a:p>
        </p:txBody>
      </p:sp>
    </p:spTree>
    <p:extLst>
      <p:ext uri="{BB962C8B-B14F-4D97-AF65-F5344CB8AC3E}">
        <p14:creationId xmlns:p14="http://schemas.microsoft.com/office/powerpoint/2010/main" val="129128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de.wikipedia.org</a:t>
            </a:r>
            <a:r>
              <a:rPr lang="en-GB" dirty="0"/>
              <a:t>/wiki/</a:t>
            </a:r>
            <a:r>
              <a:rPr lang="en-GB" dirty="0" err="1"/>
              <a:t>Ludwig_van_Beethoven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331538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592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2843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5647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659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684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8824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7876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6506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452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3174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229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26/03/2020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932965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16523271-2662-084F-9684-6AEBCCC2B9E3}"/>
              </a:ext>
            </a:extLst>
          </p:cNvPr>
          <p:cNvSpPr>
            <a:spLocks noGrp="1"/>
          </p:cNvSpPr>
          <p:nvPr>
            <p:ph type="ctrTitle"/>
          </p:nvPr>
        </p:nvSpPr>
        <p:spPr>
          <a:xfrm>
            <a:off x="172596" y="1953953"/>
            <a:ext cx="9144000" cy="894779"/>
          </a:xfrm>
        </p:spPr>
        <p:txBody>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Grammar</a:t>
            </a:r>
            <a:endParaRPr lang="en-US" dirty="0"/>
          </a:p>
        </p:txBody>
      </p:sp>
      <p:sp>
        <p:nvSpPr>
          <p:cNvPr id="6" name="Subtitle 5">
            <a:extLst>
              <a:ext uri="{FF2B5EF4-FFF2-40B4-BE49-F238E27FC236}">
                <a16:creationId xmlns:a16="http://schemas.microsoft.com/office/drawing/2014/main" id="{E9EA1430-5959-D841-A022-9618BF178F2D}"/>
              </a:ext>
            </a:extLst>
          </p:cNvPr>
          <p:cNvSpPr>
            <a:spLocks noGrp="1"/>
          </p:cNvSpPr>
          <p:nvPr>
            <p:ph type="subTitle" idx="1"/>
          </p:nvPr>
        </p:nvSpPr>
        <p:spPr>
          <a:xfrm>
            <a:off x="172596" y="2848732"/>
            <a:ext cx="9144000" cy="1655762"/>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Weak verbs in the present tense:</a:t>
            </a:r>
          </a:p>
          <a:p>
            <a:pPr lvl="0" algn="l">
              <a:lnSpc>
                <a:spcPct val="100000"/>
              </a:lnSpc>
              <a:spcBef>
                <a:spcPts val="0"/>
              </a:spcBef>
            </a:pPr>
            <a:r>
              <a:rPr lang="en-GB" sz="3200" dirty="0">
                <a:solidFill>
                  <a:prstClr val="white"/>
                </a:solidFill>
                <a:latin typeface="Century Gothic" panose="020B0502020202020204" pitchFamily="34" charset="0"/>
              </a:rPr>
              <a:t>‘I’, ’you’. and ‘he / she’</a:t>
            </a:r>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161930" y="5308430"/>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2.1 - Week 5</a:t>
            </a:r>
          </a:p>
        </p:txBody>
      </p:sp>
      <p:sp>
        <p:nvSpPr>
          <p:cNvPr id="16" name="Title 3">
            <a:extLst>
              <a:ext uri="{FF2B5EF4-FFF2-40B4-BE49-F238E27FC236}">
                <a16:creationId xmlns:a16="http://schemas.microsoft.com/office/drawing/2014/main" id="{638AEC8F-C9FD-A549-80E9-260E66E632C7}"/>
              </a:ext>
            </a:extLst>
          </p:cNvPr>
          <p:cNvSpPr txBox="1">
            <a:spLocks/>
          </p:cNvSpPr>
          <p:nvPr/>
        </p:nvSpPr>
        <p:spPr>
          <a:xfrm>
            <a:off x="161930" y="616134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a:t>
            </a:r>
            <a:r>
              <a:rPr lang="en-GB" sz="1400" dirty="0">
                <a:solidFill>
                  <a:prstClr val="white"/>
                </a:solidFill>
                <a:latin typeface="Century Gothic" panose="020B0502020202020204" pitchFamily="34" charset="0"/>
              </a:rPr>
              <a:t>Inge Alferink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26/04/20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048588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052447" cy="707849"/>
          </a:xfrm>
        </p:spPr>
        <p:txBody>
          <a:bodyPr>
            <a:normAutofit/>
          </a:bodyPr>
          <a:lstStyle/>
          <a:p>
            <a:r>
              <a:rPr lang="en-GB" sz="3600" b="1" dirty="0">
                <a:solidFill>
                  <a:schemeClr val="bg1"/>
                </a:solidFill>
              </a:rPr>
              <a:t>Wolfgang von Goethe</a:t>
            </a:r>
          </a:p>
        </p:txBody>
      </p:sp>
      <p:sp>
        <p:nvSpPr>
          <p:cNvPr id="9" name="Rectangle 8">
            <a:extLst>
              <a:ext uri="{FF2B5EF4-FFF2-40B4-BE49-F238E27FC236}">
                <a16:creationId xmlns:a16="http://schemas.microsoft.com/office/drawing/2014/main" id="{BD7D8007-2327-494E-AF6C-41AA959672C5}"/>
              </a:ext>
            </a:extLst>
          </p:cNvPr>
          <p:cNvSpPr/>
          <p:nvPr/>
        </p:nvSpPr>
        <p:spPr>
          <a:xfrm>
            <a:off x="3611104" y="1888141"/>
            <a:ext cx="5842861" cy="3133310"/>
          </a:xfrm>
          <a:prstGeom prst="rect">
            <a:avLst/>
          </a:prstGeom>
          <a:solidFill>
            <a:srgbClr val="DAA52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Ich</a:t>
            </a:r>
            <a:r>
              <a:rPr lang="en-US" dirty="0"/>
              <a:t> </a:t>
            </a:r>
            <a:r>
              <a:rPr lang="en-US" dirty="0" err="1"/>
              <a:t>heiße</a:t>
            </a:r>
            <a:r>
              <a:rPr lang="en-US" dirty="0"/>
              <a:t> Wolfgang von Goethe und </a:t>
            </a:r>
            <a:r>
              <a:rPr lang="en-US" dirty="0" err="1"/>
              <a:t>ich</a:t>
            </a:r>
            <a:r>
              <a:rPr lang="en-US" dirty="0"/>
              <a:t> </a:t>
            </a:r>
            <a:r>
              <a:rPr lang="en-US" dirty="0" err="1"/>
              <a:t>habe</a:t>
            </a:r>
            <a:r>
              <a:rPr lang="en-US" dirty="0"/>
              <a:t> </a:t>
            </a:r>
            <a:r>
              <a:rPr lang="en-US" dirty="0" err="1"/>
              <a:t>viele</a:t>
            </a:r>
            <a:r>
              <a:rPr lang="en-US" dirty="0"/>
              <a:t> Jobs. </a:t>
            </a:r>
            <a:r>
              <a:rPr lang="en-US" dirty="0" err="1"/>
              <a:t>Ich</a:t>
            </a:r>
            <a:r>
              <a:rPr lang="en-US" dirty="0"/>
              <a:t> </a:t>
            </a:r>
            <a:r>
              <a:rPr lang="en-US" dirty="0" err="1"/>
              <a:t>arbeite</a:t>
            </a:r>
            <a:r>
              <a:rPr lang="en-US" dirty="0"/>
              <a:t> </a:t>
            </a:r>
            <a:r>
              <a:rPr lang="en-US" dirty="0" err="1"/>
              <a:t>als</a:t>
            </a:r>
            <a:r>
              <a:rPr lang="en-US" dirty="0"/>
              <a:t> Diplomat und mag </a:t>
            </a:r>
            <a:r>
              <a:rPr lang="en-US" dirty="0" err="1"/>
              <a:t>Naturwissenschaften</a:t>
            </a:r>
            <a:r>
              <a:rPr lang="en-US" dirty="0"/>
              <a:t>. </a:t>
            </a:r>
            <a:r>
              <a:rPr lang="en-US" dirty="0" err="1"/>
              <a:t>Ich</a:t>
            </a:r>
            <a:r>
              <a:rPr lang="en-US" dirty="0"/>
              <a:t> </a:t>
            </a:r>
            <a:r>
              <a:rPr lang="en-US" dirty="0" err="1"/>
              <a:t>schreibe</a:t>
            </a:r>
            <a:r>
              <a:rPr lang="en-US" dirty="0"/>
              <a:t> </a:t>
            </a:r>
            <a:r>
              <a:rPr lang="en-US" dirty="0" err="1"/>
              <a:t>auch</a:t>
            </a:r>
            <a:r>
              <a:rPr lang="en-US" dirty="0"/>
              <a:t> </a:t>
            </a:r>
            <a:r>
              <a:rPr lang="en-US" dirty="0" err="1"/>
              <a:t>Bücher</a:t>
            </a:r>
            <a:r>
              <a:rPr lang="en-US" dirty="0"/>
              <a:t>, </a:t>
            </a:r>
            <a:r>
              <a:rPr lang="en-US" dirty="0" err="1"/>
              <a:t>Theaterstücke</a:t>
            </a:r>
            <a:r>
              <a:rPr lang="en-US" dirty="0"/>
              <a:t>, und </a:t>
            </a:r>
            <a:r>
              <a:rPr lang="en-US" dirty="0" err="1"/>
              <a:t>andere</a:t>
            </a:r>
            <a:r>
              <a:rPr lang="en-US" dirty="0"/>
              <a:t> </a:t>
            </a:r>
            <a:r>
              <a:rPr lang="en-US" dirty="0" err="1"/>
              <a:t>Literatur</a:t>
            </a:r>
            <a:r>
              <a:rPr lang="en-US" dirty="0"/>
              <a:t>. </a:t>
            </a:r>
            <a:r>
              <a:rPr lang="en-US" dirty="0" err="1"/>
              <a:t>Ich</a:t>
            </a:r>
            <a:r>
              <a:rPr lang="en-US" dirty="0"/>
              <a:t> </a:t>
            </a:r>
            <a:r>
              <a:rPr lang="en-US" dirty="0" err="1"/>
              <a:t>schreibe</a:t>
            </a:r>
            <a:r>
              <a:rPr lang="en-US" dirty="0"/>
              <a:t> das </a:t>
            </a:r>
            <a:r>
              <a:rPr lang="en-US" dirty="0" err="1"/>
              <a:t>Stück</a:t>
            </a:r>
            <a:r>
              <a:rPr lang="en-US" dirty="0"/>
              <a:t> </a:t>
            </a:r>
            <a:r>
              <a:rPr lang="en-US" dirty="0" err="1"/>
              <a:t>Doktor</a:t>
            </a:r>
            <a:r>
              <a:rPr lang="en-US" dirty="0"/>
              <a:t> Faustus. </a:t>
            </a:r>
            <a:r>
              <a:rPr lang="en-US" dirty="0" err="1"/>
              <a:t>Ich</a:t>
            </a:r>
            <a:r>
              <a:rPr lang="en-US" dirty="0"/>
              <a:t> </a:t>
            </a:r>
            <a:r>
              <a:rPr lang="en-US" dirty="0" err="1"/>
              <a:t>reise</a:t>
            </a:r>
            <a:r>
              <a:rPr lang="en-US" dirty="0"/>
              <a:t> </a:t>
            </a:r>
            <a:r>
              <a:rPr lang="en-US" dirty="0" err="1"/>
              <a:t>manchmal</a:t>
            </a:r>
            <a:r>
              <a:rPr lang="en-US" dirty="0"/>
              <a:t> </a:t>
            </a:r>
            <a:r>
              <a:rPr lang="en-US" dirty="0" err="1"/>
              <a:t>nach</a:t>
            </a:r>
            <a:r>
              <a:rPr lang="en-US" dirty="0"/>
              <a:t> </a:t>
            </a:r>
            <a:r>
              <a:rPr lang="en-US" dirty="0" err="1"/>
              <a:t>Italien</a:t>
            </a:r>
            <a:r>
              <a:rPr lang="en-US" dirty="0"/>
              <a:t> und mag </a:t>
            </a:r>
            <a:r>
              <a:rPr lang="en-US" dirty="0" err="1"/>
              <a:t>es</a:t>
            </a:r>
            <a:r>
              <a:rPr lang="en-US" dirty="0"/>
              <a:t> </a:t>
            </a:r>
            <a:r>
              <a:rPr lang="en-US" dirty="0" err="1"/>
              <a:t>sehr</a:t>
            </a:r>
            <a:r>
              <a:rPr lang="en-US" dirty="0"/>
              <a:t>. </a:t>
            </a:r>
          </a:p>
        </p:txBody>
      </p:sp>
      <p:pic>
        <p:nvPicPr>
          <p:cNvPr id="8" name="Picture 7" descr="A person sitting on a table&#10;&#10;Description automatically generated">
            <a:extLst>
              <a:ext uri="{FF2B5EF4-FFF2-40B4-BE49-F238E27FC236}">
                <a16:creationId xmlns:a16="http://schemas.microsoft.com/office/drawing/2014/main" id="{5E1E3842-CB38-A340-BFD8-712B1DAFC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381" y="1888141"/>
            <a:ext cx="2557219" cy="3153730"/>
          </a:xfrm>
          <a:prstGeom prst="rect">
            <a:avLst/>
          </a:prstGeom>
        </p:spPr>
      </p:pic>
      <p:sp>
        <p:nvSpPr>
          <p:cNvPr id="7" name="Rounded Rectangle 11">
            <a:extLst>
              <a:ext uri="{FF2B5EF4-FFF2-40B4-BE49-F238E27FC236}">
                <a16:creationId xmlns:a16="http://schemas.microsoft.com/office/drawing/2014/main" id="{0BC8AB0B-9EB4-2748-80AF-BB4FC316E1C3}"/>
              </a:ext>
            </a:extLst>
          </p:cNvPr>
          <p:cNvSpPr/>
          <p:nvPr/>
        </p:nvSpPr>
        <p:spPr>
          <a:xfrm>
            <a:off x="9453965" y="423332"/>
            <a:ext cx="2503362" cy="372535"/>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lesen</a:t>
            </a:r>
            <a:r>
              <a:rPr lang="en-GB" b="1" dirty="0">
                <a:solidFill>
                  <a:prstClr val="white"/>
                </a:solidFill>
                <a:latin typeface="Century Gothic" panose="020B0502020202020204" pitchFamily="34" charset="0"/>
              </a:rPr>
              <a:t> /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94029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253644" cy="707849"/>
          </a:xfrm>
        </p:spPr>
        <p:txBody>
          <a:bodyPr>
            <a:normAutofit/>
          </a:bodyPr>
          <a:lstStyle/>
          <a:p>
            <a:r>
              <a:rPr lang="en-GB" sz="3600" b="1" dirty="0">
                <a:solidFill>
                  <a:schemeClr val="bg1"/>
                </a:solidFill>
              </a:rPr>
              <a:t>Arnold Schwarzenegger</a:t>
            </a:r>
          </a:p>
        </p:txBody>
      </p:sp>
      <p:sp>
        <p:nvSpPr>
          <p:cNvPr id="9" name="Rectangle 8">
            <a:extLst>
              <a:ext uri="{FF2B5EF4-FFF2-40B4-BE49-F238E27FC236}">
                <a16:creationId xmlns:a16="http://schemas.microsoft.com/office/drawing/2014/main" id="{BD7D8007-2327-494E-AF6C-41AA959672C5}"/>
              </a:ext>
            </a:extLst>
          </p:cNvPr>
          <p:cNvSpPr/>
          <p:nvPr/>
        </p:nvSpPr>
        <p:spPr>
          <a:xfrm>
            <a:off x="3611104" y="1888141"/>
            <a:ext cx="5842861" cy="3133310"/>
          </a:xfrm>
          <a:prstGeom prst="rect">
            <a:avLst/>
          </a:prstGeom>
          <a:solidFill>
            <a:srgbClr val="DAA52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Mein Name </a:t>
            </a:r>
            <a:r>
              <a:rPr lang="en-US" dirty="0" err="1"/>
              <a:t>ist</a:t>
            </a:r>
            <a:r>
              <a:rPr lang="en-US" dirty="0"/>
              <a:t> Arnold Schwarzenegger. </a:t>
            </a:r>
            <a:r>
              <a:rPr lang="en-US" dirty="0" err="1"/>
              <a:t>Ich</a:t>
            </a:r>
            <a:r>
              <a:rPr lang="en-US" dirty="0"/>
              <a:t> bin </a:t>
            </a:r>
            <a:r>
              <a:rPr lang="en-US" dirty="0" err="1"/>
              <a:t>Österreicher</a:t>
            </a:r>
            <a:r>
              <a:rPr lang="en-US" dirty="0"/>
              <a:t>, </a:t>
            </a:r>
            <a:r>
              <a:rPr lang="en-US" dirty="0" err="1"/>
              <a:t>aber</a:t>
            </a:r>
            <a:r>
              <a:rPr lang="en-US" dirty="0"/>
              <a:t> </a:t>
            </a:r>
            <a:r>
              <a:rPr lang="en-US" dirty="0" err="1"/>
              <a:t>lebe</a:t>
            </a:r>
            <a:r>
              <a:rPr lang="en-US" dirty="0"/>
              <a:t> </a:t>
            </a:r>
            <a:r>
              <a:rPr lang="en-US" dirty="0" err="1"/>
              <a:t>jetzt</a:t>
            </a:r>
            <a:r>
              <a:rPr lang="en-US" dirty="0"/>
              <a:t> in den USA. </a:t>
            </a:r>
            <a:r>
              <a:rPr lang="en-US" dirty="0" err="1"/>
              <a:t>Ich</a:t>
            </a:r>
            <a:r>
              <a:rPr lang="en-US" dirty="0"/>
              <a:t> bin Bodybuilder und </a:t>
            </a:r>
            <a:r>
              <a:rPr lang="en-US" dirty="0" err="1"/>
              <a:t>werde</a:t>
            </a:r>
            <a:r>
              <a:rPr lang="en-US" dirty="0"/>
              <a:t> 1984 Mister </a:t>
            </a:r>
            <a:r>
              <a:rPr lang="en-US" dirty="0" err="1"/>
              <a:t>Universum</a:t>
            </a:r>
            <a:r>
              <a:rPr lang="en-US" dirty="0"/>
              <a:t>. </a:t>
            </a:r>
            <a:r>
              <a:rPr lang="en-US" dirty="0" err="1"/>
              <a:t>Ich</a:t>
            </a:r>
            <a:r>
              <a:rPr lang="en-US" dirty="0"/>
              <a:t> </a:t>
            </a:r>
            <a:r>
              <a:rPr lang="en-US" dirty="0" err="1"/>
              <a:t>spiele</a:t>
            </a:r>
            <a:r>
              <a:rPr lang="en-US" dirty="0"/>
              <a:t> </a:t>
            </a:r>
            <a:r>
              <a:rPr lang="en-US" dirty="0" err="1"/>
              <a:t>auch</a:t>
            </a:r>
            <a:r>
              <a:rPr lang="en-US" dirty="0"/>
              <a:t> in </a:t>
            </a:r>
            <a:r>
              <a:rPr lang="en-US" dirty="0" err="1"/>
              <a:t>Filmen</a:t>
            </a:r>
            <a:r>
              <a:rPr lang="en-US" dirty="0"/>
              <a:t>, </a:t>
            </a:r>
            <a:r>
              <a:rPr lang="en-US" dirty="0" err="1"/>
              <a:t>zum</a:t>
            </a:r>
            <a:r>
              <a:rPr lang="en-US" dirty="0"/>
              <a:t> </a:t>
            </a:r>
            <a:r>
              <a:rPr lang="en-US" dirty="0" err="1"/>
              <a:t>Beispiel</a:t>
            </a:r>
            <a:r>
              <a:rPr lang="en-US" dirty="0"/>
              <a:t> in ‘Terminator’. </a:t>
            </a:r>
            <a:r>
              <a:rPr lang="en-US" dirty="0" err="1"/>
              <a:t>Ich</a:t>
            </a:r>
            <a:r>
              <a:rPr lang="en-US" dirty="0"/>
              <a:t> </a:t>
            </a:r>
            <a:r>
              <a:rPr lang="en-US" dirty="0" err="1"/>
              <a:t>arbeite</a:t>
            </a:r>
            <a:r>
              <a:rPr lang="en-US" dirty="0"/>
              <a:t> </a:t>
            </a:r>
            <a:r>
              <a:rPr lang="en-US" dirty="0" err="1"/>
              <a:t>auch</a:t>
            </a:r>
            <a:r>
              <a:rPr lang="en-US" dirty="0"/>
              <a:t> von 2003 </a:t>
            </a:r>
            <a:r>
              <a:rPr lang="en-US" dirty="0" err="1"/>
              <a:t>bis</a:t>
            </a:r>
            <a:r>
              <a:rPr lang="en-US" dirty="0"/>
              <a:t> 2011 </a:t>
            </a:r>
            <a:r>
              <a:rPr lang="en-US" dirty="0" err="1"/>
              <a:t>als</a:t>
            </a:r>
            <a:r>
              <a:rPr lang="en-US" dirty="0"/>
              <a:t> </a:t>
            </a:r>
            <a:r>
              <a:rPr lang="en-US" dirty="0" err="1"/>
              <a:t>Politiker</a:t>
            </a:r>
            <a:r>
              <a:rPr lang="en-US" dirty="0"/>
              <a:t> in </a:t>
            </a:r>
            <a:r>
              <a:rPr lang="en-US" dirty="0" err="1"/>
              <a:t>Kalifornien</a:t>
            </a:r>
            <a:r>
              <a:rPr lang="en-US"/>
              <a:t>.</a:t>
            </a:r>
            <a:endParaRPr lang="en-US" dirty="0"/>
          </a:p>
        </p:txBody>
      </p:sp>
      <p:pic>
        <p:nvPicPr>
          <p:cNvPr id="6" name="Picture 5" descr="A person wearing a blue shirt&#10;&#10;Description automatically generated">
            <a:extLst>
              <a:ext uri="{FF2B5EF4-FFF2-40B4-BE49-F238E27FC236}">
                <a16:creationId xmlns:a16="http://schemas.microsoft.com/office/drawing/2014/main" id="{D4E9D068-0894-CA4E-B985-1F8CB2AB57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13" y="1888141"/>
            <a:ext cx="2465187" cy="3133811"/>
          </a:xfrm>
          <a:prstGeom prst="rect">
            <a:avLst/>
          </a:prstGeom>
        </p:spPr>
      </p:pic>
      <p:sp>
        <p:nvSpPr>
          <p:cNvPr id="7" name="Rounded Rectangle 11">
            <a:extLst>
              <a:ext uri="{FF2B5EF4-FFF2-40B4-BE49-F238E27FC236}">
                <a16:creationId xmlns:a16="http://schemas.microsoft.com/office/drawing/2014/main" id="{F18D39B2-314E-E247-9740-84451C15E189}"/>
              </a:ext>
            </a:extLst>
          </p:cNvPr>
          <p:cNvSpPr/>
          <p:nvPr/>
        </p:nvSpPr>
        <p:spPr>
          <a:xfrm>
            <a:off x="9453965" y="423332"/>
            <a:ext cx="2503362" cy="372535"/>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lesen</a:t>
            </a:r>
            <a:r>
              <a:rPr lang="en-GB" b="1" dirty="0">
                <a:solidFill>
                  <a:prstClr val="white"/>
                </a:solidFill>
                <a:latin typeface="Century Gothic" panose="020B0502020202020204" pitchFamily="34" charset="0"/>
              </a:rPr>
              <a:t> /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
        <p:nvSpPr>
          <p:cNvPr id="8" name="Rectangle 7">
            <a:extLst>
              <a:ext uri="{FF2B5EF4-FFF2-40B4-BE49-F238E27FC236}">
                <a16:creationId xmlns:a16="http://schemas.microsoft.com/office/drawing/2014/main" id="{0F58BF8C-7697-F044-8FD7-D7C193B317DE}"/>
              </a:ext>
            </a:extLst>
          </p:cNvPr>
          <p:cNvSpPr/>
          <p:nvPr/>
        </p:nvSpPr>
        <p:spPr>
          <a:xfrm>
            <a:off x="938413" y="4744452"/>
            <a:ext cx="2674189" cy="276999"/>
          </a:xfrm>
          <a:prstGeom prst="rect">
            <a:avLst/>
          </a:prstGeom>
        </p:spPr>
        <p:txBody>
          <a:bodyPr wrap="square">
            <a:spAutoFit/>
          </a:bodyPr>
          <a:lstStyle/>
          <a:p>
            <a:r>
              <a:rPr lang="en-GB" sz="1200" dirty="0">
                <a:solidFill>
                  <a:schemeClr val="bg1">
                    <a:lumMod val="85000"/>
                  </a:schemeClr>
                </a:solidFill>
              </a:rPr>
              <a:t>© Gage Skidmore CC BY-SA 3.0</a:t>
            </a:r>
          </a:p>
        </p:txBody>
      </p:sp>
    </p:spTree>
    <p:extLst>
      <p:ext uri="{BB962C8B-B14F-4D97-AF65-F5344CB8AC3E}">
        <p14:creationId xmlns:p14="http://schemas.microsoft.com/office/powerpoint/2010/main" val="2244341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4876800" cy="707849"/>
          </a:xfrm>
        </p:spPr>
        <p:txBody>
          <a:bodyPr>
            <a:normAutofit/>
          </a:bodyPr>
          <a:lstStyle/>
          <a:p>
            <a:r>
              <a:rPr lang="en-GB" sz="3600" b="1" dirty="0" err="1">
                <a:solidFill>
                  <a:schemeClr val="bg1"/>
                </a:solidFill>
              </a:rPr>
              <a:t>Wer</a:t>
            </a:r>
            <a:r>
              <a:rPr lang="en-GB" sz="3600" b="1" dirty="0">
                <a:solidFill>
                  <a:schemeClr val="bg1"/>
                </a:solidFill>
              </a:rPr>
              <a:t> bin ich? </a:t>
            </a:r>
            <a:r>
              <a:rPr lang="en-GB" sz="3600" b="1" dirty="0" err="1">
                <a:solidFill>
                  <a:schemeClr val="bg1"/>
                </a:solidFill>
              </a:rPr>
              <a:t>Beispiel</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787513" y="247046"/>
            <a:ext cx="1169814"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endParaRPr lang="en-GB" b="1" dirty="0">
              <a:solidFill>
                <a:prstClr val="white"/>
              </a:solidFill>
              <a:latin typeface="Century Gothic" panose="020B0502020202020204" pitchFamily="34" charset="0"/>
            </a:endParaRPr>
          </a:p>
        </p:txBody>
      </p:sp>
      <p:sp>
        <p:nvSpPr>
          <p:cNvPr id="6" name="Rectangle 5">
            <a:extLst>
              <a:ext uri="{FF2B5EF4-FFF2-40B4-BE49-F238E27FC236}">
                <a16:creationId xmlns:a16="http://schemas.microsoft.com/office/drawing/2014/main" id="{C5DFC05B-73A5-7F4E-BFEB-1C1F25978861}"/>
              </a:ext>
            </a:extLst>
          </p:cNvPr>
          <p:cNvSpPr/>
          <p:nvPr/>
        </p:nvSpPr>
        <p:spPr>
          <a:xfrm>
            <a:off x="3403600" y="1416972"/>
            <a:ext cx="8382000" cy="1883442"/>
          </a:xfrm>
          <a:prstGeom prst="rect">
            <a:avLst/>
          </a:prstGeom>
          <a:solidFill>
            <a:srgbClr val="DAA52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Ich</a:t>
            </a:r>
            <a:r>
              <a:rPr lang="en-US" sz="2000" dirty="0"/>
              <a:t> </a:t>
            </a:r>
            <a:r>
              <a:rPr lang="en-US" sz="2000" dirty="0" err="1"/>
              <a:t>heiße</a:t>
            </a:r>
            <a:r>
              <a:rPr lang="en-US" sz="2000" dirty="0"/>
              <a:t> Emmy </a:t>
            </a:r>
            <a:r>
              <a:rPr lang="en-US" sz="2000" dirty="0" err="1"/>
              <a:t>Noether</a:t>
            </a:r>
            <a:r>
              <a:rPr lang="en-US" sz="2000" dirty="0"/>
              <a:t> und </a:t>
            </a:r>
            <a:r>
              <a:rPr lang="en-US" sz="2000" dirty="0" err="1"/>
              <a:t>ich</a:t>
            </a:r>
            <a:r>
              <a:rPr lang="en-US" sz="2000" dirty="0"/>
              <a:t> </a:t>
            </a:r>
            <a:r>
              <a:rPr lang="en-US" sz="2000" dirty="0" err="1"/>
              <a:t>komme</a:t>
            </a:r>
            <a:r>
              <a:rPr lang="en-US" sz="2000" dirty="0"/>
              <a:t> </a:t>
            </a:r>
            <a:r>
              <a:rPr lang="en-US" sz="2000" dirty="0" err="1"/>
              <a:t>aus</a:t>
            </a:r>
            <a:r>
              <a:rPr lang="en-US" sz="2000" dirty="0"/>
              <a:t> Deutschland. </a:t>
            </a:r>
            <a:r>
              <a:rPr lang="en-US" sz="2000" dirty="0" err="1"/>
              <a:t>Ich</a:t>
            </a:r>
            <a:r>
              <a:rPr lang="en-US" sz="2000" dirty="0"/>
              <a:t> </a:t>
            </a:r>
            <a:r>
              <a:rPr lang="en-US" sz="2000" dirty="0" err="1"/>
              <a:t>verstehe</a:t>
            </a:r>
            <a:r>
              <a:rPr lang="en-US" sz="2000" dirty="0"/>
              <a:t> </a:t>
            </a:r>
            <a:r>
              <a:rPr lang="en-US" sz="2000" dirty="0" err="1"/>
              <a:t>komplizierte</a:t>
            </a:r>
            <a:r>
              <a:rPr lang="en-US" sz="2000" dirty="0"/>
              <a:t> </a:t>
            </a:r>
            <a:r>
              <a:rPr lang="en-US" sz="2000" dirty="0" err="1"/>
              <a:t>Mathematik</a:t>
            </a:r>
            <a:r>
              <a:rPr lang="en-US" sz="2000" dirty="0"/>
              <a:t>. Albert Einstein </a:t>
            </a:r>
            <a:r>
              <a:rPr lang="en-US" sz="2000" dirty="0" err="1"/>
              <a:t>sagt</a:t>
            </a:r>
            <a:r>
              <a:rPr lang="en-US" sz="2000" dirty="0"/>
              <a:t>, </a:t>
            </a:r>
            <a:r>
              <a:rPr lang="en-US" sz="2000" dirty="0" err="1"/>
              <a:t>ich</a:t>
            </a:r>
            <a:r>
              <a:rPr lang="en-US" sz="2000" dirty="0"/>
              <a:t> bin </a:t>
            </a:r>
            <a:r>
              <a:rPr lang="en-US" sz="2000" dirty="0" err="1"/>
              <a:t>eine</a:t>
            </a:r>
            <a:r>
              <a:rPr lang="en-US" sz="2000" dirty="0"/>
              <a:t> </a:t>
            </a:r>
            <a:r>
              <a:rPr lang="en-US" sz="2000" dirty="0" err="1"/>
              <a:t>wichtige</a:t>
            </a:r>
            <a:r>
              <a:rPr lang="en-US" sz="2000" dirty="0"/>
              <a:t> </a:t>
            </a:r>
            <a:r>
              <a:rPr lang="en-US" sz="2000" dirty="0" err="1"/>
              <a:t>Mathematikerin</a:t>
            </a:r>
            <a:r>
              <a:rPr lang="en-US" sz="2000" dirty="0"/>
              <a:t>. </a:t>
            </a:r>
            <a:r>
              <a:rPr lang="en-US" sz="2000" dirty="0" err="1"/>
              <a:t>Ich</a:t>
            </a:r>
            <a:r>
              <a:rPr lang="en-US" sz="2000" dirty="0"/>
              <a:t> </a:t>
            </a:r>
            <a:r>
              <a:rPr lang="en-US" sz="2000" dirty="0" err="1"/>
              <a:t>arbeite</a:t>
            </a:r>
            <a:r>
              <a:rPr lang="en-US" sz="2000" dirty="0"/>
              <a:t> an der </a:t>
            </a:r>
            <a:r>
              <a:rPr lang="en-US" sz="2000" dirty="0" err="1"/>
              <a:t>Universität</a:t>
            </a:r>
            <a:r>
              <a:rPr lang="en-US" sz="2000" dirty="0"/>
              <a:t> </a:t>
            </a:r>
            <a:r>
              <a:rPr lang="en-US" sz="2000" dirty="0" err="1"/>
              <a:t>Göttingen</a:t>
            </a:r>
            <a:r>
              <a:rPr lang="en-US" sz="2000" dirty="0"/>
              <a:t>, </a:t>
            </a:r>
            <a:r>
              <a:rPr lang="en-US" sz="2000" dirty="0" err="1"/>
              <a:t>aber</a:t>
            </a:r>
            <a:r>
              <a:rPr lang="en-US" sz="2000" dirty="0"/>
              <a:t> </a:t>
            </a:r>
            <a:r>
              <a:rPr lang="en-US" sz="2000" dirty="0" err="1"/>
              <a:t>ich</a:t>
            </a:r>
            <a:r>
              <a:rPr lang="en-US" sz="2000" dirty="0"/>
              <a:t> bin </a:t>
            </a:r>
            <a:r>
              <a:rPr lang="en-US" sz="2000" dirty="0" err="1"/>
              <a:t>eine</a:t>
            </a:r>
            <a:r>
              <a:rPr lang="en-US" sz="2000" dirty="0"/>
              <a:t> Frau und </a:t>
            </a:r>
            <a:r>
              <a:rPr lang="en-US" sz="2000" dirty="0" err="1"/>
              <a:t>bekomme</a:t>
            </a:r>
            <a:r>
              <a:rPr lang="en-US" sz="2000" dirty="0"/>
              <a:t> </a:t>
            </a:r>
            <a:r>
              <a:rPr lang="en-US" sz="2000" dirty="0" err="1"/>
              <a:t>kein</a:t>
            </a:r>
            <a:r>
              <a:rPr lang="en-US" sz="2000" dirty="0"/>
              <a:t> Geld!</a:t>
            </a:r>
          </a:p>
          <a:p>
            <a:pPr algn="ctr"/>
            <a:r>
              <a:rPr lang="en-US" sz="2000" dirty="0" err="1"/>
              <a:t>Ich</a:t>
            </a:r>
            <a:r>
              <a:rPr lang="en-US" sz="2000" dirty="0"/>
              <a:t> bin </a:t>
            </a:r>
            <a:r>
              <a:rPr lang="en-US" sz="2000" dirty="0" err="1"/>
              <a:t>Jüdin</a:t>
            </a:r>
            <a:r>
              <a:rPr lang="en-US" sz="2000" dirty="0"/>
              <a:t>.  </a:t>
            </a:r>
            <a:r>
              <a:rPr lang="en-US" sz="2000" dirty="0" err="1"/>
              <a:t>Ich</a:t>
            </a:r>
            <a:r>
              <a:rPr lang="en-US" sz="2000" dirty="0"/>
              <a:t> </a:t>
            </a:r>
            <a:r>
              <a:rPr lang="en-US" sz="2000" dirty="0" err="1"/>
              <a:t>reise</a:t>
            </a:r>
            <a:r>
              <a:rPr lang="en-US" sz="2000" dirty="0"/>
              <a:t> 1933 in die USA.</a:t>
            </a:r>
          </a:p>
        </p:txBody>
      </p:sp>
      <p:pic>
        <p:nvPicPr>
          <p:cNvPr id="7" name="Picture 6" descr="A person wearing a uniform posing for a photo&#10;&#10;Description automatically generated">
            <a:extLst>
              <a:ext uri="{FF2B5EF4-FFF2-40B4-BE49-F238E27FC236}">
                <a16:creationId xmlns:a16="http://schemas.microsoft.com/office/drawing/2014/main" id="{0B311788-6CE0-8C42-BF1A-2FABF3842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77" y="1515608"/>
            <a:ext cx="2192056" cy="3344971"/>
          </a:xfrm>
          <a:prstGeom prst="rect">
            <a:avLst/>
          </a:prstGeom>
        </p:spPr>
      </p:pic>
      <p:sp>
        <p:nvSpPr>
          <p:cNvPr id="8" name="TextBox 7">
            <a:extLst>
              <a:ext uri="{FF2B5EF4-FFF2-40B4-BE49-F238E27FC236}">
                <a16:creationId xmlns:a16="http://schemas.microsoft.com/office/drawing/2014/main" id="{EDE20765-09BC-4643-9DCA-99E0EAFAFD7A}"/>
              </a:ext>
            </a:extLst>
          </p:cNvPr>
          <p:cNvSpPr txBox="1"/>
          <p:nvPr/>
        </p:nvSpPr>
        <p:spPr>
          <a:xfrm>
            <a:off x="618877" y="5123064"/>
            <a:ext cx="2380780" cy="461665"/>
          </a:xfrm>
          <a:prstGeom prst="rect">
            <a:avLst/>
          </a:prstGeom>
          <a:noFill/>
        </p:spPr>
        <p:txBody>
          <a:bodyPr wrap="none" rtlCol="0">
            <a:spAutoFit/>
          </a:bodyPr>
          <a:lstStyle/>
          <a:p>
            <a:r>
              <a:rPr lang="en-US" sz="2400" b="1" dirty="0">
                <a:solidFill>
                  <a:srgbClr val="115076"/>
                </a:solidFill>
              </a:rPr>
              <a:t>Emmy </a:t>
            </a:r>
            <a:r>
              <a:rPr lang="en-US" sz="2400" b="1" dirty="0" err="1">
                <a:solidFill>
                  <a:srgbClr val="115076"/>
                </a:solidFill>
              </a:rPr>
              <a:t>Noether</a:t>
            </a:r>
            <a:endParaRPr lang="en-US" sz="2400" b="1" dirty="0">
              <a:solidFill>
                <a:srgbClr val="115076"/>
              </a:solidFill>
            </a:endParaRPr>
          </a:p>
        </p:txBody>
      </p:sp>
      <p:sp>
        <p:nvSpPr>
          <p:cNvPr id="2" name="TextBox 1">
            <a:extLst>
              <a:ext uri="{FF2B5EF4-FFF2-40B4-BE49-F238E27FC236}">
                <a16:creationId xmlns:a16="http://schemas.microsoft.com/office/drawing/2014/main" id="{BC42148B-BE0F-A846-8959-9191D01B9048}"/>
              </a:ext>
            </a:extLst>
          </p:cNvPr>
          <p:cNvSpPr txBox="1"/>
          <p:nvPr/>
        </p:nvSpPr>
        <p:spPr>
          <a:xfrm>
            <a:off x="5036848" y="3689521"/>
            <a:ext cx="5115503" cy="2400657"/>
          </a:xfrm>
          <a:prstGeom prst="rect">
            <a:avLst/>
          </a:prstGeom>
          <a:noFill/>
        </p:spPr>
        <p:txBody>
          <a:bodyPr wrap="none" rtlCol="0">
            <a:spAutoFit/>
          </a:bodyPr>
          <a:lstStyle/>
          <a:p>
            <a:pPr marL="342900" indent="-342900">
              <a:lnSpc>
                <a:spcPct val="150000"/>
              </a:lnSpc>
              <a:buAutoNum type="arabicPeriod"/>
            </a:pPr>
            <a:r>
              <a:rPr lang="en-US" sz="2000" dirty="0">
                <a:solidFill>
                  <a:srgbClr val="115076"/>
                </a:solidFill>
              </a:rPr>
              <a:t>Sie </a:t>
            </a:r>
            <a:r>
              <a:rPr lang="en-US" sz="2000" dirty="0" err="1">
                <a:solidFill>
                  <a:srgbClr val="115076"/>
                </a:solidFill>
              </a:rPr>
              <a:t>kommt</a:t>
            </a:r>
            <a:r>
              <a:rPr lang="en-US" sz="2000" dirty="0">
                <a:solidFill>
                  <a:srgbClr val="115076"/>
                </a:solidFill>
              </a:rPr>
              <a:t> </a:t>
            </a:r>
            <a:r>
              <a:rPr lang="en-US" sz="2000" dirty="0" err="1">
                <a:solidFill>
                  <a:srgbClr val="115076"/>
                </a:solidFill>
              </a:rPr>
              <a:t>aus</a:t>
            </a:r>
            <a:r>
              <a:rPr lang="en-US" sz="2000" dirty="0">
                <a:solidFill>
                  <a:srgbClr val="115076"/>
                </a:solidFill>
              </a:rPr>
              <a:t> Deutschland.</a:t>
            </a:r>
          </a:p>
          <a:p>
            <a:pPr marL="342900" indent="-342900">
              <a:lnSpc>
                <a:spcPct val="150000"/>
              </a:lnSpc>
              <a:buAutoNum type="arabicPeriod"/>
            </a:pPr>
            <a:r>
              <a:rPr lang="en-US" sz="2000" dirty="0">
                <a:solidFill>
                  <a:srgbClr val="115076"/>
                </a:solidFill>
              </a:rPr>
              <a:t>Sie </a:t>
            </a:r>
            <a:r>
              <a:rPr lang="en-US" sz="2000" dirty="0" err="1">
                <a:solidFill>
                  <a:srgbClr val="115076"/>
                </a:solidFill>
              </a:rPr>
              <a:t>reist</a:t>
            </a:r>
            <a:r>
              <a:rPr lang="en-US" sz="2000" dirty="0">
                <a:solidFill>
                  <a:srgbClr val="115076"/>
                </a:solidFill>
              </a:rPr>
              <a:t> in die USA.</a:t>
            </a:r>
          </a:p>
          <a:p>
            <a:pPr marL="342900" indent="-342900">
              <a:lnSpc>
                <a:spcPct val="150000"/>
              </a:lnSpc>
              <a:buAutoNum type="arabicPeriod"/>
            </a:pPr>
            <a:r>
              <a:rPr lang="en-US" sz="2000" dirty="0">
                <a:solidFill>
                  <a:srgbClr val="115076"/>
                </a:solidFill>
              </a:rPr>
              <a:t>…</a:t>
            </a:r>
          </a:p>
          <a:p>
            <a:pPr marL="342900" indent="-342900">
              <a:lnSpc>
                <a:spcPct val="150000"/>
              </a:lnSpc>
              <a:buAutoNum type="arabicPeriod"/>
            </a:pPr>
            <a:r>
              <a:rPr lang="en-US" sz="2000" dirty="0">
                <a:solidFill>
                  <a:srgbClr val="115076"/>
                </a:solidFill>
              </a:rPr>
              <a:t>…</a:t>
            </a:r>
          </a:p>
          <a:p>
            <a:pPr marL="342900" indent="-342900">
              <a:lnSpc>
                <a:spcPct val="150000"/>
              </a:lnSpc>
              <a:buAutoNum type="arabicPeriod"/>
            </a:pPr>
            <a:r>
              <a:rPr lang="en-US" sz="2000" dirty="0">
                <a:solidFill>
                  <a:srgbClr val="115076"/>
                </a:solidFill>
              </a:rPr>
              <a:t>Sie </a:t>
            </a:r>
            <a:r>
              <a:rPr lang="en-US" sz="2000" dirty="0" err="1">
                <a:solidFill>
                  <a:srgbClr val="115076"/>
                </a:solidFill>
              </a:rPr>
              <a:t>versteht</a:t>
            </a:r>
            <a:r>
              <a:rPr lang="en-US" sz="2000" dirty="0">
                <a:solidFill>
                  <a:srgbClr val="115076"/>
                </a:solidFill>
              </a:rPr>
              <a:t> </a:t>
            </a:r>
            <a:r>
              <a:rPr lang="en-US" sz="2000" dirty="0" err="1">
                <a:solidFill>
                  <a:srgbClr val="115076"/>
                </a:solidFill>
              </a:rPr>
              <a:t>komplizierte</a:t>
            </a:r>
            <a:r>
              <a:rPr lang="en-US" sz="2000" dirty="0">
                <a:solidFill>
                  <a:srgbClr val="115076"/>
                </a:solidFill>
              </a:rPr>
              <a:t> </a:t>
            </a:r>
            <a:r>
              <a:rPr lang="en-US" sz="2000" dirty="0" err="1">
                <a:solidFill>
                  <a:srgbClr val="115076"/>
                </a:solidFill>
              </a:rPr>
              <a:t>Mathematik</a:t>
            </a:r>
            <a:r>
              <a:rPr lang="en-US" sz="2000" dirty="0">
                <a:solidFill>
                  <a:srgbClr val="115076"/>
                </a:solidFill>
              </a:rPr>
              <a:t>.</a:t>
            </a:r>
          </a:p>
        </p:txBody>
      </p:sp>
    </p:spTree>
    <p:extLst>
      <p:ext uri="{BB962C8B-B14F-4D97-AF65-F5344CB8AC3E}">
        <p14:creationId xmlns:p14="http://schemas.microsoft.com/office/powerpoint/2010/main" val="248448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err="1">
                <a:solidFill>
                  <a:schemeClr val="bg1"/>
                </a:solidFill>
              </a:rPr>
              <a:t>Wer</a:t>
            </a:r>
            <a:r>
              <a:rPr lang="en-GB" sz="3600" b="1" dirty="0">
                <a:solidFill>
                  <a:schemeClr val="bg1"/>
                </a:solidFill>
              </a:rPr>
              <a:t> bin ich?</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9211733" y="247046"/>
            <a:ext cx="2745594" cy="379487"/>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sprechen</a:t>
            </a:r>
            <a:r>
              <a:rPr lang="en-GB" b="1" dirty="0">
                <a:solidFill>
                  <a:prstClr val="white"/>
                </a:solidFill>
                <a:latin typeface="Century Gothic" panose="020B0502020202020204" pitchFamily="34" charset="0"/>
              </a:rPr>
              <a:t> / </a:t>
            </a:r>
            <a:r>
              <a:rPr lang="en-GB" b="1" dirty="0" err="1">
                <a:solidFill>
                  <a:prstClr val="white"/>
                </a:solidFill>
                <a:latin typeface="Century Gothic" panose="020B0502020202020204" pitchFamily="34" charset="0"/>
              </a:rPr>
              <a:t>hören</a:t>
            </a:r>
            <a:endParaRPr lang="en-GB" b="1" dirty="0">
              <a:solidFill>
                <a:prstClr val="white"/>
              </a:solidFill>
              <a:latin typeface="Century Gothic" panose="020B0502020202020204" pitchFamily="34" charset="0"/>
            </a:endParaRPr>
          </a:p>
        </p:txBody>
      </p:sp>
      <p:sp>
        <p:nvSpPr>
          <p:cNvPr id="6" name="TextBox 5">
            <a:extLst>
              <a:ext uri="{FF2B5EF4-FFF2-40B4-BE49-F238E27FC236}">
                <a16:creationId xmlns:a16="http://schemas.microsoft.com/office/drawing/2014/main" id="{16585358-C32A-8B4A-8B41-3770D35FEFF9}"/>
              </a:ext>
            </a:extLst>
          </p:cNvPr>
          <p:cNvSpPr txBox="1"/>
          <p:nvPr/>
        </p:nvSpPr>
        <p:spPr>
          <a:xfrm>
            <a:off x="956994" y="3080397"/>
            <a:ext cx="1374094" cy="400110"/>
          </a:xfrm>
          <a:prstGeom prst="rect">
            <a:avLst/>
          </a:prstGeom>
          <a:noFill/>
        </p:spPr>
        <p:txBody>
          <a:bodyPr wrap="none" rtlCol="0">
            <a:spAutoFit/>
          </a:bodyPr>
          <a:lstStyle/>
          <a:p>
            <a:r>
              <a:rPr lang="en-US" sz="2000" b="1" dirty="0">
                <a:solidFill>
                  <a:srgbClr val="115076"/>
                </a:solidFill>
              </a:rPr>
              <a:t>Steffi Graf</a:t>
            </a:r>
          </a:p>
        </p:txBody>
      </p:sp>
      <p:pic>
        <p:nvPicPr>
          <p:cNvPr id="7" name="Picture 6">
            <a:extLst>
              <a:ext uri="{FF2B5EF4-FFF2-40B4-BE49-F238E27FC236}">
                <a16:creationId xmlns:a16="http://schemas.microsoft.com/office/drawing/2014/main" id="{26C28ED2-746F-9B4A-AA50-CA1EEB364D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994" y="1234562"/>
            <a:ext cx="1440000" cy="1797198"/>
          </a:xfrm>
          <a:prstGeom prst="rect">
            <a:avLst/>
          </a:prstGeom>
        </p:spPr>
      </p:pic>
      <p:pic>
        <p:nvPicPr>
          <p:cNvPr id="8" name="Picture 7" descr="A person sitting on a table&#10;&#10;Description automatically generated">
            <a:extLst>
              <a:ext uri="{FF2B5EF4-FFF2-40B4-BE49-F238E27FC236}">
                <a16:creationId xmlns:a16="http://schemas.microsoft.com/office/drawing/2014/main" id="{95FF111B-B662-A648-8A13-134469FBA2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94" y="4060495"/>
            <a:ext cx="1440000" cy="1775342"/>
          </a:xfrm>
          <a:prstGeom prst="rect">
            <a:avLst/>
          </a:prstGeom>
        </p:spPr>
      </p:pic>
      <p:pic>
        <p:nvPicPr>
          <p:cNvPr id="10" name="Picture 9" descr="A person posing for the camera&#10;&#10;Description automatically generated">
            <a:extLst>
              <a:ext uri="{FF2B5EF4-FFF2-40B4-BE49-F238E27FC236}">
                <a16:creationId xmlns:a16="http://schemas.microsoft.com/office/drawing/2014/main" id="{7F7C8981-627F-1C4E-A260-F6A4F193F3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7200" y="1232996"/>
            <a:ext cx="1440000" cy="1804481"/>
          </a:xfrm>
          <a:prstGeom prst="rect">
            <a:avLst/>
          </a:prstGeom>
        </p:spPr>
      </p:pic>
      <p:pic>
        <p:nvPicPr>
          <p:cNvPr id="11" name="Picture 10" descr="A person sitting at a table using a computer&#10;&#10;Description automatically generated">
            <a:extLst>
              <a:ext uri="{FF2B5EF4-FFF2-40B4-BE49-F238E27FC236}">
                <a16:creationId xmlns:a16="http://schemas.microsoft.com/office/drawing/2014/main" id="{B6DD2BBE-CE8D-C345-A5D2-A940B37AAD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9599" y="4061050"/>
            <a:ext cx="1440000" cy="1440000"/>
          </a:xfrm>
          <a:prstGeom prst="rect">
            <a:avLst/>
          </a:prstGeom>
        </p:spPr>
      </p:pic>
      <p:pic>
        <p:nvPicPr>
          <p:cNvPr id="12" name="Picture 11" descr="A person looking at the camera&#10;&#10;Description automatically generated">
            <a:extLst>
              <a:ext uri="{FF2B5EF4-FFF2-40B4-BE49-F238E27FC236}">
                <a16:creationId xmlns:a16="http://schemas.microsoft.com/office/drawing/2014/main" id="{760DE576-FFD3-8C49-9398-F99F1EF9BC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44801" y="1330276"/>
            <a:ext cx="1440000" cy="1701484"/>
          </a:xfrm>
          <a:prstGeom prst="rect">
            <a:avLst/>
          </a:prstGeom>
        </p:spPr>
      </p:pic>
      <p:pic>
        <p:nvPicPr>
          <p:cNvPr id="13" name="Picture 12" descr="A person wearing a suit and tie holding a cell phone&#10;&#10;Description automatically generated">
            <a:extLst>
              <a:ext uri="{FF2B5EF4-FFF2-40B4-BE49-F238E27FC236}">
                <a16:creationId xmlns:a16="http://schemas.microsoft.com/office/drawing/2014/main" id="{6AED99A1-9D95-DA47-A6CB-3F20A5AB9B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44801" y="4060495"/>
            <a:ext cx="1440000" cy="1731600"/>
          </a:xfrm>
          <a:prstGeom prst="rect">
            <a:avLst/>
          </a:prstGeom>
        </p:spPr>
      </p:pic>
      <p:pic>
        <p:nvPicPr>
          <p:cNvPr id="14" name="Picture 13" descr="A person sitting on a table&#10;&#10;Description automatically generated">
            <a:extLst>
              <a:ext uri="{FF2B5EF4-FFF2-40B4-BE49-F238E27FC236}">
                <a16:creationId xmlns:a16="http://schemas.microsoft.com/office/drawing/2014/main" id="{A1092F2D-331A-7941-A8AD-F35D9F6708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7200" y="4016193"/>
            <a:ext cx="1440000" cy="1775902"/>
          </a:xfrm>
          <a:prstGeom prst="rect">
            <a:avLst/>
          </a:prstGeom>
        </p:spPr>
      </p:pic>
      <p:pic>
        <p:nvPicPr>
          <p:cNvPr id="15" name="Picture 14" descr="A person wearing a blue shirt&#10;&#10;Description automatically generated">
            <a:extLst>
              <a:ext uri="{FF2B5EF4-FFF2-40B4-BE49-F238E27FC236}">
                <a16:creationId xmlns:a16="http://schemas.microsoft.com/office/drawing/2014/main" id="{D2031A98-D662-3F41-B117-898F3109CE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69599" y="1249831"/>
            <a:ext cx="1440000" cy="1830566"/>
          </a:xfrm>
          <a:prstGeom prst="rect">
            <a:avLst/>
          </a:prstGeom>
        </p:spPr>
      </p:pic>
      <p:sp>
        <p:nvSpPr>
          <p:cNvPr id="16" name="TextBox 15">
            <a:extLst>
              <a:ext uri="{FF2B5EF4-FFF2-40B4-BE49-F238E27FC236}">
                <a16:creationId xmlns:a16="http://schemas.microsoft.com/office/drawing/2014/main" id="{DC7A95F1-8EE9-1845-B34B-B4028DEBE1A0}"/>
              </a:ext>
            </a:extLst>
          </p:cNvPr>
          <p:cNvSpPr txBox="1"/>
          <p:nvPr/>
        </p:nvSpPr>
        <p:spPr>
          <a:xfrm>
            <a:off x="3944801" y="3080397"/>
            <a:ext cx="1449436" cy="400110"/>
          </a:xfrm>
          <a:prstGeom prst="rect">
            <a:avLst/>
          </a:prstGeom>
          <a:noFill/>
        </p:spPr>
        <p:txBody>
          <a:bodyPr wrap="none" rtlCol="0">
            <a:spAutoFit/>
          </a:bodyPr>
          <a:lstStyle/>
          <a:p>
            <a:r>
              <a:rPr lang="en-US" sz="2000" b="1" dirty="0">
                <a:solidFill>
                  <a:srgbClr val="115076"/>
                </a:solidFill>
              </a:rPr>
              <a:t>Mesut Özil</a:t>
            </a:r>
          </a:p>
        </p:txBody>
      </p:sp>
      <p:sp>
        <p:nvSpPr>
          <p:cNvPr id="17" name="TextBox 16">
            <a:extLst>
              <a:ext uri="{FF2B5EF4-FFF2-40B4-BE49-F238E27FC236}">
                <a16:creationId xmlns:a16="http://schemas.microsoft.com/office/drawing/2014/main" id="{87573472-192E-5B44-B40D-6DDC0A26805C}"/>
              </a:ext>
            </a:extLst>
          </p:cNvPr>
          <p:cNvSpPr txBox="1"/>
          <p:nvPr/>
        </p:nvSpPr>
        <p:spPr>
          <a:xfrm>
            <a:off x="6646900" y="3106482"/>
            <a:ext cx="1770036" cy="400110"/>
          </a:xfrm>
          <a:prstGeom prst="rect">
            <a:avLst/>
          </a:prstGeom>
          <a:noFill/>
        </p:spPr>
        <p:txBody>
          <a:bodyPr wrap="none" rtlCol="0">
            <a:spAutoFit/>
          </a:bodyPr>
          <a:lstStyle/>
          <a:p>
            <a:r>
              <a:rPr lang="en-US" sz="2000" b="1" dirty="0">
                <a:solidFill>
                  <a:srgbClr val="115076"/>
                </a:solidFill>
              </a:rPr>
              <a:t>Hedy </a:t>
            </a:r>
            <a:r>
              <a:rPr lang="en-US" sz="2000" b="1" dirty="0" err="1">
                <a:solidFill>
                  <a:srgbClr val="115076"/>
                </a:solidFill>
              </a:rPr>
              <a:t>Lamarr</a:t>
            </a:r>
            <a:endParaRPr lang="en-US" sz="2000" b="1" dirty="0">
              <a:solidFill>
                <a:srgbClr val="115076"/>
              </a:solidFill>
            </a:endParaRPr>
          </a:p>
        </p:txBody>
      </p:sp>
      <p:sp>
        <p:nvSpPr>
          <p:cNvPr id="18" name="TextBox 17">
            <a:extLst>
              <a:ext uri="{FF2B5EF4-FFF2-40B4-BE49-F238E27FC236}">
                <a16:creationId xmlns:a16="http://schemas.microsoft.com/office/drawing/2014/main" id="{6F9E50B8-DCD1-E945-ABE3-3735E83BA3DF}"/>
              </a:ext>
            </a:extLst>
          </p:cNvPr>
          <p:cNvSpPr txBox="1"/>
          <p:nvPr/>
        </p:nvSpPr>
        <p:spPr>
          <a:xfrm>
            <a:off x="9000602" y="3124109"/>
            <a:ext cx="3167855" cy="400110"/>
          </a:xfrm>
          <a:prstGeom prst="rect">
            <a:avLst/>
          </a:prstGeom>
          <a:noFill/>
        </p:spPr>
        <p:txBody>
          <a:bodyPr wrap="none" rtlCol="0">
            <a:spAutoFit/>
          </a:bodyPr>
          <a:lstStyle/>
          <a:p>
            <a:r>
              <a:rPr lang="en-US" sz="2000" b="1" dirty="0">
                <a:solidFill>
                  <a:srgbClr val="115076"/>
                </a:solidFill>
              </a:rPr>
              <a:t>Arnold Schwarzenegger</a:t>
            </a:r>
          </a:p>
        </p:txBody>
      </p:sp>
      <p:sp>
        <p:nvSpPr>
          <p:cNvPr id="19" name="TextBox 18">
            <a:extLst>
              <a:ext uri="{FF2B5EF4-FFF2-40B4-BE49-F238E27FC236}">
                <a16:creationId xmlns:a16="http://schemas.microsoft.com/office/drawing/2014/main" id="{39C68B2F-49B8-EA48-B220-7B0EF8DA0F18}"/>
              </a:ext>
            </a:extLst>
          </p:cNvPr>
          <p:cNvSpPr txBox="1"/>
          <p:nvPr/>
        </p:nvSpPr>
        <p:spPr>
          <a:xfrm>
            <a:off x="894477" y="5835837"/>
            <a:ext cx="1499128" cy="400110"/>
          </a:xfrm>
          <a:prstGeom prst="rect">
            <a:avLst/>
          </a:prstGeom>
          <a:noFill/>
        </p:spPr>
        <p:txBody>
          <a:bodyPr wrap="none" rtlCol="0">
            <a:spAutoFit/>
          </a:bodyPr>
          <a:lstStyle/>
          <a:p>
            <a:r>
              <a:rPr lang="en-US" sz="2000" b="1" dirty="0">
                <a:solidFill>
                  <a:srgbClr val="115076"/>
                </a:solidFill>
              </a:rPr>
              <a:t>Ida Pfeiffer</a:t>
            </a:r>
          </a:p>
        </p:txBody>
      </p:sp>
      <p:sp>
        <p:nvSpPr>
          <p:cNvPr id="20" name="TextBox 19">
            <a:extLst>
              <a:ext uri="{FF2B5EF4-FFF2-40B4-BE49-F238E27FC236}">
                <a16:creationId xmlns:a16="http://schemas.microsoft.com/office/drawing/2014/main" id="{75AE66E6-4462-AE4E-AEBF-98763102D27F}"/>
              </a:ext>
            </a:extLst>
          </p:cNvPr>
          <p:cNvSpPr txBox="1"/>
          <p:nvPr/>
        </p:nvSpPr>
        <p:spPr>
          <a:xfrm>
            <a:off x="3167435" y="5835837"/>
            <a:ext cx="2994731" cy="400110"/>
          </a:xfrm>
          <a:prstGeom prst="rect">
            <a:avLst/>
          </a:prstGeom>
          <a:noFill/>
        </p:spPr>
        <p:txBody>
          <a:bodyPr wrap="none" rtlCol="0">
            <a:spAutoFit/>
          </a:bodyPr>
          <a:lstStyle/>
          <a:p>
            <a:r>
              <a:rPr lang="en-US" sz="2000" b="1" dirty="0">
                <a:solidFill>
                  <a:srgbClr val="115076"/>
                </a:solidFill>
              </a:rPr>
              <a:t>Ludwig von Beethoven</a:t>
            </a:r>
          </a:p>
        </p:txBody>
      </p:sp>
      <p:sp>
        <p:nvSpPr>
          <p:cNvPr id="21" name="TextBox 20">
            <a:extLst>
              <a:ext uri="{FF2B5EF4-FFF2-40B4-BE49-F238E27FC236}">
                <a16:creationId xmlns:a16="http://schemas.microsoft.com/office/drawing/2014/main" id="{CD78A042-D75D-914D-B314-A9D1D75C90EE}"/>
              </a:ext>
            </a:extLst>
          </p:cNvPr>
          <p:cNvSpPr txBox="1"/>
          <p:nvPr/>
        </p:nvSpPr>
        <p:spPr>
          <a:xfrm>
            <a:off x="6096000" y="5821740"/>
            <a:ext cx="2917786" cy="400110"/>
          </a:xfrm>
          <a:prstGeom prst="rect">
            <a:avLst/>
          </a:prstGeom>
          <a:noFill/>
        </p:spPr>
        <p:txBody>
          <a:bodyPr wrap="none" rtlCol="0">
            <a:spAutoFit/>
          </a:bodyPr>
          <a:lstStyle/>
          <a:p>
            <a:r>
              <a:rPr lang="en-US" sz="2000" b="1" dirty="0">
                <a:solidFill>
                  <a:srgbClr val="115076"/>
                </a:solidFill>
              </a:rPr>
              <a:t>Wolfgang von Goethe</a:t>
            </a:r>
          </a:p>
        </p:txBody>
      </p:sp>
      <p:sp>
        <p:nvSpPr>
          <p:cNvPr id="22" name="TextBox 21">
            <a:extLst>
              <a:ext uri="{FF2B5EF4-FFF2-40B4-BE49-F238E27FC236}">
                <a16:creationId xmlns:a16="http://schemas.microsoft.com/office/drawing/2014/main" id="{B0765ADB-8288-2948-BCDC-1EF013011740}"/>
              </a:ext>
            </a:extLst>
          </p:cNvPr>
          <p:cNvSpPr txBox="1"/>
          <p:nvPr/>
        </p:nvSpPr>
        <p:spPr>
          <a:xfrm>
            <a:off x="9382752" y="5821740"/>
            <a:ext cx="2013693" cy="400110"/>
          </a:xfrm>
          <a:prstGeom prst="rect">
            <a:avLst/>
          </a:prstGeom>
          <a:noFill/>
        </p:spPr>
        <p:txBody>
          <a:bodyPr wrap="none" rtlCol="0">
            <a:spAutoFit/>
          </a:bodyPr>
          <a:lstStyle/>
          <a:p>
            <a:r>
              <a:rPr lang="en-US" sz="2000" b="1" dirty="0">
                <a:solidFill>
                  <a:srgbClr val="115076"/>
                </a:solidFill>
              </a:rPr>
              <a:t>Angela Merkel</a:t>
            </a:r>
          </a:p>
        </p:txBody>
      </p:sp>
      <p:sp>
        <p:nvSpPr>
          <p:cNvPr id="23" name="Rectangle 22">
            <a:extLst>
              <a:ext uri="{FF2B5EF4-FFF2-40B4-BE49-F238E27FC236}">
                <a16:creationId xmlns:a16="http://schemas.microsoft.com/office/drawing/2014/main" id="{21053842-065B-DB4C-A85A-185FB2869DC2}"/>
              </a:ext>
            </a:extLst>
          </p:cNvPr>
          <p:cNvSpPr/>
          <p:nvPr/>
        </p:nvSpPr>
        <p:spPr>
          <a:xfrm>
            <a:off x="974924" y="2871413"/>
            <a:ext cx="1324402" cy="184666"/>
          </a:xfrm>
          <a:prstGeom prst="rect">
            <a:avLst/>
          </a:prstGeom>
        </p:spPr>
        <p:txBody>
          <a:bodyPr wrap="none">
            <a:spAutoFit/>
          </a:bodyPr>
          <a:lstStyle/>
          <a:p>
            <a:r>
              <a:rPr lang="en-GB" sz="600" dirty="0">
                <a:solidFill>
                  <a:schemeClr val="bg1">
                    <a:lumMod val="85000"/>
                  </a:schemeClr>
                </a:solidFill>
              </a:rPr>
              <a:t>© Mark Henckel  CC-BY-SA 2.0 </a:t>
            </a:r>
            <a:endParaRPr lang="en-US" sz="600" dirty="0">
              <a:solidFill>
                <a:schemeClr val="bg1">
                  <a:lumMod val="85000"/>
                </a:schemeClr>
              </a:solidFill>
            </a:endParaRPr>
          </a:p>
        </p:txBody>
      </p:sp>
      <p:sp>
        <p:nvSpPr>
          <p:cNvPr id="24" name="Rectangle 23">
            <a:extLst>
              <a:ext uri="{FF2B5EF4-FFF2-40B4-BE49-F238E27FC236}">
                <a16:creationId xmlns:a16="http://schemas.microsoft.com/office/drawing/2014/main" id="{5D756A69-2F75-A04E-AE38-18326AC4EE4D}"/>
              </a:ext>
            </a:extLst>
          </p:cNvPr>
          <p:cNvSpPr/>
          <p:nvPr/>
        </p:nvSpPr>
        <p:spPr>
          <a:xfrm>
            <a:off x="9669599" y="5316384"/>
            <a:ext cx="1479892" cy="184666"/>
          </a:xfrm>
          <a:prstGeom prst="rect">
            <a:avLst/>
          </a:prstGeom>
        </p:spPr>
        <p:txBody>
          <a:bodyPr wrap="none">
            <a:spAutoFit/>
          </a:bodyPr>
          <a:lstStyle/>
          <a:p>
            <a:r>
              <a:rPr lang="en-GB" sz="600" dirty="0">
                <a:solidFill>
                  <a:schemeClr val="bg1">
                    <a:lumMod val="85000"/>
                  </a:schemeClr>
                </a:solidFill>
              </a:rPr>
              <a:t>© </a:t>
            </a:r>
            <a:r>
              <a:rPr lang="en-GB" sz="600" dirty="0" err="1">
                <a:solidFill>
                  <a:schemeClr val="bg1">
                    <a:lumMod val="85000"/>
                  </a:schemeClr>
                </a:solidFill>
              </a:rPr>
              <a:t>Raimond</a:t>
            </a:r>
            <a:r>
              <a:rPr lang="en-GB" sz="600" dirty="0">
                <a:solidFill>
                  <a:schemeClr val="bg1">
                    <a:lumMod val="85000"/>
                  </a:schemeClr>
                </a:solidFill>
              </a:rPr>
              <a:t> </a:t>
            </a:r>
            <a:r>
              <a:rPr lang="en-GB" sz="600" dirty="0" err="1">
                <a:solidFill>
                  <a:schemeClr val="bg1">
                    <a:lumMod val="85000"/>
                  </a:schemeClr>
                </a:solidFill>
              </a:rPr>
              <a:t>Spekking</a:t>
            </a:r>
            <a:r>
              <a:rPr lang="en-GB" sz="600" dirty="0">
                <a:solidFill>
                  <a:schemeClr val="bg1">
                    <a:lumMod val="85000"/>
                  </a:schemeClr>
                </a:solidFill>
              </a:rPr>
              <a:t> CC BY-SA 4.0 </a:t>
            </a:r>
            <a:endParaRPr lang="en-US" sz="600" dirty="0">
              <a:solidFill>
                <a:schemeClr val="bg1">
                  <a:lumMod val="85000"/>
                </a:schemeClr>
              </a:solidFill>
            </a:endParaRPr>
          </a:p>
        </p:txBody>
      </p:sp>
      <p:sp>
        <p:nvSpPr>
          <p:cNvPr id="25" name="Rectangle 24">
            <a:extLst>
              <a:ext uri="{FF2B5EF4-FFF2-40B4-BE49-F238E27FC236}">
                <a16:creationId xmlns:a16="http://schemas.microsoft.com/office/drawing/2014/main" id="{21251CC7-BCF5-7948-8D3A-CD95F6553332}"/>
              </a:ext>
            </a:extLst>
          </p:cNvPr>
          <p:cNvSpPr/>
          <p:nvPr/>
        </p:nvSpPr>
        <p:spPr>
          <a:xfrm>
            <a:off x="3944801" y="2868965"/>
            <a:ext cx="1449436" cy="184666"/>
          </a:xfrm>
          <a:prstGeom prst="rect">
            <a:avLst/>
          </a:prstGeom>
        </p:spPr>
        <p:txBody>
          <a:bodyPr wrap="square">
            <a:spAutoFit/>
          </a:bodyPr>
          <a:lstStyle/>
          <a:p>
            <a:r>
              <a:rPr lang="en-GB" sz="600" dirty="0">
                <a:solidFill>
                  <a:schemeClr val="bg1">
                    <a:lumMod val="85000"/>
                  </a:schemeClr>
                </a:solidFill>
              </a:rPr>
              <a:t>© Fars News Agency CC BY 4.0</a:t>
            </a:r>
          </a:p>
        </p:txBody>
      </p:sp>
      <p:sp>
        <p:nvSpPr>
          <p:cNvPr id="26" name="Rectangle 25">
            <a:extLst>
              <a:ext uri="{FF2B5EF4-FFF2-40B4-BE49-F238E27FC236}">
                <a16:creationId xmlns:a16="http://schemas.microsoft.com/office/drawing/2014/main" id="{858EC1A7-7E0C-4244-8AAA-85AC0A7C18AD}"/>
              </a:ext>
            </a:extLst>
          </p:cNvPr>
          <p:cNvSpPr/>
          <p:nvPr/>
        </p:nvSpPr>
        <p:spPr>
          <a:xfrm>
            <a:off x="9647097" y="2939443"/>
            <a:ext cx="1462502" cy="184666"/>
          </a:xfrm>
          <a:prstGeom prst="rect">
            <a:avLst/>
          </a:prstGeom>
        </p:spPr>
        <p:txBody>
          <a:bodyPr wrap="square">
            <a:spAutoFit/>
          </a:bodyPr>
          <a:lstStyle/>
          <a:p>
            <a:r>
              <a:rPr lang="en-GB" sz="600" dirty="0">
                <a:solidFill>
                  <a:schemeClr val="bg1">
                    <a:lumMod val="85000"/>
                  </a:schemeClr>
                </a:solidFill>
              </a:rPr>
              <a:t>© Gage Skidmore CC BY-SA 3.0</a:t>
            </a:r>
          </a:p>
        </p:txBody>
      </p:sp>
    </p:spTree>
    <p:extLst>
      <p:ext uri="{BB962C8B-B14F-4D97-AF65-F5344CB8AC3E}">
        <p14:creationId xmlns:p14="http://schemas.microsoft.com/office/powerpoint/2010/main" val="2430207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Steffi Graf</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787513" y="247046"/>
            <a:ext cx="1169814"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rPr>
              <a:t>hören</a:t>
            </a:r>
            <a:endParaRPr lang="en-GB" b="1" dirty="0">
              <a:solidFill>
                <a:prstClr val="white"/>
              </a:solidFill>
            </a:endParaRPr>
          </a:p>
        </p:txBody>
      </p:sp>
      <p:pic>
        <p:nvPicPr>
          <p:cNvPr id="6" name="Picture 5">
            <a:extLst>
              <a:ext uri="{FF2B5EF4-FFF2-40B4-BE49-F238E27FC236}">
                <a16:creationId xmlns:a16="http://schemas.microsoft.com/office/drawing/2014/main" id="{6C2C4F9B-DD70-9F47-8EE1-0400038A348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14328" y="1888141"/>
            <a:ext cx="2417807" cy="3133310"/>
          </a:xfrm>
          <a:prstGeom prst="rect">
            <a:avLst/>
          </a:prstGeom>
        </p:spPr>
      </p:pic>
      <p:sp>
        <p:nvSpPr>
          <p:cNvPr id="9" name="Rectangle 8">
            <a:extLst>
              <a:ext uri="{FF2B5EF4-FFF2-40B4-BE49-F238E27FC236}">
                <a16:creationId xmlns:a16="http://schemas.microsoft.com/office/drawing/2014/main" id="{BD7D8007-2327-494E-AF6C-41AA959672C5}"/>
              </a:ext>
            </a:extLst>
          </p:cNvPr>
          <p:cNvSpPr/>
          <p:nvPr/>
        </p:nvSpPr>
        <p:spPr>
          <a:xfrm>
            <a:off x="3611104" y="1888141"/>
            <a:ext cx="5842861" cy="3133310"/>
          </a:xfrm>
          <a:prstGeom prst="rect">
            <a:avLst/>
          </a:prstGeom>
          <a:solidFill>
            <a:srgbClr val="DAA52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Ich </a:t>
            </a:r>
            <a:r>
              <a:rPr lang="en-US" dirty="0" err="1">
                <a:solidFill>
                  <a:prstClr val="white"/>
                </a:solidFill>
              </a:rPr>
              <a:t>heiße</a:t>
            </a:r>
            <a:r>
              <a:rPr lang="en-US" dirty="0">
                <a:solidFill>
                  <a:prstClr val="white"/>
                </a:solidFill>
              </a:rPr>
              <a:t> Steffi Graf. Ich </a:t>
            </a:r>
            <a:r>
              <a:rPr lang="en-US" dirty="0" err="1">
                <a:solidFill>
                  <a:prstClr val="white"/>
                </a:solidFill>
              </a:rPr>
              <a:t>komme</a:t>
            </a:r>
            <a:r>
              <a:rPr lang="en-US" dirty="0">
                <a:solidFill>
                  <a:prstClr val="white"/>
                </a:solidFill>
              </a:rPr>
              <a:t> </a:t>
            </a:r>
            <a:r>
              <a:rPr lang="en-US" dirty="0" err="1">
                <a:solidFill>
                  <a:prstClr val="white"/>
                </a:solidFill>
              </a:rPr>
              <a:t>aus</a:t>
            </a:r>
            <a:r>
              <a:rPr lang="en-US" dirty="0">
                <a:solidFill>
                  <a:prstClr val="white"/>
                </a:solidFill>
              </a:rPr>
              <a:t> Mannheim, das </a:t>
            </a:r>
            <a:r>
              <a:rPr lang="en-US" dirty="0" err="1">
                <a:solidFill>
                  <a:prstClr val="white"/>
                </a:solidFill>
              </a:rPr>
              <a:t>liegt</a:t>
            </a:r>
            <a:r>
              <a:rPr lang="en-US" dirty="0">
                <a:solidFill>
                  <a:prstClr val="white"/>
                </a:solidFill>
              </a:rPr>
              <a:t> in Deutschland. </a:t>
            </a:r>
            <a:r>
              <a:rPr lang="en-US" dirty="0" err="1">
                <a:solidFill>
                  <a:prstClr val="white"/>
                </a:solidFill>
              </a:rPr>
              <a:t>Ich</a:t>
            </a:r>
            <a:r>
              <a:rPr lang="en-US" dirty="0">
                <a:solidFill>
                  <a:prstClr val="white"/>
                </a:solidFill>
              </a:rPr>
              <a:t> </a:t>
            </a:r>
            <a:r>
              <a:rPr lang="en-US" dirty="0" err="1">
                <a:solidFill>
                  <a:prstClr val="white"/>
                </a:solidFill>
              </a:rPr>
              <a:t>wohne</a:t>
            </a:r>
            <a:r>
              <a:rPr lang="en-US" dirty="0">
                <a:solidFill>
                  <a:prstClr val="white"/>
                </a:solidFill>
              </a:rPr>
              <a:t> </a:t>
            </a:r>
            <a:r>
              <a:rPr lang="en-US" dirty="0" err="1">
                <a:solidFill>
                  <a:prstClr val="white"/>
                </a:solidFill>
              </a:rPr>
              <a:t>aber</a:t>
            </a:r>
            <a:r>
              <a:rPr lang="en-US" dirty="0">
                <a:solidFill>
                  <a:prstClr val="white"/>
                </a:solidFill>
              </a:rPr>
              <a:t> </a:t>
            </a:r>
            <a:r>
              <a:rPr lang="en-US" dirty="0" err="1">
                <a:solidFill>
                  <a:prstClr val="white"/>
                </a:solidFill>
              </a:rPr>
              <a:t>jetzt</a:t>
            </a:r>
            <a:r>
              <a:rPr lang="en-US" dirty="0">
                <a:solidFill>
                  <a:prstClr val="white"/>
                </a:solidFill>
              </a:rPr>
              <a:t> </a:t>
            </a:r>
            <a:r>
              <a:rPr lang="en-US" dirty="0" err="1">
                <a:solidFill>
                  <a:prstClr val="white"/>
                </a:solidFill>
              </a:rPr>
              <a:t>mit</a:t>
            </a:r>
            <a:r>
              <a:rPr lang="en-US" dirty="0">
                <a:solidFill>
                  <a:prstClr val="white"/>
                </a:solidFill>
              </a:rPr>
              <a:t> </a:t>
            </a:r>
            <a:r>
              <a:rPr lang="en-US" dirty="0" err="1">
                <a:solidFill>
                  <a:prstClr val="white"/>
                </a:solidFill>
              </a:rPr>
              <a:t>meiner</a:t>
            </a:r>
            <a:r>
              <a:rPr lang="en-US" dirty="0">
                <a:solidFill>
                  <a:prstClr val="white"/>
                </a:solidFill>
              </a:rPr>
              <a:t> </a:t>
            </a:r>
            <a:r>
              <a:rPr lang="en-US" dirty="0" err="1">
                <a:solidFill>
                  <a:prstClr val="white"/>
                </a:solidFill>
              </a:rPr>
              <a:t>Familie</a:t>
            </a:r>
            <a:r>
              <a:rPr lang="en-US" dirty="0">
                <a:solidFill>
                  <a:prstClr val="white"/>
                </a:solidFill>
              </a:rPr>
              <a:t> in den USA. Ich </a:t>
            </a:r>
            <a:r>
              <a:rPr lang="en-US" dirty="0" err="1">
                <a:solidFill>
                  <a:prstClr val="white"/>
                </a:solidFill>
              </a:rPr>
              <a:t>habe</a:t>
            </a:r>
            <a:r>
              <a:rPr lang="en-US" dirty="0">
                <a:solidFill>
                  <a:prstClr val="white"/>
                </a:solidFill>
              </a:rPr>
              <a:t> </a:t>
            </a:r>
            <a:r>
              <a:rPr lang="en-US" dirty="0" err="1">
                <a:solidFill>
                  <a:prstClr val="white"/>
                </a:solidFill>
              </a:rPr>
              <a:t>einen</a:t>
            </a:r>
            <a:r>
              <a:rPr lang="en-US" dirty="0">
                <a:solidFill>
                  <a:prstClr val="white"/>
                </a:solidFill>
              </a:rPr>
              <a:t> Mann, André Agassi, und </a:t>
            </a:r>
            <a:r>
              <a:rPr lang="en-US" dirty="0" err="1">
                <a:solidFill>
                  <a:prstClr val="white"/>
                </a:solidFill>
              </a:rPr>
              <a:t>zwei</a:t>
            </a:r>
            <a:r>
              <a:rPr lang="en-US" dirty="0">
                <a:solidFill>
                  <a:prstClr val="white"/>
                </a:solidFill>
              </a:rPr>
              <a:t> Kinder.  </a:t>
            </a:r>
            <a:br>
              <a:rPr lang="en-US" dirty="0">
                <a:solidFill>
                  <a:prstClr val="white"/>
                </a:solidFill>
              </a:rPr>
            </a:br>
            <a:r>
              <a:rPr lang="de-DE" dirty="0">
                <a:solidFill>
                  <a:prstClr val="white"/>
                </a:solidFill>
              </a:rPr>
              <a:t>Ich spiele Tennis und gewinne Wimbledon oft. Ich bin die erste Tennisspielerin mit einem „Golden Slam“, d</a:t>
            </a:r>
            <a:r>
              <a:rPr lang="en-US" dirty="0">
                <a:solidFill>
                  <a:prstClr val="white"/>
                </a:solidFill>
              </a:rPr>
              <a:t>as </a:t>
            </a:r>
            <a:r>
              <a:rPr lang="en-US" dirty="0" err="1">
                <a:solidFill>
                  <a:prstClr val="white"/>
                </a:solidFill>
              </a:rPr>
              <a:t>heißt</a:t>
            </a:r>
            <a:r>
              <a:rPr lang="en-US" dirty="0">
                <a:solidFill>
                  <a:prstClr val="white"/>
                </a:solidFill>
              </a:rPr>
              <a:t> </a:t>
            </a:r>
            <a:r>
              <a:rPr lang="en-US" dirty="0" err="1">
                <a:solidFill>
                  <a:prstClr val="white"/>
                </a:solidFill>
              </a:rPr>
              <a:t>vier</a:t>
            </a:r>
            <a:r>
              <a:rPr lang="en-US" dirty="0">
                <a:solidFill>
                  <a:prstClr val="white"/>
                </a:solidFill>
              </a:rPr>
              <a:t> Grand Slams und </a:t>
            </a:r>
            <a:r>
              <a:rPr lang="en-US" dirty="0" err="1">
                <a:solidFill>
                  <a:prstClr val="white"/>
                </a:solidFill>
              </a:rPr>
              <a:t>einem</a:t>
            </a:r>
            <a:r>
              <a:rPr lang="en-US" dirty="0">
                <a:solidFill>
                  <a:prstClr val="white"/>
                </a:solidFill>
              </a:rPr>
              <a:t> </a:t>
            </a:r>
            <a:r>
              <a:rPr lang="en-US" dirty="0" err="1">
                <a:solidFill>
                  <a:prstClr val="white"/>
                </a:solidFill>
              </a:rPr>
              <a:t>Goldmedaille</a:t>
            </a:r>
            <a:r>
              <a:rPr lang="en-US" dirty="0">
                <a:solidFill>
                  <a:prstClr val="white"/>
                </a:solidFill>
              </a:rPr>
              <a:t> </a:t>
            </a:r>
            <a:r>
              <a:rPr lang="en-US" dirty="0" err="1">
                <a:solidFill>
                  <a:prstClr val="white"/>
                </a:solidFill>
              </a:rPr>
              <a:t>bei</a:t>
            </a:r>
            <a:r>
              <a:rPr lang="en-US" dirty="0">
                <a:solidFill>
                  <a:prstClr val="white"/>
                </a:solidFill>
              </a:rPr>
              <a:t> den </a:t>
            </a:r>
            <a:r>
              <a:rPr lang="en-US" dirty="0" err="1">
                <a:solidFill>
                  <a:prstClr val="white"/>
                </a:solidFill>
              </a:rPr>
              <a:t>Olympischen</a:t>
            </a:r>
            <a:r>
              <a:rPr lang="en-US" dirty="0">
                <a:solidFill>
                  <a:prstClr val="white"/>
                </a:solidFill>
              </a:rPr>
              <a:t> </a:t>
            </a:r>
            <a:r>
              <a:rPr lang="en-US" dirty="0" err="1">
                <a:solidFill>
                  <a:prstClr val="white"/>
                </a:solidFill>
              </a:rPr>
              <a:t>Spielen</a:t>
            </a:r>
            <a:r>
              <a:rPr lang="en-US" dirty="0">
                <a:solidFill>
                  <a:prstClr val="white"/>
                </a:solidFill>
              </a:rPr>
              <a:t> in </a:t>
            </a:r>
            <a:r>
              <a:rPr lang="en-US" dirty="0" err="1">
                <a:solidFill>
                  <a:prstClr val="white"/>
                </a:solidFill>
              </a:rPr>
              <a:t>einem</a:t>
            </a:r>
            <a:r>
              <a:rPr lang="en-US" dirty="0">
                <a:solidFill>
                  <a:prstClr val="white"/>
                </a:solidFill>
              </a:rPr>
              <a:t> </a:t>
            </a:r>
            <a:r>
              <a:rPr lang="en-US" dirty="0" err="1">
                <a:solidFill>
                  <a:prstClr val="white"/>
                </a:solidFill>
              </a:rPr>
              <a:t>Jahr</a:t>
            </a:r>
            <a:r>
              <a:rPr lang="en-US" dirty="0">
                <a:solidFill>
                  <a:prstClr val="white"/>
                </a:solidFill>
              </a:rPr>
              <a:t>.</a:t>
            </a:r>
          </a:p>
        </p:txBody>
      </p:sp>
      <p:sp>
        <p:nvSpPr>
          <p:cNvPr id="2" name="Rectangle 1">
            <a:extLst>
              <a:ext uri="{FF2B5EF4-FFF2-40B4-BE49-F238E27FC236}">
                <a16:creationId xmlns:a16="http://schemas.microsoft.com/office/drawing/2014/main" id="{17940F30-ACDE-3F46-BE20-11C41957ADDC}"/>
              </a:ext>
            </a:extLst>
          </p:cNvPr>
          <p:cNvSpPr/>
          <p:nvPr/>
        </p:nvSpPr>
        <p:spPr>
          <a:xfrm>
            <a:off x="931448" y="4744452"/>
            <a:ext cx="2472152" cy="276999"/>
          </a:xfrm>
          <a:prstGeom prst="rect">
            <a:avLst/>
          </a:prstGeom>
        </p:spPr>
        <p:txBody>
          <a:bodyPr wrap="none">
            <a:spAutoFit/>
          </a:bodyPr>
          <a:lstStyle/>
          <a:p>
            <a:r>
              <a:rPr lang="en-GB" sz="1200" dirty="0">
                <a:solidFill>
                  <a:schemeClr val="bg1">
                    <a:lumMod val="85000"/>
                  </a:schemeClr>
                </a:solidFill>
              </a:rPr>
              <a:t>© Mark Henckel  CC-BY-SA 2.0 </a:t>
            </a:r>
            <a:endParaRPr lang="en-US" sz="1200" dirty="0">
              <a:solidFill>
                <a:schemeClr val="bg1">
                  <a:lumMod val="85000"/>
                </a:schemeClr>
              </a:solidFill>
            </a:endParaRPr>
          </a:p>
        </p:txBody>
      </p:sp>
    </p:spTree>
    <p:extLst>
      <p:ext uri="{BB962C8B-B14F-4D97-AF65-F5344CB8AC3E}">
        <p14:creationId xmlns:p14="http://schemas.microsoft.com/office/powerpoint/2010/main" val="228571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Ida Pfeiffer</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787513" y="247046"/>
            <a:ext cx="1169814"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rPr>
              <a:t>hören</a:t>
            </a:r>
            <a:endParaRPr lang="en-GB" b="1" dirty="0">
              <a:solidFill>
                <a:prstClr val="white"/>
              </a:solidFill>
            </a:endParaRPr>
          </a:p>
        </p:txBody>
      </p:sp>
      <p:sp>
        <p:nvSpPr>
          <p:cNvPr id="9" name="Rectangle 8">
            <a:extLst>
              <a:ext uri="{FF2B5EF4-FFF2-40B4-BE49-F238E27FC236}">
                <a16:creationId xmlns:a16="http://schemas.microsoft.com/office/drawing/2014/main" id="{BD7D8007-2327-494E-AF6C-41AA959672C5}"/>
              </a:ext>
            </a:extLst>
          </p:cNvPr>
          <p:cNvSpPr/>
          <p:nvPr/>
        </p:nvSpPr>
        <p:spPr>
          <a:xfrm>
            <a:off x="3611104" y="1888141"/>
            <a:ext cx="5842861" cy="3133310"/>
          </a:xfrm>
          <a:prstGeom prst="rect">
            <a:avLst/>
          </a:prstGeom>
          <a:solidFill>
            <a:srgbClr val="DAA52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Mein Name </a:t>
            </a:r>
            <a:r>
              <a:rPr lang="en-US" dirty="0" err="1">
                <a:solidFill>
                  <a:prstClr val="white"/>
                </a:solidFill>
              </a:rPr>
              <a:t>ist</a:t>
            </a:r>
            <a:r>
              <a:rPr lang="en-US" dirty="0">
                <a:solidFill>
                  <a:prstClr val="white"/>
                </a:solidFill>
              </a:rPr>
              <a:t> Ida Pfeiffer und </a:t>
            </a:r>
            <a:r>
              <a:rPr lang="en-US" dirty="0" err="1">
                <a:solidFill>
                  <a:prstClr val="white"/>
                </a:solidFill>
              </a:rPr>
              <a:t>ich</a:t>
            </a:r>
            <a:r>
              <a:rPr lang="en-US" dirty="0">
                <a:solidFill>
                  <a:prstClr val="white"/>
                </a:solidFill>
              </a:rPr>
              <a:t> </a:t>
            </a:r>
            <a:r>
              <a:rPr lang="en-US" dirty="0" err="1">
                <a:solidFill>
                  <a:prstClr val="white"/>
                </a:solidFill>
              </a:rPr>
              <a:t>komme</a:t>
            </a:r>
            <a:r>
              <a:rPr lang="en-US" dirty="0">
                <a:solidFill>
                  <a:prstClr val="white"/>
                </a:solidFill>
              </a:rPr>
              <a:t> </a:t>
            </a:r>
            <a:r>
              <a:rPr lang="en-US" dirty="0" err="1">
                <a:solidFill>
                  <a:prstClr val="white"/>
                </a:solidFill>
              </a:rPr>
              <a:t>aus</a:t>
            </a:r>
            <a:r>
              <a:rPr lang="en-US" dirty="0">
                <a:solidFill>
                  <a:prstClr val="white"/>
                </a:solidFill>
              </a:rPr>
              <a:t> </a:t>
            </a:r>
            <a:r>
              <a:rPr lang="en-US" dirty="0" err="1">
                <a:solidFill>
                  <a:prstClr val="white"/>
                </a:solidFill>
              </a:rPr>
              <a:t>Österreich</a:t>
            </a:r>
            <a:r>
              <a:rPr lang="en-US" dirty="0">
                <a:solidFill>
                  <a:prstClr val="white"/>
                </a:solidFill>
              </a:rPr>
              <a:t>. Ich </a:t>
            </a:r>
            <a:r>
              <a:rPr lang="en-US" dirty="0" err="1">
                <a:solidFill>
                  <a:prstClr val="white"/>
                </a:solidFill>
              </a:rPr>
              <a:t>lebe</a:t>
            </a:r>
            <a:r>
              <a:rPr lang="en-US" dirty="0">
                <a:solidFill>
                  <a:prstClr val="white"/>
                </a:solidFill>
              </a:rPr>
              <a:t> </a:t>
            </a:r>
            <a:r>
              <a:rPr lang="en-US" dirty="0" err="1">
                <a:solidFill>
                  <a:prstClr val="white"/>
                </a:solidFill>
              </a:rPr>
              <a:t>im</a:t>
            </a:r>
            <a:r>
              <a:rPr lang="en-US" dirty="0">
                <a:solidFill>
                  <a:prstClr val="white"/>
                </a:solidFill>
              </a:rPr>
              <a:t> 19.Jahrhundert. I</a:t>
            </a:r>
            <a:r>
              <a:rPr lang="de-DE" dirty="0">
                <a:solidFill>
                  <a:prstClr val="white"/>
                </a:solidFill>
              </a:rPr>
              <a:t>ch reise viel und brauche Geld für meine Weltreisen. Ich schreibe Bücher und bekomme für die Bücher Geld. </a:t>
            </a:r>
            <a:r>
              <a:rPr lang="en-US" dirty="0">
                <a:solidFill>
                  <a:prstClr val="white"/>
                </a:solidFill>
              </a:rPr>
              <a:t>Ich </a:t>
            </a:r>
            <a:r>
              <a:rPr lang="en-US" dirty="0" err="1">
                <a:solidFill>
                  <a:prstClr val="white"/>
                </a:solidFill>
              </a:rPr>
              <a:t>spreche</a:t>
            </a:r>
            <a:r>
              <a:rPr lang="en-US" dirty="0">
                <a:solidFill>
                  <a:prstClr val="white"/>
                </a:solidFill>
              </a:rPr>
              <a:t> Deutsch, </a:t>
            </a:r>
            <a:r>
              <a:rPr lang="en-US" dirty="0" err="1">
                <a:solidFill>
                  <a:prstClr val="white"/>
                </a:solidFill>
              </a:rPr>
              <a:t>aber</a:t>
            </a:r>
            <a:r>
              <a:rPr lang="en-US" dirty="0">
                <a:solidFill>
                  <a:prstClr val="white"/>
                </a:solidFill>
              </a:rPr>
              <a:t> ich </a:t>
            </a:r>
            <a:r>
              <a:rPr lang="en-US" dirty="0" err="1">
                <a:solidFill>
                  <a:prstClr val="white"/>
                </a:solidFill>
              </a:rPr>
              <a:t>lerne</a:t>
            </a:r>
            <a:r>
              <a:rPr lang="en-US" dirty="0">
                <a:solidFill>
                  <a:prstClr val="white"/>
                </a:solidFill>
              </a:rPr>
              <a:t> </a:t>
            </a:r>
            <a:r>
              <a:rPr lang="en-US" dirty="0" err="1">
                <a:solidFill>
                  <a:prstClr val="white"/>
                </a:solidFill>
              </a:rPr>
              <a:t>Englisch</a:t>
            </a:r>
            <a:r>
              <a:rPr lang="en-US" dirty="0">
                <a:solidFill>
                  <a:prstClr val="white"/>
                </a:solidFill>
              </a:rPr>
              <a:t> und </a:t>
            </a:r>
            <a:r>
              <a:rPr lang="en-US" dirty="0" err="1">
                <a:solidFill>
                  <a:prstClr val="white"/>
                </a:solidFill>
              </a:rPr>
              <a:t>Dänisch</a:t>
            </a:r>
            <a:r>
              <a:rPr lang="en-US" dirty="0">
                <a:solidFill>
                  <a:prstClr val="white"/>
                </a:solidFill>
              </a:rPr>
              <a:t> </a:t>
            </a:r>
            <a:r>
              <a:rPr lang="en-US" dirty="0" err="1">
                <a:solidFill>
                  <a:prstClr val="white"/>
                </a:solidFill>
              </a:rPr>
              <a:t>für</a:t>
            </a:r>
            <a:r>
              <a:rPr lang="en-US" dirty="0">
                <a:solidFill>
                  <a:prstClr val="white"/>
                </a:solidFill>
              </a:rPr>
              <a:t> </a:t>
            </a:r>
            <a:r>
              <a:rPr lang="en-US" dirty="0" err="1">
                <a:solidFill>
                  <a:prstClr val="white"/>
                </a:solidFill>
              </a:rPr>
              <a:t>meine</a:t>
            </a:r>
            <a:r>
              <a:rPr lang="en-US" dirty="0">
                <a:solidFill>
                  <a:prstClr val="white"/>
                </a:solidFill>
              </a:rPr>
              <a:t> </a:t>
            </a:r>
            <a:r>
              <a:rPr lang="en-US" dirty="0" err="1">
                <a:solidFill>
                  <a:prstClr val="white"/>
                </a:solidFill>
              </a:rPr>
              <a:t>Reise</a:t>
            </a:r>
            <a:r>
              <a:rPr lang="en-US" dirty="0">
                <a:solidFill>
                  <a:prstClr val="white"/>
                </a:solidFill>
              </a:rPr>
              <a:t> </a:t>
            </a:r>
            <a:r>
              <a:rPr lang="en-US" dirty="0" err="1">
                <a:solidFill>
                  <a:prstClr val="white"/>
                </a:solidFill>
              </a:rPr>
              <a:t>nach</a:t>
            </a:r>
            <a:r>
              <a:rPr lang="en-US" dirty="0">
                <a:solidFill>
                  <a:prstClr val="white"/>
                </a:solidFill>
              </a:rPr>
              <a:t> </a:t>
            </a:r>
            <a:r>
              <a:rPr lang="en-US" dirty="0" err="1">
                <a:solidFill>
                  <a:prstClr val="white"/>
                </a:solidFill>
              </a:rPr>
              <a:t>Skandinavien</a:t>
            </a:r>
            <a:r>
              <a:rPr lang="en-US" dirty="0">
                <a:solidFill>
                  <a:prstClr val="white"/>
                </a:solidFill>
              </a:rPr>
              <a:t>.</a:t>
            </a:r>
          </a:p>
        </p:txBody>
      </p:sp>
      <p:pic>
        <p:nvPicPr>
          <p:cNvPr id="7" name="Picture 6" descr="A person sitting on a table&#10;&#10;Description automatically generated">
            <a:extLst>
              <a:ext uri="{FF2B5EF4-FFF2-40B4-BE49-F238E27FC236}">
                <a16:creationId xmlns:a16="http://schemas.microsoft.com/office/drawing/2014/main" id="{68D6ED38-76CE-1546-8FCD-536E9094E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639" y="1888141"/>
            <a:ext cx="2492830" cy="3073352"/>
          </a:xfrm>
          <a:prstGeom prst="rect">
            <a:avLst/>
          </a:prstGeom>
        </p:spPr>
      </p:pic>
    </p:spTree>
    <p:extLst>
      <p:ext uri="{BB962C8B-B14F-4D97-AF65-F5344CB8AC3E}">
        <p14:creationId xmlns:p14="http://schemas.microsoft.com/office/powerpoint/2010/main" val="369440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Hedy </a:t>
            </a:r>
            <a:r>
              <a:rPr lang="en-GB" sz="3600" b="1" dirty="0" err="1">
                <a:solidFill>
                  <a:schemeClr val="bg1"/>
                </a:solidFill>
              </a:rPr>
              <a:t>Lamarr</a:t>
            </a:r>
            <a:endParaRPr lang="en-GB" sz="3600" b="1" dirty="0">
              <a:solidFill>
                <a:schemeClr val="bg1"/>
              </a:solidFill>
            </a:endParaRPr>
          </a:p>
        </p:txBody>
      </p:sp>
      <p:sp>
        <p:nvSpPr>
          <p:cNvPr id="9" name="Rectangle 8">
            <a:extLst>
              <a:ext uri="{FF2B5EF4-FFF2-40B4-BE49-F238E27FC236}">
                <a16:creationId xmlns:a16="http://schemas.microsoft.com/office/drawing/2014/main" id="{BD7D8007-2327-494E-AF6C-41AA959672C5}"/>
              </a:ext>
            </a:extLst>
          </p:cNvPr>
          <p:cNvSpPr/>
          <p:nvPr/>
        </p:nvSpPr>
        <p:spPr>
          <a:xfrm>
            <a:off x="3611104" y="1888141"/>
            <a:ext cx="5842861" cy="3133310"/>
          </a:xfrm>
          <a:prstGeom prst="rect">
            <a:avLst/>
          </a:prstGeom>
          <a:solidFill>
            <a:srgbClr val="DAA52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Mein Name </a:t>
            </a:r>
            <a:r>
              <a:rPr lang="en-US" dirty="0" err="1"/>
              <a:t>ist</a:t>
            </a:r>
            <a:r>
              <a:rPr lang="en-US" dirty="0"/>
              <a:t> Hedy </a:t>
            </a:r>
            <a:r>
              <a:rPr lang="en-US" dirty="0" err="1"/>
              <a:t>Lamarr</a:t>
            </a:r>
            <a:r>
              <a:rPr lang="en-US" dirty="0"/>
              <a:t>. </a:t>
            </a:r>
            <a:r>
              <a:rPr lang="en-US" dirty="0" err="1"/>
              <a:t>Ich</a:t>
            </a:r>
            <a:r>
              <a:rPr lang="en-US" dirty="0"/>
              <a:t> </a:t>
            </a:r>
            <a:r>
              <a:rPr lang="en-US" dirty="0" err="1"/>
              <a:t>komme</a:t>
            </a:r>
            <a:r>
              <a:rPr lang="en-US" dirty="0"/>
              <a:t> </a:t>
            </a:r>
            <a:r>
              <a:rPr lang="en-US" dirty="0" err="1"/>
              <a:t>aus</a:t>
            </a:r>
            <a:r>
              <a:rPr lang="en-US" dirty="0"/>
              <a:t> </a:t>
            </a:r>
            <a:r>
              <a:rPr lang="en-US" dirty="0" err="1"/>
              <a:t>Österreich</a:t>
            </a:r>
            <a:r>
              <a:rPr lang="en-US" dirty="0"/>
              <a:t>, </a:t>
            </a:r>
            <a:r>
              <a:rPr lang="en-US" dirty="0" err="1"/>
              <a:t>aber</a:t>
            </a:r>
            <a:r>
              <a:rPr lang="en-US" dirty="0"/>
              <a:t> </a:t>
            </a:r>
            <a:r>
              <a:rPr lang="en-US" dirty="0" err="1"/>
              <a:t>ich</a:t>
            </a:r>
            <a:r>
              <a:rPr lang="en-US" dirty="0"/>
              <a:t> </a:t>
            </a:r>
            <a:r>
              <a:rPr lang="en-US" dirty="0" err="1"/>
              <a:t>lebe</a:t>
            </a:r>
            <a:r>
              <a:rPr lang="en-US" dirty="0"/>
              <a:t> in den USA. </a:t>
            </a:r>
            <a:r>
              <a:rPr lang="en-US" dirty="0" err="1"/>
              <a:t>Ich</a:t>
            </a:r>
            <a:r>
              <a:rPr lang="en-US" dirty="0"/>
              <a:t> </a:t>
            </a:r>
            <a:r>
              <a:rPr lang="en-US" dirty="0" err="1"/>
              <a:t>spiele</a:t>
            </a:r>
            <a:r>
              <a:rPr lang="en-US" dirty="0"/>
              <a:t> und </a:t>
            </a:r>
            <a:r>
              <a:rPr lang="en-US" dirty="0" err="1"/>
              <a:t>tanze</a:t>
            </a:r>
            <a:r>
              <a:rPr lang="en-US" dirty="0"/>
              <a:t> in </a:t>
            </a:r>
            <a:r>
              <a:rPr lang="en-US" dirty="0" err="1"/>
              <a:t>Filmen</a:t>
            </a:r>
            <a:r>
              <a:rPr lang="en-US" dirty="0"/>
              <a:t> und </a:t>
            </a:r>
            <a:r>
              <a:rPr lang="en-US" dirty="0" err="1"/>
              <a:t>habe</a:t>
            </a:r>
            <a:r>
              <a:rPr lang="en-US" dirty="0"/>
              <a:t> </a:t>
            </a:r>
            <a:r>
              <a:rPr lang="en-US" dirty="0" err="1"/>
              <a:t>einen</a:t>
            </a:r>
            <a:r>
              <a:rPr lang="en-US" dirty="0"/>
              <a:t> Stern auf </a:t>
            </a:r>
            <a:r>
              <a:rPr lang="en-US" dirty="0" err="1"/>
              <a:t>dem</a:t>
            </a:r>
            <a:r>
              <a:rPr lang="en-US" dirty="0"/>
              <a:t> Hollywood Walk of Fame. 2014 </a:t>
            </a:r>
            <a:r>
              <a:rPr lang="en-US" dirty="0" err="1"/>
              <a:t>bekomme</a:t>
            </a:r>
            <a:r>
              <a:rPr lang="en-US" dirty="0"/>
              <a:t> ich </a:t>
            </a:r>
            <a:r>
              <a:rPr lang="en-US" dirty="0" err="1"/>
              <a:t>auch</a:t>
            </a:r>
            <a:r>
              <a:rPr lang="en-US" dirty="0"/>
              <a:t> </a:t>
            </a:r>
            <a:r>
              <a:rPr lang="en-US" dirty="0" err="1"/>
              <a:t>einen</a:t>
            </a:r>
            <a:r>
              <a:rPr lang="en-US" dirty="0"/>
              <a:t> Platz in der National Inventors Hall of Fame.</a:t>
            </a:r>
          </a:p>
          <a:p>
            <a:pPr algn="ctr"/>
            <a:r>
              <a:rPr lang="en-US" dirty="0"/>
              <a:t> Ich mag Technik und man </a:t>
            </a:r>
            <a:r>
              <a:rPr lang="en-US" dirty="0" err="1"/>
              <a:t>benutzt</a:t>
            </a:r>
            <a:r>
              <a:rPr lang="en-US" dirty="0"/>
              <a:t>* </a:t>
            </a:r>
            <a:r>
              <a:rPr lang="en-US" dirty="0" err="1"/>
              <a:t>meine</a:t>
            </a:r>
            <a:r>
              <a:rPr lang="en-US" dirty="0"/>
              <a:t> </a:t>
            </a:r>
            <a:r>
              <a:rPr lang="en-US" dirty="0" err="1"/>
              <a:t>Technologien</a:t>
            </a:r>
            <a:r>
              <a:rPr lang="en-US" dirty="0"/>
              <a:t> </a:t>
            </a:r>
            <a:r>
              <a:rPr lang="en-US" dirty="0" err="1"/>
              <a:t>im</a:t>
            </a:r>
            <a:r>
              <a:rPr lang="en-US" dirty="0"/>
              <a:t> </a:t>
            </a:r>
            <a:r>
              <a:rPr lang="en-US" dirty="0" err="1"/>
              <a:t>WLan</a:t>
            </a:r>
            <a:r>
              <a:rPr lang="en-US" dirty="0"/>
              <a:t> und Bluetooth. </a:t>
            </a:r>
          </a:p>
          <a:p>
            <a:pPr algn="ctr"/>
            <a:endParaRPr lang="en-US" dirty="0"/>
          </a:p>
        </p:txBody>
      </p:sp>
      <p:pic>
        <p:nvPicPr>
          <p:cNvPr id="7" name="Picture 6" descr="A person posing for the camera&#10;&#10;Description automatically generated">
            <a:extLst>
              <a:ext uri="{FF2B5EF4-FFF2-40B4-BE49-F238E27FC236}">
                <a16:creationId xmlns:a16="http://schemas.microsoft.com/office/drawing/2014/main" id="{FE834E94-AED5-A446-8B58-E9BCE67FDC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314" y="1888141"/>
            <a:ext cx="2524286" cy="3163213"/>
          </a:xfrm>
          <a:prstGeom prst="rect">
            <a:avLst/>
          </a:prstGeom>
        </p:spPr>
      </p:pic>
      <p:sp>
        <p:nvSpPr>
          <p:cNvPr id="2" name="Rectangle 1"/>
          <p:cNvSpPr/>
          <p:nvPr/>
        </p:nvSpPr>
        <p:spPr>
          <a:xfrm>
            <a:off x="9567467" y="5816084"/>
            <a:ext cx="2440092" cy="400110"/>
          </a:xfrm>
          <a:prstGeom prst="rect">
            <a:avLst/>
          </a:prstGeom>
        </p:spPr>
        <p:txBody>
          <a:bodyPr wrap="none">
            <a:spAutoFit/>
          </a:bodyPr>
          <a:lstStyle/>
          <a:p>
            <a:r>
              <a:rPr lang="en-GB" sz="2000" dirty="0">
                <a:solidFill>
                  <a:srgbClr val="115076"/>
                </a:solidFill>
              </a:rPr>
              <a:t>*</a:t>
            </a:r>
            <a:r>
              <a:rPr lang="en-GB" sz="2000" dirty="0" err="1">
                <a:solidFill>
                  <a:srgbClr val="115076"/>
                </a:solidFill>
              </a:rPr>
              <a:t>benutzen</a:t>
            </a:r>
            <a:r>
              <a:rPr lang="en-GB" sz="2000" dirty="0">
                <a:solidFill>
                  <a:srgbClr val="115076"/>
                </a:solidFill>
              </a:rPr>
              <a:t> - to use</a:t>
            </a:r>
          </a:p>
        </p:txBody>
      </p:sp>
      <p:sp>
        <p:nvSpPr>
          <p:cNvPr id="8" name="Rounded Rectangle 11">
            <a:extLst>
              <a:ext uri="{FF2B5EF4-FFF2-40B4-BE49-F238E27FC236}">
                <a16:creationId xmlns:a16="http://schemas.microsoft.com/office/drawing/2014/main" id="{3DEE2B64-5CE4-E441-8EB1-668F9C843126}"/>
              </a:ext>
            </a:extLst>
          </p:cNvPr>
          <p:cNvSpPr/>
          <p:nvPr/>
        </p:nvSpPr>
        <p:spPr>
          <a:xfrm>
            <a:off x="9453965" y="423332"/>
            <a:ext cx="2503362" cy="372535"/>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lesen</a:t>
            </a:r>
            <a:r>
              <a:rPr lang="en-GB" b="1" dirty="0">
                <a:solidFill>
                  <a:prstClr val="white"/>
                </a:solidFill>
                <a:latin typeface="Century Gothic" panose="020B0502020202020204" pitchFamily="34" charset="0"/>
              </a:rPr>
              <a:t> /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69466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Angela Merkel</a:t>
            </a:r>
          </a:p>
        </p:txBody>
      </p:sp>
      <p:sp>
        <p:nvSpPr>
          <p:cNvPr id="9" name="Rectangle 8">
            <a:extLst>
              <a:ext uri="{FF2B5EF4-FFF2-40B4-BE49-F238E27FC236}">
                <a16:creationId xmlns:a16="http://schemas.microsoft.com/office/drawing/2014/main" id="{BD7D8007-2327-494E-AF6C-41AA959672C5}"/>
              </a:ext>
            </a:extLst>
          </p:cNvPr>
          <p:cNvSpPr/>
          <p:nvPr/>
        </p:nvSpPr>
        <p:spPr>
          <a:xfrm>
            <a:off x="3611104" y="1888141"/>
            <a:ext cx="5842861" cy="3133310"/>
          </a:xfrm>
          <a:prstGeom prst="rect">
            <a:avLst/>
          </a:prstGeom>
          <a:solidFill>
            <a:srgbClr val="DAA52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Mein Name </a:t>
            </a:r>
            <a:r>
              <a:rPr lang="en-US" dirty="0" err="1"/>
              <a:t>ist</a:t>
            </a:r>
            <a:r>
              <a:rPr lang="en-US" dirty="0"/>
              <a:t> Angela Merkel. </a:t>
            </a:r>
            <a:r>
              <a:rPr lang="en-US" dirty="0" err="1"/>
              <a:t>Ich</a:t>
            </a:r>
            <a:r>
              <a:rPr lang="en-US" dirty="0"/>
              <a:t> bin </a:t>
            </a:r>
            <a:r>
              <a:rPr lang="en-US" dirty="0" err="1"/>
              <a:t>Politikerin</a:t>
            </a:r>
            <a:r>
              <a:rPr lang="en-US" dirty="0"/>
              <a:t>. </a:t>
            </a:r>
            <a:r>
              <a:rPr lang="en-US" dirty="0" err="1"/>
              <a:t>Meine</a:t>
            </a:r>
            <a:r>
              <a:rPr lang="en-US" dirty="0"/>
              <a:t> </a:t>
            </a:r>
            <a:r>
              <a:rPr lang="en-US" dirty="0" err="1"/>
              <a:t>Partei</a:t>
            </a:r>
            <a:r>
              <a:rPr lang="en-US" dirty="0"/>
              <a:t> is die </a:t>
            </a:r>
            <a:r>
              <a:rPr lang="en-US" dirty="0" err="1"/>
              <a:t>Christlich</a:t>
            </a:r>
            <a:r>
              <a:rPr lang="en-US" dirty="0"/>
              <a:t> </a:t>
            </a:r>
            <a:r>
              <a:rPr lang="en-US" dirty="0" err="1"/>
              <a:t>Demokratische</a:t>
            </a:r>
            <a:r>
              <a:rPr lang="en-US" dirty="0"/>
              <a:t> Union und ich </a:t>
            </a:r>
            <a:r>
              <a:rPr lang="en-US" dirty="0" err="1"/>
              <a:t>glaube</a:t>
            </a:r>
            <a:r>
              <a:rPr lang="en-US" dirty="0"/>
              <a:t> an Gott. Ich </a:t>
            </a:r>
            <a:r>
              <a:rPr lang="en-US" dirty="0" err="1"/>
              <a:t>werde</a:t>
            </a:r>
            <a:r>
              <a:rPr lang="en-US" dirty="0"/>
              <a:t> 2005 </a:t>
            </a:r>
            <a:r>
              <a:rPr lang="en-US" dirty="0" err="1"/>
              <a:t>Bundeskanzlerin</a:t>
            </a:r>
            <a:r>
              <a:rPr lang="en-US" dirty="0"/>
              <a:t> und </a:t>
            </a:r>
            <a:r>
              <a:rPr lang="en-US" dirty="0" err="1"/>
              <a:t>bleibe</a:t>
            </a:r>
            <a:r>
              <a:rPr lang="en-US" dirty="0"/>
              <a:t> bis 2021 </a:t>
            </a:r>
            <a:r>
              <a:rPr lang="en-US" dirty="0" err="1"/>
              <a:t>im</a:t>
            </a:r>
            <a:r>
              <a:rPr lang="en-US" dirty="0"/>
              <a:t> </a:t>
            </a:r>
            <a:r>
              <a:rPr lang="en-US" dirty="0" err="1"/>
              <a:t>Amt</a:t>
            </a:r>
            <a:r>
              <a:rPr lang="en-US" dirty="0"/>
              <a:t>*. Ich rede </a:t>
            </a:r>
            <a:r>
              <a:rPr lang="en-US" dirty="0" err="1"/>
              <a:t>mit</a:t>
            </a:r>
            <a:r>
              <a:rPr lang="en-US" dirty="0"/>
              <a:t> </a:t>
            </a:r>
            <a:r>
              <a:rPr lang="en-US" dirty="0" err="1"/>
              <a:t>anderen</a:t>
            </a:r>
            <a:r>
              <a:rPr lang="en-US" dirty="0"/>
              <a:t> G7 </a:t>
            </a:r>
            <a:r>
              <a:rPr lang="en-US" dirty="0" err="1"/>
              <a:t>Politikern</a:t>
            </a:r>
            <a:r>
              <a:rPr lang="en-US" dirty="0"/>
              <a:t> </a:t>
            </a:r>
            <a:r>
              <a:rPr lang="en-US" dirty="0" err="1"/>
              <a:t>über</a:t>
            </a:r>
            <a:r>
              <a:rPr lang="en-US" dirty="0"/>
              <a:t> Weltpolitik. Mein </a:t>
            </a:r>
            <a:r>
              <a:rPr lang="en-US" dirty="0" err="1"/>
              <a:t>Spitzname</a:t>
            </a:r>
            <a:r>
              <a:rPr lang="en-US" dirty="0"/>
              <a:t> </a:t>
            </a:r>
            <a:r>
              <a:rPr lang="en-US" dirty="0" err="1"/>
              <a:t>ist</a:t>
            </a:r>
            <a:r>
              <a:rPr lang="en-US" dirty="0"/>
              <a:t> ‘</a:t>
            </a:r>
            <a:r>
              <a:rPr lang="en-US" dirty="0" err="1"/>
              <a:t>Mutti</a:t>
            </a:r>
            <a:r>
              <a:rPr lang="en-US" dirty="0"/>
              <a:t>’.  Ich bin </a:t>
            </a:r>
            <a:r>
              <a:rPr lang="en-US" dirty="0" err="1"/>
              <a:t>auch</a:t>
            </a:r>
            <a:r>
              <a:rPr lang="en-US" dirty="0"/>
              <a:t> </a:t>
            </a:r>
            <a:r>
              <a:rPr lang="en-US" dirty="0" err="1"/>
              <a:t>Physikerin</a:t>
            </a:r>
            <a:r>
              <a:rPr lang="en-US" dirty="0"/>
              <a:t>. </a:t>
            </a:r>
          </a:p>
        </p:txBody>
      </p:sp>
      <p:pic>
        <p:nvPicPr>
          <p:cNvPr id="8" name="Picture 7" descr="A person sitting at a table using a computer&#10;&#10;Description automatically generated">
            <a:extLst>
              <a:ext uri="{FF2B5EF4-FFF2-40B4-BE49-F238E27FC236}">
                <a16:creationId xmlns:a16="http://schemas.microsoft.com/office/drawing/2014/main" id="{C04F7748-F93F-A947-B902-578669A0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17" y="1888141"/>
            <a:ext cx="3133310" cy="3133310"/>
          </a:xfrm>
          <a:prstGeom prst="rect">
            <a:avLst/>
          </a:prstGeom>
        </p:spPr>
      </p:pic>
      <p:sp>
        <p:nvSpPr>
          <p:cNvPr id="2" name="Rectangle 1"/>
          <p:cNvSpPr/>
          <p:nvPr/>
        </p:nvSpPr>
        <p:spPr>
          <a:xfrm>
            <a:off x="9893173" y="5830371"/>
            <a:ext cx="2173993" cy="369332"/>
          </a:xfrm>
          <a:prstGeom prst="rect">
            <a:avLst/>
          </a:prstGeom>
        </p:spPr>
        <p:txBody>
          <a:bodyPr wrap="none">
            <a:spAutoFit/>
          </a:bodyPr>
          <a:lstStyle/>
          <a:p>
            <a:r>
              <a:rPr lang="en-GB" dirty="0">
                <a:solidFill>
                  <a:srgbClr val="115076"/>
                </a:solidFill>
              </a:rPr>
              <a:t>*</a:t>
            </a:r>
            <a:r>
              <a:rPr lang="en-GB" dirty="0" err="1">
                <a:solidFill>
                  <a:srgbClr val="115076"/>
                </a:solidFill>
              </a:rPr>
              <a:t>im</a:t>
            </a:r>
            <a:r>
              <a:rPr lang="en-GB" dirty="0">
                <a:solidFill>
                  <a:srgbClr val="115076"/>
                </a:solidFill>
              </a:rPr>
              <a:t> </a:t>
            </a:r>
            <a:r>
              <a:rPr lang="en-GB" dirty="0" err="1">
                <a:solidFill>
                  <a:srgbClr val="115076"/>
                </a:solidFill>
              </a:rPr>
              <a:t>Amt</a:t>
            </a:r>
            <a:r>
              <a:rPr lang="en-GB" dirty="0">
                <a:solidFill>
                  <a:srgbClr val="115076"/>
                </a:solidFill>
              </a:rPr>
              <a:t> - in office</a:t>
            </a:r>
          </a:p>
        </p:txBody>
      </p:sp>
      <p:sp>
        <p:nvSpPr>
          <p:cNvPr id="10" name="Rounded Rectangle 11">
            <a:extLst>
              <a:ext uri="{FF2B5EF4-FFF2-40B4-BE49-F238E27FC236}">
                <a16:creationId xmlns:a16="http://schemas.microsoft.com/office/drawing/2014/main" id="{06AE135D-1941-6143-BC00-881CFB7DC7D7}"/>
              </a:ext>
            </a:extLst>
          </p:cNvPr>
          <p:cNvSpPr/>
          <p:nvPr/>
        </p:nvSpPr>
        <p:spPr>
          <a:xfrm>
            <a:off x="9453965" y="423332"/>
            <a:ext cx="2503362" cy="372535"/>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lesen</a:t>
            </a:r>
            <a:r>
              <a:rPr lang="en-GB" b="1" dirty="0">
                <a:solidFill>
                  <a:prstClr val="white"/>
                </a:solidFill>
                <a:latin typeface="Century Gothic" panose="020B0502020202020204" pitchFamily="34" charset="0"/>
              </a:rPr>
              <a:t> /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
        <p:nvSpPr>
          <p:cNvPr id="11" name="Rectangle 10">
            <a:extLst>
              <a:ext uri="{FF2B5EF4-FFF2-40B4-BE49-F238E27FC236}">
                <a16:creationId xmlns:a16="http://schemas.microsoft.com/office/drawing/2014/main" id="{966C74ED-EFB8-CC43-8385-8BF6C41DB255}"/>
              </a:ext>
            </a:extLst>
          </p:cNvPr>
          <p:cNvSpPr/>
          <p:nvPr/>
        </p:nvSpPr>
        <p:spPr>
          <a:xfrm>
            <a:off x="385601" y="4744452"/>
            <a:ext cx="2893741" cy="276999"/>
          </a:xfrm>
          <a:prstGeom prst="rect">
            <a:avLst/>
          </a:prstGeom>
        </p:spPr>
        <p:txBody>
          <a:bodyPr wrap="none">
            <a:spAutoFit/>
          </a:bodyPr>
          <a:lstStyle/>
          <a:p>
            <a:r>
              <a:rPr lang="en-GB" sz="1200" dirty="0">
                <a:solidFill>
                  <a:schemeClr val="bg1">
                    <a:lumMod val="85000"/>
                  </a:schemeClr>
                </a:solidFill>
              </a:rPr>
              <a:t>© </a:t>
            </a:r>
            <a:r>
              <a:rPr lang="en-GB" sz="1200" dirty="0" err="1">
                <a:solidFill>
                  <a:schemeClr val="bg1">
                    <a:lumMod val="85000"/>
                  </a:schemeClr>
                </a:solidFill>
              </a:rPr>
              <a:t>Raimond</a:t>
            </a:r>
            <a:r>
              <a:rPr lang="en-GB" sz="1200" dirty="0">
                <a:solidFill>
                  <a:schemeClr val="bg1">
                    <a:lumMod val="85000"/>
                  </a:schemeClr>
                </a:solidFill>
              </a:rPr>
              <a:t> </a:t>
            </a:r>
            <a:r>
              <a:rPr lang="en-GB" sz="1200" dirty="0" err="1">
                <a:solidFill>
                  <a:schemeClr val="bg1">
                    <a:lumMod val="85000"/>
                  </a:schemeClr>
                </a:solidFill>
              </a:rPr>
              <a:t>Spekking</a:t>
            </a:r>
            <a:r>
              <a:rPr lang="en-GB" sz="1200" dirty="0">
                <a:solidFill>
                  <a:schemeClr val="bg1">
                    <a:lumMod val="85000"/>
                  </a:schemeClr>
                </a:solidFill>
              </a:rPr>
              <a:t> CC BY-SA 4.0 </a:t>
            </a:r>
            <a:endParaRPr lang="en-US" sz="1200" dirty="0">
              <a:solidFill>
                <a:schemeClr val="bg1">
                  <a:lumMod val="85000"/>
                </a:schemeClr>
              </a:solidFill>
            </a:endParaRPr>
          </a:p>
        </p:txBody>
      </p:sp>
    </p:spTree>
    <p:extLst>
      <p:ext uri="{BB962C8B-B14F-4D97-AF65-F5344CB8AC3E}">
        <p14:creationId xmlns:p14="http://schemas.microsoft.com/office/powerpoint/2010/main" val="111801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Mesut Özil</a:t>
            </a:r>
          </a:p>
        </p:txBody>
      </p:sp>
      <p:sp>
        <p:nvSpPr>
          <p:cNvPr id="9" name="Rectangle 8">
            <a:extLst>
              <a:ext uri="{FF2B5EF4-FFF2-40B4-BE49-F238E27FC236}">
                <a16:creationId xmlns:a16="http://schemas.microsoft.com/office/drawing/2014/main" id="{BD7D8007-2327-494E-AF6C-41AA959672C5}"/>
              </a:ext>
            </a:extLst>
          </p:cNvPr>
          <p:cNvSpPr/>
          <p:nvPr/>
        </p:nvSpPr>
        <p:spPr>
          <a:xfrm>
            <a:off x="3611104" y="1888141"/>
            <a:ext cx="5842861" cy="3133310"/>
          </a:xfrm>
          <a:prstGeom prst="rect">
            <a:avLst/>
          </a:prstGeom>
          <a:solidFill>
            <a:srgbClr val="DAA52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Ich </a:t>
            </a:r>
            <a:r>
              <a:rPr lang="en-US" dirty="0" err="1">
                <a:solidFill>
                  <a:schemeClr val="bg1"/>
                </a:solidFill>
              </a:rPr>
              <a:t>heiße</a:t>
            </a:r>
            <a:r>
              <a:rPr lang="en-US" dirty="0">
                <a:solidFill>
                  <a:schemeClr val="bg1"/>
                </a:solidFill>
              </a:rPr>
              <a:t> Mesut Özil und ich </a:t>
            </a:r>
            <a:r>
              <a:rPr lang="en-US" dirty="0" err="1">
                <a:solidFill>
                  <a:schemeClr val="bg1"/>
                </a:solidFill>
              </a:rPr>
              <a:t>komme</a:t>
            </a:r>
            <a:r>
              <a:rPr lang="en-US" dirty="0">
                <a:solidFill>
                  <a:schemeClr val="bg1"/>
                </a:solidFill>
              </a:rPr>
              <a:t> </a:t>
            </a:r>
            <a:r>
              <a:rPr lang="en-US" dirty="0" err="1">
                <a:solidFill>
                  <a:schemeClr val="bg1"/>
                </a:solidFill>
              </a:rPr>
              <a:t>aus</a:t>
            </a:r>
            <a:r>
              <a:rPr lang="en-US" dirty="0">
                <a:solidFill>
                  <a:schemeClr val="bg1"/>
                </a:solidFill>
              </a:rPr>
              <a:t> Gelsenkirchen, das </a:t>
            </a:r>
            <a:r>
              <a:rPr lang="en-US" dirty="0" err="1">
                <a:solidFill>
                  <a:schemeClr val="bg1"/>
                </a:solidFill>
              </a:rPr>
              <a:t>liegt</a:t>
            </a:r>
            <a:r>
              <a:rPr lang="en-US" dirty="0">
                <a:solidFill>
                  <a:schemeClr val="bg1"/>
                </a:solidFill>
              </a:rPr>
              <a:t> in Deutschland. Ich bin </a:t>
            </a:r>
            <a:r>
              <a:rPr lang="en-US" dirty="0" err="1">
                <a:solidFill>
                  <a:schemeClr val="bg1"/>
                </a:solidFill>
              </a:rPr>
              <a:t>Fußballspieler</a:t>
            </a:r>
            <a:r>
              <a:rPr lang="en-US" dirty="0">
                <a:solidFill>
                  <a:schemeClr val="bg1"/>
                </a:solidFill>
              </a:rPr>
              <a:t>. Ich </a:t>
            </a:r>
            <a:r>
              <a:rPr lang="en-US" dirty="0" err="1">
                <a:solidFill>
                  <a:schemeClr val="bg1"/>
                </a:solidFill>
              </a:rPr>
              <a:t>spiele</a:t>
            </a:r>
            <a:r>
              <a:rPr lang="en-US" dirty="0">
                <a:solidFill>
                  <a:schemeClr val="bg1"/>
                </a:solidFill>
              </a:rPr>
              <a:t> in Deutschland, </a:t>
            </a:r>
            <a:r>
              <a:rPr lang="en-US" dirty="0" err="1">
                <a:solidFill>
                  <a:schemeClr val="bg1"/>
                </a:solidFill>
              </a:rPr>
              <a:t>Spanien</a:t>
            </a:r>
            <a:r>
              <a:rPr lang="en-US" dirty="0">
                <a:solidFill>
                  <a:schemeClr val="bg1"/>
                </a:solidFill>
              </a:rPr>
              <a:t> und England. Ich </a:t>
            </a:r>
            <a:r>
              <a:rPr lang="en-US" dirty="0" err="1">
                <a:solidFill>
                  <a:schemeClr val="bg1"/>
                </a:solidFill>
              </a:rPr>
              <a:t>spiele</a:t>
            </a:r>
            <a:r>
              <a:rPr lang="en-US" dirty="0">
                <a:solidFill>
                  <a:schemeClr val="bg1"/>
                </a:solidFill>
              </a:rPr>
              <a:t> </a:t>
            </a:r>
            <a:r>
              <a:rPr lang="en-US" dirty="0" err="1">
                <a:solidFill>
                  <a:schemeClr val="bg1"/>
                </a:solidFill>
              </a:rPr>
              <a:t>jetzt</a:t>
            </a:r>
            <a:r>
              <a:rPr lang="en-US" dirty="0">
                <a:solidFill>
                  <a:schemeClr val="bg1"/>
                </a:solidFill>
              </a:rPr>
              <a:t> </a:t>
            </a:r>
            <a:r>
              <a:rPr lang="en-US" dirty="0" err="1">
                <a:solidFill>
                  <a:schemeClr val="bg1"/>
                </a:solidFill>
              </a:rPr>
              <a:t>für</a:t>
            </a:r>
            <a:r>
              <a:rPr lang="en-US" dirty="0">
                <a:solidFill>
                  <a:schemeClr val="bg1"/>
                </a:solidFill>
              </a:rPr>
              <a:t> Arsenal und </a:t>
            </a:r>
            <a:r>
              <a:rPr lang="en-US" dirty="0" err="1">
                <a:solidFill>
                  <a:schemeClr val="bg1"/>
                </a:solidFill>
              </a:rPr>
              <a:t>bekome</a:t>
            </a:r>
            <a:r>
              <a:rPr lang="en-US" dirty="0">
                <a:solidFill>
                  <a:schemeClr val="bg1"/>
                </a:solidFill>
              </a:rPr>
              <a:t> </a:t>
            </a:r>
            <a:r>
              <a:rPr lang="en-US" dirty="0" err="1">
                <a:solidFill>
                  <a:schemeClr val="bg1"/>
                </a:solidFill>
              </a:rPr>
              <a:t>viel</a:t>
            </a:r>
            <a:r>
              <a:rPr lang="en-US" dirty="0">
                <a:solidFill>
                  <a:schemeClr val="bg1"/>
                </a:solidFill>
              </a:rPr>
              <a:t> Geld. </a:t>
            </a:r>
            <a:r>
              <a:rPr lang="en-US" dirty="0" err="1">
                <a:solidFill>
                  <a:schemeClr val="bg1"/>
                </a:solidFill>
              </a:rPr>
              <a:t>Ich</a:t>
            </a:r>
            <a:r>
              <a:rPr lang="en-US" dirty="0">
                <a:solidFill>
                  <a:schemeClr val="bg1"/>
                </a:solidFill>
              </a:rPr>
              <a:t> </a:t>
            </a:r>
            <a:r>
              <a:rPr lang="en-US" dirty="0" err="1">
                <a:solidFill>
                  <a:schemeClr val="bg1"/>
                </a:solidFill>
              </a:rPr>
              <a:t>gewinne</a:t>
            </a:r>
            <a:r>
              <a:rPr lang="en-US" dirty="0">
                <a:solidFill>
                  <a:schemeClr val="bg1"/>
                </a:solidFill>
              </a:rPr>
              <a:t> 2014 </a:t>
            </a:r>
            <a:r>
              <a:rPr lang="en-US" dirty="0" err="1">
                <a:solidFill>
                  <a:schemeClr val="bg1"/>
                </a:solidFill>
              </a:rPr>
              <a:t>mit</a:t>
            </a:r>
            <a:r>
              <a:rPr lang="en-US" dirty="0">
                <a:solidFill>
                  <a:schemeClr val="bg1"/>
                </a:solidFill>
              </a:rPr>
              <a:t> Deutschland die </a:t>
            </a:r>
            <a:r>
              <a:rPr lang="en-US" dirty="0" err="1">
                <a:solidFill>
                  <a:schemeClr val="bg1"/>
                </a:solidFill>
              </a:rPr>
              <a:t>Weltmeisterschaft</a:t>
            </a:r>
            <a:r>
              <a:rPr lang="en-US" dirty="0">
                <a:solidFill>
                  <a:schemeClr val="bg1"/>
                </a:solidFill>
              </a:rPr>
              <a:t>. Ich </a:t>
            </a:r>
            <a:r>
              <a:rPr lang="en-US" dirty="0" err="1">
                <a:solidFill>
                  <a:schemeClr val="bg1"/>
                </a:solidFill>
              </a:rPr>
              <a:t>werde</a:t>
            </a:r>
            <a:r>
              <a:rPr lang="en-US" dirty="0">
                <a:solidFill>
                  <a:schemeClr val="bg1"/>
                </a:solidFill>
              </a:rPr>
              <a:t> </a:t>
            </a:r>
            <a:r>
              <a:rPr lang="en-US" dirty="0" err="1">
                <a:solidFill>
                  <a:schemeClr val="bg1"/>
                </a:solidFill>
              </a:rPr>
              <a:t>fünfmal</a:t>
            </a:r>
            <a:r>
              <a:rPr lang="en-US" dirty="0">
                <a:solidFill>
                  <a:schemeClr val="bg1"/>
                </a:solidFill>
              </a:rPr>
              <a:t> </a:t>
            </a:r>
            <a:r>
              <a:rPr lang="en-US" dirty="0" err="1">
                <a:solidFill>
                  <a:schemeClr val="bg1"/>
                </a:solidFill>
              </a:rPr>
              <a:t>Deutscher</a:t>
            </a:r>
            <a:r>
              <a:rPr lang="en-US" dirty="0">
                <a:solidFill>
                  <a:schemeClr val="bg1"/>
                </a:solidFill>
              </a:rPr>
              <a:t> </a:t>
            </a:r>
            <a:r>
              <a:rPr lang="en-US" dirty="0" err="1">
                <a:solidFill>
                  <a:schemeClr val="bg1"/>
                </a:solidFill>
              </a:rPr>
              <a:t>Spieler</a:t>
            </a:r>
            <a:r>
              <a:rPr lang="en-US" dirty="0">
                <a:solidFill>
                  <a:schemeClr val="bg1"/>
                </a:solidFill>
              </a:rPr>
              <a:t> des </a:t>
            </a:r>
            <a:r>
              <a:rPr lang="en-US" dirty="0" err="1">
                <a:solidFill>
                  <a:schemeClr val="bg1"/>
                </a:solidFill>
              </a:rPr>
              <a:t>Jahres</a:t>
            </a:r>
            <a:r>
              <a:rPr lang="en-US" dirty="0">
                <a:solidFill>
                  <a:schemeClr val="bg1"/>
                </a:solidFill>
              </a:rPr>
              <a:t>.</a:t>
            </a:r>
          </a:p>
        </p:txBody>
      </p:sp>
      <p:pic>
        <p:nvPicPr>
          <p:cNvPr id="6" name="Picture 5" descr="A person looking at the camera&#10;&#10;Description automatically generated">
            <a:extLst>
              <a:ext uri="{FF2B5EF4-FFF2-40B4-BE49-F238E27FC236}">
                <a16:creationId xmlns:a16="http://schemas.microsoft.com/office/drawing/2014/main" id="{3C5DABBD-8C87-BB47-ABF1-E3AC0825B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438" y="1888141"/>
            <a:ext cx="2674190" cy="3159785"/>
          </a:xfrm>
          <a:prstGeom prst="rect">
            <a:avLst/>
          </a:prstGeom>
        </p:spPr>
      </p:pic>
      <p:sp>
        <p:nvSpPr>
          <p:cNvPr id="7" name="Rounded Rectangle 11">
            <a:extLst>
              <a:ext uri="{FF2B5EF4-FFF2-40B4-BE49-F238E27FC236}">
                <a16:creationId xmlns:a16="http://schemas.microsoft.com/office/drawing/2014/main" id="{F815DBF2-E48D-0741-BF9C-E8DF1170C0CD}"/>
              </a:ext>
            </a:extLst>
          </p:cNvPr>
          <p:cNvSpPr/>
          <p:nvPr/>
        </p:nvSpPr>
        <p:spPr>
          <a:xfrm>
            <a:off x="9453965" y="423332"/>
            <a:ext cx="2503362" cy="372535"/>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lesen</a:t>
            </a:r>
            <a:r>
              <a:rPr lang="en-GB" b="1" dirty="0">
                <a:solidFill>
                  <a:prstClr val="white"/>
                </a:solidFill>
                <a:latin typeface="Century Gothic" panose="020B0502020202020204" pitchFamily="34" charset="0"/>
              </a:rPr>
              <a:t> /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
        <p:nvSpPr>
          <p:cNvPr id="8" name="Rectangle 7">
            <a:extLst>
              <a:ext uri="{FF2B5EF4-FFF2-40B4-BE49-F238E27FC236}">
                <a16:creationId xmlns:a16="http://schemas.microsoft.com/office/drawing/2014/main" id="{64D1E991-5632-9246-AAFC-D6FD8A4098C6}"/>
              </a:ext>
            </a:extLst>
          </p:cNvPr>
          <p:cNvSpPr/>
          <p:nvPr/>
        </p:nvSpPr>
        <p:spPr>
          <a:xfrm>
            <a:off x="735438" y="4744452"/>
            <a:ext cx="2674189" cy="276999"/>
          </a:xfrm>
          <a:prstGeom prst="rect">
            <a:avLst/>
          </a:prstGeom>
        </p:spPr>
        <p:txBody>
          <a:bodyPr wrap="square">
            <a:spAutoFit/>
          </a:bodyPr>
          <a:lstStyle/>
          <a:p>
            <a:r>
              <a:rPr lang="en-GB" sz="1200" dirty="0">
                <a:solidFill>
                  <a:schemeClr val="bg1">
                    <a:lumMod val="85000"/>
                  </a:schemeClr>
                </a:solidFill>
              </a:rPr>
              <a:t>© Fars News Agency CC BY 4.0</a:t>
            </a:r>
          </a:p>
        </p:txBody>
      </p:sp>
    </p:spTree>
    <p:extLst>
      <p:ext uri="{BB962C8B-B14F-4D97-AF65-F5344CB8AC3E}">
        <p14:creationId xmlns:p14="http://schemas.microsoft.com/office/powerpoint/2010/main" val="242070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4773478" cy="707849"/>
          </a:xfrm>
        </p:spPr>
        <p:txBody>
          <a:bodyPr>
            <a:normAutofit/>
          </a:bodyPr>
          <a:lstStyle/>
          <a:p>
            <a:r>
              <a:rPr lang="en-GB" sz="3600" b="1" dirty="0">
                <a:solidFill>
                  <a:schemeClr val="bg1"/>
                </a:solidFill>
              </a:rPr>
              <a:t>Ludwig von Beethoven</a:t>
            </a:r>
          </a:p>
        </p:txBody>
      </p:sp>
      <p:sp>
        <p:nvSpPr>
          <p:cNvPr id="9" name="Rectangle 8">
            <a:extLst>
              <a:ext uri="{FF2B5EF4-FFF2-40B4-BE49-F238E27FC236}">
                <a16:creationId xmlns:a16="http://schemas.microsoft.com/office/drawing/2014/main" id="{BD7D8007-2327-494E-AF6C-41AA959672C5}"/>
              </a:ext>
            </a:extLst>
          </p:cNvPr>
          <p:cNvSpPr/>
          <p:nvPr/>
        </p:nvSpPr>
        <p:spPr>
          <a:xfrm>
            <a:off x="3611104" y="1888141"/>
            <a:ext cx="6007029" cy="3133310"/>
          </a:xfrm>
          <a:prstGeom prst="rect">
            <a:avLst/>
          </a:prstGeom>
          <a:solidFill>
            <a:srgbClr val="DAA52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Ich </a:t>
            </a:r>
            <a:r>
              <a:rPr lang="en-US" dirty="0" err="1"/>
              <a:t>heiße</a:t>
            </a:r>
            <a:r>
              <a:rPr lang="en-US" dirty="0"/>
              <a:t> Ludwig von Beethoven und </a:t>
            </a:r>
            <a:r>
              <a:rPr lang="en-US" dirty="0" err="1"/>
              <a:t>komme</a:t>
            </a:r>
            <a:r>
              <a:rPr lang="en-US" dirty="0"/>
              <a:t> </a:t>
            </a:r>
            <a:r>
              <a:rPr lang="en-US" dirty="0" err="1"/>
              <a:t>aus</a:t>
            </a:r>
            <a:r>
              <a:rPr lang="en-US" dirty="0"/>
              <a:t> Bonn, das </a:t>
            </a:r>
            <a:r>
              <a:rPr lang="en-US" dirty="0" err="1"/>
              <a:t>liegt</a:t>
            </a:r>
            <a:r>
              <a:rPr lang="en-US" dirty="0"/>
              <a:t> in Deutschland. Ich </a:t>
            </a:r>
            <a:r>
              <a:rPr lang="en-US" dirty="0" err="1"/>
              <a:t>lebe</a:t>
            </a:r>
            <a:r>
              <a:rPr lang="en-US" dirty="0"/>
              <a:t> </a:t>
            </a:r>
            <a:r>
              <a:rPr lang="en-US" dirty="0" err="1"/>
              <a:t>im</a:t>
            </a:r>
            <a:r>
              <a:rPr lang="en-US" dirty="0"/>
              <a:t> 18. und 19. </a:t>
            </a:r>
            <a:r>
              <a:rPr lang="en-US" dirty="0" err="1"/>
              <a:t>Jahrhundert</a:t>
            </a:r>
            <a:r>
              <a:rPr lang="en-US" dirty="0"/>
              <a:t>. Ich </a:t>
            </a:r>
            <a:r>
              <a:rPr lang="en-US" dirty="0" err="1"/>
              <a:t>spiele</a:t>
            </a:r>
            <a:r>
              <a:rPr lang="en-US" dirty="0"/>
              <a:t> </a:t>
            </a:r>
            <a:r>
              <a:rPr lang="en-US" dirty="0" err="1"/>
              <a:t>sehr</a:t>
            </a:r>
            <a:r>
              <a:rPr lang="en-US" dirty="0"/>
              <a:t> </a:t>
            </a:r>
            <a:r>
              <a:rPr lang="en-US" dirty="0" err="1"/>
              <a:t>gern</a:t>
            </a:r>
            <a:r>
              <a:rPr lang="en-US" dirty="0"/>
              <a:t> </a:t>
            </a:r>
            <a:r>
              <a:rPr lang="en-US" dirty="0" err="1"/>
              <a:t>Musik</a:t>
            </a:r>
            <a:r>
              <a:rPr lang="en-US" dirty="0"/>
              <a:t> und bin </a:t>
            </a:r>
            <a:r>
              <a:rPr lang="en-US" dirty="0" err="1"/>
              <a:t>Klavierspieler</a:t>
            </a:r>
            <a:r>
              <a:rPr lang="en-US" dirty="0"/>
              <a:t>. </a:t>
            </a:r>
            <a:r>
              <a:rPr lang="en-GB" dirty="0"/>
              <a:t>Ich </a:t>
            </a:r>
            <a:r>
              <a:rPr lang="en-GB" dirty="0" err="1"/>
              <a:t>komponiere</a:t>
            </a:r>
            <a:r>
              <a:rPr lang="en-GB" dirty="0"/>
              <a:t> 1824 ‘Ode an die </a:t>
            </a:r>
            <a:r>
              <a:rPr lang="en-GB" dirty="0" err="1"/>
              <a:t>Freude</a:t>
            </a:r>
            <a:r>
              <a:rPr lang="en-GB" dirty="0"/>
              <a:t>’, das Lied der </a:t>
            </a:r>
            <a:r>
              <a:rPr lang="en-GB" dirty="0" err="1"/>
              <a:t>Europaïschen</a:t>
            </a:r>
            <a:r>
              <a:rPr lang="en-GB" dirty="0"/>
              <a:t> Union, und </a:t>
            </a:r>
            <a:r>
              <a:rPr lang="en-GB" dirty="0" err="1"/>
              <a:t>viele</a:t>
            </a:r>
            <a:r>
              <a:rPr lang="en-GB" dirty="0"/>
              <a:t> </a:t>
            </a:r>
            <a:r>
              <a:rPr lang="en-GB" dirty="0" err="1"/>
              <a:t>andere</a:t>
            </a:r>
            <a:r>
              <a:rPr lang="en-GB" dirty="0"/>
              <a:t> </a:t>
            </a:r>
            <a:r>
              <a:rPr lang="en-GB" dirty="0" err="1"/>
              <a:t>Musikstücke</a:t>
            </a:r>
            <a:r>
              <a:rPr lang="en-GB" dirty="0"/>
              <a:t>.  Ich </a:t>
            </a:r>
            <a:r>
              <a:rPr lang="en-GB" dirty="0" err="1"/>
              <a:t>höre</a:t>
            </a:r>
            <a:r>
              <a:rPr lang="en-GB" dirty="0"/>
              <a:t> l</a:t>
            </a:r>
            <a:r>
              <a:rPr lang="en-US" dirty="0"/>
              <a:t>eider </a:t>
            </a:r>
            <a:r>
              <a:rPr lang="en-US" dirty="0" err="1"/>
              <a:t>nicht</a:t>
            </a:r>
            <a:r>
              <a:rPr lang="en-US" dirty="0"/>
              <a:t> gut. </a:t>
            </a:r>
          </a:p>
        </p:txBody>
      </p:sp>
      <p:pic>
        <p:nvPicPr>
          <p:cNvPr id="6" name="Picture 5" descr="A person wearing a suit and tie holding a cell phone&#10;&#10;Description automatically generated">
            <a:extLst>
              <a:ext uri="{FF2B5EF4-FFF2-40B4-BE49-F238E27FC236}">
                <a16:creationId xmlns:a16="http://schemas.microsoft.com/office/drawing/2014/main" id="{BF5FA54C-DCE8-A644-AA7D-CF2280256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937" y="1888141"/>
            <a:ext cx="2605663" cy="3133310"/>
          </a:xfrm>
          <a:prstGeom prst="rect">
            <a:avLst/>
          </a:prstGeom>
        </p:spPr>
      </p:pic>
      <p:sp>
        <p:nvSpPr>
          <p:cNvPr id="7" name="Rounded Rectangle 11">
            <a:extLst>
              <a:ext uri="{FF2B5EF4-FFF2-40B4-BE49-F238E27FC236}">
                <a16:creationId xmlns:a16="http://schemas.microsoft.com/office/drawing/2014/main" id="{A784084F-7CEA-7042-9DF6-DCBAC7675065}"/>
              </a:ext>
            </a:extLst>
          </p:cNvPr>
          <p:cNvSpPr/>
          <p:nvPr/>
        </p:nvSpPr>
        <p:spPr>
          <a:xfrm>
            <a:off x="9453965" y="423332"/>
            <a:ext cx="2503362" cy="372535"/>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lesen</a:t>
            </a:r>
            <a:r>
              <a:rPr lang="en-GB" b="1" dirty="0">
                <a:solidFill>
                  <a:prstClr val="white"/>
                </a:solidFill>
                <a:latin typeface="Century Gothic" panose="020B0502020202020204" pitchFamily="34" charset="0"/>
              </a:rPr>
              <a:t> /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74083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725901B-0E02-274F-9B7E-6D7C73D471C2}" vid="{82AF7C57-371A-AD42-9015-4400105BBD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5</TotalTime>
  <Words>1100</Words>
  <Application>Microsoft Macintosh PowerPoint</Application>
  <PresentationFormat>Widescreen</PresentationFormat>
  <Paragraphs>110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Office Theme</vt:lpstr>
      <vt:lpstr>Grammar</vt:lpstr>
      <vt:lpstr>Wer bin ich? Beispiel</vt:lpstr>
      <vt:lpstr>Wer bin ich?</vt:lpstr>
      <vt:lpstr>Steffi Graf</vt:lpstr>
      <vt:lpstr>Ida Pfeiffer</vt:lpstr>
      <vt:lpstr>Hedy Lamarr</vt:lpstr>
      <vt:lpstr>Angela Merkel</vt:lpstr>
      <vt:lpstr>Mesut Özil</vt:lpstr>
      <vt:lpstr>Ludwig von Beethoven</vt:lpstr>
      <vt:lpstr>Wolfgang von Goethe</vt:lpstr>
      <vt:lpstr>Arnold Schwarzenegger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 </dc:title>
  <dc:creator>Inge Alferink</dc:creator>
  <cp:lastModifiedBy>Inge Alferink</cp:lastModifiedBy>
  <cp:revision>2</cp:revision>
  <dcterms:created xsi:type="dcterms:W3CDTF">2020-03-26T14:32:49Z</dcterms:created>
  <dcterms:modified xsi:type="dcterms:W3CDTF">2020-03-26T14:38:32Z</dcterms:modified>
</cp:coreProperties>
</file>