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Lst>
  <p:notesMasterIdLst>
    <p:notesMasterId r:id="rId69"/>
  </p:notesMasterIdLst>
  <p:sldIdLst>
    <p:sldId id="257" r:id="rId7"/>
    <p:sldId id="267" r:id="rId8"/>
    <p:sldId id="333" r:id="rId9"/>
    <p:sldId id="259" r:id="rId10"/>
    <p:sldId id="265" r:id="rId11"/>
    <p:sldId id="266" r:id="rId12"/>
    <p:sldId id="260" r:id="rId13"/>
    <p:sldId id="268" r:id="rId14"/>
    <p:sldId id="269" r:id="rId15"/>
    <p:sldId id="285" r:id="rId16"/>
    <p:sldId id="326" r:id="rId17"/>
    <p:sldId id="327" r:id="rId18"/>
    <p:sldId id="328" r:id="rId19"/>
    <p:sldId id="329" r:id="rId20"/>
    <p:sldId id="330" r:id="rId21"/>
    <p:sldId id="33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92" r:id="rId35"/>
    <p:sldId id="271" r:id="rId36"/>
    <p:sldId id="284" r:id="rId37"/>
    <p:sldId id="293" r:id="rId38"/>
    <p:sldId id="295" r:id="rId39"/>
    <p:sldId id="319" r:id="rId40"/>
    <p:sldId id="317" r:id="rId41"/>
    <p:sldId id="318" r:id="rId42"/>
    <p:sldId id="320" r:id="rId43"/>
    <p:sldId id="321" r:id="rId44"/>
    <p:sldId id="322" r:id="rId45"/>
    <p:sldId id="323" r:id="rId46"/>
    <p:sldId id="324" r:id="rId47"/>
    <p:sldId id="304" r:id="rId48"/>
    <p:sldId id="306" r:id="rId49"/>
    <p:sldId id="305" r:id="rId50"/>
    <p:sldId id="300" r:id="rId51"/>
    <p:sldId id="301" r:id="rId52"/>
    <p:sldId id="302" r:id="rId53"/>
    <p:sldId id="303" r:id="rId54"/>
    <p:sldId id="312" r:id="rId55"/>
    <p:sldId id="313" r:id="rId56"/>
    <p:sldId id="314" r:id="rId57"/>
    <p:sldId id="315" r:id="rId58"/>
    <p:sldId id="316" r:id="rId59"/>
    <p:sldId id="307" r:id="rId60"/>
    <p:sldId id="308" r:id="rId61"/>
    <p:sldId id="309" r:id="rId62"/>
    <p:sldId id="310" r:id="rId63"/>
    <p:sldId id="332" r:id="rId64"/>
    <p:sldId id="298" r:id="rId65"/>
    <p:sldId id="299" r:id="rId66"/>
    <p:sldId id="334" r:id="rId67"/>
    <p:sldId id="297"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E6700"/>
    <a:srgbClr val="00F200"/>
    <a:srgbClr val="FFFFFF"/>
    <a:srgbClr val="FF8C19"/>
    <a:srgbClr val="00D25F"/>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450" autoAdjust="0"/>
  </p:normalViewPr>
  <p:slideViewPr>
    <p:cSldViewPr snapToGrid="0">
      <p:cViewPr varScale="1">
        <p:scale>
          <a:sx n="68" d="100"/>
          <a:sy n="68" d="100"/>
        </p:scale>
        <p:origin x="2094" y="60"/>
      </p:cViewPr>
      <p:guideLst/>
    </p:cSldViewPr>
  </p:slideViewPr>
  <p:notesTextViewPr>
    <p:cViewPr>
      <p:scale>
        <a:sx n="1" d="1"/>
        <a:sy n="1" d="1"/>
      </p:scale>
      <p:origin x="0" y="0"/>
    </p:cViewPr>
  </p:notesTextViewPr>
  <p:sorterViewPr>
    <p:cViewPr>
      <p:scale>
        <a:sx n="100" d="100"/>
        <a:sy n="100" d="100"/>
      </p:scale>
      <p:origin x="0" y="-1305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doslourdes.net/Un%20hombre%20sin%20cabeza.htm"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NB: Just choose one language to show an example of one of the 25 high-frequency verb presentations.</a:t>
            </a:r>
            <a:br>
              <a:rPr lang="en-GB" dirty="0" smtClean="0"/>
            </a:br>
            <a:r>
              <a:rPr lang="en-GB" dirty="0" smtClean="0"/>
              <a:t>At the end of the 6</a:t>
            </a:r>
            <a:r>
              <a:rPr lang="en-GB" baseline="30000" dirty="0" smtClean="0"/>
              <a:t>th</a:t>
            </a:r>
            <a:r>
              <a:rPr lang="en-GB" baseline="0" dirty="0" smtClean="0"/>
              <a:t> verb slide, there is an ACTION BUTTON – click this to take you to </a:t>
            </a:r>
            <a:r>
              <a:rPr lang="en-GB" b="1" baseline="0" dirty="0" smtClean="0"/>
              <a:t>slide 32 </a:t>
            </a:r>
            <a:r>
              <a:rPr lang="en-GB" baseline="0" dirty="0" smtClean="0"/>
              <a:t>to resume the presentation.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039298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16</a:t>
            </a:fld>
            <a:endParaRPr lang="en-GB"/>
          </a:p>
        </p:txBody>
      </p:sp>
    </p:spTree>
    <p:extLst>
      <p:ext uri="{BB962C8B-B14F-4D97-AF65-F5344CB8AC3E}">
        <p14:creationId xmlns:p14="http://schemas.microsoft.com/office/powerpoint/2010/main" val="3360862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193365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3218046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659950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431539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21</a:t>
            </a:fld>
            <a:endParaRPr lang="en-GB">
              <a:solidFill>
                <a:prstClr val="black"/>
              </a:solidFill>
            </a:endParaRPr>
          </a:p>
        </p:txBody>
      </p:sp>
    </p:spTree>
    <p:extLst>
      <p:ext uri="{BB962C8B-B14F-4D97-AF65-F5344CB8AC3E}">
        <p14:creationId xmlns:p14="http://schemas.microsoft.com/office/powerpoint/2010/main" val="2356171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22</a:t>
            </a:fld>
            <a:endParaRPr lang="en-GB">
              <a:solidFill>
                <a:prstClr val="black"/>
              </a:solidFill>
            </a:endParaRPr>
          </a:p>
        </p:txBody>
      </p:sp>
    </p:spTree>
    <p:extLst>
      <p:ext uri="{BB962C8B-B14F-4D97-AF65-F5344CB8AC3E}">
        <p14:creationId xmlns:p14="http://schemas.microsoft.com/office/powerpoint/2010/main" val="2756586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Quick review</a:t>
            </a:r>
            <a:r>
              <a:rPr lang="en-GB" baseline="0" dirty="0" smtClean="0"/>
              <a:t> slide as we move on from ‘Which words?’ section to ‘How to teach and learn them?’ section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29874485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3: How to teach and learn</a:t>
            </a:r>
            <a:r>
              <a:rPr lang="en-GB" b="1" baseline="0" dirty="0" smtClean="0"/>
              <a:t>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smtClean="0"/>
              <a:t>Allow time to read this document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Handout 9: Vocabulary teaching discussion</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30</a:t>
            </a:fld>
            <a:endParaRPr lang="en-GB">
              <a:solidFill>
                <a:prstClr val="black"/>
              </a:solidFill>
            </a:endParaRPr>
          </a:p>
        </p:txBody>
      </p:sp>
    </p:spTree>
    <p:extLst>
      <p:ext uri="{BB962C8B-B14F-4D97-AF65-F5344CB8AC3E}">
        <p14:creationId xmlns:p14="http://schemas.microsoft.com/office/powerpoint/2010/main" val="1313890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 to </a:t>
            </a:r>
            <a:r>
              <a:rPr lang="en-GB" dirty="0" smtClean="0"/>
              <a:t>CPD: 2 minutes</a:t>
            </a:r>
            <a:r>
              <a:rPr lang="en-GB" dirty="0" smtClean="0"/>
              <a:t/>
            </a:r>
            <a:br>
              <a:rPr lang="en-GB" dirty="0" smtClean="0"/>
            </a:br>
            <a:r>
              <a:rPr lang="en-GB" dirty="0" smtClean="0"/>
              <a:t>1]</a:t>
            </a:r>
            <a:r>
              <a:rPr lang="en-GB" baseline="0" dirty="0" smtClean="0"/>
              <a:t> </a:t>
            </a:r>
            <a:r>
              <a:rPr lang="en-GB" dirty="0" smtClean="0"/>
              <a:t>Aims of this session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1890520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3: How to teach and learn</a:t>
            </a:r>
            <a:r>
              <a:rPr lang="en-GB" b="1" baseline="0" dirty="0" smtClean="0"/>
              <a:t> vocabulary</a:t>
            </a:r>
          </a:p>
          <a:p>
            <a:r>
              <a:rPr lang="en-GB" dirty="0" smtClean="0"/>
              <a:t>This slide takes the statements from the Vocabulary</a:t>
            </a:r>
            <a:r>
              <a:rPr lang="en-GB" baseline="0" dirty="0" smtClean="0"/>
              <a:t> Teaching Discussion document and puts them into stages of vocabulary learning.</a:t>
            </a:r>
            <a:br>
              <a:rPr lang="en-GB" baseline="0" dirty="0" smtClean="0"/>
            </a:br>
            <a:r>
              <a:rPr lang="en-GB" baseline="0" dirty="0" smtClean="0"/>
              <a:t>Categories are not to be seen as fixed: you practise when you are establishing knowledge for the first time, and you consolidate as you develop.  </a:t>
            </a:r>
          </a:p>
          <a:p>
            <a:r>
              <a:rPr lang="en-GB" baseline="0" dirty="0" smtClean="0"/>
              <a:t>Many activities can be repeated for different purposes, depending on how well the vocabulary is already embedded.</a:t>
            </a:r>
            <a:br>
              <a:rPr lang="en-GB" baseline="0" dirty="0" smtClean="0"/>
            </a:br>
            <a:r>
              <a:rPr lang="en-GB" baseline="0" dirty="0" smtClean="0"/>
              <a:t>However, this list of ways of working with words should give us ideas and broaden our thinking about the range of opportunities we give learners in and outside of the classroom.</a:t>
            </a:r>
            <a:br>
              <a:rPr lang="en-GB" baseline="0" dirty="0" smtClean="0"/>
            </a:br>
            <a:endParaRPr lang="en-GB" baseline="0" dirty="0" smtClean="0"/>
          </a:p>
        </p:txBody>
      </p:sp>
      <p:sp>
        <p:nvSpPr>
          <p:cNvPr id="4" name="Slide Number Placeholder 3"/>
          <p:cNvSpPr>
            <a:spLocks noGrp="1"/>
          </p:cNvSpPr>
          <p:nvPr>
            <p:ph type="sldNum" sz="quarter" idx="10"/>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2661752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4: Vocabulary teaching sequence resources</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We are now going to look at a sequence of resources to show a range of opportunities to encounter, practise, consolidate, develop and assess vocabulary.</a:t>
            </a:r>
            <a:br>
              <a:rPr lang="en-GB" baseline="0" dirty="0" smtClean="0"/>
            </a:br>
            <a:r>
              <a:rPr lang="en-GB" b="1" baseline="0" dirty="0" smtClean="0"/>
              <a:t>There are two sequences for French, one for Spanish and one for German.</a:t>
            </a:r>
            <a:br>
              <a:rPr lang="en-GB" b="1" baseline="0" dirty="0" smtClean="0"/>
            </a:br>
            <a:r>
              <a:rPr lang="en-GB" b="1" baseline="0" dirty="0" smtClean="0"/>
              <a:t>NB: You need to open one of the four vocabulary teaching sequence resources at this point.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Handout 10:</a:t>
            </a:r>
            <a:r>
              <a:rPr lang="en-GB" sz="1200" kern="1200" dirty="0" smtClean="0">
                <a:solidFill>
                  <a:schemeClr val="tx1"/>
                </a:solidFill>
                <a:effectLst/>
                <a:latin typeface="+mn-lt"/>
                <a:ea typeface="+mn-ea"/>
                <a:cs typeface="+mn-cs"/>
              </a:rPr>
              <a:t>  Sample sets of vocabulary (to accompany the resource PowerPoints)</a:t>
            </a:r>
            <a:br>
              <a:rPr lang="en-GB" sz="1200" kern="1200" dirty="0" smtClean="0">
                <a:solidFill>
                  <a:schemeClr val="tx1"/>
                </a:solidFill>
                <a:effectLst/>
                <a:latin typeface="+mn-lt"/>
                <a:ea typeface="+mn-ea"/>
                <a:cs typeface="+mn-cs"/>
              </a:rPr>
            </a:br>
            <a:r>
              <a:rPr lang="en-GB" sz="1200" b="1" kern="1200" dirty="0" smtClean="0">
                <a:solidFill>
                  <a:schemeClr val="tx1"/>
                </a:solidFill>
                <a:effectLst/>
                <a:latin typeface="+mn-lt"/>
                <a:ea typeface="+mn-ea"/>
                <a:cs typeface="+mn-cs"/>
              </a:rPr>
              <a:t>Handout 11:</a:t>
            </a:r>
            <a:r>
              <a:rPr lang="en-GB" sz="1200" kern="1200" dirty="0" smtClean="0">
                <a:solidFill>
                  <a:schemeClr val="tx1"/>
                </a:solidFill>
                <a:effectLst/>
                <a:latin typeface="+mn-lt"/>
                <a:ea typeface="+mn-ea"/>
                <a:cs typeface="+mn-cs"/>
              </a:rPr>
              <a:t> Teacher notes to accompany the teaching sequence PowerPoints)</a:t>
            </a:r>
            <a:endParaRPr lang="en-GB"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
            </a:r>
            <a:br>
              <a:rPr lang="en-GB" dirty="0"/>
            </a:br>
            <a:r>
              <a:rPr lang="en-GB" dirty="0" smtClean="0"/>
              <a:t>Describe</a:t>
            </a:r>
            <a:r>
              <a:rPr lang="en-GB" baseline="0" dirty="0" smtClean="0"/>
              <a:t> the thinking behind the selection of words as a mixed word class set.</a:t>
            </a:r>
            <a:br>
              <a:rPr lang="en-GB" baseline="0" dirty="0" smtClean="0"/>
            </a:br>
            <a:r>
              <a:rPr lang="en-GB" baseline="0" dirty="0" smtClean="0"/>
              <a:t>1) Sets of words of one word class (e.g. nouns or verb phrases) lend themselves to minimal manipulation in the early stages.  With a set of 10 nouns, when sentences are used, they will just use one set phrase (e.g. </a:t>
            </a:r>
            <a:r>
              <a:rPr lang="en-GB" baseline="0" dirty="0" err="1" smtClean="0"/>
              <a:t>J’aime</a:t>
            </a:r>
            <a:r>
              <a:rPr lang="en-GB" baseline="0" dirty="0" smtClean="0"/>
              <a:t> / Je </a:t>
            </a:r>
            <a:r>
              <a:rPr lang="en-GB" baseline="0" dirty="0" err="1" smtClean="0"/>
              <a:t>n’aime</a:t>
            </a:r>
            <a:r>
              <a:rPr lang="en-GB" baseline="0" dirty="0" smtClean="0"/>
              <a:t> pas) in which to ‘set’ the new vocabulary, so that pupils produce identical sentence structures and vary only the nouns.  The ‘formula’ given doesn’t encourage pupils to keep thinking about the meaning of the whole sentence (i.e. including the verb), but just the nouns themselves.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2) There is also some evidence that says that learners can find it more difficult to remember a set of words from just one word class (a notion that they are ‘competing for the same cognitive slot’).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3) Words from different classes lend themselves more naturally to ‘meaning making ‘from the outset.  They are themselves the object of learning so, without cognitive overload of bringing in other language with which to build sentences, pupils can make immediate use of the new set of vocabulary to construct sentences and express meanings.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4) All of this leads to more secure word-form-meaning mapping and the opportunities for more focused language processing and then creation increases the chances that the language will be embedded and retained over time.</a:t>
            </a:r>
            <a:endParaRPr lang="en-GB" dirty="0" smtClean="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32</a:t>
            </a:fld>
            <a:endParaRPr lang="en-GB">
              <a:solidFill>
                <a:prstClr val="black"/>
              </a:solidFill>
            </a:endParaRPr>
          </a:p>
        </p:txBody>
      </p:sp>
    </p:spTree>
    <p:extLst>
      <p:ext uri="{BB962C8B-B14F-4D97-AF65-F5344CB8AC3E}">
        <p14:creationId xmlns:p14="http://schemas.microsoft.com/office/powerpoint/2010/main" val="283591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Developing</a:t>
            </a:r>
            <a:r>
              <a:rPr lang="en-GB" b="1" baseline="0" dirty="0" smtClean="0"/>
              <a:t> use</a:t>
            </a:r>
            <a:br>
              <a:rPr lang="en-GB" b="1" baseline="0" dirty="0" smtClean="0"/>
            </a:br>
            <a:r>
              <a:rPr lang="en-GB" b="1" dirty="0" smtClean="0"/>
              <a:t>You have now</a:t>
            </a:r>
            <a:r>
              <a:rPr lang="en-GB" b="1" baseline="0" dirty="0" smtClean="0"/>
              <a:t> shared a lot of teaching ideas and resources.  </a:t>
            </a:r>
            <a:r>
              <a:rPr lang="en-GB" b="1" baseline="0" dirty="0" err="1" smtClean="0"/>
              <a:t>Rejoin</a:t>
            </a:r>
            <a:r>
              <a:rPr lang="en-GB" b="1" baseline="0" dirty="0" smtClean="0"/>
              <a:t> the presentation here to focus particularly on the ‘developing use’ phase.</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Given the fact that the main focus within the Teaching Sequence PowerPoints is</a:t>
            </a:r>
            <a:r>
              <a:rPr lang="en-GB" baseline="0" dirty="0" smtClean="0"/>
              <a:t> to show first encounters and consolidation, and the fact that teachers will browse those in their own language, but undoubtedly won’t see all of what has been created, it seems useful here to draw together a few examples of the Developing phase activities, in particular the Information Gap tasks, across different languages.</a:t>
            </a:r>
            <a:br>
              <a:rPr lang="en-GB" baseline="0" dirty="0" smtClean="0"/>
            </a:br>
            <a:r>
              <a:rPr lang="en-GB" baseline="0" dirty="0" smtClean="0"/>
              <a:t>These have also been reproduced as Handouts of the actual pupil resources themselves, as without these, it’s sometimes difficult to grasp the nature of the activity.</a:t>
            </a:r>
            <a:br>
              <a:rPr lang="en-GB" baseline="0" dirty="0" smtClean="0"/>
            </a:br>
            <a:r>
              <a:rPr lang="en-GB" baseline="0" dirty="0" smtClean="0"/>
              <a:t/>
            </a:r>
            <a:br>
              <a:rPr lang="en-GB" baseline="0" dirty="0" smtClean="0"/>
            </a:br>
            <a:r>
              <a:rPr lang="en-GB" baseline="0" dirty="0" smtClean="0"/>
              <a:t>At this point, give out the separate </a:t>
            </a:r>
            <a:r>
              <a:rPr lang="en-GB" b="1" baseline="0" dirty="0" smtClean="0"/>
              <a:t>Resources Handouts </a:t>
            </a:r>
            <a:r>
              <a:rPr lang="en-GB" baseline="0" dirty="0" smtClean="0"/>
              <a:t>selection.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33</a:t>
            </a:fld>
            <a:endParaRPr lang="en-GB">
              <a:solidFill>
                <a:prstClr val="black"/>
              </a:solidFill>
            </a:endParaRPr>
          </a:p>
        </p:txBody>
      </p:sp>
    </p:spTree>
    <p:extLst>
      <p:ext uri="{BB962C8B-B14F-4D97-AF65-F5344CB8AC3E}">
        <p14:creationId xmlns:p14="http://schemas.microsoft.com/office/powerpoint/2010/main" val="136744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At this point direct STs</a:t>
            </a:r>
            <a:r>
              <a:rPr lang="en-GB" baseline="0" dirty="0" smtClean="0"/>
              <a:t> to the </a:t>
            </a:r>
            <a:r>
              <a:rPr lang="en-GB" b="1" baseline="0" dirty="0" smtClean="0"/>
              <a:t>‘Resources Handouts’ </a:t>
            </a:r>
            <a:r>
              <a:rPr lang="en-GB" baseline="0" dirty="0" smtClean="0"/>
              <a:t>which are in a separate pack.</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3163668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Handout:</a:t>
            </a:r>
            <a:r>
              <a:rPr lang="en-GB" b="1" baseline="0" dirty="0" smtClean="0"/>
              <a:t> with the resources handouts</a:t>
            </a:r>
          </a:p>
          <a:p>
            <a:r>
              <a:rPr lang="en-GB" b="1" baseline="0" dirty="0" smtClean="0"/>
              <a:t>This one is for the 15 concrete German verbs</a:t>
            </a:r>
            <a:endParaRPr lang="en-GB" b="1" dirty="0" smtClean="0"/>
          </a:p>
          <a:p>
            <a:r>
              <a:rPr lang="en-GB" dirty="0" smtClean="0"/>
              <a:t>A </a:t>
            </a:r>
            <a:r>
              <a:rPr lang="en-GB" dirty="0"/>
              <a:t>collaborative information gap exercise to practise the verbs introduced in the 15 concrete verbs </a:t>
            </a:r>
            <a:r>
              <a:rPr lang="en-GB" dirty="0" smtClean="0"/>
              <a:t>PowerPoint resource/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Work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each have a set of pictures and ask each other questions about what is in their pictures in order to find out which pictures occur in both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picture/ person is numbered in order to reduce cognitive load and focus attention on verbs rather than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For example, </a:t>
            </a:r>
            <a:r>
              <a:rPr lang="en-GB" dirty="0" err="1"/>
              <a:t>Eins</a:t>
            </a:r>
            <a:r>
              <a:rPr lang="en-GB" dirty="0"/>
              <a:t> </a:t>
            </a:r>
            <a:r>
              <a:rPr lang="en-GB" dirty="0" err="1"/>
              <a:t>schläft</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NB. the numbers do not match across the sets so as not to give the solution away that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35</a:t>
            </a:fld>
            <a:endParaRPr lang="en-GB">
              <a:solidFill>
                <a:prstClr val="black"/>
              </a:solidFill>
            </a:endParaRPr>
          </a:p>
        </p:txBody>
      </p:sp>
    </p:spTree>
    <p:extLst>
      <p:ext uri="{BB962C8B-B14F-4D97-AF65-F5344CB8AC3E}">
        <p14:creationId xmlns:p14="http://schemas.microsoft.com/office/powerpoint/2010/main" val="16691946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72843D9-4757-4631-B0CD-BAA271821DF5}" type="slidenum">
              <a:rPr lang="en-GB">
                <a:solidFill>
                  <a:prstClr val="black"/>
                </a:solidFill>
              </a:rPr>
              <a:pPr>
                <a:defRPr/>
              </a:pPr>
              <a:t>36</a:t>
            </a:fld>
            <a:endParaRPr lang="en-GB">
              <a:solidFill>
                <a:prstClr val="black"/>
              </a:solidFill>
            </a:endParaRPr>
          </a:p>
        </p:txBody>
      </p:sp>
    </p:spTree>
    <p:extLst>
      <p:ext uri="{BB962C8B-B14F-4D97-AF65-F5344CB8AC3E}">
        <p14:creationId xmlns:p14="http://schemas.microsoft.com/office/powerpoint/2010/main" val="27998589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This is available as a Handout within</a:t>
            </a:r>
            <a:r>
              <a:rPr lang="en-GB" sz="1200" b="1" kern="1200" baseline="0" dirty="0" smtClean="0">
                <a:solidFill>
                  <a:schemeClr val="tx1"/>
                </a:solidFill>
                <a:effectLst/>
                <a:latin typeface="+mn-lt"/>
                <a:ea typeface="+mn-ea"/>
                <a:cs typeface="+mn-cs"/>
              </a:rPr>
              <a:t> the Resources handouts.</a:t>
            </a:r>
            <a:br>
              <a:rPr lang="en-GB" sz="1200" b="1" kern="1200" baseline="0" dirty="0" smtClean="0">
                <a:solidFill>
                  <a:schemeClr val="tx1"/>
                </a:solidFill>
                <a:effectLst/>
                <a:latin typeface="+mn-lt"/>
                <a:ea typeface="+mn-ea"/>
                <a:cs typeface="+mn-cs"/>
              </a:rPr>
            </a:br>
            <a:r>
              <a:rPr lang="en-GB" sz="1200" b="1" kern="1200" baseline="0" dirty="0" smtClean="0">
                <a:solidFill>
                  <a:schemeClr val="tx1"/>
                </a:solidFill>
                <a:effectLst/>
                <a:latin typeface="+mn-lt"/>
                <a:ea typeface="+mn-ea"/>
                <a:cs typeface="+mn-cs"/>
              </a:rPr>
              <a:t>NB: Although this is for German, resources can and will be adapted for other languages, in time.  </a:t>
            </a:r>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Map Game</a:t>
            </a:r>
            <a:endParaRPr lang="en-GB" sz="1200" kern="1200" dirty="0" smtClean="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rPr>
              <a:t>Instructions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Please look at the following map. Your partner’s map does not have the route. You must guide your partner’s car from start to finish (following the line as accurately as possible).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While you are communicating to complete this task, please </a:t>
            </a:r>
            <a:r>
              <a:rPr lang="en-GB" sz="1200" b="1" kern="1200" dirty="0" smtClean="0">
                <a:solidFill>
                  <a:schemeClr val="tx1"/>
                </a:solidFill>
                <a:effectLst/>
                <a:latin typeface="+mn-lt"/>
                <a:ea typeface="+mn-ea"/>
                <a:cs typeface="+mn-cs"/>
              </a:rPr>
              <a:t>do not </a:t>
            </a:r>
            <a:r>
              <a:rPr lang="en-GB" sz="1200" b="1" u="sng" kern="1200" dirty="0" smtClean="0">
                <a:solidFill>
                  <a:schemeClr val="tx1"/>
                </a:solidFill>
                <a:effectLst/>
                <a:latin typeface="+mn-lt"/>
                <a:ea typeface="+mn-ea"/>
                <a:cs typeface="+mn-cs"/>
              </a:rPr>
              <a:t>LOOK AT</a:t>
            </a:r>
            <a:r>
              <a:rPr lang="en-GB" sz="1200" b="1" kern="1200" dirty="0" smtClean="0">
                <a:solidFill>
                  <a:schemeClr val="tx1"/>
                </a:solidFill>
                <a:effectLst/>
                <a:latin typeface="+mn-lt"/>
                <a:ea typeface="+mn-ea"/>
                <a:cs typeface="+mn-cs"/>
              </a:rPr>
              <a:t> your partner’s map</a:t>
            </a:r>
            <a:r>
              <a:rPr lang="en-GB" sz="1200" kern="1200" dirty="0" smtClean="0">
                <a:solidFill>
                  <a:schemeClr val="tx1"/>
                </a:solidFill>
                <a:effectLst/>
                <a:latin typeface="+mn-lt"/>
                <a:ea typeface="+mn-ea"/>
                <a:cs typeface="+mn-cs"/>
              </a:rPr>
              <a:t>. The first step (line) has been done for your partner as an example.</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NB: the vocab should be ok as it’s all been introduced here or in the phonics source words. </a:t>
            </a:r>
          </a:p>
          <a:p>
            <a:r>
              <a:rPr lang="en-GB" sz="1200" kern="1200" dirty="0" smtClean="0">
                <a:solidFill>
                  <a:schemeClr val="tx1"/>
                </a:solidFill>
                <a:effectLst/>
                <a:latin typeface="+mn-lt"/>
                <a:ea typeface="+mn-ea"/>
                <a:cs typeface="+mn-cs"/>
              </a:rPr>
              <a:t>However, pupils will need to know ‘</a:t>
            </a:r>
            <a:r>
              <a:rPr lang="en-GB" sz="1200" kern="1200" dirty="0" err="1" smtClean="0">
                <a:solidFill>
                  <a:schemeClr val="tx1"/>
                </a:solidFill>
                <a:effectLst/>
                <a:latin typeface="+mn-lt"/>
                <a:ea typeface="+mn-ea"/>
                <a:cs typeface="+mn-cs"/>
              </a:rPr>
              <a:t>zu</a:t>
            </a:r>
            <a:r>
              <a:rPr lang="en-GB" sz="1200" kern="1200" dirty="0" smtClean="0">
                <a:solidFill>
                  <a:schemeClr val="tx1"/>
                </a:solidFill>
                <a:effectLst/>
                <a:latin typeface="+mn-lt"/>
                <a:ea typeface="+mn-ea"/>
                <a:cs typeface="+mn-cs"/>
              </a:rPr>
              <a:t>’ and how t</a:t>
            </a:r>
            <a:r>
              <a:rPr lang="en-GB" sz="1200" kern="1200" baseline="0" dirty="0" smtClean="0">
                <a:solidFill>
                  <a:schemeClr val="tx1"/>
                </a:solidFill>
                <a:effectLst/>
                <a:latin typeface="+mn-lt"/>
                <a:ea typeface="+mn-ea"/>
                <a:cs typeface="+mn-cs"/>
              </a:rPr>
              <a:t>o change the articles in Row 3 (dative case).</a:t>
            </a:r>
            <a:br>
              <a:rPr lang="en-GB" sz="1200" kern="1200" baseline="0" dirty="0" smtClean="0">
                <a:solidFill>
                  <a:schemeClr val="tx1"/>
                </a:solidFill>
                <a:effectLst/>
                <a:latin typeface="+mn-lt"/>
                <a:ea typeface="+mn-ea"/>
                <a:cs typeface="+mn-cs"/>
              </a:rPr>
            </a:br>
            <a:r>
              <a:rPr lang="en-GB" sz="1200" kern="1200" baseline="0" dirty="0" err="1" smtClean="0">
                <a:solidFill>
                  <a:schemeClr val="tx1"/>
                </a:solidFill>
                <a:effectLst/>
                <a:latin typeface="+mn-lt"/>
                <a:ea typeface="+mn-ea"/>
                <a:cs typeface="+mn-cs"/>
              </a:rPr>
              <a:t>zur</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Stadt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zum</a:t>
            </a:r>
            <a:r>
              <a:rPr lang="en-GB" sz="1200" kern="1200" baseline="0" dirty="0" smtClean="0">
                <a:solidFill>
                  <a:schemeClr val="tx1"/>
                </a:solidFill>
                <a:effectLst/>
                <a:latin typeface="+mn-lt"/>
                <a:ea typeface="+mn-ea"/>
                <a:cs typeface="+mn-cs"/>
              </a:rPr>
              <a:t> Zug, </a:t>
            </a:r>
            <a:r>
              <a:rPr lang="en-GB" sz="1200" kern="1200" baseline="0" dirty="0" err="1" smtClean="0">
                <a:solidFill>
                  <a:schemeClr val="tx1"/>
                </a:solidFill>
                <a:effectLst/>
                <a:latin typeface="+mn-lt"/>
                <a:ea typeface="+mn-ea"/>
                <a:cs typeface="+mn-cs"/>
              </a:rPr>
              <a:t>zur</a:t>
            </a:r>
            <a:r>
              <a:rPr lang="en-GB" sz="1200" kern="1200" baseline="0" dirty="0" smtClean="0">
                <a:solidFill>
                  <a:schemeClr val="tx1"/>
                </a:solidFill>
                <a:effectLst/>
                <a:latin typeface="+mn-lt"/>
                <a:ea typeface="+mn-ea"/>
                <a:cs typeface="+mn-cs"/>
              </a:rPr>
              <a:t> Welt.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They could also use ‘links / auf der </a:t>
            </a:r>
            <a:r>
              <a:rPr lang="en-GB" sz="1200" kern="1200" baseline="0" dirty="0" err="1" smtClean="0">
                <a:solidFill>
                  <a:schemeClr val="tx1"/>
                </a:solidFill>
                <a:effectLst/>
                <a:latin typeface="+mn-lt"/>
                <a:ea typeface="+mn-ea"/>
                <a:cs typeface="+mn-cs"/>
              </a:rPr>
              <a:t>linken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Seite</a:t>
            </a:r>
            <a:r>
              <a:rPr lang="en-GB" sz="1200" kern="1200" baseline="0" dirty="0" smtClean="0">
                <a:solidFill>
                  <a:schemeClr val="tx1"/>
                </a:solidFill>
                <a:effectLst/>
                <a:latin typeface="+mn-lt"/>
                <a:ea typeface="+mn-ea"/>
                <a:cs typeface="+mn-cs"/>
              </a:rPr>
              <a:t>’ and ‘</a:t>
            </a:r>
            <a:r>
              <a:rPr lang="en-GB" sz="1200" kern="1200" baseline="0" dirty="0" err="1" smtClean="0">
                <a:solidFill>
                  <a:schemeClr val="tx1"/>
                </a:solidFill>
                <a:effectLst/>
                <a:latin typeface="+mn-lt"/>
                <a:ea typeface="+mn-ea"/>
                <a:cs typeface="+mn-cs"/>
              </a:rPr>
              <a:t>rechts</a:t>
            </a:r>
            <a:r>
              <a:rPr lang="en-GB" sz="1200" kern="1200" baseline="0" dirty="0" smtClean="0">
                <a:solidFill>
                  <a:schemeClr val="tx1"/>
                </a:solidFill>
                <a:effectLst/>
                <a:latin typeface="+mn-lt"/>
                <a:ea typeface="+mn-ea"/>
                <a:cs typeface="+mn-cs"/>
              </a:rPr>
              <a:t> / auf der </a:t>
            </a:r>
            <a:r>
              <a:rPr lang="en-GB" sz="1200" kern="1200" baseline="0" dirty="0" err="1" smtClean="0">
                <a:solidFill>
                  <a:schemeClr val="tx1"/>
                </a:solidFill>
                <a:effectLst/>
                <a:latin typeface="+mn-lt"/>
                <a:ea typeface="+mn-ea"/>
                <a:cs typeface="+mn-cs"/>
              </a:rPr>
              <a:t>rechten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Seite</a:t>
            </a:r>
            <a:r>
              <a:rPr lang="en-GB" sz="1200" kern="1200" baseline="0" dirty="0" smtClean="0">
                <a:solidFill>
                  <a:schemeClr val="tx1"/>
                </a:solidFill>
                <a:effectLst/>
                <a:latin typeface="+mn-lt"/>
                <a:ea typeface="+mn-ea"/>
                <a:cs typeface="+mn-cs"/>
              </a:rPr>
              <a:t>’ to be sure that the partner draws the lines in exactly the right place.</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It is a useful example of how to deepen and extend word knowledge.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1711693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41152718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Handout</a:t>
            </a:r>
            <a:r>
              <a:rPr lang="en-GB" b="1" baseline="0" dirty="0" smtClean="0"/>
              <a:t> also available in the resources section</a:t>
            </a:r>
          </a:p>
          <a:p>
            <a:endParaRPr lang="en-GB" b="1" baseline="0" dirty="0" smtClean="0"/>
          </a:p>
          <a:p>
            <a:r>
              <a:rPr lang="en-GB" b="1" baseline="0" dirty="0" smtClean="0"/>
              <a:t>This can be easily adapted for French and Spanish.</a:t>
            </a:r>
            <a:endParaRPr lang="en-GB" b="1"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39</a:t>
            </a:fld>
            <a:endParaRPr lang="en-GB">
              <a:solidFill>
                <a:prstClr val="black"/>
              </a:solidFill>
            </a:endParaRPr>
          </a:p>
        </p:txBody>
      </p:sp>
    </p:spTree>
    <p:extLst>
      <p:ext uri="{BB962C8B-B14F-4D97-AF65-F5344CB8AC3E}">
        <p14:creationId xmlns:p14="http://schemas.microsoft.com/office/powerpoint/2010/main" val="3325882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Screen shot of full resource – just so the game can</a:t>
            </a:r>
            <a:r>
              <a:rPr lang="en-GB" baseline="0" dirty="0" smtClean="0"/>
              <a:t> be visualised!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40</a:t>
            </a:fld>
            <a:endParaRPr lang="en-GB">
              <a:solidFill>
                <a:prstClr val="black"/>
              </a:solidFill>
            </a:endParaRPr>
          </a:p>
        </p:txBody>
      </p:sp>
    </p:spTree>
    <p:extLst>
      <p:ext uri="{BB962C8B-B14F-4D97-AF65-F5344CB8AC3E}">
        <p14:creationId xmlns:p14="http://schemas.microsoft.com/office/powerpoint/2010/main" val="3508049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Hyperlink from here to the vocabulary</a:t>
            </a:r>
            <a:r>
              <a:rPr lang="en-GB" baseline="0" dirty="0" smtClean="0"/>
              <a:t> research presentation</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3</a:t>
            </a:fld>
            <a:endParaRPr lang="en-GB"/>
          </a:p>
        </p:txBody>
      </p:sp>
    </p:spTree>
    <p:extLst>
      <p:ext uri="{BB962C8B-B14F-4D97-AF65-F5344CB8AC3E}">
        <p14:creationId xmlns:p14="http://schemas.microsoft.com/office/powerpoint/2010/main" val="575151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u="none" strike="noStrike" kern="1200" dirty="0" smtClean="0">
              <a:solidFill>
                <a:schemeClr val="tx1"/>
              </a:solidFill>
              <a:effectLst/>
              <a:latin typeface="+mn-lt"/>
              <a:ea typeface="+mn-ea"/>
              <a:cs typeface="+mn-cs"/>
              <a:hlinkClick r:id=""/>
            </a:endParaRPr>
          </a:p>
          <a:p>
            <a:r>
              <a:rPr lang="en-GB" sz="1200" b="0" i="0" u="none" strike="noStrike" kern="1200" dirty="0" smtClean="0">
                <a:solidFill>
                  <a:schemeClr val="tx1"/>
                </a:solidFill>
                <a:effectLst/>
                <a:latin typeface="+mn-lt"/>
                <a:ea typeface="+mn-ea"/>
                <a:cs typeface="+mn-cs"/>
                <a:hlinkClick r:id=""/>
              </a:rPr>
              <a:t>https://www.audio-lingua.eu/spip.php?article1416</a:t>
            </a:r>
            <a:endParaRPr lang="en-GB" sz="1200" b="0" i="0" u="none" strike="noStrike" kern="1200" dirty="0" smtClean="0">
              <a:solidFill>
                <a:schemeClr val="tx1"/>
              </a:solidFill>
              <a:effectLst/>
              <a:latin typeface="+mn-lt"/>
              <a:ea typeface="+mn-ea"/>
              <a:cs typeface="+mn-cs"/>
            </a:endParaRPr>
          </a:p>
          <a:p>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When</a:t>
            </a:r>
            <a:r>
              <a:rPr lang="en-GB" sz="1200" b="0" i="0" u="none" strike="noStrike" kern="1200" baseline="0" dirty="0" smtClean="0">
                <a:solidFill>
                  <a:schemeClr val="tx1"/>
                </a:solidFill>
                <a:effectLst/>
                <a:latin typeface="+mn-lt"/>
                <a:ea typeface="+mn-ea"/>
                <a:cs typeface="+mn-cs"/>
              </a:rPr>
              <a:t> pupils have already spent some time learning and using the verb ‘</a:t>
            </a:r>
            <a:r>
              <a:rPr lang="en-GB" sz="1200" b="0" i="0" u="none" strike="noStrike" kern="1200" baseline="0" dirty="0" err="1" smtClean="0">
                <a:solidFill>
                  <a:schemeClr val="tx1"/>
                </a:solidFill>
                <a:effectLst/>
                <a:latin typeface="+mn-lt"/>
                <a:ea typeface="+mn-ea"/>
                <a:cs typeface="+mn-cs"/>
              </a:rPr>
              <a:t>etre</a:t>
            </a:r>
            <a:r>
              <a:rPr lang="en-GB" sz="1200" b="0" i="0" u="none" strike="noStrike" kern="1200" baseline="0" dirty="0" smtClean="0">
                <a:solidFill>
                  <a:schemeClr val="tx1"/>
                </a:solidFill>
                <a:effectLst/>
                <a:latin typeface="+mn-lt"/>
                <a:ea typeface="+mn-ea"/>
                <a:cs typeface="+mn-cs"/>
              </a:rPr>
              <a:t>’, and they are very familiar with ‘</a:t>
            </a:r>
            <a:r>
              <a:rPr lang="en-GB" sz="1200" b="0" i="0" u="none" strike="noStrike" kern="1200" baseline="0" dirty="0" err="1" smtClean="0">
                <a:solidFill>
                  <a:schemeClr val="tx1"/>
                </a:solidFill>
                <a:effectLst/>
                <a:latin typeface="+mn-lt"/>
                <a:ea typeface="+mn-ea"/>
                <a:cs typeface="+mn-cs"/>
              </a:rPr>
              <a:t>J’aime</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parce</a:t>
            </a:r>
            <a:r>
              <a:rPr lang="en-GB" sz="1200" b="0" i="0" u="none" strike="noStrike" kern="1200" baseline="0" dirty="0" smtClean="0">
                <a:solidFill>
                  <a:schemeClr val="tx1"/>
                </a:solidFill>
                <a:effectLst/>
                <a:latin typeface="+mn-lt"/>
                <a:ea typeface="+mn-ea"/>
                <a:cs typeface="+mn-cs"/>
              </a:rPr>
              <a:t> que’ they could complete this very short </a:t>
            </a:r>
            <a:r>
              <a:rPr lang="en-GB" sz="1200" b="0" i="0" u="none" strike="noStrike" kern="1200" baseline="0" dirty="0" err="1" smtClean="0">
                <a:solidFill>
                  <a:schemeClr val="tx1"/>
                </a:solidFill>
                <a:effectLst/>
                <a:latin typeface="+mn-lt"/>
                <a:ea typeface="+mn-ea"/>
                <a:cs typeface="+mn-cs"/>
              </a:rPr>
              <a:t>dictogloss</a:t>
            </a:r>
            <a:r>
              <a:rPr lang="en-GB" sz="1200" b="0" i="0" u="none" strike="noStrike" kern="1200" baseline="0" dirty="0" smtClean="0">
                <a:solidFill>
                  <a:schemeClr val="tx1"/>
                </a:solidFill>
                <a:effectLst/>
                <a:latin typeface="+mn-lt"/>
                <a:ea typeface="+mn-ea"/>
                <a:cs typeface="+mn-cs"/>
              </a:rPr>
              <a:t> task.</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This is authentic audio.  It contains many familiar words but also a couple of words that may be unfamiliar, which they can listen out for, and ask the teacher, about meaning or spelling.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This is not a test.  Pupils are able to try to note things down or remember them, and ask questions of their teacher.</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It is a very good way for them to try to put their phonics knowledge into practice.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For example, they might ask: Comment </a:t>
            </a:r>
            <a:r>
              <a:rPr lang="en-GB" sz="1200" b="0" i="0" u="none" strike="noStrike" kern="1200" baseline="0" dirty="0" err="1" smtClean="0">
                <a:solidFill>
                  <a:schemeClr val="tx1"/>
                </a:solidFill>
                <a:effectLst/>
                <a:latin typeface="+mn-lt"/>
                <a:ea typeface="+mn-ea"/>
                <a:cs typeface="+mn-cs"/>
              </a:rPr>
              <a:t>dit</a:t>
            </a:r>
            <a:r>
              <a:rPr lang="en-GB" sz="1200" b="0" i="0" u="none" strike="noStrike" kern="1200" baseline="0" dirty="0" smtClean="0">
                <a:solidFill>
                  <a:schemeClr val="tx1"/>
                </a:solidFill>
                <a:effectLst/>
                <a:latin typeface="+mn-lt"/>
                <a:ea typeface="+mn-ea"/>
                <a:cs typeface="+mn-cs"/>
              </a:rPr>
              <a:t>-one ‘belle’ </a:t>
            </a:r>
            <a:r>
              <a:rPr lang="en-GB" sz="1200" b="0" i="0" u="none" strike="noStrike" kern="1200" baseline="0" dirty="0" err="1" smtClean="0">
                <a:solidFill>
                  <a:schemeClr val="tx1"/>
                </a:solidFill>
                <a:effectLst/>
                <a:latin typeface="+mn-lt"/>
                <a:ea typeface="+mn-ea"/>
                <a:cs typeface="+mn-cs"/>
              </a:rPr>
              <a:t>en</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anglais</a:t>
            </a:r>
            <a:r>
              <a:rPr lang="en-GB" sz="1200" b="0" i="0" u="none" strike="noStrike" kern="1200" baseline="0" dirty="0" smtClean="0">
                <a:solidFill>
                  <a:schemeClr val="tx1"/>
                </a:solidFill>
                <a:effectLst/>
                <a:latin typeface="+mn-lt"/>
                <a:ea typeface="+mn-ea"/>
                <a:cs typeface="+mn-cs"/>
              </a:rPr>
              <a:t>?  Comment </a:t>
            </a:r>
            <a:r>
              <a:rPr lang="en-GB" sz="1200" b="0" i="0" u="none" strike="noStrike" kern="1200" baseline="0" dirty="0" err="1" smtClean="0">
                <a:solidFill>
                  <a:schemeClr val="tx1"/>
                </a:solidFill>
                <a:effectLst/>
                <a:latin typeface="+mn-lt"/>
                <a:ea typeface="+mn-ea"/>
                <a:cs typeface="+mn-cs"/>
              </a:rPr>
              <a:t>s’écrit</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bilingue</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Plutôt</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c’est</a:t>
            </a:r>
            <a:r>
              <a:rPr lang="en-GB" sz="1200" b="0" i="0" u="none" strike="noStrike" kern="1200" baseline="0" dirty="0" smtClean="0">
                <a:solidFill>
                  <a:schemeClr val="tx1"/>
                </a:solidFill>
                <a:effectLst/>
                <a:latin typeface="+mn-lt"/>
                <a:ea typeface="+mn-ea"/>
                <a:cs typeface="+mn-cs"/>
              </a:rPr>
              <a:t> quoi </a:t>
            </a:r>
            <a:r>
              <a:rPr lang="en-GB" sz="1200" b="0" i="0" u="none" strike="noStrike" kern="1200" baseline="0" dirty="0" err="1" smtClean="0">
                <a:solidFill>
                  <a:schemeClr val="tx1"/>
                </a:solidFill>
                <a:effectLst/>
                <a:latin typeface="+mn-lt"/>
                <a:ea typeface="+mn-ea"/>
                <a:cs typeface="+mn-cs"/>
              </a:rPr>
              <a:t>en</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anglais</a:t>
            </a:r>
            <a:r>
              <a:rPr lang="en-GB" sz="1200" b="0" i="0" u="none" strike="noStrike" kern="1200" baseline="0" dirty="0" smtClean="0">
                <a:solidFill>
                  <a:schemeClr val="tx1"/>
                </a:solidFill>
                <a:effectLst/>
                <a:latin typeface="+mn-lt"/>
                <a:ea typeface="+mn-ea"/>
                <a:cs typeface="+mn-cs"/>
              </a:rPr>
              <a:t>?  </a:t>
            </a:r>
            <a:r>
              <a:rPr lang="en-GB" sz="1200" b="0" i="0" u="none" strike="noStrike" kern="1200" baseline="0" dirty="0" err="1" smtClean="0">
                <a:solidFill>
                  <a:schemeClr val="tx1"/>
                </a:solidFill>
                <a:effectLst/>
                <a:latin typeface="+mn-lt"/>
                <a:ea typeface="+mn-ea"/>
                <a:cs typeface="+mn-cs"/>
              </a:rPr>
              <a:t>Qu’est-ce</a:t>
            </a:r>
            <a:r>
              <a:rPr lang="en-GB" sz="1200" b="0" i="0" u="none" strike="noStrike" kern="1200" baseline="0" dirty="0" smtClean="0">
                <a:solidFill>
                  <a:schemeClr val="tx1"/>
                </a:solidFill>
                <a:effectLst/>
                <a:latin typeface="+mn-lt"/>
                <a:ea typeface="+mn-ea"/>
                <a:cs typeface="+mn-cs"/>
              </a:rPr>
              <a:t> que </a:t>
            </a:r>
            <a:r>
              <a:rPr lang="en-GB" sz="1200" b="0" i="0" u="none" strike="noStrike" kern="1200" baseline="0" dirty="0" err="1" smtClean="0">
                <a:solidFill>
                  <a:schemeClr val="tx1"/>
                </a:solidFill>
                <a:effectLst/>
                <a:latin typeface="+mn-lt"/>
                <a:ea typeface="+mn-ea"/>
                <a:cs typeface="+mn-cs"/>
              </a:rPr>
              <a:t>c’est</a:t>
            </a:r>
            <a:r>
              <a:rPr lang="en-GB" sz="1200" b="0" i="0" u="none" strike="noStrike" kern="1200" baseline="0" dirty="0" smtClean="0">
                <a:solidFill>
                  <a:schemeClr val="tx1"/>
                </a:solidFill>
                <a:effectLst/>
                <a:latin typeface="+mn-lt"/>
                <a:ea typeface="+mn-ea"/>
                <a:cs typeface="+mn-cs"/>
              </a:rPr>
              <a:t> ‘langue’?</a:t>
            </a:r>
          </a:p>
          <a:p>
            <a:r>
              <a:rPr lang="en-GB" sz="1200" b="0" i="0" u="none" strike="noStrike" kern="1200" baseline="0" dirty="0" smtClean="0">
                <a:solidFill>
                  <a:schemeClr val="tx1"/>
                </a:solidFill>
                <a:effectLst/>
                <a:latin typeface="+mn-lt"/>
                <a:ea typeface="+mn-ea"/>
                <a:cs typeface="+mn-cs"/>
              </a:rPr>
              <a:t>They then need to work in pairs to try to reconstruct the text.  It is only 33 words long.</a:t>
            </a:r>
          </a:p>
          <a:p>
            <a:endParaRPr lang="en-GB" sz="1200" b="0" i="0" u="none" strike="noStrike" kern="1200" baseline="0" dirty="0" smtClean="0">
              <a:solidFill>
                <a:schemeClr val="tx1"/>
              </a:solidFill>
              <a:effectLst/>
              <a:latin typeface="+mn-lt"/>
              <a:ea typeface="+mn-ea"/>
              <a:cs typeface="+mn-cs"/>
            </a:endParaRPr>
          </a:p>
          <a:p>
            <a:r>
              <a:rPr lang="en-GB" sz="1200" b="0" i="0" u="none" strike="noStrike" kern="1200" baseline="0" dirty="0" smtClean="0">
                <a:solidFill>
                  <a:schemeClr val="tx1"/>
                </a:solidFill>
                <a:effectLst/>
                <a:latin typeface="+mn-lt"/>
                <a:ea typeface="+mn-ea"/>
                <a:cs typeface="+mn-cs"/>
              </a:rPr>
              <a:t>NB: Vocabulary table for the teacher and would not be displayed to pupils.</a:t>
            </a:r>
          </a:p>
          <a:p>
            <a:endParaRPr lang="en-GB" sz="1200" b="0" i="0" u="none" strike="noStrike" kern="1200" dirty="0" smtClean="0">
              <a:solidFill>
                <a:schemeClr val="tx1"/>
              </a:solidFill>
              <a:effectLst/>
              <a:latin typeface="+mn-lt"/>
              <a:ea typeface="+mn-ea"/>
              <a:cs typeface="+mn-cs"/>
            </a:endParaRPr>
          </a:p>
          <a:p>
            <a:r>
              <a:rPr lang="en-GB" sz="1200" b="0" i="0" u="none" strike="noStrike" kern="1200" dirty="0" err="1" smtClean="0">
                <a:solidFill>
                  <a:schemeClr val="tx1"/>
                </a:solidFill>
                <a:effectLst/>
                <a:latin typeface="+mn-lt"/>
                <a:ea typeface="+mn-ea"/>
                <a:cs typeface="+mn-cs"/>
              </a:rPr>
              <a:t>Dictogloss</a:t>
            </a:r>
            <a:r>
              <a:rPr lang="en-GB" sz="1200" b="0" i="0" u="none" strike="noStrike" kern="1200" dirty="0" smtClean="0">
                <a:solidFill>
                  <a:schemeClr val="tx1"/>
                </a:solidFill>
                <a:effectLst/>
                <a:latin typeface="+mn-lt"/>
                <a:ea typeface="+mn-ea"/>
                <a:cs typeface="+mn-cs"/>
              </a:rPr>
              <a:t/>
            </a:r>
            <a:br>
              <a:rPr lang="en-GB" sz="1200" b="0" i="0" u="none" strike="noStrike" kern="1200" dirty="0" smtClean="0">
                <a:solidFill>
                  <a:schemeClr val="tx1"/>
                </a:solidFill>
                <a:effectLst/>
                <a:latin typeface="+mn-lt"/>
                <a:ea typeface="+mn-ea"/>
                <a:cs typeface="+mn-cs"/>
              </a:rPr>
            </a:br>
            <a:r>
              <a:rPr lang="en-GB" sz="1200" b="0" i="0" u="none" strike="noStrike" kern="1200" dirty="0" smtClean="0">
                <a:solidFill>
                  <a:schemeClr val="tx1"/>
                </a:solidFill>
                <a:effectLst/>
                <a:latin typeface="+mn-lt"/>
                <a:ea typeface="+mn-ea"/>
                <a:cs typeface="+mn-cs"/>
              </a:rPr>
              <a:t>Pupils listen and make notes in English.  They can listen</a:t>
            </a:r>
            <a:r>
              <a:rPr lang="en-GB" sz="1200" b="0" i="0" u="none" strike="noStrike" kern="1200" baseline="0" dirty="0" smtClean="0">
                <a:solidFill>
                  <a:schemeClr val="tx1"/>
                </a:solidFill>
                <a:effectLst/>
                <a:latin typeface="+mn-lt"/>
                <a:ea typeface="+mn-ea"/>
                <a:cs typeface="+mn-cs"/>
              </a:rPr>
              <a:t> several times to the passage.</a:t>
            </a:r>
            <a:endParaRPr lang="en-GB" sz="1200" b="0" i="0" u="none" strike="noStrike" kern="1200" dirty="0" smtClean="0">
              <a:solidFill>
                <a:schemeClr val="tx1"/>
              </a:solidFill>
              <a:effectLst/>
              <a:latin typeface="+mn-lt"/>
              <a:ea typeface="+mn-ea"/>
              <a:cs typeface="+mn-cs"/>
            </a:endParaRPr>
          </a:p>
          <a:p>
            <a:r>
              <a:rPr lang="en-GB" sz="1200" b="0" i="0" u="none" strike="noStrike" kern="1200" dirty="0" smtClean="0">
                <a:solidFill>
                  <a:schemeClr val="tx1"/>
                </a:solidFill>
                <a:effectLst/>
                <a:latin typeface="+mn-lt"/>
                <a:ea typeface="+mn-ea"/>
                <a:cs typeface="+mn-cs"/>
              </a:rPr>
              <a:t>Transcript:</a:t>
            </a:r>
            <a:br>
              <a:rPr lang="en-GB" sz="1200" b="0" i="0" u="none" strike="noStrike" kern="1200" dirty="0" smtClean="0">
                <a:solidFill>
                  <a:schemeClr val="tx1"/>
                </a:solidFill>
                <a:effectLst/>
                <a:latin typeface="+mn-lt"/>
                <a:ea typeface="+mn-ea"/>
                <a:cs typeface="+mn-cs"/>
              </a:rPr>
            </a:br>
            <a:r>
              <a:rPr lang="en-GB" sz="1200" b="1" i="0" u="none" strike="noStrike" kern="1200" dirty="0" err="1" smtClean="0">
                <a:solidFill>
                  <a:schemeClr val="tx1"/>
                </a:solidFill>
                <a:effectLst/>
                <a:latin typeface="+mn-lt"/>
                <a:ea typeface="+mn-ea"/>
                <a:cs typeface="+mn-cs"/>
              </a:rPr>
              <a:t>Mes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deux</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matières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préfèrés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sont</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l’anglais</a:t>
            </a:r>
            <a:r>
              <a:rPr lang="en-GB" sz="1200" b="1" i="0" u="none" strike="noStrike" kern="1200" dirty="0" smtClean="0">
                <a:solidFill>
                  <a:schemeClr val="tx1"/>
                </a:solidFill>
                <a:effectLst/>
                <a:latin typeface="+mn-lt"/>
                <a:ea typeface="+mn-ea"/>
                <a:cs typeface="+mn-cs"/>
              </a:rPr>
              <a:t> et </a:t>
            </a:r>
            <a:r>
              <a:rPr lang="en-GB" sz="1200" b="1" i="0" u="none" strike="noStrike" kern="1200" dirty="0" err="1" smtClean="0">
                <a:solidFill>
                  <a:schemeClr val="tx1"/>
                </a:solidFill>
                <a:effectLst/>
                <a:latin typeface="+mn-lt"/>
                <a:ea typeface="+mn-ea"/>
                <a:cs typeface="+mn-cs"/>
              </a:rPr>
              <a:t>l’espagnole</a:t>
            </a:r>
            <a:r>
              <a:rPr lang="en-GB" sz="1200" b="1" i="0" u="none" strike="noStrike" kern="1200" dirty="0" smtClean="0">
                <a:solidFill>
                  <a:schemeClr val="tx1"/>
                </a:solidFill>
                <a:effectLst/>
                <a:latin typeface="+mn-lt"/>
                <a:ea typeface="+mn-ea"/>
                <a:cs typeface="+mn-cs"/>
              </a:rPr>
              <a:t> car je </a:t>
            </a:r>
            <a:r>
              <a:rPr lang="en-GB" sz="1200" b="1" i="0" u="none" strike="noStrike" kern="1200" dirty="0" err="1" smtClean="0">
                <a:solidFill>
                  <a:schemeClr val="tx1"/>
                </a:solidFill>
                <a:effectLst/>
                <a:latin typeface="+mn-lt"/>
                <a:ea typeface="+mn-ea"/>
                <a:cs typeface="+mn-cs"/>
              </a:rPr>
              <a:t>suis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dans</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une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classe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bilingue</a:t>
            </a:r>
            <a:r>
              <a:rPr lang="en-GB" sz="1200" b="1" i="0" u="none" strike="noStrike" kern="1200" dirty="0" smtClean="0">
                <a:solidFill>
                  <a:schemeClr val="tx1"/>
                </a:solidFill>
                <a:effectLst/>
                <a:latin typeface="+mn-lt"/>
                <a:ea typeface="+mn-ea"/>
                <a:cs typeface="+mn-cs"/>
              </a:rPr>
              <a:t>.  </a:t>
            </a:r>
            <a:br>
              <a:rPr lang="en-GB" sz="1200" b="1" i="0" u="none" strike="noStrike" kern="1200" dirty="0" smtClean="0">
                <a:solidFill>
                  <a:schemeClr val="tx1"/>
                </a:solidFill>
                <a:effectLst/>
                <a:latin typeface="+mn-lt"/>
                <a:ea typeface="+mn-ea"/>
                <a:cs typeface="+mn-cs"/>
              </a:rPr>
            </a:br>
            <a:r>
              <a:rPr lang="en-GB" sz="1200" b="1" i="0" u="none" strike="noStrike" kern="1200" dirty="0" err="1" smtClean="0">
                <a:solidFill>
                  <a:schemeClr val="tx1"/>
                </a:solidFill>
                <a:effectLst/>
                <a:latin typeface="+mn-lt"/>
                <a:ea typeface="+mn-ea"/>
                <a:cs typeface="+mn-cs"/>
              </a:rPr>
              <a:t>J’aime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bien</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l’espagnole</a:t>
            </a:r>
            <a:r>
              <a:rPr lang="en-GB" sz="1200" b="1" i="0" u="none" strike="noStrike" kern="1200" dirty="0" smtClean="0">
                <a:solidFill>
                  <a:schemeClr val="tx1"/>
                </a:solidFill>
                <a:effectLst/>
                <a:latin typeface="+mn-lt"/>
                <a:ea typeface="+mn-ea"/>
                <a:cs typeface="+mn-cs"/>
              </a:rPr>
              <a:t> </a:t>
            </a:r>
            <a:r>
              <a:rPr lang="en-GB" sz="1200" b="1" i="0" u="none" strike="noStrike" kern="1200" dirty="0" err="1" smtClean="0">
                <a:solidFill>
                  <a:schemeClr val="tx1"/>
                </a:solidFill>
                <a:effectLst/>
                <a:latin typeface="+mn-lt"/>
                <a:ea typeface="+mn-ea"/>
                <a:cs typeface="+mn-cs"/>
              </a:rPr>
              <a:t>parce</a:t>
            </a:r>
            <a:r>
              <a:rPr lang="en-GB" sz="1200" b="1" i="0" u="none" strike="noStrike" kern="1200" baseline="0" dirty="0" smtClean="0">
                <a:solidFill>
                  <a:schemeClr val="tx1"/>
                </a:solidFill>
                <a:effectLst/>
                <a:latin typeface="+mn-lt"/>
                <a:ea typeface="+mn-ea"/>
                <a:cs typeface="+mn-cs"/>
              </a:rPr>
              <a:t> que </a:t>
            </a:r>
            <a:r>
              <a:rPr lang="en-GB" sz="1200" b="1" i="0" u="none" strike="noStrike" kern="1200" baseline="0" dirty="0" err="1" smtClean="0">
                <a:solidFill>
                  <a:schemeClr val="tx1"/>
                </a:solidFill>
                <a:effectLst/>
                <a:latin typeface="+mn-lt"/>
                <a:ea typeface="+mn-ea"/>
                <a:cs typeface="+mn-cs"/>
              </a:rPr>
              <a:t>c’est</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une</a:t>
            </a:r>
            <a:r>
              <a:rPr lang="en-GB" sz="1200" b="1" i="0" u="none" strike="noStrike" kern="1200" baseline="0" dirty="0" smtClean="0">
                <a:solidFill>
                  <a:schemeClr val="tx1"/>
                </a:solidFill>
                <a:effectLst/>
                <a:latin typeface="+mn-lt"/>
                <a:ea typeface="+mn-ea"/>
                <a:cs typeface="+mn-cs"/>
              </a:rPr>
              <a:t> belle langue et </a:t>
            </a:r>
            <a:r>
              <a:rPr lang="en-GB" sz="1200" b="1" i="0" u="none" strike="noStrike" kern="1200" baseline="0" dirty="0" err="1" smtClean="0">
                <a:solidFill>
                  <a:schemeClr val="tx1"/>
                </a:solidFill>
                <a:effectLst/>
                <a:latin typeface="+mn-lt"/>
                <a:ea typeface="+mn-ea"/>
                <a:cs typeface="+mn-cs"/>
              </a:rPr>
              <a:t>c’est</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plutôt</a:t>
            </a:r>
            <a:r>
              <a:rPr lang="en-GB" sz="1200" b="1" i="0" u="none" strike="noStrike" kern="1200" baseline="0" dirty="0" smtClean="0">
                <a:solidFill>
                  <a:schemeClr val="tx1"/>
                </a:solidFill>
                <a:effectLst/>
                <a:latin typeface="+mn-lt"/>
                <a:ea typeface="+mn-ea"/>
                <a:cs typeface="+mn-cs"/>
              </a:rPr>
              <a:t> facile.  </a:t>
            </a:r>
            <a:r>
              <a:rPr lang="en-GB" sz="1200" b="1" i="0" u="none" strike="noStrike" kern="1200" baseline="0" dirty="0" err="1" smtClean="0">
                <a:solidFill>
                  <a:schemeClr val="tx1"/>
                </a:solidFill>
                <a:effectLst/>
                <a:latin typeface="+mn-lt"/>
                <a:ea typeface="+mn-ea"/>
                <a:cs typeface="+mn-cs"/>
              </a:rPr>
              <a:t>L’anglais</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j’aime</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bien</a:t>
            </a:r>
            <a:r>
              <a:rPr lang="en-GB" sz="1200" b="1" i="0" u="none" strike="noStrike" kern="1200" baseline="0" dirty="0" smtClean="0">
                <a:solidFill>
                  <a:schemeClr val="tx1"/>
                </a:solidFill>
                <a:effectLst/>
                <a:latin typeface="+mn-lt"/>
                <a:ea typeface="+mn-ea"/>
                <a:cs typeface="+mn-cs"/>
              </a:rPr>
              <a:t> </a:t>
            </a:r>
            <a:r>
              <a:rPr lang="en-GB" sz="1200" b="1" i="0" u="none" strike="noStrike" kern="1200" baseline="0" dirty="0" err="1" smtClean="0">
                <a:solidFill>
                  <a:schemeClr val="tx1"/>
                </a:solidFill>
                <a:effectLst/>
                <a:latin typeface="+mn-lt"/>
                <a:ea typeface="+mn-ea"/>
                <a:cs typeface="+mn-cs"/>
              </a:rPr>
              <a:t>parce</a:t>
            </a:r>
            <a:r>
              <a:rPr lang="en-GB" sz="1200" b="1" i="0" u="none" strike="noStrike" kern="1200" baseline="0" dirty="0" smtClean="0">
                <a:solidFill>
                  <a:schemeClr val="tx1"/>
                </a:solidFill>
                <a:effectLst/>
                <a:latin typeface="+mn-lt"/>
                <a:ea typeface="+mn-ea"/>
                <a:cs typeface="+mn-cs"/>
              </a:rPr>
              <a:t> que…</a:t>
            </a:r>
            <a:r>
              <a:rPr lang="en-GB" sz="1200" b="0" i="0" u="none" strike="noStrike" kern="1200" baseline="0" dirty="0" smtClean="0">
                <a:solidFill>
                  <a:schemeClr val="tx1"/>
                </a:solidFill>
                <a:effectLst/>
                <a:latin typeface="+mn-lt"/>
                <a:ea typeface="+mn-ea"/>
                <a:cs typeface="+mn-cs"/>
              </a:rPr>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
            </a:r>
            <a:br>
              <a:rPr lang="en-GB" sz="1200" b="0" i="0" u="none" strike="noStrike" kern="1200" baseline="0" dirty="0" smtClean="0">
                <a:solidFill>
                  <a:schemeClr val="tx1"/>
                </a:solidFill>
                <a:effectLst/>
                <a:latin typeface="+mn-lt"/>
                <a:ea typeface="+mn-ea"/>
                <a:cs typeface="+mn-cs"/>
              </a:rPr>
            </a:br>
            <a:r>
              <a:rPr lang="en-GB" sz="1200" b="0" i="0" u="none" strike="noStrike" kern="1200" baseline="0" dirty="0" smtClean="0">
                <a:solidFill>
                  <a:schemeClr val="tx1"/>
                </a:solidFill>
                <a:effectLst/>
                <a:latin typeface="+mn-lt"/>
                <a:ea typeface="+mn-ea"/>
                <a:cs typeface="+mn-cs"/>
              </a:rPr>
              <a:t>The transcript fades out.  Pupils who finish early could be encouraged to continue the passage a bit further.</a:t>
            </a:r>
            <a:endParaRPr lang="en-GB" sz="1200" b="0" i="0" u="none" strike="noStrike" kern="1200" dirty="0" smtClean="0">
              <a:solidFill>
                <a:schemeClr val="tx1"/>
              </a:solidFill>
              <a:effectLst/>
              <a:latin typeface="+mn-lt"/>
              <a:ea typeface="+mn-ea"/>
              <a:cs typeface="+mn-cs"/>
            </a:endParaRPr>
          </a:p>
          <a:p>
            <a:endParaRPr lang="en-GB" sz="1200" b="0" i="0" u="none" strike="noStrike"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2FD983E-7C3E-4370-81E2-CCCE6FE02DA1}" type="slidenum">
              <a:rPr lang="en-GB" smtClean="0">
                <a:solidFill>
                  <a:prstClr val="black"/>
                </a:solidFill>
              </a:rPr>
              <a:pPr/>
              <a:t>41</a:t>
            </a:fld>
            <a:endParaRPr lang="en-GB">
              <a:solidFill>
                <a:prstClr val="black"/>
              </a:solidFill>
            </a:endParaRPr>
          </a:p>
        </p:txBody>
      </p:sp>
    </p:spTree>
    <p:extLst>
      <p:ext uri="{BB962C8B-B14F-4D97-AF65-F5344CB8AC3E}">
        <p14:creationId xmlns:p14="http://schemas.microsoft.com/office/powerpoint/2010/main" val="36842962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278633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Developing</a:t>
            </a:r>
            <a:r>
              <a:rPr lang="en-GB" baseline="0" dirty="0" smtClean="0"/>
              <a:t> word knowledge through </a:t>
            </a:r>
            <a:r>
              <a:rPr lang="en-GB" dirty="0" smtClean="0"/>
              <a:t>word</a:t>
            </a:r>
            <a:r>
              <a:rPr lang="en-GB" baseline="0" dirty="0" smtClean="0"/>
              <a:t> families, teaching learners how to recognise and form cognates themselves early on in secondary supports, in my view, the sort of flexibility of thinking that is needed to succeed in the higher reading paper at GCSE.</a:t>
            </a:r>
            <a:br>
              <a:rPr lang="en-GB" baseline="0" dirty="0" smtClean="0"/>
            </a:br>
            <a:r>
              <a:rPr lang="en-GB" baseline="0" dirty="0" smtClean="0"/>
              <a:t>Remembering that the exams will include forms of words that learners may not have met, and are not on the prescribed vocabulary list, learners will need considerable ability to spot patterns and identify variations from words they do know, but still link them back to the meaning.  A considerable challenge…</a:t>
            </a:r>
          </a:p>
          <a:p>
            <a:endParaRPr lang="en-GB" dirty="0" smtClean="0"/>
          </a:p>
          <a:p>
            <a:endParaRPr lang="en-GB" dirty="0" smtClean="0"/>
          </a:p>
          <a:p>
            <a:r>
              <a:rPr lang="en-GB" sz="1200" dirty="0" smtClean="0"/>
              <a:t>Higher Spanish Reading</a:t>
            </a:r>
            <a:r>
              <a:rPr lang="en-GB" sz="1200" baseline="0" dirty="0" smtClean="0"/>
              <a:t> paper 2018 - words which may have caused issues:  </a:t>
            </a:r>
            <a:br>
              <a:rPr lang="en-GB" sz="1200" baseline="0" dirty="0" smtClean="0"/>
            </a:br>
            <a:r>
              <a:rPr lang="en-GB" sz="1200" baseline="0" dirty="0" smtClean="0"/>
              <a:t>1) irregular plurals that incur a spelling change with non-cognates e.g. </a:t>
            </a:r>
            <a:r>
              <a:rPr lang="en-GB" sz="1200" baseline="0" dirty="0" err="1" smtClean="0"/>
              <a:t>pez</a:t>
            </a:r>
            <a:r>
              <a:rPr lang="en-GB" sz="1200" baseline="0" dirty="0" smtClean="0"/>
              <a:t> --&gt; </a:t>
            </a:r>
            <a:r>
              <a:rPr lang="en-GB" sz="1200" baseline="0" dirty="0" err="1" smtClean="0"/>
              <a:t>peces</a:t>
            </a:r>
            <a:r>
              <a:rPr lang="en-GB" sz="1200" baseline="0" dirty="0" smtClean="0"/>
              <a:t> </a:t>
            </a:r>
            <a:br>
              <a:rPr lang="en-GB" sz="1200" baseline="0" dirty="0" smtClean="0"/>
            </a:br>
            <a:r>
              <a:rPr lang="en-GB" sz="1200" baseline="0" dirty="0" smtClean="0"/>
              <a:t>2) forms of words including prefixes - e.g. </a:t>
            </a:r>
            <a:r>
              <a:rPr lang="en-GB" sz="1200" baseline="0" dirty="0" err="1" smtClean="0"/>
              <a:t>prepagada</a:t>
            </a:r>
            <a:r>
              <a:rPr lang="en-GB" sz="1200" baseline="0" dirty="0" smtClean="0"/>
              <a:t> OR </a:t>
            </a:r>
            <a:r>
              <a:rPr lang="en-GB" sz="1200" baseline="0" dirty="0" err="1" smtClean="0"/>
              <a:t>antitabaco</a:t>
            </a:r>
            <a:r>
              <a:rPr lang="en-GB" sz="1200" baseline="0" dirty="0" smtClean="0"/>
              <a:t> and/or suffixes on infinitives - e.g. </a:t>
            </a:r>
            <a:r>
              <a:rPr lang="en-GB" sz="1200" baseline="0" dirty="0" err="1" smtClean="0"/>
              <a:t>pagarlos</a:t>
            </a:r>
            <a:r>
              <a:rPr lang="en-GB" sz="1200" baseline="0" dirty="0" smtClean="0"/>
              <a:t> / </a:t>
            </a:r>
            <a:r>
              <a:rPr lang="en-GB" sz="1200" baseline="0" dirty="0" err="1" smtClean="0"/>
              <a:t>saltarse</a:t>
            </a:r>
            <a:r>
              <a:rPr lang="en-GB" sz="1200" baseline="0" dirty="0" smtClean="0"/>
              <a:t> etc.. </a:t>
            </a:r>
            <a:br>
              <a:rPr lang="en-GB" sz="1200" baseline="0" dirty="0" smtClean="0"/>
            </a:br>
            <a:r>
              <a:rPr lang="en-GB" sz="1200" baseline="0" dirty="0" smtClean="0"/>
              <a:t>3) stem-change verbs  </a:t>
            </a:r>
            <a:br>
              <a:rPr lang="en-GB" sz="1200" baseline="0" dirty="0" smtClean="0"/>
            </a:br>
            <a:r>
              <a:rPr lang="en-GB" sz="1200" baseline="0" dirty="0" smtClean="0"/>
              <a:t>4) spotting referent without pronouns  </a:t>
            </a:r>
            <a:br>
              <a:rPr lang="en-GB" sz="1200" baseline="0" dirty="0" smtClean="0"/>
            </a:br>
            <a:r>
              <a:rPr lang="en-GB" sz="1200" baseline="0" dirty="0" smtClean="0"/>
              <a:t>5) completely unknown words - e.g. 'la </a:t>
            </a:r>
            <a:r>
              <a:rPr lang="en-GB" sz="1200" baseline="0" dirty="0" err="1" smtClean="0"/>
              <a:t>vejez</a:t>
            </a:r>
            <a:r>
              <a:rPr lang="en-GB" sz="1200" baseline="0" dirty="0" smtClean="0"/>
              <a:t>' not on the word list – could you guess from ‘</a:t>
            </a:r>
            <a:r>
              <a:rPr lang="en-GB" sz="1200" baseline="0" dirty="0" err="1" smtClean="0"/>
              <a:t>viejo</a:t>
            </a:r>
            <a:r>
              <a:rPr lang="en-GB" sz="1200" baseline="0" dirty="0" smtClean="0"/>
              <a:t>’?</a:t>
            </a:r>
            <a:br>
              <a:rPr lang="en-GB" sz="1200" baseline="0" dirty="0" smtClean="0"/>
            </a:br>
            <a:r>
              <a:rPr lang="en-GB" sz="1200" baseline="0" dirty="0" smtClean="0"/>
              <a:t>6) verbs used in more unfamiliar contexts - e.g. transitive use of '</a:t>
            </a:r>
            <a:r>
              <a:rPr lang="en-GB" sz="1200" baseline="0" dirty="0" err="1" smtClean="0"/>
              <a:t>subir</a:t>
            </a:r>
            <a:r>
              <a:rPr lang="en-GB" sz="1200" baseline="0" dirty="0" smtClean="0"/>
              <a:t>' for 'take up' rather than intransitive 'go up' (they do meet '</a:t>
            </a:r>
            <a:r>
              <a:rPr lang="en-GB" sz="1200" baseline="0" dirty="0" err="1" smtClean="0"/>
              <a:t>subir</a:t>
            </a:r>
            <a:r>
              <a:rPr lang="en-GB" sz="1200" baseline="0" dirty="0" smtClean="0"/>
              <a:t> </a:t>
            </a:r>
            <a:r>
              <a:rPr lang="en-GB" sz="1200" baseline="0" dirty="0" err="1" smtClean="0"/>
              <a:t>fotos</a:t>
            </a:r>
            <a:r>
              <a:rPr lang="en-GB" sz="1200" baseline="0" dirty="0" smtClean="0"/>
              <a:t> a Facebook' (upload) but this is a step away in terms of their possible 'held' translations).  This last point is something we need to look at in terms of vocabulary knowledge - in Spanish there are fewer words than in English, so verbs in particular carry many different meanings - the ability of pupils to recognise these different meanings of known words is decisive in the GCSE reading paper.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43</a:t>
            </a:fld>
            <a:endParaRPr lang="en-GB">
              <a:solidFill>
                <a:prstClr val="black"/>
              </a:solidFill>
            </a:endParaRPr>
          </a:p>
        </p:txBody>
      </p:sp>
    </p:spTree>
    <p:extLst>
      <p:ext uri="{BB962C8B-B14F-4D97-AF65-F5344CB8AC3E}">
        <p14:creationId xmlns:p14="http://schemas.microsoft.com/office/powerpoint/2010/main" val="38966585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44</a:t>
            </a:fld>
            <a:endParaRPr lang="en-GB">
              <a:solidFill>
                <a:prstClr val="black"/>
              </a:solidFill>
            </a:endParaRPr>
          </a:p>
        </p:txBody>
      </p:sp>
    </p:spTree>
    <p:extLst>
      <p:ext uri="{BB962C8B-B14F-4D97-AF65-F5344CB8AC3E}">
        <p14:creationId xmlns:p14="http://schemas.microsoft.com/office/powerpoint/2010/main" val="1735235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reflection question – What do they know about the Norman conquest and what this meant for the development of the modern English language?</a:t>
            </a:r>
          </a:p>
          <a:p>
            <a:r>
              <a:rPr lang="en-GB" dirty="0" smtClean="0"/>
              <a:t>Second reflection question – examples would be ‘extra’, ‘extraneous’, ‘estranged’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740238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With the verbs we could encourage them to think about the meaning of the –</a:t>
            </a:r>
            <a:r>
              <a:rPr lang="en-GB" dirty="0" err="1" smtClean="0"/>
              <a:t>er</a:t>
            </a:r>
            <a:r>
              <a:rPr lang="en-GB" dirty="0" smtClean="0"/>
              <a:t>, -</a:t>
            </a:r>
            <a:r>
              <a:rPr lang="en-GB" dirty="0" err="1" smtClean="0"/>
              <a:t>ir</a:t>
            </a:r>
            <a:r>
              <a:rPr lang="en-GB" dirty="0" smtClean="0"/>
              <a:t> endings too.  And think about the relationship between the verb and noun in the</a:t>
            </a:r>
            <a:r>
              <a:rPr lang="en-GB" baseline="0" dirty="0" smtClean="0"/>
              <a:t> pairs {1,2} and {</a:t>
            </a:r>
            <a:r>
              <a:rPr lang="en-GB" dirty="0" smtClean="0"/>
              <a:t>6, 7}.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2248600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reflection question – What do they know about waves of Germanic immigration to England in the first millennium AD?</a:t>
            </a:r>
            <a:r>
              <a:rPr lang="en-GB" baseline="0" dirty="0" smtClean="0"/>
              <a:t> </a:t>
            </a:r>
            <a:endParaRPr lang="en-GB" dirty="0" smtClean="0"/>
          </a:p>
          <a:p>
            <a:r>
              <a:rPr lang="en-GB" dirty="0" smtClean="0"/>
              <a:t>Second reflection question – good examples they might know would be </a:t>
            </a:r>
            <a:r>
              <a:rPr lang="en-GB" dirty="0" err="1" smtClean="0"/>
              <a:t>Bruder</a:t>
            </a:r>
            <a:r>
              <a:rPr lang="en-GB" dirty="0" smtClean="0"/>
              <a:t>-brother, Mutter-mother, </a:t>
            </a:r>
            <a:r>
              <a:rPr lang="en-GB" dirty="0" err="1" smtClean="0"/>
              <a:t>Vater</a:t>
            </a:r>
            <a:r>
              <a:rPr lang="en-GB" dirty="0" smtClean="0"/>
              <a:t>-father etc.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12118025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They can also think about the f-p</a:t>
            </a:r>
            <a:r>
              <a:rPr lang="en-GB" baseline="0" dirty="0" smtClean="0"/>
              <a:t> and the z-t pairings of sounds.  Other possible words that could be used: </a:t>
            </a:r>
            <a:r>
              <a:rPr lang="en-GB" baseline="0" dirty="0" err="1" smtClean="0"/>
              <a:t>Hopfen</a:t>
            </a:r>
            <a:r>
              <a:rPr lang="en-GB" baseline="0" dirty="0" smtClean="0"/>
              <a:t> (hops) </a:t>
            </a:r>
            <a:r>
              <a:rPr lang="en-GB" baseline="0" dirty="0" err="1" smtClean="0"/>
              <a:t>Tropfen</a:t>
            </a:r>
            <a:r>
              <a:rPr lang="en-GB" baseline="0" dirty="0" smtClean="0"/>
              <a:t> (drop(let)) </a:t>
            </a:r>
            <a:r>
              <a:rPr lang="en-GB" baseline="0" dirty="0" err="1" smtClean="0"/>
              <a:t>Pflaume</a:t>
            </a:r>
            <a:r>
              <a:rPr lang="en-GB" baseline="0" dirty="0" smtClean="0"/>
              <a:t> (plum) </a:t>
            </a:r>
            <a:r>
              <a:rPr lang="en-GB" baseline="0" dirty="0" err="1" smtClean="0"/>
              <a:t>stopfen</a:t>
            </a:r>
            <a:r>
              <a:rPr lang="en-GB" baseline="0" dirty="0" smtClean="0"/>
              <a:t> (stuff) </a:t>
            </a:r>
            <a:r>
              <a:rPr lang="en-GB" baseline="0" dirty="0" err="1" smtClean="0"/>
              <a:t>h</a:t>
            </a:r>
            <a:r>
              <a:rPr lang="en-GB" sz="1200" kern="1200" dirty="0" err="1" smtClean="0">
                <a:solidFill>
                  <a:schemeClr val="tx1"/>
                </a:solidFill>
                <a:effectLst/>
                <a:latin typeface="+mn-lt"/>
                <a:ea typeface="+mn-ea"/>
                <a:cs typeface="+mn-cs"/>
              </a:rPr>
              <a:t>ü</a:t>
            </a:r>
            <a:r>
              <a:rPr lang="en-GB" baseline="0" dirty="0" err="1" smtClean="0"/>
              <a:t>pfen</a:t>
            </a:r>
            <a:r>
              <a:rPr lang="en-GB" baseline="0" dirty="0" smtClean="0"/>
              <a:t> (to hop) Pfennig (penny)</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2432601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Working with cognates</a:t>
            </a:r>
          </a:p>
          <a:p>
            <a:r>
              <a:rPr lang="en-GB" dirty="0" err="1" smtClean="0"/>
              <a:t>NB:These</a:t>
            </a:r>
            <a:r>
              <a:rPr lang="en-GB" dirty="0" smtClean="0"/>
              <a:t> are only available in Spanish at the moment.</a:t>
            </a:r>
          </a:p>
          <a:p>
            <a:r>
              <a:rPr lang="en-GB" dirty="0" smtClean="0"/>
              <a:t>There are 11</a:t>
            </a:r>
            <a:r>
              <a:rPr lang="en-GB" baseline="0" dirty="0" smtClean="0"/>
              <a:t> cognate</a:t>
            </a:r>
            <a:r>
              <a:rPr lang="en-GB" dirty="0" smtClean="0"/>
              <a:t> patterns explored in this way, and a 12</a:t>
            </a:r>
            <a:r>
              <a:rPr lang="en-GB" baseline="30000" dirty="0" smtClean="0"/>
              <a:t>th</a:t>
            </a:r>
            <a:r>
              <a:rPr lang="en-GB" dirty="0" smtClean="0"/>
              <a:t> task, which recaps all of the patterns met.</a:t>
            </a:r>
            <a:br>
              <a:rPr lang="en-GB" dirty="0" smtClean="0"/>
            </a:br>
            <a:r>
              <a:rPr lang="en-GB" dirty="0" smtClean="0"/>
              <a:t>The idea is that each pattern is</a:t>
            </a:r>
            <a:r>
              <a:rPr lang="en-GB" baseline="0" dirty="0" smtClean="0"/>
              <a:t> given 10 minutes in tutor time (so NOT taking time out of L2 lessons!)</a:t>
            </a:r>
            <a:br>
              <a:rPr lang="en-GB" baseline="0" dirty="0" smtClean="0"/>
            </a:br>
            <a:r>
              <a:rPr lang="en-GB" baseline="0" dirty="0" smtClean="0"/>
              <a:t>They are written so that non-linguist tutors can deliver them.</a:t>
            </a:r>
            <a:br>
              <a:rPr lang="en-GB" baseline="0" dirty="0" smtClean="0"/>
            </a:br>
            <a:r>
              <a:rPr lang="en-GB" baseline="0" dirty="0" smtClean="0"/>
              <a:t>All resources will soon be available on the Resource Portal if teachers are keen to approach the pastoral teams in their schools about this.</a:t>
            </a:r>
            <a:endParaRPr lang="en-GB" dirty="0"/>
          </a:p>
        </p:txBody>
      </p:sp>
      <p:sp>
        <p:nvSpPr>
          <p:cNvPr id="4" name="Slide Number Placeholder 3"/>
          <p:cNvSpPr>
            <a:spLocks noGrp="1"/>
          </p:cNvSpPr>
          <p:nvPr>
            <p:ph type="sldNum" sz="quarter" idx="10"/>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9492470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Original</a:t>
            </a:r>
            <a:r>
              <a:rPr lang="en-GB" b="1" baseline="0" dirty="0" smtClean="0"/>
              <a:t> source: </a:t>
            </a:r>
            <a:r>
              <a:rPr lang="en-GB" dirty="0" smtClean="0">
                <a:hlinkClick r:id="rId3"/>
              </a:rPr>
              <a:t>http://www.doslourdes.net/Un%20hombre%20sin%20cabeza.htm</a:t>
            </a:r>
            <a:endParaRPr lang="en-GB" b="1" dirty="0" smtClean="0"/>
          </a:p>
          <a:p>
            <a:r>
              <a:rPr lang="en-GB" b="1" dirty="0" smtClean="0"/>
              <a:t>Flag the ALL Literature wiki, and ALL in general!</a:t>
            </a:r>
          </a:p>
          <a:p>
            <a:endParaRPr lang="en-GB" b="1" dirty="0" smtClean="0"/>
          </a:p>
          <a:p>
            <a:r>
              <a:rPr lang="en-GB" b="1" dirty="0" smtClean="0"/>
              <a:t>Exploiting</a:t>
            </a:r>
            <a:r>
              <a:rPr lang="en-GB" b="1" baseline="0" dirty="0" smtClean="0"/>
              <a:t> texts</a:t>
            </a:r>
            <a:r>
              <a:rPr lang="en-GB" baseline="0" dirty="0" smtClean="0"/>
              <a:t/>
            </a:r>
            <a:br>
              <a:rPr lang="en-GB" baseline="0" dirty="0" smtClean="0"/>
            </a:br>
            <a:r>
              <a:rPr lang="en-GB" baseline="0" dirty="0" smtClean="0"/>
              <a:t>Remind STs that there are 8 rich texts from the Phonics resources (from FLEUR) that are available for French&gt;</a:t>
            </a:r>
          </a:p>
          <a:p>
            <a:r>
              <a:rPr lang="en-GB" baseline="0" dirty="0" smtClean="0"/>
              <a:t>Tell them also that at the next residential we will be starting a strand on literature and authentic texts, when there will be a lot more available.  </a:t>
            </a:r>
            <a:br>
              <a:rPr lang="en-GB" baseline="0" dirty="0" smtClean="0"/>
            </a:br>
            <a:r>
              <a:rPr lang="en-GB" baseline="0" dirty="0" smtClean="0"/>
              <a:t>This is just an example here, and one which fits very well with developing a verb lexicon.</a:t>
            </a:r>
            <a:br>
              <a:rPr lang="en-GB" baseline="0" dirty="0" smtClean="0"/>
            </a:br>
            <a:r>
              <a:rPr lang="en-GB" baseline="0" dirty="0" smtClean="0"/>
              <a:t>NB: Handout not available – permission process just getting underway, currently.</a:t>
            </a:r>
            <a:br>
              <a:rPr lang="en-GB" baseline="0" dirty="0" smtClean="0"/>
            </a:br>
            <a:endParaRPr lang="en-GB" dirty="0" smtClean="0"/>
          </a:p>
          <a:p>
            <a:r>
              <a:rPr lang="en-GB" dirty="0" smtClean="0"/>
              <a:t>Students brainstorm in groups (big sheet of paper / big pens!) all the possible infinitives that they think could</a:t>
            </a:r>
            <a:r>
              <a:rPr lang="en-GB" baseline="0" dirty="0" smtClean="0"/>
              <a:t> be in the poem.</a:t>
            </a:r>
            <a:br>
              <a:rPr lang="en-GB" baseline="0" dirty="0" smtClean="0"/>
            </a:br>
            <a:r>
              <a:rPr lang="en-GB" baseline="0" dirty="0" smtClean="0"/>
              <a:t>Tell them that they will get points for anticipating correctly, but also (a different number of) points for coming up with infinitives that no other group has.</a:t>
            </a:r>
            <a:br>
              <a:rPr lang="en-GB" baseline="0" dirty="0" smtClean="0"/>
            </a:br>
            <a:r>
              <a:rPr lang="en-GB" baseline="0" dirty="0" smtClean="0"/>
              <a:t>After 8 minutes to work on their list, ask the class to read the poem aloud up to the first gap.</a:t>
            </a:r>
            <a:br>
              <a:rPr lang="en-GB" baseline="0" dirty="0" smtClean="0"/>
            </a:br>
            <a:r>
              <a:rPr lang="en-GB" baseline="0" dirty="0" smtClean="0"/>
              <a:t>Then reveal each infinitive, one by one, telling students to mark off any that they have in common with the poem.</a:t>
            </a:r>
            <a:br>
              <a:rPr lang="en-GB" baseline="0" dirty="0" smtClean="0"/>
            </a:br>
            <a:r>
              <a:rPr lang="en-GB" baseline="0" dirty="0" smtClean="0"/>
              <a:t/>
            </a:r>
            <a:br>
              <a:rPr lang="en-GB" baseline="0" dirty="0" smtClean="0"/>
            </a:br>
            <a:r>
              <a:rPr lang="en-GB" baseline="0" dirty="0" smtClean="0"/>
              <a:t>When finished, tell them they get 3 points for every infinitive they’ve matched.</a:t>
            </a:r>
            <a:br>
              <a:rPr lang="en-GB" baseline="0" dirty="0" smtClean="0"/>
            </a:br>
            <a:r>
              <a:rPr lang="en-GB" baseline="0" dirty="0" smtClean="0"/>
              <a:t/>
            </a:r>
            <a:br>
              <a:rPr lang="en-GB" baseline="0" dirty="0" smtClean="0"/>
            </a:br>
            <a:r>
              <a:rPr lang="en-GB" baseline="0" dirty="0" smtClean="0"/>
              <a:t>Bonus points:</a:t>
            </a:r>
            <a:br>
              <a:rPr lang="en-GB" baseline="0" dirty="0" smtClean="0"/>
            </a:br>
            <a:r>
              <a:rPr lang="en-GB" baseline="0" dirty="0" smtClean="0"/>
              <a:t>Then ask for any additional infinitives that they had.  Ask for one from each group.  If no other group has it, the group gets 5 points.  If other groups have it, those that do get 1 point each.</a:t>
            </a:r>
            <a:br>
              <a:rPr lang="en-GB" baseline="0" dirty="0" smtClean="0"/>
            </a:br>
            <a:r>
              <a:rPr lang="en-GB" baseline="0" dirty="0" smtClean="0"/>
              <a:t>Keep going until all the verbs are accounted for. </a:t>
            </a:r>
            <a:br>
              <a:rPr lang="en-GB" baseline="0" dirty="0" smtClean="0"/>
            </a:br>
            <a:r>
              <a:rPr lang="en-GB" baseline="0" dirty="0" smtClean="0"/>
              <a:t>There will then be a count up to identify the winning team.</a:t>
            </a:r>
            <a:br>
              <a:rPr lang="en-GB" baseline="0" dirty="0" smtClean="0"/>
            </a:br>
            <a:r>
              <a:rPr lang="en-GB" baseline="0" dirty="0" smtClean="0"/>
              <a:t/>
            </a:r>
            <a:br>
              <a:rPr lang="en-GB" baseline="0" dirty="0" smtClean="0"/>
            </a:br>
            <a:r>
              <a:rPr lang="en-GB" baseline="0" dirty="0" smtClean="0"/>
              <a:t>Pupils then decide on their own favourite version of the poem, adding/deleting verbs from the original.</a:t>
            </a:r>
            <a:br>
              <a:rPr lang="en-GB" baseline="0" dirty="0" smtClean="0"/>
            </a:br>
            <a:r>
              <a:rPr lang="en-GB" baseline="0" dirty="0" smtClean="0"/>
              <a:t>They practise a performance version of the poem in their groups, acting out the verbs.</a:t>
            </a:r>
          </a:p>
          <a:p>
            <a:endParaRPr lang="en-GB" baseline="0" dirty="0" smtClean="0"/>
          </a:p>
          <a:p>
            <a:r>
              <a:rPr lang="en-GB" baseline="0" dirty="0" smtClean="0"/>
              <a:t>There are some other things we could do here, if we played around with taking out the ‘</a:t>
            </a:r>
            <a:r>
              <a:rPr lang="en-GB" baseline="0" dirty="0" err="1" smtClean="0"/>
              <a:t>puede</a:t>
            </a:r>
            <a:r>
              <a:rPr lang="en-GB" baseline="0" dirty="0" smtClean="0"/>
              <a:t>’ or leaving it in.</a:t>
            </a:r>
            <a:br>
              <a:rPr lang="en-GB" baseline="0" dirty="0" smtClean="0"/>
            </a:br>
            <a:r>
              <a:rPr lang="en-GB" baseline="0" dirty="0" smtClean="0"/>
              <a:t/>
            </a:r>
            <a:br>
              <a:rPr lang="en-GB" baseline="0" dirty="0" smtClean="0"/>
            </a:br>
            <a:r>
              <a:rPr lang="en-GB" baseline="0" dirty="0" smtClean="0"/>
              <a:t>We could turn it into a minimal pairs elicited task, whereby one pupil has an adapted version, where the structure is varied, either </a:t>
            </a:r>
            <a:r>
              <a:rPr lang="en-GB" baseline="0" dirty="0" err="1" smtClean="0"/>
              <a:t>puede</a:t>
            </a:r>
            <a:r>
              <a:rPr lang="en-GB" baseline="0" dirty="0" smtClean="0"/>
              <a:t> + infinitive OR just 3</a:t>
            </a:r>
            <a:r>
              <a:rPr lang="en-GB" baseline="30000" dirty="0" smtClean="0"/>
              <a:t>rd</a:t>
            </a:r>
            <a:r>
              <a:rPr lang="en-GB" baseline="0" dirty="0" smtClean="0"/>
              <a:t> person </a:t>
            </a:r>
            <a:r>
              <a:rPr lang="en-GB" baseline="0" dirty="0" err="1" smtClean="0"/>
              <a:t>sigular</a:t>
            </a:r>
            <a:r>
              <a:rPr lang="en-GB" baseline="0" dirty="0" smtClean="0"/>
              <a:t>.</a:t>
            </a:r>
            <a:br>
              <a:rPr lang="en-GB" baseline="0" dirty="0" smtClean="0"/>
            </a:br>
            <a:r>
              <a:rPr lang="en-GB" baseline="0" dirty="0" smtClean="0"/>
              <a:t>If the pupil hears ‘no </a:t>
            </a:r>
            <a:r>
              <a:rPr lang="en-GB" baseline="0" dirty="0" err="1" smtClean="0"/>
              <a:t>puede</a:t>
            </a:r>
            <a:r>
              <a:rPr lang="en-GB" baseline="0" dirty="0" smtClean="0"/>
              <a:t>’ s/he has to finish the sentence with the infinitive, if s/he hears ‘no’ only, s/he has to give the short verb form.  </a:t>
            </a:r>
            <a:endParaRPr lang="en-GB" dirty="0" smtClean="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a:solidFill>
                  <a:prstClr val="black"/>
                </a:solidFill>
              </a:rPr>
              <a:pPr/>
              <a:t>54</a:t>
            </a:fld>
            <a:endParaRPr lang="en-GB">
              <a:solidFill>
                <a:prstClr val="black"/>
              </a:solidFill>
            </a:endParaRPr>
          </a:p>
        </p:txBody>
      </p:sp>
    </p:spTree>
    <p:extLst>
      <p:ext uri="{BB962C8B-B14F-4D97-AF65-F5344CB8AC3E}">
        <p14:creationId xmlns:p14="http://schemas.microsoft.com/office/powerpoint/2010/main" val="302350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Draw together the key messages from the research presentations from this slide, as the segue into FREQUENCY</a:t>
            </a:r>
            <a:r>
              <a:rPr lang="en-GB" baseline="0" dirty="0" smtClean="0"/>
              <a:t> and the VERB LEXICON.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26904350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You wouldn’t display these to the class, obviously.  It’s just for display,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Partner</a:t>
            </a:r>
            <a:r>
              <a:rPr lang="en-GB" baseline="0" dirty="0" smtClean="0"/>
              <a:t> A reads but stops short and doesn’t say the words in orange (they are there so that s/he is 100% which form it should be and can give feedback)</a:t>
            </a:r>
            <a:br>
              <a:rPr lang="en-GB" baseline="0" dirty="0" smtClean="0"/>
            </a:br>
            <a:r>
              <a:rPr lang="en-GB" baseline="0" dirty="0" smtClean="0"/>
              <a:t>Partner B has to complete the incomplete utterances with either the long or short form of the verb, whichever is correct.</a:t>
            </a:r>
            <a:endParaRPr lang="en-GB" dirty="0" smtClean="0"/>
          </a:p>
          <a:p>
            <a:endParaRPr lang="en-GB" dirty="0"/>
          </a:p>
        </p:txBody>
      </p:sp>
      <p:sp>
        <p:nvSpPr>
          <p:cNvPr id="4" name="Slide Number Placeholder 3"/>
          <p:cNvSpPr>
            <a:spLocks noGrp="1"/>
          </p:cNvSpPr>
          <p:nvPr>
            <p:ph type="sldNum" sz="quarter" idx="10"/>
          </p:nvPr>
        </p:nvSpPr>
        <p:spPr/>
        <p:txBody>
          <a:bodyPr/>
          <a:lstStyle/>
          <a:p>
            <a:fld id="{51F57716-7616-41BA-9759-7A5A17CC8EA6}" type="slidenum">
              <a:rPr lang="en-GB">
                <a:solidFill>
                  <a:prstClr val="black"/>
                </a:solidFill>
              </a:rPr>
              <a:pPr/>
              <a:t>56</a:t>
            </a:fld>
            <a:endParaRPr lang="en-GB">
              <a:solidFill>
                <a:prstClr val="black"/>
              </a:solidFill>
            </a:endParaRPr>
          </a:p>
        </p:txBody>
      </p:sp>
    </p:spTree>
    <p:extLst>
      <p:ext uri="{BB962C8B-B14F-4D97-AF65-F5344CB8AC3E}">
        <p14:creationId xmlns:p14="http://schemas.microsoft.com/office/powerpoint/2010/main" val="2103647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You wouldn’t display these to the class, obviously.  It’s just for display,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Partner</a:t>
            </a:r>
            <a:r>
              <a:rPr lang="en-GB" baseline="0" dirty="0" smtClean="0"/>
              <a:t> B reads but stops short and doesn’t say the words in orange (they are there so that s/he is 100% which form it should be and can give feedback)</a:t>
            </a:r>
            <a:br>
              <a:rPr lang="en-GB" baseline="0" dirty="0" smtClean="0"/>
            </a:br>
            <a:r>
              <a:rPr lang="en-GB" baseline="0" dirty="0" smtClean="0"/>
              <a:t>Partner A has to complete the incomplete utterances with either the long or short form of the verb, whichever is correct.</a:t>
            </a:r>
            <a:br>
              <a:rPr lang="en-GB" baseline="0" dirty="0" smtClean="0"/>
            </a:br>
            <a:r>
              <a:rPr lang="en-GB" baseline="0" dirty="0" smtClean="0"/>
              <a:t/>
            </a:r>
            <a:br>
              <a:rPr lang="en-GB" baseline="0" dirty="0" smtClean="0"/>
            </a:br>
            <a:r>
              <a:rPr lang="en-GB" baseline="0" dirty="0" smtClean="0"/>
              <a:t>Clearly there are many extension activities, one being to write a different poem in this style or with this theme, or both.</a:t>
            </a:r>
            <a:endParaRPr lang="en-GB" dirty="0" smtClean="0"/>
          </a:p>
          <a:p>
            <a:endParaRPr lang="en-GB" dirty="0"/>
          </a:p>
        </p:txBody>
      </p:sp>
      <p:sp>
        <p:nvSpPr>
          <p:cNvPr id="4" name="Slide Number Placeholder 3"/>
          <p:cNvSpPr>
            <a:spLocks noGrp="1"/>
          </p:cNvSpPr>
          <p:nvPr>
            <p:ph type="sldNum" sz="quarter" idx="10"/>
          </p:nvPr>
        </p:nvSpPr>
        <p:spPr/>
        <p:txBody>
          <a:bodyPr/>
          <a:lstStyle/>
          <a:p>
            <a:fld id="{51F57716-7616-41BA-9759-7A5A17CC8EA6}" type="slidenum">
              <a:rPr lang="en-GB">
                <a:solidFill>
                  <a:prstClr val="black"/>
                </a:solidFill>
              </a:rPr>
              <a:pPr/>
              <a:t>57</a:t>
            </a:fld>
            <a:endParaRPr lang="en-GB">
              <a:solidFill>
                <a:prstClr val="black"/>
              </a:solidFill>
            </a:endParaRPr>
          </a:p>
        </p:txBody>
      </p:sp>
    </p:spTree>
    <p:extLst>
      <p:ext uri="{BB962C8B-B14F-4D97-AF65-F5344CB8AC3E}">
        <p14:creationId xmlns:p14="http://schemas.microsoft.com/office/powerpoint/2010/main" val="3805116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Handout 12</a:t>
            </a:r>
            <a:r>
              <a:rPr lang="en-GB" dirty="0" smtClean="0"/>
              <a:t/>
            </a:r>
            <a:br>
              <a:rPr lang="en-GB" dirty="0" smtClean="0"/>
            </a:br>
            <a:r>
              <a:rPr lang="en-GB" sz="1200" kern="1200" dirty="0" smtClean="0">
                <a:solidFill>
                  <a:schemeClr val="tx1"/>
                </a:solidFill>
                <a:effectLst/>
                <a:latin typeface="+mn-lt"/>
                <a:ea typeface="+mn-ea"/>
                <a:cs typeface="+mn-cs"/>
              </a:rPr>
              <a:t>Pupil self-assessment checklist template</a:t>
            </a:r>
            <a:br>
              <a:rPr lang="en-GB" sz="1200" kern="1200" dirty="0" smtClean="0">
                <a:solidFill>
                  <a:schemeClr val="tx1"/>
                </a:solidFill>
                <a:effectLst/>
                <a:latin typeface="+mn-lt"/>
                <a:ea typeface="+mn-ea"/>
                <a:cs typeface="+mn-cs"/>
              </a:rPr>
            </a:b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effectLst/>
                <a:latin typeface="+mn-lt"/>
                <a:ea typeface="+mn-ea"/>
                <a:cs typeface="+mn-cs"/>
              </a:rPr>
              <a:t>STs saw examples of the checklist and the sentence level tests in the Vocabulary teaching sequence </a:t>
            </a:r>
            <a:r>
              <a:rPr lang="en-GB" sz="1200" kern="1200" baseline="0" dirty="0" err="1" smtClean="0">
                <a:solidFill>
                  <a:schemeClr val="tx1"/>
                </a:solidFill>
                <a:effectLst/>
                <a:latin typeface="+mn-lt"/>
                <a:ea typeface="+mn-ea"/>
                <a:cs typeface="+mn-cs"/>
              </a:rPr>
              <a:t>powerpoints</a:t>
            </a:r>
            <a:r>
              <a:rPr lang="en-GB" sz="1200" kern="1200" baseline="0" dirty="0" smtClean="0">
                <a:solidFill>
                  <a:schemeClr val="tx1"/>
                </a:solidFill>
                <a:effectLst/>
                <a:latin typeface="+mn-lt"/>
                <a:ea typeface="+mn-ea"/>
                <a:cs typeface="+mn-cs"/>
              </a:rPr>
              <a:t>.</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Ask them what other sorts of assessments they feel they need for vocabulary.</a:t>
            </a:r>
            <a:br>
              <a:rPr lang="en-GB" sz="1200" kern="1200" baseline="0" dirty="0" smtClean="0">
                <a:solidFill>
                  <a:schemeClr val="tx1"/>
                </a:solidFill>
                <a:effectLst/>
                <a:latin typeface="+mn-lt"/>
                <a:ea typeface="+mn-ea"/>
                <a:cs typeface="+mn-cs"/>
              </a:rPr>
            </a:br>
            <a:r>
              <a:rPr lang="en-GB" sz="1200" kern="1200" baseline="0" dirty="0" smtClean="0">
                <a:solidFill>
                  <a:schemeClr val="tx1"/>
                </a:solidFill>
                <a:effectLst/>
                <a:latin typeface="+mn-lt"/>
                <a:ea typeface="+mn-ea"/>
                <a:cs typeface="+mn-cs"/>
              </a:rPr>
              <a:t>[Obviously we have some examples of the phonics assessments from the previous CPD]</a:t>
            </a: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58</a:t>
            </a:fld>
            <a:endParaRPr lang="en-GB">
              <a:solidFill>
                <a:prstClr val="black"/>
              </a:solidFill>
            </a:endParaRPr>
          </a:p>
        </p:txBody>
      </p:sp>
    </p:spTree>
    <p:extLst>
      <p:ext uri="{BB962C8B-B14F-4D97-AF65-F5344CB8AC3E}">
        <p14:creationId xmlns:p14="http://schemas.microsoft.com/office/powerpoint/2010/main" val="4528754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There will be some more detailed guidance on this,</a:t>
            </a:r>
            <a:r>
              <a:rPr lang="en-GB" baseline="0" dirty="0" smtClean="0"/>
              <a:t> including thoughts on SEND and working with mixed attainment classes, in particular.</a:t>
            </a:r>
            <a:br>
              <a:rPr lang="en-GB" baseline="0" dirty="0" smtClean="0"/>
            </a:br>
            <a:r>
              <a:rPr lang="en-GB" baseline="0" dirty="0" smtClean="0"/>
              <a:t>Here we just review some of the approaches to vocabulary that we have seen which lend themselves well to working with pupils that have different rates of learning (this is ALL classes, whether set or not).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 always, the key to meeting the needs of all learners, is knowing what those needs are, i.e. knowing your learners individually.  There is nothing that substitutes for this as a starting point.</a:t>
            </a:r>
            <a:br>
              <a:rPr lang="en-GB" baseline="0" dirty="0" smtClean="0"/>
            </a:br>
            <a:r>
              <a:rPr lang="en-GB" baseline="0" dirty="0" smtClean="0"/>
              <a:t>However, this slide is a summary of the ways in which these approaches support the best learning outcomes for all learners.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59</a:t>
            </a:fld>
            <a:endParaRPr lang="en-GB">
              <a:solidFill>
                <a:prstClr val="black"/>
              </a:solidFill>
            </a:endParaRPr>
          </a:p>
        </p:txBody>
      </p:sp>
    </p:spTree>
    <p:extLst>
      <p:ext uri="{BB962C8B-B14F-4D97-AF65-F5344CB8AC3E}">
        <p14:creationId xmlns:p14="http://schemas.microsoft.com/office/powerpoint/2010/main" val="41648932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Handout</a:t>
            </a:r>
            <a:r>
              <a:rPr lang="en-GB" dirty="0" smtClean="0"/>
              <a:t/>
            </a:r>
            <a:br>
              <a:rPr lang="en-GB" dirty="0" smtClean="0"/>
            </a:br>
            <a:r>
              <a:rPr lang="en-GB" dirty="0" smtClean="0"/>
              <a:t>This is the final handout</a:t>
            </a:r>
            <a:r>
              <a:rPr lang="en-GB" baseline="0" dirty="0" smtClean="0"/>
              <a:t> (together with another copy of the speaking homework one, just to flag this again, as there was so much in the previous CPD, it might have been a little overlooked, and is a very important area to pursue.)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It will be useful to ask STs what CALL they have available, and what they know about their </a:t>
            </a:r>
            <a:r>
              <a:rPr lang="en-GB" baseline="0" smtClean="0"/>
              <a:t>partner schools.</a:t>
            </a:r>
            <a:r>
              <a:rPr lang="en-GB" baseline="0" dirty="0" smtClean="0"/>
              <a:t/>
            </a:r>
            <a:br>
              <a:rPr lang="en-GB" baseline="0" dirty="0" smtClean="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60</a:t>
            </a:fld>
            <a:endParaRPr lang="en-GB">
              <a:solidFill>
                <a:prstClr val="black"/>
              </a:solidFill>
            </a:endParaRPr>
          </a:p>
        </p:txBody>
      </p:sp>
    </p:spTree>
    <p:extLst>
      <p:ext uri="{BB962C8B-B14F-4D97-AF65-F5344CB8AC3E}">
        <p14:creationId xmlns:p14="http://schemas.microsoft.com/office/powerpoint/2010/main" val="6147228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Introduction to </a:t>
            </a:r>
            <a:r>
              <a:rPr lang="en-GB" dirty="0" smtClean="0"/>
              <a:t>CPD: 2 minutes</a:t>
            </a:r>
            <a:r>
              <a:rPr lang="en-GB" dirty="0" smtClean="0"/>
              <a:t/>
            </a:r>
            <a:br>
              <a:rPr lang="en-GB" dirty="0" smtClean="0"/>
            </a:br>
            <a:r>
              <a:rPr lang="en-GB" dirty="0" smtClean="0"/>
              <a:t>1]</a:t>
            </a:r>
            <a:r>
              <a:rPr lang="en-GB" baseline="0" dirty="0" smtClean="0"/>
              <a:t> </a:t>
            </a:r>
            <a:r>
              <a:rPr lang="en-GB" dirty="0" smtClean="0"/>
              <a:t>Aims of this session</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61</a:t>
            </a:fld>
            <a:endParaRPr lang="en-GB">
              <a:solidFill>
                <a:prstClr val="black"/>
              </a:solidFill>
            </a:endParaRPr>
          </a:p>
        </p:txBody>
      </p:sp>
    </p:spTree>
    <p:extLst>
      <p:ext uri="{BB962C8B-B14F-4D97-AF65-F5344CB8AC3E}">
        <p14:creationId xmlns:p14="http://schemas.microsoft.com/office/powerpoint/2010/main" val="3224170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62</a:t>
            </a:fld>
            <a:endParaRPr lang="en-GB">
              <a:solidFill>
                <a:prstClr val="black"/>
              </a:solidFill>
            </a:endParaRPr>
          </a:p>
        </p:txBody>
      </p:sp>
    </p:spTree>
    <p:extLst>
      <p:ext uri="{BB962C8B-B14F-4D97-AF65-F5344CB8AC3E}">
        <p14:creationId xmlns:p14="http://schemas.microsoft.com/office/powerpoint/2010/main" val="217790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a:t>
            </a:r>
            <a:r>
              <a:rPr lang="en-GB" b="1" baseline="0" dirty="0" smtClean="0"/>
              <a:t> Which words?</a:t>
            </a: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begins to address the first ‘wish’ from the STs:  a clear </a:t>
            </a:r>
            <a:r>
              <a:rPr lang="en-GB" b="1" dirty="0" smtClean="0"/>
              <a:t>list of the recommended words </a:t>
            </a:r>
            <a:r>
              <a:rPr lang="en-GB" dirty="0" smtClean="0"/>
              <a:t>pupils need to be able to do well at GCSE based on frequency in each language</a:t>
            </a:r>
            <a:br>
              <a:rPr lang="en-GB" dirty="0" smtClean="0"/>
            </a:br>
            <a:r>
              <a:rPr lang="en-GB" dirty="0" smtClean="0"/>
              <a:t>We start from the Pedagogy Review</a:t>
            </a:r>
            <a:r>
              <a:rPr lang="en-GB" baseline="0" dirty="0" smtClean="0"/>
              <a:t> recommendation about ‘frequency’ and ‘common verbs’.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Ask ‘So how do we do this?’  Do we know the frequency of the words we are teaching?  Do we have any way of knowing?  </a:t>
            </a:r>
            <a:br>
              <a:rPr lang="en-GB" baseline="0" dirty="0" smtClean="0"/>
            </a:br>
            <a:r>
              <a:rPr lang="en-GB" baseline="0" dirty="0" smtClean="0"/>
              <a:t>What determines our vocabulary choice currently?  The text book at KS3/4, the GCSE specification vocabulary list?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Do we know what informs the vocabulary choices in these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smtClean="0"/>
              <a:t>Handout 1: Vocabulary lists, rationale and uses</a:t>
            </a:r>
            <a:br>
              <a:rPr lang="en-GB" b="1" baseline="0" dirty="0" smtClean="0"/>
            </a:br>
            <a:r>
              <a:rPr lang="en-GB" b="0" baseline="0" dirty="0" smtClean="0"/>
              <a:t>STs will need time to read this document – allow at least a full five minutes reading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347269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r>
              <a:rPr lang="en-GB" dirty="0" smtClean="0"/>
              <a:t/>
            </a:r>
            <a:br>
              <a:rPr lang="en-GB" dirty="0" smtClean="0"/>
            </a:br>
            <a:r>
              <a:rPr lang="en-GB" dirty="0" smtClean="0"/>
              <a:t>The</a:t>
            </a:r>
            <a:r>
              <a:rPr lang="en-GB" baseline="0" dirty="0" smtClean="0"/>
              <a:t> 3</a:t>
            </a:r>
            <a:r>
              <a:rPr lang="en-GB" baseline="30000" dirty="0" smtClean="0"/>
              <a:t>rd</a:t>
            </a:r>
            <a:r>
              <a:rPr lang="en-GB" baseline="0" dirty="0" smtClean="0"/>
              <a:t> bullet summarises the suggestions for use section within Handout 1.  STs will have just read this so this is just to emphasise the importance of the lists so that teachers understand fully what they are.</a:t>
            </a:r>
            <a:br>
              <a:rPr lang="en-GB" baseline="0" dirty="0" smtClean="0"/>
            </a:br>
            <a:r>
              <a:rPr lang="en-GB" baseline="0" dirty="0" smtClean="0"/>
              <a:t>For further detail and for examples, refer to Handout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smtClean="0"/>
              <a:t>NB: The resources themselves will model how frequencies have been used to inform the selection of vocabulary for teaching (e.g. 10 word selections of mixed word classes within one semantic field).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619246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Section 2: Which words?</a:t>
            </a:r>
            <a:br>
              <a:rPr lang="en-GB" b="1" dirty="0" smtClean="0"/>
            </a:br>
            <a:endParaRPr lang="en-GB" b="1" dirty="0" smtClean="0"/>
          </a:p>
          <a:p>
            <a:r>
              <a:rPr lang="en-GB" b="1" dirty="0" smtClean="0"/>
              <a:t>Handouts</a:t>
            </a:r>
            <a:r>
              <a:rPr lang="en-GB" b="1" baseline="0" dirty="0" smtClean="0"/>
              <a:t> 2,3,4</a:t>
            </a:r>
            <a:r>
              <a:rPr lang="en-GB" baseline="0" dirty="0" smtClean="0"/>
              <a:t>: EXTRACTS of the vocabulary lists for French, German and Spanish.</a:t>
            </a:r>
            <a:br>
              <a:rPr lang="en-GB" baseline="0" dirty="0" smtClean="0"/>
            </a:br>
            <a:r>
              <a:rPr lang="en-GB" baseline="0" dirty="0" smtClean="0"/>
              <a:t>This slide is a screen shot of the Spanish one.</a:t>
            </a:r>
            <a:br>
              <a:rPr lang="en-GB" baseline="0" dirty="0" smtClean="0"/>
            </a:br>
            <a:r>
              <a:rPr lang="en-GB" baseline="0" dirty="0" smtClean="0"/>
              <a:t>Point out that some of the inclusions in the list lie outside the top 5000 words.  Given that an ambitious aim of 2000 words is commensurate with the expected vocabulary size for Common European Framework of Reference B1, it is significant that significant numbers of words on the GCSE list lie outside this frequency range.  Clearly, some words will naturally lie outside the top 2000 and nevertheless be valid.  However, in the theme of weather, we might rightly ask whether all of these less frequent items need necessarily to be learnt (at the expense of other, more frequent, vocabulary).</a:t>
            </a:r>
          </a:p>
          <a:p>
            <a:r>
              <a:rPr lang="en-GB" baseline="0" dirty="0" smtClean="0"/>
              <a:t>NB:  It is important to say at this point that NCELP has set out to share this work with the awarding bodies, and that it is hoped that frequency will play a significant role in any future GCSE specification.  However, changes to vocabulary lists are clearly not permitted within the life of a specification, so as it stands, the lists are for teacher use.  It does stand to reason, however, that (with the notable exceptions of words like ‘</a:t>
            </a:r>
            <a:r>
              <a:rPr lang="en-GB" baseline="0" dirty="0" err="1" smtClean="0"/>
              <a:t>ayuntamiento</a:t>
            </a:r>
            <a:r>
              <a:rPr lang="en-GB" baseline="0" dirty="0" smtClean="0"/>
              <a:t> (town hall) and ‘</a:t>
            </a:r>
            <a:r>
              <a:rPr lang="en-GB" baseline="0" dirty="0" err="1" smtClean="0"/>
              <a:t>ajedrez</a:t>
            </a:r>
            <a:r>
              <a:rPr lang="en-GB" baseline="0" dirty="0" smtClean="0"/>
              <a:t>’ (chess) which we know that awarding bodies like to put into their papers), question writers probably do tend to use the more common words in these lists, so that we would do no harm to ensure that the most frequent words in these lists are known well by all learners.  In doing this, we also ensure that learners are better prepared for communication outside the classroom, since these are the more frequently used words.</a:t>
            </a:r>
          </a:p>
        </p:txBody>
      </p:sp>
      <p:sp>
        <p:nvSpPr>
          <p:cNvPr id="4" name="Slide Number Placeholder 3"/>
          <p:cNvSpPr>
            <a:spLocks noGrp="1"/>
          </p:cNvSpPr>
          <p:nvPr>
            <p:ph type="sldNum" sz="quarter" idx="10"/>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2790948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br>
              <a:rPr lang="en-GB" b="1" dirty="0" smtClean="0"/>
            </a:br>
            <a:r>
              <a:rPr lang="en-GB" b="0" dirty="0" smtClean="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Handout 5: </a:t>
            </a:r>
            <a:r>
              <a:rPr lang="en-GB" sz="1200" b="1" kern="1200" dirty="0" smtClean="0">
                <a:solidFill>
                  <a:schemeClr val="tx1"/>
                </a:solidFill>
                <a:effectLst/>
                <a:latin typeface="+mn-lt"/>
                <a:ea typeface="+mn-ea"/>
                <a:cs typeface="+mn-cs"/>
              </a:rPr>
              <a:t>Focusing on the verb lexicon:  Why and how to teach a verb vocabulary.</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Again, allow</a:t>
            </a:r>
            <a:r>
              <a:rPr lang="en-GB" baseline="0" dirty="0" smtClean="0"/>
              <a:t> reading time here.</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2137250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smtClean="0"/>
              <a:t>Section 2: Which words?</a:t>
            </a:r>
            <a:br>
              <a:rPr lang="en-GB" b="1" dirty="0" smtClean="0"/>
            </a:br>
            <a:r>
              <a:rPr lang="en-GB" b="0" dirty="0" smtClean="0"/>
              <a:t>The verb lexicon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This slide describes the essential features of the sets of verb resources, a sample of which will follow this slide.</a:t>
            </a:r>
            <a:br>
              <a:rPr lang="en-GB" dirty="0" smtClean="0"/>
            </a:br>
            <a:r>
              <a:rPr lang="en-GB" dirty="0" smtClean="0"/>
              <a:t>Refer STs to the handouts</a:t>
            </a:r>
            <a:r>
              <a:rPr lang="en-GB" baseline="0" dirty="0" smtClean="0"/>
              <a:t> which list all of the verbs and the sentences that are included in the PowerPoint resources.</a:t>
            </a:r>
            <a:r>
              <a:rPr lang="en-GB" dirty="0" smtClean="0"/>
              <a:t/>
            </a:r>
            <a:br>
              <a:rPr lang="en-GB" dirty="0" smtClean="0"/>
            </a:br>
            <a:r>
              <a:rPr lang="en-GB" b="1" dirty="0" smtClean="0"/>
              <a:t>Handouts</a:t>
            </a:r>
            <a:r>
              <a:rPr lang="en-GB" b="1" baseline="0" dirty="0" smtClean="0"/>
              <a:t> 6, 7, 8: </a:t>
            </a:r>
            <a:r>
              <a:rPr lang="en-GB" baseline="0" dirty="0" smtClean="0"/>
              <a:t/>
            </a:r>
            <a:br>
              <a:rPr lang="en-GB" baseline="0" dirty="0" smtClean="0"/>
            </a:br>
            <a:r>
              <a:rPr lang="en-GB" baseline="0" dirty="0" smtClean="0"/>
              <a:t>French 25 and 15 verbs and sentences</a:t>
            </a:r>
            <a:br>
              <a:rPr lang="en-GB" baseline="0" dirty="0" smtClean="0"/>
            </a:br>
            <a:r>
              <a:rPr lang="en-GB" baseline="0" dirty="0" smtClean="0"/>
              <a:t>German 25 and 15 verbs and sentences</a:t>
            </a:r>
            <a:br>
              <a:rPr lang="en-GB" baseline="0" dirty="0" smtClean="0"/>
            </a:br>
            <a:r>
              <a:rPr lang="en-GB" baseline="0" dirty="0" smtClean="0"/>
              <a:t>Spanish 25 and 15 verbs and sentences</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2238441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34341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84473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35645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4646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05504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1430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112820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8431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143542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2653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76315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4413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8591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21736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633701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49511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772321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84941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388506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32141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750485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94091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7337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62951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874376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34305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71674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658733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900928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8587890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96220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70034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6403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36988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350135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85692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22080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1675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314484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619950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970546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3234458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010168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57510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249867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22177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915039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6304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95376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710501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0341625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798214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4438889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119575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318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31/03/2019</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257638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84380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405982902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solidFill>
                  <a:prstClr val="black"/>
                </a:solidFill>
                <a:latin typeface="Century Gothic" panose="020B0502020202020204" pitchFamily="34" charset="0"/>
              </a:rPr>
              <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3102642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008142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slide" Target="slide23.xml"/><Relationship Id="rId5" Type="http://schemas.openxmlformats.org/officeDocument/2006/relationships/slide" Target="slide17.xml"/><Relationship Id="rId4" Type="http://schemas.openxmlformats.org/officeDocument/2006/relationships/slide" Target="slide11.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1.wav"/><Relationship Id="rId1" Type="http://schemas.openxmlformats.org/officeDocument/2006/relationships/slideLayout" Target="../slideLayouts/slideLayout35.xml"/><Relationship Id="rId4"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35.xml"/><Relationship Id="rId5" Type="http://schemas.openxmlformats.org/officeDocument/2006/relationships/image" Target="../media/image8.jpg"/><Relationship Id="rId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29.xml"/><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8.jpg"/><Relationship Id="rId5" Type="http://schemas.openxmlformats.org/officeDocument/2006/relationships/audio" Target="../media/audio4.wav"/><Relationship Id="rId4" Type="http://schemas.openxmlformats.org/officeDocument/2006/relationships/audio" Target="../media/audio6.wav"/></Relationships>
</file>

<file path=ppt/slides/_rels/slide17.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2.xml"/><Relationship Id="rId1" Type="http://schemas.openxmlformats.org/officeDocument/2006/relationships/slideLayout" Target="../slideLayouts/slideLayout24.xml"/><Relationship Id="rId4" Type="http://schemas.openxmlformats.org/officeDocument/2006/relationships/audio" Target="../media/audio8.wav"/></Relationships>
</file>

<file path=ppt/slides/_rels/slide18.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audio" Target="../media/audio8.wav"/></Relationships>
</file>

<file path=ppt/slides/_rels/slide19.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audio" Target="../media/audio9.wav"/></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audio" Target="../media/audio10.wav"/></Relationships>
</file>

<file path=ppt/slides/_rels/slide2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audio" Target="../media/audio9.wav"/><Relationship Id="rId4" Type="http://schemas.openxmlformats.org/officeDocument/2006/relationships/audio" Target="../media/audio11.wav"/></Relationships>
</file>

<file path=ppt/slides/_rels/slide22.xml.rels><?xml version="1.0" encoding="UTF-8" standalone="yes"?>
<Relationships xmlns="http://schemas.openxmlformats.org/package/2006/relationships"><Relationship Id="rId3" Type="http://schemas.openxmlformats.org/officeDocument/2006/relationships/audio" Target="../media/audio7.wav"/><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slide" Target="slide29.xml"/><Relationship Id="rId5" Type="http://schemas.openxmlformats.org/officeDocument/2006/relationships/audio" Target="../media/audio10.wav"/><Relationship Id="rId4" Type="http://schemas.openxmlformats.org/officeDocument/2006/relationships/audio" Target="../media/audio12.wav"/></Relationships>
</file>

<file path=ppt/slides/_rels/slide23.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audio" Target="../media/audio14.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audio" Target="../media/audio14.wav"/><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audio" Target="../media/audio16.wav"/><Relationship Id="rId2" Type="http://schemas.openxmlformats.org/officeDocument/2006/relationships/audio" Target="../media/audio13.wav"/><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audio" Target="../media/audio14.wav"/><Relationship Id="rId1" Type="http://schemas.openxmlformats.org/officeDocument/2006/relationships/slideLayout" Target="../slideLayouts/slideLayout7.xml"/><Relationship Id="rId4" Type="http://schemas.openxmlformats.org/officeDocument/2006/relationships/audio" Target="../media/audio15.wav"/></Relationships>
</file>

<file path=ppt/slides/_rels/slide2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audio" Target="../media/audio13.wav"/><Relationship Id="rId1" Type="http://schemas.openxmlformats.org/officeDocument/2006/relationships/slideLayout" Target="../slideLayouts/slideLayout7.xml"/><Relationship Id="rId5" Type="http://schemas.openxmlformats.org/officeDocument/2006/relationships/slide" Target="slide29.xml"/><Relationship Id="rId4" Type="http://schemas.openxmlformats.org/officeDocument/2006/relationships/audio" Target="../media/audio16.wav"/></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hyperlink" Target="file:///F:\RHAWKES\WiderProfessionalRoles\AST\2018-19\DfE%20Centre%20for%20Excellence\CPD%20resources\Vocabulary%20-%20Half-day\FINAL-Half-Day-CPD\NCELP_Research_Presentation_Vocabulary_TRG.pptx#-1,1,PowerPoint Presentat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gif"/><Relationship Id="rId7"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jpg"/><Relationship Id="rId9" Type="http://schemas.openxmlformats.org/officeDocument/2006/relationships/image" Target="../media/image20.png"/></Relationships>
</file>

<file path=ppt/slides/_rels/slide3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5.jpg"/><Relationship Id="rId7"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image" Target="../media/image24.jpg"/><Relationship Id="rId11" Type="http://schemas.openxmlformats.org/officeDocument/2006/relationships/image" Target="../media/image16.png"/><Relationship Id="rId5" Type="http://schemas.openxmlformats.org/officeDocument/2006/relationships/image" Target="../media/image18.jpg"/><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audio" Target="../media/audio19.wav"/><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3.xml"/><Relationship Id="rId6" Type="http://schemas.openxmlformats.org/officeDocument/2006/relationships/hyperlink" Target="https://diariocorreo.pe/noticias/dia-de-los-muertos/"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46.xml"/><Relationship Id="rId6" Type="http://schemas.openxmlformats.org/officeDocument/2006/relationships/hyperlink" Target="https://www.publicdomainpictures.net/en/view-image.php?image=155227&amp;picture=light-bulb" TargetMode="External"/><Relationship Id="rId5" Type="http://schemas.openxmlformats.org/officeDocument/2006/relationships/hyperlink" Target="https://pixabay.com/no/vectors/detective-etterforskning-mann-311684/" TargetMode="Externa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6.png"/><Relationship Id="rId1" Type="http://schemas.openxmlformats.org/officeDocument/2006/relationships/slideLayout" Target="../slideLayouts/slideLayout51.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all-literature.wikidot.com/" TargetMode="External"/><Relationship Id="rId5" Type="http://schemas.openxmlformats.org/officeDocument/2006/relationships/image" Target="../media/image49.png"/><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png"/></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hyperlink" Target="mailto:Enquiries@ncelp.org.u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395111" y="2105561"/>
            <a:ext cx="6886222" cy="1323439"/>
          </a:xfrm>
          <a:prstGeom prst="rect">
            <a:avLst/>
          </a:prstGeom>
          <a:noFill/>
        </p:spPr>
        <p:txBody>
          <a:bodyPr wrap="square" rtlCol="0">
            <a:spAutoFit/>
          </a:bodyPr>
          <a:lstStyle/>
          <a:p>
            <a:r>
              <a:rPr lang="en-GB" sz="4000" b="1" dirty="0" smtClean="0">
                <a:solidFill>
                  <a:prstClr val="white"/>
                </a:solidFill>
                <a:latin typeface="Century Gothic" panose="020B0502020202020204" pitchFamily="34" charset="0"/>
              </a:rPr>
              <a:t>NCELP</a:t>
            </a:r>
            <a:br>
              <a:rPr lang="en-GB" sz="4000" b="1" dirty="0" smtClean="0">
                <a:solidFill>
                  <a:prstClr val="white"/>
                </a:solidFill>
                <a:latin typeface="Century Gothic" panose="020B0502020202020204" pitchFamily="34" charset="0"/>
              </a:rPr>
            </a:br>
            <a:r>
              <a:rPr lang="en-GB" sz="4000" b="1" dirty="0" smtClean="0">
                <a:solidFill>
                  <a:prstClr val="white"/>
                </a:solidFill>
                <a:latin typeface="Century Gothic" panose="020B0502020202020204" pitchFamily="34" charset="0"/>
              </a:rPr>
              <a:t>Vocabulary </a:t>
            </a:r>
            <a:r>
              <a:rPr lang="en-GB" sz="4000" b="1" dirty="0" smtClean="0">
                <a:solidFill>
                  <a:prstClr val="white"/>
                </a:solidFill>
                <a:latin typeface="Century Gothic" panose="020B0502020202020204" pitchFamily="34" charset="0"/>
              </a:rPr>
              <a:t>TRG</a:t>
            </a:r>
            <a:endParaRPr lang="en-GB" sz="4000" b="1" dirty="0">
              <a:solidFill>
                <a:prstClr val="white"/>
              </a:solidFill>
              <a:latin typeface="Century Gothic" panose="020B0502020202020204" pitchFamily="34" charset="0"/>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Examples – 25 verbs</a:t>
            </a:r>
            <a:endParaRPr lang="en-GB" sz="3600" b="1" dirty="0">
              <a:solidFill>
                <a:schemeClr val="bg1"/>
              </a:solidFill>
            </a:endParaRPr>
          </a:p>
        </p:txBody>
      </p:sp>
      <p:sp>
        <p:nvSpPr>
          <p:cNvPr id="5" name="Content Placeholder 4"/>
          <p:cNvSpPr>
            <a:spLocks noGrp="1"/>
          </p:cNvSpPr>
          <p:nvPr>
            <p:ph idx="1"/>
          </p:nvPr>
        </p:nvSpPr>
        <p:spPr>
          <a:xfrm>
            <a:off x="825843" y="1646394"/>
            <a:ext cx="10515600" cy="5264423"/>
          </a:xfrm>
        </p:spPr>
        <p:txBody>
          <a:bodyPr>
            <a:normAutofit/>
          </a:bodyPr>
          <a:lstStyle/>
          <a:p>
            <a:pPr>
              <a:lnSpc>
                <a:spcPct val="250000"/>
              </a:lnSpc>
              <a:buFont typeface="Wingdings" panose="05000000000000000000" pitchFamily="2" charset="2"/>
              <a:buChar char="§"/>
            </a:pPr>
            <a:r>
              <a:rPr lang="en-GB" dirty="0" smtClean="0">
                <a:hlinkClick r:id="rId4" action="ppaction://hlinksldjump"/>
              </a:rPr>
              <a:t>French [faire]</a:t>
            </a:r>
            <a:endParaRPr lang="en-GB" dirty="0" smtClean="0"/>
          </a:p>
          <a:p>
            <a:pPr>
              <a:lnSpc>
                <a:spcPct val="250000"/>
              </a:lnSpc>
              <a:buFont typeface="Wingdings" panose="05000000000000000000" pitchFamily="2" charset="2"/>
              <a:buChar char="§"/>
            </a:pPr>
            <a:r>
              <a:rPr lang="en-GB" dirty="0" smtClean="0">
                <a:hlinkClick r:id="rId5" action="ppaction://hlinksldjump"/>
              </a:rPr>
              <a:t>German [</a:t>
            </a:r>
            <a:r>
              <a:rPr lang="en-GB" dirty="0" err="1">
                <a:hlinkClick r:id="rId5" action="ppaction://hlinksldjump"/>
              </a:rPr>
              <a:t>h</a:t>
            </a:r>
            <a:r>
              <a:rPr lang="en-GB" dirty="0" err="1" smtClean="0">
                <a:hlinkClick r:id="rId5" action="ppaction://hlinksldjump"/>
              </a:rPr>
              <a:t>aben</a:t>
            </a:r>
            <a:r>
              <a:rPr lang="en-GB" dirty="0" smtClean="0">
                <a:hlinkClick r:id="rId5" action="ppaction://hlinksldjump"/>
              </a:rPr>
              <a:t>]</a:t>
            </a:r>
            <a:endParaRPr lang="en-GB" dirty="0" smtClean="0"/>
          </a:p>
          <a:p>
            <a:pPr>
              <a:lnSpc>
                <a:spcPct val="250000"/>
              </a:lnSpc>
              <a:buFont typeface="Wingdings" panose="05000000000000000000" pitchFamily="2" charset="2"/>
              <a:buChar char="§"/>
            </a:pPr>
            <a:r>
              <a:rPr lang="en-GB" dirty="0" smtClean="0">
                <a:hlinkClick r:id="rId6" action="ppaction://hlinksldjump"/>
              </a:rPr>
              <a:t>Spanish [</a:t>
            </a:r>
            <a:r>
              <a:rPr lang="en-GB" dirty="0" err="1" smtClean="0">
                <a:hlinkClick r:id="rId6" action="ppaction://hlinksldjump"/>
              </a:rPr>
              <a:t>ser</a:t>
            </a:r>
            <a:r>
              <a:rPr lang="en-GB" dirty="0" smtClean="0">
                <a:hlinkClick r:id="rId6" action="ppaction://hlinksldjump"/>
              </a:rPr>
              <a:t>]</a:t>
            </a: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8219370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7" name="TextBox 6"/>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9" name="TextBox 8"/>
          <p:cNvSpPr txBox="1"/>
          <p:nvPr/>
        </p:nvSpPr>
        <p:spPr>
          <a:xfrm>
            <a:off x="2774400" y="2201853"/>
            <a:ext cx="700264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doing, making]</a:t>
            </a:r>
            <a:endParaRPr lang="en-GB" sz="3200" dirty="0">
              <a:solidFill>
                <a:srgbClr val="5B9BD5">
                  <a:lumMod val="50000"/>
                </a:srgbClr>
              </a:solidFill>
              <a:latin typeface="Century Gothic" panose="020B0502020202020204" pitchFamily="34" charset="0"/>
            </a:endParaRPr>
          </a:p>
        </p:txBody>
      </p:sp>
      <p:sp>
        <p:nvSpPr>
          <p:cNvPr id="10" name="TextBox 9"/>
          <p:cNvSpPr txBox="1"/>
          <p:nvPr/>
        </p:nvSpPr>
        <p:spPr>
          <a:xfrm>
            <a:off x="3038170" y="3357272"/>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1" name="TextBox 10"/>
          <p:cNvSpPr txBox="1"/>
          <p:nvPr/>
        </p:nvSpPr>
        <p:spPr>
          <a:xfrm>
            <a:off x="3038169" y="5083336"/>
            <a:ext cx="7336753"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is </a:t>
            </a:r>
            <a:r>
              <a:rPr lang="en-GB" sz="3200" dirty="0" smtClean="0">
                <a:solidFill>
                  <a:srgbClr val="5B9BD5">
                    <a:lumMod val="50000"/>
                  </a:srgbClr>
                </a:solidFill>
                <a:latin typeface="Century Gothic" panose="020B0502020202020204" pitchFamily="34" charset="0"/>
              </a:rPr>
              <a:t>doing, is making]</a:t>
            </a:r>
            <a:endParaRPr lang="en-GB" sz="32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2778911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3" name="fai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8" name="TextBox 7"/>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12" name="TextBox 11"/>
          <p:cNvSpPr txBox="1"/>
          <p:nvPr/>
        </p:nvSpPr>
        <p:spPr>
          <a:xfrm>
            <a:off x="2541624" y="2124254"/>
            <a:ext cx="71895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making, doing</a:t>
            </a:r>
            <a:r>
              <a:rPr lang="en-GB" sz="3200" dirty="0">
                <a:solidFill>
                  <a:srgbClr val="5B9BD5">
                    <a:lumMod val="50000"/>
                  </a:srgbClr>
                </a:solidFill>
                <a:latin typeface="Century Gothic" panose="020B0502020202020204" pitchFamily="34" charset="0"/>
              </a:rPr>
              <a:t>]</a:t>
            </a:r>
          </a:p>
        </p:txBody>
      </p:sp>
      <p:sp>
        <p:nvSpPr>
          <p:cNvPr id="13" name="TextBox 12"/>
          <p:cNvSpPr txBox="1"/>
          <p:nvPr/>
        </p:nvSpPr>
        <p:spPr>
          <a:xfrm>
            <a:off x="2965018" y="3378645"/>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14" name="TextBox 13"/>
          <p:cNvSpPr txBox="1"/>
          <p:nvPr/>
        </p:nvSpPr>
        <p:spPr>
          <a:xfrm>
            <a:off x="2965017" y="5074391"/>
            <a:ext cx="726271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a:t>
            </a:r>
            <a:r>
              <a:rPr lang="en-GB" sz="3200" dirty="0">
                <a:solidFill>
                  <a:srgbClr val="5B9BD5">
                    <a:lumMod val="50000"/>
                  </a:srgbClr>
                </a:solidFill>
                <a:latin typeface="Century Gothic" panose="020B0502020202020204" pitchFamily="34" charset="0"/>
              </a:rPr>
              <a:t> | </a:t>
            </a:r>
            <a:r>
              <a:rPr lang="en-GB" sz="3200" dirty="0" smtClean="0">
                <a:solidFill>
                  <a:srgbClr val="5B9BD5">
                    <a:lumMod val="50000"/>
                  </a:srgbClr>
                </a:solidFill>
                <a:latin typeface="Century Gothic" panose="020B0502020202020204" pitchFamily="34" charset="0"/>
              </a:rPr>
              <a:t>is doing, is making]</a:t>
            </a:r>
            <a:endParaRPr lang="en-GB" sz="3200" dirty="0">
              <a:solidFill>
                <a:srgbClr val="5B9BD5">
                  <a:lumMod val="50000"/>
                </a:srgbClr>
              </a:solidFill>
              <a:latin typeface="Century Gothic" panose="020B0502020202020204" pitchFamily="34" charset="0"/>
            </a:endParaRPr>
          </a:p>
        </p:txBody>
      </p:sp>
      <p:sp>
        <p:nvSpPr>
          <p:cNvPr id="15" name="Action Button: Help 14">
            <a:hlinkClick r:id="" action="ppaction://noaction" highlightClick="1"/>
          </p:cNvPr>
          <p:cNvSpPr/>
          <p:nvPr/>
        </p:nvSpPr>
        <p:spPr>
          <a:xfrm>
            <a:off x="2495652" y="222206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Action Button: Help 15">
            <a:hlinkClick r:id="" action="ppaction://noaction" highlightClick="1"/>
          </p:cNvPr>
          <p:cNvSpPr/>
          <p:nvPr/>
        </p:nvSpPr>
        <p:spPr>
          <a:xfrm>
            <a:off x="2541624" y="5074391"/>
            <a:ext cx="542518" cy="478022"/>
          </a:xfrm>
          <a:prstGeom prst="actionButtonHelp">
            <a:avLst/>
          </a:prstGeom>
          <a:solidFill>
            <a:schemeClr val="accent1">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339881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subTnLst>
                                    <p:audio>
                                      <p:cMediaNode>
                                        <p:cTn display="0" masterRel="sameClick">
                                          <p:stCondLst>
                                            <p:cond evt="begin" delay="0">
                                              <p:tn val="20"/>
                                            </p:cond>
                                          </p:stCondLst>
                                          <p:endCondLst>
                                            <p:cond evt="onStopAudio" delay="0">
                                              <p:tgtEl>
                                                <p:sldTgt/>
                                              </p:tgtEl>
                                            </p:cond>
                                          </p:endCondLst>
                                        </p:cTn>
                                        <p:tgtEl>
                                          <p:sndTgt r:embed="rId3" name="fai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2381028" y="2196517"/>
            <a:ext cx="7846707"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is </a:t>
            </a:r>
            <a:r>
              <a:rPr lang="en-GB" sz="3200" dirty="0" smtClean="0">
                <a:solidFill>
                  <a:srgbClr val="5B9BD5">
                    <a:lumMod val="50000"/>
                  </a:srgbClr>
                </a:solidFill>
                <a:latin typeface="Century Gothic" panose="020B0502020202020204" pitchFamily="34" charset="0"/>
              </a:rPr>
              <a:t>doing, is making]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2933323" y="3350789"/>
            <a:ext cx="6225922"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 </a:t>
            </a:r>
            <a:r>
              <a:rPr lang="en-GB" sz="6000" b="1" dirty="0">
                <a:solidFill>
                  <a:srgbClr val="EA5F00"/>
                </a:solidFill>
                <a:latin typeface="Century Gothic" panose="020B0502020202020204" pitchFamily="34" charset="0"/>
                <a:cs typeface="Calibri" panose="020F0502020204030204" pitchFamily="34" charset="0"/>
              </a:rPr>
              <a:t>fait</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0" y="4351174"/>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smtClean="0">
                <a:solidFill>
                  <a:srgbClr val="EA5F00"/>
                </a:solidFill>
                <a:latin typeface="Century Gothic" panose="020B0502020202020204" pitchFamily="34" charset="0"/>
                <a:cs typeface="Calibri" panose="020F0502020204030204" pitchFamily="34" charset="0"/>
              </a:rPr>
              <a:t> </a:t>
            </a:r>
            <a:r>
              <a:rPr lang="en-HK" sz="3200" b="1" dirty="0">
                <a:solidFill>
                  <a:srgbClr val="EA5F00"/>
                </a:solidFill>
                <a:latin typeface="Century Gothic" panose="020B0502020202020204" pitchFamily="34" charset="0"/>
                <a:cs typeface="Calibri" panose="020F0502020204030204" pitchFamily="34" charset="0"/>
              </a:rPr>
              <a:t>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234493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fait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70" y="2176662"/>
            <a:ext cx="626409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a:t>
            </a:r>
            <a:r>
              <a:rPr lang="en-GB" sz="3200" dirty="0">
                <a:solidFill>
                  <a:srgbClr val="5B9BD5">
                    <a:lumMod val="50000"/>
                  </a:srgbClr>
                </a:solidFill>
                <a:latin typeface="Century Gothic" panose="020B0502020202020204" pitchFamily="34" charset="0"/>
              </a:rPr>
              <a:t> | </a:t>
            </a:r>
            <a:r>
              <a:rPr lang="en-GB" sz="3200" dirty="0" smtClean="0">
                <a:solidFill>
                  <a:srgbClr val="5B9BD5">
                    <a:lumMod val="50000"/>
                  </a:srgbClr>
                </a:solidFill>
                <a:latin typeface="Century Gothic" panose="020B0502020202020204" pitchFamily="34" charset="0"/>
              </a:rPr>
              <a:t>doing, making]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1115366" y="4037385"/>
            <a:ext cx="9652335"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a:t>
            </a:r>
            <a:r>
              <a:rPr lang="fr" sz="6000" b="1" dirty="0">
                <a:solidFill>
                  <a:srgbClr val="EA5F00"/>
                </a:solidFill>
                <a:latin typeface="Century Gothic" panose="020B0502020202020204" pitchFamily="34" charset="0"/>
                <a:cs typeface="Calibri" panose="020F0502020204030204" pitchFamily="34" charset="0"/>
              </a:rPr>
              <a:t>faire</a:t>
            </a:r>
            <a:r>
              <a:rPr lang="fr" sz="6000" dirty="0">
                <a:solidFill>
                  <a:srgbClr val="5B9BD5">
                    <a:lumMod val="50000"/>
                  </a:srgbClr>
                </a:solidFill>
                <a:latin typeface="Century Gothic" panose="020B0502020202020204" pitchFamily="34" charset="0"/>
              </a:rPr>
              <a:t>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0" y="5053048"/>
            <a:ext cx="12192000"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Tree>
    <p:extLst>
      <p:ext uri="{BB962C8B-B14F-4D97-AF65-F5344CB8AC3E}">
        <p14:creationId xmlns:p14="http://schemas.microsoft.com/office/powerpoint/2010/main" val="33433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Faire.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3" name="Zara_aime_faire_le_l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fait</a:t>
            </a:r>
          </a:p>
        </p:txBody>
      </p:sp>
      <p:sp>
        <p:nvSpPr>
          <p:cNvPr id="4" name="TextBox 3"/>
          <p:cNvSpPr txBox="1"/>
          <p:nvPr/>
        </p:nvSpPr>
        <p:spPr>
          <a:xfrm>
            <a:off x="3038170" y="2177384"/>
            <a:ext cx="6914722"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does, makes </a:t>
            </a:r>
            <a:r>
              <a:rPr lang="en-GB" sz="3200" dirty="0">
                <a:solidFill>
                  <a:srgbClr val="5B9BD5">
                    <a:lumMod val="50000"/>
                  </a:srgbClr>
                </a:solidFill>
                <a:latin typeface="Century Gothic" panose="020B0502020202020204" pitchFamily="34" charset="0"/>
              </a:rPr>
              <a:t>|</a:t>
            </a:r>
            <a:r>
              <a:rPr lang="en-GB" sz="3200" dirty="0" smtClean="0">
                <a:solidFill>
                  <a:srgbClr val="5B9BD5">
                    <a:lumMod val="50000"/>
                  </a:srgbClr>
                </a:solidFill>
                <a:latin typeface="Century Gothic" panose="020B0502020202020204" pitchFamily="34" charset="0"/>
              </a:rPr>
              <a:t> </a:t>
            </a:r>
            <a:r>
              <a:rPr lang="en-GB" sz="3200" dirty="0">
                <a:solidFill>
                  <a:srgbClr val="5B9BD5">
                    <a:lumMod val="50000"/>
                  </a:srgbClr>
                </a:solidFill>
                <a:latin typeface="Century Gothic" panose="020B0502020202020204" pitchFamily="34" charset="0"/>
              </a:rPr>
              <a:t>is </a:t>
            </a:r>
            <a:r>
              <a:rPr lang="en-GB" sz="3200" dirty="0" smtClean="0">
                <a:solidFill>
                  <a:srgbClr val="5B9BD5">
                    <a:lumMod val="50000"/>
                  </a:srgbClr>
                </a:solidFill>
                <a:latin typeface="Century Gothic" panose="020B0502020202020204" pitchFamily="34" charset="0"/>
              </a:rPr>
              <a:t>doing, making]</a:t>
            </a:r>
            <a:endParaRPr lang="en-GB" sz="3200" dirty="0">
              <a:solidFill>
                <a:srgbClr val="5B9BD5">
                  <a:lumMod val="50000"/>
                </a:srgbClr>
              </a:solidFill>
              <a:latin typeface="Century Gothic" panose="020B0502020202020204" pitchFamily="34" charset="0"/>
            </a:endParaRP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168713" y="3244587"/>
            <a:ext cx="6250685"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Zara</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le lit.</a:t>
            </a:r>
            <a:endParaRPr lang="fr-FR" sz="6000" dirty="0">
              <a:solidFill>
                <a:srgbClr val="EA5F00"/>
              </a:solidFill>
              <a:latin typeface="Century Gothic" panose="020B0502020202020204" pitchFamily="34" charset="0"/>
              <a:cs typeface="Calibri" panose="020F0502020204030204" pitchFamily="34" charset="0"/>
            </a:endParaRP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2637953" y="4375241"/>
            <a:ext cx="8160133" cy="584775"/>
          </a:xfrm>
          <a:prstGeom prst="rect">
            <a:avLst/>
          </a:prstGeom>
          <a:no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a:t>
            </a:r>
            <a:r>
              <a:rPr lang="en-HK" sz="3200" b="1" dirty="0">
                <a:solidFill>
                  <a:srgbClr val="EA5F00"/>
                </a:solidFill>
                <a:latin typeface="Century Gothic" panose="020B0502020202020204" pitchFamily="34" charset="0"/>
                <a:cs typeface="Calibri" panose="020F0502020204030204" pitchFamily="34" charset="0"/>
              </a:rPr>
              <a:t>makes </a:t>
            </a:r>
            <a:r>
              <a:rPr lang="en-GB" sz="3200" dirty="0">
                <a:solidFill>
                  <a:srgbClr val="5B9BD5">
                    <a:lumMod val="50000"/>
                  </a:srgbClr>
                </a:solidFill>
                <a:latin typeface="Century Gothic" panose="020B0502020202020204" pitchFamily="34" charset="0"/>
              </a:rPr>
              <a:t>|</a:t>
            </a:r>
            <a:r>
              <a:rPr lang="en-HK" sz="3200" b="1" dirty="0" smtClean="0">
                <a:solidFill>
                  <a:srgbClr val="EA5F00"/>
                </a:solidFill>
                <a:latin typeface="Century Gothic" panose="020B0502020202020204" pitchFamily="34" charset="0"/>
                <a:cs typeface="Calibri" panose="020F0502020204030204" pitchFamily="34" charset="0"/>
              </a:rPr>
              <a:t> </a:t>
            </a:r>
            <a:r>
              <a:rPr lang="en-HK" sz="3200" b="1" dirty="0">
                <a:solidFill>
                  <a:srgbClr val="EA5F00"/>
                </a:solidFill>
                <a:latin typeface="Century Gothic" panose="020B0502020202020204" pitchFamily="34" charset="0"/>
                <a:cs typeface="Calibri" panose="020F0502020204030204" pitchFamily="34" charset="0"/>
              </a:rPr>
              <a:t>is 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10" name="Rectangle 9"/>
          <p:cNvSpPr/>
          <p:nvPr/>
        </p:nvSpPr>
        <p:spPr>
          <a:xfrm>
            <a:off x="5711745" y="3244587"/>
            <a:ext cx="1322798" cy="1015663"/>
          </a:xfrm>
          <a:prstGeom prst="rect">
            <a:avLst/>
          </a:prstGeom>
        </p:spPr>
        <p:txBody>
          <a:bodyPr wrap="none">
            <a:spAutoFit/>
          </a:bodyPr>
          <a:lstStyle/>
          <a:p>
            <a:r>
              <a:rPr lang="en-GB" sz="6000" b="1" dirty="0">
                <a:solidFill>
                  <a:srgbClr val="EA5F00"/>
                </a:solidFill>
                <a:latin typeface="Century Gothic" panose="020B0502020202020204" pitchFamily="34" charset="0"/>
                <a:cs typeface="Calibri" panose="020F0502020204030204" pitchFamily="34" charset="0"/>
              </a:rPr>
              <a:t>fait</a:t>
            </a:r>
            <a:endParaRPr lang="en-GB" sz="6000" dirty="0">
              <a:solidFill>
                <a:prstClr val="black"/>
              </a:solidFill>
            </a:endParaRPr>
          </a:p>
        </p:txBody>
      </p:sp>
    </p:spTree>
    <p:extLst>
      <p:ext uri="{BB962C8B-B14F-4D97-AF65-F5344CB8AC3E}">
        <p14:creationId xmlns:p14="http://schemas.microsoft.com/office/powerpoint/2010/main" val="1921935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fai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3" name="Zara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4" name="Zara_fait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7034543" y="6494075"/>
            <a:ext cx="3193192"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Stephen Owen / Emma Marsden</a:t>
            </a:r>
          </a:p>
        </p:txBody>
      </p:sp>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faire</a:t>
            </a:r>
          </a:p>
        </p:txBody>
      </p:sp>
      <p:sp>
        <p:nvSpPr>
          <p:cNvPr id="4" name="TextBox 3"/>
          <p:cNvSpPr txBox="1"/>
          <p:nvPr/>
        </p:nvSpPr>
        <p:spPr>
          <a:xfrm>
            <a:off x="3038169" y="2176662"/>
            <a:ext cx="680921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a:t>
            </a:r>
            <a:r>
              <a:rPr lang="en-GB" sz="3200" dirty="0" smtClean="0">
                <a:solidFill>
                  <a:srgbClr val="5B9BD5">
                    <a:lumMod val="50000"/>
                  </a:srgbClr>
                </a:solidFill>
                <a:latin typeface="Century Gothic" panose="020B0502020202020204" pitchFamily="34" charset="0"/>
              </a:rPr>
              <a:t>do, make |doing, making]</a:t>
            </a:r>
            <a:endParaRPr lang="en-GB" sz="3200" dirty="0">
              <a:solidFill>
                <a:srgbClr val="5B9BD5">
                  <a:lumMod val="50000"/>
                </a:srgbClr>
              </a:solidFill>
              <a:latin typeface="Century Gothic" panose="020B0502020202020204" pitchFamily="34" charset="0"/>
            </a:endParaRPr>
          </a:p>
        </p:txBody>
      </p:sp>
      <p:sp>
        <p:nvSpPr>
          <p:cNvPr id="5" name="TextBox 4"/>
          <p:cNvSpPr txBox="1"/>
          <p:nvPr/>
        </p:nvSpPr>
        <p:spPr>
          <a:xfrm>
            <a:off x="2495653" y="4061381"/>
            <a:ext cx="9493148" cy="1015663"/>
          </a:xfrm>
          <a:prstGeom prst="rect">
            <a:avLst/>
          </a:prstGeom>
          <a:solidFill>
            <a:schemeClr val="bg1"/>
          </a:solidFill>
        </p:spPr>
        <p:txBody>
          <a:bodyPr wrap="square" rtlCol="0">
            <a:spAutoFit/>
          </a:bodyPr>
          <a:lstStyle/>
          <a:p>
            <a:pPr algn="ctr"/>
            <a:r>
              <a:rPr lang="fr" sz="6000" dirty="0">
                <a:solidFill>
                  <a:srgbClr val="5B9BD5">
                    <a:lumMod val="50000"/>
                  </a:srgbClr>
                </a:solidFill>
                <a:latin typeface="Century Gothic" panose="020B0502020202020204" pitchFamily="34" charset="0"/>
              </a:rPr>
              <a:t>Zara aime ____ le lit.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3399692" y="5053048"/>
            <a:ext cx="573258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Zara likes </a:t>
            </a:r>
            <a:r>
              <a:rPr lang="en-HK" sz="3200" b="1" dirty="0">
                <a:solidFill>
                  <a:srgbClr val="EA5F00"/>
                </a:solidFill>
                <a:latin typeface="Century Gothic" panose="020B0502020202020204" pitchFamily="34" charset="0"/>
                <a:cs typeface="Calibri" panose="020F0502020204030204" pitchFamily="34" charset="0"/>
              </a:rPr>
              <a:t>making</a:t>
            </a:r>
            <a:r>
              <a:rPr lang="en-HK" sz="3200" dirty="0">
                <a:solidFill>
                  <a:srgbClr val="5B9BD5">
                    <a:lumMod val="50000"/>
                  </a:srgbClr>
                </a:solidFill>
                <a:latin typeface="Century Gothic" panose="020B0502020202020204" pitchFamily="34" charset="0"/>
              </a:rPr>
              <a:t> the bed</a:t>
            </a:r>
            <a:r>
              <a:rPr lang="en-GB" sz="3200" dirty="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 xmlns:a16="http://schemas.microsoft.com/office/drawing/2014/main" id="{3095B070-9F18-1047-AD42-62F8B79E04A2}"/>
              </a:ext>
            </a:extLst>
          </p:cNvPr>
          <p:cNvSpPr/>
          <p:nvPr/>
        </p:nvSpPr>
        <p:spPr>
          <a:xfrm>
            <a:off x="7422587" y="4078026"/>
            <a:ext cx="1830950" cy="1015663"/>
          </a:xfrm>
          <a:prstGeom prst="rect">
            <a:avLst/>
          </a:prstGeom>
        </p:spPr>
        <p:txBody>
          <a:bodyPr wrap="none">
            <a:spAutoFit/>
          </a:bodyPr>
          <a:lstStyle/>
          <a:p>
            <a:r>
              <a:rPr lang="fr" sz="6000" b="1" dirty="0">
                <a:solidFill>
                  <a:srgbClr val="EA5F00"/>
                </a:solidFill>
                <a:latin typeface="Century Gothic" panose="020B0502020202020204" pitchFamily="34" charset="0"/>
                <a:cs typeface="Calibri" panose="020F0502020204030204" pitchFamily="34" charset="0"/>
              </a:rPr>
              <a:t>faire</a:t>
            </a:r>
            <a:endParaRPr lang="en-GB" sz="6000" dirty="0">
              <a:solidFill>
                <a:prstClr val="black"/>
              </a:solidFill>
            </a:endParaRPr>
          </a:p>
        </p:txBody>
      </p:sp>
      <p:sp>
        <p:nvSpPr>
          <p:cNvPr id="11" name="Action Button: End 10">
            <a:hlinkClick r:id="rId7"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6165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Fair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4" name="Zara_aime_GAP_le_li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Zara_aime_faire_le_li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7" name="TextBox 6"/>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8" name="TextBox 7"/>
          <p:cNvSpPr txBox="1"/>
          <p:nvPr/>
        </p:nvSpPr>
        <p:spPr>
          <a:xfrm>
            <a:off x="3033044" y="3265681"/>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9" name="TextBox 8"/>
          <p:cNvSpPr txBox="1"/>
          <p:nvPr/>
        </p:nvSpPr>
        <p:spPr>
          <a:xfrm>
            <a:off x="3033044" y="499174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Tree>
    <p:extLst>
      <p:ext uri="{BB962C8B-B14F-4D97-AF65-F5344CB8AC3E}">
        <p14:creationId xmlns:p14="http://schemas.microsoft.com/office/powerpoint/2010/main" val="3635797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4" name="hat.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11" name="TextBox 10"/>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12" name="TextBox 11"/>
          <p:cNvSpPr txBox="1"/>
          <p:nvPr/>
        </p:nvSpPr>
        <p:spPr>
          <a:xfrm>
            <a:off x="3038170" y="3357630"/>
            <a:ext cx="5414904" cy="1862048"/>
          </a:xfrm>
          <a:prstGeom prst="rect">
            <a:avLst/>
          </a:prstGeom>
          <a:no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13" name="TextBox 12"/>
          <p:cNvSpPr txBox="1"/>
          <p:nvPr/>
        </p:nvSpPr>
        <p:spPr>
          <a:xfrm>
            <a:off x="3038170" y="505337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14" name="Action Button: Help 13">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Action Button: Help 14">
            <a:hlinkClick r:id="" action="ppaction://noaction" highlightClick="1"/>
          </p:cNvPr>
          <p:cNvSpPr/>
          <p:nvPr/>
        </p:nvSpPr>
        <p:spPr>
          <a:xfrm>
            <a:off x="2495652" y="5053376"/>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EEC100"/>
              </a:solidFill>
            </a:endParaRPr>
          </a:p>
        </p:txBody>
      </p:sp>
      <p:sp>
        <p:nvSpPr>
          <p:cNvPr id="16" name="TextBox 15"/>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121248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subTnLst>
                                    <p:audio>
                                      <p:cMediaNode>
                                        <p:cTn display="0" masterRel="sameClick">
                                          <p:stCondLst>
                                            <p:cond evt="begin" delay="0">
                                              <p:tn val="20"/>
                                            </p:cond>
                                          </p:stCondLst>
                                          <p:endCondLst>
                                            <p:cond evt="onStopAudio" delay="0">
                                              <p:tgtEl>
                                                <p:sldTgt/>
                                              </p:tgtEl>
                                            </p:cond>
                                          </p:endCondLst>
                                        </p:cTn>
                                        <p:tgtEl>
                                          <p:sndTgt r:embed="rId4" name="hat.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TextBox 4"/>
          <p:cNvSpPr txBox="1"/>
          <p:nvPr/>
        </p:nvSpPr>
        <p:spPr>
          <a:xfrm>
            <a:off x="0" y="3350789"/>
            <a:ext cx="12192000" cy="1015663"/>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Markus </a:t>
            </a:r>
            <a:r>
              <a:rPr lang="en-GB" sz="6000" b="1" dirty="0">
                <a:solidFill>
                  <a:srgbClr val="EEC100"/>
                </a:solidFill>
                <a:latin typeface="Century Gothic" panose="020B0502020202020204" pitchFamily="34" charset="0"/>
                <a:cs typeface="Calibri" panose="020F0502020204030204" pitchFamily="34" charset="0"/>
              </a:rPr>
              <a:t>hat</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7" name="TextBox 6"/>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339562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t.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hat_ein_Fahrrad.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Aims of the session</a:t>
            </a:r>
            <a:endParaRPr lang="en-GB" sz="2800" b="1" dirty="0">
              <a:solidFill>
                <a:schemeClr val="bg1"/>
              </a:solidFill>
            </a:endParaRPr>
          </a:p>
        </p:txBody>
      </p:sp>
      <p:sp>
        <p:nvSpPr>
          <p:cNvPr id="5" name="Content Placeholder 4"/>
          <p:cNvSpPr>
            <a:spLocks noGrp="1"/>
          </p:cNvSpPr>
          <p:nvPr>
            <p:ph idx="1"/>
          </p:nvPr>
        </p:nvSpPr>
        <p:spPr>
          <a:xfrm>
            <a:off x="567267" y="1460854"/>
            <a:ext cx="10515600" cy="4771779"/>
          </a:xfrm>
        </p:spPr>
        <p:txBody>
          <a:bodyPr>
            <a:normAutofit/>
          </a:bodyPr>
          <a:lstStyle/>
          <a:p>
            <a:pPr lvl="0">
              <a:lnSpc>
                <a:spcPct val="100000"/>
              </a:lnSpc>
              <a:buFont typeface="Wingdings" panose="05000000000000000000" pitchFamily="2" charset="2"/>
              <a:buChar char="§"/>
            </a:pPr>
            <a:r>
              <a:rPr lang="en-GB" dirty="0" smtClean="0"/>
              <a:t>Develop </a:t>
            </a:r>
            <a:r>
              <a:rPr lang="en-GB" dirty="0"/>
              <a:t>an understanding of the research evidence relating to L2 vocabulary learning  </a:t>
            </a:r>
          </a:p>
          <a:p>
            <a:pPr lvl="0">
              <a:lnSpc>
                <a:spcPct val="100000"/>
              </a:lnSpc>
              <a:buFont typeface="Wingdings" panose="05000000000000000000" pitchFamily="2" charset="2"/>
              <a:buChar char="§"/>
            </a:pPr>
            <a:r>
              <a:rPr lang="en-GB" dirty="0" smtClean="0"/>
              <a:t>Develop </a:t>
            </a:r>
            <a:r>
              <a:rPr lang="en-GB" dirty="0"/>
              <a:t>more concrete ideas for teaching vocabulary: (a) which words? (b) how to present, consolidate, develop and assess vocabulary knowledge?</a:t>
            </a:r>
          </a:p>
          <a:p>
            <a:pPr lvl="0">
              <a:lnSpc>
                <a:spcPct val="100000"/>
              </a:lnSpc>
              <a:buFont typeface="Wingdings" panose="05000000000000000000" pitchFamily="2" charset="2"/>
              <a:buChar char="§"/>
            </a:pPr>
            <a:r>
              <a:rPr lang="en-GB" dirty="0" smtClean="0"/>
              <a:t>Explore </a:t>
            </a:r>
            <a:r>
              <a:rPr lang="en-GB" dirty="0"/>
              <a:t>some of the NCELP resources and approaches for vocabulary learning</a:t>
            </a:r>
          </a:p>
          <a:p>
            <a:pPr lvl="0">
              <a:lnSpc>
                <a:spcPct val="100000"/>
              </a:lnSpc>
              <a:buFont typeface="Wingdings" panose="05000000000000000000" pitchFamily="2" charset="2"/>
              <a:buChar char="§"/>
            </a:pPr>
            <a:r>
              <a:rPr lang="en-GB" dirty="0" smtClean="0"/>
              <a:t>Understand </a:t>
            </a:r>
            <a:r>
              <a:rPr lang="en-GB" dirty="0"/>
              <a:t>the ways in which you will work with the Lead Schools to develop practice in this area</a:t>
            </a:r>
          </a:p>
          <a:p>
            <a:pPr lvl="0">
              <a:lnSpc>
                <a:spcPct val="100000"/>
              </a:lnSpc>
              <a:buFont typeface="Wingdings" panose="05000000000000000000" pitchFamily="2" charset="2"/>
              <a:buChar char="§"/>
            </a:pP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9893140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0" y="4037385"/>
            <a:ext cx="12192000" cy="1015663"/>
          </a:xfrm>
          <a:prstGeom prst="rect">
            <a:avLst/>
          </a:prstGeom>
          <a:solidFill>
            <a:schemeClr val="bg1"/>
          </a:solidFill>
        </p:spPr>
        <p:txBody>
          <a:bodyPr wrap="square" rtlCol="0">
            <a:spAutoFit/>
          </a:bodyPr>
          <a:lstStyle/>
          <a:p>
            <a:pPr algn="ctr"/>
            <a:r>
              <a:rPr lang="de" sz="6000" dirty="0">
                <a:solidFill>
                  <a:srgbClr val="5B9BD5">
                    <a:lumMod val="50000"/>
                  </a:srgbClr>
                </a:solidFill>
                <a:latin typeface="Century Gothic" panose="020B0502020202020204" pitchFamily="34" charset="0"/>
              </a:rPr>
              <a:t>Markus muss ein Fahrrad </a:t>
            </a:r>
            <a:r>
              <a:rPr lang="de" sz="6000" b="1" dirty="0">
                <a:solidFill>
                  <a:srgbClr val="EEC100"/>
                </a:solidFill>
                <a:latin typeface="Century Gothic" panose="020B0502020202020204" pitchFamily="34" charset="0"/>
                <a:cs typeface="Calibri" panose="020F0502020204030204" pitchFamily="34" charset="0"/>
              </a:rPr>
              <a:t>haben</a:t>
            </a:r>
            <a:r>
              <a:rPr lang="de" sz="6000" dirty="0">
                <a:solidFill>
                  <a:srgbClr val="5B9BD5">
                    <a:lumMod val="50000"/>
                  </a:srgbClr>
                </a:solidFill>
                <a:latin typeface="Century Gothic" panose="020B0502020202020204" pitchFamily="34" charset="0"/>
              </a:rPr>
              <a:t>.</a:t>
            </a:r>
            <a:endParaRPr lang="en-GB" sz="6000" dirty="0">
              <a:solidFill>
                <a:srgbClr val="5B9BD5">
                  <a:lumMod val="50000"/>
                </a:srgbClr>
              </a:solidFill>
              <a:latin typeface="Century Gothic" panose="020B0502020202020204" pitchFamily="34" charset="0"/>
            </a:endParaRPr>
          </a:p>
        </p:txBody>
      </p:sp>
      <p:sp>
        <p:nvSpPr>
          <p:cNvPr id="7" name="TextBox 6"/>
          <p:cNvSpPr txBox="1"/>
          <p:nvPr/>
        </p:nvSpPr>
        <p:spPr>
          <a:xfrm>
            <a:off x="2521009" y="5053048"/>
            <a:ext cx="5932065"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dirty="0">
                <a:solidFill>
                  <a:srgbClr val="5B9BD5">
                    <a:lumMod val="50000"/>
                  </a:srgbClr>
                </a:solidFill>
                <a:latin typeface="Century Gothic" panose="020B0502020202020204" pitchFamily="34" charset="0"/>
              </a:rPr>
              <a:t>.]</a:t>
            </a:r>
          </a:p>
        </p:txBody>
      </p:sp>
      <p:sp>
        <p:nvSpPr>
          <p:cNvPr id="8" name="TextBox 7"/>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377853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haben.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Markus_muss_ein_Fahrrad_haben.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a:solidFill>
                  <a:srgbClr val="5B9BD5">
                    <a:lumMod val="50000"/>
                  </a:srgbClr>
                </a:solidFill>
                <a:latin typeface="Century Gothic" panose="020B0502020202020204" pitchFamily="34" charset="0"/>
              </a:rPr>
              <a:t>hat</a:t>
            </a:r>
          </a:p>
        </p:txBody>
      </p:sp>
      <p:sp>
        <p:nvSpPr>
          <p:cNvPr id="4" name="TextBox 3"/>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[has]</a:t>
            </a:r>
          </a:p>
        </p:txBody>
      </p:sp>
      <p:sp>
        <p:nvSpPr>
          <p:cNvPr id="5" name="Action Button: Help 4">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Action Button: Help 6">
            <a:hlinkClick r:id="" action="ppaction://noaction" highlightClick="1"/>
          </p:cNvPr>
          <p:cNvSpPr/>
          <p:nvPr/>
        </p:nvSpPr>
        <p:spPr>
          <a:xfrm>
            <a:off x="2495652" y="437524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extBox 7"/>
          <p:cNvSpPr txBox="1"/>
          <p:nvPr/>
        </p:nvSpPr>
        <p:spPr>
          <a:xfrm>
            <a:off x="3038170" y="3356040"/>
            <a:ext cx="9153830" cy="1015663"/>
          </a:xfrm>
          <a:prstGeom prst="rect">
            <a:avLst/>
          </a:prstGeom>
          <a:solidFill>
            <a:schemeClr val="bg1"/>
          </a:solidFill>
        </p:spPr>
        <p:txBody>
          <a:bodyPr wrap="square" rtlCol="0">
            <a:spAutoFit/>
          </a:bodyPr>
          <a:lstStyle/>
          <a:p>
            <a:r>
              <a:rPr lang="en-GB" sz="6000" dirty="0">
                <a:solidFill>
                  <a:srgbClr val="5B9BD5">
                    <a:lumMod val="50000"/>
                  </a:srgbClr>
                </a:solidFill>
                <a:latin typeface="Century Gothic" panose="020B0502020202020204" pitchFamily="34" charset="0"/>
              </a:rPr>
              <a:t>Markus</a:t>
            </a:r>
            <a:r>
              <a:rPr lang="zh-CN" altLang="en-US" sz="6000" dirty="0">
                <a:solidFill>
                  <a:srgbClr val="5B9BD5">
                    <a:lumMod val="50000"/>
                  </a:srgbClr>
                </a:solidFill>
                <a:latin typeface="Century Gothic" panose="020B0502020202020204" pitchFamily="34" charset="0"/>
              </a:rPr>
              <a:t> </a:t>
            </a:r>
            <a:r>
              <a:rPr lang="en-US" altLang="zh-CN" sz="6000" dirty="0">
                <a:solidFill>
                  <a:srgbClr val="5B9BD5">
                    <a:lumMod val="50000"/>
                  </a:srgbClr>
                </a:solidFill>
                <a:latin typeface="Century Gothic" panose="020B0502020202020204" pitchFamily="34" charset="0"/>
              </a:rPr>
              <a:t>____</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ein</a:t>
            </a:r>
            <a:r>
              <a:rPr lang="en-GB" sz="6000"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Fahrrad</a:t>
            </a:r>
            <a:r>
              <a:rPr lang="en-GB" sz="6000" dirty="0">
                <a:solidFill>
                  <a:srgbClr val="5B9BD5">
                    <a:lumMod val="50000"/>
                  </a:srgbClr>
                </a:solidFill>
                <a:latin typeface="Century Gothic" panose="020B0502020202020204" pitchFamily="34" charset="0"/>
              </a:rPr>
              <a:t>. </a:t>
            </a:r>
            <a:endParaRPr lang="fr-FR" sz="6000" dirty="0">
              <a:solidFill>
                <a:srgbClr val="EA5F00"/>
              </a:solidFill>
              <a:latin typeface="Century Gothic" panose="020B0502020202020204" pitchFamily="34" charset="0"/>
              <a:cs typeface="Calibri" panose="020F0502020204030204" pitchFamily="34" charset="0"/>
            </a:endParaRPr>
          </a:p>
        </p:txBody>
      </p:sp>
      <p:sp>
        <p:nvSpPr>
          <p:cNvPr id="9" name="TextBox 8"/>
          <p:cNvSpPr txBox="1"/>
          <p:nvPr/>
        </p:nvSpPr>
        <p:spPr>
          <a:xfrm>
            <a:off x="4057073" y="4325536"/>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[Markus </a:t>
            </a:r>
            <a:r>
              <a:rPr lang="en-GB" sz="3200" b="1" dirty="0">
                <a:solidFill>
                  <a:srgbClr val="EEC100"/>
                </a:solidFill>
                <a:latin typeface="Century Gothic" panose="020B0502020202020204" pitchFamily="34" charset="0"/>
                <a:cs typeface="Calibri" panose="020F0502020204030204" pitchFamily="34" charset="0"/>
              </a:rPr>
              <a:t>has</a:t>
            </a:r>
            <a:r>
              <a:rPr lang="en-GB" sz="3200" dirty="0">
                <a:solidFill>
                  <a:srgbClr val="5B9BD5">
                    <a:lumMod val="50000"/>
                  </a:srgbClr>
                </a:solidFill>
                <a:latin typeface="Century Gothic" panose="020B0502020202020204" pitchFamily="34" charset="0"/>
              </a:rPr>
              <a:t> a bike.]</a:t>
            </a:r>
          </a:p>
        </p:txBody>
      </p:sp>
      <p:sp>
        <p:nvSpPr>
          <p:cNvPr id="10" name="Rectangle 9"/>
          <p:cNvSpPr/>
          <p:nvPr/>
        </p:nvSpPr>
        <p:spPr>
          <a:xfrm>
            <a:off x="5982670" y="3359578"/>
            <a:ext cx="1385316" cy="1015663"/>
          </a:xfrm>
          <a:prstGeom prst="rect">
            <a:avLst/>
          </a:prstGeom>
        </p:spPr>
        <p:txBody>
          <a:bodyPr wrap="none">
            <a:spAutoFit/>
          </a:bodyPr>
          <a:lstStyle/>
          <a:p>
            <a:r>
              <a:rPr lang="en-GB" sz="6000" b="1" dirty="0">
                <a:solidFill>
                  <a:srgbClr val="EEC100"/>
                </a:solidFill>
                <a:latin typeface="Century Gothic" panose="020B0502020202020204" pitchFamily="34" charset="0"/>
                <a:cs typeface="Calibri" panose="020F0502020204030204" pitchFamily="34" charset="0"/>
              </a:rPr>
              <a:t>hat</a:t>
            </a:r>
            <a:endParaRPr lang="en-GB" sz="60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Tree>
    <p:extLst>
      <p:ext uri="{BB962C8B-B14F-4D97-AF65-F5344CB8AC3E}">
        <p14:creationId xmlns:p14="http://schemas.microsoft.com/office/powerpoint/2010/main" val="210781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3" name="hat.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4" name="Markus__ein_Fahrrad.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5" name="Markus_hat_ein_Fahrr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haben</a:t>
            </a:r>
            <a:endParaRPr lang="en-GB" sz="11500" b="1" dirty="0">
              <a:solidFill>
                <a:srgbClr val="5B9BD5">
                  <a:lumMod val="50000"/>
                </a:srgbClr>
              </a:solidFill>
              <a:latin typeface="Century Gothic" panose="020B0502020202020204" pitchFamily="34" charset="0"/>
            </a:endParaRPr>
          </a:p>
        </p:txBody>
      </p:sp>
      <p:sp>
        <p:nvSpPr>
          <p:cNvPr id="4" name="TextBox 3"/>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have | having]</a:t>
            </a:r>
          </a:p>
        </p:txBody>
      </p:sp>
      <p:sp>
        <p:nvSpPr>
          <p:cNvPr id="5" name="TextBox 4"/>
          <p:cNvSpPr txBox="1"/>
          <p:nvPr/>
        </p:nvSpPr>
        <p:spPr>
          <a:xfrm>
            <a:off x="398585" y="4060829"/>
            <a:ext cx="11793416" cy="923330"/>
          </a:xfrm>
          <a:prstGeom prst="rect">
            <a:avLst/>
          </a:prstGeom>
          <a:solidFill>
            <a:schemeClr val="bg1"/>
          </a:solidFill>
        </p:spPr>
        <p:txBody>
          <a:bodyPr wrap="square" rtlCol="0">
            <a:spAutoFit/>
          </a:bodyPr>
          <a:lstStyle/>
          <a:p>
            <a:pPr algn="ctr"/>
            <a:r>
              <a:rPr lang="de" sz="4800" dirty="0">
                <a:solidFill>
                  <a:srgbClr val="5B9BD5">
                    <a:lumMod val="50000"/>
                  </a:srgbClr>
                </a:solidFill>
                <a:latin typeface="Century Gothic" panose="020B0502020202020204" pitchFamily="34" charset="0"/>
              </a:rPr>
              <a:t>Markus muss ein Fahrrad</a:t>
            </a:r>
            <a:r>
              <a:rPr lang="zh-CN" altLang="en-US" sz="4800" dirty="0">
                <a:solidFill>
                  <a:srgbClr val="5B9BD5">
                    <a:lumMod val="50000"/>
                  </a:srgbClr>
                </a:solidFill>
                <a:latin typeface="Century Gothic" panose="020B0502020202020204" pitchFamily="34" charset="0"/>
              </a:rPr>
              <a:t> </a:t>
            </a:r>
            <a:r>
              <a:rPr lang="en-US" altLang="zh-CN" sz="4800" dirty="0">
                <a:solidFill>
                  <a:srgbClr val="5B9BD5">
                    <a:lumMod val="50000"/>
                  </a:srgbClr>
                </a:solidFill>
                <a:latin typeface="Century Gothic" panose="020B0502020202020204" pitchFamily="34" charset="0"/>
              </a:rPr>
              <a:t>_______</a:t>
            </a:r>
            <a:r>
              <a:rPr lang="en-GB" sz="5400" dirty="0">
                <a:solidFill>
                  <a:srgbClr val="5B9BD5">
                    <a:lumMod val="50000"/>
                  </a:srgbClr>
                </a:solidFill>
                <a:latin typeface="Century Gothic" panose="020B0502020202020204" pitchFamily="34" charset="0"/>
              </a:rPr>
              <a:t>.</a:t>
            </a:r>
          </a:p>
        </p:txBody>
      </p:sp>
      <p:sp>
        <p:nvSpPr>
          <p:cNvPr id="7" name="TextBox 6"/>
          <p:cNvSpPr txBox="1"/>
          <p:nvPr/>
        </p:nvSpPr>
        <p:spPr>
          <a:xfrm>
            <a:off x="3038169" y="5053048"/>
            <a:ext cx="5914241"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a:t>
            </a:r>
            <a:r>
              <a:rPr lang="en-HK" sz="3200" dirty="0">
                <a:solidFill>
                  <a:srgbClr val="5B9BD5">
                    <a:lumMod val="50000"/>
                  </a:srgbClr>
                </a:solidFill>
                <a:latin typeface="Century Gothic" panose="020B0502020202020204" pitchFamily="34" charset="0"/>
              </a:rPr>
              <a:t>Markus must </a:t>
            </a:r>
            <a:r>
              <a:rPr lang="en-HK" sz="3200" b="1" dirty="0">
                <a:solidFill>
                  <a:srgbClr val="EEC100"/>
                </a:solidFill>
                <a:latin typeface="Century Gothic" panose="020B0502020202020204" pitchFamily="34" charset="0"/>
                <a:cs typeface="Calibri" panose="020F0502020204030204" pitchFamily="34" charset="0"/>
              </a:rPr>
              <a:t>have</a:t>
            </a:r>
            <a:r>
              <a:rPr lang="en-HK" sz="3200" dirty="0">
                <a:solidFill>
                  <a:srgbClr val="5B9BD5">
                    <a:lumMod val="50000"/>
                  </a:srgbClr>
                </a:solidFill>
                <a:latin typeface="Century Gothic" panose="020B0502020202020204" pitchFamily="34" charset="0"/>
              </a:rPr>
              <a:t> a bike</a:t>
            </a:r>
            <a:r>
              <a:rPr lang="en-GB" sz="3200">
                <a:solidFill>
                  <a:srgbClr val="5B9BD5">
                    <a:lumMod val="50000"/>
                  </a:srgbClr>
                </a:solidFill>
                <a:latin typeface="Century Gothic" panose="020B0502020202020204" pitchFamily="34" charset="0"/>
              </a:rPr>
              <a:t>.]</a:t>
            </a:r>
          </a:p>
        </p:txBody>
      </p:sp>
      <p:sp>
        <p:nvSpPr>
          <p:cNvPr id="8" name="Action Button: Help 7">
            <a:hlinkClick r:id="" action="ppaction://noaction" highlightClick="1"/>
          </p:cNvPr>
          <p:cNvSpPr/>
          <p:nvPr/>
        </p:nvSpPr>
        <p:spPr>
          <a:xfrm>
            <a:off x="2495652" y="2222061"/>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Action Button: Help 8">
            <a:hlinkClick r:id="" action="ppaction://noaction" highlightClick="1"/>
          </p:cNvPr>
          <p:cNvSpPr/>
          <p:nvPr/>
        </p:nvSpPr>
        <p:spPr>
          <a:xfrm>
            <a:off x="797481" y="4336014"/>
            <a:ext cx="542518" cy="478022"/>
          </a:xfrm>
          <a:prstGeom prst="actionButtonHelp">
            <a:avLst/>
          </a:prstGeom>
          <a:solidFill>
            <a:srgbClr val="EEC1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FF2B5EF4-FFF2-40B4-BE49-F238E27FC236}">
                <a16:creationId xmlns:a16="http://schemas.microsoft.com/office/drawing/2014/main" xmlns="" id="{3095B070-9F18-1047-AD42-62F8B79E04A2}"/>
              </a:ext>
            </a:extLst>
          </p:cNvPr>
          <p:cNvSpPr/>
          <p:nvPr/>
        </p:nvSpPr>
        <p:spPr>
          <a:xfrm>
            <a:off x="8642943" y="4037383"/>
            <a:ext cx="2372765" cy="923330"/>
          </a:xfrm>
          <a:prstGeom prst="rect">
            <a:avLst/>
          </a:prstGeom>
        </p:spPr>
        <p:txBody>
          <a:bodyPr wrap="none">
            <a:spAutoFit/>
          </a:bodyPr>
          <a:lstStyle/>
          <a:p>
            <a:r>
              <a:rPr lang="de" sz="5400" b="1" dirty="0">
                <a:solidFill>
                  <a:srgbClr val="EEC100"/>
                </a:solidFill>
                <a:latin typeface="Century Gothic" panose="020B0502020202020204" pitchFamily="34" charset="0"/>
                <a:cs typeface="Calibri" panose="020F0502020204030204" pitchFamily="34" charset="0"/>
              </a:rPr>
              <a:t>haben</a:t>
            </a:r>
            <a:endParaRPr lang="en-GB" sz="5400" dirty="0">
              <a:solidFill>
                <a:srgbClr val="EEC100"/>
              </a:solidFill>
            </a:endParaRPr>
          </a:p>
        </p:txBody>
      </p:sp>
      <p:sp>
        <p:nvSpPr>
          <p:cNvPr id="11" name="TextBox 10"/>
          <p:cNvSpPr txBox="1"/>
          <p:nvPr/>
        </p:nvSpPr>
        <p:spPr>
          <a:xfrm>
            <a:off x="7315200" y="6494075"/>
            <a:ext cx="2912535" cy="276999"/>
          </a:xfrm>
          <a:prstGeom prst="rect">
            <a:avLst/>
          </a:prstGeom>
          <a:noFill/>
        </p:spPr>
        <p:txBody>
          <a:bodyPr wrap="square" rtlCol="0">
            <a:spAutoFit/>
          </a:bodyPr>
          <a:lstStyle/>
          <a:p>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2" name="Action Button: End 1">
            <a:hlinkClick r:id="rId6"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096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haben.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subTnLst>
                                    <p:audio>
                                      <p:cMediaNode>
                                        <p:cTn display="0" masterRel="sameClick">
                                          <p:stCondLst>
                                            <p:cond evt="begin" delay="0">
                                              <p:tn val="20"/>
                                            </p:cond>
                                          </p:stCondLst>
                                          <p:endCondLst>
                                            <p:cond evt="onStopAudio" delay="0">
                                              <p:tgtEl>
                                                <p:sldTgt/>
                                              </p:tgtEl>
                                            </p:cond>
                                          </p:endCondLst>
                                        </p:cTn>
                                        <p:tgtEl>
                                          <p:sndTgt r:embed="rId4" name="Markus_muss_ein_Fahrrad__.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5" name="Markus_muss_ein_Fahrrad_habe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89979"/>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258677"/>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4984741"/>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437518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e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3038170" y="3316649"/>
            <a:ext cx="5414904" cy="1862048"/>
          </a:xfrm>
          <a:prstGeom prst="rect">
            <a:avLst/>
          </a:prstGeom>
          <a:no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10" name="TextBox 9"/>
          <p:cNvSpPr txBox="1"/>
          <p:nvPr/>
        </p:nvSpPr>
        <p:spPr>
          <a:xfrm>
            <a:off x="3038170" y="5012395"/>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511662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93367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e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0" grpId="0" animBg="1"/>
      <p:bldP spid="3"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9" name="TextBox 8"/>
          <p:cNvSpPr txBox="1"/>
          <p:nvPr/>
        </p:nvSpPr>
        <p:spPr>
          <a:xfrm>
            <a:off x="3038170" y="3356040"/>
            <a:ext cx="5414904" cy="1938992"/>
          </a:xfrm>
          <a:prstGeom prst="rect">
            <a:avLst/>
          </a:prstGeom>
          <a:solidFill>
            <a:schemeClr val="bg1"/>
          </a:solidFill>
        </p:spPr>
        <p:txBody>
          <a:bodyPr wrap="square" rtlCol="0">
            <a:spAutoFit/>
          </a:bodyPr>
          <a:lstStyle/>
          <a:p>
            <a:pPr algn="ctr"/>
            <a:r>
              <a:rPr lang="fr-FR" sz="6000" b="1" dirty="0">
                <a:solidFill>
                  <a:srgbClr val="EA5F00"/>
                </a:solidFill>
                <a:latin typeface="Century Gothic" panose="020B0502020202020204" pitchFamily="34" charset="0"/>
                <a:cs typeface="Calibri" panose="020F0502020204030204" pitchFamily="34" charset="0"/>
              </a:rPr>
              <a:t>Es</a:t>
            </a:r>
            <a:r>
              <a:rPr lang="fr-FR" sz="6000" dirty="0">
                <a:solidFill>
                  <a:srgbClr val="EA5F00"/>
                </a:solidFill>
                <a:latin typeface="Century Gothic" panose="020B0502020202020204" pitchFamily="34" charset="0"/>
                <a:cs typeface="Calibri" panose="020F050202020403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0" name="TextBox 9"/>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a:t>
            </a:r>
            <a:r>
              <a:rPr lang="fr-FR" sz="3200" b="1" dirty="0" smtClean="0">
                <a:solidFill>
                  <a:srgbClr val="EA5F00"/>
                </a:solidFill>
                <a:latin typeface="Century Gothic" panose="020B0502020202020204" pitchFamily="34" charset="0"/>
                <a:cs typeface="Calibri" panose="020F0502020204030204" pitchFamily="34" charset="0"/>
              </a:rPr>
              <a:t>S/</a:t>
            </a:r>
            <a:r>
              <a:rPr lang="fr-FR" sz="3200" b="1" dirty="0" err="1" smtClean="0">
                <a:solidFill>
                  <a:srgbClr val="EA5F00"/>
                </a:solidFill>
                <a:latin typeface="Century Gothic" panose="020B0502020202020204" pitchFamily="34" charset="0"/>
                <a:cs typeface="Calibri" panose="020F0502020204030204" pitchFamily="34" charset="0"/>
              </a:rPr>
              <a:t>he</a:t>
            </a:r>
            <a:r>
              <a:rPr lang="fr-FR" sz="3200" b="1" dirty="0" smtClean="0">
                <a:solidFill>
                  <a:srgbClr val="EA5F00"/>
                </a:solidFill>
                <a:latin typeface="Century Gothic" panose="020B0502020202020204" pitchFamily="34" charset="0"/>
                <a:cs typeface="Calibri" panose="020F0502020204030204" pitchFamily="34" charset="0"/>
              </a:rPr>
              <a:t>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344540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es.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es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a:t>
            </a:r>
            <a:r>
              <a:rPr lang="fr-FR" sz="6000" b="1" dirty="0" err="1">
                <a:solidFill>
                  <a:srgbClr val="EA5F00"/>
                </a:solidFill>
                <a:latin typeface="Century Gothic" panose="020B0502020202020204" pitchFamily="34" charset="0"/>
                <a:cs typeface="Calibri" panose="020F0502020204030204" pitchFamily="34" charset="0"/>
              </a:rPr>
              <a:t>ser</a:t>
            </a:r>
            <a:r>
              <a:rPr lang="en-GB" sz="6000" b="1" dirty="0">
                <a:solidFill>
                  <a:srgbClr val="5B9BD5">
                    <a:lumMod val="50000"/>
                  </a:srgbClr>
                </a:solidFill>
                <a:latin typeface="Century Gothic" panose="020B0502020202020204" pitchFamily="34" charset="0"/>
              </a:rPr>
              <a:t>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[S/he </a:t>
            </a:r>
            <a:r>
              <a:rPr lang="en-GB" sz="3200" dirty="0">
                <a:solidFill>
                  <a:srgbClr val="5B9BD5">
                    <a:lumMod val="50000"/>
                  </a:srgbClr>
                </a:solidFill>
                <a:latin typeface="Century Gothic" panose="020B0502020202020204" pitchFamily="34" charset="0"/>
              </a:rPr>
              <a:t>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6" name="TextBox 5"/>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82367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SER.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quiere_ser_ric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es</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7384"/>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[is]</a:t>
            </a:r>
          </a:p>
        </p:txBody>
      </p:sp>
      <p:sp>
        <p:nvSpPr>
          <p:cNvPr id="3" name="Action Button: Help 2">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TextBox 11"/>
          <p:cNvSpPr txBox="1"/>
          <p:nvPr/>
        </p:nvSpPr>
        <p:spPr>
          <a:xfrm>
            <a:off x="3038170" y="3356040"/>
            <a:ext cx="5414904" cy="1938992"/>
          </a:xfrm>
          <a:prstGeom prst="rect">
            <a:avLst/>
          </a:prstGeom>
          <a:solidFill>
            <a:schemeClr val="bg1"/>
          </a:solidFill>
        </p:spPr>
        <p:txBody>
          <a:bodyPr wrap="square" rtlCol="0">
            <a:spAutoFit/>
          </a:bodyPr>
          <a:lstStyle/>
          <a:p>
            <a:pPr algn="ctr"/>
            <a:r>
              <a:rPr lang="en-GB" sz="6000" dirty="0">
                <a:solidFill>
                  <a:srgbClr val="5B9BD5">
                    <a:lumMod val="50000"/>
                  </a:srgbClr>
                </a:solidFill>
                <a:latin typeface="Century Gothic" panose="020B0502020202020204" pitchFamily="34" charset="0"/>
              </a:rPr>
              <a:t>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a:p>
            <a:pPr algn="ctr"/>
            <a:endParaRPr lang="fr-FR" sz="6000" dirty="0">
              <a:solidFill>
                <a:srgbClr val="EA5F00"/>
              </a:solidFill>
              <a:latin typeface="Century Gothic" panose="020B0502020202020204" pitchFamily="34" charset="0"/>
              <a:cs typeface="Calibri" panose="020F0502020204030204" pitchFamily="34" charset="0"/>
            </a:endParaRPr>
          </a:p>
        </p:txBody>
      </p:sp>
      <p:sp>
        <p:nvSpPr>
          <p:cNvPr id="13" name="TextBox 12"/>
          <p:cNvSpPr txBox="1"/>
          <p:nvPr/>
        </p:nvSpPr>
        <p:spPr>
          <a:xfrm>
            <a:off x="3038170" y="4351174"/>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a:t>
            </a:r>
            <a:r>
              <a:rPr lang="fr-FR" sz="3200" b="1" dirty="0" smtClean="0">
                <a:solidFill>
                  <a:srgbClr val="EA5F00"/>
                </a:solidFill>
                <a:latin typeface="Century Gothic" panose="020B0502020202020204" pitchFamily="34" charset="0"/>
                <a:cs typeface="Calibri" panose="020F0502020204030204" pitchFamily="34" charset="0"/>
              </a:rPr>
              <a:t>S/</a:t>
            </a:r>
            <a:r>
              <a:rPr lang="fr-FR" sz="3200" b="1" dirty="0" err="1" smtClean="0">
                <a:solidFill>
                  <a:srgbClr val="EA5F00"/>
                </a:solidFill>
                <a:latin typeface="Century Gothic" panose="020B0502020202020204" pitchFamily="34" charset="0"/>
                <a:cs typeface="Calibri" panose="020F0502020204030204" pitchFamily="34" charset="0"/>
              </a:rPr>
              <a:t>he</a:t>
            </a:r>
            <a:r>
              <a:rPr lang="fr-FR" sz="3200" b="1" dirty="0" smtClean="0">
                <a:solidFill>
                  <a:srgbClr val="EA5F00"/>
                </a:solidFill>
                <a:latin typeface="Century Gothic" panose="020B0502020202020204" pitchFamily="34" charset="0"/>
                <a:cs typeface="Calibri" panose="020F0502020204030204" pitchFamily="34" charset="0"/>
              </a:rPr>
              <a:t> </a:t>
            </a:r>
            <a:r>
              <a:rPr lang="fr-FR" sz="3200" b="1" dirty="0" err="1">
                <a:solidFill>
                  <a:srgbClr val="EA5F00"/>
                </a:solidFill>
                <a:latin typeface="Century Gothic" panose="020B0502020202020204" pitchFamily="34" charset="0"/>
                <a:cs typeface="Calibri" panose="020F0502020204030204" pitchFamily="34" charset="0"/>
              </a:rPr>
              <a:t>is</a:t>
            </a:r>
            <a:r>
              <a:rPr lang="fr-FR" sz="3200" b="1" dirty="0">
                <a:solidFill>
                  <a:srgbClr val="EA5F00"/>
                </a:solidFill>
                <a:latin typeface="Century Gothic" panose="020B0502020202020204" pitchFamily="34" charset="0"/>
                <a:cs typeface="Calibri" panose="020F0502020204030204" pitchFamily="34" charset="0"/>
              </a:rPr>
              <a:t> </a:t>
            </a:r>
            <a:r>
              <a:rPr lang="en-GB" sz="3200" dirty="0">
                <a:solidFill>
                  <a:srgbClr val="5B9BD5">
                    <a:lumMod val="50000"/>
                  </a:srgbClr>
                </a:solidFill>
                <a:latin typeface="Century Gothic" panose="020B0502020202020204" pitchFamily="34" charset="0"/>
              </a:rPr>
              <a:t>rich.]</a:t>
            </a:r>
          </a:p>
        </p:txBody>
      </p:sp>
      <p:sp>
        <p:nvSpPr>
          <p:cNvPr id="4" name="Rectangle 3"/>
          <p:cNvSpPr/>
          <p:nvPr/>
        </p:nvSpPr>
        <p:spPr>
          <a:xfrm>
            <a:off x="4389001" y="3335511"/>
            <a:ext cx="923651" cy="1015663"/>
          </a:xfrm>
          <a:prstGeom prst="rect">
            <a:avLst/>
          </a:prstGeom>
        </p:spPr>
        <p:txBody>
          <a:bodyPr wrap="none">
            <a:spAutoFit/>
          </a:bodyPr>
          <a:lstStyle/>
          <a:p>
            <a:r>
              <a:rPr lang="fr-FR" sz="6000" b="1" dirty="0">
                <a:solidFill>
                  <a:srgbClr val="EA5F00"/>
                </a:solidFill>
                <a:latin typeface="Century Gothic" panose="020B0502020202020204" pitchFamily="34" charset="0"/>
                <a:cs typeface="Calibri" panose="020F0502020204030204" pitchFamily="34" charset="0"/>
              </a:rPr>
              <a:t>Es</a:t>
            </a:r>
            <a:endParaRPr lang="en-GB" sz="6000" dirty="0">
              <a:solidFill>
                <a:prstClr val="black"/>
              </a:solidFill>
            </a:endParaRPr>
          </a:p>
        </p:txBody>
      </p:sp>
      <p:sp>
        <p:nvSpPr>
          <p:cNvPr id="9" name="TextBox 8"/>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73985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2" name="es.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subTnLst>
                                    <p:audio>
                                      <p:cMediaNode>
                                        <p:cTn display="0" masterRel="sameClick">
                                          <p:stCondLst>
                                            <p:cond evt="begin" delay="0">
                                              <p:tn val="26"/>
                                            </p:cond>
                                          </p:stCondLst>
                                          <p:endCondLst>
                                            <p:cond evt="onStopAudio" delay="0">
                                              <p:tgtEl>
                                                <p:sldTgt/>
                                              </p:tgtEl>
                                            </p:cond>
                                          </p:endCondLst>
                                        </p:cTn>
                                        <p:tgtEl>
                                          <p:sndTgt r:embed="rId3" name="__rico.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subTnLst>
                                    <p:audio>
                                      <p:cMediaNode>
                                        <p:cTn display="0" masterRel="sameClick">
                                          <p:stCondLst>
                                            <p:cond evt="begin" delay="0">
                                              <p:tn val="31"/>
                                            </p:cond>
                                          </p:stCondLst>
                                          <p:endCondLst>
                                            <p:cond evt="onStopAudio" delay="0">
                                              <p:tgtEl>
                                                <p:sldTgt/>
                                              </p:tgtEl>
                                            </p:cond>
                                          </p:endCondLst>
                                        </p:cTn>
                                        <p:tgtEl>
                                          <p:sndTgt r:embed="rId4" name="es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3" grpId="0" animBg="1"/>
      <p:bldP spid="11" grpId="0" animBg="1"/>
      <p:bldP spid="12" grpId="0" animBg="1"/>
      <p:bldP spid="1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38170" y="486077"/>
            <a:ext cx="5414904" cy="1862048"/>
          </a:xfrm>
          <a:prstGeom prst="rect">
            <a:avLst/>
          </a:prstGeom>
          <a:solidFill>
            <a:schemeClr val="bg1"/>
          </a:solidFill>
        </p:spPr>
        <p:txBody>
          <a:bodyPr wrap="square" rtlCol="0">
            <a:spAutoFit/>
          </a:bodyPr>
          <a:lstStyle/>
          <a:p>
            <a:pPr algn="ctr"/>
            <a:r>
              <a:rPr lang="en-GB" sz="11500" b="1" dirty="0" err="1">
                <a:solidFill>
                  <a:srgbClr val="5B9BD5">
                    <a:lumMod val="50000"/>
                  </a:srgbClr>
                </a:solidFill>
                <a:latin typeface="Century Gothic" panose="020B0502020202020204" pitchFamily="34" charset="0"/>
              </a:rPr>
              <a:t>ser</a:t>
            </a:r>
            <a:endParaRPr lang="en-GB" sz="11500" b="1" dirty="0">
              <a:solidFill>
                <a:srgbClr val="5B9BD5">
                  <a:lumMod val="50000"/>
                </a:srgbClr>
              </a:solidFill>
              <a:latin typeface="Century Gothic" panose="020B0502020202020204" pitchFamily="34" charset="0"/>
            </a:endParaRPr>
          </a:p>
        </p:txBody>
      </p:sp>
      <p:sp>
        <p:nvSpPr>
          <p:cNvPr id="8" name="TextBox 7"/>
          <p:cNvSpPr txBox="1"/>
          <p:nvPr/>
        </p:nvSpPr>
        <p:spPr>
          <a:xfrm>
            <a:off x="3038170" y="2176662"/>
            <a:ext cx="5414904" cy="584775"/>
          </a:xfrm>
          <a:prstGeom prst="rect">
            <a:avLst/>
          </a:prstGeom>
          <a:solidFill>
            <a:schemeClr val="bg1"/>
          </a:solidFill>
        </p:spPr>
        <p:txBody>
          <a:bodyPr wrap="square" rtlCol="0">
            <a:spAutoFit/>
          </a:bodyPr>
          <a:lstStyle/>
          <a:p>
            <a:pPr algn="ctr"/>
            <a:r>
              <a:rPr lang="en-GB" sz="3200" dirty="0">
                <a:solidFill>
                  <a:srgbClr val="5B9BD5">
                    <a:lumMod val="50000"/>
                  </a:srgbClr>
                </a:solidFill>
                <a:latin typeface="Century Gothic" panose="020B0502020202020204" pitchFamily="34" charset="0"/>
              </a:rPr>
              <a:t>[to be | being]</a:t>
            </a:r>
          </a:p>
        </p:txBody>
      </p:sp>
      <p:sp>
        <p:nvSpPr>
          <p:cNvPr id="9" name="TextBox 8"/>
          <p:cNvSpPr txBox="1"/>
          <p:nvPr/>
        </p:nvSpPr>
        <p:spPr>
          <a:xfrm>
            <a:off x="1115366" y="4037385"/>
            <a:ext cx="9652335" cy="1015663"/>
          </a:xfrm>
          <a:prstGeom prst="rect">
            <a:avLst/>
          </a:prstGeom>
          <a:solidFill>
            <a:schemeClr val="bg1"/>
          </a:solidFill>
        </p:spPr>
        <p:txBody>
          <a:bodyPr wrap="square" rtlCol="0">
            <a:spAutoFit/>
          </a:bodyPr>
          <a:lstStyle/>
          <a:p>
            <a:pPr algn="ctr"/>
            <a:r>
              <a:rPr lang="en-GB" sz="6000" dirty="0" err="1">
                <a:solidFill>
                  <a:srgbClr val="5B9BD5">
                    <a:lumMod val="50000"/>
                  </a:srgbClr>
                </a:solidFill>
                <a:latin typeface="Century Gothic" panose="020B0502020202020204" pitchFamily="34" charset="0"/>
              </a:rPr>
              <a:t>Quiere</a:t>
            </a:r>
            <a:r>
              <a:rPr lang="en-GB" sz="6000" b="1" dirty="0">
                <a:solidFill>
                  <a:srgbClr val="5B9BD5">
                    <a:lumMod val="50000"/>
                  </a:srgbClr>
                </a:solidFill>
                <a:latin typeface="Century Gothic" panose="020B0502020202020204" pitchFamily="34" charset="0"/>
              </a:rPr>
              <a:t> ___ </a:t>
            </a:r>
            <a:r>
              <a:rPr lang="en-GB" sz="6000" dirty="0" err="1">
                <a:solidFill>
                  <a:srgbClr val="5B9BD5">
                    <a:lumMod val="50000"/>
                  </a:srgbClr>
                </a:solidFill>
                <a:latin typeface="Century Gothic" panose="020B0502020202020204" pitchFamily="34" charset="0"/>
              </a:rPr>
              <a:t>rico</a:t>
            </a:r>
            <a:r>
              <a:rPr lang="en-GB" sz="6000" dirty="0">
                <a:solidFill>
                  <a:srgbClr val="5B9BD5">
                    <a:lumMod val="50000"/>
                  </a:srgbClr>
                </a:solidFill>
                <a:latin typeface="Century Gothic" panose="020B0502020202020204" pitchFamily="34" charset="0"/>
              </a:rPr>
              <a:t>.</a:t>
            </a:r>
          </a:p>
        </p:txBody>
      </p:sp>
      <p:sp>
        <p:nvSpPr>
          <p:cNvPr id="10" name="TextBox 9"/>
          <p:cNvSpPr txBox="1"/>
          <p:nvPr/>
        </p:nvSpPr>
        <p:spPr>
          <a:xfrm>
            <a:off x="3038170" y="5053048"/>
            <a:ext cx="5414904" cy="584775"/>
          </a:xfrm>
          <a:prstGeom prst="rect">
            <a:avLst/>
          </a:prstGeom>
          <a:solidFill>
            <a:schemeClr val="bg1"/>
          </a:solidFill>
        </p:spPr>
        <p:txBody>
          <a:bodyPr wrap="square" rtlCol="0">
            <a:spAutoFit/>
          </a:bodyPr>
          <a:lstStyle/>
          <a:p>
            <a:pPr algn="ctr"/>
            <a:r>
              <a:rPr lang="en-GB" sz="3200" dirty="0" smtClean="0">
                <a:solidFill>
                  <a:srgbClr val="5B9BD5">
                    <a:lumMod val="50000"/>
                  </a:srgbClr>
                </a:solidFill>
                <a:latin typeface="Century Gothic" panose="020B0502020202020204" pitchFamily="34" charset="0"/>
              </a:rPr>
              <a:t>[S/he </a:t>
            </a:r>
            <a:r>
              <a:rPr lang="en-GB" sz="3200" dirty="0">
                <a:solidFill>
                  <a:srgbClr val="5B9BD5">
                    <a:lumMod val="50000"/>
                  </a:srgbClr>
                </a:solidFill>
                <a:latin typeface="Century Gothic" panose="020B0502020202020204" pitchFamily="34" charset="0"/>
              </a:rPr>
              <a:t>wants </a:t>
            </a:r>
            <a:r>
              <a:rPr lang="fr-FR" sz="3200" b="1" dirty="0">
                <a:solidFill>
                  <a:srgbClr val="EA5F00"/>
                </a:solidFill>
                <a:latin typeface="Century Gothic" panose="020B0502020202020204" pitchFamily="34" charset="0"/>
                <a:cs typeface="Calibri" panose="020F0502020204030204" pitchFamily="34" charset="0"/>
              </a:rPr>
              <a:t>to </a:t>
            </a:r>
            <a:r>
              <a:rPr lang="fr-FR" sz="3200" b="1" dirty="0" err="1">
                <a:solidFill>
                  <a:srgbClr val="EA5F00"/>
                </a:solidFill>
                <a:latin typeface="Century Gothic" panose="020B0502020202020204" pitchFamily="34" charset="0"/>
                <a:cs typeface="Calibri" panose="020F0502020204030204" pitchFamily="34" charset="0"/>
              </a:rPr>
              <a:t>be</a:t>
            </a:r>
            <a:r>
              <a:rPr lang="en-GB" sz="3200" dirty="0">
                <a:solidFill>
                  <a:srgbClr val="5B9BD5">
                    <a:lumMod val="50000"/>
                  </a:srgbClr>
                </a:solidFill>
                <a:latin typeface="Century Gothic" panose="020B0502020202020204" pitchFamily="34" charset="0"/>
              </a:rPr>
              <a:t> rich.]</a:t>
            </a:r>
          </a:p>
        </p:txBody>
      </p:sp>
      <p:sp>
        <p:nvSpPr>
          <p:cNvPr id="7" name="Action Button: Help 6">
            <a:hlinkClick r:id="" action="ppaction://noaction" highlightClick="1"/>
          </p:cNvPr>
          <p:cNvSpPr/>
          <p:nvPr/>
        </p:nvSpPr>
        <p:spPr>
          <a:xfrm>
            <a:off x="2495652" y="222206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Action Button: Help 10">
            <a:hlinkClick r:id="" action="ppaction://noaction" highlightClick="1"/>
          </p:cNvPr>
          <p:cNvSpPr/>
          <p:nvPr/>
        </p:nvSpPr>
        <p:spPr>
          <a:xfrm>
            <a:off x="2495652" y="4375241"/>
            <a:ext cx="542518" cy="478022"/>
          </a:xfrm>
          <a:prstGeom prst="actionButtonHelp">
            <a:avLst/>
          </a:prstGeom>
          <a:solidFill>
            <a:srgbClr val="EB6E1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a:extLst>
              <a:ext uri="{FF2B5EF4-FFF2-40B4-BE49-F238E27FC236}">
                <a16:creationId xmlns="" xmlns:a16="http://schemas.microsoft.com/office/drawing/2014/main" id="{3095B070-9F18-1047-AD42-62F8B79E04A2}"/>
              </a:ext>
            </a:extLst>
          </p:cNvPr>
          <p:cNvSpPr/>
          <p:nvPr/>
        </p:nvSpPr>
        <p:spPr>
          <a:xfrm>
            <a:off x="5745622" y="4037384"/>
            <a:ext cx="1261884" cy="1015663"/>
          </a:xfrm>
          <a:prstGeom prst="rect">
            <a:avLst/>
          </a:prstGeom>
        </p:spPr>
        <p:txBody>
          <a:bodyPr wrap="none">
            <a:spAutoFit/>
          </a:bodyPr>
          <a:lstStyle/>
          <a:p>
            <a:r>
              <a:rPr lang="fr-FR" sz="6000" b="1" dirty="0" err="1">
                <a:solidFill>
                  <a:srgbClr val="EA5F00"/>
                </a:solidFill>
                <a:latin typeface="Century Gothic" panose="020B0502020202020204" pitchFamily="34" charset="0"/>
                <a:cs typeface="Calibri" panose="020F0502020204030204" pitchFamily="34" charset="0"/>
              </a:rPr>
              <a:t>ser</a:t>
            </a:r>
            <a:endParaRPr lang="en-GB" sz="6000" dirty="0">
              <a:solidFill>
                <a:prstClr val="black"/>
              </a:solidFill>
            </a:endParaRPr>
          </a:p>
        </p:txBody>
      </p:sp>
      <p:sp>
        <p:nvSpPr>
          <p:cNvPr id="13" name="TextBox 12"/>
          <p:cNvSpPr txBox="1"/>
          <p:nvPr/>
        </p:nvSpPr>
        <p:spPr>
          <a:xfrm>
            <a:off x="5298393" y="6480068"/>
            <a:ext cx="4212650" cy="261610"/>
          </a:xfrm>
          <a:prstGeom prst="rect">
            <a:avLst/>
          </a:prstGeom>
          <a:noFill/>
        </p:spPr>
        <p:txBody>
          <a:bodyPr wrap="square" rtlCol="0">
            <a:spAutoFit/>
          </a:bodyPr>
          <a:lstStyle/>
          <a:p>
            <a:pPr algn="r"/>
            <a:r>
              <a:rPr lang="en-GB" sz="1050" dirty="0" smtClean="0">
                <a:solidFill>
                  <a:prstClr val="white"/>
                </a:solidFill>
                <a:latin typeface="Century Gothic" panose="020B0502020202020204" pitchFamily="34" charset="0"/>
              </a:rPr>
              <a:t>Victoria Hobson / Rachel Hawkes / Emma Marsden</a:t>
            </a:r>
            <a:endParaRPr lang="en-GB" sz="1050" dirty="0">
              <a:solidFill>
                <a:prstClr val="white"/>
              </a:solidFill>
              <a:latin typeface="Century Gothic" panose="020B0502020202020204" pitchFamily="34" charset="0"/>
            </a:endParaRPr>
          </a:p>
        </p:txBody>
      </p:sp>
      <p:sp>
        <p:nvSpPr>
          <p:cNvPr id="14" name="Action Button: End 13">
            <a:hlinkClick r:id="rId5" action="ppaction://hlinksldjump" highlightClick="1"/>
          </p:cNvPr>
          <p:cNvSpPr/>
          <p:nvPr/>
        </p:nvSpPr>
        <p:spPr>
          <a:xfrm>
            <a:off x="11158151" y="222422"/>
            <a:ext cx="741406" cy="716692"/>
          </a:xfrm>
          <a:prstGeom prst="actionButtonEnd">
            <a:avLst/>
          </a:prstGeom>
          <a:solidFill>
            <a:schemeClr val="accent5">
              <a:lumMod val="75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467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3" name="quiere__ric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audio>
                                      <p:cMediaNode>
                                        <p:cTn display="0" masterRel="sameClick">
                                          <p:stCondLst>
                                            <p:cond evt="begin" delay="0">
                                              <p:tn val="25"/>
                                            </p:cond>
                                          </p:stCondLst>
                                          <p:endCondLst>
                                            <p:cond evt="onStopAudio" delay="0">
                                              <p:tgtEl>
                                                <p:sldTgt/>
                                              </p:tgtEl>
                                            </p:cond>
                                          </p:endCondLst>
                                        </p:cTn>
                                        <p:tgtEl>
                                          <p:sndTgt r:embed="rId4" name="quiere_ser_ric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ST </a:t>
            </a:r>
            <a:r>
              <a:rPr lang="en-GB" sz="3600" b="1" dirty="0" err="1" smtClean="0">
                <a:solidFill>
                  <a:schemeClr val="bg1"/>
                </a:solidFill>
              </a:rPr>
              <a:t>wishlist</a:t>
            </a:r>
            <a:endParaRPr lang="en-GB" sz="3600" b="1" dirty="0">
              <a:solidFill>
                <a:schemeClr val="bg1"/>
              </a:solidFill>
            </a:endParaRPr>
          </a:p>
        </p:txBody>
      </p:sp>
      <p:sp>
        <p:nvSpPr>
          <p:cNvPr id="5" name="Content Placeholder 4"/>
          <p:cNvSpPr>
            <a:spLocks noGrp="1"/>
          </p:cNvSpPr>
          <p:nvPr>
            <p:ph idx="1"/>
          </p:nvPr>
        </p:nvSpPr>
        <p:spPr>
          <a:xfrm>
            <a:off x="838200" y="1241483"/>
            <a:ext cx="10515600" cy="5264423"/>
          </a:xfrm>
        </p:spPr>
        <p:txBody>
          <a:bodyPr>
            <a:normAutofit fontScale="92500" lnSpcReduction="10000"/>
          </a:bodyPr>
          <a:lstStyle/>
          <a:p>
            <a:pPr marL="514350" indent="-514350">
              <a:buFont typeface="+mj-lt"/>
              <a:buAutoNum type="arabicPeriod"/>
            </a:pPr>
            <a:r>
              <a:rPr lang="en-GB" b="1" dirty="0" smtClean="0"/>
              <a:t>Which words? </a:t>
            </a:r>
            <a:r>
              <a:rPr lang="en-GB" dirty="0" smtClean="0"/>
              <a:t>[Frequency and verb lexicon]</a:t>
            </a:r>
            <a:endParaRPr lang="en-GB" dirty="0"/>
          </a:p>
          <a:p>
            <a:pPr marL="514350" indent="-514350">
              <a:buFont typeface="+mj-lt"/>
              <a:buAutoNum type="arabicPeriod"/>
            </a:pPr>
            <a:r>
              <a:rPr lang="en-GB" dirty="0" smtClean="0">
                <a:solidFill>
                  <a:schemeClr val="bg1">
                    <a:lumMod val="75000"/>
                  </a:schemeClr>
                </a:solidFill>
              </a:rPr>
              <a:t>Suggested SOW – </a:t>
            </a:r>
            <a:r>
              <a:rPr lang="en-GB" i="1" dirty="0" smtClean="0">
                <a:solidFill>
                  <a:schemeClr val="bg1">
                    <a:lumMod val="75000"/>
                  </a:schemeClr>
                </a:solidFill>
              </a:rPr>
              <a:t>coming soon</a:t>
            </a:r>
            <a:endParaRPr lang="en-GB" i="1" dirty="0">
              <a:solidFill>
                <a:schemeClr val="bg1">
                  <a:lumMod val="75000"/>
                </a:schemeClr>
              </a:solidFill>
            </a:endParaRPr>
          </a:p>
          <a:p>
            <a:pPr marL="514350" indent="-514350">
              <a:buFont typeface="+mj-lt"/>
              <a:buAutoNum type="arabicPeriod"/>
            </a:pPr>
            <a:r>
              <a:rPr lang="en-GB" dirty="0" smtClean="0"/>
              <a:t>More </a:t>
            </a:r>
            <a:r>
              <a:rPr lang="en-GB" b="1" dirty="0"/>
              <a:t>teaching methods </a:t>
            </a:r>
            <a:r>
              <a:rPr lang="en-GB" dirty="0"/>
              <a:t>for vocabulary</a:t>
            </a:r>
          </a:p>
          <a:p>
            <a:pPr marL="514350" indent="-514350">
              <a:buFont typeface="+mj-lt"/>
              <a:buAutoNum type="arabicPeriod"/>
            </a:pPr>
            <a:r>
              <a:rPr lang="en-GB" b="1" dirty="0" smtClean="0"/>
              <a:t>Strategies </a:t>
            </a:r>
            <a:r>
              <a:rPr lang="en-GB" b="1" dirty="0"/>
              <a:t>for </a:t>
            </a:r>
            <a:r>
              <a:rPr lang="en-GB" dirty="0"/>
              <a:t>how to help students on the way to </a:t>
            </a:r>
            <a:r>
              <a:rPr lang="en-GB" b="1" dirty="0"/>
              <a:t>automaticity</a:t>
            </a:r>
            <a:r>
              <a:rPr lang="en-GB" dirty="0"/>
              <a:t>, activities so that we can vary these steps and maintain an interesting and stimulating approach</a:t>
            </a:r>
          </a:p>
          <a:p>
            <a:pPr marL="514350" indent="-514350">
              <a:buFont typeface="+mj-lt"/>
              <a:buAutoNum type="arabicPeriod"/>
            </a:pPr>
            <a:r>
              <a:rPr lang="en-GB" b="1" dirty="0" smtClean="0"/>
              <a:t>Resources</a:t>
            </a:r>
            <a:r>
              <a:rPr lang="en-GB" dirty="0" smtClean="0"/>
              <a:t> </a:t>
            </a:r>
            <a:r>
              <a:rPr lang="en-GB" dirty="0"/>
              <a:t>we can use</a:t>
            </a:r>
          </a:p>
          <a:p>
            <a:pPr marL="514350" indent="-514350">
              <a:buFont typeface="+mj-lt"/>
              <a:buAutoNum type="arabicPeriod"/>
            </a:pPr>
            <a:r>
              <a:rPr lang="en-GB" b="1" dirty="0" smtClean="0"/>
              <a:t>Ideas/resources </a:t>
            </a:r>
            <a:r>
              <a:rPr lang="en-GB" b="1" dirty="0"/>
              <a:t>for revisiting </a:t>
            </a:r>
            <a:r>
              <a:rPr lang="en-GB" dirty="0"/>
              <a:t>vocabulary across different contexts</a:t>
            </a:r>
          </a:p>
          <a:p>
            <a:pPr marL="514350" indent="-514350">
              <a:buFont typeface="+mj-lt"/>
              <a:buAutoNum type="arabicPeriod"/>
            </a:pPr>
            <a:r>
              <a:rPr lang="en-GB" b="1" dirty="0" smtClean="0"/>
              <a:t>Time</a:t>
            </a:r>
            <a:r>
              <a:rPr lang="en-GB" dirty="0" smtClean="0"/>
              <a:t> </a:t>
            </a:r>
            <a:r>
              <a:rPr lang="en-GB" dirty="0"/>
              <a:t>to work on planning and resources</a:t>
            </a:r>
          </a:p>
          <a:p>
            <a:pPr marL="514350" indent="-514350">
              <a:buFont typeface="+mj-lt"/>
              <a:buAutoNum type="arabicPeriod"/>
            </a:pPr>
            <a:r>
              <a:rPr lang="en-GB" b="1" dirty="0" smtClean="0"/>
              <a:t>How </a:t>
            </a:r>
            <a:r>
              <a:rPr lang="en-GB" b="1" dirty="0"/>
              <a:t>to assess </a:t>
            </a:r>
            <a:r>
              <a:rPr lang="en-GB" dirty="0"/>
              <a:t>different levels of knowledge</a:t>
            </a:r>
          </a:p>
          <a:p>
            <a:pPr marL="514350" indent="-514350">
              <a:buFont typeface="+mj-lt"/>
              <a:buAutoNum type="arabicPeriod"/>
            </a:pPr>
            <a:r>
              <a:rPr lang="en-GB" dirty="0" smtClean="0"/>
              <a:t>Teaching </a:t>
            </a:r>
            <a:r>
              <a:rPr lang="en-GB" dirty="0"/>
              <a:t>students </a:t>
            </a:r>
            <a:r>
              <a:rPr lang="en-GB" b="1" dirty="0"/>
              <a:t>revision techniques </a:t>
            </a:r>
            <a:r>
              <a:rPr lang="en-GB" dirty="0"/>
              <a:t>and </a:t>
            </a:r>
            <a:r>
              <a:rPr lang="en-GB" b="1" dirty="0"/>
              <a:t>self-testing skills </a:t>
            </a:r>
            <a:r>
              <a:rPr lang="en-GB" dirty="0"/>
              <a:t>for vocabulary</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8521488" y="872520"/>
            <a:ext cx="597717" cy="622622"/>
          </a:xfrm>
          <a:prstGeom prst="rect">
            <a:avLst/>
          </a:prstGeom>
        </p:spPr>
      </p:pic>
      <p:sp>
        <p:nvSpPr>
          <p:cNvPr id="3" name="TextBox 2"/>
          <p:cNvSpPr txBox="1"/>
          <p:nvPr/>
        </p:nvSpPr>
        <p:spPr>
          <a:xfrm>
            <a:off x="10476969" y="1062524"/>
            <a:ext cx="1250092" cy="3770263"/>
          </a:xfrm>
          <a:prstGeom prst="rect">
            <a:avLst/>
          </a:prstGeom>
          <a:noFill/>
        </p:spPr>
        <p:txBody>
          <a:bodyPr wrap="square" rtlCol="0">
            <a:spAutoFit/>
          </a:bodyPr>
          <a:lstStyle/>
          <a:p>
            <a:r>
              <a:rPr lang="en-GB" sz="23900" dirty="0" smtClean="0">
                <a:solidFill>
                  <a:srgbClr val="00D25F"/>
                </a:solidFill>
                <a:latin typeface="Century Gothic" panose="020B0502020202020204" pitchFamily="34" charset="0"/>
              </a:rPr>
              <a:t>]</a:t>
            </a:r>
            <a:endParaRPr lang="en-GB" sz="23900" dirty="0">
              <a:solidFill>
                <a:srgbClr val="00D25F"/>
              </a:solidFill>
              <a:latin typeface="Century Gothic" panose="020B0502020202020204" pitchFamily="34" charset="0"/>
            </a:endParaRPr>
          </a:p>
        </p:txBody>
      </p:sp>
    </p:spTree>
    <p:extLst>
      <p:ext uri="{BB962C8B-B14F-4D97-AF65-F5344CB8AC3E}">
        <p14:creationId xmlns:p14="http://schemas.microsoft.com/office/powerpoint/2010/main" val="388602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5"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Research </a:t>
            </a:r>
            <a:endParaRPr lang="en-GB" sz="2800" b="1" dirty="0">
              <a:solidFill>
                <a:schemeClr val="bg1"/>
              </a:solidFill>
            </a:endParaRPr>
          </a:p>
        </p:txBody>
      </p:sp>
      <p:sp>
        <p:nvSpPr>
          <p:cNvPr id="6" name="Action Button: Forward or Next 5">
            <a:hlinkClick r:id="rId4" action="ppaction://hlinkpres?slideindex=1&amp;slidetitle=PowerPoint Presentation" highlightClick="1"/>
          </p:cNvPr>
          <p:cNvSpPr/>
          <p:nvPr/>
        </p:nvSpPr>
        <p:spPr>
          <a:xfrm>
            <a:off x="5331654" y="2560320"/>
            <a:ext cx="1097280" cy="1012874"/>
          </a:xfrm>
          <a:prstGeom prst="actionButtonForwardNext">
            <a:avLst/>
          </a:prstGeom>
          <a:solidFill>
            <a:srgbClr val="FE6700"/>
          </a:solidFill>
          <a:ln w="28575">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36145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pic>
        <p:nvPicPr>
          <p:cNvPr id="6" name="Picture 5"/>
          <p:cNvPicPr>
            <a:picLocks noChangeAspect="1"/>
          </p:cNvPicPr>
          <p:nvPr/>
        </p:nvPicPr>
        <p:blipFill>
          <a:blip r:embed="rId4"/>
          <a:stretch>
            <a:fillRect/>
          </a:stretch>
        </p:blipFill>
        <p:spPr>
          <a:xfrm>
            <a:off x="208494" y="1262847"/>
            <a:ext cx="7416117" cy="4969808"/>
          </a:xfrm>
          <a:prstGeom prst="rect">
            <a:avLst/>
          </a:prstGeom>
          <a:ln>
            <a:solidFill>
              <a:schemeClr val="accent5">
                <a:lumMod val="50000"/>
              </a:schemeClr>
            </a:solidFill>
          </a:ln>
          <a:effectLst>
            <a:outerShdw blurRad="50800" dist="38100" dir="5400000" algn="t" rotWithShape="0">
              <a:prstClr val="black">
                <a:alpha val="40000"/>
              </a:prstClr>
            </a:outerShdw>
          </a:effectLst>
        </p:spPr>
      </p:pic>
      <p:pic>
        <p:nvPicPr>
          <p:cNvPr id="7" name="Picture 6"/>
          <p:cNvPicPr>
            <a:picLocks noChangeAspect="1"/>
          </p:cNvPicPr>
          <p:nvPr/>
        </p:nvPicPr>
        <p:blipFill>
          <a:blip r:embed="rId5"/>
          <a:stretch>
            <a:fillRect/>
          </a:stretch>
        </p:blipFill>
        <p:spPr>
          <a:xfrm>
            <a:off x="7722973" y="1150562"/>
            <a:ext cx="4249565" cy="5073390"/>
          </a:xfrm>
          <a:prstGeom prst="rect">
            <a:avLst/>
          </a:prstGeom>
          <a:effectLst>
            <a:outerShdw blurRad="50800" dist="38100" dir="5400000" algn="t" rotWithShape="0">
              <a:prstClr val="black">
                <a:alpha val="40000"/>
              </a:prstClr>
            </a:outerShdw>
          </a:effectLst>
        </p:spPr>
      </p:pic>
      <p:sp>
        <p:nvSpPr>
          <p:cNvPr id="10" name="TextBox 9"/>
          <p:cNvSpPr txBox="1"/>
          <p:nvPr/>
        </p:nvSpPr>
        <p:spPr>
          <a:xfrm>
            <a:off x="5338119" y="6480068"/>
            <a:ext cx="417292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Victoria Hobson / 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500490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8119" y="6480068"/>
            <a:ext cx="4172924"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Victoria Hobson / Rachel Hawkes  / Emma Marsden</a:t>
            </a:r>
            <a:endParaRPr lang="en-GB" sz="1200" dirty="0">
              <a:solidFill>
                <a:prstClr val="white"/>
              </a:solidFill>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010333913"/>
              </p:ext>
            </p:extLst>
          </p:nvPr>
        </p:nvGraphicFramePr>
        <p:xfrm>
          <a:off x="2658949" y="239653"/>
          <a:ext cx="7720726" cy="5898346"/>
        </p:xfrm>
        <a:graphic>
          <a:graphicData uri="http://schemas.openxmlformats.org/drawingml/2006/table">
            <a:tbl>
              <a:tblPr firstRow="1" firstCol="1" bandRow="1">
                <a:effectLst>
                  <a:outerShdw blurRad="50800" dist="38100" dir="5400000" algn="t" rotWithShape="0">
                    <a:prstClr val="black">
                      <a:alpha val="40000"/>
                    </a:prstClr>
                  </a:outerShdw>
                </a:effectLst>
              </a:tblPr>
              <a:tblGrid>
                <a:gridCol w="7720726"/>
              </a:tblGrid>
              <a:tr h="229040">
                <a:tc>
                  <a:txBody>
                    <a:bodyPr/>
                    <a:lstStyle/>
                    <a:p>
                      <a:pPr>
                        <a:lnSpc>
                          <a:spcPct val="107000"/>
                        </a:lnSpc>
                        <a:spcAft>
                          <a:spcPts val="0"/>
                        </a:spcAft>
                      </a:pPr>
                      <a:r>
                        <a:rPr lang="en-GB" sz="1200" b="1"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Learners…</a:t>
                      </a:r>
                      <a:endPar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85">
                <a:tc>
                  <a:txBody>
                    <a:bodyPr/>
                    <a:lstStyle/>
                    <a:p>
                      <a:pPr>
                        <a:lnSpc>
                          <a:spcPct val="107000"/>
                        </a:lnSpc>
                        <a:spcAft>
                          <a:spcPts val="0"/>
                        </a:spcAft>
                      </a:pPr>
                      <a:r>
                        <a:rPr lang="en-GB" sz="1200" b="1"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Introducing / establishing the vocabulary knowledge</a:t>
                      </a:r>
                      <a:endParaRPr lang="en-GB" sz="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210028">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quickly establish the meanings of new words (e.g. with L1 translations)</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867">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practise connecting </a:t>
                      </a:r>
                      <a:r>
                        <a:rPr lang="en-GB" sz="1200" b="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spoken</a:t>
                      </a: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and </a:t>
                      </a:r>
                      <a:r>
                        <a:rPr lang="en-GB" sz="1200" b="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written</a:t>
                      </a: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forms of new words to their meaning, initially</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make effective use of techniques to memorise words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know the grammatical function of new words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85">
                <a:tc>
                  <a:txBody>
                    <a:bodyPr/>
                    <a:lstStyle/>
                    <a:p>
                      <a:pPr>
                        <a:lnSpc>
                          <a:spcPct val="107000"/>
                        </a:lnSpc>
                        <a:spcAft>
                          <a:spcPts val="0"/>
                        </a:spcAft>
                      </a:pPr>
                      <a:r>
                        <a:rPr lang="en-GB" sz="1200" b="1" i="1" dirty="0" smtClean="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Practising / Consolidating</a:t>
                      </a:r>
                      <a:endParaRPr lang="en-GB" sz="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192527">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use new and previously learnt words from a range of word classes in oral and written sentences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a:lnSpc>
                          <a:spcPct val="107000"/>
                        </a:lnSpc>
                        <a:spcAft>
                          <a:spcPts val="0"/>
                        </a:spcAft>
                      </a:pP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are required to re-cycle and extend a core repertoire of high frequency:</a:t>
                      </a:r>
                      <a:b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br>
                      <a:r>
                        <a:rPr lang="en-GB" sz="120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verbs 	pronouns 	other high frequency words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are asked to spot and use patterns in cognates and in word families that change the meaning or class of words (e.g., -</a:t>
                      </a:r>
                      <a:r>
                        <a:rPr lang="en-GB" sz="1200" dirty="0" err="1">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tion</a:t>
                      </a: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 for nouns, -able for adjectives)</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532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develop their fluency/automaticity in tasks that speed up word recognition and recall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85">
                <a:tc>
                  <a:txBody>
                    <a:bodyPr/>
                    <a:lstStyle/>
                    <a:p>
                      <a:pPr>
                        <a:lnSpc>
                          <a:spcPct val="107000"/>
                        </a:lnSpc>
                        <a:spcAft>
                          <a:spcPts val="0"/>
                        </a:spcAft>
                      </a:pPr>
                      <a:r>
                        <a:rPr lang="en-GB" sz="1200" b="1" i="1" dirty="0" smtClean="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Developing</a:t>
                      </a:r>
                      <a:endParaRPr lang="en-GB" sz="1200"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460784">
                <a:tc>
                  <a:txBody>
                    <a:bodyPr/>
                    <a:lstStyle/>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deepen vocabulary knowledge by encountering words</a:t>
                      </a:r>
                    </a:p>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multiple times 	in different contexts	in different collocations (alongside other words)</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use information gap tasks, which make the vocabulary essential for completing the task</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50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work out meaning of new words in extended reading activities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have opportunities for incidental vocabulary learning (e.g., ‘picking words up’ in homework or wider reading tasks)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028">
                <a:tc>
                  <a:txBody>
                    <a:bodyPr/>
                    <a:lstStyle/>
                    <a:p>
                      <a:pPr>
                        <a:lnSpc>
                          <a:spcPct val="107000"/>
                        </a:lnSpc>
                        <a:spcAft>
                          <a:spcPts val="0"/>
                        </a:spcAft>
                      </a:pPr>
                      <a:r>
                        <a:rPr lang="en-GB" sz="1200" b="1" i="1" dirty="0" smtClean="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rPr>
                        <a:t>Assessing</a:t>
                      </a:r>
                      <a:endParaRPr lang="en-GB" sz="1200" b="1" i="1" dirty="0">
                        <a:solidFill>
                          <a:schemeClr val="bg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8C19"/>
                    </a:solidFill>
                  </a:tcPr>
                </a:tc>
              </a:tr>
              <a:tr h="437616">
                <a:tc>
                  <a:txBody>
                    <a:bodyPr/>
                    <a:lstStyle/>
                    <a:p>
                      <a:pPr>
                        <a:lnSpc>
                          <a:spcPct val="107000"/>
                        </a:lnSpc>
                        <a:spcAft>
                          <a:spcPts val="0"/>
                        </a:spcAft>
                      </a:pPr>
                      <a:r>
                        <a:rPr lang="en-GB" sz="12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know how to</a:t>
                      </a:r>
                    </a:p>
                    <a:p>
                      <a:pPr>
                        <a:lnSpc>
                          <a:spcPct val="107000"/>
                        </a:lnSpc>
                        <a:spcAft>
                          <a:spcPts val="0"/>
                        </a:spcAft>
                      </a:pPr>
                      <a:r>
                        <a:rPr lang="en-GB" sz="1200" dirty="0" smtClean="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rPr>
                        <a:t>assess their own vocabulary knowledge		learn vocabulary independently </a:t>
                      </a:r>
                      <a:endParaRPr lang="en-GB" sz="1200" dirty="0">
                        <a:solidFill>
                          <a:schemeClr val="accent5">
                            <a:lumMod val="50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040">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b="1"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Teachers…</a:t>
                      </a:r>
                      <a:endPar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050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take account of word frequency and word classes in lesson planning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7616">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assess vocabulary knowledge       </a:t>
                      </a:r>
                      <a:b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br>
                      <a:r>
                        <a:rPr lang="en-GB" sz="1200" dirty="0" smtClean="0">
                          <a:solidFill>
                            <a:schemeClr val="accent5">
                              <a:lumMod val="50000"/>
                            </a:schemeClr>
                          </a:solidFill>
                          <a:effectLst/>
                          <a:latin typeface="Century Gothic" panose="020B0502020202020204" pitchFamily="34" charset="0"/>
                          <a:ea typeface="Times New Roman" panose="02020603050405020304" pitchFamily="18" charset="0"/>
                          <a:cs typeface="Times New Roman" panose="02020603050405020304" pitchFamily="18" charset="0"/>
                        </a:rPr>
                        <a:t>formally (in planned tests)       informally (spontaneously in class)      </a:t>
                      </a:r>
                    </a:p>
                  </a:txBody>
                  <a:tcPr marL="51010" marR="5101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710610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5" name="Content Placeholder 4"/>
          <p:cNvSpPr>
            <a:spLocks noGrp="1"/>
          </p:cNvSpPr>
          <p:nvPr>
            <p:ph idx="1"/>
          </p:nvPr>
        </p:nvSpPr>
        <p:spPr>
          <a:xfrm>
            <a:off x="838200" y="1809894"/>
            <a:ext cx="10515600" cy="5264423"/>
          </a:xfrm>
        </p:spPr>
        <p:txBody>
          <a:bodyPr>
            <a:normAutofit/>
          </a:bodyPr>
          <a:lstStyle/>
          <a:p>
            <a:pPr marL="514350" indent="-514350">
              <a:buFont typeface="+mj-lt"/>
              <a:buAutoNum type="arabicPeriod"/>
            </a:pPr>
            <a:r>
              <a:rPr lang="en-GB" b="1" dirty="0">
                <a:solidFill>
                  <a:srgbClr val="EA5F00"/>
                </a:solidFill>
              </a:rPr>
              <a:t>Introduction </a:t>
            </a:r>
            <a:r>
              <a:rPr lang="en-GB" dirty="0"/>
              <a:t/>
            </a:r>
            <a:br>
              <a:rPr lang="en-GB" dirty="0"/>
            </a:br>
            <a:r>
              <a:rPr lang="en-GB" i="1" dirty="0"/>
              <a:t>(i.e. first encounters with new words, and initial memorisation routines)</a:t>
            </a:r>
          </a:p>
          <a:p>
            <a:pPr marL="514350" indent="-514350">
              <a:buFont typeface="+mj-lt"/>
              <a:buAutoNum type="arabicPeriod"/>
            </a:pPr>
            <a:r>
              <a:rPr lang="en-GB" b="1" dirty="0">
                <a:solidFill>
                  <a:srgbClr val="EA5F00"/>
                </a:solidFill>
              </a:rPr>
              <a:t>Consolidation</a:t>
            </a:r>
            <a:r>
              <a:rPr lang="en-GB" dirty="0"/>
              <a:t> </a:t>
            </a:r>
            <a:br>
              <a:rPr lang="en-GB" dirty="0"/>
            </a:br>
            <a:r>
              <a:rPr lang="en-GB" i="1" dirty="0"/>
              <a:t>(i.e. speed of retrieval building, controlled production, e.g. sentence-building)</a:t>
            </a:r>
          </a:p>
          <a:p>
            <a:pPr marL="514350" indent="-514350">
              <a:buFont typeface="+mj-lt"/>
              <a:buAutoNum type="arabicPeriod"/>
            </a:pPr>
            <a:r>
              <a:rPr lang="en-GB" b="1" dirty="0">
                <a:solidFill>
                  <a:srgbClr val="EA5F00"/>
                </a:solidFill>
              </a:rPr>
              <a:t>Developing use </a:t>
            </a:r>
            <a:r>
              <a:rPr lang="en-GB" dirty="0"/>
              <a:t/>
            </a:r>
            <a:br>
              <a:rPr lang="en-GB" dirty="0"/>
            </a:br>
            <a:r>
              <a:rPr lang="en-GB" i="1" dirty="0"/>
              <a:t>(i.e. revisiting across different contexts, modalities, synthesising with previously-learnt language)</a:t>
            </a:r>
          </a:p>
          <a:p>
            <a:pPr marL="514350" indent="-514350">
              <a:buFont typeface="+mj-lt"/>
              <a:buAutoNum type="arabicPeriod"/>
            </a:pPr>
            <a:r>
              <a:rPr lang="en-GB" b="1" dirty="0" smtClean="0">
                <a:solidFill>
                  <a:srgbClr val="EA5F00"/>
                </a:solidFill>
              </a:rPr>
              <a:t>Assessment</a:t>
            </a:r>
            <a:endParaRPr lang="en-GB" b="1" dirty="0">
              <a:solidFill>
                <a:srgbClr val="EA5F00"/>
              </a:solidFill>
            </a:endParaRPr>
          </a:p>
        </p:txBody>
      </p:sp>
      <p:sp>
        <p:nvSpPr>
          <p:cNvPr id="2" name="TextBox 1"/>
          <p:cNvSpPr txBox="1"/>
          <p:nvPr/>
        </p:nvSpPr>
        <p:spPr>
          <a:xfrm>
            <a:off x="208494" y="1163991"/>
            <a:ext cx="10315832" cy="584775"/>
          </a:xfrm>
          <a:prstGeom prst="rect">
            <a:avLst/>
          </a:prstGeom>
          <a:noFill/>
        </p:spPr>
        <p:txBody>
          <a:bodyPr wrap="square" rtlCol="0">
            <a:spAutoFit/>
          </a:bodyPr>
          <a:lstStyle/>
          <a:p>
            <a:r>
              <a:rPr lang="en-GB" sz="3200" dirty="0" smtClean="0">
                <a:solidFill>
                  <a:schemeClr val="accent5">
                    <a:lumMod val="50000"/>
                  </a:schemeClr>
                </a:solidFill>
                <a:latin typeface="Century Gothic" panose="020B0502020202020204" pitchFamily="34" charset="0"/>
              </a:rPr>
              <a:t>Stages of vocabulary learning</a:t>
            </a:r>
            <a:endParaRPr lang="en-GB" sz="3200" dirty="0">
              <a:solidFill>
                <a:schemeClr val="accent5">
                  <a:lumMod val="50000"/>
                </a:schemeClr>
              </a:solidFill>
              <a:latin typeface="Century Gothic" panose="020B0502020202020204" pitchFamily="34" charset="0"/>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7" name="Rounded Rectangle 6"/>
          <p:cNvSpPr/>
          <p:nvPr/>
        </p:nvSpPr>
        <p:spPr>
          <a:xfrm>
            <a:off x="8489244" y="730427"/>
            <a:ext cx="3451850" cy="134572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Topic-based vocabulary lists of one single word class are not </a:t>
            </a:r>
            <a:r>
              <a:rPr lang="en-GB" sz="2000" b="1" dirty="0" smtClean="0">
                <a:latin typeface="Century Gothic" panose="020B0502020202020204" pitchFamily="34" charset="0"/>
              </a:rPr>
              <a:t>optimal.</a:t>
            </a:r>
            <a:endParaRPr lang="en-GB" sz="2000" b="1" dirty="0">
              <a:latin typeface="Century Gothic" panose="020B0502020202020204" pitchFamily="34" charset="0"/>
            </a:endParaRPr>
          </a:p>
        </p:txBody>
      </p:sp>
    </p:spTree>
    <p:extLst>
      <p:ext uri="{BB962C8B-B14F-4D97-AF65-F5344CB8AC3E}">
        <p14:creationId xmlns:p14="http://schemas.microsoft.com/office/powerpoint/2010/main" val="298628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0297" y="67645"/>
            <a:ext cx="10515600" cy="1325563"/>
          </a:xfrm>
        </p:spPr>
        <p:txBody>
          <a:bodyPr>
            <a:normAutofit/>
          </a:bodyPr>
          <a:lstStyle/>
          <a:p>
            <a:r>
              <a:rPr lang="en-GB" sz="3200" b="1" dirty="0" smtClean="0">
                <a:solidFill>
                  <a:schemeClr val="bg1"/>
                </a:solidFill>
              </a:rPr>
              <a:t>Developing use</a:t>
            </a:r>
            <a:endParaRPr lang="en-GB" sz="3200" b="1" dirty="0">
              <a:solidFill>
                <a:schemeClr val="bg1"/>
              </a:solidFill>
            </a:endParaRPr>
          </a:p>
        </p:txBody>
      </p:sp>
      <p:sp>
        <p:nvSpPr>
          <p:cNvPr id="2" name="Content Placeholder 1"/>
          <p:cNvSpPr>
            <a:spLocks noGrp="1"/>
          </p:cNvSpPr>
          <p:nvPr>
            <p:ph idx="1"/>
          </p:nvPr>
        </p:nvSpPr>
        <p:spPr>
          <a:xfrm>
            <a:off x="838200" y="1622426"/>
            <a:ext cx="10515600" cy="4351338"/>
          </a:xfrm>
        </p:spPr>
        <p:txBody>
          <a:bodyPr/>
          <a:lstStyle/>
          <a:p>
            <a:pPr marL="0" indent="0">
              <a:buNone/>
            </a:pPr>
            <a:r>
              <a:rPr lang="en-GB" b="1" dirty="0" smtClean="0"/>
              <a:t>Information gaps</a:t>
            </a:r>
            <a:br>
              <a:rPr lang="en-GB" b="1" dirty="0" smtClean="0"/>
            </a:br>
            <a:endParaRPr lang="en-GB" b="1" dirty="0" smtClean="0"/>
          </a:p>
          <a:p>
            <a:pPr>
              <a:buFont typeface="Wingdings" panose="05000000000000000000" pitchFamily="2" charset="2"/>
              <a:buChar char="§"/>
            </a:pPr>
            <a:r>
              <a:rPr lang="en-GB" dirty="0" smtClean="0"/>
              <a:t>Spot the difference</a:t>
            </a:r>
          </a:p>
          <a:p>
            <a:pPr>
              <a:buFont typeface="Wingdings" panose="05000000000000000000" pitchFamily="2" charset="2"/>
              <a:buChar char="§"/>
            </a:pPr>
            <a:r>
              <a:rPr lang="en-GB" dirty="0" smtClean="0"/>
              <a:t>Map tasks</a:t>
            </a:r>
          </a:p>
          <a:p>
            <a:pPr>
              <a:buFont typeface="Wingdings" panose="05000000000000000000" pitchFamily="2" charset="2"/>
              <a:buChar char="§"/>
            </a:pPr>
            <a:r>
              <a:rPr lang="en-GB" dirty="0" smtClean="0"/>
              <a:t>Guess who style tasks</a:t>
            </a:r>
          </a:p>
          <a:p>
            <a:pPr>
              <a:buFont typeface="Wingdings" panose="05000000000000000000" pitchFamily="2" charset="2"/>
              <a:buChar char="§"/>
            </a:pPr>
            <a:r>
              <a:rPr lang="en-GB" dirty="0" err="1" smtClean="0"/>
              <a:t>Dictogloss</a:t>
            </a:r>
            <a:endParaRPr lang="en-GB" dirty="0" smtClean="0"/>
          </a:p>
          <a:p>
            <a:pPr>
              <a:buFont typeface="Wingdings" panose="05000000000000000000" pitchFamily="2" charset="2"/>
              <a:buChar char="§"/>
            </a:pPr>
            <a:endParaRPr lang="en-GB" dirty="0" smtClean="0"/>
          </a:p>
          <a:p>
            <a:pPr>
              <a:buFont typeface="Wingdings" panose="05000000000000000000" pitchFamily="2" charset="2"/>
              <a:buChar char="§"/>
            </a:pP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366638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205278" y="372351"/>
            <a:ext cx="4034937" cy="5732807"/>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5996355" y="274326"/>
            <a:ext cx="4111502" cy="592885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322405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33">
            <a:extLst>
              <a:ext uri="{FF2B5EF4-FFF2-40B4-BE49-F238E27FC236}">
                <a16:creationId xmlns="" xmlns:a16="http://schemas.microsoft.com/office/drawing/2014/main" id="{5BC62D05-AD73-2E40-A74F-3B7DCEF459E4}"/>
              </a:ext>
            </a:extLst>
          </p:cNvPr>
          <p:cNvGrpSpPr/>
          <p:nvPr/>
        </p:nvGrpSpPr>
        <p:grpSpPr>
          <a:xfrm>
            <a:off x="2193568" y="3492914"/>
            <a:ext cx="2534189" cy="2779820"/>
            <a:chOff x="2193568" y="3492914"/>
            <a:chExt cx="2534189" cy="2779820"/>
          </a:xfrm>
        </p:grpSpPr>
        <p:pic>
          <p:nvPicPr>
            <p:cNvPr id="35" name="Picture 34">
              <a:extLst>
                <a:ext uri="{FF2B5EF4-FFF2-40B4-BE49-F238E27FC236}">
                  <a16:creationId xmlns="" xmlns:a16="http://schemas.microsoft.com/office/drawing/2014/main" id="{9B6AA66F-EE63-DF40-BAE3-274280289E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3568" y="3492914"/>
              <a:ext cx="2534189" cy="2779820"/>
            </a:xfrm>
            <a:prstGeom prst="rect">
              <a:avLst/>
            </a:prstGeom>
          </p:spPr>
        </p:pic>
        <p:sp>
          <p:nvSpPr>
            <p:cNvPr id="36" name="TextBox 35">
              <a:extLst>
                <a:ext uri="{FF2B5EF4-FFF2-40B4-BE49-F238E27FC236}">
                  <a16:creationId xmlns="" xmlns:a16="http://schemas.microsoft.com/office/drawing/2014/main" id="{B593C9A8-5DF0-8541-893A-FAA01CBC4FC8}"/>
                </a:ext>
              </a:extLst>
            </p:cNvPr>
            <p:cNvSpPr txBox="1"/>
            <p:nvPr/>
          </p:nvSpPr>
          <p:spPr>
            <a:xfrm>
              <a:off x="3239287" y="4545358"/>
              <a:ext cx="442750" cy="646331"/>
            </a:xfrm>
            <a:prstGeom prst="rect">
              <a:avLst/>
            </a:prstGeom>
            <a:noFill/>
          </p:spPr>
          <p:txBody>
            <a:bodyPr wrap="none" rtlCol="0">
              <a:spAutoFit/>
            </a:bodyPr>
            <a:lstStyle/>
            <a:p>
              <a:r>
                <a:rPr lang="en-US" sz="3600" b="1" dirty="0">
                  <a:solidFill>
                    <a:prstClr val="white"/>
                  </a:solidFill>
                  <a:latin typeface="Century Gothic" panose="020B0502020202020204" pitchFamily="34" charset="0"/>
                </a:rPr>
                <a:t>3</a:t>
              </a:r>
            </a:p>
          </p:txBody>
        </p:sp>
      </p:grpSp>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322121" y="2138366"/>
            <a:ext cx="5414904" cy="1862048"/>
          </a:xfrm>
          <a:prstGeom prst="rect">
            <a:avLst/>
          </a:prstGeom>
          <a:noFill/>
        </p:spPr>
        <p:txBody>
          <a:bodyPr wrap="square" rtlCol="0">
            <a:spAutoFit/>
          </a:bodyPr>
          <a:lstStyle/>
          <a:p>
            <a:pPr algn="ctr">
              <a:defRPr/>
            </a:pPr>
            <a:r>
              <a:rPr lang="en-GB" sz="11500" b="1" dirty="0" smtClean="0">
                <a:solidFill>
                  <a:srgbClr val="5B9BD5">
                    <a:lumMod val="50000"/>
                  </a:srgbClr>
                </a:solidFill>
                <a:latin typeface="Century Gothic" panose="020B0502020202020204" pitchFamily="34" charset="0"/>
              </a:rPr>
              <a:t>A</a:t>
            </a:r>
            <a:endParaRPr lang="en-GB" sz="11500" b="1" dirty="0">
              <a:solidFill>
                <a:srgbClr val="5B9BD5">
                  <a:lumMod val="50000"/>
                </a:srgbClr>
              </a:solidFill>
              <a:latin typeface="Century Gothic" panose="020B0502020202020204" pitchFamily="34" charset="0"/>
            </a:endParaRPr>
          </a:p>
        </p:txBody>
      </p:sp>
      <p:grpSp>
        <p:nvGrpSpPr>
          <p:cNvPr id="10" name="Group 9">
            <a:extLst>
              <a:ext uri="{FF2B5EF4-FFF2-40B4-BE49-F238E27FC236}">
                <a16:creationId xmlns="" xmlns:a16="http://schemas.microsoft.com/office/drawing/2014/main" id="{6CCF0A67-01B8-9D40-BE97-6436107B8CD9}"/>
              </a:ext>
            </a:extLst>
          </p:cNvPr>
          <p:cNvGrpSpPr/>
          <p:nvPr/>
        </p:nvGrpSpPr>
        <p:grpSpPr>
          <a:xfrm>
            <a:off x="165934" y="165726"/>
            <a:ext cx="2919413" cy="2189560"/>
            <a:chOff x="0" y="0"/>
            <a:chExt cx="2919413" cy="2189560"/>
          </a:xfrm>
        </p:grpSpPr>
        <p:pic>
          <p:nvPicPr>
            <p:cNvPr id="11" name="Picture 10">
              <a:extLst>
                <a:ext uri="{FF2B5EF4-FFF2-40B4-BE49-F238E27FC236}">
                  <a16:creationId xmlns="" xmlns:a16="http://schemas.microsoft.com/office/drawing/2014/main" id="{66A65DEF-0F74-3C44-95C4-C1702DDFD478}"/>
                </a:ext>
              </a:extLst>
            </p:cNvPr>
            <p:cNvPicPr>
              <a:picLocks noChangeAspect="1"/>
            </p:cNvPicPr>
            <p:nvPr/>
          </p:nvPicPr>
          <p:blipFill>
            <a:blip r:embed="rId4"/>
            <a:stretch>
              <a:fillRect/>
            </a:stretch>
          </p:blipFill>
          <p:spPr>
            <a:xfrm>
              <a:off x="0" y="0"/>
              <a:ext cx="2919413" cy="2189560"/>
            </a:xfrm>
            <a:prstGeom prst="rect">
              <a:avLst/>
            </a:prstGeom>
          </p:spPr>
        </p:pic>
        <p:sp>
          <p:nvSpPr>
            <p:cNvPr id="12" name="TextBox 11">
              <a:extLst>
                <a:ext uri="{FF2B5EF4-FFF2-40B4-BE49-F238E27FC236}">
                  <a16:creationId xmlns="" xmlns:a16="http://schemas.microsoft.com/office/drawing/2014/main" id="{D79FADAA-8FB9-544D-B0AA-1E6401FEEC1D}"/>
                </a:ext>
              </a:extLst>
            </p:cNvPr>
            <p:cNvSpPr txBox="1"/>
            <p:nvPr/>
          </p:nvSpPr>
          <p:spPr>
            <a:xfrm>
              <a:off x="2314830" y="122985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1</a:t>
              </a:r>
            </a:p>
          </p:txBody>
        </p:sp>
      </p:grpSp>
      <p:grpSp>
        <p:nvGrpSpPr>
          <p:cNvPr id="13" name="Group 12">
            <a:extLst>
              <a:ext uri="{FF2B5EF4-FFF2-40B4-BE49-F238E27FC236}">
                <a16:creationId xmlns="" xmlns:a16="http://schemas.microsoft.com/office/drawing/2014/main" id="{DE59C47D-B673-664E-ADAA-EF9333578186}"/>
              </a:ext>
            </a:extLst>
          </p:cNvPr>
          <p:cNvGrpSpPr/>
          <p:nvPr/>
        </p:nvGrpSpPr>
        <p:grpSpPr>
          <a:xfrm>
            <a:off x="312090" y="3281460"/>
            <a:ext cx="2125341" cy="2821124"/>
            <a:chOff x="0" y="4036876"/>
            <a:chExt cx="2125341" cy="2821124"/>
          </a:xfrm>
        </p:grpSpPr>
        <p:pic>
          <p:nvPicPr>
            <p:cNvPr id="14" name="Picture 13">
              <a:extLst>
                <a:ext uri="{FF2B5EF4-FFF2-40B4-BE49-F238E27FC236}">
                  <a16:creationId xmlns="" xmlns:a16="http://schemas.microsoft.com/office/drawing/2014/main" id="{E3DB01D5-CCE3-A144-8A8C-B58018AAB4B5}"/>
                </a:ext>
              </a:extLst>
            </p:cNvPr>
            <p:cNvPicPr>
              <a:picLocks noChangeAspect="1"/>
            </p:cNvPicPr>
            <p:nvPr/>
          </p:nvPicPr>
          <p:blipFill>
            <a:blip r:embed="rId5"/>
            <a:stretch>
              <a:fillRect/>
            </a:stretch>
          </p:blipFill>
          <p:spPr>
            <a:xfrm>
              <a:off x="0" y="4041813"/>
              <a:ext cx="2125341" cy="2816187"/>
            </a:xfrm>
            <a:prstGeom prst="rect">
              <a:avLst/>
            </a:prstGeom>
          </p:spPr>
        </p:pic>
        <p:sp>
          <p:nvSpPr>
            <p:cNvPr id="15" name="TextBox 14">
              <a:extLst>
                <a:ext uri="{FF2B5EF4-FFF2-40B4-BE49-F238E27FC236}">
                  <a16:creationId xmlns="" xmlns:a16="http://schemas.microsoft.com/office/drawing/2014/main" id="{9F27ECC5-21F1-E742-9884-A8A64B2B0D57}"/>
                </a:ext>
              </a:extLst>
            </p:cNvPr>
            <p:cNvSpPr txBox="1"/>
            <p:nvPr/>
          </p:nvSpPr>
          <p:spPr>
            <a:xfrm>
              <a:off x="494010" y="4036876"/>
              <a:ext cx="500458" cy="769441"/>
            </a:xfrm>
            <a:prstGeom prst="rect">
              <a:avLst/>
            </a:prstGeom>
            <a:noFill/>
          </p:spPr>
          <p:txBody>
            <a:bodyPr wrap="none" rtlCol="0">
              <a:spAutoFit/>
            </a:bodyPr>
            <a:lstStyle/>
            <a:p>
              <a:r>
                <a:rPr lang="en-US" sz="4400" b="1" dirty="0">
                  <a:solidFill>
                    <a:srgbClr val="EA5F00"/>
                  </a:solidFill>
                  <a:latin typeface="Century Gothic" panose="020B0502020202020204" pitchFamily="34" charset="0"/>
                </a:rPr>
                <a:t>2</a:t>
              </a:r>
            </a:p>
          </p:txBody>
        </p:sp>
      </p:grpSp>
      <p:grpSp>
        <p:nvGrpSpPr>
          <p:cNvPr id="22" name="Group 21">
            <a:extLst>
              <a:ext uri="{FF2B5EF4-FFF2-40B4-BE49-F238E27FC236}">
                <a16:creationId xmlns="" xmlns:a16="http://schemas.microsoft.com/office/drawing/2014/main" id="{C1CC5076-B557-8040-8373-CEFA1D0DB282}"/>
              </a:ext>
            </a:extLst>
          </p:cNvPr>
          <p:cNvGrpSpPr/>
          <p:nvPr/>
        </p:nvGrpSpPr>
        <p:grpSpPr>
          <a:xfrm>
            <a:off x="7721137" y="3074828"/>
            <a:ext cx="1521842" cy="2428875"/>
            <a:chOff x="10237248" y="4376557"/>
            <a:chExt cx="1521842" cy="2428875"/>
          </a:xfrm>
        </p:grpSpPr>
        <p:pic>
          <p:nvPicPr>
            <p:cNvPr id="23" name="Picture 22">
              <a:extLst>
                <a:ext uri="{FF2B5EF4-FFF2-40B4-BE49-F238E27FC236}">
                  <a16:creationId xmlns="" xmlns:a16="http://schemas.microsoft.com/office/drawing/2014/main" id="{9530E6C6-0D69-724A-AD7C-B1E64254ECF7}"/>
                </a:ext>
              </a:extLst>
            </p:cNvPr>
            <p:cNvPicPr>
              <a:picLocks noChangeAspect="1"/>
            </p:cNvPicPr>
            <p:nvPr/>
          </p:nvPicPr>
          <p:blipFill>
            <a:blip r:embed="rId6"/>
            <a:stretch>
              <a:fillRect/>
            </a:stretch>
          </p:blipFill>
          <p:spPr>
            <a:xfrm>
              <a:off x="10237248" y="4376557"/>
              <a:ext cx="1521842" cy="2428875"/>
            </a:xfrm>
            <a:prstGeom prst="rect">
              <a:avLst/>
            </a:prstGeom>
          </p:spPr>
        </p:pic>
        <p:sp>
          <p:nvSpPr>
            <p:cNvPr id="24" name="TextBox 23">
              <a:extLst>
                <a:ext uri="{FF2B5EF4-FFF2-40B4-BE49-F238E27FC236}">
                  <a16:creationId xmlns="" xmlns:a16="http://schemas.microsoft.com/office/drawing/2014/main" id="{C6B595C2-8A27-274B-AE6E-F7C4FE6365AD}"/>
                </a:ext>
              </a:extLst>
            </p:cNvPr>
            <p:cNvSpPr txBox="1"/>
            <p:nvPr/>
          </p:nvSpPr>
          <p:spPr>
            <a:xfrm>
              <a:off x="10692581" y="4664177"/>
              <a:ext cx="224913" cy="1015663"/>
            </a:xfrm>
            <a:prstGeom prst="rect">
              <a:avLst/>
            </a:prstGeom>
            <a:noFill/>
          </p:spPr>
          <p:txBody>
            <a:bodyPr wrap="square" rtlCol="0">
              <a:spAutoFit/>
            </a:bodyPr>
            <a:lstStyle/>
            <a:p>
              <a:r>
                <a:rPr lang="en-US" sz="6000" b="1" dirty="0">
                  <a:solidFill>
                    <a:prstClr val="white"/>
                  </a:solidFill>
                  <a:latin typeface="Century Gothic" panose="020B0502020202020204" pitchFamily="34" charset="0"/>
                </a:rPr>
                <a:t>6</a:t>
              </a:r>
            </a:p>
          </p:txBody>
        </p:sp>
      </p:grpSp>
      <p:grpSp>
        <p:nvGrpSpPr>
          <p:cNvPr id="25" name="Group 24">
            <a:extLst>
              <a:ext uri="{FF2B5EF4-FFF2-40B4-BE49-F238E27FC236}">
                <a16:creationId xmlns="" xmlns:a16="http://schemas.microsoft.com/office/drawing/2014/main" id="{041CD869-C622-2F43-9E74-7DA239F3064E}"/>
              </a:ext>
            </a:extLst>
          </p:cNvPr>
          <p:cNvGrpSpPr/>
          <p:nvPr/>
        </p:nvGrpSpPr>
        <p:grpSpPr>
          <a:xfrm>
            <a:off x="8914805" y="246140"/>
            <a:ext cx="3147747" cy="2146246"/>
            <a:chOff x="9069843" y="464284"/>
            <a:chExt cx="3147747" cy="2146246"/>
          </a:xfrm>
        </p:grpSpPr>
        <p:pic>
          <p:nvPicPr>
            <p:cNvPr id="26" name="Picture 25">
              <a:extLst>
                <a:ext uri="{FF2B5EF4-FFF2-40B4-BE49-F238E27FC236}">
                  <a16:creationId xmlns="" xmlns:a16="http://schemas.microsoft.com/office/drawing/2014/main" id="{2E961969-D357-2047-94E5-CBA463CA08B5}"/>
                </a:ext>
              </a:extLst>
            </p:cNvPr>
            <p:cNvPicPr>
              <a:picLocks noChangeAspect="1"/>
            </p:cNvPicPr>
            <p:nvPr/>
          </p:nvPicPr>
          <p:blipFill>
            <a:blip r:embed="rId7"/>
            <a:stretch>
              <a:fillRect/>
            </a:stretch>
          </p:blipFill>
          <p:spPr>
            <a:xfrm>
              <a:off x="9069843" y="464284"/>
              <a:ext cx="3147747" cy="2091663"/>
            </a:xfrm>
            <a:prstGeom prst="rect">
              <a:avLst/>
            </a:prstGeom>
          </p:spPr>
        </p:pic>
        <p:sp>
          <p:nvSpPr>
            <p:cNvPr id="27" name="TextBox 26">
              <a:extLst>
                <a:ext uri="{FF2B5EF4-FFF2-40B4-BE49-F238E27FC236}">
                  <a16:creationId xmlns="" xmlns:a16="http://schemas.microsoft.com/office/drawing/2014/main" id="{EFA02653-0B7E-CE48-B113-04B50B7255B1}"/>
                </a:ext>
              </a:extLst>
            </p:cNvPr>
            <p:cNvSpPr txBox="1"/>
            <p:nvPr/>
          </p:nvSpPr>
          <p:spPr>
            <a:xfrm>
              <a:off x="10963856" y="1502534"/>
              <a:ext cx="659155" cy="1107996"/>
            </a:xfrm>
            <a:prstGeom prst="rect">
              <a:avLst/>
            </a:prstGeom>
            <a:noFill/>
          </p:spPr>
          <p:txBody>
            <a:bodyPr wrap="none" rtlCol="0">
              <a:spAutoFit/>
            </a:bodyPr>
            <a:lstStyle/>
            <a:p>
              <a:r>
                <a:rPr lang="en-US" sz="6600" b="1" dirty="0">
                  <a:solidFill>
                    <a:srgbClr val="EA5F00"/>
                  </a:solidFill>
                  <a:latin typeface="Century Gothic" panose="020B0502020202020204" pitchFamily="34" charset="0"/>
                </a:rPr>
                <a:t>7</a:t>
              </a:r>
            </a:p>
          </p:txBody>
        </p:sp>
      </p:grpSp>
      <p:grpSp>
        <p:nvGrpSpPr>
          <p:cNvPr id="28" name="Group 27">
            <a:extLst>
              <a:ext uri="{FF2B5EF4-FFF2-40B4-BE49-F238E27FC236}">
                <a16:creationId xmlns="" xmlns:a16="http://schemas.microsoft.com/office/drawing/2014/main" id="{7C3E60CE-4EA8-D448-BEFF-0AD240DC3274}"/>
              </a:ext>
            </a:extLst>
          </p:cNvPr>
          <p:cNvGrpSpPr/>
          <p:nvPr/>
        </p:nvGrpSpPr>
        <p:grpSpPr>
          <a:xfrm>
            <a:off x="5162981" y="244005"/>
            <a:ext cx="3279000" cy="2284862"/>
            <a:chOff x="4990743" y="0"/>
            <a:chExt cx="3279000" cy="2284862"/>
          </a:xfrm>
        </p:grpSpPr>
        <p:pic>
          <p:nvPicPr>
            <p:cNvPr id="29" name="Picture 28">
              <a:extLst>
                <a:ext uri="{FF2B5EF4-FFF2-40B4-BE49-F238E27FC236}">
                  <a16:creationId xmlns="" xmlns:a16="http://schemas.microsoft.com/office/drawing/2014/main" id="{78D859B7-A357-5B46-B8B3-220348A6723F}"/>
                </a:ext>
              </a:extLst>
            </p:cNvPr>
            <p:cNvPicPr>
              <a:picLocks noChangeAspect="1"/>
            </p:cNvPicPr>
            <p:nvPr/>
          </p:nvPicPr>
          <p:blipFill>
            <a:blip r:embed="rId8"/>
            <a:stretch>
              <a:fillRect/>
            </a:stretch>
          </p:blipFill>
          <p:spPr>
            <a:xfrm>
              <a:off x="4990743" y="0"/>
              <a:ext cx="3279000" cy="2189560"/>
            </a:xfrm>
            <a:prstGeom prst="rect">
              <a:avLst/>
            </a:prstGeom>
          </p:spPr>
        </p:pic>
        <p:sp>
          <p:nvSpPr>
            <p:cNvPr id="30" name="TextBox 29">
              <a:extLst>
                <a:ext uri="{FF2B5EF4-FFF2-40B4-BE49-F238E27FC236}">
                  <a16:creationId xmlns="" xmlns:a16="http://schemas.microsoft.com/office/drawing/2014/main" id="{3F10B228-8599-7041-8588-F090E576F367}"/>
                </a:ext>
              </a:extLst>
            </p:cNvPr>
            <p:cNvSpPr txBox="1"/>
            <p:nvPr/>
          </p:nvSpPr>
          <p:spPr>
            <a:xfrm>
              <a:off x="6092289" y="1453865"/>
              <a:ext cx="529312" cy="830997"/>
            </a:xfrm>
            <a:prstGeom prst="rect">
              <a:avLst/>
            </a:prstGeom>
            <a:noFill/>
          </p:spPr>
          <p:txBody>
            <a:bodyPr wrap="none" rtlCol="0">
              <a:spAutoFit/>
            </a:bodyPr>
            <a:lstStyle/>
            <a:p>
              <a:r>
                <a:rPr lang="en-US" sz="4800" b="1" dirty="0">
                  <a:solidFill>
                    <a:srgbClr val="4472C4">
                      <a:lumMod val="50000"/>
                    </a:srgbClr>
                  </a:solidFill>
                  <a:latin typeface="Century Gothic" panose="020B0502020202020204" pitchFamily="34" charset="0"/>
                </a:rPr>
                <a:t>8</a:t>
              </a:r>
            </a:p>
          </p:txBody>
        </p:sp>
      </p:grpSp>
      <p:pic>
        <p:nvPicPr>
          <p:cNvPr id="3" name="Picture 2">
            <a:extLst>
              <a:ext uri="{FF2B5EF4-FFF2-40B4-BE49-F238E27FC236}">
                <a16:creationId xmlns="" xmlns:a16="http://schemas.microsoft.com/office/drawing/2014/main" id="{C4A8B131-84E3-F943-A0C6-1D6EBCEA1116}"/>
              </a:ext>
            </a:extLst>
          </p:cNvPr>
          <p:cNvPicPr>
            <a:picLocks noChangeAspect="1"/>
          </p:cNvPicPr>
          <p:nvPr/>
        </p:nvPicPr>
        <p:blipFill rotWithShape="1">
          <a:blip r:embed="rId9"/>
          <a:srcRect l="3554" r="3115"/>
          <a:stretch/>
        </p:blipFill>
        <p:spPr>
          <a:xfrm>
            <a:off x="4299938" y="3652169"/>
            <a:ext cx="3638861" cy="2590800"/>
          </a:xfrm>
          <a:prstGeom prst="rect">
            <a:avLst/>
          </a:prstGeom>
        </p:spPr>
      </p:pic>
      <p:pic>
        <p:nvPicPr>
          <p:cNvPr id="38" name="Picture 37">
            <a:extLst>
              <a:ext uri="{FF2B5EF4-FFF2-40B4-BE49-F238E27FC236}">
                <a16:creationId xmlns="" xmlns:a16="http://schemas.microsoft.com/office/drawing/2014/main" id="{AEDE8B99-95E0-0843-9B43-7DE835F2EBF8}"/>
              </a:ext>
            </a:extLst>
          </p:cNvPr>
          <p:cNvPicPr>
            <a:picLocks noChangeAspect="1"/>
          </p:cNvPicPr>
          <p:nvPr/>
        </p:nvPicPr>
        <p:blipFill>
          <a:blip r:embed="rId10"/>
          <a:stretch>
            <a:fillRect/>
          </a:stretch>
        </p:blipFill>
        <p:spPr>
          <a:xfrm>
            <a:off x="3323751" y="508468"/>
            <a:ext cx="1879600" cy="2489200"/>
          </a:xfrm>
          <a:prstGeom prst="rect">
            <a:avLst/>
          </a:prstGeom>
        </p:spPr>
      </p:pic>
      <p:pic>
        <p:nvPicPr>
          <p:cNvPr id="5" name="Picture 4">
            <a:extLst>
              <a:ext uri="{FF2B5EF4-FFF2-40B4-BE49-F238E27FC236}">
                <a16:creationId xmlns="" xmlns:a16="http://schemas.microsoft.com/office/drawing/2014/main" id="{3E3D923F-41D2-0645-B6B8-DA945F189AD5}"/>
              </a:ext>
            </a:extLst>
          </p:cNvPr>
          <p:cNvPicPr>
            <a:picLocks noChangeAspect="1"/>
          </p:cNvPicPr>
          <p:nvPr/>
        </p:nvPicPr>
        <p:blipFill>
          <a:blip r:embed="rId11"/>
          <a:stretch>
            <a:fillRect/>
          </a:stretch>
        </p:blipFill>
        <p:spPr>
          <a:xfrm>
            <a:off x="9485544" y="2373834"/>
            <a:ext cx="2590800" cy="3898900"/>
          </a:xfrm>
          <a:prstGeom prst="rect">
            <a:avLst/>
          </a:prstGeom>
        </p:spPr>
      </p:pic>
      <p:sp>
        <p:nvSpPr>
          <p:cNvPr id="39" name="TextBox 38">
            <a:extLst>
              <a:ext uri="{FF2B5EF4-FFF2-40B4-BE49-F238E27FC236}">
                <a16:creationId xmlns="" xmlns:a16="http://schemas.microsoft.com/office/drawing/2014/main" id="{F2AFDE83-3F35-CF40-BB01-867371A6EE7F}"/>
              </a:ext>
            </a:extLst>
          </p:cNvPr>
          <p:cNvSpPr txBox="1"/>
          <p:nvPr/>
        </p:nvSpPr>
        <p:spPr>
          <a:xfrm>
            <a:off x="10659267" y="2367996"/>
            <a:ext cx="529312" cy="830997"/>
          </a:xfrm>
          <a:prstGeom prst="rect">
            <a:avLst/>
          </a:prstGeom>
          <a:noFill/>
        </p:spPr>
        <p:txBody>
          <a:bodyPr wrap="none" rtlCol="0">
            <a:spAutoFit/>
          </a:bodyPr>
          <a:lstStyle/>
          <a:p>
            <a:r>
              <a:rPr lang="en-US" sz="4800" b="1" dirty="0">
                <a:solidFill>
                  <a:prstClr val="white"/>
                </a:solidFill>
                <a:latin typeface="Century Gothic" panose="020B0502020202020204" pitchFamily="34" charset="0"/>
              </a:rPr>
              <a:t>4</a:t>
            </a:r>
          </a:p>
        </p:txBody>
      </p:sp>
      <p:sp>
        <p:nvSpPr>
          <p:cNvPr id="40" name="TextBox 39">
            <a:extLst>
              <a:ext uri="{FF2B5EF4-FFF2-40B4-BE49-F238E27FC236}">
                <a16:creationId xmlns="" xmlns:a16="http://schemas.microsoft.com/office/drawing/2014/main" id="{72A6A3E3-8926-C645-AE5F-625D9A808947}"/>
              </a:ext>
            </a:extLst>
          </p:cNvPr>
          <p:cNvSpPr txBox="1"/>
          <p:nvPr/>
        </p:nvSpPr>
        <p:spPr>
          <a:xfrm>
            <a:off x="4216002" y="1141746"/>
            <a:ext cx="572593" cy="923330"/>
          </a:xfrm>
          <a:prstGeom prst="rect">
            <a:avLst/>
          </a:prstGeom>
          <a:noFill/>
        </p:spPr>
        <p:txBody>
          <a:bodyPr wrap="none" rtlCol="0">
            <a:spAutoFit/>
          </a:bodyPr>
          <a:lstStyle/>
          <a:p>
            <a:r>
              <a:rPr lang="en-US" sz="5400" b="1" dirty="0">
                <a:solidFill>
                  <a:srgbClr val="5B9BD5">
                    <a:lumMod val="50000"/>
                  </a:srgbClr>
                </a:solidFill>
                <a:latin typeface="Century Gothic" panose="020B0502020202020204" pitchFamily="34" charset="0"/>
              </a:rPr>
              <a:t>5</a:t>
            </a:r>
          </a:p>
        </p:txBody>
      </p:sp>
      <p:sp>
        <p:nvSpPr>
          <p:cNvPr id="41" name="TextBox 40">
            <a:extLst>
              <a:ext uri="{FF2B5EF4-FFF2-40B4-BE49-F238E27FC236}">
                <a16:creationId xmlns="" xmlns:a16="http://schemas.microsoft.com/office/drawing/2014/main" id="{45252602-4F2B-4E4F-B82E-5CF1FE29D9D1}"/>
              </a:ext>
            </a:extLst>
          </p:cNvPr>
          <p:cNvSpPr txBox="1"/>
          <p:nvPr/>
        </p:nvSpPr>
        <p:spPr>
          <a:xfrm>
            <a:off x="5279624" y="4765147"/>
            <a:ext cx="702436" cy="1200329"/>
          </a:xfrm>
          <a:prstGeom prst="rect">
            <a:avLst/>
          </a:prstGeom>
          <a:noFill/>
        </p:spPr>
        <p:txBody>
          <a:bodyPr wrap="none" rtlCol="0">
            <a:spAutoFit/>
          </a:bodyPr>
          <a:lstStyle/>
          <a:p>
            <a:r>
              <a:rPr lang="en-US" sz="7200" b="1" dirty="0">
                <a:solidFill>
                  <a:srgbClr val="4472C4">
                    <a:lumMod val="50000"/>
                  </a:srgbClr>
                </a:solidFill>
                <a:latin typeface="Century Gothic" panose="020B0502020202020204" pitchFamily="34" charset="0"/>
              </a:rPr>
              <a:t>9</a:t>
            </a:r>
          </a:p>
        </p:txBody>
      </p:sp>
    </p:spTree>
    <p:extLst>
      <p:ext uri="{BB962C8B-B14F-4D97-AF65-F5344CB8AC3E}">
        <p14:creationId xmlns:p14="http://schemas.microsoft.com/office/powerpoint/2010/main" val="1773811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7315200" y="6494075"/>
            <a:ext cx="2912535" cy="276999"/>
          </a:xfrm>
          <a:prstGeom prst="rect">
            <a:avLst/>
          </a:prstGeom>
          <a:noFill/>
        </p:spPr>
        <p:txBody>
          <a:bodyPr wrap="square" rtlCol="0">
            <a:spAutoFit/>
          </a:bodyPr>
          <a:lstStyle/>
          <a:p>
            <a:pPr>
              <a:defRPr/>
            </a:pPr>
            <a:r>
              <a:rPr lang="en-GB" sz="1200" dirty="0">
                <a:solidFill>
                  <a:prstClr val="white"/>
                </a:solidFill>
                <a:latin typeface="Century Gothic" panose="020B0502020202020204" pitchFamily="34" charset="0"/>
              </a:rPr>
              <a:t>Inge </a:t>
            </a:r>
            <a:r>
              <a:rPr lang="en-GB" sz="1200" dirty="0" err="1">
                <a:solidFill>
                  <a:prstClr val="white"/>
                </a:solidFill>
                <a:latin typeface="Century Gothic" panose="020B0502020202020204" pitchFamily="34" charset="0"/>
              </a:rPr>
              <a:t>Alferink</a:t>
            </a:r>
            <a:r>
              <a:rPr lang="en-GB" sz="1200" dirty="0">
                <a:solidFill>
                  <a:prstClr val="white"/>
                </a:solidFill>
                <a:latin typeface="Century Gothic" panose="020B0502020202020204" pitchFamily="34" charset="0"/>
              </a:rPr>
              <a:t> / Rachel Hawkes</a:t>
            </a:r>
          </a:p>
        </p:txBody>
      </p:sp>
      <p:sp>
        <p:nvSpPr>
          <p:cNvPr id="8" name="TextBox 7"/>
          <p:cNvSpPr txBox="1"/>
          <p:nvPr/>
        </p:nvSpPr>
        <p:spPr>
          <a:xfrm>
            <a:off x="3209875" y="2331940"/>
            <a:ext cx="5414904" cy="1862048"/>
          </a:xfrm>
          <a:prstGeom prst="rect">
            <a:avLst/>
          </a:prstGeom>
          <a:noFill/>
        </p:spPr>
        <p:txBody>
          <a:bodyPr wrap="square" rtlCol="0">
            <a:spAutoFit/>
          </a:bodyPr>
          <a:lstStyle/>
          <a:p>
            <a:pPr algn="ctr">
              <a:defRPr/>
            </a:pPr>
            <a:r>
              <a:rPr lang="en-GB" sz="11500" b="1" dirty="0" smtClean="0">
                <a:solidFill>
                  <a:srgbClr val="5B9BD5">
                    <a:lumMod val="50000"/>
                  </a:srgbClr>
                </a:solidFill>
                <a:latin typeface="Century Gothic" panose="020B0502020202020204" pitchFamily="34" charset="0"/>
              </a:rPr>
              <a:t>B</a:t>
            </a:r>
            <a:endParaRPr lang="en-GB" sz="11500" b="1" dirty="0">
              <a:solidFill>
                <a:srgbClr val="5B9BD5">
                  <a:lumMod val="50000"/>
                </a:srgbClr>
              </a:solidFill>
              <a:latin typeface="Century Gothic" panose="020B0502020202020204" pitchFamily="34" charset="0"/>
            </a:endParaRPr>
          </a:p>
        </p:txBody>
      </p:sp>
      <p:grpSp>
        <p:nvGrpSpPr>
          <p:cNvPr id="40" name="Group 39">
            <a:extLst>
              <a:ext uri="{FF2B5EF4-FFF2-40B4-BE49-F238E27FC236}">
                <a16:creationId xmlns="" xmlns:a16="http://schemas.microsoft.com/office/drawing/2014/main" id="{0DE1D7C0-2780-EE49-A791-FF943D1515B1}"/>
              </a:ext>
            </a:extLst>
          </p:cNvPr>
          <p:cNvGrpSpPr/>
          <p:nvPr/>
        </p:nvGrpSpPr>
        <p:grpSpPr>
          <a:xfrm>
            <a:off x="3877471" y="3996069"/>
            <a:ext cx="2919413" cy="2189560"/>
            <a:chOff x="4636293" y="4481529"/>
            <a:chExt cx="2919413" cy="2189560"/>
          </a:xfrm>
        </p:grpSpPr>
        <p:pic>
          <p:nvPicPr>
            <p:cNvPr id="41" name="Picture 40">
              <a:extLst>
                <a:ext uri="{FF2B5EF4-FFF2-40B4-BE49-F238E27FC236}">
                  <a16:creationId xmlns="" xmlns:a16="http://schemas.microsoft.com/office/drawing/2014/main" id="{E74210A0-8C15-AF42-97B1-5305677C7F56}"/>
                </a:ext>
              </a:extLst>
            </p:cNvPr>
            <p:cNvPicPr>
              <a:picLocks noChangeAspect="1"/>
            </p:cNvPicPr>
            <p:nvPr/>
          </p:nvPicPr>
          <p:blipFill>
            <a:blip r:embed="rId3"/>
            <a:stretch>
              <a:fillRect/>
            </a:stretch>
          </p:blipFill>
          <p:spPr>
            <a:xfrm>
              <a:off x="4636293" y="4481529"/>
              <a:ext cx="2919413" cy="2189560"/>
            </a:xfrm>
            <a:prstGeom prst="rect">
              <a:avLst/>
            </a:prstGeom>
          </p:spPr>
        </p:pic>
        <p:sp>
          <p:nvSpPr>
            <p:cNvPr id="42" name="TextBox 41">
              <a:extLst>
                <a:ext uri="{FF2B5EF4-FFF2-40B4-BE49-F238E27FC236}">
                  <a16:creationId xmlns="" xmlns:a16="http://schemas.microsoft.com/office/drawing/2014/main" id="{BF0D37C7-50E3-CA47-8740-1A8033F7227B}"/>
                </a:ext>
              </a:extLst>
            </p:cNvPr>
            <p:cNvSpPr txBox="1"/>
            <p:nvPr/>
          </p:nvSpPr>
          <p:spPr>
            <a:xfrm>
              <a:off x="6419676" y="5334278"/>
              <a:ext cx="659155" cy="1107996"/>
            </a:xfrm>
            <a:prstGeom prst="rect">
              <a:avLst/>
            </a:prstGeom>
            <a:noFill/>
          </p:spPr>
          <p:txBody>
            <a:bodyPr wrap="none" rtlCol="0">
              <a:spAutoFit/>
            </a:bodyPr>
            <a:lstStyle/>
            <a:p>
              <a:r>
                <a:rPr lang="en-US" sz="6600" b="1" dirty="0">
                  <a:solidFill>
                    <a:prstClr val="white"/>
                  </a:solidFill>
                  <a:latin typeface="Century Gothic" panose="020B0502020202020204" pitchFamily="34" charset="0"/>
                </a:rPr>
                <a:t>2</a:t>
              </a:r>
            </a:p>
          </p:txBody>
        </p:sp>
      </p:grpSp>
      <p:grpSp>
        <p:nvGrpSpPr>
          <p:cNvPr id="49" name="Group 48">
            <a:extLst>
              <a:ext uri="{FF2B5EF4-FFF2-40B4-BE49-F238E27FC236}">
                <a16:creationId xmlns="" xmlns:a16="http://schemas.microsoft.com/office/drawing/2014/main" id="{0A2A2DD0-6151-B548-9260-A210FCAA1190}"/>
              </a:ext>
            </a:extLst>
          </p:cNvPr>
          <p:cNvGrpSpPr/>
          <p:nvPr/>
        </p:nvGrpSpPr>
        <p:grpSpPr>
          <a:xfrm>
            <a:off x="8060770" y="2940049"/>
            <a:ext cx="3808536" cy="2485987"/>
            <a:chOff x="7854131" y="4335463"/>
            <a:chExt cx="3808536" cy="2485987"/>
          </a:xfrm>
        </p:grpSpPr>
        <p:pic>
          <p:nvPicPr>
            <p:cNvPr id="50" name="Picture 49">
              <a:extLst>
                <a:ext uri="{FF2B5EF4-FFF2-40B4-BE49-F238E27FC236}">
                  <a16:creationId xmlns="" xmlns:a16="http://schemas.microsoft.com/office/drawing/2014/main" id="{8C0ED4E1-4379-8D46-AED1-433AE68584F5}"/>
                </a:ext>
              </a:extLst>
            </p:cNvPr>
            <p:cNvPicPr>
              <a:picLocks noChangeAspect="1"/>
            </p:cNvPicPr>
            <p:nvPr/>
          </p:nvPicPr>
          <p:blipFill rotWithShape="1">
            <a:blip r:embed="rId4"/>
            <a:srcRect r="11670"/>
            <a:stretch/>
          </p:blipFill>
          <p:spPr>
            <a:xfrm>
              <a:off x="7854131" y="4335463"/>
              <a:ext cx="3808536" cy="2485987"/>
            </a:xfrm>
            <a:prstGeom prst="rect">
              <a:avLst/>
            </a:prstGeom>
          </p:spPr>
        </p:pic>
        <p:sp>
          <p:nvSpPr>
            <p:cNvPr id="51" name="TextBox 50">
              <a:extLst>
                <a:ext uri="{FF2B5EF4-FFF2-40B4-BE49-F238E27FC236}">
                  <a16:creationId xmlns="" xmlns:a16="http://schemas.microsoft.com/office/drawing/2014/main" id="{A8493F43-9BFA-C14C-9C89-987F653FB058}"/>
                </a:ext>
              </a:extLst>
            </p:cNvPr>
            <p:cNvSpPr txBox="1"/>
            <p:nvPr/>
          </p:nvSpPr>
          <p:spPr>
            <a:xfrm>
              <a:off x="9459250" y="4910386"/>
              <a:ext cx="572593" cy="923330"/>
            </a:xfrm>
            <a:prstGeom prst="rect">
              <a:avLst/>
            </a:prstGeom>
            <a:noFill/>
          </p:spPr>
          <p:txBody>
            <a:bodyPr wrap="none" rtlCol="0">
              <a:spAutoFit/>
            </a:bodyPr>
            <a:lstStyle/>
            <a:p>
              <a:r>
                <a:rPr lang="en-US" sz="5400" b="1" dirty="0">
                  <a:solidFill>
                    <a:prstClr val="white"/>
                  </a:solidFill>
                  <a:latin typeface="Century Gothic" panose="020B0502020202020204" pitchFamily="34" charset="0"/>
                </a:rPr>
                <a:t>5</a:t>
              </a:r>
            </a:p>
          </p:txBody>
        </p:sp>
      </p:grpSp>
      <p:grpSp>
        <p:nvGrpSpPr>
          <p:cNvPr id="52" name="Group 51">
            <a:extLst>
              <a:ext uri="{FF2B5EF4-FFF2-40B4-BE49-F238E27FC236}">
                <a16:creationId xmlns="" xmlns:a16="http://schemas.microsoft.com/office/drawing/2014/main" id="{DA19708D-6366-A441-A53D-9E2ED9337DDC}"/>
              </a:ext>
            </a:extLst>
          </p:cNvPr>
          <p:cNvGrpSpPr/>
          <p:nvPr/>
        </p:nvGrpSpPr>
        <p:grpSpPr>
          <a:xfrm>
            <a:off x="4236115" y="391008"/>
            <a:ext cx="3147747" cy="2091663"/>
            <a:chOff x="4370343" y="0"/>
            <a:chExt cx="3147747" cy="2091663"/>
          </a:xfrm>
        </p:grpSpPr>
        <p:pic>
          <p:nvPicPr>
            <p:cNvPr id="53" name="Picture 52">
              <a:extLst>
                <a:ext uri="{FF2B5EF4-FFF2-40B4-BE49-F238E27FC236}">
                  <a16:creationId xmlns="" xmlns:a16="http://schemas.microsoft.com/office/drawing/2014/main" id="{7B9A2174-3177-9146-BF60-8585CC10B1FD}"/>
                </a:ext>
              </a:extLst>
            </p:cNvPr>
            <p:cNvPicPr>
              <a:picLocks noChangeAspect="1"/>
            </p:cNvPicPr>
            <p:nvPr/>
          </p:nvPicPr>
          <p:blipFill>
            <a:blip r:embed="rId5"/>
            <a:stretch>
              <a:fillRect/>
            </a:stretch>
          </p:blipFill>
          <p:spPr>
            <a:xfrm>
              <a:off x="4370343" y="0"/>
              <a:ext cx="3147747" cy="2091663"/>
            </a:xfrm>
            <a:prstGeom prst="rect">
              <a:avLst/>
            </a:prstGeom>
          </p:spPr>
        </p:pic>
        <p:sp>
          <p:nvSpPr>
            <p:cNvPr id="54" name="TextBox 53">
              <a:extLst>
                <a:ext uri="{FF2B5EF4-FFF2-40B4-BE49-F238E27FC236}">
                  <a16:creationId xmlns="" xmlns:a16="http://schemas.microsoft.com/office/drawing/2014/main" id="{A9DF8815-66D3-774E-B972-5647DF61005E}"/>
                </a:ext>
              </a:extLst>
            </p:cNvPr>
            <p:cNvSpPr txBox="1"/>
            <p:nvPr/>
          </p:nvSpPr>
          <p:spPr>
            <a:xfrm>
              <a:off x="6249201" y="991991"/>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6</a:t>
              </a:r>
            </a:p>
          </p:txBody>
        </p:sp>
      </p:grpSp>
      <p:grpSp>
        <p:nvGrpSpPr>
          <p:cNvPr id="55" name="Group 54">
            <a:extLst>
              <a:ext uri="{FF2B5EF4-FFF2-40B4-BE49-F238E27FC236}">
                <a16:creationId xmlns="" xmlns:a16="http://schemas.microsoft.com/office/drawing/2014/main" id="{71602A9D-95CE-E943-8481-88400B5B78A1}"/>
              </a:ext>
            </a:extLst>
          </p:cNvPr>
          <p:cNvGrpSpPr/>
          <p:nvPr/>
        </p:nvGrpSpPr>
        <p:grpSpPr>
          <a:xfrm>
            <a:off x="182720" y="210750"/>
            <a:ext cx="3880625" cy="2595168"/>
            <a:chOff x="26131" y="29371"/>
            <a:chExt cx="3880625" cy="2595168"/>
          </a:xfrm>
        </p:grpSpPr>
        <p:pic>
          <p:nvPicPr>
            <p:cNvPr id="56" name="Picture 55">
              <a:extLst>
                <a:ext uri="{FF2B5EF4-FFF2-40B4-BE49-F238E27FC236}">
                  <a16:creationId xmlns="" xmlns:a16="http://schemas.microsoft.com/office/drawing/2014/main" id="{51DB7877-0E26-EA41-8A85-05805748D706}"/>
                </a:ext>
              </a:extLst>
            </p:cNvPr>
            <p:cNvPicPr>
              <a:picLocks noChangeAspect="1"/>
            </p:cNvPicPr>
            <p:nvPr/>
          </p:nvPicPr>
          <p:blipFill>
            <a:blip r:embed="rId6"/>
            <a:stretch>
              <a:fillRect/>
            </a:stretch>
          </p:blipFill>
          <p:spPr>
            <a:xfrm>
              <a:off x="26131" y="29371"/>
              <a:ext cx="3880625" cy="2595168"/>
            </a:xfrm>
            <a:prstGeom prst="rect">
              <a:avLst/>
            </a:prstGeom>
          </p:spPr>
        </p:pic>
        <p:sp>
          <p:nvSpPr>
            <p:cNvPr id="57" name="TextBox 56">
              <a:extLst>
                <a:ext uri="{FF2B5EF4-FFF2-40B4-BE49-F238E27FC236}">
                  <a16:creationId xmlns="" xmlns:a16="http://schemas.microsoft.com/office/drawing/2014/main" id="{E5112270-91F0-7B45-9F2E-954B20C1E18D}"/>
                </a:ext>
              </a:extLst>
            </p:cNvPr>
            <p:cNvSpPr txBox="1"/>
            <p:nvPr/>
          </p:nvSpPr>
          <p:spPr>
            <a:xfrm>
              <a:off x="2737375" y="218604"/>
              <a:ext cx="615874" cy="1015663"/>
            </a:xfrm>
            <a:prstGeom prst="rect">
              <a:avLst/>
            </a:prstGeom>
            <a:noFill/>
          </p:spPr>
          <p:txBody>
            <a:bodyPr wrap="none" rtlCol="0">
              <a:spAutoFit/>
            </a:bodyPr>
            <a:lstStyle/>
            <a:p>
              <a:r>
                <a:rPr lang="en-US" sz="6000" b="1" dirty="0">
                  <a:solidFill>
                    <a:prstClr val="white"/>
                  </a:solidFill>
                  <a:latin typeface="Century Gothic" panose="020B0502020202020204" pitchFamily="34" charset="0"/>
                </a:rPr>
                <a:t>7</a:t>
              </a:r>
            </a:p>
          </p:txBody>
        </p:sp>
      </p:grpSp>
      <p:grpSp>
        <p:nvGrpSpPr>
          <p:cNvPr id="15" name="Group 14">
            <a:extLst>
              <a:ext uri="{FF2B5EF4-FFF2-40B4-BE49-F238E27FC236}">
                <a16:creationId xmlns="" xmlns:a16="http://schemas.microsoft.com/office/drawing/2014/main" id="{53B993BC-84A3-F942-8E63-45A2F88152E1}"/>
              </a:ext>
            </a:extLst>
          </p:cNvPr>
          <p:cNvGrpSpPr/>
          <p:nvPr/>
        </p:nvGrpSpPr>
        <p:grpSpPr>
          <a:xfrm>
            <a:off x="1561903" y="1595015"/>
            <a:ext cx="2615894" cy="2773750"/>
            <a:chOff x="1338286" y="1703542"/>
            <a:chExt cx="2615894" cy="2773750"/>
          </a:xfrm>
        </p:grpSpPr>
        <p:pic>
          <p:nvPicPr>
            <p:cNvPr id="27" name="Picture 26">
              <a:extLst>
                <a:ext uri="{FF2B5EF4-FFF2-40B4-BE49-F238E27FC236}">
                  <a16:creationId xmlns="" xmlns:a16="http://schemas.microsoft.com/office/drawing/2014/main" id="{21B9A27A-7E50-3E44-AD4B-0522572FC382}"/>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8286" y="1703542"/>
              <a:ext cx="2615894" cy="2773750"/>
            </a:xfrm>
            <a:prstGeom prst="rect">
              <a:avLst/>
            </a:prstGeom>
          </p:spPr>
        </p:pic>
        <p:sp>
          <p:nvSpPr>
            <p:cNvPr id="35" name="TextBox 34">
              <a:extLst>
                <a:ext uri="{FF2B5EF4-FFF2-40B4-BE49-F238E27FC236}">
                  <a16:creationId xmlns="" xmlns:a16="http://schemas.microsoft.com/office/drawing/2014/main" id="{3E447904-C805-B049-8995-4D5C35531E6E}"/>
                </a:ext>
              </a:extLst>
            </p:cNvPr>
            <p:cNvSpPr txBox="1"/>
            <p:nvPr/>
          </p:nvSpPr>
          <p:spPr>
            <a:xfrm>
              <a:off x="2474579" y="1910825"/>
              <a:ext cx="511679" cy="830997"/>
            </a:xfrm>
            <a:prstGeom prst="rect">
              <a:avLst/>
            </a:prstGeom>
            <a:noFill/>
          </p:spPr>
          <p:txBody>
            <a:bodyPr wrap="none" rtlCol="0">
              <a:spAutoFit/>
            </a:bodyPr>
            <a:lstStyle/>
            <a:p>
              <a:r>
                <a:rPr lang="en-US" sz="4800" b="1" dirty="0">
                  <a:solidFill>
                    <a:prstClr val="white"/>
                  </a:solidFill>
                </a:rPr>
                <a:t>1</a:t>
              </a:r>
            </a:p>
          </p:txBody>
        </p:sp>
      </p:grpSp>
      <p:grpSp>
        <p:nvGrpSpPr>
          <p:cNvPr id="10" name="Group 9">
            <a:extLst>
              <a:ext uri="{FF2B5EF4-FFF2-40B4-BE49-F238E27FC236}">
                <a16:creationId xmlns="" xmlns:a16="http://schemas.microsoft.com/office/drawing/2014/main" id="{20A69503-8346-2948-9001-2954304B8B59}"/>
              </a:ext>
            </a:extLst>
          </p:cNvPr>
          <p:cNvGrpSpPr/>
          <p:nvPr/>
        </p:nvGrpSpPr>
        <p:grpSpPr>
          <a:xfrm>
            <a:off x="6111320" y="3619525"/>
            <a:ext cx="3898900" cy="2590800"/>
            <a:chOff x="6111320" y="3785101"/>
            <a:chExt cx="3898900" cy="2590800"/>
          </a:xfrm>
        </p:grpSpPr>
        <p:pic>
          <p:nvPicPr>
            <p:cNvPr id="9" name="Picture 8">
              <a:extLst>
                <a:ext uri="{FF2B5EF4-FFF2-40B4-BE49-F238E27FC236}">
                  <a16:creationId xmlns="" xmlns:a16="http://schemas.microsoft.com/office/drawing/2014/main" id="{24FF3C51-9ED1-6F42-95DF-4FC6CF1E22A8}"/>
                </a:ext>
              </a:extLst>
            </p:cNvPr>
            <p:cNvPicPr>
              <a:picLocks noChangeAspect="1"/>
            </p:cNvPicPr>
            <p:nvPr/>
          </p:nvPicPr>
          <p:blipFill>
            <a:blip r:embed="rId8"/>
            <a:stretch>
              <a:fillRect/>
            </a:stretch>
          </p:blipFill>
          <p:spPr>
            <a:xfrm>
              <a:off x="6111320" y="3785101"/>
              <a:ext cx="3898900" cy="2590800"/>
            </a:xfrm>
            <a:prstGeom prst="rect">
              <a:avLst/>
            </a:prstGeom>
          </p:spPr>
        </p:pic>
        <p:sp>
          <p:nvSpPr>
            <p:cNvPr id="36" name="TextBox 35">
              <a:extLst>
                <a:ext uri="{FF2B5EF4-FFF2-40B4-BE49-F238E27FC236}">
                  <a16:creationId xmlns="" xmlns:a16="http://schemas.microsoft.com/office/drawing/2014/main" id="{1023E4AE-0BA7-1542-99F6-0B8DFE51D55B}"/>
                </a:ext>
              </a:extLst>
            </p:cNvPr>
            <p:cNvSpPr txBox="1"/>
            <p:nvPr/>
          </p:nvSpPr>
          <p:spPr>
            <a:xfrm>
              <a:off x="7680102" y="523746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3</a:t>
              </a:r>
            </a:p>
          </p:txBody>
        </p:sp>
      </p:grpSp>
      <p:grpSp>
        <p:nvGrpSpPr>
          <p:cNvPr id="14" name="Group 13">
            <a:extLst>
              <a:ext uri="{FF2B5EF4-FFF2-40B4-BE49-F238E27FC236}">
                <a16:creationId xmlns="" xmlns:a16="http://schemas.microsoft.com/office/drawing/2014/main" id="{B7D6392A-2466-404F-BA96-0B64EB2941A0}"/>
              </a:ext>
            </a:extLst>
          </p:cNvPr>
          <p:cNvGrpSpPr/>
          <p:nvPr/>
        </p:nvGrpSpPr>
        <p:grpSpPr>
          <a:xfrm>
            <a:off x="7537885" y="11989"/>
            <a:ext cx="2485987" cy="2485987"/>
            <a:chOff x="7232495" y="321516"/>
            <a:chExt cx="2485987" cy="2485987"/>
          </a:xfrm>
        </p:grpSpPr>
        <p:pic>
          <p:nvPicPr>
            <p:cNvPr id="28" name="Picture 27">
              <a:extLst>
                <a:ext uri="{FF2B5EF4-FFF2-40B4-BE49-F238E27FC236}">
                  <a16:creationId xmlns="" xmlns:a16="http://schemas.microsoft.com/office/drawing/2014/main" id="{6E7B282A-93D9-0D4D-8DA6-97ED96B0F394}"/>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32495" y="321516"/>
              <a:ext cx="2485987" cy="2485987"/>
            </a:xfrm>
            <a:prstGeom prst="rect">
              <a:avLst/>
            </a:prstGeom>
          </p:spPr>
        </p:pic>
        <p:sp>
          <p:nvSpPr>
            <p:cNvPr id="59" name="TextBox 58">
              <a:extLst>
                <a:ext uri="{FF2B5EF4-FFF2-40B4-BE49-F238E27FC236}">
                  <a16:creationId xmlns="" xmlns:a16="http://schemas.microsoft.com/office/drawing/2014/main" id="{F025EC6E-60F8-8A48-A471-04A4D375A805}"/>
                </a:ext>
              </a:extLst>
            </p:cNvPr>
            <p:cNvSpPr txBox="1"/>
            <p:nvPr/>
          </p:nvSpPr>
          <p:spPr>
            <a:xfrm>
              <a:off x="7374712" y="381085"/>
              <a:ext cx="615874" cy="1015663"/>
            </a:xfrm>
            <a:prstGeom prst="rect">
              <a:avLst/>
            </a:prstGeom>
            <a:noFill/>
          </p:spPr>
          <p:txBody>
            <a:bodyPr wrap="none" rtlCol="0">
              <a:spAutoFit/>
            </a:bodyPr>
            <a:lstStyle/>
            <a:p>
              <a:r>
                <a:rPr lang="en-US" sz="6000" b="1" dirty="0">
                  <a:solidFill>
                    <a:srgbClr val="4472C4">
                      <a:lumMod val="50000"/>
                    </a:srgbClr>
                  </a:solidFill>
                  <a:latin typeface="Century Gothic" panose="020B0502020202020204" pitchFamily="34" charset="0"/>
                </a:rPr>
                <a:t>4</a:t>
              </a:r>
            </a:p>
          </p:txBody>
        </p:sp>
      </p:grpSp>
      <p:grpSp>
        <p:nvGrpSpPr>
          <p:cNvPr id="13" name="Group 12">
            <a:extLst>
              <a:ext uri="{FF2B5EF4-FFF2-40B4-BE49-F238E27FC236}">
                <a16:creationId xmlns="" xmlns:a16="http://schemas.microsoft.com/office/drawing/2014/main" id="{AA44DAC6-1586-6447-9F04-95D83792CC8E}"/>
              </a:ext>
            </a:extLst>
          </p:cNvPr>
          <p:cNvGrpSpPr/>
          <p:nvPr/>
        </p:nvGrpSpPr>
        <p:grpSpPr>
          <a:xfrm>
            <a:off x="10196642" y="210644"/>
            <a:ext cx="1788225" cy="2386892"/>
            <a:chOff x="10377644" y="-22585"/>
            <a:chExt cx="1788225" cy="2386892"/>
          </a:xfrm>
        </p:grpSpPr>
        <p:pic>
          <p:nvPicPr>
            <p:cNvPr id="12" name="Picture 11">
              <a:extLst>
                <a:ext uri="{FF2B5EF4-FFF2-40B4-BE49-F238E27FC236}">
                  <a16:creationId xmlns="" xmlns:a16="http://schemas.microsoft.com/office/drawing/2014/main" id="{16CACDC4-1C7F-F94B-87C7-21F3C01C1D5F}"/>
                </a:ext>
              </a:extLst>
            </p:cNvPr>
            <p:cNvPicPr>
              <a:picLocks noChangeAspect="1"/>
            </p:cNvPicPr>
            <p:nvPr/>
          </p:nvPicPr>
          <p:blipFill>
            <a:blip r:embed="rId10"/>
            <a:stretch>
              <a:fillRect/>
            </a:stretch>
          </p:blipFill>
          <p:spPr>
            <a:xfrm>
              <a:off x="10377644" y="-22585"/>
              <a:ext cx="1788225" cy="2386892"/>
            </a:xfrm>
            <a:prstGeom prst="rect">
              <a:avLst/>
            </a:prstGeom>
          </p:spPr>
        </p:pic>
        <p:sp>
          <p:nvSpPr>
            <p:cNvPr id="60" name="TextBox 59">
              <a:extLst>
                <a:ext uri="{FF2B5EF4-FFF2-40B4-BE49-F238E27FC236}">
                  <a16:creationId xmlns="" xmlns:a16="http://schemas.microsoft.com/office/drawing/2014/main" id="{3AB88D09-B60E-EB4F-B520-61DD1A09CAA3}"/>
                </a:ext>
              </a:extLst>
            </p:cNvPr>
            <p:cNvSpPr txBox="1"/>
            <p:nvPr/>
          </p:nvSpPr>
          <p:spPr>
            <a:xfrm>
              <a:off x="11111295" y="1404090"/>
              <a:ext cx="572593" cy="923330"/>
            </a:xfrm>
            <a:prstGeom prst="rect">
              <a:avLst/>
            </a:prstGeom>
            <a:noFill/>
          </p:spPr>
          <p:txBody>
            <a:bodyPr wrap="none" rtlCol="0">
              <a:spAutoFit/>
            </a:bodyPr>
            <a:lstStyle/>
            <a:p>
              <a:r>
                <a:rPr lang="en-US" sz="5400" b="1" dirty="0">
                  <a:solidFill>
                    <a:srgbClr val="4472C4">
                      <a:lumMod val="50000"/>
                    </a:srgbClr>
                  </a:solidFill>
                  <a:latin typeface="Century Gothic" panose="020B0502020202020204" pitchFamily="34" charset="0"/>
                </a:rPr>
                <a:t>8</a:t>
              </a:r>
            </a:p>
          </p:txBody>
        </p:sp>
      </p:grpSp>
      <p:grpSp>
        <p:nvGrpSpPr>
          <p:cNvPr id="61" name="Group 60">
            <a:extLst>
              <a:ext uri="{FF2B5EF4-FFF2-40B4-BE49-F238E27FC236}">
                <a16:creationId xmlns="" xmlns:a16="http://schemas.microsoft.com/office/drawing/2014/main" id="{1A1F7809-EC3B-2A49-AA8D-D035B934E63D}"/>
              </a:ext>
            </a:extLst>
          </p:cNvPr>
          <p:cNvGrpSpPr/>
          <p:nvPr/>
        </p:nvGrpSpPr>
        <p:grpSpPr>
          <a:xfrm>
            <a:off x="162777" y="3137771"/>
            <a:ext cx="2125341" cy="2922713"/>
            <a:chOff x="0" y="3935287"/>
            <a:chExt cx="2125341" cy="2922713"/>
          </a:xfrm>
        </p:grpSpPr>
        <p:pic>
          <p:nvPicPr>
            <p:cNvPr id="62" name="Picture 61">
              <a:extLst>
                <a:ext uri="{FF2B5EF4-FFF2-40B4-BE49-F238E27FC236}">
                  <a16:creationId xmlns="" xmlns:a16="http://schemas.microsoft.com/office/drawing/2014/main" id="{37BCB82D-5FAD-1C46-9A94-0EB4F89F4CC6}"/>
                </a:ext>
              </a:extLst>
            </p:cNvPr>
            <p:cNvPicPr>
              <a:picLocks noChangeAspect="1"/>
            </p:cNvPicPr>
            <p:nvPr/>
          </p:nvPicPr>
          <p:blipFill>
            <a:blip r:embed="rId11"/>
            <a:stretch>
              <a:fillRect/>
            </a:stretch>
          </p:blipFill>
          <p:spPr>
            <a:xfrm>
              <a:off x="0" y="4041813"/>
              <a:ext cx="2125341" cy="2816187"/>
            </a:xfrm>
            <a:prstGeom prst="rect">
              <a:avLst/>
            </a:prstGeom>
          </p:spPr>
        </p:pic>
        <p:sp>
          <p:nvSpPr>
            <p:cNvPr id="63" name="TextBox 62">
              <a:extLst>
                <a:ext uri="{FF2B5EF4-FFF2-40B4-BE49-F238E27FC236}">
                  <a16:creationId xmlns="" xmlns:a16="http://schemas.microsoft.com/office/drawing/2014/main" id="{572D3973-4760-9741-93F6-ED87F1CEF4F6}"/>
                </a:ext>
              </a:extLst>
            </p:cNvPr>
            <p:cNvSpPr txBox="1"/>
            <p:nvPr/>
          </p:nvSpPr>
          <p:spPr>
            <a:xfrm>
              <a:off x="429980" y="3935287"/>
              <a:ext cx="615874" cy="1015663"/>
            </a:xfrm>
            <a:prstGeom prst="rect">
              <a:avLst/>
            </a:prstGeom>
            <a:noFill/>
          </p:spPr>
          <p:txBody>
            <a:bodyPr wrap="none" rtlCol="0">
              <a:spAutoFit/>
            </a:bodyPr>
            <a:lstStyle/>
            <a:p>
              <a:r>
                <a:rPr lang="en-US" sz="6000" b="1" dirty="0">
                  <a:solidFill>
                    <a:srgbClr val="EA5F00"/>
                  </a:solidFill>
                  <a:latin typeface="Century Gothic" panose="020B0502020202020204" pitchFamily="34" charset="0"/>
                </a:rPr>
                <a:t>2</a:t>
              </a:r>
            </a:p>
          </p:txBody>
        </p:sp>
      </p:grpSp>
    </p:spTree>
    <p:extLst>
      <p:ext uri="{BB962C8B-B14F-4D97-AF65-F5344CB8AC3E}">
        <p14:creationId xmlns:p14="http://schemas.microsoft.com/office/powerpoint/2010/main" val="22415671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smtClean="0">
                <a:solidFill>
                  <a:schemeClr val="bg1"/>
                </a:solidFill>
              </a:rPr>
              <a:t>Map task</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7" name="Picture 6">
            <a:extLst>
              <a:ext uri="{FF2B5EF4-FFF2-40B4-BE49-F238E27FC236}">
                <a16:creationId xmlns="" xmlns:a16="http://schemas.microsoft.com/office/drawing/2014/main" id="{385DD0A8-0370-1943-A684-54B70CDC76B3}"/>
              </a:ext>
            </a:extLst>
          </p:cNvPr>
          <p:cNvPicPr/>
          <p:nvPr/>
        </p:nvPicPr>
        <p:blipFill>
          <a:blip r:embed="rId5">
            <a:extLst>
              <a:ext uri="{28A0092B-C50C-407E-A947-70E740481C1C}">
                <a14:useLocalDpi xmlns:a14="http://schemas.microsoft.com/office/drawing/2010/main" val="0"/>
              </a:ext>
            </a:extLst>
          </a:blip>
          <a:stretch>
            <a:fillRect/>
          </a:stretch>
        </p:blipFill>
        <p:spPr>
          <a:xfrm>
            <a:off x="1596241" y="1507183"/>
            <a:ext cx="8825230" cy="4409440"/>
          </a:xfrm>
          <a:prstGeom prst="rect">
            <a:avLst/>
          </a:prstGeom>
        </p:spPr>
      </p:pic>
    </p:spTree>
    <p:extLst>
      <p:ext uri="{BB962C8B-B14F-4D97-AF65-F5344CB8AC3E}">
        <p14:creationId xmlns:p14="http://schemas.microsoft.com/office/powerpoint/2010/main" val="18653924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300038" y="338225"/>
            <a:ext cx="3745089" cy="707849"/>
          </a:xfrm>
        </p:spPr>
        <p:txBody>
          <a:bodyPr>
            <a:normAutofit/>
          </a:bodyPr>
          <a:lstStyle/>
          <a:p>
            <a:r>
              <a:rPr lang="en-GB" sz="3600" b="1" dirty="0" smtClean="0">
                <a:solidFill>
                  <a:schemeClr val="bg1"/>
                </a:solidFill>
              </a:rPr>
              <a:t>Map task</a:t>
            </a:r>
            <a:endParaRPr lang="en-GB" sz="3600" b="1" dirty="0">
              <a:solidFill>
                <a:schemeClr val="bg1"/>
              </a:solidFill>
            </a:endParaRPr>
          </a:p>
        </p:txBody>
      </p:sp>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pic>
        <p:nvPicPr>
          <p:cNvPr id="7" name="Picture 6">
            <a:extLst>
              <a:ext uri="{FF2B5EF4-FFF2-40B4-BE49-F238E27FC236}">
                <a16:creationId xmlns="" xmlns:a16="http://schemas.microsoft.com/office/drawing/2014/main" id="{F3F09927-B0C9-564E-B624-027F65051CB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568712" y="1549849"/>
            <a:ext cx="8507730" cy="4447540"/>
          </a:xfrm>
          <a:prstGeom prst="rect">
            <a:avLst/>
          </a:prstGeom>
        </p:spPr>
      </p:pic>
    </p:spTree>
    <p:extLst>
      <p:ext uri="{BB962C8B-B14F-4D97-AF65-F5344CB8AC3E}">
        <p14:creationId xmlns:p14="http://schemas.microsoft.com/office/powerpoint/2010/main" val="3484971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49629" y="337257"/>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Guess where</a:t>
            </a:r>
            <a:endParaRPr lang="en-GB" sz="3600" b="1" dirty="0">
              <a:solidFill>
                <a:prstClr val="white"/>
              </a:solidFill>
            </a:endParaRPr>
          </a:p>
        </p:txBody>
      </p:sp>
      <p:sp>
        <p:nvSpPr>
          <p:cNvPr id="5" name="Rectangle 4"/>
          <p:cNvSpPr/>
          <p:nvPr/>
        </p:nvSpPr>
        <p:spPr>
          <a:xfrm>
            <a:off x="149629" y="1370710"/>
            <a:ext cx="6348940" cy="4185761"/>
          </a:xfrm>
          <a:prstGeom prst="rect">
            <a:avLst/>
          </a:prstGeom>
        </p:spPr>
        <p:txBody>
          <a:bodyPr wrap="square">
            <a:spAutoFit/>
          </a:bodyPr>
          <a:lstStyle/>
          <a:p>
            <a:r>
              <a:rPr lang="en-GB" sz="1400" b="1" dirty="0" smtClean="0">
                <a:solidFill>
                  <a:srgbClr val="4472C4">
                    <a:lumMod val="50000"/>
                  </a:srgbClr>
                </a:solidFill>
                <a:latin typeface="Century Gothic" panose="020B0502020202020204" pitchFamily="34" charset="0"/>
              </a:rPr>
              <a:t>Preparation</a:t>
            </a:r>
          </a:p>
          <a:p>
            <a:r>
              <a:rPr lang="en-GB" sz="1400" dirty="0" smtClean="0">
                <a:solidFill>
                  <a:srgbClr val="4472C4">
                    <a:lumMod val="50000"/>
                  </a:srgbClr>
                </a:solidFill>
                <a:latin typeface="Century Gothic" panose="020B0502020202020204" pitchFamily="34" charset="0"/>
              </a:rPr>
              <a:t>For each pair of pupils, you will need three sets of the pictures.</a:t>
            </a:r>
          </a:p>
          <a:p>
            <a:r>
              <a:rPr lang="en-GB" sz="1400" dirty="0" smtClean="0">
                <a:solidFill>
                  <a:srgbClr val="4472C4">
                    <a:lumMod val="50000"/>
                  </a:srgbClr>
                </a:solidFill>
                <a:latin typeface="Century Gothic" panose="020B0502020202020204" pitchFamily="34" charset="0"/>
              </a:rPr>
              <a:t>Cut them into individual cards along the dotted lines. </a:t>
            </a:r>
          </a:p>
          <a:p>
            <a:r>
              <a:rPr lang="en-GB" sz="1400" dirty="0" smtClean="0">
                <a:solidFill>
                  <a:srgbClr val="4472C4">
                    <a:lumMod val="50000"/>
                  </a:srgbClr>
                </a:solidFill>
                <a:latin typeface="Century Gothic" panose="020B0502020202020204" pitchFamily="34" charset="0"/>
              </a:rPr>
              <a:t>You can print them in colour or in black and white.</a:t>
            </a:r>
          </a:p>
          <a:p>
            <a:r>
              <a:rPr lang="en-GB" sz="1400" dirty="0" smtClean="0">
                <a:solidFill>
                  <a:srgbClr val="4472C4">
                    <a:lumMod val="50000"/>
                  </a:srgbClr>
                </a:solidFill>
                <a:latin typeface="Century Gothic" panose="020B0502020202020204" pitchFamily="34" charset="0"/>
              </a:rPr>
              <a:t>This activity takes time to prepare but the cards can be re-used time and again.</a:t>
            </a:r>
          </a:p>
          <a:p>
            <a:r>
              <a:rPr lang="en-GB" sz="1400" b="1" dirty="0" smtClean="0">
                <a:solidFill>
                  <a:srgbClr val="4472C4">
                    <a:lumMod val="50000"/>
                  </a:srgbClr>
                </a:solidFill>
                <a:latin typeface="Century Gothic" panose="020B0502020202020204" pitchFamily="34" charset="0"/>
              </a:rPr>
              <a:t>Game</a:t>
            </a:r>
          </a:p>
          <a:p>
            <a:r>
              <a:rPr lang="en-GB" sz="1400" dirty="0" smtClean="0">
                <a:solidFill>
                  <a:srgbClr val="4472C4">
                    <a:lumMod val="50000"/>
                  </a:srgbClr>
                </a:solidFill>
                <a:latin typeface="Century Gothic" panose="020B0502020202020204" pitchFamily="34" charset="0"/>
              </a:rPr>
              <a:t>Players: 2</a:t>
            </a:r>
          </a:p>
          <a:p>
            <a:r>
              <a:rPr lang="en-GB" sz="1400" dirty="0" smtClean="0">
                <a:solidFill>
                  <a:srgbClr val="4472C4">
                    <a:lumMod val="50000"/>
                  </a:srgbClr>
                </a:solidFill>
                <a:latin typeface="Century Gothic" panose="020B0502020202020204" pitchFamily="34" charset="0"/>
              </a:rPr>
              <a:t>Goal: guess which card the other person has</a:t>
            </a:r>
          </a:p>
          <a:p>
            <a:r>
              <a:rPr lang="en-GB" sz="1400" dirty="0" smtClean="0">
                <a:solidFill>
                  <a:srgbClr val="4472C4">
                    <a:lumMod val="50000"/>
                  </a:srgbClr>
                </a:solidFill>
                <a:latin typeface="Century Gothic" panose="020B0502020202020204" pitchFamily="34" charset="0"/>
              </a:rPr>
              <a:t>How to play: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This game is a variation on ‘Guess who?’.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Each player has a set of 24 cards in front of him/her.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Both players pick a card from a third set without showing the other player.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Players take turns asking each other yes/no questions about what is on the target card (e.g. Is there a car?) and turn over any cards that the answers eliminate. </a:t>
            </a:r>
          </a:p>
          <a:p>
            <a:pPr marL="285750" indent="-285750">
              <a:buFont typeface="Wingdings" panose="05000000000000000000" pitchFamily="2" charset="2"/>
              <a:buChar char="§"/>
            </a:pPr>
            <a:r>
              <a:rPr lang="en-GB" sz="1400" dirty="0" smtClean="0">
                <a:solidFill>
                  <a:srgbClr val="4472C4">
                    <a:lumMod val="50000"/>
                  </a:srgbClr>
                </a:solidFill>
                <a:latin typeface="Century Gothic" panose="020B0502020202020204" pitchFamily="34" charset="0"/>
              </a:rPr>
              <a:t>The winner is the player who correctly identifies their opponent’s card first.</a:t>
            </a:r>
            <a:endParaRPr lang="en-GB" sz="1400" dirty="0">
              <a:solidFill>
                <a:srgbClr val="4472C4">
                  <a:lumMod val="50000"/>
                </a:srgbClr>
              </a:solidFill>
              <a:latin typeface="Century Gothic" panose="020B0502020202020204" pitchFamily="34" charset="0"/>
            </a:endParaRPr>
          </a:p>
        </p:txBody>
      </p:sp>
      <p:graphicFrame>
        <p:nvGraphicFramePr>
          <p:cNvPr id="7" name="Table 6"/>
          <p:cNvGraphicFramePr>
            <a:graphicFrameLocks noGrp="1"/>
          </p:cNvGraphicFramePr>
          <p:nvPr>
            <p:extLst/>
          </p:nvPr>
        </p:nvGraphicFramePr>
        <p:xfrm>
          <a:off x="6498570" y="1621191"/>
          <a:ext cx="5431117" cy="4392480"/>
        </p:xfrm>
        <a:graphic>
          <a:graphicData uri="http://schemas.openxmlformats.org/drawingml/2006/table">
            <a:tbl>
              <a:tblPr firstRow="1" firstCol="1" bandRow="1"/>
              <a:tblGrid>
                <a:gridCol w="1786714"/>
                <a:gridCol w="1302469"/>
                <a:gridCol w="2341934"/>
              </a:tblGrid>
              <a:tr h="292832">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class</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b="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Word frequency</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geben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57</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Auto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490</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Zug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613</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Fahrrad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1596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Bus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1580</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Person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331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Flugzeug (nt)</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1395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Fluss (m)</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1551</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Straße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355</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Stadt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186</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Brücke (f)</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noun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2062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sonnig</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adjective</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&lt;4000 [953] </a:t>
                      </a:r>
                      <a:r>
                        <a:rPr lang="en-GB" sz="1600" dirty="0" err="1">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Sonne</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sein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2832">
                <a:tc>
                  <a:txBody>
                    <a:bodyPr/>
                    <a:lstStyle/>
                    <a:p>
                      <a:pPr algn="l">
                        <a:lnSpc>
                          <a:spcPct val="107000"/>
                        </a:lnSpc>
                        <a:spcAft>
                          <a:spcPts val="800"/>
                        </a:spcAft>
                      </a:pPr>
                      <a:r>
                        <a:rPr lang="fr-FR"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regnen</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60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800"/>
                        </a:spcAft>
                      </a:pPr>
                      <a:r>
                        <a:rPr lang="en-GB" sz="1600" dirty="0">
                          <a:solidFill>
                            <a:schemeClr val="accent5">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3642</a:t>
                      </a:r>
                      <a:endParaRPr lang="en-GB" sz="1600" dirty="0">
                        <a:solidFill>
                          <a:schemeClr val="accent5">
                            <a:lumMod val="50000"/>
                          </a:schemeClr>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8" name="Picture 7"/>
          <p:cNvPicPr>
            <a:picLocks noChangeAspect="1"/>
          </p:cNvPicPr>
          <p:nvPr/>
        </p:nvPicPr>
        <p:blipFill>
          <a:blip r:embed="rId5"/>
          <a:stretch>
            <a:fillRect/>
          </a:stretch>
        </p:blipFill>
        <p:spPr>
          <a:xfrm>
            <a:off x="8266264" y="149269"/>
            <a:ext cx="1961471" cy="1346681"/>
          </a:xfrm>
          <a:prstGeom prst="rect">
            <a:avLst/>
          </a:prstGeom>
        </p:spPr>
      </p:pic>
    </p:spTree>
    <p:extLst>
      <p:ext uri="{BB962C8B-B14F-4D97-AF65-F5344CB8AC3E}">
        <p14:creationId xmlns:p14="http://schemas.microsoft.com/office/powerpoint/2010/main" val="4240156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Overarching aim of teaching vocabulary</a:t>
            </a:r>
            <a:endParaRPr lang="en-GB" sz="2800" b="1" dirty="0">
              <a:solidFill>
                <a:schemeClr val="bg1"/>
              </a:solidFill>
            </a:endParaRPr>
          </a:p>
        </p:txBody>
      </p:sp>
      <p:sp>
        <p:nvSpPr>
          <p:cNvPr id="5" name="Content Placeholder 4"/>
          <p:cNvSpPr>
            <a:spLocks noGrp="1"/>
          </p:cNvSpPr>
          <p:nvPr>
            <p:ph idx="1"/>
          </p:nvPr>
        </p:nvSpPr>
        <p:spPr>
          <a:xfrm>
            <a:off x="567267" y="1460854"/>
            <a:ext cx="10515600" cy="4771779"/>
          </a:xfrm>
        </p:spPr>
        <p:txBody>
          <a:bodyPr>
            <a:normAutofit/>
          </a:bodyPr>
          <a:lstStyle/>
          <a:p>
            <a:pPr marL="0" indent="0">
              <a:buNone/>
            </a:pPr>
            <a:r>
              <a:rPr lang="en-GB" b="1" dirty="0" smtClean="0">
                <a:solidFill>
                  <a:srgbClr val="EA5F00"/>
                </a:solidFill>
              </a:rPr>
              <a:t>To help learners develop breadth, depth and fluency of vocabulary knowledge, with an emphasis on high-frequency words, including plenty of verbs. </a:t>
            </a:r>
            <a:br>
              <a:rPr lang="en-GB" b="1" dirty="0" smtClean="0">
                <a:solidFill>
                  <a:srgbClr val="EA5F00"/>
                </a:solidFill>
              </a:rPr>
            </a:br>
            <a:endParaRPr lang="en-GB" dirty="0" smtClean="0">
              <a:solidFill>
                <a:srgbClr val="EA5F00"/>
              </a:solidFill>
            </a:endParaRPr>
          </a:p>
          <a:p>
            <a:pPr marL="0" indent="0">
              <a:buNone/>
            </a:pPr>
            <a:r>
              <a:rPr lang="en-GB" dirty="0" smtClean="0"/>
              <a:t>It is important to:</a:t>
            </a:r>
            <a:endParaRPr lang="en-GB" dirty="0" smtClean="0">
              <a:solidFill>
                <a:srgbClr val="EA5F00"/>
              </a:solidFill>
            </a:endParaRPr>
          </a:p>
          <a:p>
            <a:pPr marL="971550" lvl="1" indent="-514350">
              <a:buFont typeface="+mj-lt"/>
              <a:buAutoNum type="romanLcPeriod"/>
            </a:pPr>
            <a:r>
              <a:rPr lang="en-GB" dirty="0" smtClean="0"/>
              <a:t>Select vocabulary carefully, based on frequency</a:t>
            </a:r>
          </a:p>
          <a:p>
            <a:pPr marL="971550" lvl="1" indent="-514350">
              <a:buFont typeface="+mj-lt"/>
              <a:buAutoNum type="romanLcPeriod"/>
            </a:pPr>
            <a:r>
              <a:rPr lang="en-GB" dirty="0" smtClean="0"/>
              <a:t>Regularly revisit the same vocabulary, especially before the lesson to practise in context in class</a:t>
            </a:r>
          </a:p>
          <a:p>
            <a:pPr marL="971550" lvl="1" indent="-514350">
              <a:buFont typeface="+mj-lt"/>
              <a:buAutoNum type="romanLcPeriod"/>
            </a:pPr>
            <a:r>
              <a:rPr lang="en-GB" dirty="0" smtClean="0"/>
              <a:t>Give the meaning transparently, then force regular recall of </a:t>
            </a:r>
            <a:r>
              <a:rPr lang="en-GB" i="1" dirty="0" smtClean="0"/>
              <a:t>form</a:t>
            </a:r>
            <a:r>
              <a:rPr lang="en-GB" dirty="0" smtClean="0"/>
              <a:t> and </a:t>
            </a:r>
            <a:r>
              <a:rPr lang="en-GB" i="1" dirty="0" smtClean="0"/>
              <a:t>meaning</a:t>
            </a:r>
          </a:p>
          <a:p>
            <a:pPr marL="971550" lvl="1" indent="-514350">
              <a:buFont typeface="+mj-lt"/>
              <a:buAutoNum type="romanLcPeriod"/>
            </a:pPr>
            <a:r>
              <a:rPr lang="en-GB" dirty="0" smtClean="0"/>
              <a:t>Teach the verb lexicon = meaning of verbs</a:t>
            </a:r>
            <a:r>
              <a:rPr lang="en-GB" dirty="0"/>
              <a:t/>
            </a:r>
            <a:br>
              <a:rPr lang="en-GB" dirty="0"/>
            </a:br>
            <a:r>
              <a:rPr lang="en-GB" i="1" dirty="0" smtClean="0"/>
              <a:t>[Verb vocabulary = infinitive or long form, (e.g. </a:t>
            </a:r>
            <a:r>
              <a:rPr lang="en-GB" i="1" dirty="0" err="1" smtClean="0"/>
              <a:t>écrire</a:t>
            </a:r>
            <a:r>
              <a:rPr lang="en-GB" i="1" dirty="0" smtClean="0"/>
              <a:t>, </a:t>
            </a:r>
            <a:r>
              <a:rPr lang="en-GB" i="1" dirty="0" err="1" smtClean="0"/>
              <a:t>pouvoir</a:t>
            </a:r>
            <a:r>
              <a:rPr lang="en-GB" i="1" dirty="0" smtClean="0"/>
              <a:t>, </a:t>
            </a:r>
            <a:r>
              <a:rPr lang="en-GB" i="1" dirty="0" err="1" smtClean="0"/>
              <a:t>sauter</a:t>
            </a:r>
            <a:r>
              <a:rPr lang="en-GB" i="1" dirty="0" smtClean="0"/>
              <a:t>)and the short form (</a:t>
            </a:r>
            <a:r>
              <a:rPr lang="en-GB" i="1" dirty="0" err="1" smtClean="0"/>
              <a:t>écrit</a:t>
            </a:r>
            <a:r>
              <a:rPr lang="en-GB" i="1" dirty="0" smtClean="0"/>
              <a:t>, </a:t>
            </a:r>
            <a:r>
              <a:rPr lang="en-GB" i="1" dirty="0" err="1" smtClean="0"/>
              <a:t>peux</a:t>
            </a:r>
            <a:r>
              <a:rPr lang="en-GB" i="1" dirty="0" smtClean="0"/>
              <a:t>, </a:t>
            </a:r>
            <a:r>
              <a:rPr lang="en-GB" i="1" dirty="0" err="1" smtClean="0"/>
              <a:t>saute</a:t>
            </a:r>
            <a:r>
              <a:rPr lang="en-GB" i="1" dirty="0" smtClean="0"/>
              <a:t>)]</a:t>
            </a:r>
            <a:endParaRPr lang="en-GB" b="1" i="1" dirty="0">
              <a:solidFill>
                <a:srgbClr val="EA5F00"/>
              </a:solidFill>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7955609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
        <p:nvSpPr>
          <p:cNvPr id="10" name="Title 3"/>
          <p:cNvSpPr txBox="1">
            <a:spLocks/>
          </p:cNvSpPr>
          <p:nvPr/>
        </p:nvSpPr>
        <p:spPr>
          <a:xfrm>
            <a:off x="172570" y="294041"/>
            <a:ext cx="593143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Guess where</a:t>
            </a:r>
            <a:endParaRPr lang="en-GB" sz="3600" b="1" dirty="0">
              <a:solidFill>
                <a:prstClr val="white"/>
              </a:solidFill>
            </a:endParaRPr>
          </a:p>
        </p:txBody>
      </p:sp>
      <p:pic>
        <p:nvPicPr>
          <p:cNvPr id="2" name="Picture 1"/>
          <p:cNvPicPr>
            <a:picLocks noChangeAspect="1"/>
          </p:cNvPicPr>
          <p:nvPr/>
        </p:nvPicPr>
        <p:blipFill>
          <a:blip r:embed="rId5"/>
          <a:stretch>
            <a:fillRect/>
          </a:stretch>
        </p:blipFill>
        <p:spPr>
          <a:xfrm>
            <a:off x="172570" y="1317812"/>
            <a:ext cx="3447584" cy="4868956"/>
          </a:xfrm>
          <a:prstGeom prst="rect">
            <a:avLst/>
          </a:prstGeom>
        </p:spPr>
      </p:pic>
      <p:pic>
        <p:nvPicPr>
          <p:cNvPr id="5" name="Picture 4"/>
          <p:cNvPicPr>
            <a:picLocks noChangeAspect="1"/>
          </p:cNvPicPr>
          <p:nvPr/>
        </p:nvPicPr>
        <p:blipFill>
          <a:blip r:embed="rId6"/>
          <a:stretch>
            <a:fillRect/>
          </a:stretch>
        </p:blipFill>
        <p:spPr>
          <a:xfrm>
            <a:off x="4137398" y="1284152"/>
            <a:ext cx="3462898" cy="4902615"/>
          </a:xfrm>
          <a:prstGeom prst="rect">
            <a:avLst/>
          </a:prstGeom>
        </p:spPr>
      </p:pic>
      <p:pic>
        <p:nvPicPr>
          <p:cNvPr id="7" name="Picture 6"/>
          <p:cNvPicPr>
            <a:picLocks noChangeAspect="1"/>
          </p:cNvPicPr>
          <p:nvPr/>
        </p:nvPicPr>
        <p:blipFill>
          <a:blip r:embed="rId7"/>
          <a:stretch>
            <a:fillRect/>
          </a:stretch>
        </p:blipFill>
        <p:spPr>
          <a:xfrm>
            <a:off x="8117541" y="1284153"/>
            <a:ext cx="3471417" cy="4902615"/>
          </a:xfrm>
          <a:prstGeom prst="rect">
            <a:avLst/>
          </a:prstGeom>
        </p:spPr>
      </p:pic>
    </p:spTree>
    <p:extLst>
      <p:ext uri="{BB962C8B-B14F-4D97-AF65-F5344CB8AC3E}">
        <p14:creationId xmlns:p14="http://schemas.microsoft.com/office/powerpoint/2010/main" val="21288924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240891" y="6494075"/>
            <a:ext cx="1986844" cy="276999"/>
          </a:xfrm>
          <a:prstGeom prst="rect">
            <a:avLst/>
          </a:prstGeom>
          <a:noFill/>
        </p:spPr>
        <p:txBody>
          <a:bodyPr wrap="square" rtlCol="0">
            <a:spAutoFit/>
          </a:bodyPr>
          <a:lstStyle/>
          <a:p>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p:cNvSpPr>
            <a:spLocks noGrp="1"/>
          </p:cNvSpPr>
          <p:nvPr>
            <p:ph type="title"/>
          </p:nvPr>
        </p:nvSpPr>
        <p:spPr>
          <a:xfrm>
            <a:off x="300038" y="338225"/>
            <a:ext cx="5265384" cy="707849"/>
          </a:xfrm>
        </p:spPr>
        <p:txBody>
          <a:bodyPr>
            <a:normAutofit/>
          </a:bodyPr>
          <a:lstStyle/>
          <a:p>
            <a:r>
              <a:rPr lang="en-GB" sz="3600" b="1" dirty="0" err="1" smtClean="0">
                <a:solidFill>
                  <a:schemeClr val="bg1"/>
                </a:solidFill>
              </a:rPr>
              <a:t>Dictogloss</a:t>
            </a:r>
            <a:endParaRPr lang="en-GB" sz="3600" b="1" dirty="0">
              <a:solidFill>
                <a:schemeClr val="bg1"/>
              </a:solidFill>
            </a:endParaRPr>
          </a:p>
        </p:txBody>
      </p:sp>
      <p:pic>
        <p:nvPicPr>
          <p:cNvPr id="5" name="Picture 4"/>
          <p:cNvPicPr>
            <a:picLocks noChangeAspect="1"/>
          </p:cNvPicPr>
          <p:nvPr/>
        </p:nvPicPr>
        <p:blipFill>
          <a:blip r:embed="rId5"/>
          <a:stretch>
            <a:fillRect/>
          </a:stretch>
        </p:blipFill>
        <p:spPr>
          <a:xfrm>
            <a:off x="300039" y="1580198"/>
            <a:ext cx="5749070" cy="3300392"/>
          </a:xfrm>
          <a:prstGeom prst="rect">
            <a:avLst/>
          </a:prstGeom>
        </p:spPr>
      </p:pic>
      <p:sp>
        <p:nvSpPr>
          <p:cNvPr id="9" name="Action Button: Forward or Next 8">
            <a:hlinkClick r:id="" action="ppaction://noaction" highlightClick="1">
              <a:snd r:embed="rId6" name="vanina_matieres_preferees.wav"/>
            </a:hlinkClick>
          </p:cNvPr>
          <p:cNvSpPr/>
          <p:nvPr/>
        </p:nvSpPr>
        <p:spPr>
          <a:xfrm>
            <a:off x="11145328" y="296863"/>
            <a:ext cx="828136" cy="867128"/>
          </a:xfrm>
          <a:prstGeom prst="actionButtonForwardNext">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0" name="Table 9"/>
          <p:cNvGraphicFramePr>
            <a:graphicFrameLocks noGrp="1"/>
          </p:cNvGraphicFramePr>
          <p:nvPr>
            <p:extLst/>
          </p:nvPr>
        </p:nvGraphicFramePr>
        <p:xfrm>
          <a:off x="6203284" y="1359729"/>
          <a:ext cx="5430697" cy="4304861"/>
        </p:xfrm>
        <a:graphic>
          <a:graphicData uri="http://schemas.openxmlformats.org/drawingml/2006/table">
            <a:tbl>
              <a:tblPr firstRow="1" firstCol="1" bandRow="1">
                <a:tableStyleId>{5940675A-B579-460E-94D1-54222C63F5DA}</a:tableStyleId>
              </a:tblPr>
              <a:tblGrid>
                <a:gridCol w="535273">
                  <a:extLst>
                    <a:ext uri="{9D8B030D-6E8A-4147-A177-3AD203B41FA5}">
                      <a16:colId xmlns:a16="http://schemas.microsoft.com/office/drawing/2014/main" xmlns="" val="20000"/>
                    </a:ext>
                  </a:extLst>
                </a:gridCol>
                <a:gridCol w="1842735">
                  <a:extLst>
                    <a:ext uri="{9D8B030D-6E8A-4147-A177-3AD203B41FA5}">
                      <a16:colId xmlns:a16="http://schemas.microsoft.com/office/drawing/2014/main" xmlns="" val="20001"/>
                    </a:ext>
                  </a:extLst>
                </a:gridCol>
                <a:gridCol w="1674055">
                  <a:extLst>
                    <a:ext uri="{9D8B030D-6E8A-4147-A177-3AD203B41FA5}">
                      <a16:colId xmlns:a16="http://schemas.microsoft.com/office/drawing/2014/main" xmlns="" val="20002"/>
                    </a:ext>
                  </a:extLst>
                </a:gridCol>
                <a:gridCol w="1378634">
                  <a:extLst>
                    <a:ext uri="{9D8B030D-6E8A-4147-A177-3AD203B41FA5}">
                      <a16:colId xmlns:a16="http://schemas.microsoft.com/office/drawing/2014/main" xmlns="" val="20003"/>
                    </a:ext>
                  </a:extLst>
                </a:gridCol>
              </a:tblGrid>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 </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a:solidFill>
                            <a:schemeClr val="accent1">
                              <a:lumMod val="50000"/>
                            </a:schemeClr>
                          </a:solidFill>
                          <a:effectLst/>
                          <a:latin typeface="Century Gothic" panose="020B0502020202020204" pitchFamily="34" charset="0"/>
                        </a:rPr>
                        <a:t>Word</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smtClean="0">
                          <a:solidFill>
                            <a:schemeClr val="accent1">
                              <a:lumMod val="50000"/>
                            </a:schemeClr>
                          </a:solidFill>
                          <a:effectLst/>
                          <a:latin typeface="Century Gothic" panose="020B0502020202020204" pitchFamily="34" charset="0"/>
                        </a:rPr>
                        <a:t>Frequency</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2000" b="1" dirty="0" err="1" smtClean="0">
                          <a:solidFill>
                            <a:schemeClr val="accent1">
                              <a:lumMod val="50000"/>
                            </a:schemeClr>
                          </a:solidFill>
                          <a:effectLst/>
                          <a:latin typeface="Century Gothic" panose="020B0502020202020204" pitchFamily="34" charset="0"/>
                        </a:rPr>
                        <a:t>PoS</a:t>
                      </a:r>
                      <a:endParaRPr lang="en-GB" sz="2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smtClean="0">
                          <a:solidFill>
                            <a:schemeClr val="accent5">
                              <a:lumMod val="50000"/>
                            </a:schemeClr>
                          </a:solidFill>
                          <a:latin typeface="Century Gothic" panose="020B0502020202020204" pitchFamily="34" charset="0"/>
                        </a:rPr>
                        <a:t>être</a:t>
                      </a:r>
                      <a:endParaRPr lang="en-GB" sz="2000" dirty="0" smtClean="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5</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verb</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1"/>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2</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matière</a:t>
                      </a:r>
                      <a:r>
                        <a:rPr lang="en-GB" sz="2000" dirty="0" smtClean="0">
                          <a:solidFill>
                            <a:schemeClr val="accent5">
                              <a:lumMod val="50000"/>
                            </a:schemeClr>
                          </a:solidFill>
                          <a:latin typeface="Century Gothic" panose="020B0502020202020204" pitchFamily="34" charset="0"/>
                        </a:rPr>
                        <a:t> (f)</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562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2"/>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3</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facile</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smtClean="0">
                          <a:solidFill>
                            <a:schemeClr val="accent5">
                              <a:lumMod val="50000"/>
                            </a:schemeClr>
                          </a:solidFill>
                          <a:latin typeface="Century Gothic" panose="020B0502020202020204" pitchFamily="34" charset="0"/>
                        </a:rPr>
                        <a:t>822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adjective</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3"/>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4</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anglais</a:t>
                      </a:r>
                      <a:r>
                        <a:rPr lang="en-GB" sz="2000" dirty="0" smtClean="0">
                          <a:solidFill>
                            <a:schemeClr val="accent5">
                              <a:lumMod val="50000"/>
                            </a:schemeClr>
                          </a:solidFill>
                          <a:latin typeface="Century Gothic" panose="020B0502020202020204" pitchFamily="34" charset="0"/>
                        </a:rPr>
                        <a:t> (m)</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784</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4"/>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5</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car</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176</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1600" dirty="0" smtClean="0">
                          <a:solidFill>
                            <a:schemeClr val="accent5">
                              <a:lumMod val="50000"/>
                            </a:schemeClr>
                          </a:solidFill>
                          <a:latin typeface="Century Gothic" panose="020B0502020202020204" pitchFamily="34" charset="0"/>
                        </a:rPr>
                        <a:t>conjunction</a:t>
                      </a:r>
                      <a:endParaRPr lang="en-GB" sz="16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5"/>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6</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classe</a:t>
                      </a:r>
                      <a:r>
                        <a:rPr lang="en-GB" sz="2000" dirty="0" smtClean="0">
                          <a:solidFill>
                            <a:schemeClr val="accent5">
                              <a:lumMod val="50000"/>
                            </a:schemeClr>
                          </a:solidFill>
                          <a:latin typeface="Century Gothic" panose="020B0502020202020204" pitchFamily="34" charset="0"/>
                        </a:rPr>
                        <a:t> (f)</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778</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6"/>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7</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aimer</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242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verb</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7"/>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8</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beau/belle</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393</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adjective</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8"/>
                  </a:ext>
                </a:extLst>
              </a:tr>
              <a:tr h="0">
                <a:tc>
                  <a:txBody>
                    <a:bodyPr/>
                    <a:lstStyle/>
                    <a:p>
                      <a:pPr algn="ctr">
                        <a:lnSpc>
                          <a:spcPct val="107000"/>
                        </a:lnSpc>
                        <a:spcAft>
                          <a:spcPts val="0"/>
                        </a:spcAft>
                      </a:pPr>
                      <a:r>
                        <a:rPr lang="en-GB" sz="2400">
                          <a:solidFill>
                            <a:schemeClr val="accent1">
                              <a:lumMod val="50000"/>
                            </a:schemeClr>
                          </a:solidFill>
                          <a:effectLst/>
                          <a:latin typeface="Century Gothic" panose="020B0502020202020204" pitchFamily="34" charset="0"/>
                        </a:rPr>
                        <a:t>9</a:t>
                      </a:r>
                      <a:endParaRPr lang="en-GB" sz="240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langue (f)</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712</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09"/>
                  </a:ext>
                </a:extLst>
              </a:tr>
              <a:tr h="0">
                <a:tc>
                  <a:txBody>
                    <a:bodyPr/>
                    <a:lstStyle/>
                    <a:p>
                      <a:pPr algn="ctr">
                        <a:lnSpc>
                          <a:spcPct val="107000"/>
                        </a:lnSpc>
                        <a:spcAft>
                          <a:spcPts val="0"/>
                        </a:spcAft>
                      </a:pPr>
                      <a:r>
                        <a:rPr lang="en-GB" sz="2400" dirty="0">
                          <a:solidFill>
                            <a:schemeClr val="accent1">
                              <a:lumMod val="50000"/>
                            </a:schemeClr>
                          </a:solidFill>
                          <a:effectLst/>
                          <a:latin typeface="Century Gothic" panose="020B0502020202020204" pitchFamily="34" charset="0"/>
                        </a:rPr>
                        <a:t>10</a:t>
                      </a:r>
                      <a:endParaRPr lang="en-GB" sz="24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r>
                        <a:rPr lang="en-GB" sz="2000" dirty="0" err="1" smtClean="0">
                          <a:solidFill>
                            <a:schemeClr val="accent5">
                              <a:lumMod val="50000"/>
                            </a:schemeClr>
                          </a:solidFill>
                          <a:latin typeface="Century Gothic" panose="020B0502020202020204" pitchFamily="34" charset="0"/>
                        </a:rPr>
                        <a:t>espagnol</a:t>
                      </a:r>
                      <a:r>
                        <a:rPr lang="en-GB" sz="2000" dirty="0" smtClean="0">
                          <a:solidFill>
                            <a:schemeClr val="accent5">
                              <a:lumMod val="50000"/>
                            </a:schemeClr>
                          </a:solidFill>
                          <a:latin typeface="Century Gothic" panose="020B0502020202020204" pitchFamily="34" charset="0"/>
                        </a:rPr>
                        <a:t> (m)</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smtClean="0">
                          <a:solidFill>
                            <a:schemeClr val="accent5">
                              <a:lumMod val="50000"/>
                            </a:schemeClr>
                          </a:solidFill>
                          <a:latin typeface="Century Gothic" panose="020B0502020202020204" pitchFamily="34" charset="0"/>
                        </a:rPr>
                        <a:t>1666</a:t>
                      </a:r>
                      <a:endParaRPr lang="en-GB" sz="2000" dirty="0">
                        <a:solidFill>
                          <a:schemeClr val="accent5">
                            <a:lumMod val="50000"/>
                          </a:schemeClr>
                        </a:solidFill>
                        <a:latin typeface="Century Gothic" panose="020B0502020202020204" pitchFamily="34" charset="0"/>
                      </a:endParaRPr>
                    </a:p>
                  </a:txBody>
                  <a:tcPr marL="68580" marR="68580" marT="0" marB="0" anchor="ctr"/>
                </a:tc>
                <a:tc>
                  <a:txBody>
                    <a:bodyPr/>
                    <a:lstStyle/>
                    <a:p>
                      <a:r>
                        <a:rPr lang="en-GB" sz="2000" dirty="0" smtClean="0">
                          <a:solidFill>
                            <a:schemeClr val="accent5">
                              <a:lumMod val="50000"/>
                            </a:schemeClr>
                          </a:solidFill>
                          <a:latin typeface="Century Gothic" panose="020B0502020202020204" pitchFamily="34" charset="0"/>
                        </a:rPr>
                        <a:t>noun</a:t>
                      </a:r>
                      <a:endParaRPr lang="en-GB" sz="2000" dirty="0">
                        <a:solidFill>
                          <a:schemeClr val="accent5">
                            <a:lumMod val="50000"/>
                          </a:schemeClr>
                        </a:solidFill>
                        <a:latin typeface="Century Gothic" panose="020B0502020202020204" pitchFamily="34" charset="0"/>
                      </a:endParaRPr>
                    </a:p>
                  </a:txBody>
                  <a:tcPr marL="68580" marR="68580" marT="0" marB="0" anchor="ctr"/>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9631540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67645"/>
            <a:ext cx="10515600"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2" name="Content Placeholder 1"/>
          <p:cNvSpPr>
            <a:spLocks noGrp="1"/>
          </p:cNvSpPr>
          <p:nvPr>
            <p:ph idx="1"/>
          </p:nvPr>
        </p:nvSpPr>
        <p:spPr>
          <a:xfrm>
            <a:off x="838200" y="1622426"/>
            <a:ext cx="10515600" cy="4351338"/>
          </a:xfrm>
        </p:spPr>
        <p:txBody>
          <a:bodyPr/>
          <a:lstStyle/>
          <a:p>
            <a:pPr marL="0" indent="0">
              <a:lnSpc>
                <a:spcPct val="150000"/>
              </a:lnSpc>
              <a:buNone/>
            </a:pPr>
            <a:r>
              <a:rPr lang="en-GB" b="1" dirty="0" smtClean="0"/>
              <a:t>More ideas for developing vocabulary</a:t>
            </a:r>
          </a:p>
          <a:p>
            <a:pPr>
              <a:lnSpc>
                <a:spcPct val="150000"/>
              </a:lnSpc>
              <a:buFont typeface="Wingdings" panose="05000000000000000000" pitchFamily="2" charset="2"/>
              <a:buChar char="§"/>
            </a:pPr>
            <a:r>
              <a:rPr lang="en-GB" dirty="0" smtClean="0"/>
              <a:t>Word families</a:t>
            </a:r>
          </a:p>
          <a:p>
            <a:pPr>
              <a:lnSpc>
                <a:spcPct val="150000"/>
              </a:lnSpc>
              <a:buFont typeface="Wingdings" panose="05000000000000000000" pitchFamily="2" charset="2"/>
              <a:buChar char="§"/>
            </a:pPr>
            <a:r>
              <a:rPr lang="en-GB" dirty="0" smtClean="0"/>
              <a:t>Making links and spotting patterns between L1 and L2</a:t>
            </a:r>
          </a:p>
          <a:p>
            <a:pPr>
              <a:lnSpc>
                <a:spcPct val="150000"/>
              </a:lnSpc>
              <a:buFont typeface="Wingdings" panose="05000000000000000000" pitchFamily="2" charset="2"/>
              <a:buChar char="§"/>
            </a:pPr>
            <a:r>
              <a:rPr lang="en-GB" dirty="0" smtClean="0"/>
              <a:t>Exploiting texts</a:t>
            </a: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054521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12" name="Rounded Rectangle 11"/>
          <p:cNvSpPr/>
          <p:nvPr/>
        </p:nvSpPr>
        <p:spPr>
          <a:xfrm>
            <a:off x="9846068" y="199531"/>
            <a:ext cx="2092759" cy="595136"/>
          </a:xfrm>
          <a:prstGeom prst="round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Word families</a:t>
            </a:r>
            <a:endParaRPr lang="en-GB" sz="2000" b="1" dirty="0">
              <a:latin typeface="Century Gothic" panose="020B0502020202020204" pitchFamily="34" charset="0"/>
            </a:endParaRPr>
          </a:p>
        </p:txBody>
      </p:sp>
      <p:pic>
        <p:nvPicPr>
          <p:cNvPr id="13" name="Picture 12"/>
          <p:cNvPicPr>
            <a:picLocks noChangeAspect="1"/>
          </p:cNvPicPr>
          <p:nvPr/>
        </p:nvPicPr>
        <p:blipFill>
          <a:blip r:embed="rId4"/>
          <a:stretch>
            <a:fillRect/>
          </a:stretch>
        </p:blipFill>
        <p:spPr>
          <a:xfrm>
            <a:off x="434368" y="1568825"/>
            <a:ext cx="8614802" cy="3507516"/>
          </a:xfrm>
          <a:prstGeom prst="rect">
            <a:avLst/>
          </a:prstGeom>
          <a:effectLst>
            <a:outerShdw blurRad="50800" dist="38100" dir="5400000" algn="t" rotWithShape="0">
              <a:prstClr val="black">
                <a:alpha val="40000"/>
              </a:prstClr>
            </a:outerShdw>
          </a:effectLst>
        </p:spPr>
      </p:pic>
      <p:sp>
        <p:nvSpPr>
          <p:cNvPr id="14" name="Oval 13"/>
          <p:cNvSpPr/>
          <p:nvPr/>
        </p:nvSpPr>
        <p:spPr>
          <a:xfrm>
            <a:off x="771526" y="2688571"/>
            <a:ext cx="2985406" cy="50117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Oval 14"/>
          <p:cNvSpPr/>
          <p:nvPr/>
        </p:nvSpPr>
        <p:spPr>
          <a:xfrm>
            <a:off x="2850216" y="3465597"/>
            <a:ext cx="1290917" cy="457200"/>
          </a:xfrm>
          <a:prstGeom prst="ellipse">
            <a:avLst/>
          </a:prstGeom>
          <a:noFill/>
          <a:ln w="5715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TextBox 15"/>
          <p:cNvSpPr txBox="1"/>
          <p:nvPr/>
        </p:nvSpPr>
        <p:spPr>
          <a:xfrm>
            <a:off x="434368" y="5145281"/>
            <a:ext cx="11420475" cy="923330"/>
          </a:xfrm>
          <a:prstGeom prst="rect">
            <a:avLst/>
          </a:prstGeom>
          <a:noFill/>
        </p:spPr>
        <p:txBody>
          <a:bodyPr wrap="square" rtlCol="0">
            <a:spAutoFit/>
          </a:bodyPr>
          <a:lstStyle/>
          <a:p>
            <a:r>
              <a:rPr lang="en-GB" b="1" dirty="0">
                <a:solidFill>
                  <a:srgbClr val="4472C4">
                    <a:lumMod val="50000"/>
                  </a:srgbClr>
                </a:solidFill>
                <a:latin typeface="Century Gothic" panose="020B0502020202020204" pitchFamily="34" charset="0"/>
              </a:rPr>
              <a:t>How did Ana say she was feeling?</a:t>
            </a:r>
            <a:br>
              <a:rPr lang="en-GB" b="1" dirty="0">
                <a:solidFill>
                  <a:srgbClr val="4472C4">
                    <a:lumMod val="50000"/>
                  </a:srgbClr>
                </a:solidFill>
                <a:latin typeface="Century Gothic" panose="020B0502020202020204" pitchFamily="34" charset="0"/>
              </a:rPr>
            </a:br>
            <a:r>
              <a:rPr lang="en-GB" b="1" dirty="0">
                <a:solidFill>
                  <a:srgbClr val="4472C4">
                    <a:lumMod val="50000"/>
                  </a:srgbClr>
                </a:solidFill>
                <a:latin typeface="Century Gothic" panose="020B0502020202020204" pitchFamily="34" charset="0"/>
              </a:rPr>
              <a:t>Why was Ana depressed about being 27 years old?  Give two reasons.</a:t>
            </a:r>
            <a:br>
              <a:rPr lang="en-GB" b="1" dirty="0">
                <a:solidFill>
                  <a:srgbClr val="4472C4">
                    <a:lumMod val="50000"/>
                  </a:srgbClr>
                </a:solidFill>
                <a:latin typeface="Century Gothic" panose="020B0502020202020204" pitchFamily="34" charset="0"/>
              </a:rPr>
            </a:br>
            <a:r>
              <a:rPr lang="en-GB" b="1" dirty="0">
                <a:solidFill>
                  <a:srgbClr val="4472C4">
                    <a:lumMod val="50000"/>
                  </a:srgbClr>
                </a:solidFill>
                <a:latin typeface="Century Gothic" panose="020B0502020202020204" pitchFamily="34" charset="0"/>
              </a:rPr>
              <a:t>What had Ana read about love?</a:t>
            </a:r>
          </a:p>
        </p:txBody>
      </p:sp>
      <p:sp>
        <p:nvSpPr>
          <p:cNvPr id="17" name="TextBox 16"/>
          <p:cNvSpPr txBox="1"/>
          <p:nvPr/>
        </p:nvSpPr>
        <p:spPr>
          <a:xfrm>
            <a:off x="7613856" y="5916704"/>
            <a:ext cx="4464424" cy="307777"/>
          </a:xfrm>
          <a:prstGeom prst="rect">
            <a:avLst/>
          </a:prstGeom>
          <a:noFill/>
        </p:spPr>
        <p:txBody>
          <a:bodyPr wrap="square" rtlCol="0">
            <a:spAutoFit/>
          </a:bodyPr>
          <a:lstStyle/>
          <a:p>
            <a:r>
              <a:rPr lang="en-GB" sz="1400" dirty="0">
                <a:solidFill>
                  <a:srgbClr val="4472C4">
                    <a:lumMod val="50000"/>
                  </a:srgbClr>
                </a:solidFill>
                <a:latin typeface="Century Gothic" panose="020B0502020202020204" pitchFamily="34" charset="0"/>
              </a:rPr>
              <a:t>Q5. AQA GCSE Higher Spanish Reading 2018</a:t>
            </a:r>
          </a:p>
        </p:txBody>
      </p:sp>
    </p:spTree>
    <p:extLst>
      <p:ext uri="{BB962C8B-B14F-4D97-AF65-F5344CB8AC3E}">
        <p14:creationId xmlns:p14="http://schemas.microsoft.com/office/powerpoint/2010/main" val="40903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How to teach and learn vocabulary</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4"/>
          <a:stretch>
            <a:fillRect/>
          </a:stretch>
        </p:blipFill>
        <p:spPr>
          <a:xfrm>
            <a:off x="208494" y="2004451"/>
            <a:ext cx="6784801" cy="1628022"/>
          </a:xfrm>
          <a:prstGeom prst="rect">
            <a:avLst/>
          </a:prstGeom>
        </p:spPr>
      </p:pic>
      <p:pic>
        <p:nvPicPr>
          <p:cNvPr id="7" name="Picture 6"/>
          <p:cNvPicPr>
            <a:picLocks noChangeAspect="1"/>
          </p:cNvPicPr>
          <p:nvPr/>
        </p:nvPicPr>
        <p:blipFill>
          <a:blip r:embed="rId5"/>
          <a:stretch>
            <a:fillRect/>
          </a:stretch>
        </p:blipFill>
        <p:spPr>
          <a:xfrm>
            <a:off x="208494" y="1237457"/>
            <a:ext cx="8666692" cy="821692"/>
          </a:xfrm>
          <a:prstGeom prst="rect">
            <a:avLst/>
          </a:prstGeom>
        </p:spPr>
      </p:pic>
      <p:sp>
        <p:nvSpPr>
          <p:cNvPr id="9" name="Rectangle 1"/>
          <p:cNvSpPr>
            <a:spLocks noChangeArrowheads="1"/>
          </p:cNvSpPr>
          <p:nvPr/>
        </p:nvSpPr>
        <p:spPr bwMode="auto">
          <a:xfrm>
            <a:off x="124530" y="3552048"/>
            <a:ext cx="4120092" cy="2800767"/>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entury Gothic" panose="020B0502020202020204" pitchFamily="34" charset="0"/>
                <a:ea typeface="Merriweather"/>
              </a:rPr>
              <a:t/>
            </a:r>
            <a:br>
              <a:rPr kumimoji="0" lang="en-US" altLang="en-US" sz="1800" b="0" i="0" u="none" strike="noStrike" cap="none" normalizeH="0" baseline="0" dirty="0" smtClean="0">
                <a:ln>
                  <a:noFill/>
                </a:ln>
                <a:solidFill>
                  <a:srgbClr val="000000"/>
                </a:solidFill>
                <a:effectLst/>
                <a:latin typeface="Century Gothic" panose="020B0502020202020204" pitchFamily="34" charset="0"/>
                <a:ea typeface="Merriweather"/>
              </a:rPr>
            </a:b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El</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294BCC"/>
                </a:solidFill>
                <a:effectLst/>
                <a:latin typeface="Century Gothic" panose="020B0502020202020204" pitchFamily="34" charset="0"/>
                <a:ea typeface="Merriweather"/>
                <a:hlinkClick r:id="rId6"/>
              </a:rPr>
              <a:t>Día</a:t>
            </a:r>
            <a:r>
              <a:rPr kumimoji="0" lang="en-US" altLang="en-US" sz="2000" b="0" i="0" u="none" strike="noStrike" cap="none" normalizeH="0" baseline="0" dirty="0" smtClean="0">
                <a:ln>
                  <a:noFill/>
                </a:ln>
                <a:solidFill>
                  <a:srgbClr val="294BCC"/>
                </a:solidFill>
                <a:effectLst/>
                <a:latin typeface="Century Gothic" panose="020B0502020202020204" pitchFamily="34" charset="0"/>
                <a:ea typeface="Merriweather"/>
                <a:hlinkClick r:id="rId6"/>
              </a:rPr>
              <a:t> de </a:t>
            </a:r>
            <a:r>
              <a:rPr kumimoji="0" lang="en-US" altLang="en-US" sz="2000" b="0" i="0" u="none" strike="noStrike" cap="none" normalizeH="0" baseline="0" dirty="0" err="1" smtClean="0">
                <a:ln>
                  <a:noFill/>
                </a:ln>
                <a:solidFill>
                  <a:srgbClr val="294BCC"/>
                </a:solidFill>
                <a:effectLst/>
                <a:latin typeface="Century Gothic" panose="020B0502020202020204" pitchFamily="34" charset="0"/>
                <a:ea typeface="Merriweather"/>
                <a:hlinkClick r:id="rId6"/>
              </a:rPr>
              <a:t>los</a:t>
            </a:r>
            <a:r>
              <a:rPr kumimoji="0" lang="en-US" altLang="en-US" sz="2000" b="0" i="0" u="none" strike="noStrike" cap="none" normalizeH="0" baseline="0" dirty="0" smtClean="0">
                <a:ln>
                  <a:noFill/>
                </a:ln>
                <a:solidFill>
                  <a:srgbClr val="294BCC"/>
                </a:solidFill>
                <a:effectLst/>
                <a:latin typeface="Century Gothic" panose="020B0502020202020204" pitchFamily="34" charset="0"/>
                <a:ea typeface="Merriweather"/>
                <a:hlinkClick r:id="rId6"/>
              </a:rPr>
              <a:t> </a:t>
            </a:r>
            <a:r>
              <a:rPr kumimoji="0" lang="en-US" altLang="en-US" sz="2000" b="0" i="0" u="none" strike="noStrike" cap="none" normalizeH="0" baseline="0" dirty="0" err="1" smtClean="0">
                <a:ln>
                  <a:noFill/>
                </a:ln>
                <a:solidFill>
                  <a:srgbClr val="294BCC"/>
                </a:solidFill>
                <a:effectLst/>
                <a:latin typeface="Century Gothic" panose="020B0502020202020204" pitchFamily="34" charset="0"/>
                <a:ea typeface="Merriweather"/>
                <a:hlinkClick r:id="rId6"/>
              </a:rPr>
              <a:t>Muertos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es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considerado</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la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tradición</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más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representativa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de la </a:t>
            </a:r>
            <a:r>
              <a:rPr kumimoji="0" lang="en-US" altLang="en-US" sz="2000" b="1" i="0" u="none" strike="noStrike" cap="none" normalizeH="0" baseline="0" dirty="0" err="1" smtClean="0">
                <a:ln>
                  <a:noFill/>
                </a:ln>
                <a:solidFill>
                  <a:srgbClr val="000000"/>
                </a:solidFill>
                <a:effectLst/>
                <a:latin typeface="Century Gothic" panose="020B0502020202020204" pitchFamily="34" charset="0"/>
                <a:ea typeface="Merriweather"/>
              </a:rPr>
              <a:t>cultura</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1" i="0" u="none" strike="noStrike" cap="none" normalizeH="0" baseline="0" dirty="0" err="1" smtClean="0">
                <a:ln>
                  <a:noFill/>
                </a:ln>
                <a:solidFill>
                  <a:srgbClr val="000000"/>
                </a:solidFill>
                <a:effectLst/>
                <a:latin typeface="Century Gothic" panose="020B0502020202020204" pitchFamily="34" charset="0"/>
                <a:ea typeface="Merriweather"/>
              </a:rPr>
              <a:t>mexicana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y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es</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desde</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la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cultura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Azteca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que se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popularizó</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0" i="0" u="none" strike="noStrike" cap="none" normalizeH="0" baseline="0" dirty="0" err="1" smtClean="0">
                <a:ln>
                  <a:noFill/>
                </a:ln>
                <a:solidFill>
                  <a:srgbClr val="000000"/>
                </a:solidFill>
                <a:effectLst/>
                <a:latin typeface="Century Gothic" panose="020B0502020202020204" pitchFamily="34" charset="0"/>
                <a:ea typeface="Merriweather"/>
              </a:rPr>
              <a:t>en</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 </a:t>
            </a:r>
            <a:r>
              <a:rPr kumimoji="0" lang="en-US" altLang="en-US" sz="2000" b="1" i="0" u="none" strike="noStrike" cap="none" normalizeH="0" baseline="0" dirty="0" smtClean="0">
                <a:ln>
                  <a:noFill/>
                </a:ln>
                <a:solidFill>
                  <a:srgbClr val="000000"/>
                </a:solidFill>
                <a:effectLst/>
                <a:latin typeface="Century Gothic" panose="020B0502020202020204" pitchFamily="34" charset="0"/>
                <a:ea typeface="Merriweather"/>
              </a:rPr>
              <a:t>gran parte de </a:t>
            </a:r>
            <a:r>
              <a:rPr kumimoji="0" lang="en-US" altLang="en-US" sz="2000" b="1" i="0" u="none" strike="noStrike" cap="none" normalizeH="0" baseline="0" dirty="0" err="1" smtClean="0">
                <a:ln>
                  <a:noFill/>
                </a:ln>
                <a:solidFill>
                  <a:srgbClr val="000000"/>
                </a:solidFill>
                <a:effectLst/>
                <a:latin typeface="Century Gothic" panose="020B0502020202020204" pitchFamily="34" charset="0"/>
                <a:ea typeface="Merriweather"/>
              </a:rPr>
              <a:t>latinoamérica</a:t>
            </a:r>
            <a:r>
              <a:rPr kumimoji="0" lang="en-US" altLang="en-US" sz="2000" b="0" i="0" u="none" strike="noStrike" cap="none" normalizeH="0" baseline="0" dirty="0" smtClean="0">
                <a:ln>
                  <a:noFill/>
                </a:ln>
                <a:solidFill>
                  <a:srgbClr val="000000"/>
                </a:solidFill>
                <a:effectLst/>
                <a:latin typeface="Century Gothic" panose="020B0502020202020204" pitchFamily="34" charset="0"/>
                <a:ea typeface="Merriweather"/>
              </a:rPr>
              <a:t>.</a:t>
            </a:r>
            <a:endParaRPr kumimoji="0" lang="en-US" altLang="en-US" sz="2000" b="0" i="0" u="none" strike="noStrike" cap="none" normalizeH="0" baseline="0" dirty="0" smtClean="0">
              <a:ln>
                <a:noFill/>
              </a:ln>
              <a:solidFill>
                <a:schemeClr val="tx1"/>
              </a:solidFill>
              <a:effectLst/>
              <a:latin typeface="Century Gothic" panose="020B0502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entury Gothic" panose="020B0502020202020204" pitchFamily="34" charset="0"/>
                <a:ea typeface="Merriweather"/>
              </a:rPr>
              <a:t>  </a:t>
            </a:r>
            <a:endParaRPr kumimoji="0" lang="en-US" altLang="en-US" sz="27700" b="0" i="0" u="none" strike="noStrike" cap="none" normalizeH="0" baseline="0" dirty="0" smtClean="0">
              <a:ln>
                <a:noFill/>
              </a:ln>
              <a:solidFill>
                <a:srgbClr val="000000"/>
              </a:solidFill>
              <a:effectLst/>
              <a:latin typeface="Century Gothic" panose="020B0502020202020204" pitchFamily="34" charset="0"/>
              <a:ea typeface="Merriweather"/>
            </a:endParaRPr>
          </a:p>
        </p:txBody>
      </p:sp>
      <p:pic>
        <p:nvPicPr>
          <p:cNvPr id="10" name="Picture 2" descr="https://cdne.diariocorreo.pe/redactor/uploads/2017/10/28/dia_muertos_michoacan-movil.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8764" y="4173158"/>
            <a:ext cx="3157129" cy="19157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p:cNvGraphicFramePr>
            <a:graphicFrameLocks noGrp="1"/>
          </p:cNvGraphicFramePr>
          <p:nvPr>
            <p:extLst>
              <p:ext uri="{D42A27DB-BD31-4B8C-83A1-F6EECF244321}">
                <p14:modId xmlns:p14="http://schemas.microsoft.com/office/powerpoint/2010/main" val="1875825067"/>
              </p:ext>
            </p:extLst>
          </p:nvPr>
        </p:nvGraphicFramePr>
        <p:xfrm>
          <a:off x="8751620" y="3552048"/>
          <a:ext cx="3136680" cy="2534418"/>
        </p:xfrm>
        <a:graphic>
          <a:graphicData uri="http://schemas.openxmlformats.org/drawingml/2006/table">
            <a:tbl>
              <a:tblPr firstRow="1" firstCol="1" bandRow="1">
                <a:tableStyleId>{5940675A-B579-460E-94D1-54222C63F5DA}</a:tableStyleId>
              </a:tblPr>
              <a:tblGrid>
                <a:gridCol w="691182">
                  <a:extLst>
                    <a:ext uri="{9D8B030D-6E8A-4147-A177-3AD203B41FA5}">
                      <a16:colId xmlns:a16="http://schemas.microsoft.com/office/drawing/2014/main" xmlns="" val="20001"/>
                    </a:ext>
                  </a:extLst>
                </a:gridCol>
                <a:gridCol w="815166">
                  <a:extLst>
                    <a:ext uri="{9D8B030D-6E8A-4147-A177-3AD203B41FA5}">
                      <a16:colId xmlns:a16="http://schemas.microsoft.com/office/drawing/2014/main" xmlns="" val="20002"/>
                    </a:ext>
                  </a:extLst>
                </a:gridCol>
                <a:gridCol w="879131">
                  <a:extLst>
                    <a:ext uri="{9D8B030D-6E8A-4147-A177-3AD203B41FA5}">
                      <a16:colId xmlns:a16="http://schemas.microsoft.com/office/drawing/2014/main" xmlns="" val="20003"/>
                    </a:ext>
                  </a:extLst>
                </a:gridCol>
                <a:gridCol w="751201"/>
              </a:tblGrid>
              <a:tr h="422403">
                <a:tc>
                  <a:txBody>
                    <a:bodyPr/>
                    <a:lstStyle/>
                    <a:p>
                      <a:pPr>
                        <a:lnSpc>
                          <a:spcPct val="107000"/>
                        </a:lnSpc>
                        <a:spcAft>
                          <a:spcPts val="0"/>
                        </a:spcAft>
                      </a:pPr>
                      <a:r>
                        <a:rPr lang="en-GB" sz="1200" b="1" dirty="0">
                          <a:solidFill>
                            <a:schemeClr val="accent1">
                              <a:lumMod val="50000"/>
                            </a:schemeClr>
                          </a:solidFill>
                          <a:effectLst/>
                          <a:latin typeface="Century Gothic" panose="020B0502020202020204" pitchFamily="34" charset="0"/>
                        </a:rPr>
                        <a:t>Word</a:t>
                      </a:r>
                      <a:endParaRPr lang="en-GB" sz="12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b="1" dirty="0" smtClean="0">
                          <a:solidFill>
                            <a:schemeClr val="accent1">
                              <a:lumMod val="50000"/>
                            </a:schemeClr>
                          </a:solidFill>
                          <a:effectLst/>
                          <a:latin typeface="Century Gothic" panose="020B0502020202020204" pitchFamily="34" charset="0"/>
                        </a:rPr>
                        <a:t>Frequency</a:t>
                      </a:r>
                      <a:endParaRPr lang="en-GB" sz="10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b="1" dirty="0">
                          <a:solidFill>
                            <a:schemeClr val="accent1">
                              <a:lumMod val="50000"/>
                            </a:schemeClr>
                          </a:solidFill>
                          <a:effectLst/>
                          <a:latin typeface="Century Gothic" panose="020B0502020202020204" pitchFamily="34" charset="0"/>
                        </a:rPr>
                        <a:t>Part of speech</a:t>
                      </a:r>
                      <a:endParaRPr lang="en-GB" sz="12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b="1"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English</a:t>
                      </a:r>
                      <a:endParaRPr lang="en-GB" sz="1200" b="1"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0"/>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muere</a:t>
                      </a: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212</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rPr>
                        <a:t>verb</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1"/>
                  </a:ext>
                </a:extLst>
              </a:tr>
              <a:tr h="422403">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mortal</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2673</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rPr>
                        <a:t>adjective</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2"/>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muerto</a:t>
                      </a: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 (m)</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rgbClr val="00F200"/>
                    </a:solidFill>
                  </a:tcP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1103</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a:solidFill>
                            <a:schemeClr val="accent1">
                              <a:lumMod val="50000"/>
                            </a:schemeClr>
                          </a:solidFill>
                          <a:effectLst/>
                          <a:latin typeface="Century Gothic" panose="020B0502020202020204" pitchFamily="34" charset="0"/>
                        </a:rPr>
                        <a:t>noun</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3"/>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muerto</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rgbClr val="00F200"/>
                    </a:solidFill>
                  </a:tcP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1103</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rPr>
                        <a:t>adjective</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4"/>
                  </a:ext>
                </a:extLst>
              </a:tr>
              <a:tr h="422403">
                <a:tc>
                  <a:txBody>
                    <a:bodyPr/>
                    <a:lstStyle/>
                    <a:p>
                      <a:pPr>
                        <a:lnSpc>
                          <a:spcPct val="107000"/>
                        </a:lnSpc>
                        <a:spcAft>
                          <a:spcPts val="0"/>
                        </a:spcAft>
                      </a:pPr>
                      <a:r>
                        <a:rPr lang="en-GB" sz="1200" dirty="0" err="1"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morir</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solidFill>
                      <a:srgbClr val="00F200"/>
                    </a:solidFill>
                  </a:tcP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212</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r>
                        <a:rPr lang="en-GB" sz="1200" dirty="0" smtClean="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rPr>
                        <a:t>verb</a:t>
                      </a: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nSpc>
                          <a:spcPct val="107000"/>
                        </a:lnSpc>
                        <a:spcAft>
                          <a:spcPts val="0"/>
                        </a:spcAft>
                      </a:pPr>
                      <a:endParaRPr lang="en-GB" sz="1200" dirty="0">
                        <a:solidFill>
                          <a:schemeClr val="accent1">
                            <a:lumMod val="50000"/>
                          </a:schemeClr>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xmlns="" val="10005"/>
                  </a:ext>
                </a:extLst>
              </a:tr>
            </a:tbl>
          </a:graphicData>
        </a:graphic>
      </p:graphicFrame>
      <p:sp>
        <p:nvSpPr>
          <p:cNvPr id="12" name="Rounded Rectangle 11"/>
          <p:cNvSpPr/>
          <p:nvPr/>
        </p:nvSpPr>
        <p:spPr>
          <a:xfrm>
            <a:off x="9846068" y="199531"/>
            <a:ext cx="2092759" cy="595136"/>
          </a:xfrm>
          <a:prstGeom prst="roundRect">
            <a:avLst/>
          </a:prstGeom>
          <a:solidFill>
            <a:schemeClr val="accent5">
              <a:lumMod val="5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Word families</a:t>
            </a:r>
            <a:endParaRPr lang="en-GB" sz="2000" b="1" dirty="0">
              <a:latin typeface="Century Gothic" panose="020B0502020202020204" pitchFamily="34" charset="0"/>
            </a:endParaRPr>
          </a:p>
        </p:txBody>
      </p:sp>
      <p:sp>
        <p:nvSpPr>
          <p:cNvPr id="2" name="Rounded Rectangle 1"/>
          <p:cNvSpPr/>
          <p:nvPr/>
        </p:nvSpPr>
        <p:spPr>
          <a:xfrm>
            <a:off x="8875186" y="3052119"/>
            <a:ext cx="256457" cy="308919"/>
          </a:xfrm>
          <a:prstGeom prst="roundRect">
            <a:avLst/>
          </a:prstGeom>
          <a:solidFill>
            <a:srgbClr val="00F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9131643" y="3052119"/>
            <a:ext cx="2756657" cy="338554"/>
          </a:xfrm>
          <a:prstGeom prst="rect">
            <a:avLst/>
          </a:prstGeom>
          <a:noFill/>
        </p:spPr>
        <p:txBody>
          <a:bodyPr wrap="square" rtlCol="0">
            <a:spAutoFit/>
          </a:bodyPr>
          <a:lstStyle/>
          <a:p>
            <a:r>
              <a:rPr lang="en-GB" sz="1600" b="1" dirty="0" smtClean="0">
                <a:solidFill>
                  <a:schemeClr val="accent5">
                    <a:lumMod val="50000"/>
                  </a:schemeClr>
                </a:solidFill>
                <a:latin typeface="Century Gothic" panose="020B0502020202020204" pitchFamily="34" charset="0"/>
              </a:rPr>
              <a:t>on AQA vocabulary list</a:t>
            </a:r>
            <a:endParaRPr lang="en-GB" sz="1600" b="1"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213486648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9" name="TextBox 8"/>
          <p:cNvSpPr txBox="1"/>
          <p:nvPr/>
        </p:nvSpPr>
        <p:spPr>
          <a:xfrm>
            <a:off x="845563" y="3145376"/>
            <a:ext cx="2196039"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LATIN</a:t>
            </a:r>
            <a:endParaRPr lang="en-GB" b="1" dirty="0">
              <a:solidFill>
                <a:srgbClr val="02456F"/>
              </a:solidFill>
              <a:latin typeface="Century Gothic" panose="020B0502020202020204" pitchFamily="34" charset="0"/>
            </a:endParaRPr>
          </a:p>
        </p:txBody>
      </p:sp>
      <p:sp>
        <p:nvSpPr>
          <p:cNvPr id="10" name="Content Placeholder 4"/>
          <p:cNvSpPr>
            <a:spLocks noGrp="1"/>
          </p:cNvSpPr>
          <p:nvPr>
            <p:ph idx="1"/>
          </p:nvPr>
        </p:nvSpPr>
        <p:spPr>
          <a:xfrm>
            <a:off x="433870" y="1257337"/>
            <a:ext cx="10515600" cy="1340288"/>
          </a:xfrm>
        </p:spPr>
        <p:txBody>
          <a:bodyPr>
            <a:normAutofit lnSpcReduction="10000"/>
          </a:bodyPr>
          <a:lstStyle/>
          <a:p>
            <a:pPr>
              <a:lnSpc>
                <a:spcPct val="100000"/>
              </a:lnSpc>
              <a:spcBef>
                <a:spcPts val="600"/>
              </a:spcBef>
            </a:pPr>
            <a:r>
              <a:rPr lang="en-GB" sz="2400" dirty="0" smtClean="0"/>
              <a:t>Where do words come from?</a:t>
            </a:r>
          </a:p>
          <a:p>
            <a:pPr>
              <a:lnSpc>
                <a:spcPct val="100000"/>
              </a:lnSpc>
              <a:spcBef>
                <a:spcPts val="600"/>
              </a:spcBef>
            </a:pPr>
            <a:r>
              <a:rPr lang="en-GB" sz="2400" dirty="0" smtClean="0"/>
              <a:t>Many English and French words have </a:t>
            </a:r>
            <a:r>
              <a:rPr lang="en-GB" sz="2400" b="1" dirty="0" smtClean="0">
                <a:solidFill>
                  <a:srgbClr val="E56700"/>
                </a:solidFill>
              </a:rPr>
              <a:t>the same origin</a:t>
            </a:r>
            <a:r>
              <a:rPr lang="en-GB" sz="2400" dirty="0" smtClean="0"/>
              <a:t>.  </a:t>
            </a:r>
          </a:p>
          <a:p>
            <a:pPr>
              <a:lnSpc>
                <a:spcPct val="100000"/>
              </a:lnSpc>
              <a:spcBef>
                <a:spcPts val="600"/>
              </a:spcBef>
            </a:pPr>
            <a:r>
              <a:rPr lang="en-GB" sz="2400" dirty="0" smtClean="0"/>
              <a:t>Understanding this can help us work out their meanings!  </a:t>
            </a:r>
            <a:endParaRPr lang="en-GB" sz="2400" dirty="0"/>
          </a:p>
        </p:txBody>
      </p:sp>
      <p:sp>
        <p:nvSpPr>
          <p:cNvPr id="11" name="TextBox 10"/>
          <p:cNvSpPr txBox="1"/>
          <p:nvPr/>
        </p:nvSpPr>
        <p:spPr>
          <a:xfrm>
            <a:off x="3910496" y="3145376"/>
            <a:ext cx="2196039"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OLD FRENCH</a:t>
            </a:r>
            <a:endParaRPr lang="en-GB" b="1" dirty="0">
              <a:solidFill>
                <a:srgbClr val="02456F"/>
              </a:solidFill>
              <a:latin typeface="Century Gothic" panose="020B0502020202020204" pitchFamily="34" charset="0"/>
            </a:endParaRPr>
          </a:p>
        </p:txBody>
      </p:sp>
      <p:sp>
        <p:nvSpPr>
          <p:cNvPr id="12" name="TextBox 11"/>
          <p:cNvSpPr txBox="1"/>
          <p:nvPr/>
        </p:nvSpPr>
        <p:spPr>
          <a:xfrm>
            <a:off x="7945477" y="2980985"/>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FRENCH</a:t>
            </a:r>
            <a:endParaRPr lang="en-GB" b="1" dirty="0">
              <a:solidFill>
                <a:srgbClr val="02456F"/>
              </a:solidFill>
              <a:latin typeface="Century Gothic" panose="020B0502020202020204" pitchFamily="34" charset="0"/>
            </a:endParaRPr>
          </a:p>
        </p:txBody>
      </p:sp>
      <p:sp>
        <p:nvSpPr>
          <p:cNvPr id="13" name="TextBox 12"/>
          <p:cNvSpPr txBox="1"/>
          <p:nvPr/>
        </p:nvSpPr>
        <p:spPr>
          <a:xfrm>
            <a:off x="7945478" y="4287676"/>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4" name="TextBox 13"/>
          <p:cNvSpPr txBox="1"/>
          <p:nvPr/>
        </p:nvSpPr>
        <p:spPr>
          <a:xfrm>
            <a:off x="433870" y="3607041"/>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extraneus</a:t>
            </a:r>
            <a:endParaRPr lang="en-GB" b="1" dirty="0">
              <a:solidFill>
                <a:srgbClr val="E56700"/>
              </a:solidFill>
              <a:latin typeface="Century Gothic" panose="020B0502020202020204" pitchFamily="34" charset="0"/>
            </a:endParaRPr>
          </a:p>
        </p:txBody>
      </p:sp>
      <p:sp>
        <p:nvSpPr>
          <p:cNvPr id="15" name="TextBox 14"/>
          <p:cNvSpPr txBox="1"/>
          <p:nvPr/>
        </p:nvSpPr>
        <p:spPr>
          <a:xfrm>
            <a:off x="3414137" y="3607041"/>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estrangier</a:t>
            </a:r>
            <a:endParaRPr lang="en-GB" b="1" dirty="0">
              <a:solidFill>
                <a:srgbClr val="E56700"/>
              </a:solidFill>
              <a:latin typeface="Century Gothic" panose="020B0502020202020204" pitchFamily="34" charset="0"/>
            </a:endParaRPr>
          </a:p>
        </p:txBody>
      </p:sp>
      <p:sp>
        <p:nvSpPr>
          <p:cNvPr id="16" name="TextBox 15"/>
          <p:cNvSpPr txBox="1"/>
          <p:nvPr/>
        </p:nvSpPr>
        <p:spPr>
          <a:xfrm>
            <a:off x="7389674" y="3445469"/>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étranger</a:t>
            </a:r>
            <a:endParaRPr lang="en-GB" b="1" dirty="0">
              <a:solidFill>
                <a:srgbClr val="E56700"/>
              </a:solidFill>
              <a:latin typeface="Century Gothic" panose="020B0502020202020204" pitchFamily="34" charset="0"/>
            </a:endParaRPr>
          </a:p>
        </p:txBody>
      </p:sp>
      <p:sp>
        <p:nvSpPr>
          <p:cNvPr id="17" name="TextBox 16"/>
          <p:cNvSpPr txBox="1"/>
          <p:nvPr/>
        </p:nvSpPr>
        <p:spPr>
          <a:xfrm>
            <a:off x="7389674" y="4644388"/>
            <a:ext cx="3115733" cy="461665"/>
          </a:xfrm>
          <a:prstGeom prst="rect">
            <a:avLst/>
          </a:prstGeom>
          <a:noFill/>
        </p:spPr>
        <p:txBody>
          <a:bodyPr wrap="square" rtlCol="0">
            <a:spAutoFit/>
          </a:bodyPr>
          <a:lstStyle/>
          <a:p>
            <a:pPr algn="ctr"/>
            <a:r>
              <a:rPr lang="en-GB" sz="2400" b="1" dirty="0">
                <a:solidFill>
                  <a:srgbClr val="E56700"/>
                </a:solidFill>
                <a:latin typeface="Century Gothic" panose="020B0502020202020204" pitchFamily="34" charset="0"/>
              </a:rPr>
              <a:t>s</a:t>
            </a:r>
            <a:r>
              <a:rPr lang="en-GB" sz="2400" b="1" dirty="0" smtClean="0">
                <a:solidFill>
                  <a:srgbClr val="E56700"/>
                </a:solidFill>
                <a:latin typeface="Century Gothic" panose="020B0502020202020204" pitchFamily="34" charset="0"/>
              </a:rPr>
              <a:t>tranger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925689" y="5141746"/>
            <a:ext cx="11266311" cy="12281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2400" dirty="0" smtClean="0">
                <a:solidFill>
                  <a:srgbClr val="4472C4">
                    <a:lumMod val="50000"/>
                  </a:srgbClr>
                </a:solidFill>
              </a:rPr>
              <a:t>To think about: </a:t>
            </a:r>
          </a:p>
          <a:p>
            <a:pPr>
              <a:lnSpc>
                <a:spcPct val="100000"/>
              </a:lnSpc>
              <a:spcBef>
                <a:spcPts val="600"/>
              </a:spcBef>
            </a:pPr>
            <a:r>
              <a:rPr lang="en-GB" sz="2400" b="1" dirty="0" smtClean="0">
                <a:solidFill>
                  <a:srgbClr val="E56700"/>
                </a:solidFill>
              </a:rPr>
              <a:t>Why</a:t>
            </a:r>
            <a:r>
              <a:rPr lang="en-GB" sz="2400" b="1" dirty="0" smtClean="0">
                <a:solidFill>
                  <a:srgbClr val="02456F"/>
                </a:solidFill>
              </a:rPr>
              <a:t> </a:t>
            </a:r>
            <a:r>
              <a:rPr lang="en-GB" sz="2400" dirty="0" smtClean="0">
                <a:solidFill>
                  <a:srgbClr val="4472C4">
                    <a:lumMod val="50000"/>
                  </a:srgbClr>
                </a:solidFill>
              </a:rPr>
              <a:t>do many English and French words share the same origins?</a:t>
            </a:r>
          </a:p>
          <a:p>
            <a:pPr>
              <a:lnSpc>
                <a:spcPct val="100000"/>
              </a:lnSpc>
              <a:spcBef>
                <a:spcPts val="600"/>
              </a:spcBef>
            </a:pPr>
            <a:r>
              <a:rPr lang="en-GB" sz="2400" dirty="0" smtClean="0">
                <a:solidFill>
                  <a:srgbClr val="4472C4">
                    <a:lumMod val="50000"/>
                  </a:srgbClr>
                </a:solidFill>
              </a:rPr>
              <a:t>Can you think of any other English words related to this same Latin origin?</a:t>
            </a:r>
            <a:endParaRPr lang="en-GB" sz="24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91" y="5309332"/>
            <a:ext cx="769598" cy="893024"/>
          </a:xfrm>
          <a:prstGeom prst="rect">
            <a:avLst/>
          </a:prstGeom>
        </p:spPr>
      </p:pic>
      <p:cxnSp>
        <p:nvCxnSpPr>
          <p:cNvPr id="22" name="Straight Arrow Connector 21"/>
          <p:cNvCxnSpPr/>
          <p:nvPr/>
        </p:nvCxnSpPr>
        <p:spPr>
          <a:xfrm>
            <a:off x="2923822" y="3837873"/>
            <a:ext cx="1106311" cy="0"/>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887155" y="3676301"/>
            <a:ext cx="2240847" cy="224839"/>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887155" y="3901140"/>
            <a:ext cx="2240847" cy="974080"/>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862630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12" name="TextBox 11"/>
          <p:cNvSpPr txBox="1"/>
          <p:nvPr/>
        </p:nvSpPr>
        <p:spPr>
          <a:xfrm>
            <a:off x="208494" y="1260535"/>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FRENCH</a:t>
            </a:r>
            <a:endParaRPr lang="en-GB" b="1" dirty="0">
              <a:solidFill>
                <a:srgbClr val="02456F"/>
              </a:solidFill>
              <a:latin typeface="Century Gothic" panose="020B0502020202020204" pitchFamily="34" charset="0"/>
            </a:endParaRPr>
          </a:p>
        </p:txBody>
      </p:sp>
      <p:sp>
        <p:nvSpPr>
          <p:cNvPr id="13" name="TextBox 12"/>
          <p:cNvSpPr txBox="1"/>
          <p:nvPr/>
        </p:nvSpPr>
        <p:spPr>
          <a:xfrm>
            <a:off x="4297717" y="1264766"/>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6" name="TextBox 15"/>
          <p:cNvSpPr txBox="1"/>
          <p:nvPr/>
        </p:nvSpPr>
        <p:spPr>
          <a:xfrm>
            <a:off x="335669" y="1657172"/>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étranger</a:t>
            </a:r>
            <a:endParaRPr lang="en-GB" b="1" dirty="0">
              <a:solidFill>
                <a:srgbClr val="E56700"/>
              </a:solidFill>
              <a:latin typeface="Century Gothic" panose="020B0502020202020204" pitchFamily="34" charset="0"/>
            </a:endParaRPr>
          </a:p>
        </p:txBody>
      </p:sp>
      <p:sp>
        <p:nvSpPr>
          <p:cNvPr id="17" name="TextBox 16"/>
          <p:cNvSpPr txBox="1"/>
          <p:nvPr/>
        </p:nvSpPr>
        <p:spPr>
          <a:xfrm>
            <a:off x="4371797" y="1657171"/>
            <a:ext cx="3115733" cy="461665"/>
          </a:xfrm>
          <a:prstGeom prst="rect">
            <a:avLst/>
          </a:prstGeom>
          <a:noFill/>
        </p:spPr>
        <p:txBody>
          <a:bodyPr wrap="square" rtlCol="0">
            <a:spAutoFit/>
          </a:bodyPr>
          <a:lstStyle/>
          <a:p>
            <a:pPr algn="ctr"/>
            <a:r>
              <a:rPr lang="en-GB" sz="2400" b="1" dirty="0">
                <a:solidFill>
                  <a:srgbClr val="E56700"/>
                </a:solidFill>
                <a:latin typeface="Century Gothic" panose="020B0502020202020204" pitchFamily="34" charset="0"/>
              </a:rPr>
              <a:t>s</a:t>
            </a:r>
            <a:r>
              <a:rPr lang="en-GB" sz="2400" b="1" dirty="0" smtClean="0">
                <a:solidFill>
                  <a:srgbClr val="E56700"/>
                </a:solidFill>
                <a:latin typeface="Century Gothic" panose="020B0502020202020204" pitchFamily="34" charset="0"/>
              </a:rPr>
              <a:t>tranger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598311" y="5699955"/>
            <a:ext cx="11593689" cy="564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200" dirty="0" smtClean="0">
                <a:solidFill>
                  <a:srgbClr val="4472C4">
                    <a:lumMod val="50000"/>
                  </a:srgbClr>
                </a:solidFill>
              </a:rPr>
              <a:t>Can you find any other pairs of French and English words that follow this pattern?</a:t>
            </a:r>
            <a:endParaRPr lang="en-GB" sz="22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3" y="5569910"/>
            <a:ext cx="598311" cy="694266"/>
          </a:xfrm>
          <a:prstGeom prst="rect">
            <a:avLst/>
          </a:prstGeom>
        </p:spPr>
      </p:pic>
      <p:cxnSp>
        <p:nvCxnSpPr>
          <p:cNvPr id="25" name="Straight Arrow Connector 24"/>
          <p:cNvCxnSpPr/>
          <p:nvPr/>
        </p:nvCxnSpPr>
        <p:spPr>
          <a:xfrm>
            <a:off x="2769923" y="1888003"/>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96823" y="2682641"/>
            <a:ext cx="1222199" cy="646331"/>
          </a:xfrm>
          <a:prstGeom prst="rect">
            <a:avLst/>
          </a:prstGeom>
          <a:noFill/>
        </p:spPr>
        <p:txBody>
          <a:bodyPr wrap="square" rtlCol="0">
            <a:spAutoFit/>
          </a:bodyPr>
          <a:lstStyle/>
          <a:p>
            <a:pPr algn="ctr"/>
            <a:r>
              <a:rPr lang="en-GB" sz="3600" b="1" dirty="0" err="1" smtClean="0">
                <a:solidFill>
                  <a:srgbClr val="02456F"/>
                </a:solidFill>
                <a:latin typeface="Century Gothic" panose="020B0502020202020204" pitchFamily="34" charset="0"/>
              </a:rPr>
              <a:t>ét</a:t>
            </a:r>
            <a:r>
              <a:rPr lang="en-GB" sz="3600" b="1" dirty="0" smtClean="0">
                <a:solidFill>
                  <a:srgbClr val="02456F"/>
                </a:solidFill>
                <a:latin typeface="Century Gothic" panose="020B0502020202020204" pitchFamily="34" charset="0"/>
              </a:rPr>
              <a:t>…</a:t>
            </a:r>
            <a:endParaRPr lang="en-GB" sz="2800" b="1" dirty="0">
              <a:solidFill>
                <a:srgbClr val="02456F"/>
              </a:solidFill>
              <a:latin typeface="Century Gothic" panose="020B0502020202020204" pitchFamily="34" charset="0"/>
            </a:endParaRPr>
          </a:p>
        </p:txBody>
      </p:sp>
      <p:cxnSp>
        <p:nvCxnSpPr>
          <p:cNvPr id="26" name="Straight Arrow Connector 25"/>
          <p:cNvCxnSpPr/>
          <p:nvPr/>
        </p:nvCxnSpPr>
        <p:spPr>
          <a:xfrm>
            <a:off x="2769923" y="3039088"/>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29400" y="2681276"/>
            <a:ext cx="1222199" cy="646331"/>
          </a:xfrm>
          <a:prstGeom prst="rect">
            <a:avLst/>
          </a:prstGeom>
          <a:noFill/>
        </p:spPr>
        <p:txBody>
          <a:bodyPr wrap="square" rtlCol="0">
            <a:spAutoFit/>
          </a:bodyPr>
          <a:lstStyle/>
          <a:p>
            <a:pPr algn="ctr"/>
            <a:r>
              <a:rPr lang="en-GB" sz="3600" b="1" dirty="0" err="1">
                <a:solidFill>
                  <a:srgbClr val="02456F"/>
                </a:solidFill>
                <a:latin typeface="Century Gothic" panose="020B0502020202020204" pitchFamily="34" charset="0"/>
              </a:rPr>
              <a:t>s</a:t>
            </a:r>
            <a:r>
              <a:rPr lang="en-GB" sz="3600" b="1" dirty="0" err="1" smtClean="0">
                <a:solidFill>
                  <a:srgbClr val="02456F"/>
                </a:solidFill>
                <a:latin typeface="Century Gothic" panose="020B0502020202020204" pitchFamily="34" charset="0"/>
              </a:rPr>
              <a:t>t</a:t>
            </a:r>
            <a:r>
              <a:rPr lang="en-GB" sz="3600" b="1" dirty="0" smtClean="0">
                <a:solidFill>
                  <a:srgbClr val="02456F"/>
                </a:solidFill>
                <a:latin typeface="Century Gothic" panose="020B0502020202020204" pitchFamily="34" charset="0"/>
              </a:rPr>
              <a:t>…</a:t>
            </a:r>
            <a:endParaRPr lang="en-GB" sz="2800" b="1" dirty="0">
              <a:solidFill>
                <a:srgbClr val="02456F"/>
              </a:solidFill>
              <a:latin typeface="Century Gothic" panose="020B0502020202020204" pitchFamily="34" charset="0"/>
            </a:endParaRPr>
          </a:p>
        </p:txBody>
      </p:sp>
      <p:sp>
        <p:nvSpPr>
          <p:cNvPr id="28" name="Content Placeholder 4"/>
          <p:cNvSpPr>
            <a:spLocks noGrp="1"/>
          </p:cNvSpPr>
          <p:nvPr>
            <p:ph idx="1"/>
          </p:nvPr>
        </p:nvSpPr>
        <p:spPr>
          <a:xfrm>
            <a:off x="208494" y="2250666"/>
            <a:ext cx="10515600" cy="620300"/>
          </a:xfrm>
        </p:spPr>
        <p:txBody>
          <a:bodyPr>
            <a:normAutofit/>
          </a:bodyPr>
          <a:lstStyle/>
          <a:p>
            <a:pPr>
              <a:lnSpc>
                <a:spcPct val="100000"/>
              </a:lnSpc>
              <a:spcBef>
                <a:spcPts val="600"/>
              </a:spcBef>
            </a:pPr>
            <a:r>
              <a:rPr lang="en-GB" sz="2400" dirty="0" smtClean="0"/>
              <a:t>You can see this same pattern in lots of other word pairs!</a:t>
            </a:r>
            <a:endParaRPr lang="en-GB" sz="2400" dirty="0"/>
          </a:p>
        </p:txBody>
      </p:sp>
      <p:sp>
        <p:nvSpPr>
          <p:cNvPr id="29" name="Content Placeholder 4"/>
          <p:cNvSpPr txBox="1">
            <a:spLocks/>
          </p:cNvSpPr>
          <p:nvPr/>
        </p:nvSpPr>
        <p:spPr>
          <a:xfrm>
            <a:off x="208494" y="3448067"/>
            <a:ext cx="10515600" cy="620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400" dirty="0" smtClean="0">
                <a:solidFill>
                  <a:srgbClr val="4472C4">
                    <a:lumMod val="50000"/>
                  </a:srgbClr>
                </a:solidFill>
              </a:rPr>
              <a:t>So… what do you think the following French words might mean?</a:t>
            </a:r>
          </a:p>
        </p:txBody>
      </p:sp>
      <p:graphicFrame>
        <p:nvGraphicFramePr>
          <p:cNvPr id="21" name="Table 20"/>
          <p:cNvGraphicFramePr>
            <a:graphicFrameLocks noGrp="1"/>
          </p:cNvGraphicFramePr>
          <p:nvPr>
            <p:extLst/>
          </p:nvPr>
        </p:nvGraphicFramePr>
        <p:xfrm>
          <a:off x="208494" y="3970896"/>
          <a:ext cx="11769016" cy="1443972"/>
        </p:xfrm>
        <a:graphic>
          <a:graphicData uri="http://schemas.openxmlformats.org/drawingml/2006/table">
            <a:tbl>
              <a:tblPr firstRow="1" bandRow="1">
                <a:tableStyleId>{5C22544A-7EE6-4342-B048-85BDC9FD1C3A}</a:tableStyleId>
              </a:tblPr>
              <a:tblGrid>
                <a:gridCol w="2942254"/>
                <a:gridCol w="2942254"/>
                <a:gridCol w="2942254"/>
                <a:gridCol w="2942254"/>
              </a:tblGrid>
              <a:tr h="732006">
                <a:tc>
                  <a:txBody>
                    <a:bodyPr/>
                    <a:lstStyle/>
                    <a:p>
                      <a:pPr marL="514350" indent="-514350" algn="l">
                        <a:spcAft>
                          <a:spcPts val="0"/>
                        </a:spcAft>
                        <a:buAutoNum type="arabicPeriod"/>
                      </a:pPr>
                      <a:r>
                        <a:rPr lang="en-GB" sz="3200" b="0" kern="100" dirty="0" err="1" smtClean="0">
                          <a:solidFill>
                            <a:srgbClr val="02456F"/>
                          </a:solidFill>
                          <a:effectLst/>
                          <a:latin typeface="Calibri" panose="020F0502020204030204" pitchFamily="34" charset="0"/>
                          <a:ea typeface="Calibri" panose="020F0502020204030204" pitchFamily="34" charset="0"/>
                        </a:rPr>
                        <a:t>études</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2. </a:t>
                      </a:r>
                      <a:r>
                        <a:rPr lang="en-GB" sz="3200" b="0" kern="100" dirty="0" err="1" smtClean="0">
                          <a:solidFill>
                            <a:srgbClr val="02456F"/>
                          </a:solidFill>
                          <a:effectLst/>
                          <a:latin typeface="Calibri" panose="020F0502020204030204" pitchFamily="34" charset="0"/>
                          <a:ea typeface="Calibri" panose="020F0502020204030204" pitchFamily="34" charset="0"/>
                        </a:rPr>
                        <a:t>étudier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3. </a:t>
                      </a:r>
                      <a:r>
                        <a:rPr lang="en-GB" sz="3200" b="0" kern="100" dirty="0" err="1" smtClean="0">
                          <a:solidFill>
                            <a:srgbClr val="02456F"/>
                          </a:solidFill>
                          <a:effectLst/>
                          <a:latin typeface="Calibri" panose="020F0502020204030204" pitchFamily="34" charset="0"/>
                          <a:ea typeface="Calibri" panose="020F0502020204030204" pitchFamily="34" charset="0"/>
                        </a:rPr>
                        <a:t>état</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4. </a:t>
                      </a:r>
                      <a:r>
                        <a:rPr lang="en-GB" sz="3200" b="0" kern="100" dirty="0" err="1" smtClean="0">
                          <a:solidFill>
                            <a:srgbClr val="02456F"/>
                          </a:solidFill>
                          <a:effectLst/>
                          <a:latin typeface="Calibri" panose="020F0502020204030204" pitchFamily="34" charset="0"/>
                          <a:ea typeface="Calibri" panose="020F0502020204030204" pitchFamily="34" charset="0"/>
                        </a:rPr>
                        <a:t>étendard</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r h="711966">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5. </a:t>
                      </a:r>
                      <a:r>
                        <a:rPr lang="en-GB" sz="3200" b="0" kern="100" dirty="0" err="1" smtClean="0">
                          <a:solidFill>
                            <a:srgbClr val="02456F"/>
                          </a:solidFill>
                          <a:effectLst/>
                          <a:latin typeface="Calibri" panose="020F0502020204030204" pitchFamily="34" charset="0"/>
                          <a:ea typeface="Calibri" panose="020F0502020204030204" pitchFamily="34" charset="0"/>
                        </a:rPr>
                        <a:t>étonner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6. </a:t>
                      </a:r>
                      <a:r>
                        <a:rPr lang="en-GB" sz="3200" b="0" kern="100" dirty="0" err="1" smtClean="0">
                          <a:solidFill>
                            <a:srgbClr val="02456F"/>
                          </a:solidFill>
                          <a:effectLst/>
                          <a:latin typeface="Calibri" panose="020F0502020204030204" pitchFamily="34" charset="0"/>
                          <a:ea typeface="Calibri" panose="020F0502020204030204" pitchFamily="34" charset="0"/>
                        </a:rPr>
                        <a:t>établir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7. </a:t>
                      </a:r>
                      <a:r>
                        <a:rPr lang="en-GB" sz="3200" b="0" kern="100" dirty="0" err="1" smtClean="0">
                          <a:solidFill>
                            <a:srgbClr val="02456F"/>
                          </a:solidFill>
                          <a:effectLst/>
                          <a:latin typeface="Calibri" panose="020F0502020204030204" pitchFamily="34" charset="0"/>
                          <a:ea typeface="Calibri" panose="020F0502020204030204" pitchFamily="34" charset="0"/>
                        </a:rPr>
                        <a:t>établissement</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8. </a:t>
                      </a:r>
                      <a:r>
                        <a:rPr lang="en-GB" sz="3200" b="0" kern="100" dirty="0" err="1" smtClean="0">
                          <a:solidFill>
                            <a:srgbClr val="02456F"/>
                          </a:solidFill>
                          <a:effectLst/>
                          <a:latin typeface="Calibri" panose="020F0502020204030204" pitchFamily="34" charset="0"/>
                          <a:ea typeface="Calibri" panose="020F0502020204030204" pitchFamily="34" charset="0"/>
                        </a:rPr>
                        <a:t>étable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bl>
          </a:graphicData>
        </a:graphic>
      </p:graphicFrame>
      <p:sp>
        <p:nvSpPr>
          <p:cNvPr id="22" name="TextBox 21"/>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4116386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fade">
                                      <p:cBhvr>
                                        <p:cTn id="7" dur="500"/>
                                        <p:tgtEl>
                                          <p:spTgt spid="28">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7" grpId="0"/>
      <p:bldP spid="28" grpId="0" build="p"/>
      <p:bldP spid="2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9" name="TextBox 8"/>
          <p:cNvSpPr txBox="1"/>
          <p:nvPr/>
        </p:nvSpPr>
        <p:spPr>
          <a:xfrm>
            <a:off x="473170" y="2896697"/>
            <a:ext cx="1970120"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LATIN</a:t>
            </a:r>
            <a:endParaRPr lang="en-GB" b="1" dirty="0">
              <a:solidFill>
                <a:srgbClr val="02456F"/>
              </a:solidFill>
              <a:latin typeface="Century Gothic" panose="020B0502020202020204" pitchFamily="34" charset="0"/>
            </a:endParaRPr>
          </a:p>
        </p:txBody>
      </p:sp>
      <p:sp>
        <p:nvSpPr>
          <p:cNvPr id="10" name="Content Placeholder 4"/>
          <p:cNvSpPr>
            <a:spLocks noGrp="1"/>
          </p:cNvSpPr>
          <p:nvPr>
            <p:ph idx="1"/>
          </p:nvPr>
        </p:nvSpPr>
        <p:spPr>
          <a:xfrm>
            <a:off x="433870" y="1257337"/>
            <a:ext cx="10515600" cy="1340288"/>
          </a:xfrm>
        </p:spPr>
        <p:txBody>
          <a:bodyPr>
            <a:normAutofit lnSpcReduction="10000"/>
          </a:bodyPr>
          <a:lstStyle/>
          <a:p>
            <a:pPr>
              <a:lnSpc>
                <a:spcPct val="100000"/>
              </a:lnSpc>
              <a:spcBef>
                <a:spcPts val="600"/>
              </a:spcBef>
            </a:pPr>
            <a:r>
              <a:rPr lang="en-GB" sz="2400" dirty="0" smtClean="0"/>
              <a:t>Where do words come from?</a:t>
            </a:r>
          </a:p>
          <a:p>
            <a:pPr>
              <a:lnSpc>
                <a:spcPct val="100000"/>
              </a:lnSpc>
              <a:spcBef>
                <a:spcPts val="600"/>
              </a:spcBef>
            </a:pPr>
            <a:r>
              <a:rPr lang="en-GB" sz="2400" dirty="0" smtClean="0"/>
              <a:t>Many English and German words have </a:t>
            </a:r>
            <a:r>
              <a:rPr lang="en-GB" sz="2400" b="1" dirty="0" smtClean="0">
                <a:solidFill>
                  <a:srgbClr val="E56700"/>
                </a:solidFill>
              </a:rPr>
              <a:t>the same origin</a:t>
            </a:r>
            <a:r>
              <a:rPr lang="en-GB" sz="2400" dirty="0" smtClean="0"/>
              <a:t>.  </a:t>
            </a:r>
          </a:p>
          <a:p>
            <a:pPr>
              <a:lnSpc>
                <a:spcPct val="100000"/>
              </a:lnSpc>
              <a:spcBef>
                <a:spcPts val="600"/>
              </a:spcBef>
            </a:pPr>
            <a:r>
              <a:rPr lang="en-GB" sz="2400" dirty="0" smtClean="0"/>
              <a:t>Understanding this can help us work out their meanings!  </a:t>
            </a:r>
            <a:endParaRPr lang="en-GB" sz="2400" dirty="0"/>
          </a:p>
        </p:txBody>
      </p:sp>
      <p:sp>
        <p:nvSpPr>
          <p:cNvPr id="11" name="TextBox 10"/>
          <p:cNvSpPr txBox="1"/>
          <p:nvPr/>
        </p:nvSpPr>
        <p:spPr>
          <a:xfrm>
            <a:off x="3414137" y="2705736"/>
            <a:ext cx="3178172"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OLD HIGH GERMAN</a:t>
            </a:r>
            <a:endParaRPr lang="en-GB" b="1" dirty="0">
              <a:solidFill>
                <a:srgbClr val="02456F"/>
              </a:solidFill>
              <a:latin typeface="Century Gothic" panose="020B0502020202020204" pitchFamily="34" charset="0"/>
            </a:endParaRPr>
          </a:p>
        </p:txBody>
      </p:sp>
      <p:sp>
        <p:nvSpPr>
          <p:cNvPr id="12" name="TextBox 11"/>
          <p:cNvSpPr txBox="1"/>
          <p:nvPr/>
        </p:nvSpPr>
        <p:spPr>
          <a:xfrm>
            <a:off x="7945478" y="2711423"/>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GERMAN</a:t>
            </a:r>
            <a:endParaRPr lang="en-GB" b="1" dirty="0">
              <a:solidFill>
                <a:srgbClr val="02456F"/>
              </a:solidFill>
              <a:latin typeface="Century Gothic" panose="020B0502020202020204" pitchFamily="34" charset="0"/>
            </a:endParaRPr>
          </a:p>
        </p:txBody>
      </p:sp>
      <p:sp>
        <p:nvSpPr>
          <p:cNvPr id="13" name="TextBox 12"/>
          <p:cNvSpPr txBox="1"/>
          <p:nvPr/>
        </p:nvSpPr>
        <p:spPr>
          <a:xfrm>
            <a:off x="7945478" y="3799654"/>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4" name="TextBox 13"/>
          <p:cNvSpPr txBox="1"/>
          <p:nvPr/>
        </p:nvSpPr>
        <p:spPr>
          <a:xfrm>
            <a:off x="156091" y="3358362"/>
            <a:ext cx="2795200"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piper</a:t>
            </a:r>
            <a:endParaRPr lang="en-GB" b="1" dirty="0">
              <a:solidFill>
                <a:srgbClr val="E56700"/>
              </a:solidFill>
              <a:latin typeface="Century Gothic" panose="020B0502020202020204" pitchFamily="34" charset="0"/>
            </a:endParaRPr>
          </a:p>
        </p:txBody>
      </p:sp>
      <p:sp>
        <p:nvSpPr>
          <p:cNvPr id="15" name="TextBox 14"/>
          <p:cNvSpPr txBox="1"/>
          <p:nvPr/>
        </p:nvSpPr>
        <p:spPr>
          <a:xfrm>
            <a:off x="3414137" y="3138336"/>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pheffar</a:t>
            </a:r>
            <a:endParaRPr lang="en-GB" b="1" dirty="0">
              <a:solidFill>
                <a:srgbClr val="E56700"/>
              </a:solidFill>
              <a:latin typeface="Century Gothic" panose="020B0502020202020204" pitchFamily="34" charset="0"/>
            </a:endParaRPr>
          </a:p>
        </p:txBody>
      </p:sp>
      <p:sp>
        <p:nvSpPr>
          <p:cNvPr id="16" name="TextBox 15"/>
          <p:cNvSpPr txBox="1"/>
          <p:nvPr/>
        </p:nvSpPr>
        <p:spPr>
          <a:xfrm>
            <a:off x="7563156" y="3152927"/>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Pfeffer</a:t>
            </a:r>
            <a:endParaRPr lang="en-GB" b="1" dirty="0">
              <a:solidFill>
                <a:srgbClr val="E56700"/>
              </a:solidFill>
              <a:latin typeface="Century Gothic" panose="020B0502020202020204" pitchFamily="34" charset="0"/>
            </a:endParaRPr>
          </a:p>
        </p:txBody>
      </p:sp>
      <p:sp>
        <p:nvSpPr>
          <p:cNvPr id="17" name="TextBox 16"/>
          <p:cNvSpPr txBox="1"/>
          <p:nvPr/>
        </p:nvSpPr>
        <p:spPr>
          <a:xfrm>
            <a:off x="7563156" y="4261319"/>
            <a:ext cx="3115733"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pepper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925689" y="5141746"/>
            <a:ext cx="11266311" cy="12281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2400" dirty="0" smtClean="0">
                <a:solidFill>
                  <a:srgbClr val="4472C4">
                    <a:lumMod val="50000"/>
                  </a:srgbClr>
                </a:solidFill>
              </a:rPr>
              <a:t>To think about: </a:t>
            </a:r>
          </a:p>
          <a:p>
            <a:pPr>
              <a:lnSpc>
                <a:spcPct val="100000"/>
              </a:lnSpc>
              <a:spcBef>
                <a:spcPts val="600"/>
              </a:spcBef>
            </a:pPr>
            <a:r>
              <a:rPr lang="en-GB" sz="2400" b="1" dirty="0" smtClean="0">
                <a:solidFill>
                  <a:srgbClr val="E56700"/>
                </a:solidFill>
              </a:rPr>
              <a:t>Why</a:t>
            </a:r>
            <a:r>
              <a:rPr lang="en-GB" sz="2400" b="1" dirty="0" smtClean="0">
                <a:solidFill>
                  <a:srgbClr val="02456F"/>
                </a:solidFill>
              </a:rPr>
              <a:t> </a:t>
            </a:r>
            <a:r>
              <a:rPr lang="en-GB" sz="2400" dirty="0" smtClean="0">
                <a:solidFill>
                  <a:srgbClr val="4472C4">
                    <a:lumMod val="50000"/>
                  </a:srgbClr>
                </a:solidFill>
              </a:rPr>
              <a:t>do many English and German words share the same origins?</a:t>
            </a:r>
          </a:p>
          <a:p>
            <a:pPr>
              <a:lnSpc>
                <a:spcPct val="100000"/>
              </a:lnSpc>
              <a:spcBef>
                <a:spcPts val="600"/>
              </a:spcBef>
            </a:pPr>
            <a:r>
              <a:rPr lang="en-GB" sz="2400" dirty="0" smtClean="0">
                <a:solidFill>
                  <a:srgbClr val="4472C4">
                    <a:lumMod val="50000"/>
                  </a:srgbClr>
                </a:solidFill>
              </a:rPr>
              <a:t>Can you think of any other English and German words that are related?</a:t>
            </a:r>
            <a:endParaRPr lang="en-GB" sz="24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091" y="5309332"/>
            <a:ext cx="769598" cy="893024"/>
          </a:xfrm>
          <a:prstGeom prst="rect">
            <a:avLst/>
          </a:prstGeom>
        </p:spPr>
      </p:pic>
      <p:cxnSp>
        <p:nvCxnSpPr>
          <p:cNvPr id="22" name="Straight Arrow Connector 21"/>
          <p:cNvCxnSpPr>
            <a:endCxn id="15" idx="1"/>
          </p:cNvCxnSpPr>
          <p:nvPr/>
        </p:nvCxnSpPr>
        <p:spPr>
          <a:xfrm flipV="1">
            <a:off x="2194935" y="3369169"/>
            <a:ext cx="1219202" cy="260101"/>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691670" y="3404861"/>
            <a:ext cx="2346019" cy="7474"/>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5691670" y="4530050"/>
            <a:ext cx="2240848" cy="1"/>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013753" y="3761573"/>
            <a:ext cx="3178172"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OLD ENGLISH</a:t>
            </a:r>
            <a:endParaRPr lang="en-GB" b="1" dirty="0">
              <a:solidFill>
                <a:srgbClr val="02456F"/>
              </a:solidFill>
              <a:latin typeface="Century Gothic" panose="020B0502020202020204" pitchFamily="34" charset="0"/>
            </a:endParaRPr>
          </a:p>
        </p:txBody>
      </p:sp>
      <p:sp>
        <p:nvSpPr>
          <p:cNvPr id="24" name="TextBox 23"/>
          <p:cNvSpPr txBox="1"/>
          <p:nvPr/>
        </p:nvSpPr>
        <p:spPr>
          <a:xfrm>
            <a:off x="3358788" y="4253046"/>
            <a:ext cx="3115733"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piper</a:t>
            </a:r>
            <a:endParaRPr lang="en-GB" b="1" dirty="0">
              <a:solidFill>
                <a:srgbClr val="E56700"/>
              </a:solidFill>
              <a:latin typeface="Century Gothic" panose="020B0502020202020204" pitchFamily="34" charset="0"/>
            </a:endParaRPr>
          </a:p>
        </p:txBody>
      </p:sp>
      <p:cxnSp>
        <p:nvCxnSpPr>
          <p:cNvPr id="26" name="Straight Arrow Connector 25"/>
          <p:cNvCxnSpPr/>
          <p:nvPr/>
        </p:nvCxnSpPr>
        <p:spPr>
          <a:xfrm>
            <a:off x="2194935" y="3611860"/>
            <a:ext cx="1219201" cy="626070"/>
          </a:xfrm>
          <a:prstGeom prst="straightConnector1">
            <a:avLst/>
          </a:prstGeom>
          <a:ln w="38100">
            <a:solidFill>
              <a:srgbClr val="02456F"/>
            </a:solidFill>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2337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par>
                                <p:cTn id="44" presetID="10"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3" grpId="0"/>
      <p:bldP spid="14" grpId="0"/>
      <p:bldP spid="15" grpId="0"/>
      <p:bldP spid="16" grpId="0"/>
      <p:bldP spid="17" grpId="0"/>
      <p:bldP spid="18" grpId="0"/>
      <p:bldP spid="21" grpId="0"/>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Be a language detective!</a:t>
            </a:r>
            <a:endParaRPr lang="en-GB" sz="3600" b="1"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16444" y="460733"/>
            <a:ext cx="1444978" cy="2048001"/>
          </a:xfrm>
          <a:prstGeom prst="rect">
            <a:avLst/>
          </a:prstGeom>
        </p:spPr>
      </p:pic>
      <p:sp>
        <p:nvSpPr>
          <p:cNvPr id="12" name="TextBox 11"/>
          <p:cNvSpPr txBox="1"/>
          <p:nvPr/>
        </p:nvSpPr>
        <p:spPr>
          <a:xfrm>
            <a:off x="208494" y="1260535"/>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GERMAN</a:t>
            </a:r>
            <a:endParaRPr lang="en-GB" b="1" dirty="0">
              <a:solidFill>
                <a:srgbClr val="02456F"/>
              </a:solidFill>
              <a:latin typeface="Century Gothic" panose="020B0502020202020204" pitchFamily="34" charset="0"/>
            </a:endParaRPr>
          </a:p>
        </p:txBody>
      </p:sp>
      <p:sp>
        <p:nvSpPr>
          <p:cNvPr id="13" name="TextBox 12"/>
          <p:cNvSpPr txBox="1"/>
          <p:nvPr/>
        </p:nvSpPr>
        <p:spPr>
          <a:xfrm>
            <a:off x="4297717" y="1264766"/>
            <a:ext cx="3370085" cy="461665"/>
          </a:xfrm>
          <a:prstGeom prst="rect">
            <a:avLst/>
          </a:prstGeom>
          <a:noFill/>
        </p:spPr>
        <p:txBody>
          <a:bodyPr wrap="square" rtlCol="0">
            <a:spAutoFit/>
          </a:bodyPr>
          <a:lstStyle/>
          <a:p>
            <a:pPr algn="ctr"/>
            <a:r>
              <a:rPr lang="en-GB" sz="2400" b="1" dirty="0" smtClean="0">
                <a:solidFill>
                  <a:srgbClr val="02456F"/>
                </a:solidFill>
                <a:latin typeface="Century Gothic" panose="020B0502020202020204" pitchFamily="34" charset="0"/>
              </a:rPr>
              <a:t>MODERN  ENGLISH</a:t>
            </a:r>
            <a:endParaRPr lang="en-GB" b="1" dirty="0">
              <a:solidFill>
                <a:srgbClr val="02456F"/>
              </a:solidFill>
              <a:latin typeface="Century Gothic" panose="020B0502020202020204" pitchFamily="34" charset="0"/>
            </a:endParaRPr>
          </a:p>
        </p:txBody>
      </p:sp>
      <p:sp>
        <p:nvSpPr>
          <p:cNvPr id="16" name="TextBox 15"/>
          <p:cNvSpPr txBox="1"/>
          <p:nvPr/>
        </p:nvSpPr>
        <p:spPr>
          <a:xfrm>
            <a:off x="335669" y="1657172"/>
            <a:ext cx="3115733" cy="461665"/>
          </a:xfrm>
          <a:prstGeom prst="rect">
            <a:avLst/>
          </a:prstGeom>
          <a:noFill/>
        </p:spPr>
        <p:txBody>
          <a:bodyPr wrap="square" rtlCol="0">
            <a:spAutoFit/>
          </a:bodyPr>
          <a:lstStyle/>
          <a:p>
            <a:pPr algn="ctr"/>
            <a:r>
              <a:rPr lang="en-GB" sz="2400" b="1" dirty="0" err="1" smtClean="0">
                <a:solidFill>
                  <a:srgbClr val="E56700"/>
                </a:solidFill>
                <a:latin typeface="Century Gothic" panose="020B0502020202020204" pitchFamily="34" charset="0"/>
              </a:rPr>
              <a:t>Pfeffer</a:t>
            </a:r>
            <a:endParaRPr lang="en-GB" b="1" dirty="0">
              <a:solidFill>
                <a:srgbClr val="E56700"/>
              </a:solidFill>
              <a:latin typeface="Century Gothic" panose="020B0502020202020204" pitchFamily="34" charset="0"/>
            </a:endParaRPr>
          </a:p>
        </p:txBody>
      </p:sp>
      <p:sp>
        <p:nvSpPr>
          <p:cNvPr id="17" name="TextBox 16"/>
          <p:cNvSpPr txBox="1"/>
          <p:nvPr/>
        </p:nvSpPr>
        <p:spPr>
          <a:xfrm>
            <a:off x="4371797" y="1657171"/>
            <a:ext cx="3115733" cy="461665"/>
          </a:xfrm>
          <a:prstGeom prst="rect">
            <a:avLst/>
          </a:prstGeom>
          <a:noFill/>
        </p:spPr>
        <p:txBody>
          <a:bodyPr wrap="square" rtlCol="0">
            <a:spAutoFit/>
          </a:bodyPr>
          <a:lstStyle/>
          <a:p>
            <a:pPr algn="ctr"/>
            <a:r>
              <a:rPr lang="en-GB" sz="2400" b="1" dirty="0" smtClean="0">
                <a:solidFill>
                  <a:srgbClr val="E56700"/>
                </a:solidFill>
                <a:latin typeface="Century Gothic" panose="020B0502020202020204" pitchFamily="34" charset="0"/>
              </a:rPr>
              <a:t>pepper</a:t>
            </a:r>
            <a:endParaRPr lang="en-GB" b="1" dirty="0">
              <a:solidFill>
                <a:srgbClr val="E56700"/>
              </a:solidFill>
              <a:latin typeface="Century Gothic" panose="020B0502020202020204" pitchFamily="34" charset="0"/>
            </a:endParaRPr>
          </a:p>
        </p:txBody>
      </p:sp>
      <p:sp>
        <p:nvSpPr>
          <p:cNvPr id="18" name="Content Placeholder 4"/>
          <p:cNvSpPr txBox="1">
            <a:spLocks/>
          </p:cNvSpPr>
          <p:nvPr/>
        </p:nvSpPr>
        <p:spPr>
          <a:xfrm>
            <a:off x="598311" y="5699955"/>
            <a:ext cx="11593689" cy="5642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200" dirty="0" smtClean="0">
                <a:solidFill>
                  <a:srgbClr val="4472C4">
                    <a:lumMod val="50000"/>
                  </a:srgbClr>
                </a:solidFill>
              </a:rPr>
              <a:t>Can you find any other pairs of German and English words that follow this pattern?</a:t>
            </a:r>
            <a:endParaRPr lang="en-GB" sz="2200" dirty="0">
              <a:solidFill>
                <a:srgbClr val="4472C4">
                  <a:lumMod val="50000"/>
                </a:srgbClr>
              </a:solidFill>
            </a:endParaRPr>
          </a:p>
        </p:txBody>
      </p:sp>
      <p:sp>
        <p:nvSpPr>
          <p:cNvPr id="19" name="TextBox 18"/>
          <p:cNvSpPr txBox="1"/>
          <p:nvPr/>
        </p:nvSpPr>
        <p:spPr>
          <a:xfrm>
            <a:off x="0" y="0"/>
            <a:ext cx="12192000" cy="276999"/>
          </a:xfrm>
          <a:prstGeom prst="rect">
            <a:avLst/>
          </a:prstGeom>
          <a:noFill/>
        </p:spPr>
        <p:txBody>
          <a:bodyPr wrap="square" rtlCol="0">
            <a:spAutoFit/>
          </a:bodyPr>
          <a:lstStyle/>
          <a:p>
            <a:r>
              <a:rPr lang="en-GB" sz="1100" dirty="0">
                <a:solidFill>
                  <a:prstClr val="black"/>
                </a:solidFill>
                <a:latin typeface="Century Gothic" panose="020B0502020202020204" pitchFamily="34" charset="0"/>
              </a:rPr>
              <a:t>Images: </a:t>
            </a:r>
            <a:r>
              <a:rPr lang="en-GB" sz="1100" dirty="0">
                <a:solidFill>
                  <a:prstClr val="black"/>
                </a:solidFill>
                <a:latin typeface="Century Gothic" panose="020B0502020202020204" pitchFamily="34" charset="0"/>
                <a:hlinkClick r:id="rId5"/>
              </a:rPr>
              <a:t>https://pixabay.com/no/vectors/detective-etterforskning-mann-311684</a:t>
            </a:r>
            <a:r>
              <a:rPr lang="en-GB" sz="1100" dirty="0" smtClean="0">
                <a:solidFill>
                  <a:prstClr val="black"/>
                </a:solidFill>
                <a:latin typeface="Century Gothic" panose="020B0502020202020204" pitchFamily="34" charset="0"/>
                <a:hlinkClick r:id="rId5"/>
              </a:rPr>
              <a:t>/</a:t>
            </a:r>
            <a:r>
              <a:rPr lang="en-GB" sz="1100" dirty="0">
                <a:solidFill>
                  <a:prstClr val="black"/>
                </a:solidFill>
                <a:latin typeface="Century Gothic" panose="020B0502020202020204" pitchFamily="34" charset="0"/>
              </a:rPr>
              <a:t>; </a:t>
            </a:r>
            <a:r>
              <a:rPr lang="en-GB" sz="1100" dirty="0">
                <a:solidFill>
                  <a:prstClr val="black"/>
                </a:solidFill>
                <a:latin typeface="Century Gothic" panose="020B0502020202020204" pitchFamily="34" charset="0"/>
                <a:hlinkClick r:id="rId6"/>
              </a:rPr>
              <a:t>https://</a:t>
            </a:r>
            <a:r>
              <a:rPr lang="en-GB" sz="1100" dirty="0" smtClean="0">
                <a:solidFill>
                  <a:prstClr val="black"/>
                </a:solidFill>
                <a:latin typeface="Century Gothic" panose="020B0502020202020204" pitchFamily="34" charset="0"/>
                <a:hlinkClick r:id="rId6"/>
              </a:rPr>
              <a:t>www.publicdomainpictures.net/en/view-image.php?image=155227&amp;picture=light-bulb</a:t>
            </a:r>
            <a:r>
              <a:rPr lang="en-GB" sz="1100" dirty="0" smtClean="0">
                <a:solidFill>
                  <a:prstClr val="black"/>
                </a:solidFill>
                <a:latin typeface="Century Gothic" panose="020B0502020202020204" pitchFamily="34" charset="0"/>
              </a:rPr>
              <a:t> </a:t>
            </a:r>
            <a:r>
              <a:rPr lang="en-GB" sz="1200" dirty="0" smtClean="0">
                <a:solidFill>
                  <a:prstClr val="black"/>
                </a:solidFill>
                <a:latin typeface="Century Gothic" panose="020B0502020202020204" pitchFamily="34" charset="0"/>
              </a:rPr>
              <a:t> </a:t>
            </a:r>
            <a:endParaRPr lang="en-GB" sz="1200" dirty="0">
              <a:solidFill>
                <a:prstClr val="black"/>
              </a:solidFill>
              <a:latin typeface="Century Gothic" panose="020B0502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513" y="5569910"/>
            <a:ext cx="598311" cy="694266"/>
          </a:xfrm>
          <a:prstGeom prst="rect">
            <a:avLst/>
          </a:prstGeom>
        </p:spPr>
      </p:pic>
      <p:cxnSp>
        <p:nvCxnSpPr>
          <p:cNvPr id="25" name="Straight Arrow Connector 24"/>
          <p:cNvCxnSpPr/>
          <p:nvPr/>
        </p:nvCxnSpPr>
        <p:spPr>
          <a:xfrm>
            <a:off x="2769923" y="1888003"/>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396823" y="2682641"/>
            <a:ext cx="1222199" cy="646331"/>
          </a:xfrm>
          <a:prstGeom prst="rect">
            <a:avLst/>
          </a:prstGeom>
          <a:noFill/>
        </p:spPr>
        <p:txBody>
          <a:bodyPr wrap="square" rtlCol="0">
            <a:spAutoFit/>
          </a:bodyPr>
          <a:lstStyle/>
          <a:p>
            <a:pPr algn="ctr"/>
            <a:r>
              <a:rPr lang="en-GB" sz="3600" b="1" dirty="0" smtClean="0">
                <a:solidFill>
                  <a:srgbClr val="02456F"/>
                </a:solidFill>
                <a:latin typeface="Century Gothic" panose="020B0502020202020204" pitchFamily="34" charset="0"/>
              </a:rPr>
              <a:t>pf…</a:t>
            </a:r>
            <a:endParaRPr lang="en-GB" sz="2800" b="1" dirty="0">
              <a:solidFill>
                <a:srgbClr val="02456F"/>
              </a:solidFill>
              <a:latin typeface="Century Gothic" panose="020B0502020202020204" pitchFamily="34" charset="0"/>
            </a:endParaRPr>
          </a:p>
        </p:txBody>
      </p:sp>
      <p:cxnSp>
        <p:nvCxnSpPr>
          <p:cNvPr id="26" name="Straight Arrow Connector 25"/>
          <p:cNvCxnSpPr/>
          <p:nvPr/>
        </p:nvCxnSpPr>
        <p:spPr>
          <a:xfrm>
            <a:off x="2769923" y="3039088"/>
            <a:ext cx="2197188" cy="16622"/>
          </a:xfrm>
          <a:prstGeom prst="straightConnector1">
            <a:avLst/>
          </a:prstGeom>
          <a:ln w="38100">
            <a:solidFill>
              <a:srgbClr val="02456F"/>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229400" y="2681276"/>
            <a:ext cx="1222199" cy="646331"/>
          </a:xfrm>
          <a:prstGeom prst="rect">
            <a:avLst/>
          </a:prstGeom>
          <a:noFill/>
        </p:spPr>
        <p:txBody>
          <a:bodyPr wrap="square" rtlCol="0">
            <a:spAutoFit/>
          </a:bodyPr>
          <a:lstStyle/>
          <a:p>
            <a:pPr algn="ctr"/>
            <a:r>
              <a:rPr lang="en-GB" sz="3600" b="1" dirty="0">
                <a:solidFill>
                  <a:srgbClr val="02456F"/>
                </a:solidFill>
                <a:latin typeface="Century Gothic" panose="020B0502020202020204" pitchFamily="34" charset="0"/>
              </a:rPr>
              <a:t>p</a:t>
            </a:r>
            <a:r>
              <a:rPr lang="en-GB" sz="3600" b="1" dirty="0" smtClean="0">
                <a:solidFill>
                  <a:srgbClr val="02456F"/>
                </a:solidFill>
                <a:latin typeface="Century Gothic" panose="020B0502020202020204" pitchFamily="34" charset="0"/>
              </a:rPr>
              <a:t>…</a:t>
            </a:r>
            <a:endParaRPr lang="en-GB" sz="2800" b="1" dirty="0">
              <a:solidFill>
                <a:srgbClr val="02456F"/>
              </a:solidFill>
              <a:latin typeface="Century Gothic" panose="020B0502020202020204" pitchFamily="34" charset="0"/>
            </a:endParaRPr>
          </a:p>
        </p:txBody>
      </p:sp>
      <p:sp>
        <p:nvSpPr>
          <p:cNvPr id="28" name="Content Placeholder 4"/>
          <p:cNvSpPr>
            <a:spLocks noGrp="1"/>
          </p:cNvSpPr>
          <p:nvPr>
            <p:ph idx="1"/>
          </p:nvPr>
        </p:nvSpPr>
        <p:spPr>
          <a:xfrm>
            <a:off x="208494" y="2250666"/>
            <a:ext cx="10515600" cy="620300"/>
          </a:xfrm>
        </p:spPr>
        <p:txBody>
          <a:bodyPr>
            <a:normAutofit/>
          </a:bodyPr>
          <a:lstStyle/>
          <a:p>
            <a:pPr>
              <a:lnSpc>
                <a:spcPct val="100000"/>
              </a:lnSpc>
              <a:spcBef>
                <a:spcPts val="600"/>
              </a:spcBef>
            </a:pPr>
            <a:r>
              <a:rPr lang="en-GB" sz="2400" dirty="0" smtClean="0"/>
              <a:t>You can see this same pattern in lots of other word pairs!</a:t>
            </a:r>
            <a:endParaRPr lang="en-GB" sz="2400" dirty="0"/>
          </a:p>
        </p:txBody>
      </p:sp>
      <p:sp>
        <p:nvSpPr>
          <p:cNvPr id="29" name="Content Placeholder 4"/>
          <p:cNvSpPr txBox="1">
            <a:spLocks/>
          </p:cNvSpPr>
          <p:nvPr/>
        </p:nvSpPr>
        <p:spPr>
          <a:xfrm>
            <a:off x="208494" y="3448067"/>
            <a:ext cx="10515600" cy="6203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GB" sz="2400" dirty="0" smtClean="0">
                <a:solidFill>
                  <a:srgbClr val="4472C4">
                    <a:lumMod val="50000"/>
                  </a:srgbClr>
                </a:solidFill>
              </a:rPr>
              <a:t>So… what do you think the following German words might mean?</a:t>
            </a:r>
          </a:p>
        </p:txBody>
      </p:sp>
      <p:graphicFrame>
        <p:nvGraphicFramePr>
          <p:cNvPr id="21" name="Table 20"/>
          <p:cNvGraphicFramePr>
            <a:graphicFrameLocks noGrp="1"/>
          </p:cNvGraphicFramePr>
          <p:nvPr>
            <p:extLst/>
          </p:nvPr>
        </p:nvGraphicFramePr>
        <p:xfrm>
          <a:off x="208494" y="3970896"/>
          <a:ext cx="11769016" cy="1443972"/>
        </p:xfrm>
        <a:graphic>
          <a:graphicData uri="http://schemas.openxmlformats.org/drawingml/2006/table">
            <a:tbl>
              <a:tblPr firstRow="1" bandRow="1">
                <a:tableStyleId>{5C22544A-7EE6-4342-B048-85BDC9FD1C3A}</a:tableStyleId>
              </a:tblPr>
              <a:tblGrid>
                <a:gridCol w="2942254"/>
                <a:gridCol w="2942254"/>
                <a:gridCol w="2942254"/>
                <a:gridCol w="2942254"/>
              </a:tblGrid>
              <a:tr h="732006">
                <a:tc>
                  <a:txBody>
                    <a:bodyPr/>
                    <a:lstStyle/>
                    <a:p>
                      <a:pPr marL="514350" indent="-514350" algn="l">
                        <a:spcAft>
                          <a:spcPts val="0"/>
                        </a:spcAft>
                        <a:buAutoNum type="arabicPeriod"/>
                      </a:pPr>
                      <a:r>
                        <a:rPr lang="en-GB" sz="3200" b="0" kern="100" dirty="0" err="1" smtClean="0">
                          <a:solidFill>
                            <a:srgbClr val="02456F"/>
                          </a:solidFill>
                          <a:effectLst/>
                          <a:latin typeface="Calibri" panose="020F0502020204030204" pitchFamily="34" charset="0"/>
                          <a:ea typeface="Calibri" panose="020F0502020204030204" pitchFamily="34" charset="0"/>
                        </a:rPr>
                        <a:t>Pfeife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2. </a:t>
                      </a:r>
                      <a:r>
                        <a:rPr lang="en-GB" sz="3200" b="0" kern="100" dirty="0" err="1" smtClean="0">
                          <a:solidFill>
                            <a:srgbClr val="02456F"/>
                          </a:solidFill>
                          <a:effectLst/>
                          <a:latin typeface="Calibri" panose="020F0502020204030204" pitchFamily="34" charset="0"/>
                          <a:ea typeface="Calibri" panose="020F0502020204030204" pitchFamily="34" charset="0"/>
                        </a:rPr>
                        <a:t>Pfund</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3. </a:t>
                      </a:r>
                      <a:r>
                        <a:rPr lang="en-GB" sz="3200" b="0" kern="100" dirty="0" err="1" smtClean="0">
                          <a:solidFill>
                            <a:srgbClr val="02456F"/>
                          </a:solidFill>
                          <a:effectLst/>
                          <a:latin typeface="Calibri" panose="020F0502020204030204" pitchFamily="34" charset="0"/>
                          <a:ea typeface="Calibri" panose="020F0502020204030204" pitchFamily="34" charset="0"/>
                        </a:rPr>
                        <a:t>Pflanze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4. </a:t>
                      </a:r>
                      <a:r>
                        <a:rPr lang="en-GB" sz="3200" b="0" kern="100" dirty="0" err="1" smtClean="0">
                          <a:solidFill>
                            <a:srgbClr val="02456F"/>
                          </a:solidFill>
                          <a:effectLst/>
                          <a:latin typeface="Calibri" panose="020F0502020204030204" pitchFamily="34" charset="0"/>
                          <a:ea typeface="Calibri" panose="020F0502020204030204" pitchFamily="34" charset="0"/>
                        </a:rPr>
                        <a:t>Pfefferminze</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r h="711966">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5. </a:t>
                      </a:r>
                      <a:r>
                        <a:rPr lang="en-GB" sz="3200" b="0" kern="100" dirty="0" err="1" smtClean="0">
                          <a:solidFill>
                            <a:srgbClr val="02456F"/>
                          </a:solidFill>
                          <a:effectLst/>
                          <a:latin typeface="Calibri" panose="020F0502020204030204" pitchFamily="34" charset="0"/>
                          <a:ea typeface="Calibri" panose="020F0502020204030204" pitchFamily="34" charset="0"/>
                        </a:rPr>
                        <a:t>pfefferig</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6. </a:t>
                      </a:r>
                      <a:r>
                        <a:rPr lang="en-GB" sz="3200" b="0" kern="100" dirty="0" err="1" smtClean="0">
                          <a:solidFill>
                            <a:srgbClr val="02456F"/>
                          </a:solidFill>
                          <a:effectLst/>
                          <a:latin typeface="Calibri" panose="020F0502020204030204" pitchFamily="34" charset="0"/>
                          <a:ea typeface="Calibri" panose="020F0502020204030204" pitchFamily="34" charset="0"/>
                        </a:rPr>
                        <a:t>Krampf</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7. </a:t>
                      </a:r>
                      <a:r>
                        <a:rPr lang="en-GB" sz="3200" b="0" kern="100" dirty="0" err="1" smtClean="0">
                          <a:solidFill>
                            <a:srgbClr val="02456F"/>
                          </a:solidFill>
                          <a:effectLst/>
                          <a:latin typeface="Calibri" panose="020F0502020204030204" pitchFamily="34" charset="0"/>
                          <a:ea typeface="Calibri" panose="020F0502020204030204" pitchFamily="34" charset="0"/>
                        </a:rPr>
                        <a:t>Pflaster</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GB" sz="3200" b="0" kern="100" dirty="0" smtClean="0">
                          <a:solidFill>
                            <a:srgbClr val="02456F"/>
                          </a:solidFill>
                          <a:effectLst/>
                          <a:latin typeface="Calibri" panose="020F0502020204030204" pitchFamily="34" charset="0"/>
                          <a:ea typeface="Calibri" panose="020F0502020204030204" pitchFamily="34" charset="0"/>
                        </a:rPr>
                        <a:t>8. </a:t>
                      </a:r>
                      <a:r>
                        <a:rPr lang="en-GB" sz="3200" b="0" kern="100" dirty="0" err="1" smtClean="0">
                          <a:solidFill>
                            <a:srgbClr val="02456F"/>
                          </a:solidFill>
                          <a:effectLst/>
                          <a:latin typeface="Calibri" panose="020F0502020204030204" pitchFamily="34" charset="0"/>
                          <a:ea typeface="Calibri" panose="020F0502020204030204" pitchFamily="34" charset="0"/>
                        </a:rPr>
                        <a:t>Pfannkuchen</a:t>
                      </a:r>
                      <a:endParaRPr lang="en-GB" sz="3200" b="0" kern="100" dirty="0">
                        <a:solidFill>
                          <a:srgbClr val="02456F"/>
                        </a:solidFill>
                        <a:effectLst/>
                        <a:latin typeface="Calibri" panose="020F0502020204030204" pitchFamily="34" charset="0"/>
                        <a:ea typeface="Calibri" panose="020F0502020204030204" pitchFamily="34" charset="0"/>
                      </a:endParaRPr>
                    </a:p>
                  </a:txBody>
                  <a:tcPr marL="68580" marR="68580" marT="0" marB="0">
                    <a:solidFill>
                      <a:schemeClr val="accent2">
                        <a:lumMod val="20000"/>
                        <a:lumOff val="80000"/>
                      </a:schemeClr>
                    </a:solidFill>
                  </a:tcPr>
                </a:tc>
              </a:tr>
            </a:tbl>
          </a:graphicData>
        </a:graphic>
      </p:graphicFrame>
      <p:sp>
        <p:nvSpPr>
          <p:cNvPr id="22" name="TextBox 21"/>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Robert </a:t>
            </a:r>
            <a:r>
              <a:rPr lang="en-GB" sz="1200" dirty="0" err="1" smtClean="0">
                <a:solidFill>
                  <a:prstClr val="white"/>
                </a:solidFill>
                <a:latin typeface="Century Gothic" panose="020B0502020202020204" pitchFamily="34" charset="0"/>
              </a:rPr>
              <a:t>Woore</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621320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xEl>
                                              <p:pRg st="0" end="0"/>
                                            </p:txEl>
                                          </p:spTgt>
                                        </p:tgtEl>
                                        <p:attrNameLst>
                                          <p:attrName>style.visibility</p:attrName>
                                        </p:attrNameLst>
                                      </p:cBhvr>
                                      <p:to>
                                        <p:strVal val="visible"/>
                                      </p:to>
                                    </p:set>
                                    <p:animEffect transition="in" filter="fade">
                                      <p:cBhvr>
                                        <p:cTn id="16" dur="500"/>
                                        <p:tgtEl>
                                          <p:spTgt spid="2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4" grpId="0"/>
      <p:bldP spid="27" grpId="0"/>
      <p:bldP spid="28" grpId="0" build="p"/>
      <p:bldP spid="2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0130"/>
            <a:ext cx="8489244" cy="867128"/>
          </a:xfrm>
          <a:prstGeom prst="rect">
            <a:avLst/>
          </a:prstGeom>
        </p:spPr>
      </p:pic>
      <p:sp>
        <p:nvSpPr>
          <p:cNvPr id="3" name="Title 3"/>
          <p:cNvSpPr txBox="1">
            <a:spLocks/>
          </p:cNvSpPr>
          <p:nvPr/>
        </p:nvSpPr>
        <p:spPr>
          <a:xfrm>
            <a:off x="97398" y="247827"/>
            <a:ext cx="7919508"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r>
              <a:rPr lang="en-GB" sz="3600" b="1" dirty="0" smtClean="0">
                <a:solidFill>
                  <a:prstClr val="white"/>
                </a:solidFill>
              </a:rPr>
              <a:t>Cognates</a:t>
            </a:r>
            <a:endParaRPr lang="en-GB" sz="3600" b="1" dirty="0">
              <a:solidFill>
                <a:prstClr val="white"/>
              </a:solidFill>
            </a:endParaRPr>
          </a:p>
        </p:txBody>
      </p:sp>
      <p:pic>
        <p:nvPicPr>
          <p:cNvPr id="4" name="Picture 3"/>
          <p:cNvPicPr>
            <a:picLocks noChangeAspect="1"/>
          </p:cNvPicPr>
          <p:nvPr/>
        </p:nvPicPr>
        <p:blipFill>
          <a:blip r:embed="rId3"/>
          <a:stretch>
            <a:fillRect/>
          </a:stretch>
        </p:blipFill>
        <p:spPr>
          <a:xfrm>
            <a:off x="615297" y="1114955"/>
            <a:ext cx="4293820" cy="5125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a:stretch>
            <a:fillRect/>
          </a:stretch>
        </p:blipFill>
        <p:spPr>
          <a:xfrm>
            <a:off x="5154493" y="1421537"/>
            <a:ext cx="5724825" cy="4512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837689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Which words?</a:t>
            </a:r>
            <a:endParaRPr lang="en-GB" sz="3600" b="1" dirty="0">
              <a:solidFill>
                <a:schemeClr val="bg1"/>
              </a:solidFill>
            </a:endParaRPr>
          </a:p>
        </p:txBody>
      </p:sp>
      <p:sp>
        <p:nvSpPr>
          <p:cNvPr id="5"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Vocabulary to be taught should be </a:t>
            </a:r>
            <a:r>
              <a:rPr lang="en-GB" b="1" dirty="0">
                <a:solidFill>
                  <a:schemeClr val="accent1">
                    <a:lumMod val="50000"/>
                  </a:schemeClr>
                </a:solidFill>
              </a:rPr>
              <a:t>informed by frequency of occurrence</a:t>
            </a:r>
            <a:r>
              <a:rPr lang="en-GB" dirty="0">
                <a:solidFill>
                  <a:schemeClr val="accent1">
                    <a:lumMod val="50000"/>
                  </a:schemeClr>
                </a:solidFill>
              </a:rPr>
              <a:t> in the language, and </a:t>
            </a:r>
            <a:r>
              <a:rPr lang="en-GB" b="1" dirty="0">
                <a:solidFill>
                  <a:schemeClr val="accent1">
                    <a:lumMod val="50000"/>
                  </a:schemeClr>
                </a:solidFill>
              </a:rPr>
              <a:t>special attention </a:t>
            </a:r>
            <a:r>
              <a:rPr lang="en-GB" dirty="0">
                <a:solidFill>
                  <a:schemeClr val="accent1">
                    <a:lumMod val="50000"/>
                  </a:schemeClr>
                </a:solidFill>
              </a:rPr>
              <a:t>should be paid </a:t>
            </a:r>
            <a:r>
              <a:rPr lang="en-GB" b="1" dirty="0">
                <a:solidFill>
                  <a:schemeClr val="accent1">
                    <a:lumMod val="50000"/>
                  </a:schemeClr>
                </a:solidFill>
              </a:rPr>
              <a:t>to common verbs</a:t>
            </a:r>
            <a:r>
              <a:rPr lang="en-GB" dirty="0">
                <a:solidFill>
                  <a:schemeClr val="accent1">
                    <a:lumMod val="50000"/>
                  </a:schemeClr>
                </a:solidFill>
              </a:rPr>
              <a:t> in the early stages... A consequence of not attending to frequency of occurrence in vocabulary choice is pupils realising that they cannot say or understand basic things in the language. </a:t>
            </a:r>
          </a:p>
          <a:p>
            <a:pPr marL="0" indent="0">
              <a:buNone/>
            </a:pPr>
            <a:endParaRPr lang="en-GB" dirty="0"/>
          </a:p>
        </p:txBody>
      </p:sp>
      <p:sp>
        <p:nvSpPr>
          <p:cNvPr id="6" name="Rectangle 5"/>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
        <p:nvSpPr>
          <p:cNvPr id="7" name="TextBox 6"/>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26961934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372" y="164757"/>
            <a:ext cx="3979527" cy="369332"/>
          </a:xfrm>
          <a:prstGeom prst="rect">
            <a:avLst/>
          </a:prstGeom>
          <a:noFill/>
        </p:spPr>
        <p:txBody>
          <a:bodyPr wrap="square" rtlCol="0">
            <a:spAutoFit/>
          </a:bodyPr>
          <a:lstStyle/>
          <a:p>
            <a:endParaRPr lang="en-GB" dirty="0">
              <a:solidFill>
                <a:prstClr val="black"/>
              </a:solidFill>
              <a:latin typeface="Century Gothic" panose="020B0502020202020204" pitchFamily="34" charset="0"/>
            </a:endParaRPr>
          </a:p>
        </p:txBody>
      </p:sp>
      <p:sp>
        <p:nvSpPr>
          <p:cNvPr id="3" name="Title 1"/>
          <p:cNvSpPr txBox="1">
            <a:spLocks/>
          </p:cNvSpPr>
          <p:nvPr/>
        </p:nvSpPr>
        <p:spPr>
          <a:xfrm>
            <a:off x="211136" y="581421"/>
            <a:ext cx="11512202" cy="803714"/>
          </a:xfrm>
          <a:prstGeom prst="rect">
            <a:avLst/>
          </a:prstGeom>
          <a:solidFill>
            <a:srgbClr val="EA5F00"/>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200" dirty="0" smtClean="0">
                <a:solidFill>
                  <a:prstClr val="white"/>
                </a:solidFill>
                <a:latin typeface="Century Gothic" panose="020B0502020202020204" pitchFamily="34" charset="0"/>
              </a:rPr>
              <a:t>-</a:t>
            </a:r>
            <a:r>
              <a:rPr lang="en-GB" sz="3200" b="1" dirty="0" smtClean="0">
                <a:solidFill>
                  <a:prstClr val="white"/>
                </a:solidFill>
                <a:latin typeface="Century Gothic" panose="020B0502020202020204" pitchFamily="34" charset="0"/>
              </a:rPr>
              <a:t>id</a:t>
            </a:r>
            <a:r>
              <a:rPr lang="en-GB" sz="3200" dirty="0" smtClean="0">
                <a:solidFill>
                  <a:prstClr val="white"/>
                </a:solidFill>
                <a:latin typeface="Century Gothic" panose="020B0502020202020204" pitchFamily="34" charset="0"/>
              </a:rPr>
              <a:t> at the end of the word often changes to -</a:t>
            </a:r>
            <a:r>
              <a:rPr lang="en-GB" sz="3200" b="1" dirty="0" err="1" smtClean="0">
                <a:solidFill>
                  <a:prstClr val="white"/>
                </a:solidFill>
                <a:latin typeface="Century Gothic" panose="020B0502020202020204" pitchFamily="34" charset="0"/>
              </a:rPr>
              <a:t>ido</a:t>
            </a:r>
            <a:endParaRPr lang="en-GB" sz="3200" b="1" dirty="0">
              <a:solidFill>
                <a:prstClr val="white"/>
              </a:solidFill>
              <a:latin typeface="Century Gothic" panose="020B0502020202020204" pitchFamily="34" charset="0"/>
            </a:endParaRPr>
          </a:p>
        </p:txBody>
      </p:sp>
      <p:sp>
        <p:nvSpPr>
          <p:cNvPr id="4" name="Rounded Rectangle 3"/>
          <p:cNvSpPr/>
          <p:nvPr/>
        </p:nvSpPr>
        <p:spPr>
          <a:xfrm>
            <a:off x="499469" y="1747143"/>
            <a:ext cx="3991031" cy="867680"/>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The boy is tim</a:t>
            </a:r>
            <a:r>
              <a:rPr lang="en-GB" sz="3200" b="1" dirty="0" smtClean="0">
                <a:solidFill>
                  <a:srgbClr val="EA5F00"/>
                </a:solidFill>
                <a:latin typeface="Century Gothic" panose="020B0502020202020204" pitchFamily="34" charset="0"/>
              </a:rPr>
              <a:t>id</a:t>
            </a:r>
          </a:p>
        </p:txBody>
      </p:sp>
      <p:sp>
        <p:nvSpPr>
          <p:cNvPr id="5" name="Rounded Rectangle 4"/>
          <p:cNvSpPr/>
          <p:nvPr/>
        </p:nvSpPr>
        <p:spPr>
          <a:xfrm>
            <a:off x="7171611" y="1765784"/>
            <a:ext cx="4160042" cy="830398"/>
          </a:xfrm>
          <a:prstGeom prst="roundRect">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El </a:t>
            </a:r>
            <a:r>
              <a:rPr lang="en-GB" sz="2400" b="1" dirty="0" err="1" smtClean="0">
                <a:solidFill>
                  <a:srgbClr val="4472C4">
                    <a:lumMod val="50000"/>
                  </a:srgbClr>
                </a:solidFill>
                <a:latin typeface="Century Gothic" panose="020B0502020202020204" pitchFamily="34" charset="0"/>
              </a:rPr>
              <a:t>chico</a:t>
            </a:r>
            <a:r>
              <a:rPr lang="en-GB" sz="2400" b="1" dirty="0" smtClean="0">
                <a:solidFill>
                  <a:srgbClr val="4472C4">
                    <a:lumMod val="50000"/>
                  </a:srgbClr>
                </a:solidFill>
                <a:latin typeface="Century Gothic" panose="020B0502020202020204" pitchFamily="34" charset="0"/>
              </a:rPr>
              <a:t> </a:t>
            </a:r>
            <a:r>
              <a:rPr lang="en-GB" sz="2400" b="1" dirty="0" err="1" smtClean="0">
                <a:solidFill>
                  <a:srgbClr val="4472C4">
                    <a:lumMod val="50000"/>
                  </a:srgbClr>
                </a:solidFill>
                <a:latin typeface="Century Gothic" panose="020B0502020202020204" pitchFamily="34" charset="0"/>
              </a:rPr>
              <a:t>es</a:t>
            </a:r>
            <a:r>
              <a:rPr lang="en-GB" sz="2400" b="1" dirty="0" smtClean="0">
                <a:solidFill>
                  <a:srgbClr val="4472C4">
                    <a:lumMod val="50000"/>
                  </a:srgbClr>
                </a:solidFill>
                <a:latin typeface="Century Gothic" panose="020B0502020202020204" pitchFamily="34" charset="0"/>
              </a:rPr>
              <a:t> </a:t>
            </a:r>
            <a:r>
              <a:rPr lang="en-GB" sz="2400" b="1" dirty="0" err="1" smtClean="0">
                <a:solidFill>
                  <a:srgbClr val="4472C4">
                    <a:lumMod val="50000"/>
                  </a:srgbClr>
                </a:solidFill>
                <a:latin typeface="Century Gothic" panose="020B0502020202020204" pitchFamily="34" charset="0"/>
              </a:rPr>
              <a:t>tím</a:t>
            </a:r>
            <a:r>
              <a:rPr lang="en-GB" sz="3200" b="1" dirty="0" err="1" smtClean="0">
                <a:solidFill>
                  <a:srgbClr val="EA5F00"/>
                </a:solidFill>
                <a:latin typeface="Century Gothic" panose="020B0502020202020204" pitchFamily="34" charset="0"/>
              </a:rPr>
              <a:t>ido</a:t>
            </a:r>
            <a:endParaRPr lang="en-GB" sz="3200" b="1" dirty="0" smtClean="0">
              <a:solidFill>
                <a:srgbClr val="EA5F00"/>
              </a:solidFill>
              <a:latin typeface="Century Gothic" panose="020B0502020202020204" pitchFamily="34" charset="0"/>
            </a:endParaRPr>
          </a:p>
        </p:txBody>
      </p:sp>
      <p:sp>
        <p:nvSpPr>
          <p:cNvPr id="6" name="Right Arrow 5"/>
          <p:cNvSpPr/>
          <p:nvPr/>
        </p:nvSpPr>
        <p:spPr>
          <a:xfrm>
            <a:off x="5087141" y="1576040"/>
            <a:ext cx="1365934" cy="544389"/>
          </a:xfrm>
          <a:prstGeom prst="rightArrow">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latin typeface="Century Gothic" panose="020B0502020202020204" pitchFamily="34" charset="0"/>
            </a:endParaRPr>
          </a:p>
        </p:txBody>
      </p:sp>
      <p:sp>
        <p:nvSpPr>
          <p:cNvPr id="7" name="Rounded Rectangle 6"/>
          <p:cNvSpPr/>
          <p:nvPr/>
        </p:nvSpPr>
        <p:spPr>
          <a:xfrm>
            <a:off x="211136" y="3400113"/>
            <a:ext cx="4613731" cy="2552882"/>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solidFill>
                  <a:srgbClr val="4472C4">
                    <a:lumMod val="50000"/>
                  </a:srgbClr>
                </a:solidFill>
                <a:latin typeface="Century Gothic" panose="020B0502020202020204" pitchFamily="34" charset="0"/>
              </a:rPr>
              <a:t>Can you translate the following sentences?</a:t>
            </a:r>
          </a:p>
          <a:p>
            <a:pPr algn="ctr"/>
            <a:endParaRPr lang="en-GB" sz="2800" dirty="0">
              <a:solidFill>
                <a:srgbClr val="4472C4">
                  <a:lumMod val="50000"/>
                </a:srgbClr>
              </a:solidFill>
              <a:latin typeface="Century Gothic" panose="020B0502020202020204" pitchFamily="34" charset="0"/>
            </a:endParaRPr>
          </a:p>
          <a:p>
            <a:r>
              <a:rPr lang="en-GB" sz="2800" dirty="0" smtClean="0">
                <a:solidFill>
                  <a:srgbClr val="4472C4">
                    <a:lumMod val="50000"/>
                  </a:srgbClr>
                </a:solidFill>
                <a:latin typeface="Century Gothic" panose="020B0502020202020204" pitchFamily="34" charset="0"/>
              </a:rPr>
              <a:t>1. El </a:t>
            </a:r>
            <a:r>
              <a:rPr lang="en-GB" sz="2800" dirty="0" err="1">
                <a:solidFill>
                  <a:srgbClr val="4472C4">
                    <a:lumMod val="50000"/>
                  </a:srgbClr>
                </a:solidFill>
                <a:latin typeface="Century Gothic" panose="020B0502020202020204" pitchFamily="34" charset="0"/>
              </a:rPr>
              <a:t>á</a:t>
            </a:r>
            <a:r>
              <a:rPr lang="en-GB" sz="2800" dirty="0" err="1" smtClean="0">
                <a:solidFill>
                  <a:srgbClr val="4472C4">
                    <a:lumMod val="50000"/>
                  </a:srgbClr>
                </a:solidFill>
                <a:latin typeface="Century Gothic" panose="020B0502020202020204" pitchFamily="34" charset="0"/>
              </a:rPr>
              <a:t>cido</a:t>
            </a:r>
            <a:r>
              <a:rPr lang="en-GB" sz="2800" dirty="0" smtClean="0">
                <a:solidFill>
                  <a:srgbClr val="4472C4">
                    <a:lumMod val="50000"/>
                  </a:srgbClr>
                </a:solidFill>
                <a:latin typeface="Century Gothic" panose="020B0502020202020204" pitchFamily="34" charset="0"/>
              </a:rPr>
              <a:t> </a:t>
            </a:r>
            <a:r>
              <a:rPr lang="en-GB" sz="2800" dirty="0" err="1" smtClean="0">
                <a:solidFill>
                  <a:srgbClr val="4472C4">
                    <a:lumMod val="50000"/>
                  </a:srgbClr>
                </a:solidFill>
                <a:latin typeface="Century Gothic" panose="020B0502020202020204" pitchFamily="34" charset="0"/>
              </a:rPr>
              <a:t>es</a:t>
            </a:r>
            <a:r>
              <a:rPr lang="en-GB" sz="2800" dirty="0" smtClean="0">
                <a:solidFill>
                  <a:srgbClr val="4472C4">
                    <a:lumMod val="50000"/>
                  </a:srgbClr>
                </a:solidFill>
                <a:latin typeface="Century Gothic" panose="020B0502020202020204" pitchFamily="34" charset="0"/>
              </a:rPr>
              <a:t> </a:t>
            </a:r>
            <a:r>
              <a:rPr lang="en-GB" sz="2800" dirty="0" err="1" smtClean="0">
                <a:solidFill>
                  <a:srgbClr val="4472C4">
                    <a:lumMod val="50000"/>
                  </a:srgbClr>
                </a:solidFill>
                <a:latin typeface="Century Gothic" panose="020B0502020202020204" pitchFamily="34" charset="0"/>
              </a:rPr>
              <a:t>rojo</a:t>
            </a:r>
            <a:r>
              <a:rPr lang="en-GB" sz="2800" dirty="0" smtClean="0">
                <a:solidFill>
                  <a:srgbClr val="4472C4">
                    <a:lumMod val="50000"/>
                  </a:srgbClr>
                </a:solidFill>
                <a:latin typeface="Century Gothic" panose="020B0502020202020204" pitchFamily="34" charset="0"/>
              </a:rPr>
              <a:t>.</a:t>
            </a:r>
          </a:p>
          <a:p>
            <a:r>
              <a:rPr lang="en-GB" sz="2800" dirty="0" smtClean="0">
                <a:solidFill>
                  <a:srgbClr val="4472C4">
                    <a:lumMod val="50000"/>
                  </a:srgbClr>
                </a:solidFill>
                <a:latin typeface="Century Gothic" panose="020B0502020202020204" pitchFamily="34" charset="0"/>
              </a:rPr>
              <a:t>2. The acid is a liquid.</a:t>
            </a:r>
          </a:p>
        </p:txBody>
      </p:sp>
      <p:sp>
        <p:nvSpPr>
          <p:cNvPr id="8" name="Rounded Rectangle 7"/>
          <p:cNvSpPr/>
          <p:nvPr/>
        </p:nvSpPr>
        <p:spPr>
          <a:xfrm>
            <a:off x="6387195" y="2806140"/>
            <a:ext cx="5728875" cy="3367756"/>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solidFill>
                  <a:srgbClr val="4472C4">
                    <a:lumMod val="50000"/>
                  </a:srgbClr>
                </a:solidFill>
                <a:latin typeface="Century Gothic" panose="020B0502020202020204" pitchFamily="34" charset="0"/>
              </a:rPr>
              <a:t>What would the following words be in Spanish?</a:t>
            </a:r>
          </a:p>
          <a:p>
            <a:pPr algn="ctr"/>
            <a:r>
              <a:rPr lang="en-GB" sz="2400" b="1" dirty="0" smtClean="0">
                <a:solidFill>
                  <a:srgbClr val="4472C4">
                    <a:lumMod val="50000"/>
                  </a:srgbClr>
                </a:solidFill>
                <a:latin typeface="Century Gothic" panose="020B0502020202020204" pitchFamily="34" charset="0"/>
              </a:rPr>
              <a:t>solid</a:t>
            </a:r>
          </a:p>
          <a:p>
            <a:pPr algn="ctr"/>
            <a:r>
              <a:rPr lang="en-GB" sz="2400" b="1" dirty="0" smtClean="0">
                <a:solidFill>
                  <a:srgbClr val="4472C4">
                    <a:lumMod val="50000"/>
                  </a:srgbClr>
                </a:solidFill>
                <a:latin typeface="Century Gothic" panose="020B0502020202020204" pitchFamily="34" charset="0"/>
              </a:rPr>
              <a:t>rapid</a:t>
            </a:r>
          </a:p>
          <a:p>
            <a:pPr algn="ctr"/>
            <a:r>
              <a:rPr lang="en-GB" sz="2400" b="1" dirty="0" smtClean="0">
                <a:solidFill>
                  <a:srgbClr val="4472C4">
                    <a:lumMod val="50000"/>
                  </a:srgbClr>
                </a:solidFill>
                <a:latin typeface="Century Gothic" panose="020B0502020202020204" pitchFamily="34" charset="0"/>
              </a:rPr>
              <a:t>vivid</a:t>
            </a:r>
            <a:endParaRPr lang="en-GB" sz="2400" b="1" dirty="0">
              <a:solidFill>
                <a:srgbClr val="4472C4">
                  <a:lumMod val="50000"/>
                </a:srgbClr>
              </a:solidFill>
              <a:latin typeface="Century Gothic" panose="020B0502020202020204" pitchFamily="34" charset="0"/>
            </a:endParaRPr>
          </a:p>
          <a:p>
            <a:pPr algn="ctr"/>
            <a:r>
              <a:rPr lang="en-GB" sz="2400" b="1" dirty="0" smtClean="0">
                <a:solidFill>
                  <a:srgbClr val="4472C4">
                    <a:lumMod val="50000"/>
                  </a:srgbClr>
                </a:solidFill>
                <a:latin typeface="Century Gothic" panose="020B0502020202020204" pitchFamily="34" charset="0"/>
              </a:rPr>
              <a:t>Can you write a sentence in English using each and translate it into Spanish? </a:t>
            </a:r>
          </a:p>
        </p:txBody>
      </p:sp>
      <p:sp>
        <p:nvSpPr>
          <p:cNvPr id="9" name="TextBox 8"/>
          <p:cNvSpPr txBox="1"/>
          <p:nvPr/>
        </p:nvSpPr>
        <p:spPr>
          <a:xfrm>
            <a:off x="4596938" y="3751354"/>
            <a:ext cx="2136794" cy="1477328"/>
          </a:xfrm>
          <a:prstGeom prst="rect">
            <a:avLst/>
          </a:prstGeom>
          <a:solidFill>
            <a:srgbClr val="FFC000"/>
          </a:solidFill>
          <a:ln w="38100">
            <a:solidFill>
              <a:srgbClr val="000066"/>
            </a:solidFill>
          </a:ln>
          <a:effectLst>
            <a:outerShdw blurRad="50800" dist="38100" dir="5400000" algn="t" rotWithShape="0">
              <a:prstClr val="black">
                <a:alpha val="40000"/>
              </a:prstClr>
            </a:outerShdw>
          </a:effectLst>
        </p:spPr>
        <p:txBody>
          <a:bodyPr wrap="square" rtlCol="0">
            <a:spAutoFit/>
          </a:bodyPr>
          <a:lstStyle/>
          <a:p>
            <a:r>
              <a:rPr lang="en-GB" dirty="0" smtClean="0">
                <a:solidFill>
                  <a:srgbClr val="4472C4">
                    <a:lumMod val="50000"/>
                  </a:srgbClr>
                </a:solidFill>
                <a:latin typeface="Century Gothic" panose="020B0502020202020204" pitchFamily="34" charset="0"/>
              </a:rPr>
              <a:t>Notice that you also add a </a:t>
            </a:r>
            <a:r>
              <a:rPr lang="en-GB" u="sng" dirty="0" smtClean="0">
                <a:solidFill>
                  <a:srgbClr val="4472C4">
                    <a:lumMod val="50000"/>
                  </a:srgbClr>
                </a:solidFill>
                <a:latin typeface="Century Gothic" panose="020B0502020202020204" pitchFamily="34" charset="0"/>
              </a:rPr>
              <a:t>tilde</a:t>
            </a:r>
            <a:r>
              <a:rPr lang="en-GB" dirty="0" smtClean="0">
                <a:solidFill>
                  <a:srgbClr val="4472C4">
                    <a:lumMod val="50000"/>
                  </a:srgbClr>
                </a:solidFill>
                <a:latin typeface="Century Gothic" panose="020B0502020202020204" pitchFamily="34" charset="0"/>
              </a:rPr>
              <a:t> (accent) on the first vowel, i.e., </a:t>
            </a:r>
            <a:r>
              <a:rPr lang="en-GB" dirty="0" err="1" smtClean="0">
                <a:solidFill>
                  <a:srgbClr val="4472C4">
                    <a:lumMod val="50000"/>
                  </a:srgbClr>
                </a:solidFill>
                <a:latin typeface="Century Gothic" panose="020B0502020202020204" pitchFamily="34" charset="0"/>
              </a:rPr>
              <a:t>t</a:t>
            </a:r>
            <a:r>
              <a:rPr lang="en-GB" u="sng" dirty="0" err="1" smtClean="0">
                <a:solidFill>
                  <a:srgbClr val="4472C4">
                    <a:lumMod val="50000"/>
                  </a:srgbClr>
                </a:solidFill>
                <a:latin typeface="Century Gothic" panose="020B0502020202020204" pitchFamily="34" charset="0"/>
              </a:rPr>
              <a:t>í</a:t>
            </a:r>
            <a:r>
              <a:rPr lang="en-GB" dirty="0" err="1" smtClean="0">
                <a:solidFill>
                  <a:srgbClr val="4472C4">
                    <a:lumMod val="50000"/>
                  </a:srgbClr>
                </a:solidFill>
                <a:latin typeface="Century Gothic" panose="020B0502020202020204" pitchFamily="34" charset="0"/>
              </a:rPr>
              <a:t>mido</a:t>
            </a:r>
            <a:endParaRPr lang="en-GB" dirty="0">
              <a:solidFill>
                <a:srgbClr val="4472C4">
                  <a:lumMod val="50000"/>
                </a:srgbClr>
              </a:solidFill>
              <a:latin typeface="Century Gothic" panose="020B0502020202020204" pitchFamily="34" charset="0"/>
            </a:endParaRPr>
          </a:p>
        </p:txBody>
      </p:sp>
      <p:sp>
        <p:nvSpPr>
          <p:cNvPr id="10" name="Oval 9"/>
          <p:cNvSpPr/>
          <p:nvPr/>
        </p:nvSpPr>
        <p:spPr>
          <a:xfrm>
            <a:off x="87341" y="36576"/>
            <a:ext cx="642328" cy="483808"/>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smtClean="0">
                <a:solidFill>
                  <a:srgbClr val="4472C4">
                    <a:lumMod val="50000"/>
                  </a:srgbClr>
                </a:solidFill>
                <a:latin typeface="Century Gothic" panose="020B0502020202020204" pitchFamily="34" charset="0"/>
              </a:rPr>
              <a:t>1</a:t>
            </a:r>
            <a:endParaRPr lang="en-GB" sz="4000" b="1" dirty="0">
              <a:solidFill>
                <a:srgbClr val="4472C4">
                  <a:lumMod val="50000"/>
                </a:srgbClr>
              </a:solidFill>
              <a:latin typeface="Century Gothic" panose="020B0502020202020204" pitchFamily="34" charset="0"/>
            </a:endParaRPr>
          </a:p>
        </p:txBody>
      </p:sp>
      <p:sp>
        <p:nvSpPr>
          <p:cNvPr id="11" name="TextBox 10"/>
          <p:cNvSpPr txBox="1"/>
          <p:nvPr/>
        </p:nvSpPr>
        <p:spPr>
          <a:xfrm>
            <a:off x="624880" y="78409"/>
            <a:ext cx="10290456" cy="523220"/>
          </a:xfrm>
          <a:prstGeom prst="rect">
            <a:avLst/>
          </a:prstGeom>
          <a:noFill/>
        </p:spPr>
        <p:txBody>
          <a:bodyPr wrap="square" rtlCol="0">
            <a:spAutoFit/>
          </a:bodyPr>
          <a:lstStyle/>
          <a:p>
            <a:pPr algn="ctr"/>
            <a:r>
              <a:rPr lang="en-GB" sz="2800" b="1" dirty="0" smtClean="0">
                <a:solidFill>
                  <a:srgbClr val="4472C4">
                    <a:lumMod val="50000"/>
                  </a:srgbClr>
                </a:solidFill>
                <a:latin typeface="Century Gothic" panose="020B0502020202020204" pitchFamily="34" charset="0"/>
              </a:rPr>
              <a:t>English </a:t>
            </a:r>
            <a:r>
              <a:rPr lang="en-GB" sz="2800" b="1" dirty="0" smtClean="0">
                <a:solidFill>
                  <a:srgbClr val="4472C4">
                    <a:lumMod val="50000"/>
                  </a:srgbClr>
                </a:solidFill>
                <a:latin typeface="Century Gothic" panose="020B0502020202020204" pitchFamily="34" charset="0"/>
                <a:sym typeface="Wingdings" panose="05000000000000000000" pitchFamily="2" charset="2"/>
              </a:rPr>
              <a:t> Spanish  English</a:t>
            </a:r>
            <a:endParaRPr lang="en-GB" sz="2800" b="1" dirty="0">
              <a:solidFill>
                <a:srgbClr val="4472C4">
                  <a:lumMod val="50000"/>
                </a:srgbClr>
              </a:solidFill>
              <a:latin typeface="Century Gothic" panose="020B0502020202020204" pitchFamily="34" charset="0"/>
            </a:endParaRPr>
          </a:p>
        </p:txBody>
      </p:sp>
      <p:pic>
        <p:nvPicPr>
          <p:cNvPr id="12" name="Picture 2" descr="Image result for tímid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7141" y="2013042"/>
            <a:ext cx="1300054" cy="1309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43041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771115" y="652010"/>
            <a:ext cx="7886700" cy="681134"/>
          </a:xfrm>
          <a:prstGeom prst="rect">
            <a:avLst/>
          </a:prstGeom>
          <a:solidFill>
            <a:srgbClr val="EA5F00"/>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b="1" dirty="0" smtClean="0">
                <a:solidFill>
                  <a:prstClr val="white"/>
                </a:solidFill>
              </a:rPr>
              <a:t>ANSWERS</a:t>
            </a:r>
            <a:endParaRPr lang="en-GB" b="1" dirty="0">
              <a:solidFill>
                <a:prstClr val="white"/>
              </a:solidFill>
            </a:endParaRPr>
          </a:p>
        </p:txBody>
      </p:sp>
      <p:sp>
        <p:nvSpPr>
          <p:cNvPr id="3" name="Oval 2"/>
          <p:cNvSpPr/>
          <p:nvPr/>
        </p:nvSpPr>
        <p:spPr>
          <a:xfrm>
            <a:off x="95887" y="96397"/>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4000" b="1" dirty="0" smtClean="0">
                <a:solidFill>
                  <a:srgbClr val="4472C4">
                    <a:lumMod val="50000"/>
                  </a:srgbClr>
                </a:solidFill>
              </a:rPr>
              <a:t>1</a:t>
            </a:r>
            <a:endParaRPr lang="en-GB" sz="4000" b="1" dirty="0">
              <a:solidFill>
                <a:srgbClr val="4472C4">
                  <a:lumMod val="50000"/>
                </a:srgbClr>
              </a:solidFill>
            </a:endParaRPr>
          </a:p>
        </p:txBody>
      </p:sp>
      <p:sp>
        <p:nvSpPr>
          <p:cNvPr id="4" name="Content Placeholder 2"/>
          <p:cNvSpPr txBox="1">
            <a:spLocks/>
          </p:cNvSpPr>
          <p:nvPr/>
        </p:nvSpPr>
        <p:spPr>
          <a:xfrm>
            <a:off x="1771115" y="2370676"/>
            <a:ext cx="38862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smtClean="0">
                <a:solidFill>
                  <a:srgbClr val="4472C4">
                    <a:lumMod val="50000"/>
                  </a:srgbClr>
                </a:solidFill>
              </a:rPr>
              <a:t>El </a:t>
            </a:r>
            <a:r>
              <a:rPr lang="en-GB" dirty="0" err="1" smtClean="0">
                <a:solidFill>
                  <a:srgbClr val="4472C4">
                    <a:lumMod val="50000"/>
                  </a:srgbClr>
                </a:solidFill>
              </a:rPr>
              <a:t>ácido</a:t>
            </a:r>
            <a:r>
              <a:rPr lang="en-GB" dirty="0" smtClean="0">
                <a:solidFill>
                  <a:srgbClr val="4472C4">
                    <a:lumMod val="50000"/>
                  </a:srgbClr>
                </a:solidFill>
              </a:rPr>
              <a:t> </a:t>
            </a:r>
            <a:r>
              <a:rPr lang="en-GB" dirty="0" err="1" smtClean="0">
                <a:solidFill>
                  <a:srgbClr val="4472C4">
                    <a:lumMod val="50000"/>
                  </a:srgbClr>
                </a:solidFill>
              </a:rPr>
              <a:t>es</a:t>
            </a:r>
            <a:r>
              <a:rPr lang="en-GB" dirty="0" smtClean="0">
                <a:solidFill>
                  <a:srgbClr val="4472C4">
                    <a:lumMod val="50000"/>
                  </a:srgbClr>
                </a:solidFill>
              </a:rPr>
              <a:t> </a:t>
            </a:r>
            <a:r>
              <a:rPr lang="en-GB" dirty="0" err="1" smtClean="0">
                <a:solidFill>
                  <a:srgbClr val="4472C4">
                    <a:lumMod val="50000"/>
                  </a:srgbClr>
                </a:solidFill>
              </a:rPr>
              <a:t>rojo</a:t>
            </a:r>
            <a:r>
              <a:rPr lang="en-GB" dirty="0" smtClean="0">
                <a:solidFill>
                  <a:srgbClr val="4472C4">
                    <a:lumMod val="50000"/>
                  </a:srgbClr>
                </a:solidFill>
              </a:rPr>
              <a:t>.</a:t>
            </a:r>
          </a:p>
          <a:p>
            <a:pPr marL="514350" indent="-514350">
              <a:buFont typeface="+mj-lt"/>
              <a:buAutoNum type="arabicPeriod"/>
            </a:pPr>
            <a:r>
              <a:rPr lang="en-GB" dirty="0" smtClean="0">
                <a:solidFill>
                  <a:srgbClr val="4472C4">
                    <a:lumMod val="50000"/>
                  </a:srgbClr>
                </a:solidFill>
              </a:rPr>
              <a:t>The acid is a liquid.</a:t>
            </a:r>
          </a:p>
          <a:p>
            <a:pPr marL="514350" indent="-514350">
              <a:buFont typeface="+mj-lt"/>
              <a:buAutoNum type="arabicPeriod"/>
            </a:pPr>
            <a:r>
              <a:rPr lang="en-GB" dirty="0" smtClean="0">
                <a:solidFill>
                  <a:srgbClr val="4472C4">
                    <a:lumMod val="50000"/>
                  </a:srgbClr>
                </a:solidFill>
              </a:rPr>
              <a:t>solid</a:t>
            </a:r>
          </a:p>
          <a:p>
            <a:pPr marL="514350" indent="-514350">
              <a:buFont typeface="+mj-lt"/>
              <a:buAutoNum type="arabicPeriod"/>
            </a:pPr>
            <a:r>
              <a:rPr lang="en-GB" dirty="0" smtClean="0">
                <a:solidFill>
                  <a:srgbClr val="4472C4">
                    <a:lumMod val="50000"/>
                  </a:srgbClr>
                </a:solidFill>
              </a:rPr>
              <a:t>rapid</a:t>
            </a:r>
          </a:p>
          <a:p>
            <a:pPr marL="514350" indent="-514350">
              <a:buFont typeface="+mj-lt"/>
              <a:buAutoNum type="arabicPeriod"/>
            </a:pPr>
            <a:r>
              <a:rPr lang="en-GB" dirty="0" smtClean="0">
                <a:solidFill>
                  <a:srgbClr val="4472C4">
                    <a:lumMod val="50000"/>
                  </a:srgbClr>
                </a:solidFill>
              </a:rPr>
              <a:t>vivid</a:t>
            </a:r>
          </a:p>
          <a:p>
            <a:endParaRPr lang="en-GB" dirty="0">
              <a:solidFill>
                <a:srgbClr val="4472C4">
                  <a:lumMod val="50000"/>
                </a:srgbClr>
              </a:solidFill>
            </a:endParaRPr>
          </a:p>
        </p:txBody>
      </p:sp>
      <p:sp>
        <p:nvSpPr>
          <p:cNvPr id="5" name="Content Placeholder 3"/>
          <p:cNvSpPr txBox="1">
            <a:spLocks/>
          </p:cNvSpPr>
          <p:nvPr/>
        </p:nvSpPr>
        <p:spPr>
          <a:xfrm>
            <a:off x="6047752" y="2370676"/>
            <a:ext cx="38862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en-GB" dirty="0" smtClean="0">
                <a:solidFill>
                  <a:srgbClr val="4472C4">
                    <a:lumMod val="50000"/>
                  </a:srgbClr>
                </a:solidFill>
              </a:rPr>
              <a:t>The acid is red.</a:t>
            </a:r>
          </a:p>
          <a:p>
            <a:pPr marL="514350" indent="-514350">
              <a:buFont typeface="+mj-lt"/>
              <a:buAutoNum type="arabicPeriod"/>
            </a:pPr>
            <a:r>
              <a:rPr lang="en-GB" dirty="0" smtClean="0">
                <a:solidFill>
                  <a:srgbClr val="4472C4">
                    <a:lumMod val="50000"/>
                  </a:srgbClr>
                </a:solidFill>
              </a:rPr>
              <a:t>El </a:t>
            </a:r>
            <a:r>
              <a:rPr lang="en-GB" dirty="0" err="1" smtClean="0">
                <a:solidFill>
                  <a:srgbClr val="4472C4">
                    <a:lumMod val="50000"/>
                  </a:srgbClr>
                </a:solidFill>
              </a:rPr>
              <a:t>ácido</a:t>
            </a:r>
            <a:r>
              <a:rPr lang="en-GB" dirty="0" smtClean="0">
                <a:solidFill>
                  <a:srgbClr val="4472C4">
                    <a:lumMod val="50000"/>
                  </a:srgbClr>
                </a:solidFill>
              </a:rPr>
              <a:t> </a:t>
            </a:r>
            <a:r>
              <a:rPr lang="en-GB" dirty="0" err="1" smtClean="0">
                <a:solidFill>
                  <a:srgbClr val="4472C4">
                    <a:lumMod val="50000"/>
                  </a:srgbClr>
                </a:solidFill>
              </a:rPr>
              <a:t>es</a:t>
            </a:r>
            <a:r>
              <a:rPr lang="en-GB" dirty="0" smtClean="0">
                <a:solidFill>
                  <a:srgbClr val="4472C4">
                    <a:lumMod val="50000"/>
                  </a:srgbClr>
                </a:solidFill>
              </a:rPr>
              <a:t> un </a:t>
            </a:r>
            <a:r>
              <a:rPr lang="en-GB" dirty="0" err="1" smtClean="0">
                <a:solidFill>
                  <a:srgbClr val="4472C4">
                    <a:lumMod val="50000"/>
                  </a:srgbClr>
                </a:solidFill>
              </a:rPr>
              <a:t>líquido</a:t>
            </a:r>
            <a:r>
              <a:rPr lang="en-GB" dirty="0" smtClean="0">
                <a:solidFill>
                  <a:srgbClr val="4472C4">
                    <a:lumMod val="50000"/>
                  </a:srgbClr>
                </a:solidFill>
              </a:rPr>
              <a:t>.</a:t>
            </a:r>
          </a:p>
          <a:p>
            <a:pPr marL="514350" indent="-514350">
              <a:buFont typeface="+mj-lt"/>
              <a:buAutoNum type="arabicPeriod"/>
            </a:pPr>
            <a:r>
              <a:rPr lang="en-GB" dirty="0" err="1" smtClean="0">
                <a:solidFill>
                  <a:srgbClr val="4472C4">
                    <a:lumMod val="50000"/>
                  </a:srgbClr>
                </a:solidFill>
              </a:rPr>
              <a:t>sólido</a:t>
            </a:r>
            <a:endParaRPr lang="en-GB" dirty="0" smtClean="0">
              <a:solidFill>
                <a:srgbClr val="4472C4">
                  <a:lumMod val="50000"/>
                </a:srgbClr>
              </a:solidFill>
            </a:endParaRPr>
          </a:p>
          <a:p>
            <a:pPr marL="514350" indent="-514350">
              <a:buFont typeface="+mj-lt"/>
              <a:buAutoNum type="arabicPeriod"/>
            </a:pPr>
            <a:r>
              <a:rPr lang="en-GB" dirty="0" err="1" smtClean="0">
                <a:solidFill>
                  <a:srgbClr val="4472C4">
                    <a:lumMod val="50000"/>
                  </a:srgbClr>
                </a:solidFill>
              </a:rPr>
              <a:t>rápido</a:t>
            </a:r>
            <a:endParaRPr lang="en-GB" dirty="0" smtClean="0">
              <a:solidFill>
                <a:srgbClr val="4472C4">
                  <a:lumMod val="50000"/>
                </a:srgbClr>
              </a:solidFill>
            </a:endParaRPr>
          </a:p>
          <a:p>
            <a:pPr marL="514350" indent="-514350">
              <a:buFont typeface="+mj-lt"/>
              <a:buAutoNum type="arabicPeriod"/>
            </a:pPr>
            <a:r>
              <a:rPr lang="en-GB" dirty="0" err="1" smtClean="0">
                <a:solidFill>
                  <a:srgbClr val="4472C4">
                    <a:lumMod val="50000"/>
                  </a:srgbClr>
                </a:solidFill>
              </a:rPr>
              <a:t>vívido</a:t>
            </a:r>
            <a:endParaRPr lang="en-GB" dirty="0">
              <a:solidFill>
                <a:srgbClr val="4472C4">
                  <a:lumMod val="50000"/>
                </a:srgbClr>
              </a:solidFill>
            </a:endParaRPr>
          </a:p>
        </p:txBody>
      </p:sp>
    </p:spTree>
    <p:extLst>
      <p:ext uri="{BB962C8B-B14F-4D97-AF65-F5344CB8AC3E}">
        <p14:creationId xmlns:p14="http://schemas.microsoft.com/office/powerpoint/2010/main" val="387451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5373" y="164757"/>
            <a:ext cx="3056238" cy="766119"/>
          </a:xfrm>
          <a:prstGeom prst="rect">
            <a:avLst/>
          </a:prstGeom>
          <a:noFill/>
          <a:effectLst>
            <a:outerShdw blurRad="50800" dist="38100" dir="5400000" algn="t" rotWithShape="0">
              <a:prstClr val="black">
                <a:alpha val="40000"/>
              </a:prstClr>
            </a:outerShdw>
          </a:effectLst>
        </p:spPr>
        <p:txBody>
          <a:bodyPr wrap="square" rtlCol="0">
            <a:spAutoFit/>
          </a:bodyPr>
          <a:lstStyle/>
          <a:p>
            <a:endParaRPr lang="en-GB" dirty="0">
              <a:solidFill>
                <a:prstClr val="black"/>
              </a:solidFill>
            </a:endParaRPr>
          </a:p>
        </p:txBody>
      </p:sp>
      <p:sp>
        <p:nvSpPr>
          <p:cNvPr id="3" name="Title 1"/>
          <p:cNvSpPr txBox="1">
            <a:spLocks/>
          </p:cNvSpPr>
          <p:nvPr/>
        </p:nvSpPr>
        <p:spPr>
          <a:xfrm>
            <a:off x="1124997" y="133566"/>
            <a:ext cx="10052902" cy="822002"/>
          </a:xfrm>
          <a:prstGeom prst="rect">
            <a:avLst/>
          </a:prstGeom>
          <a:solidFill>
            <a:srgbClr val="EA5F00"/>
          </a:solidFill>
          <a:ln>
            <a:no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000" dirty="0" smtClean="0">
                <a:solidFill>
                  <a:prstClr val="white"/>
                </a:solidFill>
              </a:rPr>
              <a:t>Here is a selection of words with the cognate patterns you have seen this term:</a:t>
            </a:r>
            <a:endParaRPr lang="en-GB" sz="3000" dirty="0">
              <a:solidFill>
                <a:prstClr val="white"/>
              </a:solidFill>
            </a:endParaRPr>
          </a:p>
        </p:txBody>
      </p:sp>
      <p:sp>
        <p:nvSpPr>
          <p:cNvPr id="4" name="Oval 3"/>
          <p:cNvSpPr/>
          <p:nvPr/>
        </p:nvSpPr>
        <p:spPr>
          <a:xfrm>
            <a:off x="87341" y="36576"/>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1200" b="1" dirty="0">
              <a:solidFill>
                <a:prstClr val="black"/>
              </a:solidFill>
            </a:endParaRPr>
          </a:p>
        </p:txBody>
      </p:sp>
      <p:sp>
        <p:nvSpPr>
          <p:cNvPr id="6" name="TextBox 5"/>
          <p:cNvSpPr txBox="1"/>
          <p:nvPr/>
        </p:nvSpPr>
        <p:spPr>
          <a:xfrm>
            <a:off x="39716" y="24596"/>
            <a:ext cx="6096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GB" sz="2800" b="1" dirty="0" smtClean="0">
                <a:solidFill>
                  <a:srgbClr val="4472C4">
                    <a:lumMod val="50000"/>
                  </a:srgbClr>
                </a:solidFill>
              </a:rPr>
              <a:t>12</a:t>
            </a:r>
            <a:endParaRPr lang="en-GB" sz="2800" b="1" dirty="0">
              <a:solidFill>
                <a:srgbClr val="4472C4">
                  <a:lumMod val="50000"/>
                </a:srgbClr>
              </a:solidFill>
            </a:endParaRPr>
          </a:p>
        </p:txBody>
      </p:sp>
      <p:sp>
        <p:nvSpPr>
          <p:cNvPr id="7" name="Title 1"/>
          <p:cNvSpPr txBox="1">
            <a:spLocks/>
          </p:cNvSpPr>
          <p:nvPr/>
        </p:nvSpPr>
        <p:spPr>
          <a:xfrm>
            <a:off x="1146355" y="5462330"/>
            <a:ext cx="10031543" cy="822002"/>
          </a:xfrm>
          <a:prstGeom prst="rect">
            <a:avLst/>
          </a:prstGeom>
          <a:solidFill>
            <a:srgbClr val="EA5F00"/>
          </a:solidFill>
          <a:ln>
            <a:noFill/>
          </a:ln>
          <a:effectLst>
            <a:outerShdw blurRad="50800" dist="38100" dir="5400000" algn="t" rotWithShape="0">
              <a:prstClr val="black">
                <a:alpha val="40000"/>
              </a:prstClr>
            </a:outerShdw>
          </a:effectLst>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2800" dirty="0" smtClean="0">
                <a:solidFill>
                  <a:prstClr val="white"/>
                </a:solidFill>
              </a:rPr>
              <a:t>Work out the meaning.  </a:t>
            </a:r>
            <a:br>
              <a:rPr lang="en-GB" sz="2800" dirty="0" smtClean="0">
                <a:solidFill>
                  <a:prstClr val="white"/>
                </a:solidFill>
              </a:rPr>
            </a:br>
            <a:r>
              <a:rPr lang="en-GB" sz="2800" dirty="0" smtClean="0">
                <a:solidFill>
                  <a:prstClr val="white"/>
                </a:solidFill>
              </a:rPr>
              <a:t>Extra: choose two words and write sentences in Spanish.</a:t>
            </a:r>
            <a:endParaRPr lang="en-GB" sz="2800" dirty="0">
              <a:solidFill>
                <a:prstClr val="white"/>
              </a:solidFill>
            </a:endParaRPr>
          </a:p>
        </p:txBody>
      </p:sp>
      <p:sp>
        <p:nvSpPr>
          <p:cNvPr id="8" name="Rounded Rectangle 7"/>
          <p:cNvSpPr/>
          <p:nvPr/>
        </p:nvSpPr>
        <p:spPr>
          <a:xfrm rot="21319291">
            <a:off x="1711411" y="1345625"/>
            <a:ext cx="1791105" cy="483444"/>
          </a:xfrm>
          <a:prstGeom prst="roundRect">
            <a:avLst/>
          </a:prstGeom>
          <a:solidFill>
            <a:srgbClr val="92D05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aniversario</a:t>
            </a:r>
            <a:endParaRPr lang="en-GB" sz="2400" dirty="0" smtClean="0">
              <a:solidFill>
                <a:prstClr val="black"/>
              </a:solidFill>
            </a:endParaRPr>
          </a:p>
        </p:txBody>
      </p:sp>
      <p:sp>
        <p:nvSpPr>
          <p:cNvPr id="9" name="Rounded Rectangle 8"/>
          <p:cNvSpPr/>
          <p:nvPr/>
        </p:nvSpPr>
        <p:spPr>
          <a:xfrm rot="20638997">
            <a:off x="5002869" y="1901503"/>
            <a:ext cx="1333662" cy="483444"/>
          </a:xfrm>
          <a:prstGeom prst="roundRect">
            <a:avLst/>
          </a:prstGeom>
          <a:solidFill>
            <a:srgbClr val="FDCDFA"/>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delicioso</a:t>
            </a:r>
            <a:endParaRPr lang="en-GB" sz="2400" dirty="0" smtClean="0">
              <a:solidFill>
                <a:prstClr val="black"/>
              </a:solidFill>
            </a:endParaRPr>
          </a:p>
        </p:txBody>
      </p:sp>
      <p:sp>
        <p:nvSpPr>
          <p:cNvPr id="10" name="Rounded Rectangle 9"/>
          <p:cNvSpPr/>
          <p:nvPr/>
        </p:nvSpPr>
        <p:spPr>
          <a:xfrm rot="21319291">
            <a:off x="1625624" y="4448971"/>
            <a:ext cx="1424867" cy="483444"/>
          </a:xfrm>
          <a:prstGeom prst="roundRect">
            <a:avLst/>
          </a:prstGeom>
          <a:solidFill>
            <a:schemeClr val="accent6">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alérgico</a:t>
            </a:r>
            <a:endParaRPr lang="en-GB" sz="2400" dirty="0" smtClean="0">
              <a:solidFill>
                <a:prstClr val="black"/>
              </a:solidFill>
            </a:endParaRPr>
          </a:p>
        </p:txBody>
      </p:sp>
      <p:sp>
        <p:nvSpPr>
          <p:cNvPr id="11" name="Rounded Rectangle 10"/>
          <p:cNvSpPr/>
          <p:nvPr/>
        </p:nvSpPr>
        <p:spPr>
          <a:xfrm rot="21319291">
            <a:off x="6189113" y="2967227"/>
            <a:ext cx="1806597" cy="483444"/>
          </a:xfrm>
          <a:prstGeom prst="round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catastrófico</a:t>
            </a:r>
            <a:endParaRPr lang="en-GB" sz="2400" dirty="0" smtClean="0">
              <a:solidFill>
                <a:prstClr val="black"/>
              </a:solidFill>
            </a:endParaRPr>
          </a:p>
        </p:txBody>
      </p:sp>
      <p:sp>
        <p:nvSpPr>
          <p:cNvPr id="12" name="Rounded Rectangle 11"/>
          <p:cNvSpPr/>
          <p:nvPr/>
        </p:nvSpPr>
        <p:spPr>
          <a:xfrm rot="400303">
            <a:off x="6676940" y="2147309"/>
            <a:ext cx="1552127" cy="483444"/>
          </a:xfrm>
          <a:prstGeom prst="roundRect">
            <a:avLst/>
          </a:prstGeom>
          <a:solidFill>
            <a:schemeClr val="accent6">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científico</a:t>
            </a:r>
            <a:endParaRPr lang="en-GB" sz="2400" dirty="0" smtClean="0">
              <a:solidFill>
                <a:prstClr val="black"/>
              </a:solidFill>
            </a:endParaRPr>
          </a:p>
        </p:txBody>
      </p:sp>
      <p:sp>
        <p:nvSpPr>
          <p:cNvPr id="13" name="Rounded Rectangle 12"/>
          <p:cNvSpPr/>
          <p:nvPr/>
        </p:nvSpPr>
        <p:spPr>
          <a:xfrm rot="21319291">
            <a:off x="3085760" y="2098953"/>
            <a:ext cx="1073943" cy="483444"/>
          </a:xfrm>
          <a:prstGeom prst="roundRect">
            <a:avLst/>
          </a:prstGeom>
          <a:solidFill>
            <a:schemeClr val="accent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lívido</a:t>
            </a:r>
            <a:endParaRPr lang="en-GB" sz="2400" dirty="0" smtClean="0">
              <a:solidFill>
                <a:prstClr val="black"/>
              </a:solidFill>
            </a:endParaRPr>
          </a:p>
        </p:txBody>
      </p:sp>
      <p:sp>
        <p:nvSpPr>
          <p:cNvPr id="14" name="Rounded Rectangle 13"/>
          <p:cNvSpPr/>
          <p:nvPr/>
        </p:nvSpPr>
        <p:spPr>
          <a:xfrm rot="21319291">
            <a:off x="8774902" y="4712120"/>
            <a:ext cx="1424867" cy="483444"/>
          </a:xfrm>
          <a:prstGeom prst="roundRect">
            <a:avLst/>
          </a:prstGeom>
          <a:solidFill>
            <a:schemeClr val="accent2">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plácido</a:t>
            </a:r>
            <a:endParaRPr lang="en-GB" sz="2400" dirty="0" smtClean="0">
              <a:solidFill>
                <a:prstClr val="black"/>
              </a:solidFill>
            </a:endParaRPr>
          </a:p>
        </p:txBody>
      </p:sp>
      <p:sp>
        <p:nvSpPr>
          <p:cNvPr id="15" name="Rounded Rectangle 14"/>
          <p:cNvSpPr/>
          <p:nvPr/>
        </p:nvSpPr>
        <p:spPr>
          <a:xfrm rot="493179">
            <a:off x="8757559" y="3032426"/>
            <a:ext cx="1333662" cy="483444"/>
          </a:xfrm>
          <a:prstGeom prst="roundRect">
            <a:avLst/>
          </a:prstGeom>
          <a:solidFill>
            <a:srgbClr val="FDCDFA"/>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ominoso</a:t>
            </a:r>
            <a:endParaRPr lang="en-GB" sz="2400" dirty="0" smtClean="0">
              <a:solidFill>
                <a:prstClr val="black"/>
              </a:solidFill>
            </a:endParaRPr>
          </a:p>
        </p:txBody>
      </p:sp>
      <p:sp>
        <p:nvSpPr>
          <p:cNvPr id="16" name="Rounded Rectangle 15"/>
          <p:cNvSpPr/>
          <p:nvPr/>
        </p:nvSpPr>
        <p:spPr>
          <a:xfrm rot="21319291">
            <a:off x="8540695" y="2214010"/>
            <a:ext cx="1331803" cy="483444"/>
          </a:xfrm>
          <a:prstGeom prst="roundRect">
            <a:avLst/>
          </a:prstGeom>
          <a:solidFill>
            <a:srgbClr val="92D05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canario</a:t>
            </a:r>
            <a:endParaRPr lang="en-GB" sz="2400" dirty="0" smtClean="0">
              <a:solidFill>
                <a:prstClr val="black"/>
              </a:solidFill>
            </a:endParaRPr>
          </a:p>
        </p:txBody>
      </p:sp>
      <p:sp>
        <p:nvSpPr>
          <p:cNvPr id="17" name="Rounded Rectangle 16"/>
          <p:cNvSpPr/>
          <p:nvPr/>
        </p:nvSpPr>
        <p:spPr>
          <a:xfrm rot="394627">
            <a:off x="3421118" y="4465744"/>
            <a:ext cx="2125174" cy="483444"/>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degeneración</a:t>
            </a:r>
            <a:endParaRPr lang="en-GB" sz="2400" dirty="0" smtClean="0">
              <a:solidFill>
                <a:prstClr val="black"/>
              </a:solidFill>
            </a:endParaRPr>
          </a:p>
        </p:txBody>
      </p:sp>
      <p:sp>
        <p:nvSpPr>
          <p:cNvPr id="18" name="Rounded Rectangle 17"/>
          <p:cNvSpPr/>
          <p:nvPr/>
        </p:nvSpPr>
        <p:spPr>
          <a:xfrm rot="20949630">
            <a:off x="8009086" y="3786339"/>
            <a:ext cx="1643744" cy="483444"/>
          </a:xfrm>
          <a:prstGeom prst="roundRect">
            <a:avLst/>
          </a:prstGeom>
          <a:solidFill>
            <a:schemeClr val="accent4">
              <a:lumMod val="40000"/>
              <a:lumOff val="6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vegetación</a:t>
            </a:r>
            <a:endParaRPr lang="en-GB" sz="2400" dirty="0" smtClean="0">
              <a:solidFill>
                <a:prstClr val="black"/>
              </a:solidFill>
            </a:endParaRPr>
          </a:p>
        </p:txBody>
      </p:sp>
      <p:sp>
        <p:nvSpPr>
          <p:cNvPr id="19" name="Rounded Rectangle 18"/>
          <p:cNvSpPr/>
          <p:nvPr/>
        </p:nvSpPr>
        <p:spPr>
          <a:xfrm rot="20674751">
            <a:off x="5929532" y="3958213"/>
            <a:ext cx="1906776" cy="483444"/>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competencia</a:t>
            </a:r>
            <a:endParaRPr lang="en-GB" sz="2400" dirty="0" smtClean="0">
              <a:solidFill>
                <a:prstClr val="black"/>
              </a:solidFill>
            </a:endParaRPr>
          </a:p>
        </p:txBody>
      </p:sp>
      <p:sp>
        <p:nvSpPr>
          <p:cNvPr id="20" name="Rounded Rectangle 19"/>
          <p:cNvSpPr/>
          <p:nvPr/>
        </p:nvSpPr>
        <p:spPr>
          <a:xfrm rot="751790">
            <a:off x="1692630" y="2842950"/>
            <a:ext cx="2075196" cy="414648"/>
          </a:xfrm>
          <a:prstGeom prst="roundRect">
            <a:avLst/>
          </a:prstGeom>
          <a:solidFill>
            <a:schemeClr val="accent1">
              <a:lumMod val="20000"/>
              <a:lumOff val="80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extravagancia</a:t>
            </a:r>
            <a:endParaRPr lang="en-GB" sz="2400" dirty="0" smtClean="0">
              <a:solidFill>
                <a:prstClr val="black"/>
              </a:solidFill>
            </a:endParaRPr>
          </a:p>
        </p:txBody>
      </p:sp>
      <p:sp>
        <p:nvSpPr>
          <p:cNvPr id="21" name="Rounded Rectangle 20"/>
          <p:cNvSpPr/>
          <p:nvPr/>
        </p:nvSpPr>
        <p:spPr>
          <a:xfrm>
            <a:off x="6798612" y="1253570"/>
            <a:ext cx="1614535" cy="483444"/>
          </a:xfrm>
          <a:prstGeom prst="roundRect">
            <a:avLst/>
          </a:prstGeom>
          <a:solidFill>
            <a:srgbClr val="00B0F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contemplar</a:t>
            </a:r>
            <a:endParaRPr lang="en-GB" sz="2400" dirty="0" smtClean="0">
              <a:solidFill>
                <a:prstClr val="black"/>
              </a:solidFill>
            </a:endParaRPr>
          </a:p>
        </p:txBody>
      </p:sp>
      <p:sp>
        <p:nvSpPr>
          <p:cNvPr id="22" name="Rounded Rectangle 21"/>
          <p:cNvSpPr/>
          <p:nvPr/>
        </p:nvSpPr>
        <p:spPr>
          <a:xfrm>
            <a:off x="4245733" y="2763081"/>
            <a:ext cx="1614535" cy="483444"/>
          </a:xfrm>
          <a:prstGeom prst="roundRect">
            <a:avLst/>
          </a:prstGeom>
          <a:solidFill>
            <a:srgbClr val="00B0F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concentrar</a:t>
            </a:r>
            <a:endParaRPr lang="en-GB" sz="2400" dirty="0" smtClean="0">
              <a:solidFill>
                <a:prstClr val="black"/>
              </a:solidFill>
            </a:endParaRPr>
          </a:p>
        </p:txBody>
      </p:sp>
      <p:sp>
        <p:nvSpPr>
          <p:cNvPr id="23" name="Rounded Rectangle 22"/>
          <p:cNvSpPr/>
          <p:nvPr/>
        </p:nvSpPr>
        <p:spPr>
          <a:xfrm rot="21319291">
            <a:off x="3899488" y="3700799"/>
            <a:ext cx="1606420" cy="483444"/>
          </a:xfrm>
          <a:prstGeom prst="roundRect">
            <a:avLst/>
          </a:prstGeom>
          <a:solidFill>
            <a:srgbClr val="FF99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calamidad</a:t>
            </a:r>
            <a:endParaRPr lang="en-GB" sz="2400" dirty="0" smtClean="0">
              <a:solidFill>
                <a:prstClr val="black"/>
              </a:solidFill>
            </a:endParaRPr>
          </a:p>
        </p:txBody>
      </p:sp>
      <p:sp>
        <p:nvSpPr>
          <p:cNvPr id="24" name="Rounded Rectangle 23"/>
          <p:cNvSpPr/>
          <p:nvPr/>
        </p:nvSpPr>
        <p:spPr>
          <a:xfrm rot="478933">
            <a:off x="8857669" y="1414819"/>
            <a:ext cx="1415419" cy="483444"/>
          </a:xfrm>
          <a:prstGeom prst="roundRect">
            <a:avLst/>
          </a:prstGeom>
          <a:solidFill>
            <a:srgbClr val="FF99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dignidad</a:t>
            </a:r>
            <a:endParaRPr lang="en-GB" sz="2400" dirty="0" smtClean="0">
              <a:solidFill>
                <a:prstClr val="black"/>
              </a:solidFill>
            </a:endParaRPr>
          </a:p>
        </p:txBody>
      </p:sp>
      <p:sp>
        <p:nvSpPr>
          <p:cNvPr id="25" name="Rounded Rectangle 24"/>
          <p:cNvSpPr/>
          <p:nvPr/>
        </p:nvSpPr>
        <p:spPr>
          <a:xfrm rot="21319291">
            <a:off x="3867985" y="1340513"/>
            <a:ext cx="1339708" cy="483444"/>
          </a:xfrm>
          <a:prstGeom prst="roundRect">
            <a:avLst/>
          </a:prstGeom>
          <a:solidFill>
            <a:schemeClr val="bg1">
              <a:lumMod val="85000"/>
            </a:schemeClr>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farmacia</a:t>
            </a:r>
            <a:endParaRPr lang="en-GB" sz="2400" dirty="0" smtClean="0">
              <a:solidFill>
                <a:prstClr val="black"/>
              </a:solidFill>
            </a:endParaRPr>
          </a:p>
        </p:txBody>
      </p:sp>
      <p:sp>
        <p:nvSpPr>
          <p:cNvPr id="26" name="Rounded Rectangle 25"/>
          <p:cNvSpPr/>
          <p:nvPr/>
        </p:nvSpPr>
        <p:spPr>
          <a:xfrm rot="21319291">
            <a:off x="6479973" y="4774036"/>
            <a:ext cx="1615162" cy="483444"/>
          </a:xfrm>
          <a:prstGeom prst="roundRect">
            <a:avLst/>
          </a:prstGeom>
          <a:solidFill>
            <a:srgbClr val="FFF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armonía</a:t>
            </a:r>
            <a:endParaRPr lang="en-GB" sz="2400" dirty="0" smtClean="0">
              <a:solidFill>
                <a:prstClr val="black"/>
              </a:solidFill>
            </a:endParaRPr>
          </a:p>
        </p:txBody>
      </p:sp>
      <p:sp>
        <p:nvSpPr>
          <p:cNvPr id="27" name="Rounded Rectangle 26"/>
          <p:cNvSpPr/>
          <p:nvPr/>
        </p:nvSpPr>
        <p:spPr>
          <a:xfrm rot="21319291">
            <a:off x="2079226" y="3572644"/>
            <a:ext cx="1340560" cy="483444"/>
          </a:xfrm>
          <a:prstGeom prst="roundRect">
            <a:avLst/>
          </a:prstGeom>
          <a:solidFill>
            <a:srgbClr val="FFFF00"/>
          </a:solidFill>
          <a:ln>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smtClean="0">
                <a:solidFill>
                  <a:prstClr val="black"/>
                </a:solidFill>
              </a:rPr>
              <a:t>comedia</a:t>
            </a:r>
            <a:endParaRPr lang="en-GB" sz="2400" dirty="0" smtClean="0">
              <a:solidFill>
                <a:prstClr val="black"/>
              </a:solidFill>
            </a:endParaRPr>
          </a:p>
        </p:txBody>
      </p:sp>
    </p:spTree>
    <p:extLst>
      <p:ext uri="{BB962C8B-B14F-4D97-AF65-F5344CB8AC3E}">
        <p14:creationId xmlns:p14="http://schemas.microsoft.com/office/powerpoint/2010/main" val="9968401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631089" y="739419"/>
          <a:ext cx="8610600" cy="5382728"/>
        </p:xfrm>
        <a:graphic>
          <a:graphicData uri="http://schemas.openxmlformats.org/drawingml/2006/table">
            <a:tbl>
              <a:tblPr firstRow="1" bandRow="1">
                <a:tableStyleId>{5940675A-B579-460E-94D1-54222C63F5DA}</a:tableStyleId>
              </a:tblPr>
              <a:tblGrid>
                <a:gridCol w="1722120"/>
                <a:gridCol w="1773555"/>
                <a:gridCol w="1670685"/>
                <a:gridCol w="1786890"/>
                <a:gridCol w="1657350"/>
              </a:tblGrid>
              <a:tr h="447846">
                <a:tc>
                  <a:txBody>
                    <a:bodyPr/>
                    <a:lstStyle/>
                    <a:p>
                      <a:pPr algn="ctr"/>
                      <a:r>
                        <a:rPr lang="en-GB" sz="1600" dirty="0" smtClean="0">
                          <a:latin typeface="Century Gothic" panose="020B0502020202020204" pitchFamily="34" charset="0"/>
                        </a:rPr>
                        <a:t>cognate</a:t>
                      </a:r>
                      <a:r>
                        <a:rPr lang="en-GB" sz="1600" baseline="0" dirty="0" smtClean="0">
                          <a:latin typeface="Century Gothic" panose="020B0502020202020204" pitchFamily="34" charset="0"/>
                        </a:rPr>
                        <a:t> pattern</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Spanish word 1</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English</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Spanish</a:t>
                      </a:r>
                      <a:r>
                        <a:rPr lang="en-GB" sz="1600" baseline="0" dirty="0" smtClean="0">
                          <a:latin typeface="Century Gothic" panose="020B0502020202020204" pitchFamily="34" charset="0"/>
                        </a:rPr>
                        <a:t> word 2</a:t>
                      </a:r>
                      <a:endParaRPr lang="en-GB" sz="1600" dirty="0">
                        <a:latin typeface="Century Gothic" panose="020B0502020202020204" pitchFamily="34" charset="0"/>
                      </a:endParaRPr>
                    </a:p>
                  </a:txBody>
                  <a:tcPr anchor="ctr"/>
                </a:tc>
                <a:tc>
                  <a:txBody>
                    <a:bodyPr/>
                    <a:lstStyle/>
                    <a:p>
                      <a:pPr algn="ctr"/>
                      <a:r>
                        <a:rPr lang="en-GB" sz="1600" dirty="0" smtClean="0">
                          <a:latin typeface="Century Gothic" panose="020B0502020202020204" pitchFamily="34" charset="0"/>
                        </a:rPr>
                        <a:t>English</a:t>
                      </a:r>
                      <a:endParaRPr lang="en-GB" sz="1600" dirty="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id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ido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lívido</a:t>
                      </a:r>
                      <a:endParaRPr lang="en-GB" sz="1600" dirty="0">
                        <a:latin typeface="Century Gothic" panose="020B0502020202020204" pitchFamily="34" charset="0"/>
                      </a:endParaRPr>
                    </a:p>
                  </a:txBody>
                  <a:tcPr anchor="ctr">
                    <a:solidFill>
                      <a:schemeClr val="accent2">
                        <a:lumMod val="20000"/>
                        <a:lumOff val="8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plácido</a:t>
                      </a:r>
                      <a:endParaRPr lang="en-GB" sz="1600" dirty="0">
                        <a:latin typeface="Century Gothic" panose="020B0502020202020204" pitchFamily="34" charset="0"/>
                      </a:endParaRPr>
                    </a:p>
                  </a:txBody>
                  <a:tcPr anchor="ctr">
                    <a:solidFill>
                      <a:schemeClr val="accent2">
                        <a:lumMod val="20000"/>
                        <a:lumOff val="80000"/>
                      </a:schemeClr>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ous</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oso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delicioso</a:t>
                      </a:r>
                      <a:endParaRPr lang="en-GB" sz="1600" dirty="0">
                        <a:latin typeface="Century Gothic" panose="020B0502020202020204" pitchFamily="34" charset="0"/>
                      </a:endParaRPr>
                    </a:p>
                  </a:txBody>
                  <a:tcPr anchor="ctr">
                    <a:solidFill>
                      <a:srgbClr val="FDCDFA"/>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ominoso</a:t>
                      </a:r>
                      <a:endParaRPr lang="en-GB" sz="1600" dirty="0">
                        <a:latin typeface="Century Gothic" panose="020B0502020202020204" pitchFamily="34" charset="0"/>
                      </a:endParaRPr>
                    </a:p>
                  </a:txBody>
                  <a:tcPr anchor="ctr">
                    <a:solidFill>
                      <a:srgbClr val="FDCDFA"/>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tion</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ción</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vegetación</a:t>
                      </a:r>
                      <a:endParaRPr lang="en-GB" sz="1600" dirty="0">
                        <a:latin typeface="Century Gothic" panose="020B0502020202020204" pitchFamily="34" charset="0"/>
                      </a:endParaRPr>
                    </a:p>
                  </a:txBody>
                  <a:tcPr anchor="ctr">
                    <a:solidFill>
                      <a:schemeClr val="accent4">
                        <a:lumMod val="40000"/>
                        <a:lumOff val="6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degeneración</a:t>
                      </a:r>
                      <a:endParaRPr lang="en-GB" sz="1600" dirty="0">
                        <a:latin typeface="Century Gothic" panose="020B0502020202020204" pitchFamily="34" charset="0"/>
                      </a:endParaRPr>
                    </a:p>
                  </a:txBody>
                  <a:tcPr anchor="ctr">
                    <a:solidFill>
                      <a:schemeClr val="accent4">
                        <a:lumMod val="40000"/>
                        <a:lumOff val="60000"/>
                      </a:schemeClr>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ary</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ario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aniversario</a:t>
                      </a:r>
                      <a:endParaRPr lang="en-GB" sz="1600" dirty="0">
                        <a:latin typeface="Century Gothic" panose="020B0502020202020204" pitchFamily="34" charset="0"/>
                      </a:endParaRPr>
                    </a:p>
                  </a:txBody>
                  <a:tcPr anchor="ctr">
                    <a:solidFill>
                      <a:srgbClr val="92D050"/>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canario</a:t>
                      </a:r>
                      <a:endParaRPr lang="en-GB" sz="1600" dirty="0">
                        <a:latin typeface="Century Gothic" panose="020B0502020202020204" pitchFamily="34" charset="0"/>
                      </a:endParaRPr>
                    </a:p>
                  </a:txBody>
                  <a:tcPr anchor="ctr">
                    <a:solidFill>
                      <a:srgbClr val="92D050"/>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ph</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f</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farmacia</a:t>
                      </a:r>
                      <a:endParaRPr lang="en-GB" sz="1600" dirty="0">
                        <a:latin typeface="Century Gothic" panose="020B0502020202020204" pitchFamily="34" charset="0"/>
                      </a:endParaRPr>
                    </a:p>
                  </a:txBody>
                  <a:tcPr anchor="ctr">
                    <a:solidFill>
                      <a:schemeClr val="bg1">
                        <a:lumMod val="85000"/>
                      </a:schemeClr>
                    </a:solidFill>
                  </a:tcPr>
                </a:tc>
                <a:tc>
                  <a:txBody>
                    <a:bodyPr/>
                    <a:lstStyle/>
                    <a:p>
                      <a:pPr algn="ctr"/>
                      <a:endParaRPr lang="en-GB" sz="160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catastrófico</a:t>
                      </a:r>
                      <a:endParaRPr lang="en-GB" sz="1600" dirty="0">
                        <a:latin typeface="Century Gothic" panose="020B0502020202020204" pitchFamily="34" charset="0"/>
                      </a:endParaRPr>
                    </a:p>
                  </a:txBody>
                  <a:tcPr anchor="ctr">
                    <a:solidFill>
                      <a:schemeClr val="bg1">
                        <a:lumMod val="85000"/>
                      </a:schemeClr>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ty </a:t>
                      </a:r>
                      <a:r>
                        <a:rPr lang="en-GB" sz="1600" dirty="0" smtClean="0">
                          <a:latin typeface="Century Gothic" panose="020B0502020202020204" pitchFamily="34" charset="0"/>
                          <a:sym typeface="Wingdings" panose="05000000000000000000" pitchFamily="2" charset="2"/>
                        </a:rPr>
                        <a:t> dad</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dignidad</a:t>
                      </a:r>
                      <a:endParaRPr lang="en-GB" sz="1600" dirty="0">
                        <a:latin typeface="Century Gothic" panose="020B0502020202020204" pitchFamily="34" charset="0"/>
                      </a:endParaRPr>
                    </a:p>
                  </a:txBody>
                  <a:tcPr anchor="ctr">
                    <a:solidFill>
                      <a:srgbClr val="FF9900"/>
                    </a:solidFill>
                  </a:tcPr>
                </a:tc>
                <a:tc>
                  <a:txBody>
                    <a:bodyPr/>
                    <a:lstStyle/>
                    <a:p>
                      <a:pPr algn="ctr"/>
                      <a:endParaRPr lang="en-GB" sz="160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calamidad</a:t>
                      </a:r>
                      <a:endParaRPr lang="en-GB" sz="1600" dirty="0">
                        <a:latin typeface="Century Gothic" panose="020B0502020202020204" pitchFamily="34" charset="0"/>
                      </a:endParaRPr>
                    </a:p>
                  </a:txBody>
                  <a:tcPr anchor="ctr">
                    <a:solidFill>
                      <a:srgbClr val="FF9900"/>
                    </a:solidFill>
                  </a:tcPr>
                </a:tc>
                <a:tc>
                  <a:txBody>
                    <a:bodyPr/>
                    <a:lstStyle/>
                    <a:p>
                      <a:pPr algn="ctr"/>
                      <a:endParaRPr lang="en-GB" sz="160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y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ia</a:t>
                      </a:r>
                      <a:r>
                        <a:rPr lang="en-GB" sz="1600" dirty="0" smtClean="0">
                          <a:latin typeface="Century Gothic" panose="020B0502020202020204" pitchFamily="34" charset="0"/>
                          <a:sym typeface="Wingdings" panose="05000000000000000000" pitchFamily="2" charset="2"/>
                        </a:rPr>
                        <a:t> / </a:t>
                      </a:r>
                      <a:r>
                        <a:rPr lang="en-GB" sz="1600" dirty="0" err="1" smtClean="0">
                          <a:latin typeface="Century Gothic" panose="020B0502020202020204" pitchFamily="34" charset="0"/>
                          <a:sym typeface="Wingdings" panose="05000000000000000000" pitchFamily="2" charset="2"/>
                        </a:rPr>
                        <a:t>ía</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comedia</a:t>
                      </a:r>
                      <a:endParaRPr lang="en-GB" sz="1600" dirty="0">
                        <a:latin typeface="Century Gothic" panose="020B0502020202020204" pitchFamily="34" charset="0"/>
                      </a:endParaRPr>
                    </a:p>
                  </a:txBody>
                  <a:tcPr anchor="ctr">
                    <a:solidFill>
                      <a:srgbClr val="FFFF00"/>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armonía</a:t>
                      </a:r>
                      <a:endParaRPr lang="en-GB" sz="1600" dirty="0">
                        <a:latin typeface="Century Gothic" panose="020B0502020202020204" pitchFamily="34" charset="0"/>
                      </a:endParaRPr>
                    </a:p>
                  </a:txBody>
                  <a:tcPr anchor="ctr">
                    <a:solidFill>
                      <a:srgbClr val="FFFF00"/>
                    </a:solidFill>
                  </a:tcPr>
                </a:tc>
                <a:tc>
                  <a:txBody>
                    <a:bodyPr/>
                    <a:lstStyle/>
                    <a:p>
                      <a:pPr algn="ctr"/>
                      <a:endParaRPr lang="en-GB" sz="1600" dirty="0">
                        <a:latin typeface="Century Gothic" panose="020B0502020202020204" pitchFamily="34" charset="0"/>
                      </a:endParaRPr>
                    </a:p>
                  </a:txBody>
                  <a:tcPr anchor="ctr"/>
                </a:tc>
              </a:tr>
              <a:tr h="772994">
                <a:tc>
                  <a:txBody>
                    <a:bodyPr/>
                    <a:lstStyle/>
                    <a:p>
                      <a:pPr algn="ctr"/>
                      <a:r>
                        <a:rPr lang="en-GB" sz="1600" dirty="0" err="1" smtClean="0">
                          <a:latin typeface="Century Gothic" panose="020B0502020202020204" pitchFamily="34" charset="0"/>
                        </a:rPr>
                        <a:t>ence</a:t>
                      </a:r>
                      <a:r>
                        <a:rPr lang="en-GB" sz="1600" dirty="0" smtClean="0">
                          <a:latin typeface="Century Gothic" panose="020B0502020202020204" pitchFamily="34" charset="0"/>
                        </a:rPr>
                        <a:t>/</a:t>
                      </a:r>
                      <a:r>
                        <a:rPr lang="en-GB" sz="1600" dirty="0" err="1" smtClean="0">
                          <a:latin typeface="Century Gothic" panose="020B0502020202020204" pitchFamily="34" charset="0"/>
                        </a:rPr>
                        <a:t>ance</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encia</a:t>
                      </a:r>
                      <a:r>
                        <a:rPr lang="en-GB" sz="1600" dirty="0" smtClean="0">
                          <a:latin typeface="Century Gothic" panose="020B0502020202020204" pitchFamily="34" charset="0"/>
                          <a:sym typeface="Wingdings" panose="05000000000000000000" pitchFamily="2" charset="2"/>
                        </a:rPr>
                        <a:t> / </a:t>
                      </a:r>
                      <a:r>
                        <a:rPr lang="en-GB" sz="1600" dirty="0" err="1" smtClean="0">
                          <a:latin typeface="Century Gothic" panose="020B0502020202020204" pitchFamily="34" charset="0"/>
                          <a:sym typeface="Wingdings" panose="05000000000000000000" pitchFamily="2" charset="2"/>
                        </a:rPr>
                        <a:t>ancia</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extravagancia</a:t>
                      </a:r>
                      <a:endParaRPr lang="en-GB" sz="1600" dirty="0">
                        <a:latin typeface="Century Gothic" panose="020B0502020202020204" pitchFamily="34" charset="0"/>
                      </a:endParaRPr>
                    </a:p>
                  </a:txBody>
                  <a:tcPr anchor="ctr">
                    <a:solidFill>
                      <a:schemeClr val="accent1">
                        <a:lumMod val="40000"/>
                        <a:lumOff val="6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competencia</a:t>
                      </a:r>
                      <a:endParaRPr lang="en-GB" sz="1600" dirty="0">
                        <a:latin typeface="Century Gothic" panose="020B0502020202020204" pitchFamily="34" charset="0"/>
                      </a:endParaRPr>
                    </a:p>
                  </a:txBody>
                  <a:tcPr anchor="ctr">
                    <a:solidFill>
                      <a:schemeClr val="accent1">
                        <a:lumMod val="40000"/>
                        <a:lumOff val="60000"/>
                      </a:schemeClr>
                    </a:solidFill>
                  </a:tcPr>
                </a:tc>
                <a:tc>
                  <a:txBody>
                    <a:bodyPr/>
                    <a:lstStyle/>
                    <a:p>
                      <a:pPr algn="ctr"/>
                      <a:endParaRPr lang="en-GB" sz="1600" dirty="0">
                        <a:latin typeface="Century Gothic" panose="020B0502020202020204" pitchFamily="34" charset="0"/>
                      </a:endParaRPr>
                    </a:p>
                  </a:txBody>
                  <a:tcPr anchor="ctr"/>
                </a:tc>
              </a:tr>
              <a:tr h="447846">
                <a:tc>
                  <a:txBody>
                    <a:bodyPr/>
                    <a:lstStyle/>
                    <a:p>
                      <a:pPr algn="ctr"/>
                      <a:r>
                        <a:rPr lang="en-GB" sz="1600" dirty="0" smtClean="0">
                          <a:latin typeface="Century Gothic" panose="020B0502020202020204" pitchFamily="34" charset="0"/>
                        </a:rPr>
                        <a:t>ate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ar</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contemplar</a:t>
                      </a:r>
                      <a:endParaRPr lang="en-GB" sz="1600" dirty="0">
                        <a:latin typeface="Century Gothic" panose="020B0502020202020204" pitchFamily="34" charset="0"/>
                      </a:endParaRPr>
                    </a:p>
                  </a:txBody>
                  <a:tcPr anchor="ctr">
                    <a:solidFill>
                      <a:srgbClr val="00B0F0"/>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concentrar</a:t>
                      </a:r>
                      <a:endParaRPr lang="en-GB" sz="1600" dirty="0">
                        <a:latin typeface="Century Gothic" panose="020B0502020202020204" pitchFamily="34" charset="0"/>
                      </a:endParaRPr>
                    </a:p>
                  </a:txBody>
                  <a:tcPr anchor="ctr">
                    <a:solidFill>
                      <a:srgbClr val="00B0F0"/>
                    </a:solidFill>
                  </a:tcPr>
                </a:tc>
                <a:tc>
                  <a:txBody>
                    <a:bodyPr/>
                    <a:lstStyle/>
                    <a:p>
                      <a:pPr algn="ctr"/>
                      <a:endParaRPr lang="en-GB" sz="1600" dirty="0">
                        <a:latin typeface="Century Gothic" panose="020B0502020202020204" pitchFamily="34" charset="0"/>
                      </a:endParaRPr>
                    </a:p>
                  </a:txBody>
                  <a:tcPr anchor="ctr"/>
                </a:tc>
              </a:tr>
              <a:tr h="447846">
                <a:tc>
                  <a:txBody>
                    <a:bodyPr/>
                    <a:lstStyle/>
                    <a:p>
                      <a:pPr algn="ctr"/>
                      <a:r>
                        <a:rPr lang="en-GB" sz="1600" dirty="0" err="1" smtClean="0">
                          <a:latin typeface="Century Gothic" panose="020B0502020202020204" pitchFamily="34" charset="0"/>
                        </a:rPr>
                        <a:t>ic</a:t>
                      </a:r>
                      <a:r>
                        <a:rPr lang="en-GB" sz="1600" dirty="0" smtClean="0">
                          <a:latin typeface="Century Gothic" panose="020B0502020202020204" pitchFamily="34" charset="0"/>
                        </a:rPr>
                        <a:t> </a:t>
                      </a:r>
                      <a:r>
                        <a:rPr lang="en-GB" sz="1600" dirty="0" smtClean="0">
                          <a:latin typeface="Century Gothic" panose="020B0502020202020204" pitchFamily="34" charset="0"/>
                          <a:sym typeface="Wingdings" panose="05000000000000000000" pitchFamily="2" charset="2"/>
                        </a:rPr>
                        <a:t> </a:t>
                      </a:r>
                      <a:r>
                        <a:rPr lang="en-GB" sz="1600" dirty="0" err="1" smtClean="0">
                          <a:latin typeface="Century Gothic" panose="020B0502020202020204" pitchFamily="34" charset="0"/>
                          <a:sym typeface="Wingdings" panose="05000000000000000000" pitchFamily="2" charset="2"/>
                        </a:rPr>
                        <a:t>ico</a:t>
                      </a: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científico</a:t>
                      </a:r>
                      <a:endParaRPr lang="en-GB" sz="1600" dirty="0">
                        <a:latin typeface="Century Gothic" panose="020B0502020202020204" pitchFamily="34" charset="0"/>
                      </a:endParaRPr>
                    </a:p>
                  </a:txBody>
                  <a:tcPr anchor="ctr">
                    <a:solidFill>
                      <a:schemeClr val="accent6">
                        <a:lumMod val="20000"/>
                        <a:lumOff val="80000"/>
                      </a:schemeClr>
                    </a:solidFill>
                  </a:tcPr>
                </a:tc>
                <a:tc>
                  <a:txBody>
                    <a:bodyPr/>
                    <a:lstStyle/>
                    <a:p>
                      <a:pPr algn="ctr"/>
                      <a:endParaRPr lang="en-GB" sz="1600" dirty="0">
                        <a:latin typeface="Century Gothic" panose="020B0502020202020204" pitchFamily="34" charset="0"/>
                      </a:endParaRPr>
                    </a:p>
                  </a:txBody>
                  <a:tcPr anchor="ctr"/>
                </a:tc>
                <a:tc>
                  <a:txBody>
                    <a:bodyPr/>
                    <a:lstStyle/>
                    <a:p>
                      <a:pPr algn="ctr"/>
                      <a:r>
                        <a:rPr lang="en-GB" sz="1600" dirty="0" err="1" smtClean="0">
                          <a:latin typeface="Century Gothic" panose="020B0502020202020204" pitchFamily="34" charset="0"/>
                        </a:rPr>
                        <a:t>alérgico</a:t>
                      </a:r>
                      <a:endParaRPr lang="en-GB" sz="1600" dirty="0">
                        <a:latin typeface="Century Gothic" panose="020B0502020202020204" pitchFamily="34" charset="0"/>
                      </a:endParaRPr>
                    </a:p>
                  </a:txBody>
                  <a:tcPr anchor="ctr">
                    <a:solidFill>
                      <a:schemeClr val="accent6">
                        <a:lumMod val="20000"/>
                        <a:lumOff val="80000"/>
                      </a:schemeClr>
                    </a:solidFill>
                  </a:tcPr>
                </a:tc>
                <a:tc>
                  <a:txBody>
                    <a:bodyPr/>
                    <a:lstStyle/>
                    <a:p>
                      <a:pPr algn="ctr"/>
                      <a:endParaRPr lang="en-GB" sz="1600" dirty="0">
                        <a:latin typeface="Century Gothic" panose="020B0502020202020204" pitchFamily="34" charset="0"/>
                      </a:endParaRPr>
                    </a:p>
                  </a:txBody>
                  <a:tcPr anchor="ctr"/>
                </a:tc>
              </a:tr>
            </a:tbl>
          </a:graphicData>
        </a:graphic>
      </p:graphicFrame>
      <p:sp>
        <p:nvSpPr>
          <p:cNvPr id="3" name="Title 1"/>
          <p:cNvSpPr txBox="1">
            <a:spLocks/>
          </p:cNvSpPr>
          <p:nvPr/>
        </p:nvSpPr>
        <p:spPr>
          <a:xfrm>
            <a:off x="1993039" y="70896"/>
            <a:ext cx="7886700" cy="604222"/>
          </a:xfrm>
          <a:prstGeom prst="rect">
            <a:avLst/>
          </a:prstGeom>
          <a:solidFill>
            <a:srgbClr val="EA5F00"/>
          </a:solidFill>
          <a:effectLst>
            <a:outerShdw blurRad="50800" dist="38100" dir="5400000" algn="t" rotWithShape="0">
              <a:prstClr val="black">
                <a:alpha val="40000"/>
              </a:prstClr>
            </a:outerShdw>
          </a:effectLst>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algn="ctr"/>
            <a:r>
              <a:rPr lang="en-GB" sz="4000" b="1" dirty="0" smtClean="0">
                <a:solidFill>
                  <a:prstClr val="white"/>
                </a:solidFill>
              </a:rPr>
              <a:t>ANSWERS</a:t>
            </a:r>
            <a:endParaRPr lang="en-GB" sz="4000" b="1" dirty="0">
              <a:solidFill>
                <a:prstClr val="white"/>
              </a:solidFill>
            </a:endParaRPr>
          </a:p>
        </p:txBody>
      </p:sp>
      <p:sp>
        <p:nvSpPr>
          <p:cNvPr id="4" name="TextBox 3"/>
          <p:cNvSpPr txBox="1"/>
          <p:nvPr/>
        </p:nvSpPr>
        <p:spPr>
          <a:xfrm>
            <a:off x="8603388" y="1829157"/>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ominous</a:t>
            </a:r>
            <a:endParaRPr lang="en-GB" sz="1600" b="1" dirty="0">
              <a:solidFill>
                <a:srgbClr val="EA5F00"/>
              </a:solidFill>
              <a:latin typeface="Century Gothic" panose="020B0502020202020204" pitchFamily="34" charset="0"/>
            </a:endParaRPr>
          </a:p>
        </p:txBody>
      </p:sp>
      <p:sp>
        <p:nvSpPr>
          <p:cNvPr id="5" name="TextBox 4"/>
          <p:cNvSpPr txBox="1"/>
          <p:nvPr/>
        </p:nvSpPr>
        <p:spPr>
          <a:xfrm>
            <a:off x="8603389" y="1388501"/>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placid</a:t>
            </a:r>
            <a:endParaRPr lang="en-GB" sz="1600" b="1" dirty="0">
              <a:solidFill>
                <a:srgbClr val="EA5F00"/>
              </a:solidFill>
              <a:latin typeface="Century Gothic" panose="020B0502020202020204" pitchFamily="34" charset="0"/>
            </a:endParaRPr>
          </a:p>
        </p:txBody>
      </p:sp>
      <p:sp>
        <p:nvSpPr>
          <p:cNvPr id="6" name="TextBox 5"/>
          <p:cNvSpPr txBox="1"/>
          <p:nvPr/>
        </p:nvSpPr>
        <p:spPr>
          <a:xfrm>
            <a:off x="5183913" y="181712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delicious</a:t>
            </a:r>
            <a:endParaRPr lang="en-GB" sz="1600" b="1" dirty="0">
              <a:solidFill>
                <a:srgbClr val="EA5F00"/>
              </a:solidFill>
              <a:latin typeface="Century Gothic" panose="020B0502020202020204" pitchFamily="34" charset="0"/>
            </a:endParaRPr>
          </a:p>
        </p:txBody>
      </p:sp>
      <p:sp>
        <p:nvSpPr>
          <p:cNvPr id="7" name="TextBox 6"/>
          <p:cNvSpPr txBox="1"/>
          <p:nvPr/>
        </p:nvSpPr>
        <p:spPr>
          <a:xfrm>
            <a:off x="5183913" y="1388501"/>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livid</a:t>
            </a:r>
            <a:endParaRPr lang="en-GB" sz="1600" b="1" dirty="0">
              <a:solidFill>
                <a:srgbClr val="EA5F00"/>
              </a:solidFill>
              <a:latin typeface="Century Gothic" panose="020B0502020202020204" pitchFamily="34" charset="0"/>
            </a:endParaRPr>
          </a:p>
        </p:txBody>
      </p:sp>
      <p:sp>
        <p:nvSpPr>
          <p:cNvPr id="8" name="TextBox 7"/>
          <p:cNvSpPr txBox="1"/>
          <p:nvPr/>
        </p:nvSpPr>
        <p:spPr>
          <a:xfrm>
            <a:off x="5183913" y="2290718"/>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vegetation</a:t>
            </a:r>
            <a:endParaRPr lang="en-GB" sz="1600" b="1" dirty="0">
              <a:solidFill>
                <a:srgbClr val="EA5F00"/>
              </a:solidFill>
              <a:latin typeface="Century Gothic" panose="020B0502020202020204" pitchFamily="34" charset="0"/>
            </a:endParaRPr>
          </a:p>
        </p:txBody>
      </p:sp>
      <p:sp>
        <p:nvSpPr>
          <p:cNvPr id="9" name="TextBox 8"/>
          <p:cNvSpPr txBox="1"/>
          <p:nvPr/>
        </p:nvSpPr>
        <p:spPr>
          <a:xfrm>
            <a:off x="8603388" y="2280923"/>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degeneration</a:t>
            </a:r>
            <a:endParaRPr lang="en-GB" sz="1600" b="1" dirty="0">
              <a:solidFill>
                <a:srgbClr val="EA5F00"/>
              </a:solidFill>
              <a:latin typeface="Century Gothic" panose="020B0502020202020204" pitchFamily="34" charset="0"/>
            </a:endParaRPr>
          </a:p>
        </p:txBody>
      </p:sp>
      <p:sp>
        <p:nvSpPr>
          <p:cNvPr id="10" name="TextBox 9"/>
          <p:cNvSpPr txBox="1"/>
          <p:nvPr/>
        </p:nvSpPr>
        <p:spPr>
          <a:xfrm>
            <a:off x="5183913" y="2738193"/>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anniversary</a:t>
            </a:r>
            <a:endParaRPr lang="en-GB" sz="1600" b="1" dirty="0">
              <a:solidFill>
                <a:srgbClr val="EA5F00"/>
              </a:solidFill>
              <a:latin typeface="Century Gothic" panose="020B0502020202020204" pitchFamily="34" charset="0"/>
            </a:endParaRPr>
          </a:p>
        </p:txBody>
      </p:sp>
      <p:sp>
        <p:nvSpPr>
          <p:cNvPr id="11" name="TextBox 10"/>
          <p:cNvSpPr txBox="1"/>
          <p:nvPr/>
        </p:nvSpPr>
        <p:spPr>
          <a:xfrm>
            <a:off x="8646251" y="2711810"/>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canary</a:t>
            </a:r>
            <a:endParaRPr lang="en-GB" sz="1600" b="1" dirty="0">
              <a:solidFill>
                <a:srgbClr val="EA5F00"/>
              </a:solidFill>
              <a:latin typeface="Century Gothic" panose="020B0502020202020204" pitchFamily="34" charset="0"/>
            </a:endParaRPr>
          </a:p>
        </p:txBody>
      </p:sp>
      <p:sp>
        <p:nvSpPr>
          <p:cNvPr id="12" name="TextBox 11"/>
          <p:cNvSpPr txBox="1"/>
          <p:nvPr/>
        </p:nvSpPr>
        <p:spPr>
          <a:xfrm>
            <a:off x="5183912" y="3176452"/>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pharmacy</a:t>
            </a:r>
            <a:endParaRPr lang="en-GB" sz="1600" b="1" dirty="0">
              <a:solidFill>
                <a:srgbClr val="EA5F00"/>
              </a:solidFill>
              <a:latin typeface="Century Gothic" panose="020B0502020202020204" pitchFamily="34" charset="0"/>
            </a:endParaRPr>
          </a:p>
        </p:txBody>
      </p:sp>
      <p:sp>
        <p:nvSpPr>
          <p:cNvPr id="13" name="TextBox 12"/>
          <p:cNvSpPr txBox="1"/>
          <p:nvPr/>
        </p:nvSpPr>
        <p:spPr>
          <a:xfrm>
            <a:off x="8646250" y="3189315"/>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catastrophic</a:t>
            </a:r>
            <a:endParaRPr lang="en-GB" sz="1600" b="1" dirty="0">
              <a:solidFill>
                <a:srgbClr val="EA5F00"/>
              </a:solidFill>
              <a:latin typeface="Century Gothic" panose="020B0502020202020204" pitchFamily="34" charset="0"/>
            </a:endParaRPr>
          </a:p>
        </p:txBody>
      </p:sp>
      <p:sp>
        <p:nvSpPr>
          <p:cNvPr id="14" name="TextBox 13"/>
          <p:cNvSpPr txBox="1"/>
          <p:nvPr/>
        </p:nvSpPr>
        <p:spPr>
          <a:xfrm>
            <a:off x="5160101" y="3638117"/>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dignity</a:t>
            </a:r>
            <a:endParaRPr lang="en-GB" sz="1600" b="1" dirty="0">
              <a:solidFill>
                <a:srgbClr val="EA5F00"/>
              </a:solidFill>
              <a:latin typeface="Century Gothic" panose="020B0502020202020204" pitchFamily="34" charset="0"/>
            </a:endParaRPr>
          </a:p>
        </p:txBody>
      </p:sp>
      <p:sp>
        <p:nvSpPr>
          <p:cNvPr id="15" name="TextBox 14"/>
          <p:cNvSpPr txBox="1"/>
          <p:nvPr/>
        </p:nvSpPr>
        <p:spPr>
          <a:xfrm>
            <a:off x="8608150" y="3644804"/>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calamity</a:t>
            </a:r>
            <a:endParaRPr lang="en-GB" sz="1600" b="1" dirty="0">
              <a:solidFill>
                <a:srgbClr val="EA5F00"/>
              </a:solidFill>
              <a:latin typeface="Century Gothic" panose="020B0502020202020204" pitchFamily="34" charset="0"/>
            </a:endParaRPr>
          </a:p>
        </p:txBody>
      </p:sp>
      <p:sp>
        <p:nvSpPr>
          <p:cNvPr id="16" name="TextBox 15"/>
          <p:cNvSpPr txBox="1"/>
          <p:nvPr/>
        </p:nvSpPr>
        <p:spPr>
          <a:xfrm>
            <a:off x="5200583" y="4089645"/>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comedy</a:t>
            </a:r>
            <a:endParaRPr lang="en-GB" sz="1600" b="1" dirty="0">
              <a:solidFill>
                <a:srgbClr val="EA5F00"/>
              </a:solidFill>
              <a:latin typeface="Century Gothic" panose="020B0502020202020204" pitchFamily="34" charset="0"/>
            </a:endParaRPr>
          </a:p>
        </p:txBody>
      </p:sp>
      <p:sp>
        <p:nvSpPr>
          <p:cNvPr id="17" name="TextBox 16"/>
          <p:cNvSpPr txBox="1"/>
          <p:nvPr/>
        </p:nvSpPr>
        <p:spPr>
          <a:xfrm>
            <a:off x="8608150" y="4064520"/>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harmony</a:t>
            </a:r>
            <a:endParaRPr lang="en-GB" sz="1600" b="1" dirty="0">
              <a:solidFill>
                <a:srgbClr val="EA5F00"/>
              </a:solidFill>
              <a:latin typeface="Century Gothic" panose="020B0502020202020204" pitchFamily="34" charset="0"/>
            </a:endParaRPr>
          </a:p>
        </p:txBody>
      </p:sp>
      <p:sp>
        <p:nvSpPr>
          <p:cNvPr id="18" name="TextBox 17"/>
          <p:cNvSpPr txBox="1"/>
          <p:nvPr/>
        </p:nvSpPr>
        <p:spPr>
          <a:xfrm>
            <a:off x="5160101" y="4740875"/>
            <a:ext cx="1593058"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extravagance</a:t>
            </a:r>
            <a:endParaRPr lang="en-GB" sz="1600" b="1" dirty="0">
              <a:solidFill>
                <a:srgbClr val="EA5F00"/>
              </a:solidFill>
              <a:latin typeface="Century Gothic" panose="020B0502020202020204" pitchFamily="34" charset="0"/>
            </a:endParaRPr>
          </a:p>
        </p:txBody>
      </p:sp>
      <p:sp>
        <p:nvSpPr>
          <p:cNvPr id="19" name="TextBox 18"/>
          <p:cNvSpPr txBox="1"/>
          <p:nvPr/>
        </p:nvSpPr>
        <p:spPr>
          <a:xfrm>
            <a:off x="8524808" y="4706504"/>
            <a:ext cx="1716881"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competence</a:t>
            </a:r>
            <a:endParaRPr lang="en-GB" sz="1600" b="1" dirty="0">
              <a:solidFill>
                <a:srgbClr val="EA5F00"/>
              </a:solidFill>
              <a:latin typeface="Century Gothic" panose="020B0502020202020204" pitchFamily="34" charset="0"/>
            </a:endParaRPr>
          </a:p>
        </p:txBody>
      </p:sp>
      <p:sp>
        <p:nvSpPr>
          <p:cNvPr id="20" name="TextBox 19"/>
          <p:cNvSpPr txBox="1"/>
          <p:nvPr/>
        </p:nvSpPr>
        <p:spPr>
          <a:xfrm>
            <a:off x="5200583" y="533161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contemplate</a:t>
            </a:r>
            <a:endParaRPr lang="en-GB" sz="1600" b="1" dirty="0">
              <a:solidFill>
                <a:srgbClr val="EA5F00"/>
              </a:solidFill>
              <a:latin typeface="Century Gothic" panose="020B0502020202020204" pitchFamily="34" charset="0"/>
            </a:endParaRPr>
          </a:p>
        </p:txBody>
      </p:sp>
      <p:sp>
        <p:nvSpPr>
          <p:cNvPr id="21" name="TextBox 20"/>
          <p:cNvSpPr txBox="1"/>
          <p:nvPr/>
        </p:nvSpPr>
        <p:spPr>
          <a:xfrm>
            <a:off x="8646249" y="533161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concentrate</a:t>
            </a:r>
            <a:endParaRPr lang="en-GB" sz="1600" b="1" dirty="0">
              <a:solidFill>
                <a:srgbClr val="EA5F00"/>
              </a:solidFill>
              <a:latin typeface="Century Gothic" panose="020B0502020202020204" pitchFamily="34" charset="0"/>
            </a:endParaRPr>
          </a:p>
        </p:txBody>
      </p:sp>
      <p:sp>
        <p:nvSpPr>
          <p:cNvPr id="22" name="TextBox 21"/>
          <p:cNvSpPr txBox="1"/>
          <p:nvPr/>
        </p:nvSpPr>
        <p:spPr>
          <a:xfrm>
            <a:off x="5160100" y="5761336"/>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scientific</a:t>
            </a:r>
            <a:endParaRPr lang="en-GB" sz="1600" b="1" dirty="0">
              <a:solidFill>
                <a:srgbClr val="EA5F00"/>
              </a:solidFill>
              <a:latin typeface="Century Gothic" panose="020B0502020202020204" pitchFamily="34" charset="0"/>
            </a:endParaRPr>
          </a:p>
        </p:txBody>
      </p:sp>
      <p:sp>
        <p:nvSpPr>
          <p:cNvPr id="23" name="TextBox 22"/>
          <p:cNvSpPr txBox="1"/>
          <p:nvPr/>
        </p:nvSpPr>
        <p:spPr>
          <a:xfrm>
            <a:off x="8646249" y="5768204"/>
            <a:ext cx="1552575" cy="338554"/>
          </a:xfrm>
          <a:prstGeom prst="rect">
            <a:avLst/>
          </a:prstGeom>
          <a:noFill/>
        </p:spPr>
        <p:txBody>
          <a:bodyPr wrap="square" rtlCol="0" anchor="ctr">
            <a:spAutoFit/>
          </a:bodyPr>
          <a:lstStyle/>
          <a:p>
            <a:pPr algn="ctr"/>
            <a:r>
              <a:rPr lang="en-GB" sz="1600" b="1" dirty="0" smtClean="0">
                <a:solidFill>
                  <a:srgbClr val="EA5F00"/>
                </a:solidFill>
                <a:latin typeface="Century Gothic" panose="020B0502020202020204" pitchFamily="34" charset="0"/>
              </a:rPr>
              <a:t>allergic</a:t>
            </a:r>
            <a:endParaRPr lang="en-GB" sz="1600" b="1" dirty="0">
              <a:solidFill>
                <a:srgbClr val="EA5F00"/>
              </a:solidFill>
              <a:latin typeface="Century Gothic" panose="020B0502020202020204" pitchFamily="34" charset="0"/>
            </a:endParaRPr>
          </a:p>
        </p:txBody>
      </p:sp>
      <p:sp>
        <p:nvSpPr>
          <p:cNvPr id="25" name="Oval 24"/>
          <p:cNvSpPr/>
          <p:nvPr/>
        </p:nvSpPr>
        <p:spPr>
          <a:xfrm>
            <a:off x="87341" y="36576"/>
            <a:ext cx="493302" cy="483808"/>
          </a:xfrm>
          <a:prstGeom prst="ellipse">
            <a:avLst/>
          </a:prstGeom>
          <a:effectLst>
            <a:outerShdw blurRad="50800" dist="38100" dir="5400000" algn="t"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sz="4000" b="1" dirty="0">
              <a:solidFill>
                <a:srgbClr val="4472C4">
                  <a:lumMod val="50000"/>
                </a:srgbClr>
              </a:solidFill>
            </a:endParaRPr>
          </a:p>
        </p:txBody>
      </p:sp>
      <p:sp>
        <p:nvSpPr>
          <p:cNvPr id="26" name="TextBox 25"/>
          <p:cNvSpPr txBox="1"/>
          <p:nvPr/>
        </p:nvSpPr>
        <p:spPr>
          <a:xfrm>
            <a:off x="39716" y="24596"/>
            <a:ext cx="609600" cy="523220"/>
          </a:xfrm>
          <a:prstGeom prst="rect">
            <a:avLst/>
          </a:prstGeom>
          <a:noFill/>
          <a:effectLst>
            <a:outerShdw blurRad="50800" dist="38100" dir="5400000" algn="t" rotWithShape="0">
              <a:prstClr val="black">
                <a:alpha val="40000"/>
              </a:prstClr>
            </a:outerShdw>
          </a:effectLst>
        </p:spPr>
        <p:txBody>
          <a:bodyPr wrap="square" rtlCol="0">
            <a:spAutoFit/>
          </a:bodyPr>
          <a:lstStyle/>
          <a:p>
            <a:r>
              <a:rPr lang="en-GB" sz="2800" b="1" dirty="0" smtClean="0">
                <a:solidFill>
                  <a:srgbClr val="4472C4">
                    <a:lumMod val="50000"/>
                  </a:srgbClr>
                </a:solidFill>
              </a:rPr>
              <a:t>12</a:t>
            </a:r>
            <a:endParaRPr lang="en-GB" sz="2800" b="1" dirty="0">
              <a:solidFill>
                <a:srgbClr val="4472C4">
                  <a:lumMod val="50000"/>
                </a:srgbClr>
              </a:solidFill>
            </a:endParaRPr>
          </a:p>
        </p:txBody>
      </p:sp>
    </p:spTree>
    <p:extLst>
      <p:ext uri="{BB962C8B-B14F-4D97-AF65-F5344CB8AC3E}">
        <p14:creationId xmlns:p14="http://schemas.microsoft.com/office/powerpoint/2010/main" val="6028128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Exploiting texts</a:t>
            </a:r>
            <a:endParaRPr lang="en-GB" sz="3600" b="1" dirty="0">
              <a:solidFill>
                <a:schemeClr val="bg1"/>
              </a:solidFill>
            </a:endParaRPr>
          </a:p>
        </p:txBody>
      </p:sp>
      <p:sp>
        <p:nvSpPr>
          <p:cNvPr id="7" name="Rectangle 6"/>
          <p:cNvSpPr/>
          <p:nvPr/>
        </p:nvSpPr>
        <p:spPr>
          <a:xfrm>
            <a:off x="3213639" y="1163991"/>
            <a:ext cx="4572000" cy="5298886"/>
          </a:xfrm>
          <a:prstGeom prst="rect">
            <a:avLst/>
          </a:prstGeom>
        </p:spPr>
        <p:txBody>
          <a:bodyPr>
            <a:spAutoFit/>
          </a:bodyPr>
          <a:lstStyle/>
          <a:p>
            <a:pPr>
              <a:lnSpc>
                <a:spcPts val="2900"/>
              </a:lnSpc>
            </a:pPr>
            <a:r>
              <a:rPr lang="es-ES" sz="2000" b="1" dirty="0" smtClean="0">
                <a:solidFill>
                  <a:srgbClr val="002060"/>
                </a:solidFill>
                <a:latin typeface="Century Gothic" panose="020B0502020202020204" pitchFamily="34" charset="0"/>
              </a:rPr>
              <a:t>Un</a:t>
            </a:r>
            <a:r>
              <a:rPr lang="es-ES" sz="2000" b="1" dirty="0">
                <a:solidFill>
                  <a:srgbClr val="002060"/>
                </a:solidFill>
                <a:latin typeface="Century Gothic" panose="020B0502020202020204" pitchFamily="34" charset="0"/>
              </a:rPr>
              <a:t> hombre sin cabeza</a:t>
            </a:r>
          </a:p>
          <a:p>
            <a:pPr>
              <a:lnSpc>
                <a:spcPts val="2900"/>
              </a:lnSpc>
            </a:pPr>
            <a:r>
              <a:rPr lang="es-ES" sz="2000" dirty="0">
                <a:solidFill>
                  <a:srgbClr val="002060"/>
                </a:solidFill>
                <a:latin typeface="Century Gothic" panose="020B0502020202020204" pitchFamily="34" charset="0"/>
              </a:rPr>
              <a:t> </a:t>
            </a:r>
          </a:p>
          <a:p>
            <a:pPr>
              <a:lnSpc>
                <a:spcPts val="2900"/>
              </a:lnSpc>
            </a:pPr>
            <a:r>
              <a:rPr lang="es-ES" sz="2000" dirty="0">
                <a:solidFill>
                  <a:srgbClr val="002060"/>
                </a:solidFill>
                <a:latin typeface="Century Gothic" panose="020B0502020202020204" pitchFamily="34" charset="0"/>
              </a:rPr>
              <a:t>Un hombre sin cabeza</a:t>
            </a:r>
          </a:p>
          <a:p>
            <a:pPr>
              <a:lnSpc>
                <a:spcPts val="2900"/>
              </a:lnSpc>
            </a:pPr>
            <a:r>
              <a:rPr lang="es-ES" sz="2000" dirty="0">
                <a:solidFill>
                  <a:srgbClr val="002060"/>
                </a:solidFill>
                <a:latin typeface="Century Gothic" panose="020B0502020202020204" pitchFamily="34" charset="0"/>
              </a:rPr>
              <a:t>no puede usar sombrero.</a:t>
            </a:r>
          </a:p>
          <a:p>
            <a:pPr>
              <a:lnSpc>
                <a:spcPts val="2900"/>
              </a:lnSpc>
            </a:pPr>
            <a:r>
              <a:rPr lang="es-ES" sz="2000" dirty="0">
                <a:solidFill>
                  <a:srgbClr val="002060"/>
                </a:solidFill>
                <a:latin typeface="Century Gothic" panose="020B0502020202020204" pitchFamily="34" charset="0"/>
              </a:rPr>
              <a:t>Pero éste no es</a:t>
            </a:r>
          </a:p>
          <a:p>
            <a:pPr>
              <a:lnSpc>
                <a:spcPts val="2900"/>
              </a:lnSpc>
            </a:pPr>
            <a:r>
              <a:rPr lang="es-ES" sz="2000" dirty="0">
                <a:solidFill>
                  <a:srgbClr val="002060"/>
                </a:solidFill>
                <a:latin typeface="Century Gothic" panose="020B0502020202020204" pitchFamily="34" charset="0"/>
              </a:rPr>
              <a:t>su mayor problema:</a:t>
            </a:r>
          </a:p>
          <a:p>
            <a:pPr>
              <a:lnSpc>
                <a:spcPts val="2900"/>
              </a:lnSpc>
            </a:pPr>
            <a:r>
              <a:rPr lang="es-ES" sz="2000" dirty="0">
                <a:solidFill>
                  <a:srgbClr val="002060"/>
                </a:solidFill>
                <a:latin typeface="Century Gothic" panose="020B0502020202020204" pitchFamily="34" charset="0"/>
              </a:rPr>
              <a:t>no puede pensar,</a:t>
            </a:r>
          </a:p>
          <a:p>
            <a:pPr>
              <a:lnSpc>
                <a:spcPts val="2900"/>
              </a:lnSpc>
            </a:pPr>
            <a:r>
              <a:rPr lang="es-ES" sz="2000" dirty="0">
                <a:solidFill>
                  <a:srgbClr val="002060"/>
                </a:solidFill>
                <a:latin typeface="Century Gothic" panose="020B0502020202020204" pitchFamily="34" charset="0"/>
              </a:rPr>
              <a:t>no puede leer,</a:t>
            </a:r>
          </a:p>
          <a:p>
            <a:pPr>
              <a:lnSpc>
                <a:spcPts val="2900"/>
              </a:lnSpc>
            </a:pPr>
            <a:r>
              <a:rPr lang="es-ES" sz="2000" dirty="0">
                <a:solidFill>
                  <a:srgbClr val="002060"/>
                </a:solidFill>
                <a:latin typeface="Century Gothic" panose="020B0502020202020204" pitchFamily="34" charset="0"/>
              </a:rPr>
              <a:t>no puede cantar,</a:t>
            </a:r>
          </a:p>
          <a:p>
            <a:pPr>
              <a:lnSpc>
                <a:spcPts val="2900"/>
              </a:lnSpc>
            </a:pPr>
            <a:r>
              <a:rPr lang="es-ES" sz="2000" dirty="0">
                <a:solidFill>
                  <a:srgbClr val="002060"/>
                </a:solidFill>
                <a:latin typeface="Century Gothic" panose="020B0502020202020204" pitchFamily="34" charset="0"/>
              </a:rPr>
              <a:t>no puede comer</a:t>
            </a:r>
          </a:p>
          <a:p>
            <a:pPr>
              <a:lnSpc>
                <a:spcPts val="2900"/>
              </a:lnSpc>
            </a:pPr>
            <a:r>
              <a:rPr lang="es-ES" sz="2000" dirty="0">
                <a:solidFill>
                  <a:srgbClr val="002060"/>
                </a:solidFill>
                <a:latin typeface="Century Gothic" panose="020B0502020202020204" pitchFamily="34" charset="0"/>
              </a:rPr>
              <a:t>No puede escuchar,</a:t>
            </a:r>
          </a:p>
          <a:p>
            <a:pPr>
              <a:lnSpc>
                <a:spcPts val="2900"/>
              </a:lnSpc>
            </a:pPr>
            <a:r>
              <a:rPr lang="es-ES" sz="2000" dirty="0">
                <a:solidFill>
                  <a:srgbClr val="002060"/>
                </a:solidFill>
                <a:latin typeface="Century Gothic" panose="020B0502020202020204" pitchFamily="34" charset="0"/>
              </a:rPr>
              <a:t>ni puede entender,</a:t>
            </a:r>
          </a:p>
          <a:p>
            <a:pPr>
              <a:lnSpc>
                <a:spcPts val="2900"/>
              </a:lnSpc>
            </a:pPr>
            <a:r>
              <a:rPr lang="es-ES" sz="2000" dirty="0">
                <a:solidFill>
                  <a:srgbClr val="002060"/>
                </a:solidFill>
                <a:latin typeface="Century Gothic" panose="020B0502020202020204" pitchFamily="34" charset="0"/>
              </a:rPr>
              <a:t>que para amar y besar</a:t>
            </a:r>
          </a:p>
          <a:p>
            <a:pPr>
              <a:lnSpc>
                <a:spcPts val="2900"/>
              </a:lnSpc>
            </a:pPr>
            <a:r>
              <a:rPr lang="es-ES" sz="2000" dirty="0">
                <a:solidFill>
                  <a:srgbClr val="002060"/>
                </a:solidFill>
                <a:latin typeface="Century Gothic" panose="020B0502020202020204" pitchFamily="34" charset="0"/>
              </a:rPr>
              <a:t>cabeza se debe tener.</a:t>
            </a:r>
          </a:p>
        </p:txBody>
      </p:sp>
      <p:sp>
        <p:nvSpPr>
          <p:cNvPr id="9" name="Rounded Rectangle 8"/>
          <p:cNvSpPr/>
          <p:nvPr/>
        </p:nvSpPr>
        <p:spPr>
          <a:xfrm>
            <a:off x="4564156" y="3454559"/>
            <a:ext cx="1095633"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0" name="Rounded Rectangle 9"/>
          <p:cNvSpPr/>
          <p:nvPr/>
        </p:nvSpPr>
        <p:spPr>
          <a:xfrm>
            <a:off x="3304173" y="3829778"/>
            <a:ext cx="1872049"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1" name="Rounded Rectangle 10"/>
          <p:cNvSpPr/>
          <p:nvPr/>
        </p:nvSpPr>
        <p:spPr>
          <a:xfrm>
            <a:off x="3295582" y="4219091"/>
            <a:ext cx="2185088"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2" name="Rounded Rectangle 11"/>
          <p:cNvSpPr/>
          <p:nvPr/>
        </p:nvSpPr>
        <p:spPr>
          <a:xfrm>
            <a:off x="3294378" y="4591901"/>
            <a:ext cx="2119185"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3" name="Rounded Rectangle 12"/>
          <p:cNvSpPr/>
          <p:nvPr/>
        </p:nvSpPr>
        <p:spPr>
          <a:xfrm>
            <a:off x="3301192" y="5354967"/>
            <a:ext cx="2564028"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4" name="Rounded Rectangle 13"/>
          <p:cNvSpPr/>
          <p:nvPr/>
        </p:nvSpPr>
        <p:spPr>
          <a:xfrm>
            <a:off x="3294378" y="4951864"/>
            <a:ext cx="2577657" cy="344532"/>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sp>
        <p:nvSpPr>
          <p:cNvPr id="15" name="Rounded Rectangle 14"/>
          <p:cNvSpPr/>
          <p:nvPr/>
        </p:nvSpPr>
        <p:spPr>
          <a:xfrm>
            <a:off x="3294378" y="5715940"/>
            <a:ext cx="3033585" cy="302401"/>
          </a:xfrm>
          <a:prstGeom prst="roundRect">
            <a:avLst/>
          </a:prstGeom>
          <a:solidFill>
            <a:schemeClr val="accent5">
              <a:lumMod val="50000"/>
            </a:schemeClr>
          </a:solidFill>
          <a:ln>
            <a:solidFill>
              <a:srgbClr val="00006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GB">
              <a:solidFill>
                <a:prstClr val="white"/>
              </a:solidFill>
            </a:endParaRPr>
          </a:p>
        </p:txBody>
      </p:sp>
      <p:pic>
        <p:nvPicPr>
          <p:cNvPr id="16" name="Picture 2" descr="Image result for headless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83627" y="142105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www.clker.com/cliparts/8/a/4/7/11949864331460157366tophat_benji_park_01.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3691" y="129071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6683627" y="5946197"/>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sp>
        <p:nvSpPr>
          <p:cNvPr id="2" name="Rectangle 1"/>
          <p:cNvSpPr/>
          <p:nvPr/>
        </p:nvSpPr>
        <p:spPr>
          <a:xfrm>
            <a:off x="8697738" y="112197"/>
            <a:ext cx="3198633" cy="369332"/>
          </a:xfrm>
          <a:prstGeom prst="rect">
            <a:avLst/>
          </a:prstGeom>
        </p:spPr>
        <p:txBody>
          <a:bodyPr wrap="none">
            <a:spAutoFit/>
          </a:bodyPr>
          <a:lstStyle/>
          <a:p>
            <a:r>
              <a:rPr lang="en-GB" dirty="0">
                <a:hlinkClick r:id="rId6"/>
              </a:rPr>
              <a:t>http://all-literature.wikidot.com/</a:t>
            </a:r>
            <a:endParaRPr lang="en-GB" dirty="0"/>
          </a:p>
        </p:txBody>
      </p:sp>
      <p:sp>
        <p:nvSpPr>
          <p:cNvPr id="3" name="Rectangle 2"/>
          <p:cNvSpPr/>
          <p:nvPr/>
        </p:nvSpPr>
        <p:spPr>
          <a:xfrm rot="16200000">
            <a:off x="9049919" y="3360154"/>
            <a:ext cx="5692905" cy="369332"/>
          </a:xfrm>
          <a:prstGeom prst="rect">
            <a:avLst/>
          </a:prstGeom>
        </p:spPr>
        <p:txBody>
          <a:bodyPr wrap="none">
            <a:spAutoFit/>
          </a:bodyPr>
          <a:lstStyle/>
          <a:p>
            <a:r>
              <a:rPr lang="en-GB" dirty="0" smtClean="0"/>
              <a:t>all-literature.wikidot.com/</a:t>
            </a:r>
            <a:r>
              <a:rPr lang="en-GB" dirty="0" err="1" smtClean="0"/>
              <a:t>dataentry:un-hombre-sin-cabeza</a:t>
            </a:r>
            <a:r>
              <a:rPr lang="en-GB" dirty="0" smtClean="0"/>
              <a:t>  </a:t>
            </a:r>
            <a:endParaRPr lang="en-GB" dirty="0"/>
          </a:p>
        </p:txBody>
      </p:sp>
    </p:spTree>
    <p:extLst>
      <p:ext uri="{BB962C8B-B14F-4D97-AF65-F5344CB8AC3E}">
        <p14:creationId xmlns:p14="http://schemas.microsoft.com/office/powerpoint/2010/main" val="67193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3"/>
                                        </p:tgtEl>
                                      </p:cBhvr>
                                    </p:animEffect>
                                    <p:set>
                                      <p:cBhvr>
                                        <p:cTn id="42" dur="1" fill="hold">
                                          <p:stCondLst>
                                            <p:cond delay="4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2526" y="317643"/>
            <a:ext cx="8496728" cy="5632311"/>
          </a:xfrm>
          <a:prstGeom prst="rect">
            <a:avLst/>
          </a:prstGeom>
          <a:noFill/>
        </p:spPr>
        <p:txBody>
          <a:bodyPr wrap="square" rtlCol="0">
            <a:spAutoFit/>
          </a:bodyPr>
          <a:lstStyle/>
          <a:p>
            <a:r>
              <a:rPr lang="en-GB" sz="2000" dirty="0" smtClean="0">
                <a:solidFill>
                  <a:srgbClr val="002060"/>
                </a:solidFill>
                <a:latin typeface="Century Gothic" panose="020B0502020202020204" pitchFamily="34" charset="0"/>
              </a:rPr>
              <a:t>Someone decided that the original version was repetitive and had too many ‘no </a:t>
            </a:r>
            <a:r>
              <a:rPr lang="en-GB" sz="2000" dirty="0" err="1" smtClean="0">
                <a:solidFill>
                  <a:srgbClr val="002060"/>
                </a:solidFill>
                <a:latin typeface="Century Gothic" panose="020B0502020202020204" pitchFamily="34" charset="0"/>
              </a:rPr>
              <a:t>puede’s</a:t>
            </a:r>
            <a:r>
              <a:rPr lang="en-GB" sz="2000" dirty="0" smtClean="0">
                <a:solidFill>
                  <a:srgbClr val="002060"/>
                </a:solidFill>
                <a:latin typeface="Century Gothic" panose="020B0502020202020204" pitchFamily="34" charset="0"/>
              </a:rPr>
              <a:t> in it.  She decided to change it, so that sometimes it just has ‘no’ and a short form verb.</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b="1" dirty="0" smtClean="0">
                <a:solidFill>
                  <a:srgbClr val="002060"/>
                </a:solidFill>
                <a:latin typeface="Century Gothic" panose="020B0502020202020204" pitchFamily="34" charset="0"/>
              </a:rPr>
              <a:t>The difference in meaning is this:</a:t>
            </a: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1) no </a:t>
            </a:r>
            <a:r>
              <a:rPr lang="en-GB" sz="2000" dirty="0" err="1" smtClean="0">
                <a:solidFill>
                  <a:srgbClr val="002060"/>
                </a:solidFill>
                <a:latin typeface="Century Gothic" panose="020B0502020202020204" pitchFamily="34" charset="0"/>
              </a:rPr>
              <a:t>puede</a:t>
            </a:r>
            <a:r>
              <a:rPr lang="en-GB" sz="2000" dirty="0" smtClean="0">
                <a:solidFill>
                  <a:srgbClr val="002060"/>
                </a:solidFill>
                <a:latin typeface="Century Gothic" panose="020B0502020202020204" pitchFamily="34" charset="0"/>
              </a:rPr>
              <a:t> </a:t>
            </a:r>
            <a:r>
              <a:rPr lang="en-GB" sz="2000" dirty="0" err="1" smtClean="0">
                <a:solidFill>
                  <a:srgbClr val="002060"/>
                </a:solidFill>
                <a:latin typeface="Century Gothic" panose="020B0502020202020204" pitchFamily="34" charset="0"/>
              </a:rPr>
              <a:t>cantar</a:t>
            </a:r>
            <a:r>
              <a:rPr lang="en-GB" sz="2000" dirty="0" smtClean="0">
                <a:solidFill>
                  <a:srgbClr val="002060"/>
                </a:solidFill>
                <a:latin typeface="Century Gothic" panose="020B0502020202020204" pitchFamily="34" charset="0"/>
              </a:rPr>
              <a:t> – s/he cannot sing</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2) no </a:t>
            </a:r>
            <a:r>
              <a:rPr lang="en-GB" sz="2000" dirty="0" err="1" smtClean="0">
                <a:solidFill>
                  <a:srgbClr val="002060"/>
                </a:solidFill>
                <a:latin typeface="Century Gothic" panose="020B0502020202020204" pitchFamily="34" charset="0"/>
              </a:rPr>
              <a:t>canta</a:t>
            </a:r>
            <a:r>
              <a:rPr lang="en-GB" sz="2000" dirty="0" smtClean="0">
                <a:solidFill>
                  <a:srgbClr val="002060"/>
                </a:solidFill>
                <a:latin typeface="Century Gothic" panose="020B0502020202020204" pitchFamily="34" charset="0"/>
              </a:rPr>
              <a:t> – s/he doesn’t sing</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b="1" dirty="0" smtClean="0">
                <a:solidFill>
                  <a:srgbClr val="002060"/>
                </a:solidFill>
                <a:latin typeface="Century Gothic" panose="020B0502020202020204" pitchFamily="34" charset="0"/>
              </a:rPr>
              <a:t>The difference in verb form is:</a:t>
            </a: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1) … </a:t>
            </a:r>
            <a:r>
              <a:rPr lang="en-GB" sz="2000" dirty="0" err="1" smtClean="0">
                <a:solidFill>
                  <a:srgbClr val="002060"/>
                </a:solidFill>
                <a:latin typeface="Century Gothic" panose="020B0502020202020204" pitchFamily="34" charset="0"/>
              </a:rPr>
              <a:t>cantar</a:t>
            </a:r>
            <a:r>
              <a:rPr lang="en-GB" sz="2000" dirty="0" smtClean="0">
                <a:solidFill>
                  <a:srgbClr val="002060"/>
                </a:solidFill>
                <a:latin typeface="Century Gothic" panose="020B0502020202020204" pitchFamily="34" charset="0"/>
              </a:rPr>
              <a:t> – infinitive</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2) … </a:t>
            </a:r>
            <a:r>
              <a:rPr lang="en-GB" sz="2000" dirty="0" err="1" smtClean="0">
                <a:solidFill>
                  <a:srgbClr val="002060"/>
                </a:solidFill>
                <a:latin typeface="Century Gothic" panose="020B0502020202020204" pitchFamily="34" charset="0"/>
              </a:rPr>
              <a:t>canta</a:t>
            </a:r>
            <a:r>
              <a:rPr lang="en-GB" sz="2000" dirty="0" smtClean="0">
                <a:solidFill>
                  <a:srgbClr val="002060"/>
                </a:solidFill>
                <a:latin typeface="Century Gothic" panose="020B0502020202020204" pitchFamily="34" charset="0"/>
              </a:rPr>
              <a:t> – 3</a:t>
            </a:r>
            <a:r>
              <a:rPr lang="en-GB" sz="2000" baseline="30000" dirty="0" smtClean="0">
                <a:solidFill>
                  <a:srgbClr val="002060"/>
                </a:solidFill>
                <a:latin typeface="Century Gothic" panose="020B0502020202020204" pitchFamily="34" charset="0"/>
              </a:rPr>
              <a:t>rd</a:t>
            </a:r>
            <a:r>
              <a:rPr lang="en-GB" sz="2000" dirty="0" smtClean="0">
                <a:solidFill>
                  <a:srgbClr val="002060"/>
                </a:solidFill>
                <a:latin typeface="Century Gothic" panose="020B0502020202020204" pitchFamily="34" charset="0"/>
              </a:rPr>
              <a:t> person singular [s/he form]</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Work with a partner.  S/he will read an adapted version of this </a:t>
            </a:r>
            <a:r>
              <a:rPr lang="en-GB" sz="2000" dirty="0" smtClean="0">
                <a:solidFill>
                  <a:srgbClr val="002060"/>
                </a:solidFill>
                <a:latin typeface="Century Gothic" panose="020B0502020202020204" pitchFamily="34" charset="0"/>
              </a:rPr>
              <a:t>poem to you.</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Every time s/he stops you need to complete the line with either the infinitive OR the 3</a:t>
            </a:r>
            <a:r>
              <a:rPr lang="en-GB" sz="2000" baseline="30000" dirty="0" smtClean="0">
                <a:solidFill>
                  <a:srgbClr val="002060"/>
                </a:solidFill>
                <a:latin typeface="Century Gothic" panose="020B0502020202020204" pitchFamily="34" charset="0"/>
              </a:rPr>
              <a:t>rd</a:t>
            </a:r>
            <a:r>
              <a:rPr lang="en-GB" sz="2000" dirty="0" smtClean="0">
                <a:solidFill>
                  <a:srgbClr val="002060"/>
                </a:solidFill>
                <a:latin typeface="Century Gothic" panose="020B0502020202020204" pitchFamily="34" charset="0"/>
              </a:rPr>
              <a:t> person singular form of the verb.</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
            </a:r>
            <a:br>
              <a:rPr lang="en-GB" sz="2000" dirty="0" smtClean="0">
                <a:solidFill>
                  <a:srgbClr val="002060"/>
                </a:solidFill>
                <a:latin typeface="Century Gothic" panose="020B0502020202020204" pitchFamily="34" charset="0"/>
              </a:rPr>
            </a:br>
            <a:r>
              <a:rPr lang="en-GB" sz="2000" dirty="0" smtClean="0">
                <a:solidFill>
                  <a:srgbClr val="002060"/>
                </a:solidFill>
                <a:latin typeface="Century Gothic" panose="020B0502020202020204" pitchFamily="34" charset="0"/>
              </a:rPr>
              <a:t>Then swap and read your version to your partner.</a:t>
            </a:r>
            <a:endParaRPr lang="en-GB" sz="2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381363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0681" y="672349"/>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puede </a:t>
            </a:r>
            <a:r>
              <a:rPr lang="es-ES" sz="2400" b="1" strike="sngStrike" dirty="0" smtClean="0">
                <a:solidFill>
                  <a:srgbClr val="E87D1E"/>
                </a:solidFill>
                <a:latin typeface="Century Gothic" panose="020B0502020202020204" pitchFamily="34" charset="0"/>
              </a:rPr>
              <a:t>hablar,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puede </a:t>
            </a:r>
            <a:r>
              <a:rPr lang="es-ES" sz="2400" b="1" strike="sngStrike" dirty="0" smtClean="0">
                <a:solidFill>
                  <a:srgbClr val="E87D1E"/>
                </a:solidFill>
                <a:latin typeface="Century Gothic" panose="020B0502020202020204" pitchFamily="34" charset="0"/>
              </a:rPr>
              <a:t>ver,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7 no </a:t>
            </a:r>
            <a:r>
              <a:rPr lang="es-ES" sz="2400" b="1" strike="sngStrike" dirty="0" smtClean="0">
                <a:solidFill>
                  <a:srgbClr val="E87D1E"/>
                </a:solidFill>
                <a:latin typeface="Century Gothic" panose="020B0502020202020204" pitchFamily="34" charset="0"/>
              </a:rPr>
              <a:t>canta,</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8 </a:t>
            </a:r>
            <a:r>
              <a:rPr lang="es-ES" sz="2400" dirty="0" smtClean="0">
                <a:solidFill>
                  <a:srgbClr val="002060"/>
                </a:solidFill>
                <a:latin typeface="Century Gothic" panose="020B0502020202020204" pitchFamily="34" charset="0"/>
              </a:rPr>
              <a:t>no </a:t>
            </a:r>
            <a:r>
              <a:rPr lang="es-ES" sz="2400" b="1" strike="sngStrike" dirty="0" smtClean="0">
                <a:solidFill>
                  <a:srgbClr val="E87D1E"/>
                </a:solidFill>
                <a:latin typeface="Century Gothic" panose="020B0502020202020204" pitchFamily="34" charset="0"/>
              </a:rPr>
              <a:t>quiere,</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b="1" strike="sngStrike" dirty="0" smtClean="0">
                <a:solidFill>
                  <a:srgbClr val="E87D1E"/>
                </a:solidFill>
                <a:latin typeface="Century Gothic" panose="020B0502020202020204" pitchFamily="34" charset="0"/>
              </a:rPr>
              <a:t>escucha,</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puede </a:t>
            </a:r>
            <a:r>
              <a:rPr lang="es-ES" sz="2400" b="1" strike="sngStrike" dirty="0" smtClean="0">
                <a:solidFill>
                  <a:srgbClr val="E87D1E"/>
                </a:solidFill>
                <a:latin typeface="Century Gothic" panose="020B0502020202020204" pitchFamily="34" charset="0"/>
              </a:rPr>
              <a:t>creer</a:t>
            </a:r>
            <a:r>
              <a:rPr lang="es-ES" sz="2400" dirty="0" smtClean="0">
                <a:solidFill>
                  <a:srgbClr val="002060"/>
                </a:solidFill>
                <a:latin typeface="Century Gothic" panose="020B0502020202020204" pitchFamily="34" charset="0"/>
              </a:rPr>
              <a:t>,</a:t>
            </a:r>
            <a:endParaRPr lang="es-ES" sz="2400" dirty="0">
              <a:solidFill>
                <a:srgbClr val="002060"/>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r>
              <a:rPr lang="en-GB" sz="2800" b="1" dirty="0" smtClean="0">
                <a:solidFill>
                  <a:srgbClr val="002060"/>
                </a:solidFill>
              </a:rPr>
              <a:t>A</a:t>
            </a:r>
            <a:endParaRPr lang="en-GB" sz="2800" b="1" dirty="0">
              <a:solidFill>
                <a:srgbClr val="002060"/>
              </a:solidFill>
            </a:endParaRPr>
          </a:p>
        </p:txBody>
      </p:sp>
      <p:sp>
        <p:nvSpPr>
          <p:cNvPr id="6" name="Rectangle 5"/>
          <p:cNvSpPr/>
          <p:nvPr/>
        </p:nvSpPr>
        <p:spPr>
          <a:xfrm>
            <a:off x="250681"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sp>
        <p:nvSpPr>
          <p:cNvPr id="7" name="Rectangle 6"/>
          <p:cNvSpPr/>
          <p:nvPr/>
        </p:nvSpPr>
        <p:spPr>
          <a:xfrm>
            <a:off x="7054252" y="739946"/>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[hablar / habla],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[ver / ve],</a:t>
            </a:r>
            <a:endParaRPr lang="es-ES" sz="2400" dirty="0">
              <a:solidFill>
                <a:srgbClr val="002060"/>
              </a:solidFill>
              <a:latin typeface="Century Gothic" panose="020B0502020202020204" pitchFamily="34" charset="0"/>
            </a:endParaRPr>
          </a:p>
          <a:p>
            <a:r>
              <a:rPr lang="es-ES" sz="2400" dirty="0">
                <a:solidFill>
                  <a:srgbClr val="002060"/>
                </a:solidFill>
                <a:latin typeface="Century Gothic" panose="020B0502020202020204" pitchFamily="34" charset="0"/>
              </a:rPr>
              <a:t>7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[cantar </a:t>
            </a:r>
            <a:r>
              <a:rPr lang="es-ES" sz="2400" b="1" dirty="0">
                <a:solidFill>
                  <a:srgbClr val="E87D1E"/>
                </a:solidFill>
                <a:latin typeface="Century Gothic" panose="020B0502020202020204" pitchFamily="34" charset="0"/>
              </a:rPr>
              <a:t>/ </a:t>
            </a:r>
            <a:r>
              <a:rPr lang="es-ES" sz="2400" b="1" dirty="0" smtClean="0">
                <a:solidFill>
                  <a:srgbClr val="E87D1E"/>
                </a:solidFill>
                <a:latin typeface="Century Gothic" panose="020B0502020202020204" pitchFamily="34" charset="0"/>
              </a:rPr>
              <a:t>canta],</a:t>
            </a:r>
            <a:endParaRPr lang="es-ES" sz="2400" dirty="0">
              <a:solidFill>
                <a:srgbClr val="002060"/>
              </a:solidFill>
              <a:latin typeface="Century Gothic" panose="020B0502020202020204" pitchFamily="34" charset="0"/>
            </a:endParaRPr>
          </a:p>
          <a:p>
            <a:r>
              <a:rPr lang="es-ES" sz="2400" dirty="0" smtClean="0">
                <a:solidFill>
                  <a:srgbClr val="002060"/>
                </a:solidFill>
                <a:latin typeface="Century Gothic" panose="020B0502020202020204" pitchFamily="34" charset="0"/>
              </a:rPr>
              <a:t>8 no … </a:t>
            </a:r>
            <a:r>
              <a:rPr lang="es-ES" sz="2400" b="1" dirty="0" smtClean="0">
                <a:solidFill>
                  <a:srgbClr val="E87D1E"/>
                </a:solidFill>
                <a:latin typeface="Century Gothic" panose="020B0502020202020204" pitchFamily="34" charset="0"/>
              </a:rPr>
              <a:t>[querer / quiere],</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[escuchar / escucha],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[creer / cree],</a:t>
            </a:r>
            <a:endParaRPr lang="es-ES" sz="2400" b="1" dirty="0">
              <a:solidFill>
                <a:srgbClr val="E87D1E"/>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sp>
        <p:nvSpPr>
          <p:cNvPr id="9" name="Rectangle 8"/>
          <p:cNvSpPr/>
          <p:nvPr/>
        </p:nvSpPr>
        <p:spPr>
          <a:xfrm>
            <a:off x="7054252"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240"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304"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59943" y="280110"/>
            <a:ext cx="1006867" cy="523220"/>
          </a:xfrm>
          <a:prstGeom prst="rect">
            <a:avLst/>
          </a:prstGeom>
          <a:noFill/>
        </p:spPr>
        <p:txBody>
          <a:bodyPr wrap="square" rtlCol="0">
            <a:spAutoFit/>
          </a:bodyPr>
          <a:lstStyle/>
          <a:p>
            <a:r>
              <a:rPr lang="en-GB" sz="2800" b="1" dirty="0" smtClean="0">
                <a:solidFill>
                  <a:srgbClr val="002060"/>
                </a:solidFill>
              </a:rPr>
              <a:t>B</a:t>
            </a:r>
            <a:endParaRPr lang="en-GB" sz="2800" b="1" dirty="0">
              <a:solidFill>
                <a:srgbClr val="002060"/>
              </a:solidFill>
            </a:endParaRPr>
          </a:p>
        </p:txBody>
      </p:sp>
    </p:spTree>
    <p:extLst>
      <p:ext uri="{BB962C8B-B14F-4D97-AF65-F5344CB8AC3E}">
        <p14:creationId xmlns:p14="http://schemas.microsoft.com/office/powerpoint/2010/main" val="36047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20669"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0733"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50681" y="216726"/>
            <a:ext cx="1006867" cy="523220"/>
          </a:xfrm>
          <a:prstGeom prst="rect">
            <a:avLst/>
          </a:prstGeom>
          <a:noFill/>
        </p:spPr>
        <p:txBody>
          <a:bodyPr wrap="square" rtlCol="0">
            <a:spAutoFit/>
          </a:bodyPr>
          <a:lstStyle/>
          <a:p>
            <a:r>
              <a:rPr lang="en-GB" sz="2800" b="1" dirty="0" smtClean="0">
                <a:solidFill>
                  <a:srgbClr val="002060"/>
                </a:solidFill>
              </a:rPr>
              <a:t>A</a:t>
            </a:r>
            <a:endParaRPr lang="en-GB" sz="2800" b="1" dirty="0">
              <a:solidFill>
                <a:srgbClr val="002060"/>
              </a:solidFill>
            </a:endParaRPr>
          </a:p>
        </p:txBody>
      </p:sp>
      <p:sp>
        <p:nvSpPr>
          <p:cNvPr id="6" name="Rectangle 5"/>
          <p:cNvSpPr/>
          <p:nvPr/>
        </p:nvSpPr>
        <p:spPr>
          <a:xfrm>
            <a:off x="250681"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sp>
        <p:nvSpPr>
          <p:cNvPr id="9" name="Rectangle 8"/>
          <p:cNvSpPr/>
          <p:nvPr/>
        </p:nvSpPr>
        <p:spPr>
          <a:xfrm>
            <a:off x="7054252" y="5935328"/>
            <a:ext cx="3095719" cy="400110"/>
          </a:xfrm>
          <a:prstGeom prst="rect">
            <a:avLst/>
          </a:prstGeom>
        </p:spPr>
        <p:txBody>
          <a:bodyPr wrap="none">
            <a:spAutoFit/>
          </a:bodyPr>
          <a:lstStyle/>
          <a:p>
            <a:r>
              <a:rPr lang="en-GB" sz="2000" b="1" i="1" dirty="0">
                <a:solidFill>
                  <a:srgbClr val="002060"/>
                </a:solidFill>
                <a:latin typeface="Century Gothic" panose="020B0502020202020204" pitchFamily="34" charset="0"/>
              </a:rPr>
              <a:t>Armando José </a:t>
            </a:r>
            <a:r>
              <a:rPr lang="en-GB" sz="2000" b="1" i="1" dirty="0" err="1">
                <a:solidFill>
                  <a:srgbClr val="002060"/>
                </a:solidFill>
                <a:latin typeface="Century Gothic" panose="020B0502020202020204" pitchFamily="34" charset="0"/>
              </a:rPr>
              <a:t>Sequera</a:t>
            </a:r>
            <a:endParaRPr lang="en-GB" sz="2000" b="1" i="1" dirty="0">
              <a:solidFill>
                <a:srgbClr val="002060"/>
              </a:solidFill>
              <a:latin typeface="Century Gothic" panose="020B0502020202020204" pitchFamily="34" charset="0"/>
            </a:endParaRPr>
          </a:p>
        </p:txBody>
      </p:sp>
      <p:pic>
        <p:nvPicPr>
          <p:cNvPr id="10" name="Picture 9" descr="Image result for headless clipar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524240" y="465496"/>
            <a:ext cx="1102012" cy="114233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clker.com/cliparts/8/a/4/7/11949864331460157366tophat_benji_park_01.svg.hi.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84304" y="335152"/>
            <a:ext cx="581883" cy="4131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059943" y="280110"/>
            <a:ext cx="1006867" cy="523220"/>
          </a:xfrm>
          <a:prstGeom prst="rect">
            <a:avLst/>
          </a:prstGeom>
          <a:noFill/>
        </p:spPr>
        <p:txBody>
          <a:bodyPr wrap="square" rtlCol="0">
            <a:spAutoFit/>
          </a:bodyPr>
          <a:lstStyle/>
          <a:p>
            <a:r>
              <a:rPr lang="en-GB" sz="2800" b="1" dirty="0" smtClean="0">
                <a:solidFill>
                  <a:srgbClr val="002060"/>
                </a:solidFill>
              </a:rPr>
              <a:t>B</a:t>
            </a:r>
            <a:endParaRPr lang="en-GB" sz="2800" b="1" dirty="0">
              <a:solidFill>
                <a:srgbClr val="002060"/>
              </a:solidFill>
            </a:endParaRPr>
          </a:p>
        </p:txBody>
      </p:sp>
      <p:sp>
        <p:nvSpPr>
          <p:cNvPr id="13" name="Rectangle 12"/>
          <p:cNvSpPr/>
          <p:nvPr/>
        </p:nvSpPr>
        <p:spPr>
          <a:xfrm>
            <a:off x="7009525" y="748289"/>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puede </a:t>
            </a:r>
            <a:r>
              <a:rPr lang="es-ES" sz="2400" strike="sngStrike" dirty="0" smtClean="0">
                <a:solidFill>
                  <a:srgbClr val="E87D1E"/>
                </a:solidFill>
                <a:latin typeface="Century Gothic" panose="020B0502020202020204" pitchFamily="34" charset="0"/>
              </a:rPr>
              <a:t>llamar,</a:t>
            </a:r>
            <a:endParaRPr lang="es-ES" sz="2400"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a:t>
            </a:r>
            <a:r>
              <a:rPr lang="es-ES" sz="2400" b="1" strike="sngStrike" dirty="0" smtClean="0">
                <a:solidFill>
                  <a:srgbClr val="E87D1E"/>
                </a:solidFill>
                <a:latin typeface="Century Gothic" panose="020B0502020202020204" pitchFamily="34" charset="0"/>
              </a:rPr>
              <a:t>sabe,</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7 no puede </a:t>
            </a:r>
            <a:r>
              <a:rPr lang="es-ES" sz="2400" b="1" strike="sngStrike" dirty="0" smtClean="0">
                <a:solidFill>
                  <a:srgbClr val="E87D1E"/>
                </a:solidFill>
                <a:latin typeface="Century Gothic" panose="020B0502020202020204" pitchFamily="34" charset="0"/>
              </a:rPr>
              <a:t>decir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8 no puede </a:t>
            </a:r>
            <a:r>
              <a:rPr lang="es-ES" sz="2400" b="1" strike="sngStrike" dirty="0" smtClean="0">
                <a:solidFill>
                  <a:srgbClr val="E87D1E"/>
                </a:solidFill>
                <a:latin typeface="Century Gothic" panose="020B0502020202020204" pitchFamily="34" charset="0"/>
              </a:rPr>
              <a:t>ir,</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b="1" strike="sngStrike" dirty="0" smtClean="0">
                <a:solidFill>
                  <a:srgbClr val="E87D1E"/>
                </a:solidFill>
                <a:latin typeface="Century Gothic" panose="020B0502020202020204" pitchFamily="34" charset="0"/>
              </a:rPr>
              <a:t>quiere,</a:t>
            </a:r>
            <a:endParaRPr lang="es-ES" sz="2400" b="1" strike="sngStrike"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puede </a:t>
            </a:r>
            <a:r>
              <a:rPr lang="es-ES" sz="2400" b="1" strike="sngStrike" dirty="0" smtClean="0">
                <a:solidFill>
                  <a:srgbClr val="E87D1E"/>
                </a:solidFill>
                <a:latin typeface="Century Gothic" panose="020B0502020202020204" pitchFamily="34" charset="0"/>
              </a:rPr>
              <a:t>ser</a:t>
            </a:r>
            <a:r>
              <a:rPr lang="es-ES" sz="2400" dirty="0" smtClean="0">
                <a:solidFill>
                  <a:srgbClr val="002060"/>
                </a:solidFill>
                <a:latin typeface="Century Gothic" panose="020B0502020202020204" pitchFamily="34" charset="0"/>
              </a:rPr>
              <a:t>,</a:t>
            </a:r>
            <a:endParaRPr lang="es-ES" sz="2400" dirty="0">
              <a:solidFill>
                <a:srgbClr val="002060"/>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sp>
        <p:nvSpPr>
          <p:cNvPr id="14" name="Rectangle 13"/>
          <p:cNvSpPr/>
          <p:nvPr/>
        </p:nvSpPr>
        <p:spPr>
          <a:xfrm>
            <a:off x="250681" y="716097"/>
            <a:ext cx="4572000" cy="5262979"/>
          </a:xfrm>
          <a:prstGeom prst="rect">
            <a:avLst/>
          </a:prstGeom>
        </p:spPr>
        <p:txBody>
          <a:bodyPr>
            <a:spAutoFit/>
          </a:bodyPr>
          <a:lstStyle/>
          <a:p>
            <a:r>
              <a:rPr lang="es-ES" sz="2400" b="1" dirty="0" smtClean="0">
                <a:solidFill>
                  <a:srgbClr val="002060"/>
                </a:solidFill>
                <a:latin typeface="Century Gothic" panose="020B0502020202020204" pitchFamily="34" charset="0"/>
              </a:rPr>
              <a:t>Un</a:t>
            </a:r>
            <a:r>
              <a:rPr lang="es-ES" sz="2400" b="1" dirty="0">
                <a:solidFill>
                  <a:srgbClr val="002060"/>
                </a:solidFill>
                <a:latin typeface="Century Gothic" panose="020B0502020202020204" pitchFamily="34" charset="0"/>
              </a:rPr>
              <a:t> hombre sin cabeza</a:t>
            </a:r>
          </a:p>
          <a:p>
            <a:r>
              <a:rPr lang="es-ES" sz="2400" dirty="0">
                <a:solidFill>
                  <a:srgbClr val="002060"/>
                </a:solidFill>
                <a:latin typeface="Century Gothic" panose="020B0502020202020204" pitchFamily="34" charset="0"/>
              </a:rPr>
              <a:t> </a:t>
            </a:r>
          </a:p>
          <a:p>
            <a:r>
              <a:rPr lang="es-ES" sz="2400" i="1" dirty="0">
                <a:solidFill>
                  <a:srgbClr val="002060"/>
                </a:solidFill>
                <a:latin typeface="Century Gothic" panose="020B0502020202020204" pitchFamily="34" charset="0"/>
              </a:rPr>
              <a:t>1 Un hombre sin cabeza</a:t>
            </a:r>
          </a:p>
          <a:p>
            <a:r>
              <a:rPr lang="es-ES" sz="2400" i="1" dirty="0">
                <a:solidFill>
                  <a:srgbClr val="002060"/>
                </a:solidFill>
                <a:latin typeface="Century Gothic" panose="020B0502020202020204" pitchFamily="34" charset="0"/>
              </a:rPr>
              <a:t>2 no puede usar sombrero.</a:t>
            </a:r>
          </a:p>
          <a:p>
            <a:r>
              <a:rPr lang="es-ES" sz="2400" i="1" dirty="0">
                <a:solidFill>
                  <a:srgbClr val="002060"/>
                </a:solidFill>
                <a:latin typeface="Century Gothic" panose="020B0502020202020204" pitchFamily="34" charset="0"/>
              </a:rPr>
              <a:t>3 Pero éste no es</a:t>
            </a:r>
          </a:p>
          <a:p>
            <a:r>
              <a:rPr lang="es-ES" sz="2400" i="1" dirty="0">
                <a:solidFill>
                  <a:srgbClr val="002060"/>
                </a:solidFill>
                <a:latin typeface="Century Gothic" panose="020B0502020202020204" pitchFamily="34" charset="0"/>
              </a:rPr>
              <a:t>4 su mayor problema:</a:t>
            </a:r>
          </a:p>
          <a:p>
            <a:r>
              <a:rPr lang="es-ES" sz="2400" dirty="0">
                <a:solidFill>
                  <a:srgbClr val="002060"/>
                </a:solidFill>
                <a:latin typeface="Century Gothic" panose="020B0502020202020204" pitchFamily="34" charset="0"/>
              </a:rPr>
              <a:t>5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[llamar / llama],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6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[saber / sabe],</a:t>
            </a:r>
            <a:endParaRPr lang="es-ES" sz="2400" dirty="0">
              <a:solidFill>
                <a:srgbClr val="002060"/>
              </a:solidFill>
              <a:latin typeface="Century Gothic" panose="020B0502020202020204" pitchFamily="34" charset="0"/>
            </a:endParaRPr>
          </a:p>
          <a:p>
            <a:r>
              <a:rPr lang="es-ES" sz="2400" dirty="0">
                <a:solidFill>
                  <a:srgbClr val="002060"/>
                </a:solidFill>
                <a:latin typeface="Century Gothic" panose="020B0502020202020204" pitchFamily="34" charset="0"/>
              </a:rPr>
              <a:t>7 no </a:t>
            </a:r>
            <a:r>
              <a:rPr lang="es-ES" sz="2400" dirty="0" smtClean="0">
                <a:solidFill>
                  <a:srgbClr val="002060"/>
                </a:solidFill>
                <a:latin typeface="Century Gothic" panose="020B0502020202020204" pitchFamily="34" charset="0"/>
              </a:rPr>
              <a:t>… </a:t>
            </a:r>
            <a:r>
              <a:rPr lang="es-ES" sz="2400" b="1" dirty="0" smtClean="0">
                <a:solidFill>
                  <a:srgbClr val="E87D1E"/>
                </a:solidFill>
                <a:latin typeface="Century Gothic" panose="020B0502020202020204" pitchFamily="34" charset="0"/>
              </a:rPr>
              <a:t>[decir </a:t>
            </a:r>
            <a:r>
              <a:rPr lang="es-ES" sz="2400" b="1" dirty="0">
                <a:solidFill>
                  <a:srgbClr val="E87D1E"/>
                </a:solidFill>
                <a:latin typeface="Century Gothic" panose="020B0502020202020204" pitchFamily="34" charset="0"/>
              </a:rPr>
              <a:t>/ </a:t>
            </a:r>
            <a:r>
              <a:rPr lang="es-ES" sz="2400" b="1" dirty="0" smtClean="0">
                <a:solidFill>
                  <a:srgbClr val="E87D1E"/>
                </a:solidFill>
                <a:latin typeface="Century Gothic" panose="020B0502020202020204" pitchFamily="34" charset="0"/>
              </a:rPr>
              <a:t>dice],</a:t>
            </a:r>
            <a:endParaRPr lang="es-ES" sz="2400" dirty="0">
              <a:solidFill>
                <a:srgbClr val="002060"/>
              </a:solidFill>
              <a:latin typeface="Century Gothic" panose="020B0502020202020204" pitchFamily="34" charset="0"/>
            </a:endParaRPr>
          </a:p>
          <a:p>
            <a:r>
              <a:rPr lang="es-ES" sz="2400" dirty="0" smtClean="0">
                <a:solidFill>
                  <a:srgbClr val="002060"/>
                </a:solidFill>
                <a:latin typeface="Century Gothic" panose="020B0502020202020204" pitchFamily="34" charset="0"/>
              </a:rPr>
              <a:t>8 no … </a:t>
            </a:r>
            <a:r>
              <a:rPr lang="es-ES" sz="2400" b="1" dirty="0" smtClean="0">
                <a:solidFill>
                  <a:srgbClr val="E87D1E"/>
                </a:solidFill>
                <a:latin typeface="Century Gothic" panose="020B0502020202020204" pitchFamily="34" charset="0"/>
              </a:rPr>
              <a:t>[ir / va],</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9 No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[querer/ quiere],</a:t>
            </a:r>
            <a:endParaRPr lang="es-ES" sz="2400" b="1" dirty="0">
              <a:solidFill>
                <a:srgbClr val="E87D1E"/>
              </a:solidFill>
              <a:latin typeface="Century Gothic" panose="020B0502020202020204" pitchFamily="34" charset="0"/>
            </a:endParaRPr>
          </a:p>
          <a:p>
            <a:r>
              <a:rPr lang="es-ES" sz="2400" dirty="0">
                <a:solidFill>
                  <a:srgbClr val="002060"/>
                </a:solidFill>
                <a:latin typeface="Century Gothic" panose="020B0502020202020204" pitchFamily="34" charset="0"/>
              </a:rPr>
              <a:t>10 ni </a:t>
            </a:r>
            <a:r>
              <a:rPr lang="es-ES" sz="2400" dirty="0" smtClean="0">
                <a:solidFill>
                  <a:srgbClr val="002060"/>
                </a:solidFill>
                <a:latin typeface="Century Gothic" panose="020B0502020202020204" pitchFamily="34" charset="0"/>
              </a:rPr>
              <a:t>…</a:t>
            </a:r>
            <a:r>
              <a:rPr lang="es-ES" sz="2400" b="1" dirty="0" smtClean="0">
                <a:solidFill>
                  <a:srgbClr val="E87D1E"/>
                </a:solidFill>
                <a:latin typeface="Century Gothic" panose="020B0502020202020204" pitchFamily="34" charset="0"/>
              </a:rPr>
              <a:t>[ser / es],</a:t>
            </a:r>
            <a:endParaRPr lang="es-ES" sz="2400" b="1" dirty="0">
              <a:solidFill>
                <a:srgbClr val="E87D1E"/>
              </a:solidFill>
              <a:latin typeface="Century Gothic" panose="020B0502020202020204" pitchFamily="34" charset="0"/>
            </a:endParaRPr>
          </a:p>
          <a:p>
            <a:r>
              <a:rPr lang="es-ES" sz="2400" i="1" dirty="0">
                <a:solidFill>
                  <a:srgbClr val="002060"/>
                </a:solidFill>
                <a:latin typeface="Century Gothic" panose="020B0502020202020204" pitchFamily="34" charset="0"/>
              </a:rPr>
              <a:t>11 que para amar y besar</a:t>
            </a:r>
          </a:p>
          <a:p>
            <a:r>
              <a:rPr lang="es-ES" sz="2400" i="1" dirty="0">
                <a:solidFill>
                  <a:srgbClr val="002060"/>
                </a:solidFill>
                <a:latin typeface="Century Gothic" panose="020B0502020202020204" pitchFamily="34" charset="0"/>
              </a:rPr>
              <a:t>12 cabeza se debe tener.</a:t>
            </a:r>
          </a:p>
        </p:txBody>
      </p:sp>
    </p:spTree>
    <p:extLst>
      <p:ext uri="{BB962C8B-B14F-4D97-AF65-F5344CB8AC3E}">
        <p14:creationId xmlns:p14="http://schemas.microsoft.com/office/powerpoint/2010/main" val="215888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Assessment</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6" name="Picture 5"/>
          <p:cNvPicPr>
            <a:picLocks noChangeAspect="1"/>
          </p:cNvPicPr>
          <p:nvPr/>
        </p:nvPicPr>
        <p:blipFill>
          <a:blip r:embed="rId4"/>
          <a:stretch>
            <a:fillRect/>
          </a:stretch>
        </p:blipFill>
        <p:spPr>
          <a:xfrm>
            <a:off x="829562" y="1325563"/>
            <a:ext cx="3731583" cy="4876981"/>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5"/>
          <a:stretch>
            <a:fillRect/>
          </a:stretch>
        </p:blipFill>
        <p:spPr>
          <a:xfrm>
            <a:off x="5467082" y="1858999"/>
            <a:ext cx="6044324" cy="374805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86343595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0" y="0"/>
            <a:ext cx="10515600" cy="1325563"/>
          </a:xfrm>
        </p:spPr>
        <p:txBody>
          <a:bodyPr>
            <a:normAutofit/>
          </a:bodyPr>
          <a:lstStyle/>
          <a:p>
            <a:r>
              <a:rPr lang="en-GB" sz="3200" b="1" dirty="0" smtClean="0">
                <a:solidFill>
                  <a:schemeClr val="bg1"/>
                </a:solidFill>
              </a:rPr>
              <a:t>Different rates of learning</a:t>
            </a:r>
            <a:endParaRPr lang="en-GB" sz="3200" b="1" dirty="0">
              <a:solidFill>
                <a:schemeClr val="bg1"/>
              </a:solidFill>
            </a:endParaRPr>
          </a:p>
        </p:txBody>
      </p:sp>
      <p:sp>
        <p:nvSpPr>
          <p:cNvPr id="2" name="Content Placeholder 1"/>
          <p:cNvSpPr>
            <a:spLocks noGrp="1"/>
          </p:cNvSpPr>
          <p:nvPr>
            <p:ph idx="1"/>
          </p:nvPr>
        </p:nvSpPr>
        <p:spPr>
          <a:xfrm>
            <a:off x="556845" y="1325563"/>
            <a:ext cx="10961077" cy="4857642"/>
          </a:xfrm>
        </p:spPr>
        <p:txBody>
          <a:bodyPr>
            <a:normAutofit fontScale="85000" lnSpcReduction="20000"/>
          </a:bodyPr>
          <a:lstStyle/>
          <a:p>
            <a:pPr>
              <a:buFont typeface="Wingdings" panose="05000000000000000000" pitchFamily="2" charset="2"/>
              <a:buChar char="§"/>
            </a:pPr>
            <a:r>
              <a:rPr lang="en-GB" dirty="0" smtClean="0"/>
              <a:t>A focus on high-frequency vocabulary, particularly verbs helps all learners, but particularly those who take longer to learn and find it more difficult to retain and retrieve.</a:t>
            </a:r>
          </a:p>
          <a:p>
            <a:pPr>
              <a:buFont typeface="Wingdings" panose="05000000000000000000" pitchFamily="2" charset="2"/>
              <a:buChar char="§"/>
            </a:pPr>
            <a:r>
              <a:rPr lang="en-GB" dirty="0" smtClean="0"/>
              <a:t>Pre-lesson learning gives learners control over the initial learning (i.e. they can learn at their own pace and without any time pressure)</a:t>
            </a:r>
          </a:p>
          <a:p>
            <a:pPr>
              <a:buFont typeface="Wingdings" panose="05000000000000000000" pitchFamily="2" charset="2"/>
              <a:buChar char="§"/>
            </a:pPr>
            <a:r>
              <a:rPr lang="en-GB" dirty="0"/>
              <a:t> </a:t>
            </a:r>
            <a:r>
              <a:rPr lang="en-GB" dirty="0" smtClean="0"/>
              <a:t>Peer presentation and consolidation methods – strategic seating can give a ‘lead’ role to more able students, initially, but changing partners to repeat then ensures that all are challenged (i.e. start with HPA/LPA pairs, then move to HPA/HPA and LPA/LPA pairs).</a:t>
            </a:r>
          </a:p>
          <a:p>
            <a:pPr>
              <a:buFont typeface="Wingdings" panose="05000000000000000000" pitchFamily="2" charset="2"/>
              <a:buChar char="§"/>
            </a:pPr>
            <a:r>
              <a:rPr lang="en-GB" dirty="0"/>
              <a:t> </a:t>
            </a:r>
            <a:r>
              <a:rPr lang="en-GB" dirty="0" smtClean="0"/>
              <a:t>Self-made flashcards offer differentiation  - Higher-attaining pupils can move more quickly to working from L1 to L2.</a:t>
            </a:r>
          </a:p>
          <a:p>
            <a:pPr>
              <a:buFont typeface="Wingdings" panose="05000000000000000000" pitchFamily="2" charset="2"/>
              <a:buChar char="§"/>
            </a:pPr>
            <a:r>
              <a:rPr lang="en-GB" dirty="0"/>
              <a:t> </a:t>
            </a:r>
            <a:r>
              <a:rPr lang="en-GB" dirty="0" smtClean="0"/>
              <a:t>Information gap tasks can be tweaked to have differentiated levels of challenge in the pairings; tasks then repeated with equal challenge pairs.</a:t>
            </a:r>
          </a:p>
          <a:p>
            <a:pPr>
              <a:buFont typeface="Wingdings" panose="05000000000000000000" pitchFamily="2" charset="2"/>
              <a:buChar char="§"/>
            </a:pPr>
            <a:r>
              <a:rPr lang="en-GB" dirty="0" smtClean="0"/>
              <a:t>Open-ended tasks, e.g. sentence-creation from given words, give pupils the opportunity for stretch.</a:t>
            </a:r>
          </a:p>
          <a:p>
            <a:pPr>
              <a:buFont typeface="Wingdings" panose="05000000000000000000" pitchFamily="2" charset="2"/>
              <a:buChar char="§"/>
            </a:pPr>
            <a:endParaRPr lang="en-GB" dirty="0"/>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6605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GCSE frequency lists</a:t>
            </a:r>
            <a:endParaRPr lang="en-GB" sz="3600" b="1" dirty="0">
              <a:solidFill>
                <a:schemeClr val="bg1"/>
              </a:solidFill>
            </a:endParaRPr>
          </a:p>
        </p:txBody>
      </p:sp>
      <p:sp>
        <p:nvSpPr>
          <p:cNvPr id="5" name="Content Placeholder 4"/>
          <p:cNvSpPr>
            <a:spLocks noGrp="1"/>
          </p:cNvSpPr>
          <p:nvPr>
            <p:ph idx="1"/>
          </p:nvPr>
        </p:nvSpPr>
        <p:spPr>
          <a:xfrm>
            <a:off x="838200" y="1241483"/>
            <a:ext cx="10515600" cy="5264423"/>
          </a:xfrm>
        </p:spPr>
        <p:txBody>
          <a:bodyPr>
            <a:normAutofit lnSpcReduction="10000"/>
          </a:bodyPr>
          <a:lstStyle/>
          <a:p>
            <a:pPr>
              <a:buFont typeface="Wingdings" panose="05000000000000000000" pitchFamily="2" charset="2"/>
              <a:buChar char="§"/>
            </a:pPr>
            <a:r>
              <a:rPr lang="en-GB" dirty="0" smtClean="0"/>
              <a:t>Frequency data have been added to AQA GCSE vocabulary lists for French, German and Spanish</a:t>
            </a:r>
            <a:br>
              <a:rPr lang="en-GB" dirty="0" smtClean="0"/>
            </a:br>
            <a:r>
              <a:rPr lang="en-GB" sz="1600" i="1" dirty="0" smtClean="0"/>
              <a:t>[Sources</a:t>
            </a:r>
            <a:r>
              <a:rPr lang="en-GB" sz="1600" i="1" dirty="0"/>
              <a:t>: A Frequency Dictionary of Spanish: Core Vocabulary for Learners (Davies &amp; Davies, 2018); A Frequency Dictionary of German (Jones &amp; </a:t>
            </a:r>
            <a:r>
              <a:rPr lang="en-GB" sz="1600" i="1" dirty="0" err="1"/>
              <a:t>Tschirner</a:t>
            </a:r>
            <a:r>
              <a:rPr lang="en-GB" sz="1600" i="1" dirty="0"/>
              <a:t>, 2006) and A Frequency Dictionary of French (</a:t>
            </a:r>
            <a:r>
              <a:rPr lang="en-GB" sz="1600" i="1" dirty="0" err="1"/>
              <a:t>Londsale</a:t>
            </a:r>
            <a:r>
              <a:rPr lang="en-GB" sz="1600" i="1" dirty="0"/>
              <a:t> &amp; Le Bras, 2009), published by Routledge</a:t>
            </a:r>
            <a:r>
              <a:rPr lang="en-GB" sz="1600" i="1" dirty="0" smtClean="0"/>
              <a:t>.]</a:t>
            </a:r>
          </a:p>
          <a:p>
            <a:pPr>
              <a:buFont typeface="Wingdings" panose="05000000000000000000" pitchFamily="2" charset="2"/>
              <a:buChar char="§"/>
            </a:pPr>
            <a:r>
              <a:rPr lang="en-GB" dirty="0" smtClean="0"/>
              <a:t>The lists are available in a variety of formats: Excel (full list), Word – A-Z, by topic, by parts of speech</a:t>
            </a:r>
          </a:p>
          <a:p>
            <a:pPr>
              <a:buFont typeface="Wingdings" panose="05000000000000000000" pitchFamily="2" charset="2"/>
              <a:buChar char="§"/>
            </a:pPr>
            <a:r>
              <a:rPr lang="en-GB" dirty="0" smtClean="0"/>
              <a:t>Teachers may use the frequency data to:</a:t>
            </a:r>
          </a:p>
          <a:p>
            <a:pPr lvl="1">
              <a:buFont typeface="Wingdings" panose="05000000000000000000" pitchFamily="2" charset="2"/>
              <a:buChar char="§"/>
            </a:pPr>
            <a:r>
              <a:rPr lang="en-GB" dirty="0" smtClean="0"/>
              <a:t>inform the SOW design </a:t>
            </a:r>
          </a:p>
          <a:p>
            <a:pPr lvl="1">
              <a:buFont typeface="Wingdings" panose="05000000000000000000" pitchFamily="2" charset="2"/>
              <a:buChar char="§"/>
            </a:pPr>
            <a:r>
              <a:rPr lang="en-GB" dirty="0" smtClean="0"/>
              <a:t>stimulate interest amongst pupils (and teachers!)</a:t>
            </a:r>
          </a:p>
          <a:p>
            <a:pPr lvl="1">
              <a:buFont typeface="Wingdings" panose="05000000000000000000" pitchFamily="2" charset="2"/>
              <a:buChar char="§"/>
            </a:pPr>
            <a:r>
              <a:rPr lang="en-GB" dirty="0" smtClean="0"/>
              <a:t>teach multiple meanings of the same word</a:t>
            </a:r>
          </a:p>
          <a:p>
            <a:pPr lvl="1">
              <a:buFont typeface="Wingdings" panose="05000000000000000000" pitchFamily="2" charset="2"/>
              <a:buChar char="§"/>
            </a:pPr>
            <a:r>
              <a:rPr lang="en-GB" dirty="0" smtClean="0"/>
              <a:t>teach vocabulary in multiple word class clusters</a:t>
            </a:r>
          </a:p>
          <a:p>
            <a:pPr lvl="1">
              <a:buFont typeface="Wingdings" panose="05000000000000000000" pitchFamily="2" charset="2"/>
              <a:buChar char="§"/>
            </a:pPr>
            <a:r>
              <a:rPr lang="en-GB" dirty="0" smtClean="0"/>
              <a:t>teach relations between words within word families</a:t>
            </a:r>
          </a:p>
          <a:p>
            <a:pPr lvl="1">
              <a:buFont typeface="Wingdings" panose="05000000000000000000" pitchFamily="2" charset="2"/>
              <a:buChar char="§"/>
            </a:pPr>
            <a:r>
              <a:rPr lang="en-GB" dirty="0" smtClean="0"/>
              <a:t>teach cognate patterns</a:t>
            </a:r>
          </a:p>
          <a:p>
            <a:pPr lvl="1">
              <a:buFont typeface="Wingdings" panose="05000000000000000000" pitchFamily="2" charset="2"/>
              <a:buChar char="§"/>
            </a:pPr>
            <a:r>
              <a:rPr lang="en-GB" dirty="0" smtClean="0"/>
              <a:t>highlight differences between high frequency words and awarding body lists</a:t>
            </a:r>
          </a:p>
          <a:p>
            <a:pPr lvl="1">
              <a:buFont typeface="Wingdings" panose="05000000000000000000" pitchFamily="2" charset="2"/>
              <a:buChar char="§"/>
            </a:pPr>
            <a:endParaRPr lang="en-GB" dirty="0"/>
          </a:p>
          <a:p>
            <a:pPr>
              <a:buFont typeface="Wingdings" panose="05000000000000000000" pitchFamily="2" charset="2"/>
              <a:buChar char="§"/>
            </a:pP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413785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5" end="5"/>
                                            </p:txEl>
                                          </p:spTgt>
                                        </p:tgtEl>
                                        <p:attrNameLst>
                                          <p:attrName>style.visibility</p:attrName>
                                        </p:attrNameLst>
                                      </p:cBhvr>
                                      <p:to>
                                        <p:strVal val="visible"/>
                                      </p:to>
                                    </p:set>
                                    <p:animEffect transition="in" filter="fade">
                                      <p:cBhvr>
                                        <p:cTn id="26" dur="500"/>
                                        <p:tgtEl>
                                          <p:spTgt spid="5">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Effect transition="in" filter="fade">
                                      <p:cBhvr>
                                        <p:cTn id="29" dur="500"/>
                                        <p:tgtEl>
                                          <p:spTgt spid="5">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animEffect transition="in" filter="fade">
                                      <p:cBhvr>
                                        <p:cTn id="35" dur="500"/>
                                        <p:tgtEl>
                                          <p:spTgt spid="5">
                                            <p:txEl>
                                              <p:pRg st="8" end="8"/>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2286833"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CALL</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2" name="Picture 1"/>
          <p:cNvPicPr>
            <a:picLocks noChangeAspect="1"/>
          </p:cNvPicPr>
          <p:nvPr/>
        </p:nvPicPr>
        <p:blipFill>
          <a:blip r:embed="rId4"/>
          <a:stretch>
            <a:fillRect/>
          </a:stretch>
        </p:blipFill>
        <p:spPr>
          <a:xfrm>
            <a:off x="2620941" y="296863"/>
            <a:ext cx="7894659" cy="567408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2639830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2800" b="1" dirty="0" smtClean="0">
                <a:solidFill>
                  <a:schemeClr val="bg1"/>
                </a:solidFill>
              </a:rPr>
              <a:t>Aims of the session</a:t>
            </a:r>
            <a:endParaRPr lang="en-GB" sz="2800" b="1" dirty="0">
              <a:solidFill>
                <a:schemeClr val="bg1"/>
              </a:solidFill>
            </a:endParaRPr>
          </a:p>
        </p:txBody>
      </p:sp>
      <p:sp>
        <p:nvSpPr>
          <p:cNvPr id="5" name="Content Placeholder 4"/>
          <p:cNvSpPr>
            <a:spLocks noGrp="1"/>
          </p:cNvSpPr>
          <p:nvPr>
            <p:ph idx="1"/>
          </p:nvPr>
        </p:nvSpPr>
        <p:spPr>
          <a:xfrm>
            <a:off x="567267" y="1460854"/>
            <a:ext cx="10515600" cy="4771779"/>
          </a:xfrm>
        </p:spPr>
        <p:txBody>
          <a:bodyPr>
            <a:normAutofit/>
          </a:bodyPr>
          <a:lstStyle/>
          <a:p>
            <a:pPr lvl="0">
              <a:lnSpc>
                <a:spcPct val="100000"/>
              </a:lnSpc>
              <a:buFont typeface="Wingdings" panose="05000000000000000000" pitchFamily="2" charset="2"/>
              <a:buChar char="§"/>
            </a:pPr>
            <a:r>
              <a:rPr lang="en-GB" dirty="0" smtClean="0"/>
              <a:t>Develop </a:t>
            </a:r>
            <a:r>
              <a:rPr lang="en-GB" dirty="0"/>
              <a:t>an understanding of the research evidence relating to L2 vocabulary learning  </a:t>
            </a:r>
          </a:p>
          <a:p>
            <a:pPr lvl="0">
              <a:lnSpc>
                <a:spcPct val="100000"/>
              </a:lnSpc>
              <a:buFont typeface="Wingdings" panose="05000000000000000000" pitchFamily="2" charset="2"/>
              <a:buChar char="§"/>
            </a:pPr>
            <a:r>
              <a:rPr lang="en-GB" dirty="0" smtClean="0"/>
              <a:t>Develop </a:t>
            </a:r>
            <a:r>
              <a:rPr lang="en-GB" dirty="0"/>
              <a:t>more concrete ideas for teaching vocabulary: (a) which words? (b) how to present, consolidate, develop and assess vocabulary knowledge?</a:t>
            </a:r>
          </a:p>
          <a:p>
            <a:pPr lvl="0">
              <a:lnSpc>
                <a:spcPct val="100000"/>
              </a:lnSpc>
              <a:buFont typeface="Wingdings" panose="05000000000000000000" pitchFamily="2" charset="2"/>
              <a:buChar char="§"/>
            </a:pPr>
            <a:r>
              <a:rPr lang="en-GB" dirty="0" smtClean="0"/>
              <a:t>Explore </a:t>
            </a:r>
            <a:r>
              <a:rPr lang="en-GB" dirty="0"/>
              <a:t>some of the NCELP resources and approaches for vocabulary learning</a:t>
            </a:r>
          </a:p>
          <a:p>
            <a:pPr lvl="0">
              <a:lnSpc>
                <a:spcPct val="100000"/>
              </a:lnSpc>
              <a:buFont typeface="Wingdings" panose="05000000000000000000" pitchFamily="2" charset="2"/>
              <a:buChar char="§"/>
            </a:pPr>
            <a:r>
              <a:rPr lang="en-GB" dirty="0" smtClean="0"/>
              <a:t>Understand </a:t>
            </a:r>
            <a:r>
              <a:rPr lang="en-GB" dirty="0"/>
              <a:t>the ways in which you will work with the Lead Schools to develop practice in this area</a:t>
            </a:r>
          </a:p>
          <a:p>
            <a:pPr lvl="0">
              <a:lnSpc>
                <a:spcPct val="100000"/>
              </a:lnSpc>
              <a:buFont typeface="Wingdings" panose="05000000000000000000" pitchFamily="2" charset="2"/>
              <a:buChar char="§"/>
            </a:pPr>
            <a:endParaRPr lang="en-GB" dirty="0"/>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0111137" y="1278198"/>
            <a:ext cx="597717" cy="622622"/>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0691100" y="2532507"/>
            <a:ext cx="597717" cy="622622"/>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30955">
            <a:off x="11010183" y="3730906"/>
            <a:ext cx="597717" cy="622622"/>
          </a:xfrm>
          <a:prstGeom prst="rect">
            <a:avLst/>
          </a:prstGeom>
        </p:spPr>
      </p:pic>
    </p:spTree>
    <p:extLst>
      <p:ext uri="{BB962C8B-B14F-4D97-AF65-F5344CB8AC3E}">
        <p14:creationId xmlns:p14="http://schemas.microsoft.com/office/powerpoint/2010/main" val="25002561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200" b="1" dirty="0" smtClean="0">
                <a:solidFill>
                  <a:schemeClr val="bg1"/>
                </a:solidFill>
              </a:rPr>
              <a:t>Conclusion and next steps</a:t>
            </a:r>
            <a:endParaRPr lang="en-GB" sz="3200" b="1" dirty="0">
              <a:solidFill>
                <a:schemeClr val="bg1"/>
              </a:solidFill>
            </a:endParaRPr>
          </a:p>
        </p:txBody>
      </p:sp>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a:t>
            </a:r>
            <a:endParaRPr lang="en-GB" sz="1200" dirty="0">
              <a:solidFill>
                <a:prstClr val="white"/>
              </a:solidFill>
              <a:latin typeface="Century Gothic" panose="020B0502020202020204" pitchFamily="34" charset="0"/>
            </a:endParaRPr>
          </a:p>
        </p:txBody>
      </p:sp>
      <p:sp>
        <p:nvSpPr>
          <p:cNvPr id="3" name="Rectangle 2"/>
          <p:cNvSpPr/>
          <p:nvPr/>
        </p:nvSpPr>
        <p:spPr>
          <a:xfrm>
            <a:off x="341870" y="1325563"/>
            <a:ext cx="11532974" cy="4585871"/>
          </a:xfrm>
          <a:prstGeom prst="rect">
            <a:avLst/>
          </a:prstGeom>
        </p:spPr>
        <p:txBody>
          <a:bodyPr wrap="square">
            <a:spAutoFit/>
          </a:bodyPr>
          <a:lstStyle/>
          <a:p>
            <a:pPr marL="342900" indent="-342900">
              <a:buFont typeface="Wingdings" panose="05000000000000000000" pitchFamily="2" charset="2"/>
              <a:buChar char="§"/>
            </a:pPr>
            <a:r>
              <a:rPr lang="en-GB" sz="2800" b="1" dirty="0" smtClean="0">
                <a:solidFill>
                  <a:srgbClr val="EA5F00"/>
                </a:solidFill>
                <a:latin typeface="Century Gothic" panose="020B0502020202020204" pitchFamily="34" charset="0"/>
              </a:rPr>
              <a:t>Cascade to colleagues in your departments</a:t>
            </a:r>
            <a:endParaRPr lang="en-GB" sz="2800" b="1" dirty="0" smtClean="0">
              <a:solidFill>
                <a:srgbClr val="EA5F00"/>
              </a:solidFill>
              <a:latin typeface="Century Gothic" panose="020B0502020202020204" pitchFamily="34" charset="0"/>
            </a:endParaRPr>
          </a:p>
          <a:p>
            <a:pPr marL="342900" indent="-342900">
              <a:buFont typeface="Wingdings" panose="05000000000000000000" pitchFamily="2" charset="2"/>
              <a:buChar char="§"/>
            </a:pPr>
            <a:r>
              <a:rPr lang="en-GB" sz="2800" b="1" dirty="0" smtClean="0">
                <a:solidFill>
                  <a:srgbClr val="EA5F00"/>
                </a:solidFill>
                <a:latin typeface="Century Gothic" panose="020B0502020202020204" pitchFamily="34" charset="0"/>
              </a:rPr>
              <a:t>Plan </a:t>
            </a:r>
            <a:r>
              <a:rPr lang="en-GB" sz="2800" b="1" dirty="0">
                <a:solidFill>
                  <a:srgbClr val="EA5F00"/>
                </a:solidFill>
                <a:latin typeface="Century Gothic" panose="020B0502020202020204" pitchFamily="34" charset="0"/>
              </a:rPr>
              <a:t>and resource</a:t>
            </a:r>
            <a:r>
              <a:rPr lang="en-GB" sz="2000" b="1" dirty="0">
                <a:solidFill>
                  <a:srgbClr val="FF552D"/>
                </a:solidFill>
                <a:latin typeface="Century Gothic" panose="020B0502020202020204" pitchFamily="34" charset="0"/>
                <a:cs typeface="Calibri" panose="020F0502020204030204" pitchFamily="34" charset="0"/>
              </a:rPr>
              <a:t/>
            </a:r>
            <a:br>
              <a:rPr lang="en-GB" sz="2000" b="1" dirty="0">
                <a:solidFill>
                  <a:srgbClr val="FF552D"/>
                </a:solidFill>
                <a:latin typeface="Century Gothic" panose="020B0502020202020204" pitchFamily="34" charset="0"/>
                <a:cs typeface="Calibri" panose="020F0502020204030204" pitchFamily="34" charset="0"/>
              </a:rPr>
            </a:br>
            <a:r>
              <a:rPr lang="en-GB" i="1" dirty="0" smtClean="0">
                <a:solidFill>
                  <a:schemeClr val="accent1">
                    <a:lumMod val="50000"/>
                  </a:schemeClr>
                </a:solidFill>
                <a:latin typeface="Century Gothic" panose="020B0502020202020204" pitchFamily="34" charset="0"/>
                <a:cs typeface="Calibri" panose="020F0502020204030204" pitchFamily="34" charset="0"/>
              </a:rPr>
              <a:t>Keep in touch with each other and your lead school, sharing </a:t>
            </a:r>
            <a:r>
              <a:rPr lang="en-GB" i="1" dirty="0">
                <a:solidFill>
                  <a:schemeClr val="accent1">
                    <a:lumMod val="50000"/>
                  </a:schemeClr>
                </a:solidFill>
                <a:latin typeface="Century Gothic" panose="020B0502020202020204" pitchFamily="34" charset="0"/>
                <a:cs typeface="Calibri" panose="020F0502020204030204" pitchFamily="34" charset="0"/>
              </a:rPr>
              <a:t>anything you create (or adapt from an NCELP resource).  Resources will be added frequently to </a:t>
            </a:r>
            <a:r>
              <a:rPr lang="en-GB" i="1" dirty="0" smtClean="0">
                <a:solidFill>
                  <a:schemeClr val="accent1">
                    <a:lumMod val="50000"/>
                  </a:schemeClr>
                </a:solidFill>
                <a:latin typeface="Century Gothic" panose="020B0502020202020204" pitchFamily="34" charset="0"/>
                <a:cs typeface="Calibri" panose="020F0502020204030204" pitchFamily="34" charset="0"/>
              </a:rPr>
              <a:t>Resource Portal. </a:t>
            </a:r>
            <a:r>
              <a:rPr lang="en-GB" i="1" dirty="0" smtClean="0">
                <a:solidFill>
                  <a:schemeClr val="accent1">
                    <a:lumMod val="50000"/>
                  </a:schemeClr>
                </a:solidFill>
                <a:latin typeface="Century Gothic" panose="020B0502020202020204" pitchFamily="34" charset="0"/>
                <a:cs typeface="Calibri" panose="020F0502020204030204" pitchFamily="34" charset="0"/>
              </a:rPr>
              <a:t>Send </a:t>
            </a:r>
            <a:r>
              <a:rPr lang="en-GB" i="1" dirty="0">
                <a:solidFill>
                  <a:schemeClr val="accent1">
                    <a:lumMod val="50000"/>
                  </a:schemeClr>
                </a:solidFill>
                <a:latin typeface="Century Gothic" panose="020B0502020202020204" pitchFamily="34" charset="0"/>
                <a:cs typeface="Calibri" panose="020F0502020204030204" pitchFamily="34" charset="0"/>
              </a:rPr>
              <a:t>resources to </a:t>
            </a:r>
            <a:r>
              <a:rPr lang="en-GB" i="1" dirty="0">
                <a:solidFill>
                  <a:schemeClr val="accent1">
                    <a:lumMod val="50000"/>
                  </a:schemeClr>
                </a:solidFill>
                <a:latin typeface="Century Gothic" panose="020B0502020202020204" pitchFamily="34" charset="0"/>
                <a:cs typeface="Calibri" panose="020F0502020204030204" pitchFamily="34" charset="0"/>
                <a:hlinkClick r:id="rId4"/>
              </a:rPr>
              <a:t>Enquiries@ncelp.org.uk</a:t>
            </a:r>
            <a:r>
              <a:rPr lang="en-GB" i="1" dirty="0">
                <a:solidFill>
                  <a:schemeClr val="accent1">
                    <a:lumMod val="50000"/>
                  </a:schemeClr>
                </a:solidFill>
                <a:latin typeface="Century Gothic" panose="020B0502020202020204" pitchFamily="34" charset="0"/>
                <a:cs typeface="Calibri" panose="020F0502020204030204" pitchFamily="34" charset="0"/>
              </a:rPr>
              <a:t> in the first instance – we are happy to help with copyright free images / audio recordings etc..</a:t>
            </a:r>
          </a:p>
          <a:p>
            <a:pPr marL="342900" indent="-342900">
              <a:buFont typeface="Wingdings" panose="05000000000000000000" pitchFamily="2" charset="2"/>
              <a:buChar char="§"/>
            </a:pPr>
            <a:r>
              <a:rPr lang="en-GB" sz="2800" b="1" dirty="0">
                <a:solidFill>
                  <a:srgbClr val="EA5F00"/>
                </a:solidFill>
                <a:latin typeface="Century Gothic" panose="020B0502020202020204" pitchFamily="34" charset="0"/>
              </a:rPr>
              <a:t>Teach and reflect</a:t>
            </a:r>
            <a:r>
              <a:rPr lang="en-GB" sz="2000" b="1" dirty="0">
                <a:solidFill>
                  <a:srgbClr val="FF552D"/>
                </a:solidFill>
                <a:latin typeface="Century Gothic" panose="020B0502020202020204" pitchFamily="34" charset="0"/>
                <a:cs typeface="Calibri" panose="020F0502020204030204" pitchFamily="34" charset="0"/>
              </a:rPr>
              <a:t/>
            </a:r>
            <a:br>
              <a:rPr lang="en-GB" sz="2000" b="1" dirty="0">
                <a:solidFill>
                  <a:srgbClr val="FF552D"/>
                </a:solidFill>
                <a:latin typeface="Century Gothic" panose="020B0502020202020204" pitchFamily="34" charset="0"/>
                <a:cs typeface="Calibri" panose="020F0502020204030204" pitchFamily="34" charset="0"/>
              </a:rPr>
            </a:br>
            <a:r>
              <a:rPr lang="en-GB" sz="1600" i="1" dirty="0">
                <a:solidFill>
                  <a:schemeClr val="accent1">
                    <a:lumMod val="50000"/>
                  </a:schemeClr>
                </a:solidFill>
                <a:latin typeface="Century Gothic" panose="020B0502020202020204" pitchFamily="34" charset="0"/>
                <a:cs typeface="Calibri" panose="020F0502020204030204" pitchFamily="34" charset="0"/>
              </a:rPr>
              <a:t>Make </a:t>
            </a:r>
            <a:r>
              <a:rPr lang="en-GB" sz="1600" i="1" dirty="0" smtClean="0">
                <a:solidFill>
                  <a:schemeClr val="accent1">
                    <a:lumMod val="50000"/>
                  </a:schemeClr>
                </a:solidFill>
                <a:latin typeface="Century Gothic" panose="020B0502020202020204" pitchFamily="34" charset="0"/>
                <a:cs typeface="Calibri" panose="020F0502020204030204" pitchFamily="34" charset="0"/>
              </a:rPr>
              <a:t>vocabulary </a:t>
            </a:r>
            <a:r>
              <a:rPr lang="en-GB" sz="1600" i="1" dirty="0">
                <a:solidFill>
                  <a:schemeClr val="accent1">
                    <a:lumMod val="50000"/>
                  </a:schemeClr>
                </a:solidFill>
                <a:latin typeface="Century Gothic" panose="020B0502020202020204" pitchFamily="34" charset="0"/>
                <a:cs typeface="Calibri" panose="020F0502020204030204" pitchFamily="34" charset="0"/>
              </a:rPr>
              <a:t>teaching the focus of your next planned visit / observation.  Use the observation schedule as </a:t>
            </a:r>
            <a:r>
              <a:rPr lang="en-GB" sz="1600" i="1" dirty="0" smtClean="0">
                <a:solidFill>
                  <a:schemeClr val="accent1">
                    <a:lumMod val="50000"/>
                  </a:schemeClr>
                </a:solidFill>
                <a:latin typeface="Century Gothic" panose="020B0502020202020204" pitchFamily="34" charset="0"/>
                <a:cs typeface="Calibri" panose="020F0502020204030204" pitchFamily="34" charset="0"/>
              </a:rPr>
              <a:t> a planning tool and </a:t>
            </a:r>
            <a:r>
              <a:rPr lang="en-GB" sz="1600" i="1" dirty="0" smtClean="0">
                <a:solidFill>
                  <a:schemeClr val="accent1">
                    <a:lumMod val="50000"/>
                  </a:schemeClr>
                </a:solidFill>
                <a:latin typeface="Century Gothic" panose="020B0502020202020204" pitchFamily="34" charset="0"/>
                <a:cs typeface="Calibri" panose="020F0502020204030204" pitchFamily="34" charset="0"/>
              </a:rPr>
              <a:t>focus for discussion.</a:t>
            </a:r>
            <a:r>
              <a:rPr lang="en-GB" sz="1600" i="1" dirty="0" smtClean="0">
                <a:solidFill>
                  <a:schemeClr val="accent1">
                    <a:lumMod val="50000"/>
                  </a:schemeClr>
                </a:solidFill>
                <a:latin typeface="Century Gothic" panose="020B0502020202020204" pitchFamily="34" charset="0"/>
                <a:cs typeface="Calibri" panose="020F0502020204030204" pitchFamily="34" charset="0"/>
              </a:rPr>
              <a:t> </a:t>
            </a:r>
            <a:r>
              <a:rPr lang="en-GB" sz="1600" i="1" dirty="0">
                <a:solidFill>
                  <a:schemeClr val="accent1">
                    <a:lumMod val="50000"/>
                  </a:schemeClr>
                </a:solidFill>
                <a:latin typeface="Century Gothic" panose="020B0502020202020204" pitchFamily="34" charset="0"/>
                <a:cs typeface="Calibri" panose="020F0502020204030204" pitchFamily="34" charset="0"/>
              </a:rPr>
              <a:t>Share the document with us </a:t>
            </a:r>
            <a:r>
              <a:rPr lang="en-GB" sz="2000" i="1" dirty="0">
                <a:solidFill>
                  <a:schemeClr val="accent1">
                    <a:lumMod val="50000"/>
                  </a:schemeClr>
                </a:solidFill>
                <a:latin typeface="Century Gothic" panose="020B0502020202020204" pitchFamily="34" charset="0"/>
                <a:cs typeface="Calibri" panose="020F0502020204030204" pitchFamily="34" charset="0"/>
              </a:rPr>
              <a:t> </a:t>
            </a:r>
            <a:r>
              <a:rPr lang="en-GB" sz="1600" i="1" dirty="0">
                <a:solidFill>
                  <a:schemeClr val="accent1">
                    <a:lumMod val="50000"/>
                  </a:schemeClr>
                </a:solidFill>
                <a:latin typeface="Century Gothic" panose="020B0502020202020204" pitchFamily="34" charset="0"/>
                <a:cs typeface="Calibri" panose="020F0502020204030204" pitchFamily="34" charset="0"/>
                <a:hlinkClick r:id="rId4"/>
              </a:rPr>
              <a:t>Enquiries@ncelp.org.uk</a:t>
            </a:r>
            <a:r>
              <a:rPr lang="en-GB" sz="1600" i="1" dirty="0">
                <a:solidFill>
                  <a:schemeClr val="accent1">
                    <a:lumMod val="50000"/>
                  </a:schemeClr>
                </a:solidFill>
                <a:latin typeface="Century Gothic" panose="020B0502020202020204" pitchFamily="34" charset="0"/>
                <a:cs typeface="Calibri" panose="020F0502020204030204" pitchFamily="34" charset="0"/>
              </a:rPr>
              <a:t> </a:t>
            </a:r>
            <a:r>
              <a:rPr lang="en-GB" sz="1600" i="1" dirty="0" smtClean="0">
                <a:solidFill>
                  <a:schemeClr val="accent1">
                    <a:lumMod val="50000"/>
                  </a:schemeClr>
                </a:solidFill>
                <a:latin typeface="Century Gothic" panose="020B0502020202020204" pitchFamily="34" charset="0"/>
                <a:cs typeface="Calibri" panose="020F0502020204030204" pitchFamily="34" charset="0"/>
              </a:rPr>
              <a:t>.</a:t>
            </a:r>
          </a:p>
          <a:p>
            <a:pPr marL="342900" indent="-342900">
              <a:buFont typeface="Wingdings" panose="05000000000000000000" pitchFamily="2" charset="2"/>
              <a:buChar char="§"/>
            </a:pPr>
            <a:r>
              <a:rPr lang="en-GB" sz="2800" b="1" dirty="0">
                <a:solidFill>
                  <a:srgbClr val="EA5F00"/>
                </a:solidFill>
                <a:latin typeface="Century Gothic" panose="020B0502020202020204" pitchFamily="34" charset="0"/>
              </a:rPr>
              <a:t>Video parts of lessons where you focus on vocabulary</a:t>
            </a:r>
            <a:r>
              <a:rPr lang="en-GB" sz="1600" dirty="0">
                <a:solidFill>
                  <a:srgbClr val="FF552D"/>
                </a:solidFill>
                <a:latin typeface="Century Gothic" panose="020B0502020202020204" pitchFamily="34" charset="0"/>
                <a:cs typeface="Calibri" panose="020F0502020204030204" pitchFamily="34" charset="0"/>
              </a:rPr>
              <a:t/>
            </a:r>
            <a:br>
              <a:rPr lang="en-GB" sz="1600" dirty="0">
                <a:solidFill>
                  <a:srgbClr val="FF552D"/>
                </a:solidFill>
                <a:latin typeface="Century Gothic" panose="020B0502020202020204" pitchFamily="34" charset="0"/>
                <a:cs typeface="Calibri" panose="020F0502020204030204" pitchFamily="34" charset="0"/>
              </a:rPr>
            </a:br>
            <a:r>
              <a:rPr lang="en-GB" sz="1600" i="1" dirty="0">
                <a:solidFill>
                  <a:schemeClr val="accent1">
                    <a:lumMod val="50000"/>
                  </a:schemeClr>
                </a:solidFill>
                <a:latin typeface="Century Gothic" panose="020B0502020202020204" pitchFamily="34" charset="0"/>
                <a:cs typeface="Calibri" panose="020F0502020204030204" pitchFamily="34" charset="0"/>
              </a:rPr>
              <a:t>If possible, video parts of your lessons. Upload to VEO and tag.  </a:t>
            </a:r>
            <a:endParaRPr lang="en-GB" sz="1600" i="1" dirty="0">
              <a:solidFill>
                <a:schemeClr val="accent1">
                  <a:lumMod val="50000"/>
                </a:schemeClr>
              </a:solidFill>
              <a:latin typeface="Century Gothic" panose="020B0502020202020204" pitchFamily="34" charset="0"/>
              <a:cs typeface="Calibri" panose="020F0502020204030204" pitchFamily="34" charset="0"/>
            </a:endParaRPr>
          </a:p>
          <a:p>
            <a:pPr marL="342900" indent="-342900">
              <a:buFont typeface="Wingdings" panose="05000000000000000000" pitchFamily="2" charset="2"/>
              <a:buChar char="§"/>
            </a:pPr>
            <a:r>
              <a:rPr lang="en-GB" sz="2800" dirty="0">
                <a:solidFill>
                  <a:schemeClr val="accent5">
                    <a:lumMod val="50000"/>
                  </a:schemeClr>
                </a:solidFill>
                <a:latin typeface="Century Gothic" panose="020B0502020202020204" pitchFamily="34" charset="0"/>
              </a:rPr>
              <a:t>Remind yourself of your next key dates:  </a:t>
            </a:r>
            <a:r>
              <a:rPr lang="en-GB" sz="2800" dirty="0" smtClean="0">
                <a:solidFill>
                  <a:schemeClr val="accent5">
                    <a:lumMod val="50000"/>
                  </a:schemeClr>
                </a:solidFill>
                <a:latin typeface="Century Gothic" panose="020B0502020202020204" pitchFamily="34" charset="0"/>
              </a:rPr>
              <a:t/>
            </a:r>
            <a:br>
              <a:rPr lang="en-GB" sz="2800" dirty="0" smtClean="0">
                <a:solidFill>
                  <a:schemeClr val="accent5">
                    <a:lumMod val="50000"/>
                  </a:schemeClr>
                </a:solidFill>
                <a:latin typeface="Century Gothic" panose="020B0502020202020204" pitchFamily="34" charset="0"/>
              </a:rPr>
            </a:br>
            <a:r>
              <a:rPr lang="en-GB" sz="2800" b="1" dirty="0" smtClean="0">
                <a:solidFill>
                  <a:schemeClr val="accent5">
                    <a:lumMod val="50000"/>
                  </a:schemeClr>
                </a:solidFill>
                <a:latin typeface="Century Gothic" panose="020B0502020202020204" pitchFamily="34" charset="0"/>
              </a:rPr>
              <a:t>Vocabulary TRG </a:t>
            </a:r>
            <a:r>
              <a:rPr lang="en-GB" sz="2800" dirty="0">
                <a:solidFill>
                  <a:schemeClr val="accent5">
                    <a:lumMod val="50000"/>
                  </a:schemeClr>
                </a:solidFill>
                <a:latin typeface="Century Gothic" panose="020B0502020202020204" pitchFamily="34" charset="0"/>
              </a:rPr>
              <a:t>and </a:t>
            </a:r>
            <a:r>
              <a:rPr lang="en-GB" sz="2800" b="1" dirty="0" smtClean="0">
                <a:solidFill>
                  <a:schemeClr val="accent5">
                    <a:lumMod val="50000"/>
                  </a:schemeClr>
                </a:solidFill>
                <a:latin typeface="Century Gothic" panose="020B0502020202020204" pitchFamily="34" charset="0"/>
              </a:rPr>
              <a:t>Grammar CPD</a:t>
            </a:r>
            <a:r>
              <a:rPr lang="en-GB" b="1" i="1" dirty="0" smtClean="0">
                <a:solidFill>
                  <a:schemeClr val="accent5">
                    <a:lumMod val="50000"/>
                  </a:schemeClr>
                </a:solidFill>
                <a:latin typeface="Century Gothic" panose="020B0502020202020204" pitchFamily="34" charset="0"/>
                <a:cs typeface="Calibri" panose="020F0502020204030204" pitchFamily="34" charset="0"/>
              </a:rPr>
              <a:t>.</a:t>
            </a:r>
            <a:endParaRPr lang="en-GB" b="1" i="1" dirty="0">
              <a:solidFill>
                <a:schemeClr val="accent5">
                  <a:lumMod val="50000"/>
                </a:schemeClr>
              </a:solidFill>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1849450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07274" y="163238"/>
            <a:ext cx="8540312" cy="5991721"/>
          </a:xfrm>
          <a:prstGeom prst="rect">
            <a:avLst/>
          </a:prstGeom>
          <a:effectLst>
            <a:outerShdw blurRad="50800" dist="38100" dir="5400000" algn="t" rotWithShape="0">
              <a:prstClr val="black">
                <a:alpha val="40000"/>
              </a:prstClr>
            </a:outerShdw>
          </a:effectLst>
        </p:spPr>
      </p:pic>
      <p:sp>
        <p:nvSpPr>
          <p:cNvPr id="5" name="TextBox 4"/>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Nick Avery / Inge </a:t>
            </a:r>
            <a:r>
              <a:rPr lang="en-GB" sz="1200" dirty="0" err="1" smtClean="0">
                <a:solidFill>
                  <a:prstClr val="white"/>
                </a:solidFill>
                <a:latin typeface="Century Gothic" panose="020B0502020202020204" pitchFamily="34" charset="0"/>
              </a:rPr>
              <a:t>Alferink</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9428523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208494" y="0"/>
            <a:ext cx="7919508" cy="1325563"/>
          </a:xfrm>
        </p:spPr>
        <p:txBody>
          <a:bodyPr>
            <a:normAutofit/>
          </a:bodyPr>
          <a:lstStyle/>
          <a:p>
            <a:r>
              <a:rPr lang="en-GB" sz="3600" b="1" dirty="0" smtClean="0">
                <a:solidFill>
                  <a:schemeClr val="bg1"/>
                </a:solidFill>
              </a:rPr>
              <a:t>Which words?</a:t>
            </a:r>
            <a:endParaRPr lang="en-GB" sz="3600" b="1" dirty="0">
              <a:solidFill>
                <a:schemeClr val="bg1"/>
              </a:solidFill>
            </a:endParaRP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
        <p:nvSpPr>
          <p:cNvPr id="7" name="Content Placeholder 4"/>
          <p:cNvSpPr>
            <a:spLocks noGrp="1"/>
          </p:cNvSpPr>
          <p:nvPr>
            <p:ph idx="1"/>
          </p:nvPr>
        </p:nvSpPr>
        <p:spPr>
          <a:xfrm>
            <a:off x="754117" y="1966698"/>
            <a:ext cx="10515600" cy="2500200"/>
          </a:xfrm>
        </p:spPr>
        <p:txBody>
          <a:bodyPr>
            <a:normAutofit/>
          </a:bodyPr>
          <a:lstStyle/>
          <a:p>
            <a:pPr marL="0" indent="0">
              <a:buNone/>
            </a:pPr>
            <a:r>
              <a:rPr lang="en-GB" dirty="0">
                <a:solidFill>
                  <a:schemeClr val="accent1">
                    <a:lumMod val="50000"/>
                  </a:schemeClr>
                </a:solidFill>
              </a:rPr>
              <a:t>In the early stages of a language course, particular attention should be paid to the </a:t>
            </a:r>
            <a:r>
              <a:rPr lang="en-GB" b="1" dirty="0">
                <a:solidFill>
                  <a:schemeClr val="accent1">
                    <a:lumMod val="50000"/>
                  </a:schemeClr>
                </a:solidFill>
              </a:rPr>
              <a:t>planned building of pupils’ verb lexicon</a:t>
            </a:r>
            <a:r>
              <a:rPr lang="en-GB" dirty="0">
                <a:solidFill>
                  <a:schemeClr val="accent1">
                    <a:lumMod val="50000"/>
                  </a:schemeClr>
                </a:solidFill>
              </a:rPr>
              <a:t>, focussing on the </a:t>
            </a:r>
            <a:r>
              <a:rPr lang="en-GB" b="1" dirty="0">
                <a:solidFill>
                  <a:schemeClr val="accent1">
                    <a:lumMod val="50000"/>
                  </a:schemeClr>
                </a:solidFill>
              </a:rPr>
              <a:t>meaning of the stem or infinitive form of common verbs.</a:t>
            </a:r>
            <a:r>
              <a:rPr lang="en-GB" dirty="0">
                <a:solidFill>
                  <a:schemeClr val="accent1">
                    <a:lumMod val="50000"/>
                  </a:schemeClr>
                </a:solidFill>
              </a:rPr>
              <a:t> A strong basic verb lexicon has been found to relate positively to pupils’ ability to effectively manipulate those verbs at later stages. </a:t>
            </a:r>
          </a:p>
          <a:p>
            <a:pPr marL="0" indent="0">
              <a:buNone/>
            </a:pPr>
            <a:endParaRPr lang="en-GB" dirty="0"/>
          </a:p>
        </p:txBody>
      </p:sp>
      <p:sp>
        <p:nvSpPr>
          <p:cNvPr id="9" name="Rectangle 8"/>
          <p:cNvSpPr/>
          <p:nvPr/>
        </p:nvSpPr>
        <p:spPr>
          <a:xfrm>
            <a:off x="920234" y="5481176"/>
            <a:ext cx="10183367" cy="584775"/>
          </a:xfrm>
          <a:prstGeom prst="rect">
            <a:avLst/>
          </a:prstGeom>
        </p:spPr>
        <p:txBody>
          <a:bodyPr wrap="square">
            <a:spAutoFit/>
          </a:bodyPr>
          <a:lstStyle/>
          <a:p>
            <a:r>
              <a:rPr lang="en-GB" sz="1600" dirty="0">
                <a:solidFill>
                  <a:srgbClr val="5B9BD5">
                    <a:lumMod val="50000"/>
                  </a:srgbClr>
                </a:solidFill>
                <a:latin typeface="Century Gothic" panose="020B0502020202020204" pitchFamily="34" charset="0"/>
              </a:rPr>
              <a:t>Anon. 2016. </a:t>
            </a:r>
            <a:r>
              <a:rPr lang="en-GB" sz="1600" i="1" dirty="0">
                <a:solidFill>
                  <a:srgbClr val="5B9BD5">
                    <a:lumMod val="50000"/>
                  </a:srgbClr>
                </a:solidFill>
                <a:latin typeface="Century Gothic" panose="020B0502020202020204" pitchFamily="34" charset="0"/>
              </a:rPr>
              <a:t>Modern Foreign Languages Pedagogy Review. A review of modern foreign languages teaching practice in key stage 3 and key stage 4. (Chair: Ian </a:t>
            </a:r>
            <a:r>
              <a:rPr lang="en-GB" sz="1600" i="1" dirty="0" err="1">
                <a:solidFill>
                  <a:srgbClr val="5B9BD5">
                    <a:lumMod val="50000"/>
                  </a:srgbClr>
                </a:solidFill>
                <a:latin typeface="Century Gothic" panose="020B0502020202020204" pitchFamily="34" charset="0"/>
              </a:rPr>
              <a:t>Bauckham</a:t>
            </a:r>
            <a:r>
              <a:rPr lang="en-GB" sz="1600" i="1" dirty="0">
                <a:solidFill>
                  <a:srgbClr val="5B9BD5">
                    <a:lumMod val="50000"/>
                  </a:srgbClr>
                </a:solidFill>
                <a:latin typeface="Century Gothic" panose="020B0502020202020204" pitchFamily="34" charset="0"/>
              </a:rPr>
              <a:t>)</a:t>
            </a:r>
            <a:r>
              <a:rPr lang="en-GB" sz="1600" dirty="0">
                <a:solidFill>
                  <a:srgbClr val="5B9BD5">
                    <a:lumMod val="50000"/>
                  </a:srgbClr>
                </a:solidFill>
                <a:latin typeface="Century Gothic" panose="020B0502020202020204" pitchFamily="34" charset="0"/>
              </a:rPr>
              <a:t>. Teaching Schools Council.</a:t>
            </a:r>
            <a:endParaRPr lang="en-GB" sz="1400" dirty="0">
              <a:solidFill>
                <a:srgbClr val="5B9BD5">
                  <a:lumMod val="50000"/>
                </a:srgbClr>
              </a:solidFill>
              <a:latin typeface="Century Gothic" panose="020B0502020202020204" pitchFamily="34" charset="0"/>
            </a:endParaRPr>
          </a:p>
        </p:txBody>
      </p:sp>
    </p:spTree>
    <p:extLst>
      <p:ext uri="{BB962C8B-B14F-4D97-AF65-F5344CB8AC3E}">
        <p14:creationId xmlns:p14="http://schemas.microsoft.com/office/powerpoint/2010/main" val="10516446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8489244" cy="867128"/>
          </a:xfrm>
          <a:prstGeom prst="rect">
            <a:avLst/>
          </a:prstGeom>
        </p:spPr>
      </p:pic>
      <p:sp>
        <p:nvSpPr>
          <p:cNvPr id="4" name="Title 3"/>
          <p:cNvSpPr>
            <a:spLocks noGrp="1"/>
          </p:cNvSpPr>
          <p:nvPr>
            <p:ph type="title"/>
          </p:nvPr>
        </p:nvSpPr>
        <p:spPr>
          <a:xfrm>
            <a:off x="171423" y="0"/>
            <a:ext cx="7919508" cy="1325563"/>
          </a:xfrm>
        </p:spPr>
        <p:txBody>
          <a:bodyPr>
            <a:normAutofit/>
          </a:bodyPr>
          <a:lstStyle/>
          <a:p>
            <a:r>
              <a:rPr lang="en-GB" sz="2800" b="1" dirty="0" smtClean="0">
                <a:solidFill>
                  <a:schemeClr val="bg1"/>
                </a:solidFill>
              </a:rPr>
              <a:t>First encounters with high-frequency verbs</a:t>
            </a:r>
            <a:endParaRPr lang="en-GB" sz="2800" b="1" dirty="0">
              <a:solidFill>
                <a:schemeClr val="bg1"/>
              </a:solidFill>
            </a:endParaRPr>
          </a:p>
        </p:txBody>
      </p:sp>
      <p:sp>
        <p:nvSpPr>
          <p:cNvPr id="5" name="Content Placeholder 4"/>
          <p:cNvSpPr>
            <a:spLocks noGrp="1"/>
          </p:cNvSpPr>
          <p:nvPr>
            <p:ph idx="1"/>
          </p:nvPr>
        </p:nvSpPr>
        <p:spPr>
          <a:xfrm>
            <a:off x="838199" y="1538385"/>
            <a:ext cx="10777151" cy="3973068"/>
          </a:xfrm>
        </p:spPr>
        <p:txBody>
          <a:bodyPr>
            <a:normAutofit/>
          </a:bodyPr>
          <a:lstStyle/>
          <a:p>
            <a:pPr>
              <a:lnSpc>
                <a:spcPct val="100000"/>
              </a:lnSpc>
              <a:buFont typeface="Wingdings" panose="05000000000000000000" pitchFamily="2" charset="2"/>
              <a:buChar char="§"/>
            </a:pPr>
            <a:r>
              <a:rPr lang="en-GB" dirty="0" smtClean="0"/>
              <a:t>25 highest frequency verbs</a:t>
            </a:r>
          </a:p>
          <a:p>
            <a:pPr>
              <a:lnSpc>
                <a:spcPct val="100000"/>
              </a:lnSpc>
              <a:buFont typeface="Wingdings" panose="05000000000000000000" pitchFamily="2" charset="2"/>
              <a:buChar char="§"/>
            </a:pPr>
            <a:r>
              <a:rPr lang="en-GB" dirty="0" smtClean="0"/>
              <a:t>15 high frequency concrete verbs</a:t>
            </a:r>
          </a:p>
          <a:p>
            <a:pPr>
              <a:lnSpc>
                <a:spcPct val="100000"/>
              </a:lnSpc>
              <a:buFont typeface="Wingdings" panose="05000000000000000000" pitchFamily="2" charset="2"/>
              <a:buChar char="§"/>
            </a:pPr>
            <a:r>
              <a:rPr lang="en-GB" dirty="0"/>
              <a:t>S</a:t>
            </a:r>
            <a:r>
              <a:rPr lang="en-GB" dirty="0" smtClean="0"/>
              <a:t>ets of six slides per verb</a:t>
            </a:r>
          </a:p>
          <a:p>
            <a:pPr>
              <a:lnSpc>
                <a:spcPct val="100000"/>
              </a:lnSpc>
              <a:buFont typeface="Wingdings" panose="05000000000000000000" pitchFamily="2" charset="2"/>
              <a:buChar char="§"/>
            </a:pPr>
            <a:r>
              <a:rPr lang="en-GB" dirty="0"/>
              <a:t>L</a:t>
            </a:r>
            <a:r>
              <a:rPr lang="en-GB" dirty="0" smtClean="0"/>
              <a:t>ong form (infinitive) and short form (3</a:t>
            </a:r>
            <a:r>
              <a:rPr lang="en-GB" baseline="30000" dirty="0" smtClean="0"/>
              <a:t>rd</a:t>
            </a:r>
            <a:r>
              <a:rPr lang="en-GB" dirty="0" smtClean="0"/>
              <a:t> person singular)</a:t>
            </a:r>
          </a:p>
          <a:p>
            <a:pPr>
              <a:lnSpc>
                <a:spcPct val="100000"/>
              </a:lnSpc>
              <a:buFont typeface="Wingdings" panose="05000000000000000000" pitchFamily="2" charset="2"/>
              <a:buChar char="§"/>
            </a:pPr>
            <a:r>
              <a:rPr lang="en-GB" dirty="0"/>
              <a:t>S</a:t>
            </a:r>
            <a:r>
              <a:rPr lang="en-GB" dirty="0" smtClean="0"/>
              <a:t>entences (revisiting high-frequency (phonics) vocabulary)</a:t>
            </a:r>
          </a:p>
          <a:p>
            <a:pPr>
              <a:lnSpc>
                <a:spcPct val="100000"/>
              </a:lnSpc>
              <a:buFont typeface="Wingdings" panose="05000000000000000000" pitchFamily="2" charset="2"/>
              <a:buChar char="§"/>
            </a:pPr>
            <a:r>
              <a:rPr lang="en-GB" dirty="0" smtClean="0"/>
              <a:t>Audio-embedded versions</a:t>
            </a:r>
          </a:p>
        </p:txBody>
      </p:sp>
      <p:sp>
        <p:nvSpPr>
          <p:cNvPr id="2" name="Rectangle 1"/>
          <p:cNvSpPr/>
          <p:nvPr/>
        </p:nvSpPr>
        <p:spPr>
          <a:xfrm>
            <a:off x="416010" y="5511453"/>
            <a:ext cx="11532973" cy="646331"/>
          </a:xfrm>
          <a:prstGeom prst="rect">
            <a:avLst/>
          </a:prstGeom>
        </p:spPr>
        <p:txBody>
          <a:bodyPr wrap="square">
            <a:spAutoFit/>
          </a:bodyPr>
          <a:lstStyle/>
          <a:p>
            <a:pPr>
              <a:lnSpc>
                <a:spcPct val="100000"/>
              </a:lnSpc>
            </a:pPr>
            <a:r>
              <a:rPr lang="en-GB" i="1" dirty="0">
                <a:solidFill>
                  <a:schemeClr val="accent5">
                    <a:lumMod val="50000"/>
                  </a:schemeClr>
                </a:solidFill>
                <a:latin typeface="Century Gothic" panose="020B0502020202020204" pitchFamily="34" charset="0"/>
              </a:rPr>
              <a:t>NB: these are for first encounters with these important verbs. Further practice and gradual extension to working with further pairs of forms/meanings would follow (e.g. next step - 1</a:t>
            </a:r>
            <a:r>
              <a:rPr lang="en-GB" i="1" baseline="30000" dirty="0">
                <a:solidFill>
                  <a:schemeClr val="accent5">
                    <a:lumMod val="50000"/>
                  </a:schemeClr>
                </a:solidFill>
                <a:latin typeface="Century Gothic" panose="020B0502020202020204" pitchFamily="34" charset="0"/>
              </a:rPr>
              <a:t>st</a:t>
            </a:r>
            <a:r>
              <a:rPr lang="en-GB" i="1" dirty="0">
                <a:solidFill>
                  <a:schemeClr val="accent5">
                    <a:lumMod val="50000"/>
                  </a:schemeClr>
                </a:solidFill>
                <a:latin typeface="Century Gothic" panose="020B0502020202020204" pitchFamily="34" charset="0"/>
              </a:rPr>
              <a:t> and 2</a:t>
            </a:r>
            <a:r>
              <a:rPr lang="en-GB" i="1" baseline="30000" dirty="0">
                <a:solidFill>
                  <a:schemeClr val="accent5">
                    <a:lumMod val="50000"/>
                  </a:schemeClr>
                </a:solidFill>
                <a:latin typeface="Century Gothic" panose="020B0502020202020204" pitchFamily="34" charset="0"/>
              </a:rPr>
              <a:t>nd</a:t>
            </a:r>
            <a:r>
              <a:rPr lang="en-GB" i="1" dirty="0">
                <a:solidFill>
                  <a:schemeClr val="accent5">
                    <a:lumMod val="50000"/>
                  </a:schemeClr>
                </a:solidFill>
                <a:latin typeface="Century Gothic" panose="020B0502020202020204" pitchFamily="34" charset="0"/>
              </a:rPr>
              <a:t> person singular)</a:t>
            </a:r>
          </a:p>
        </p:txBody>
      </p:sp>
      <p:sp>
        <p:nvSpPr>
          <p:cNvPr id="6" name="TextBox 5"/>
          <p:cNvSpPr txBox="1"/>
          <p:nvPr/>
        </p:nvSpPr>
        <p:spPr>
          <a:xfrm>
            <a:off x="6317851" y="6480068"/>
            <a:ext cx="3193192" cy="276999"/>
          </a:xfrm>
          <a:prstGeom prst="rect">
            <a:avLst/>
          </a:prstGeom>
          <a:noFill/>
        </p:spPr>
        <p:txBody>
          <a:bodyPr wrap="square" rtlCol="0">
            <a:spAutoFit/>
          </a:bodyPr>
          <a:lstStyle/>
          <a:p>
            <a:pPr algn="r"/>
            <a:r>
              <a:rPr lang="en-GB" sz="1200" dirty="0" smtClean="0">
                <a:solidFill>
                  <a:prstClr val="white"/>
                </a:solidFill>
                <a:latin typeface="Century Gothic" panose="020B0502020202020204" pitchFamily="34" charset="0"/>
              </a:rPr>
              <a:t>Rachel Hawkes / Emma Marsden</a:t>
            </a:r>
            <a:endParaRPr lang="en-GB" sz="12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70151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_25_most_common_verbs_1_SEIN" id="{AF319847-DCEF-8D45-8E9E-74434EE6BD95}" vid="{38398282-AAD3-0A44-9C21-E798DEF5F2CE}"/>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95B54841-CAC3-49EF-81A1-D1975F3EDEEA}" vid="{36775014-7200-4D7B-9D7A-3A4D9428A46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2848</TotalTime>
  <Words>3515</Words>
  <Application>Microsoft Office PowerPoint</Application>
  <PresentationFormat>Widescreen</PresentationFormat>
  <Paragraphs>815</Paragraphs>
  <Slides>62</Slides>
  <Notes>46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62</vt:i4>
      </vt:variant>
    </vt:vector>
  </HeadingPairs>
  <TitlesOfParts>
    <vt:vector size="77" baseType="lpstr">
      <vt:lpstr>Merriweather</vt:lpstr>
      <vt:lpstr>SimSun</vt:lpstr>
      <vt:lpstr>华文仿宋</vt:lpstr>
      <vt:lpstr>Arial</vt:lpstr>
      <vt:lpstr>Calibri</vt:lpstr>
      <vt:lpstr>Century Gothic</vt:lpstr>
      <vt:lpstr>Times New Roman</vt:lpstr>
      <vt:lpstr>Tw Cen MT</vt:lpstr>
      <vt:lpstr>Wingdings</vt:lpstr>
      <vt:lpstr>1_Office Theme</vt:lpstr>
      <vt:lpstr>Office Theme</vt:lpstr>
      <vt:lpstr>2_Office Theme</vt:lpstr>
      <vt:lpstr>3_Office Theme</vt:lpstr>
      <vt:lpstr>4_Office Theme</vt:lpstr>
      <vt:lpstr>5_Office Theme</vt:lpstr>
      <vt:lpstr>PowerPoint Presentation</vt:lpstr>
      <vt:lpstr>Aims of the session</vt:lpstr>
      <vt:lpstr>Research </vt:lpstr>
      <vt:lpstr>Overarching aim of teaching vocabulary</vt:lpstr>
      <vt:lpstr>Which words?</vt:lpstr>
      <vt:lpstr>GCSE frequency lists</vt:lpstr>
      <vt:lpstr>PowerPoint Presentation</vt:lpstr>
      <vt:lpstr>Which words?</vt:lpstr>
      <vt:lpstr>First encounters with high-frequency verbs</vt:lpstr>
      <vt:lpstr>Examples – 25 verbs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 wishlist</vt:lpstr>
      <vt:lpstr>How to teach and learn vocabulary</vt:lpstr>
      <vt:lpstr>PowerPoint Presentation</vt:lpstr>
      <vt:lpstr>How to teach and learn vocabulary</vt:lpstr>
      <vt:lpstr>Developing use</vt:lpstr>
      <vt:lpstr>PowerPoint Presentation</vt:lpstr>
      <vt:lpstr>PowerPoint Presentation</vt:lpstr>
      <vt:lpstr>PowerPoint Presentation</vt:lpstr>
      <vt:lpstr>Map task</vt:lpstr>
      <vt:lpstr>Map task</vt:lpstr>
      <vt:lpstr>PowerPoint Presentation</vt:lpstr>
      <vt:lpstr>PowerPoint Presentation</vt:lpstr>
      <vt:lpstr>Dictogloss</vt:lpstr>
      <vt:lpstr>How to teach and learn vocabulary</vt:lpstr>
      <vt:lpstr>How to teach and learn vocabulary</vt:lpstr>
      <vt:lpstr>How to teach and learn vocabulary</vt:lpstr>
      <vt:lpstr>Be a language detective!</vt:lpstr>
      <vt:lpstr>Be a language detective!</vt:lpstr>
      <vt:lpstr>Be a language detective!</vt:lpstr>
      <vt:lpstr>Be a language detective!</vt:lpstr>
      <vt:lpstr>PowerPoint Presentation</vt:lpstr>
      <vt:lpstr>PowerPoint Presentation</vt:lpstr>
      <vt:lpstr>PowerPoint Presentation</vt:lpstr>
      <vt:lpstr>PowerPoint Presentation</vt:lpstr>
      <vt:lpstr>PowerPoint Presentation</vt:lpstr>
      <vt:lpstr>Exploiting texts</vt:lpstr>
      <vt:lpstr>PowerPoint Presentation</vt:lpstr>
      <vt:lpstr>PowerPoint Presentation</vt:lpstr>
      <vt:lpstr>PowerPoint Presentation</vt:lpstr>
      <vt:lpstr>Assessment</vt:lpstr>
      <vt:lpstr>Different rates of learning</vt:lpstr>
      <vt:lpstr>CALL</vt:lpstr>
      <vt:lpstr>Aims of the session</vt:lpstr>
      <vt:lpstr>Conclusion and next steps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86</cp:revision>
  <dcterms:created xsi:type="dcterms:W3CDTF">2019-03-27T07:30:03Z</dcterms:created>
  <dcterms:modified xsi:type="dcterms:W3CDTF">2019-03-31T18:00:14Z</dcterms:modified>
</cp:coreProperties>
</file>