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6" r:id="rId4"/>
  </p:sldMasterIdLst>
  <p:notesMasterIdLst>
    <p:notesMasterId r:id="rId62"/>
  </p:notesMasterIdLst>
  <p:sldIdLst>
    <p:sldId id="258" r:id="rId5"/>
    <p:sldId id="336" r:id="rId6"/>
    <p:sldId id="462" r:id="rId7"/>
    <p:sldId id="313" r:id="rId8"/>
    <p:sldId id="661" r:id="rId9"/>
    <p:sldId id="659" r:id="rId10"/>
    <p:sldId id="317" r:id="rId11"/>
    <p:sldId id="520" r:id="rId12"/>
    <p:sldId id="529" r:id="rId13"/>
    <p:sldId id="655" r:id="rId14"/>
    <p:sldId id="521" r:id="rId15"/>
    <p:sldId id="651" r:id="rId16"/>
    <p:sldId id="650" r:id="rId17"/>
    <p:sldId id="522" r:id="rId18"/>
    <p:sldId id="666" r:id="rId19"/>
    <p:sldId id="667" r:id="rId20"/>
    <p:sldId id="528" r:id="rId21"/>
    <p:sldId id="668" r:id="rId22"/>
    <p:sldId id="550" r:id="rId23"/>
    <p:sldId id="549" r:id="rId24"/>
    <p:sldId id="551" r:id="rId25"/>
    <p:sldId id="552" r:id="rId26"/>
    <p:sldId id="669" r:id="rId27"/>
    <p:sldId id="553" r:id="rId28"/>
    <p:sldId id="531" r:id="rId29"/>
    <p:sldId id="644" r:id="rId30"/>
    <p:sldId id="339" r:id="rId31"/>
    <p:sldId id="465" r:id="rId32"/>
    <p:sldId id="315" r:id="rId33"/>
    <p:sldId id="314" r:id="rId34"/>
    <p:sldId id="316" r:id="rId35"/>
    <p:sldId id="662" r:id="rId36"/>
    <p:sldId id="657" r:id="rId37"/>
    <p:sldId id="326" r:id="rId38"/>
    <p:sldId id="327" r:id="rId39"/>
    <p:sldId id="331" r:id="rId40"/>
    <p:sldId id="328" r:id="rId41"/>
    <p:sldId id="329" r:id="rId42"/>
    <p:sldId id="330" r:id="rId43"/>
    <p:sldId id="332" r:id="rId44"/>
    <p:sldId id="646" r:id="rId45"/>
    <p:sldId id="652" r:id="rId46"/>
    <p:sldId id="656" r:id="rId47"/>
    <p:sldId id="663" r:id="rId48"/>
    <p:sldId id="664" r:id="rId49"/>
    <p:sldId id="665" r:id="rId50"/>
    <p:sldId id="670" r:id="rId51"/>
    <p:sldId id="554" r:id="rId52"/>
    <p:sldId id="322" r:id="rId53"/>
    <p:sldId id="323" r:id="rId54"/>
    <p:sldId id="642" r:id="rId55"/>
    <p:sldId id="533" r:id="rId56"/>
    <p:sldId id="534" r:id="rId57"/>
    <p:sldId id="641" r:id="rId58"/>
    <p:sldId id="660" r:id="rId59"/>
    <p:sldId id="448" r:id="rId60"/>
    <p:sldId id="53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7" clrIdx="0">
    <p:extLst>
      <p:ext uri="{19B8F6BF-5375-455C-9EA6-DF929625EA0E}">
        <p15:presenceInfo xmlns:p15="http://schemas.microsoft.com/office/powerpoint/2012/main" userId="Stephen Owen" providerId="None"/>
      </p:ext>
    </p:extLst>
  </p:cmAuthor>
  <p:cmAuthor id="2" name="Catherine Morris" initials="CM" lastIdx="1" clrIdx="1">
    <p:extLst>
      <p:ext uri="{19B8F6BF-5375-455C-9EA6-DF929625EA0E}">
        <p15:presenceInfo xmlns:p15="http://schemas.microsoft.com/office/powerpoint/2012/main" userId="Catherine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E87D1E"/>
    <a:srgbClr val="DEEBF7"/>
    <a:srgbClr val="FCECE8"/>
    <a:srgbClr val="F8D7CD"/>
    <a:srgbClr val="FFFFCC"/>
    <a:srgbClr val="DAA520"/>
    <a:srgbClr val="E81E7D"/>
    <a:srgbClr val="2ED5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62240" autoAdjust="0"/>
  </p:normalViewPr>
  <p:slideViewPr>
    <p:cSldViewPr snapToGrid="0">
      <p:cViewPr varScale="1">
        <p:scale>
          <a:sx n="64" d="100"/>
          <a:sy n="64" d="100"/>
        </p:scale>
        <p:origin x="212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36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SSCs [y] and [oy]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verbs like ‘lire’ in the present tense (nous, </a:t>
            </a:r>
            <a:r>
              <a:rPr lang="en-GB" b="1" dirty="0" err="1"/>
              <a:t>vous</a:t>
            </a:r>
            <a:r>
              <a:rPr lang="en-GB" b="1" dirty="0"/>
              <a:t>, </a:t>
            </a:r>
            <a:r>
              <a:rPr lang="en-GB" b="1" dirty="0" err="1"/>
              <a:t>ils</a:t>
            </a:r>
            <a:r>
              <a:rPr lang="en-GB" b="1" dirty="0"/>
              <a:t>/</a:t>
            </a:r>
            <a:r>
              <a:rPr lang="en-GB" b="1" dirty="0" err="1"/>
              <a:t>elles</a:t>
            </a:r>
            <a:r>
              <a:rPr lang="en-GB" b="1" dirty="0"/>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(introduce) </a:t>
            </a:r>
            <a:r>
              <a:rPr lang="fr-FR" dirty="0"/>
              <a:t>conduire [487], dites [37], interdire [533], inscrire [1004], lieu [117], arbre [2111], autobus [4216], neige [1824], chaud [1852], froid [1307], scolaire [1993], </a:t>
            </a:r>
            <a:r>
              <a:rPr lang="fr-FR" dirty="0" err="1"/>
              <a:t>revisit</a:t>
            </a:r>
            <a:r>
              <a:rPr lang="fr-FR" dirty="0"/>
              <a:t>: dire [37], lire [278], écrire [382], décrire [1176], traduire [1125]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dépendre (de) [313], entendre [159], répondre (à) [200], annonce [1887], conversation [1747], espagnol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[1666], message [792], soleil [1713], temps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[65], espagnol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choisir [226], définir [916], remplir [751], réussir [279], blanc</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[701], cahier [4001], examen [1448], lycée [2816], note [1161],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C0B461-1088-4C79-BD91-21FE76193C9F}"/>
              </a:ext>
            </a:extLst>
          </p:cNvPr>
          <p:cNvSpPr>
            <a:spLocks noGrp="1"/>
          </p:cNvSpPr>
          <p:nvPr>
            <p:ph type="body" idx="1"/>
          </p:nvPr>
        </p:nvSpPr>
        <p:spPr/>
        <p:txBody>
          <a:bodyPr/>
          <a:lstStyle/>
          <a:p>
            <a:r>
              <a:rPr lang="en-GB" dirty="0"/>
              <a:t>Follow-up exercise to the activity on the previous slide.</a:t>
            </a:r>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 minute </a:t>
            </a:r>
            <a:r>
              <a:rPr lang="en-GB" b="0" i="0" dirty="0"/>
              <a:t>for 4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demonstrate pronunciation of the plural forms of verbs like </a:t>
            </a:r>
            <a:r>
              <a:rPr lang="en-US" b="0" i="1" dirty="0"/>
              <a:t>lire</a:t>
            </a:r>
            <a:r>
              <a:rPr lang="en-US" b="0" i="0" dirty="0"/>
              <a:t>.</a:t>
            </a:r>
            <a:endParaRPr lang="en-US" b="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English translation on click.</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a:t>Elle lit un livre.</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06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Nous </a:t>
            </a:r>
            <a:r>
              <a:rPr lang="en-GB" b="0" i="0" dirty="0" err="1"/>
              <a:t>lisons</a:t>
            </a:r>
            <a:r>
              <a:rPr lang="en-GB" b="0" i="0" dirty="0"/>
              <a:t> un livre.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07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Vous</a:t>
            </a:r>
            <a:r>
              <a:rPr lang="en-GB" b="0" i="0" dirty="0"/>
              <a:t> </a:t>
            </a:r>
            <a:r>
              <a:rPr lang="en-GB" b="0" i="0" dirty="0" err="1"/>
              <a:t>lisez</a:t>
            </a:r>
            <a:r>
              <a:rPr lang="en-GB" b="0" i="0" dirty="0"/>
              <a:t> un livre.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955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Ils</a:t>
            </a:r>
            <a:r>
              <a:rPr lang="en-GB" b="0" i="0" dirty="0"/>
              <a:t> </a:t>
            </a:r>
            <a:r>
              <a:rPr lang="en-GB" b="0" i="0" dirty="0" err="1"/>
              <a:t>lisent</a:t>
            </a:r>
            <a:r>
              <a:rPr lang="en-GB" b="0" i="0" dirty="0"/>
              <a:t> le livre.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8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the </a:t>
            </a:r>
            <a:r>
              <a:rPr lang="en-US" b="0" i="1" dirty="0"/>
              <a:t>nous</a:t>
            </a:r>
            <a:r>
              <a:rPr lang="en-US" b="0" i="0" dirty="0"/>
              <a:t> and </a:t>
            </a:r>
            <a:r>
              <a:rPr lang="en-US" b="0" i="1" dirty="0" err="1"/>
              <a:t>vous</a:t>
            </a:r>
            <a:r>
              <a:rPr lang="en-US" b="0" i="1" dirty="0"/>
              <a:t> </a:t>
            </a:r>
            <a:r>
              <a:rPr lang="en-US" b="0" i="0" dirty="0"/>
              <a:t>forms of verbs like </a:t>
            </a:r>
            <a:r>
              <a:rPr lang="en-US" b="0" i="1" dirty="0"/>
              <a:t>dire</a:t>
            </a:r>
            <a:r>
              <a:rPr lang="en-US" b="0" i="0" dirty="0"/>
              <a:t> and connecting them with meaning (sentence subject).</a:t>
            </a:r>
            <a:endParaRPr lang="en-US" b="1" dirty="0"/>
          </a:p>
          <a:p>
            <a:endParaRPr lang="en-US" b="1" dirty="0"/>
          </a:p>
          <a:p>
            <a:r>
              <a:rPr lang="en-US" b="1" dirty="0"/>
              <a:t>Procedure:</a:t>
            </a:r>
          </a:p>
          <a:p>
            <a:r>
              <a:rPr lang="en-US" b="0" dirty="0"/>
              <a:t>1. Click on the numbers on the left to play audio with the pronoun obscured.</a:t>
            </a:r>
          </a:p>
          <a:p>
            <a:r>
              <a:rPr lang="en-US" b="0" dirty="0"/>
              <a:t>2. Students write number 1-8 and choose </a:t>
            </a:r>
            <a:r>
              <a:rPr lang="en-US" b="0" i="1" dirty="0"/>
              <a:t>nous</a:t>
            </a:r>
            <a:r>
              <a:rPr lang="en-US" b="0" i="0" dirty="0"/>
              <a:t> or </a:t>
            </a:r>
            <a:r>
              <a:rPr lang="en-US" b="0" i="1" dirty="0" err="1"/>
              <a:t>vous</a:t>
            </a:r>
            <a:r>
              <a:rPr lang="en-US" b="0" i="0" dirty="0"/>
              <a:t> for each one.</a:t>
            </a:r>
            <a:endParaRPr lang="en-US" b="0" dirty="0"/>
          </a:p>
          <a:p>
            <a:r>
              <a:rPr lang="en-US" b="0" dirty="0"/>
              <a:t>3. Click to reveal answers.</a:t>
            </a:r>
          </a:p>
          <a:p>
            <a:r>
              <a:rPr lang="en-US" b="0" dirty="0"/>
              <a:t>4. Click on the numbers on the right to play the full audio.</a:t>
            </a:r>
          </a:p>
          <a:p>
            <a:r>
              <a:rPr lang="en-US" b="0" dirty="0"/>
              <a:t>5. Students list in English who does what. Table on the next slide.</a:t>
            </a:r>
          </a:p>
          <a:p>
            <a:r>
              <a:rPr lang="en-US" b="0" dirty="0"/>
              <a:t>6. Click to reveal answers.</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Est-ce que [vous] dites souvent : « les élèves, ils ne parlent pas l’italien pendant les voyages scolaires ! » ?</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Est-ce que [vous] interdisez les voyages au ski parce qu’ils ne sont pas éducatifs ?</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[Nous] disons : un voyage au ski éducatif, c’est possible ! </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[Nous] conduisons de Nice aux Alpes italiennes chaque jour.</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[Nous] ne traduisons pas les informations en français.</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[Vous] lisez tout le programme en italien.</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[Vous] traduisez toutes les annonces seuls !</a:t>
            </a:r>
          </a:p>
          <a:p>
            <a:pPr rtl="0" fontAlgn="base">
              <a:spcBef>
                <a:spcPts val="0"/>
              </a:spcBef>
              <a:spcAft>
                <a:spcPts val="0"/>
              </a:spcAft>
              <a:buFont typeface="+mj-lt"/>
              <a:buAutoNum type="arabicPeriod"/>
            </a:pPr>
            <a:r>
              <a:rPr lang="fr-FR" sz="1800" b="0" i="0" u="none" strike="noStrike" dirty="0">
                <a:solidFill>
                  <a:srgbClr val="002060"/>
                </a:solidFill>
                <a:effectLst/>
                <a:latin typeface="Century Gothic" panose="020B0502020202020204" pitchFamily="34" charset="0"/>
              </a:rPr>
              <a:t> [Nous] interdisons complètement le français. C’est idéal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séjour [2007], </a:t>
            </a:r>
            <a:r>
              <a:rPr lang="en-GB" b="0" baseline="0" dirty="0" err="1">
                <a:latin typeface="Century Gothic" panose="020B0502020202020204" pitchFamily="34" charset="0"/>
              </a:rPr>
              <a:t>linguistique</a:t>
            </a:r>
            <a:r>
              <a:rPr lang="en-GB" b="0" baseline="0" dirty="0">
                <a:latin typeface="Century Gothic" panose="020B0502020202020204" pitchFamily="34" charset="0"/>
              </a:rPr>
              <a:t> [3907], </a:t>
            </a:r>
            <a:r>
              <a:rPr lang="en-GB" b="0" baseline="0" dirty="0" err="1">
                <a:latin typeface="Century Gothic" panose="020B0502020202020204" pitchFamily="34" charset="0"/>
              </a:rPr>
              <a:t>publicité</a:t>
            </a:r>
            <a:r>
              <a:rPr lang="en-GB" b="0" baseline="0" dirty="0">
                <a:latin typeface="Century Gothic" panose="020B0502020202020204" pitchFamily="34" charset="0"/>
              </a:rPr>
              <a:t> [2110]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ski [4571], information [317], </a:t>
            </a:r>
            <a:r>
              <a:rPr lang="en-GB" baseline="0" dirty="0" err="1"/>
              <a:t>compl</a:t>
            </a:r>
            <a:r>
              <a:rPr lang="en-GB" baseline="0" dirty="0" err="1">
                <a:latin typeface="Century Gothic" panose="020B0502020202020204" pitchFamily="34" charset="0"/>
              </a:rPr>
              <a:t>ètement</a:t>
            </a:r>
            <a:r>
              <a:rPr lang="en-GB" baseline="0" dirty="0">
                <a:latin typeface="Century Gothic" panose="020B0502020202020204" pitchFamily="34" charset="0"/>
              </a:rPr>
              <a:t> [&gt;5000], </a:t>
            </a:r>
            <a:r>
              <a:rPr lang="fr-FR" sz="1200" b="0" i="0" u="none" strike="noStrike" dirty="0">
                <a:solidFill>
                  <a:srgbClr val="002060"/>
                </a:solidFill>
                <a:effectLst/>
                <a:latin typeface="Century Gothic" panose="020B0502020202020204" pitchFamily="34" charset="0"/>
              </a:rPr>
              <a:t>éducatif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2687CF-6742-4052-8FD4-00DCF734EEA7}"/>
              </a:ext>
            </a:extLst>
          </p:cNvPr>
          <p:cNvSpPr>
            <a:spLocks noGrp="1"/>
          </p:cNvSpPr>
          <p:nvPr>
            <p:ph type="body" idx="1"/>
          </p:nvPr>
        </p:nvSpPr>
        <p:spPr/>
        <p:txBody>
          <a:bodyPr/>
          <a:lstStyle/>
          <a:p>
            <a:r>
              <a:rPr lang="en-GB" dirty="0"/>
              <a:t>Follow-up exercise to the activity on the previous slide</a:t>
            </a:r>
            <a:endParaRPr lang="en-US" b="1" dirty="0"/>
          </a:p>
          <a:p>
            <a:endParaRPr lang="en-US" b="0" dirty="0"/>
          </a:p>
          <a:p>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 </a:t>
            </a:r>
            <a:r>
              <a:rPr lang="en-US" b="0" dirty="0"/>
              <a:t>[8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a:t>
            </a:r>
            <a:r>
              <a:rPr lang="en-US" b="0" i="1" dirty="0"/>
              <a:t>je, </a:t>
            </a:r>
            <a:r>
              <a:rPr lang="en-US" b="0" i="1" dirty="0" err="1"/>
              <a:t>tu</a:t>
            </a:r>
            <a:r>
              <a:rPr lang="en-US" b="0" i="1" dirty="0"/>
              <a:t> </a:t>
            </a:r>
            <a:r>
              <a:rPr lang="en-US" b="0" dirty="0"/>
              <a:t>and </a:t>
            </a:r>
            <a:r>
              <a:rPr lang="en-US" b="0" i="1" dirty="0" err="1"/>
              <a:t>ils</a:t>
            </a:r>
            <a:r>
              <a:rPr lang="en-US" b="0" i="1" dirty="0"/>
              <a:t>/</a:t>
            </a:r>
            <a:r>
              <a:rPr lang="en-US" b="0" i="1" dirty="0" err="1"/>
              <a:t>elles</a:t>
            </a:r>
            <a:r>
              <a:rPr lang="en-US" b="0" dirty="0"/>
              <a:t> forms of verbs like </a:t>
            </a:r>
            <a:r>
              <a:rPr lang="en-US" b="0" i="1" dirty="0"/>
              <a:t>lire</a:t>
            </a:r>
            <a:r>
              <a:rPr lang="en-US" b="0" dirty="0"/>
              <a:t> and connecting these with meaning. Raising awareness of [-s-] as an SFC in the </a:t>
            </a:r>
            <a:r>
              <a:rPr lang="en-US" b="0" i="1" dirty="0"/>
              <a:t>je </a:t>
            </a:r>
            <a:r>
              <a:rPr lang="en-US" b="0" i="0" dirty="0"/>
              <a:t>and </a:t>
            </a:r>
            <a:r>
              <a:rPr lang="en-US" b="0" i="1" dirty="0" err="1"/>
              <a:t>tu</a:t>
            </a:r>
            <a:r>
              <a:rPr lang="en-US" b="0" dirty="0"/>
              <a:t> forms. The activity trains students to dissociate the pronounced -s- from the singular form.</a:t>
            </a:r>
          </a:p>
          <a:p>
            <a:endParaRPr lang="en-US" b="1" dirty="0"/>
          </a:p>
          <a:p>
            <a:r>
              <a:rPr lang="en-US" b="1" dirty="0"/>
              <a:t>Procedure:</a:t>
            </a:r>
          </a:p>
          <a:p>
            <a:r>
              <a:rPr lang="en-US" b="0" dirty="0"/>
              <a:t>1. Click on the button to play the audio with the pronoun obscured.</a:t>
            </a:r>
          </a:p>
          <a:p>
            <a:r>
              <a:rPr lang="en-US" b="0" dirty="0"/>
              <a:t>2. Students listen whilst reading the two alternatives on screen.</a:t>
            </a:r>
          </a:p>
          <a:p>
            <a:r>
              <a:rPr lang="en-US" b="0" dirty="0"/>
              <a:t>3. They then indicate which sentence they think they heard.</a:t>
            </a:r>
          </a:p>
          <a:p>
            <a:r>
              <a:rPr lang="en-US" b="0" dirty="0"/>
              <a:t>4. Click to reveal the correct answer and the full audio, including the pronoun.</a:t>
            </a:r>
          </a:p>
          <a:p>
            <a:endParaRPr lang="en-US" b="0" dirty="0"/>
          </a:p>
          <a:p>
            <a:r>
              <a:rPr lang="en-US" b="1" dirty="0"/>
              <a:t>Transcript:</a:t>
            </a:r>
          </a:p>
          <a:p>
            <a:r>
              <a:rPr lang="en-US" b="0" dirty="0"/>
              <a:t>[</a:t>
            </a:r>
            <a:r>
              <a:rPr lang="en-US" b="0" dirty="0" err="1"/>
              <a:t>Ils</a:t>
            </a:r>
            <a:r>
              <a:rPr lang="en-US" b="0" dirty="0"/>
              <a:t>] </a:t>
            </a:r>
            <a:r>
              <a:rPr lang="en-US" b="0" dirty="0" err="1"/>
              <a:t>traduisent</a:t>
            </a:r>
            <a:r>
              <a:rPr lang="en-US" b="0" dirty="0"/>
              <a:t> les </a:t>
            </a:r>
            <a:r>
              <a:rPr lang="en-US" b="0" dirty="0" err="1"/>
              <a:t>annonces</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88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a:t>
            </a:r>
            <a:r>
              <a:rPr lang="en-US" b="0" dirty="0" err="1"/>
              <a:t>Ils</a:t>
            </a:r>
            <a:r>
              <a:rPr lang="en-US" b="0" dirty="0"/>
              <a:t>] </a:t>
            </a:r>
            <a:r>
              <a:rPr lang="en-US" b="0" dirty="0" err="1"/>
              <a:t>conduisent</a:t>
            </a:r>
            <a:r>
              <a:rPr lang="en-US" b="0" dirty="0"/>
              <a:t> un kart.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kart </a:t>
            </a:r>
            <a:r>
              <a:rPr lang="fr-FR" sz="1200" b="0" i="0" u="none" strike="noStrike" dirty="0">
                <a:solidFill>
                  <a:srgbClr val="002060"/>
                </a:solidFill>
                <a:effectLst/>
                <a:latin typeface="Century Gothic" panose="020B0502020202020204" pitchFamily="34" charset="0"/>
              </a:rPr>
              <a:t>[&gt;5000]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62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[Je] </a:t>
            </a:r>
            <a:r>
              <a:rPr lang="en-US" b="0" dirty="0" err="1"/>
              <a:t>lis</a:t>
            </a:r>
            <a:r>
              <a:rPr lang="en-US" b="0" dirty="0"/>
              <a:t> les </a:t>
            </a:r>
            <a:r>
              <a:rPr lang="en-US" b="0" dirty="0" err="1"/>
              <a:t>annonces</a:t>
            </a:r>
            <a:r>
              <a:rPr lang="en-US" b="0" dirty="0"/>
              <a:t>.</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02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a:t>
            </a:r>
            <a:r>
              <a:rPr lang="en-US" b="0" dirty="0" err="1"/>
              <a:t>Elles</a:t>
            </a:r>
            <a:r>
              <a:rPr lang="en-US" b="0" dirty="0"/>
              <a:t>] </a:t>
            </a:r>
            <a:r>
              <a:rPr lang="en-US" b="0" dirty="0" err="1"/>
              <a:t>disent</a:t>
            </a:r>
            <a:r>
              <a:rPr lang="en-US" b="0" dirty="0"/>
              <a:t> bonjour.</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42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 </a:t>
            </a:r>
            <a:r>
              <a:rPr lang="en-US" b="0" dirty="0"/>
              <a:t>[4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a:t>
            </a:r>
            <a:r>
              <a:rPr lang="en-US" b="0" i="1" dirty="0"/>
              <a:t>je, </a:t>
            </a:r>
            <a:r>
              <a:rPr lang="en-US" b="0" i="1" dirty="0" err="1"/>
              <a:t>tu</a:t>
            </a:r>
            <a:r>
              <a:rPr lang="en-US" b="0" i="1" dirty="0"/>
              <a:t> </a:t>
            </a:r>
            <a:r>
              <a:rPr lang="en-US" b="0" dirty="0"/>
              <a:t>and </a:t>
            </a:r>
            <a:r>
              <a:rPr lang="en-US" b="0" i="1" dirty="0" err="1"/>
              <a:t>ils</a:t>
            </a:r>
            <a:r>
              <a:rPr lang="en-US" b="0" i="1" dirty="0"/>
              <a:t>/</a:t>
            </a:r>
            <a:r>
              <a:rPr lang="en-US" b="0" i="1" dirty="0" err="1"/>
              <a:t>elles</a:t>
            </a:r>
            <a:r>
              <a:rPr lang="en-US" b="0" dirty="0"/>
              <a:t> forms of verbs like </a:t>
            </a:r>
            <a:r>
              <a:rPr lang="en-US" b="0" i="1" dirty="0"/>
              <a:t>lire</a:t>
            </a:r>
            <a:r>
              <a:rPr lang="en-US" b="0" dirty="0"/>
              <a:t> and connecting these with meaning. . Raising awareness of [-s-] as an SFC in the </a:t>
            </a:r>
            <a:r>
              <a:rPr lang="en-US" b="0" i="1" dirty="0"/>
              <a:t>je </a:t>
            </a:r>
            <a:r>
              <a:rPr lang="en-US" b="0" i="0" dirty="0"/>
              <a:t>and </a:t>
            </a:r>
            <a:r>
              <a:rPr lang="en-US" b="0" i="1" dirty="0" err="1"/>
              <a:t>tu</a:t>
            </a:r>
            <a:r>
              <a:rPr lang="en-US" b="0" dirty="0"/>
              <a:t> forms. The activity trains students to dissociate the pronounced -s- from the singular forms.</a:t>
            </a:r>
          </a:p>
          <a:p>
            <a:endParaRPr lang="en-US" b="1" dirty="0"/>
          </a:p>
          <a:p>
            <a:r>
              <a:rPr lang="en-US" b="1" dirty="0"/>
              <a:t>Procedure:</a:t>
            </a:r>
          </a:p>
          <a:p>
            <a:r>
              <a:rPr lang="en-US" b="0" dirty="0"/>
              <a:t>1. Click on the button to play the audio with the pronoun obscured.</a:t>
            </a:r>
          </a:p>
          <a:p>
            <a:r>
              <a:rPr lang="en-US" b="0" dirty="0"/>
              <a:t>2. Students listen (this time </a:t>
            </a:r>
            <a:r>
              <a:rPr lang="en-US" b="0" i="1" dirty="0"/>
              <a:t>without</a:t>
            </a:r>
            <a:r>
              <a:rPr lang="en-US" b="0" dirty="0"/>
              <a:t> also reading the sentences on screen)</a:t>
            </a:r>
          </a:p>
          <a:p>
            <a:r>
              <a:rPr lang="en-US" b="0" dirty="0"/>
              <a:t>3. They then indicate which sentence they think they heard.</a:t>
            </a:r>
          </a:p>
          <a:p>
            <a:r>
              <a:rPr lang="en-US" b="0" dirty="0"/>
              <a:t>4. Click to reveal the correct answer and the full audio, including the pronoun.</a:t>
            </a:r>
          </a:p>
          <a:p>
            <a:r>
              <a:rPr lang="en-US" b="0" dirty="0"/>
              <a:t>5. Students write a sentence for each set of pictures (</a:t>
            </a:r>
            <a:r>
              <a:rPr lang="en-US" b="1" dirty="0"/>
              <a:t>NB: </a:t>
            </a:r>
            <a:r>
              <a:rPr lang="en-US" b="0" dirty="0"/>
              <a:t>the picture of </a:t>
            </a:r>
            <a:r>
              <a:rPr lang="en-US" b="0" dirty="0" err="1"/>
              <a:t>Oc</a:t>
            </a:r>
            <a:r>
              <a:rPr lang="fr-FR" b="0" i="0" dirty="0" err="1">
                <a:solidFill>
                  <a:srgbClr val="4D5156"/>
                </a:solidFill>
                <a:effectLst/>
                <a:latin typeface="arial" panose="020B0604020202020204" pitchFamily="34" charset="0"/>
              </a:rPr>
              <a:t>éane</a:t>
            </a:r>
            <a:r>
              <a:rPr lang="fr-FR" b="0" i="0" dirty="0">
                <a:solidFill>
                  <a:srgbClr val="4D5156"/>
                </a:solidFill>
                <a:effectLst/>
                <a:latin typeface="arial" panose="020B0604020202020204" pitchFamily="34" charset="0"/>
              </a:rPr>
              <a:t> </a:t>
            </a:r>
            <a:r>
              <a:rPr lang="fr-FR" b="0" i="0" dirty="0" err="1">
                <a:solidFill>
                  <a:srgbClr val="4D5156"/>
                </a:solidFill>
                <a:effectLst/>
                <a:latin typeface="arial" panose="020B0604020202020204" pitchFamily="34" charset="0"/>
              </a:rPr>
              <a:t>represents</a:t>
            </a:r>
            <a:r>
              <a:rPr lang="fr-FR" b="0" i="0" dirty="0">
                <a:solidFill>
                  <a:srgbClr val="4D5156"/>
                </a:solidFill>
                <a:effectLst/>
                <a:latin typeface="arial" panose="020B0604020202020204" pitchFamily="34" charset="0"/>
              </a:rPr>
              <a:t> </a:t>
            </a:r>
            <a:r>
              <a:rPr lang="fr-FR" b="0" i="1" dirty="0">
                <a:solidFill>
                  <a:srgbClr val="4D5156"/>
                </a:solidFill>
                <a:effectLst/>
                <a:latin typeface="arial" panose="020B0604020202020204" pitchFamily="34" charset="0"/>
              </a:rPr>
              <a:t>je</a:t>
            </a:r>
            <a:r>
              <a:rPr lang="fr-FR" b="0" i="0" dirty="0">
                <a:solidFill>
                  <a:srgbClr val="4D5156"/>
                </a:solidFill>
                <a:effectLst/>
                <a:latin typeface="arial" panose="020B0604020202020204" pitchFamily="34" charset="0"/>
              </a:rPr>
              <a:t>, and the </a:t>
            </a:r>
            <a:r>
              <a:rPr lang="fr-FR" b="0" i="0" dirty="0" err="1">
                <a:solidFill>
                  <a:srgbClr val="4D5156"/>
                </a:solidFill>
                <a:effectLst/>
                <a:latin typeface="arial" panose="020B0604020202020204" pitchFamily="34" charset="0"/>
              </a:rPr>
              <a:t>picture</a:t>
            </a:r>
            <a:r>
              <a:rPr lang="fr-FR" b="0" i="0" dirty="0">
                <a:solidFill>
                  <a:srgbClr val="4D5156"/>
                </a:solidFill>
                <a:effectLst/>
                <a:latin typeface="arial" panose="020B0604020202020204" pitchFamily="34" charset="0"/>
              </a:rPr>
              <a:t> of Sophie </a:t>
            </a:r>
            <a:r>
              <a:rPr lang="fr-FR" b="0" i="1" dirty="0">
                <a:solidFill>
                  <a:srgbClr val="4D5156"/>
                </a:solidFill>
                <a:effectLst/>
                <a:latin typeface="arial" panose="020B0604020202020204" pitchFamily="34" charset="0"/>
              </a:rPr>
              <a:t>tu</a:t>
            </a:r>
            <a:r>
              <a:rPr lang="fr-FR" b="0" i="0" dirty="0">
                <a:solidFill>
                  <a:srgbClr val="4D5156"/>
                </a:solidFill>
                <a:effectLst/>
                <a:latin typeface="arial" panose="020B0604020202020204" pitchFamily="34" charset="0"/>
              </a:rPr>
              <a:t>).</a:t>
            </a:r>
            <a:br>
              <a:rPr lang="en-US" b="0" dirty="0"/>
            </a:br>
            <a:r>
              <a:rPr lang="en-US" b="0" dirty="0"/>
              <a:t>6. A further click brings up the written sentences.</a:t>
            </a:r>
            <a:endParaRPr lang="en-US" b="1" dirty="0"/>
          </a:p>
          <a:p>
            <a:endParaRPr lang="en-US" b="1" dirty="0"/>
          </a:p>
          <a:p>
            <a:r>
              <a:rPr lang="en-US" b="1" dirty="0"/>
              <a:t>Transcript:</a:t>
            </a:r>
          </a:p>
          <a:p>
            <a:r>
              <a:rPr lang="en-US" b="0" dirty="0"/>
              <a:t>[Je] </a:t>
            </a:r>
            <a:r>
              <a:rPr lang="en-US" b="0" dirty="0" err="1"/>
              <a:t>traduis</a:t>
            </a:r>
            <a:r>
              <a:rPr lang="en-US" b="0" dirty="0"/>
              <a:t> pour </a:t>
            </a:r>
            <a:r>
              <a:rPr lang="en-US" b="0" dirty="0" err="1"/>
              <a:t>mes</a:t>
            </a:r>
            <a:r>
              <a:rPr lang="en-US" b="0" dirty="0"/>
              <a:t> amies.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815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a:t>
            </a:r>
            <a:r>
              <a:rPr lang="en-US" b="0" dirty="0" err="1"/>
              <a:t>Ils</a:t>
            </a:r>
            <a:r>
              <a:rPr lang="en-US" b="0" dirty="0"/>
              <a:t>] </a:t>
            </a:r>
            <a:r>
              <a:rPr lang="en-US" b="0" dirty="0" err="1"/>
              <a:t>lisent</a:t>
            </a:r>
            <a:r>
              <a:rPr lang="en-US" b="0" dirty="0"/>
              <a:t> le</a:t>
            </a:r>
            <a:r>
              <a:rPr lang="en-US" b="0" baseline="0" dirty="0"/>
              <a:t> livre.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8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[Tu] </a:t>
            </a:r>
            <a:r>
              <a:rPr lang="en-US" b="0" dirty="0" err="1"/>
              <a:t>condis</a:t>
            </a:r>
            <a:r>
              <a:rPr lang="en-US" b="0" dirty="0"/>
              <a:t> un kart.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kart </a:t>
            </a:r>
            <a:r>
              <a:rPr lang="fr-FR" sz="1200" b="0" i="0" u="none" strike="noStrike" dirty="0">
                <a:solidFill>
                  <a:srgbClr val="002060"/>
                </a:solidFill>
                <a:effectLst/>
                <a:latin typeface="Century Gothic" panose="020B0502020202020204" pitchFamily="34" charset="0"/>
              </a:rPr>
              <a:t>[&gt;5000]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92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[Tu] dis bonjour.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45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translation of sentences containing verbs like </a:t>
            </a:r>
            <a:r>
              <a:rPr lang="en-US" b="0" i="1" dirty="0"/>
              <a:t>lire</a:t>
            </a:r>
            <a:r>
              <a:rPr lang="en-US" b="0" dirty="0"/>
              <a:t>.</a:t>
            </a:r>
          </a:p>
          <a:p>
            <a:endParaRPr lang="en-US" b="0" dirty="0"/>
          </a:p>
          <a:p>
            <a:r>
              <a:rPr lang="en-US" b="1" dirty="0"/>
              <a:t>Procedure:</a:t>
            </a:r>
          </a:p>
          <a:p>
            <a:r>
              <a:rPr lang="en-US" b="0" dirty="0"/>
              <a:t>1. Students translate the numbered sentences</a:t>
            </a:r>
            <a:r>
              <a:rPr lang="en-US" b="0" baseline="0" dirty="0"/>
              <a:t> into French. </a:t>
            </a:r>
          </a:p>
          <a:p>
            <a:r>
              <a:rPr lang="en-US" b="0" dirty="0"/>
              <a:t>2.</a:t>
            </a:r>
            <a:r>
              <a:rPr lang="en-US" b="0" baseline="0" dirty="0"/>
              <a:t> Elicit answers from students.</a:t>
            </a:r>
          </a:p>
          <a:p>
            <a:r>
              <a:rPr lang="en-US" b="0" baseline="0" dirty="0"/>
              <a:t>3. Suggested translations are revealed one sentence at a time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F0302020204030204"/>
              </a:rPr>
              <a:t>moniteur</a:t>
            </a:r>
            <a:r>
              <a:rPr lang="en-US" sz="1200" dirty="0">
                <a:solidFill>
                  <a:srgbClr val="4472C4">
                    <a:lumMod val="50000"/>
                  </a:srgbClr>
                </a:solidFill>
                <a:latin typeface="Century Gothic" panose="020F0302020204030204"/>
              </a:rPr>
              <a:t> [&gt;5000], </a:t>
            </a:r>
            <a:r>
              <a:rPr lang="en-GB" baseline="0" dirty="0"/>
              <a:t>skier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91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SSCs [y] and [oy]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verbs like ‘</a:t>
            </a:r>
            <a:r>
              <a:rPr lang="en-GB" b="1" dirty="0" err="1"/>
              <a:t>écrire</a:t>
            </a:r>
            <a:r>
              <a:rPr lang="en-GB" b="1" dirty="0"/>
              <a:t>’ in the present tense (nous, </a:t>
            </a:r>
            <a:r>
              <a:rPr lang="en-GB" b="1" dirty="0" err="1"/>
              <a:t>vous</a:t>
            </a:r>
            <a:r>
              <a:rPr lang="en-GB" b="1" dirty="0"/>
              <a:t>, </a:t>
            </a:r>
            <a:r>
              <a:rPr lang="en-GB" b="1" dirty="0" err="1"/>
              <a:t>ils</a:t>
            </a:r>
            <a:r>
              <a:rPr lang="en-GB" b="1" dirty="0"/>
              <a:t>/</a:t>
            </a:r>
            <a:r>
              <a:rPr lang="en-GB" b="1" dirty="0" err="1"/>
              <a:t>elles</a:t>
            </a:r>
            <a:r>
              <a:rPr lang="en-GB" b="1" dirty="0"/>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(introduce) </a:t>
            </a:r>
            <a:r>
              <a:rPr lang="fr-FR" dirty="0"/>
              <a:t>conduire [487], dites [37], interdire [533], inscrire [1004], lieu [117], arbre [2111], autobus [4216], neige [1824], chaud [1852], froid [1307], scolaire [1993], </a:t>
            </a:r>
            <a:r>
              <a:rPr lang="fr-FR" dirty="0" err="1"/>
              <a:t>revisit</a:t>
            </a:r>
            <a:r>
              <a:rPr lang="fr-FR" dirty="0"/>
              <a:t>: dire [37], lire [278], écrire [382], décrire [1176], traduire [1125]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dépendre (de) [313], entendre [159], répondre (à) [200], annonce [1887], conversation [1747], espagnol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[1666], message [792], soleil [1713], temps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[65], espagnol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choisir [226], définir [916], remplir [751], réussir [279], blanc</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[701], cahier [4001], examen [1448], lycée [2816], note [1161],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2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(slide 1/2)</a:t>
            </a:r>
          </a:p>
          <a:p>
            <a:endParaRPr lang="en-US" b="1" dirty="0"/>
          </a:p>
          <a:p>
            <a:r>
              <a:rPr lang="en-US" b="1" dirty="0"/>
              <a:t>Aim: </a:t>
            </a:r>
            <a:r>
              <a:rPr lang="en-US" b="0" dirty="0" err="1"/>
              <a:t>practising</a:t>
            </a:r>
            <a:r>
              <a:rPr lang="en-US" b="0" dirty="0"/>
              <a:t> oral production of SSCs [oy], [y]</a:t>
            </a:r>
            <a:endParaRPr lang="en-US" b="1" dirty="0"/>
          </a:p>
          <a:p>
            <a:endParaRPr lang="en-US" b="1" dirty="0"/>
          </a:p>
          <a:p>
            <a:r>
              <a:rPr lang="en-US" b="1" dirty="0"/>
              <a:t>Procedure:</a:t>
            </a:r>
          </a:p>
          <a:p>
            <a:pPr marL="228600" indent="-228600">
              <a:buFont typeface="+mj-lt"/>
              <a:buAutoNum type="arabicPeriod"/>
            </a:pPr>
            <a:r>
              <a:rPr lang="en-US" b="0" dirty="0"/>
              <a:t>Click on play button to hear a tongue twister. Students repeat as many times a necessary.</a:t>
            </a:r>
          </a:p>
          <a:p>
            <a:pPr marL="228600" indent="-228600">
              <a:buFont typeface="+mj-lt"/>
              <a:buAutoNum type="arabicPeriod"/>
            </a:pPr>
            <a:r>
              <a:rPr lang="en-US" b="0" dirty="0"/>
              <a:t>If students feel confident, they should speed up – compete to see who can pronounce it the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 </a:t>
            </a:r>
            <a:r>
              <a:rPr lang="en-GB" b="0" baseline="0" dirty="0"/>
              <a:t>[2 slides]</a:t>
            </a:r>
            <a:endParaRPr lang="en-GB" b="1" baseline="0" dirty="0"/>
          </a:p>
          <a:p>
            <a:endParaRPr lang="en-GB" b="1" baseline="0" dirty="0"/>
          </a:p>
          <a:p>
            <a:pPr marL="0"/>
            <a:r>
              <a:rPr lang="en-GB" b="1" baseline="0" dirty="0"/>
              <a:t>Aim: </a:t>
            </a:r>
            <a:r>
              <a:rPr lang="en-GB" b="0" baseline="0" dirty="0"/>
              <a:t>Written production of the new vocabulary items in this week’s set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a:t>
            </a:r>
          </a:p>
          <a:p>
            <a:r>
              <a:rPr lang="en-GB" baseline="0" dirty="0"/>
              <a:t>3. Write down the French word before the picture has faded away.</a:t>
            </a:r>
            <a:br>
              <a:rPr lang="en-GB" baseline="0" dirty="0"/>
            </a:br>
            <a:r>
              <a:rPr lang="en-GB" baseline="0" dirty="0"/>
              <a:t>4. Ensure that gender/definite articles are known for any words that are nouns.</a:t>
            </a:r>
          </a:p>
          <a:p>
            <a:r>
              <a:rPr lang="en-GB" baseline="0" dirty="0"/>
              <a:t>5. Check answers on the next slide.</a:t>
            </a:r>
          </a:p>
          <a:p>
            <a:endParaRPr lang="en-GB" baseline="0" dirty="0"/>
          </a:p>
          <a:p>
            <a:r>
              <a:rPr lang="en-GB" b="1" baseline="0" dirty="0"/>
              <a:t>Answers:</a:t>
            </a:r>
          </a:p>
          <a:p>
            <a:pPr marL="0" indent="0">
              <a:buNone/>
            </a:pPr>
            <a:r>
              <a:rPr lang="en-GB" b="0" baseline="0" dirty="0"/>
              <a:t>a. </a:t>
            </a:r>
            <a:r>
              <a:rPr lang="en-GB" b="0" baseline="0" dirty="0" err="1"/>
              <a:t>vous</a:t>
            </a:r>
            <a:r>
              <a:rPr lang="en-GB" b="0" baseline="0" dirty="0"/>
              <a:t> </a:t>
            </a:r>
            <a:r>
              <a:rPr lang="en-GB" b="0" baseline="0" dirty="0" err="1"/>
              <a:t>dites</a:t>
            </a:r>
            <a:endParaRPr lang="en-GB" b="0" baseline="0" dirty="0"/>
          </a:p>
          <a:p>
            <a:pPr marL="0" indent="0">
              <a:buNone/>
            </a:pPr>
            <a:r>
              <a:rPr lang="en-GB" b="0" baseline="0" dirty="0"/>
              <a:t>b. </a:t>
            </a:r>
            <a:r>
              <a:rPr lang="en-GB" b="0" baseline="0" dirty="0" err="1"/>
              <a:t>l’autobus</a:t>
            </a:r>
            <a:r>
              <a:rPr lang="en-GB" b="0" baseline="0" dirty="0"/>
              <a:t> (m)/le bus</a:t>
            </a:r>
          </a:p>
          <a:p>
            <a:pPr marL="0" indent="0">
              <a:buNone/>
            </a:pPr>
            <a:r>
              <a:rPr lang="en-GB" b="0" baseline="0" dirty="0"/>
              <a:t>c. </a:t>
            </a:r>
            <a:r>
              <a:rPr lang="en-GB" b="0" baseline="0" dirty="0" err="1"/>
              <a:t>conduire</a:t>
            </a:r>
            <a:endParaRPr lang="en-GB" b="0" baseline="0" dirty="0"/>
          </a:p>
          <a:p>
            <a:pPr marL="0" indent="0">
              <a:buNone/>
            </a:pPr>
            <a:r>
              <a:rPr lang="en-GB" b="0" baseline="0" dirty="0"/>
              <a:t>d. le lieu</a:t>
            </a:r>
          </a:p>
          <a:p>
            <a:pPr marL="0" indent="0">
              <a:buNone/>
            </a:pPr>
            <a:r>
              <a:rPr lang="en-GB" b="0" baseline="0" dirty="0"/>
              <a:t>e. </a:t>
            </a:r>
            <a:r>
              <a:rPr lang="en-GB" b="0" baseline="0" dirty="0" err="1"/>
              <a:t>chaud</a:t>
            </a:r>
            <a:endParaRPr lang="en-GB" b="0" baseline="0" dirty="0"/>
          </a:p>
          <a:p>
            <a:pPr marL="0" indent="0">
              <a:buNone/>
            </a:pPr>
            <a:r>
              <a:rPr lang="en-GB" b="0" baseline="0" dirty="0"/>
              <a:t>f. </a:t>
            </a:r>
            <a:r>
              <a:rPr lang="en-GB" b="0" baseline="0" dirty="0" err="1"/>
              <a:t>l’arbre</a:t>
            </a:r>
            <a:endParaRPr lang="en-GB" b="0" baseline="0" dirty="0"/>
          </a:p>
          <a:p>
            <a:pPr marL="0" indent="0">
              <a:buNone/>
            </a:pPr>
            <a:r>
              <a:rPr lang="en-GB" b="0" baseline="0" dirty="0"/>
              <a:t>g. la </a:t>
            </a:r>
            <a:r>
              <a:rPr lang="en-GB" b="0" baseline="0" dirty="0" err="1"/>
              <a:t>neige</a:t>
            </a:r>
            <a:endParaRPr lang="en-GB" b="0" baseline="0" dirty="0"/>
          </a:p>
          <a:p>
            <a:pPr marL="0" indent="0">
              <a:buNone/>
            </a:pPr>
            <a:r>
              <a:rPr lang="en-GB" b="0" baseline="0" dirty="0"/>
              <a:t>h. </a:t>
            </a:r>
            <a:r>
              <a:rPr lang="en-GB" b="0" baseline="0" dirty="0" err="1"/>
              <a:t>froid</a:t>
            </a:r>
            <a:endParaRPr lang="en-GB" b="0" baseline="0" dirty="0"/>
          </a:p>
          <a:p>
            <a:pPr marL="0" indent="0">
              <a:buNone/>
            </a:pPr>
            <a:r>
              <a:rPr lang="en-GB" b="0" baseline="0" dirty="0" err="1"/>
              <a:t>i</a:t>
            </a:r>
            <a:r>
              <a:rPr lang="en-GB" b="0" baseline="0" dirty="0"/>
              <a:t>. </a:t>
            </a:r>
            <a:r>
              <a:rPr lang="en-GB" b="0" baseline="0" dirty="0" err="1"/>
              <a:t>scolaire</a:t>
            </a:r>
            <a:endParaRPr lang="en-GB" b="0" baseline="0" dirty="0"/>
          </a:p>
          <a:p>
            <a:pPr marL="0" indent="0">
              <a:buNone/>
            </a:pPr>
            <a:r>
              <a:rPr lang="en-GB" b="0" baseline="0" dirty="0"/>
              <a:t>j. </a:t>
            </a:r>
            <a:r>
              <a:rPr lang="en-GB" b="0" baseline="0" dirty="0" err="1"/>
              <a:t>inscrire</a:t>
            </a:r>
            <a:endParaRPr lang="en-GB" b="0" baseline="0" dirty="0"/>
          </a:p>
          <a:p>
            <a:pPr marL="0" indent="0">
              <a:buNone/>
            </a:pPr>
            <a:r>
              <a:rPr lang="en-GB" b="0" baseline="0" dirty="0"/>
              <a:t>k. </a:t>
            </a:r>
            <a:r>
              <a:rPr lang="en-GB" b="0" baseline="0" dirty="0" err="1"/>
              <a:t>interdire</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to the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2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8 slides.</a:t>
            </a:r>
          </a:p>
          <a:p>
            <a:endParaRPr lang="en-US" b="1" dirty="0"/>
          </a:p>
          <a:p>
            <a:r>
              <a:rPr lang="en-US" b="1" dirty="0"/>
              <a:t>Aim: </a:t>
            </a:r>
            <a:r>
              <a:rPr lang="en-US" b="0" dirty="0"/>
              <a:t>spoken recall of new vocabulary in longer contexts.</a:t>
            </a:r>
          </a:p>
          <a:p>
            <a:endParaRPr lang="en-US" b="1" dirty="0"/>
          </a:p>
          <a:p>
            <a:r>
              <a:rPr lang="en-US" b="1" dirty="0"/>
              <a:t>Procedure:</a:t>
            </a:r>
          </a:p>
          <a:p>
            <a:r>
              <a:rPr lang="en-US" b="0" dirty="0"/>
              <a:t>1. Students read the questions and answer in short phrases using the picture prompts.</a:t>
            </a:r>
          </a:p>
          <a:p>
            <a:r>
              <a:rPr lang="en-US" b="0" dirty="0"/>
              <a:t>2. Answers revealed on clicks.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45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297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359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0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18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9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Click to reveal the words.</a:t>
            </a:r>
          </a:p>
          <a:p>
            <a:endParaRPr lang="en-US" b="0" dirty="0"/>
          </a:p>
          <a:p>
            <a:r>
              <a:rPr lang="en-US" b="1" dirty="0"/>
              <a:t>Transcript:</a:t>
            </a:r>
          </a:p>
          <a:p>
            <a:pPr marL="228600" indent="-228600">
              <a:buAutoNum type="arabicPeriod"/>
            </a:pPr>
            <a:r>
              <a:rPr lang="en-US" b="0" dirty="0" err="1"/>
              <a:t>joyau</a:t>
            </a:r>
            <a:endParaRPr lang="en-US" b="0" dirty="0"/>
          </a:p>
          <a:p>
            <a:pPr marL="228600" indent="-228600">
              <a:buAutoNum type="arabicPeriod"/>
            </a:pPr>
            <a:r>
              <a:rPr lang="en-US" b="0" dirty="0" err="1"/>
              <a:t>cycliste</a:t>
            </a:r>
            <a:endParaRPr lang="en-US" b="0" dirty="0"/>
          </a:p>
          <a:p>
            <a:pPr marL="228600" indent="-228600">
              <a:buAutoNum type="arabicPeriod"/>
            </a:pPr>
            <a:r>
              <a:rPr lang="en-US" b="0" dirty="0" err="1"/>
              <a:t>symbole</a:t>
            </a:r>
            <a:endParaRPr lang="en-US" b="0" dirty="0"/>
          </a:p>
          <a:p>
            <a:pPr marL="228600" indent="-228600">
              <a:buAutoNum type="arabicPeriod"/>
            </a:pPr>
            <a:r>
              <a:rPr lang="en-US" b="0" dirty="0" err="1"/>
              <a:t>voyelle</a:t>
            </a:r>
            <a:endParaRPr lang="en-US" b="0" dirty="0"/>
          </a:p>
          <a:p>
            <a:pPr marL="228600" indent="-228600">
              <a:buAutoNum type="arabicPeriod"/>
            </a:pPr>
            <a:r>
              <a:rPr lang="en-US" b="0" dirty="0"/>
              <a:t>lycée</a:t>
            </a:r>
          </a:p>
          <a:p>
            <a:pPr marL="228600" indent="-228600">
              <a:buAutoNum type="arabicPeriod"/>
            </a:pPr>
            <a:r>
              <a:rPr lang="en-US" b="0" dirty="0" err="1"/>
              <a:t>gymnase</a:t>
            </a:r>
            <a:endParaRPr lang="en-US" b="0" dirty="0"/>
          </a:p>
          <a:p>
            <a:pPr marL="228600" indent="-228600">
              <a:buAutoNum type="arabicPeriod"/>
            </a:pPr>
            <a:r>
              <a:rPr lang="en-US" b="0" dirty="0" err="1"/>
              <a:t>incroyable</a:t>
            </a:r>
            <a:endParaRPr lang="en-US" b="0" dirty="0"/>
          </a:p>
          <a:p>
            <a:pPr marL="228600" indent="-228600">
              <a:buAutoNum type="arabicPeriod"/>
            </a:pP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0" baseline="0" dirty="0" err="1"/>
              <a:t>symbole</a:t>
            </a:r>
            <a:r>
              <a:rPr lang="en-GB" b="0" baseline="0" dirty="0"/>
              <a:t> [1427],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32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a:t>
            </a:r>
            <a:r>
              <a:rPr lang="en-GB" i="1" dirty="0"/>
              <a:t>nous, </a:t>
            </a:r>
            <a:r>
              <a:rPr lang="en-GB" i="1" dirty="0" err="1"/>
              <a:t>vous</a:t>
            </a:r>
            <a:r>
              <a:rPr lang="en-GB" i="1" dirty="0"/>
              <a:t> </a:t>
            </a:r>
            <a:r>
              <a:rPr lang="en-GB" i="0" dirty="0"/>
              <a:t>and </a:t>
            </a:r>
            <a:r>
              <a:rPr lang="en-GB" i="1" dirty="0" err="1"/>
              <a:t>ils</a:t>
            </a:r>
            <a:r>
              <a:rPr lang="en-GB" i="1" dirty="0"/>
              <a:t>/</a:t>
            </a:r>
            <a:r>
              <a:rPr lang="en-GB" i="1" dirty="0" err="1"/>
              <a:t>elles</a:t>
            </a:r>
            <a:r>
              <a:rPr lang="en-GB" i="1" dirty="0"/>
              <a:t> </a:t>
            </a:r>
            <a:r>
              <a:rPr lang="en-GB" i="0" dirty="0"/>
              <a:t>forms of verbs like </a:t>
            </a:r>
            <a:r>
              <a:rPr lang="en-GB" sz="1200" b="0" i="1" dirty="0" err="1">
                <a:solidFill>
                  <a:schemeClr val="bg1"/>
                </a:solidFill>
              </a:rPr>
              <a:t>écrire</a:t>
            </a:r>
            <a:r>
              <a:rPr lang="en-GB" sz="1200" b="0" i="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endParaRPr>
          </a:p>
          <a:p>
            <a:r>
              <a:rPr lang="en-GB" b="1" dirty="0"/>
              <a:t>Procedure:</a:t>
            </a:r>
            <a:br>
              <a:rPr lang="en-GB" dirty="0"/>
            </a:br>
            <a:r>
              <a:rPr lang="en-GB" dirty="0"/>
              <a:t>1. Cycle through the information on the slide using the animation sequence.</a:t>
            </a:r>
          </a:p>
          <a:p>
            <a:r>
              <a:rPr lang="en-GB" baseline="0" dirty="0"/>
              <a:t>2. Pay particular attention to the change in pronunciation (SFC to pronounced consonant) in the plural forms.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524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144E71-A709-4310-A6E4-6F00EE6FB552}"/>
              </a:ext>
            </a:extLst>
          </p:cNvPr>
          <p:cNvSpPr>
            <a:spLocks noGrp="1"/>
          </p:cNvSpPr>
          <p:nvPr>
            <p:ph type="body" idx="1"/>
          </p:nvPr>
        </p:nvSpPr>
        <p:spPr/>
        <p:txBody>
          <a:bodyPr/>
          <a:lstStyle/>
          <a:p>
            <a:r>
              <a:rPr lang="en-US" b="1" dirty="0"/>
              <a:t>Timing: 8 minutes </a:t>
            </a:r>
            <a:r>
              <a:rPr lang="en-US" b="0" dirty="0"/>
              <a:t>[2 slides]</a:t>
            </a:r>
          </a:p>
          <a:p>
            <a:endParaRPr lang="en-US" b="1" dirty="0"/>
          </a:p>
          <a:p>
            <a:r>
              <a:rPr lang="en-US" b="1" dirty="0"/>
              <a:t>Aim: </a:t>
            </a:r>
            <a:r>
              <a:rPr lang="en-US" b="0" dirty="0"/>
              <a:t>Written recognition of </a:t>
            </a:r>
            <a:r>
              <a:rPr lang="en-US" b="0" i="0" dirty="0"/>
              <a:t>plural forms of verbs like </a:t>
            </a:r>
            <a:r>
              <a:rPr lang="en-US" b="0" i="1" dirty="0" err="1"/>
              <a:t>écrire</a:t>
            </a:r>
            <a:r>
              <a:rPr lang="en-US" b="0" i="0" dirty="0"/>
              <a:t> and connecting these with meaning (sentence subject).</a:t>
            </a:r>
            <a:endParaRPr lang="en-US" b="1" dirty="0"/>
          </a:p>
          <a:p>
            <a:endParaRPr lang="en-US" b="1" dirty="0"/>
          </a:p>
          <a:p>
            <a:r>
              <a:rPr lang="en-US" b="1" dirty="0"/>
              <a:t>Procedure:</a:t>
            </a:r>
          </a:p>
          <a:p>
            <a:r>
              <a:rPr lang="en-US" b="0" dirty="0"/>
              <a:t>1. Students read the text and choose </a:t>
            </a:r>
            <a:r>
              <a:rPr lang="en-US" b="0" i="1" dirty="0"/>
              <a:t>nous, </a:t>
            </a:r>
            <a:r>
              <a:rPr lang="en-US" b="0" i="1" dirty="0" err="1"/>
              <a:t>vous</a:t>
            </a:r>
            <a:r>
              <a:rPr lang="en-US" b="0" i="0" dirty="0"/>
              <a:t> or </a:t>
            </a:r>
            <a:r>
              <a:rPr lang="en-US" b="0" i="1" dirty="0" err="1"/>
              <a:t>ils</a:t>
            </a:r>
            <a:r>
              <a:rPr lang="en-US" b="0" i="0" dirty="0"/>
              <a:t>.</a:t>
            </a:r>
            <a:endParaRPr lang="en-US" b="0" dirty="0"/>
          </a:p>
          <a:p>
            <a:r>
              <a:rPr lang="en-US" b="0" dirty="0"/>
              <a:t>2. Click to reveal answers.</a:t>
            </a:r>
          </a:p>
          <a:p>
            <a:r>
              <a:rPr lang="en-US" b="0" dirty="0"/>
              <a:t>3. Move to the next slide. Students tick who does each activity in the table.</a:t>
            </a:r>
          </a:p>
          <a:p>
            <a:r>
              <a:rPr lang="en-US" b="0" dirty="0"/>
              <a:t>4.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utile [1003], parfait [1600]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144E71-A709-4310-A6E4-6F00EE6FB552}"/>
              </a:ext>
            </a:extLst>
          </p:cNvPr>
          <p:cNvSpPr>
            <a:spLocks noGrp="1"/>
          </p:cNvSpPr>
          <p:nvPr>
            <p:ph type="body" idx="1"/>
          </p:nvPr>
        </p:nvSpPr>
        <p:spPr/>
        <p:txBody>
          <a:bodyPr/>
          <a:lstStyle/>
          <a:p>
            <a:r>
              <a:rPr lang="en-GB" dirty="0"/>
              <a:t>Follow-up exercise to the activity on the previous slide.</a:t>
            </a:r>
            <a:endParaRPr lang="fr-FR" dirty="0"/>
          </a:p>
        </p:txBody>
      </p:sp>
    </p:spTree>
    <p:extLst>
      <p:ext uri="{BB962C8B-B14F-4D97-AF65-F5344CB8AC3E}">
        <p14:creationId xmlns:p14="http://schemas.microsoft.com/office/powerpoint/2010/main" val="377098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 minute </a:t>
            </a:r>
            <a:r>
              <a:rPr lang="en-GB" b="0" i="0" dirty="0"/>
              <a:t>for 4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demonstrate pronunciation of the </a:t>
            </a:r>
            <a:r>
              <a:rPr lang="en-US" b="0" i="0" dirty="0"/>
              <a:t>plural </a:t>
            </a:r>
            <a:r>
              <a:rPr lang="en-US" b="0" dirty="0"/>
              <a:t>forms of verbs like </a:t>
            </a:r>
            <a:r>
              <a:rPr lang="en-US" b="0" i="1" dirty="0" err="1"/>
              <a:t>écrire</a:t>
            </a:r>
            <a:r>
              <a:rPr lang="en-US" b="0" i="0" dirty="0"/>
              <a:t>.</a:t>
            </a:r>
            <a:endParaRPr lang="en-US" b="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English translation on click.</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Nous </a:t>
            </a:r>
            <a:r>
              <a:rPr lang="en-GB" b="0" i="0" dirty="0" err="1"/>
              <a:t>écrivons</a:t>
            </a:r>
            <a:r>
              <a:rPr lang="en-GB" b="0" i="0" dirty="0"/>
              <a:t> </a:t>
            </a:r>
            <a:r>
              <a:rPr lang="en-GB" b="0" i="0" dirty="0" err="1"/>
              <a:t>une</a:t>
            </a:r>
            <a:r>
              <a:rPr lang="en-GB" b="0" i="0" dirty="0"/>
              <a:t> </a:t>
            </a:r>
            <a:r>
              <a:rPr lang="en-GB" b="0" i="0" dirty="0" err="1"/>
              <a:t>histoire</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08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Vous</a:t>
            </a:r>
            <a:r>
              <a:rPr lang="en-GB" b="0" i="0" dirty="0"/>
              <a:t> </a:t>
            </a:r>
            <a:r>
              <a:rPr lang="en-GB" b="0" i="0" dirty="0" err="1"/>
              <a:t>écrivez</a:t>
            </a:r>
            <a:r>
              <a:rPr lang="en-GB" b="0" i="0" dirty="0"/>
              <a:t> </a:t>
            </a:r>
            <a:r>
              <a:rPr lang="en-GB" b="0" i="0" dirty="0" err="1"/>
              <a:t>une</a:t>
            </a:r>
            <a:r>
              <a:rPr lang="en-GB" b="0" i="0" dirty="0"/>
              <a:t> </a:t>
            </a:r>
            <a:r>
              <a:rPr lang="en-GB" b="0" i="0" dirty="0" err="1"/>
              <a:t>lettre</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308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Elles</a:t>
            </a:r>
            <a:r>
              <a:rPr lang="en-GB" b="0" i="0" dirty="0"/>
              <a:t> </a:t>
            </a:r>
            <a:r>
              <a:rPr lang="en-GB" b="0" i="0" dirty="0" err="1"/>
              <a:t>écrivent</a:t>
            </a:r>
            <a:r>
              <a:rPr lang="en-GB" b="0" i="0" dirty="0"/>
              <a:t> un message.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95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a:t>
            </a:r>
            <a:r>
              <a:rPr lang="en-US" b="0" dirty="0" err="1"/>
              <a:t>practise</a:t>
            </a:r>
            <a:r>
              <a:rPr lang="en-US" b="0" baseline="0" dirty="0"/>
              <a:t> distinguishing aurally between the </a:t>
            </a:r>
            <a:r>
              <a:rPr lang="en-US" b="0" i="0" baseline="0" dirty="0"/>
              <a:t>plural</a:t>
            </a:r>
            <a:r>
              <a:rPr lang="en-US" b="0" i="1" baseline="0" dirty="0"/>
              <a:t> </a:t>
            </a:r>
            <a:r>
              <a:rPr lang="en-US" b="0" i="0" baseline="0" dirty="0"/>
              <a:t>forms of verbs like </a:t>
            </a:r>
            <a:r>
              <a:rPr lang="en-US" b="0" i="1" baseline="0" dirty="0" err="1"/>
              <a:t>écrire</a:t>
            </a:r>
            <a:r>
              <a:rPr lang="en-US" b="0" i="0" baseline="0" dirty="0"/>
              <a:t>. </a:t>
            </a:r>
            <a:endParaRPr lang="en-US" b="0" dirty="0"/>
          </a:p>
          <a:p>
            <a:endParaRPr lang="en-US" b="1" dirty="0"/>
          </a:p>
          <a:p>
            <a:r>
              <a:rPr lang="en-US" b="1" dirty="0"/>
              <a:t>Procedure:</a:t>
            </a:r>
          </a:p>
          <a:p>
            <a:r>
              <a:rPr lang="en-US" b="0" dirty="0"/>
              <a:t>1. Click on the audio buttons to play sentences with the pronouns obscured.</a:t>
            </a:r>
          </a:p>
          <a:p>
            <a:r>
              <a:rPr lang="en-US" b="0" dirty="0"/>
              <a:t>2. Students listen</a:t>
            </a:r>
            <a:r>
              <a:rPr lang="en-US" b="0" baseline="0" dirty="0"/>
              <a:t> and point at the circle which they think represents the sentence subject.</a:t>
            </a:r>
            <a:endParaRPr lang="en-US" b="0" dirty="0"/>
          </a:p>
          <a:p>
            <a:r>
              <a:rPr lang="en-US" b="0" dirty="0"/>
              <a:t>3. Click to highlight the right answer and bring up full audio button.</a:t>
            </a:r>
          </a:p>
          <a:p>
            <a:r>
              <a:rPr lang="en-US" b="0" baseline="0" dirty="0"/>
              <a:t>4. Students listen again and translate the sentence orally.</a:t>
            </a:r>
          </a:p>
          <a:p>
            <a:pPr marL="0" indent="0">
              <a:buNone/>
            </a:pPr>
            <a:endParaRPr lang="en-US" b="0" dirty="0"/>
          </a:p>
          <a:p>
            <a:r>
              <a:rPr lang="en-US" b="1" dirty="0"/>
              <a:t>Transcript: </a:t>
            </a:r>
          </a:p>
          <a:p>
            <a:r>
              <a:rPr lang="fr-FR" sz="1800" b="0" i="0" u="none" strike="noStrike" dirty="0">
                <a:solidFill>
                  <a:srgbClr val="1F3864"/>
                </a:solidFill>
                <a:effectLst/>
                <a:latin typeface="Century Gothic" panose="020B0502020202020204" pitchFamily="34" charset="0"/>
              </a:rPr>
              <a:t>[Nous] décrivons la situation.</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[Vous] écrivez une histoire.</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[Elles] décrivent le lieu.</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[Nous] inscrivons les noms.</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[Vous] inscrivez la date.</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[Elles] écrivent à une amie.</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[Nous] écrivons un article.</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[Elles] inscrivent les réponses.</a:t>
            </a:r>
            <a:endParaRPr lang="fr-FR" sz="2800" b="0" dirty="0">
              <a:effectLst/>
            </a:endParaRPr>
          </a:p>
          <a:p>
            <a:pPr rtl="0">
              <a:spcBef>
                <a:spcPts val="0"/>
              </a:spcBef>
              <a:spcAft>
                <a:spcPts val="0"/>
              </a:spcAft>
            </a:pPr>
            <a:r>
              <a:rPr lang="fr-FR" sz="1800" b="0" i="0" u="none" strike="noStrike" dirty="0">
                <a:solidFill>
                  <a:srgbClr val="1F3864"/>
                </a:solidFill>
                <a:effectLst/>
                <a:latin typeface="Century Gothic" panose="020B0502020202020204" pitchFamily="34" charset="0"/>
              </a:rPr>
              <a:t>[Vous] décrivez le voyage.</a:t>
            </a:r>
            <a:endParaRPr lang="fr-FR" sz="2800"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59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p>
          <a:p>
            <a:endParaRPr lang="en-US" b="1" dirty="0"/>
          </a:p>
          <a:p>
            <a:r>
              <a:rPr lang="en-US" b="1" dirty="0"/>
              <a:t>Aim: </a:t>
            </a:r>
            <a:r>
              <a:rPr lang="en-US" b="0" dirty="0"/>
              <a:t>To </a:t>
            </a:r>
            <a:r>
              <a:rPr lang="en-US" b="0" dirty="0" err="1"/>
              <a:t>practise</a:t>
            </a:r>
            <a:r>
              <a:rPr lang="en-US" b="0" baseline="0" dirty="0"/>
              <a:t> distinguishing aurally between the </a:t>
            </a:r>
            <a:r>
              <a:rPr lang="en-US" b="0" i="0" baseline="0" dirty="0"/>
              <a:t>plural</a:t>
            </a:r>
            <a:r>
              <a:rPr lang="en-US" b="0" i="1" baseline="0" dirty="0"/>
              <a:t> </a:t>
            </a:r>
            <a:r>
              <a:rPr lang="en-US" b="0" i="0" baseline="0" dirty="0"/>
              <a:t>forms of verbs like </a:t>
            </a:r>
            <a:r>
              <a:rPr lang="en-US" b="0" i="1" baseline="0" dirty="0" err="1"/>
              <a:t>écrire</a:t>
            </a:r>
            <a:r>
              <a:rPr lang="en-US" b="0" i="0" baseline="0" dirty="0"/>
              <a:t>. </a:t>
            </a:r>
            <a:endParaRPr lang="en-US" b="0" dirty="0"/>
          </a:p>
          <a:p>
            <a:endParaRPr lang="en-US" b="1" dirty="0"/>
          </a:p>
          <a:p>
            <a:r>
              <a:rPr lang="en-US" b="1" dirty="0"/>
              <a:t>Procedure:</a:t>
            </a:r>
          </a:p>
          <a:p>
            <a:r>
              <a:rPr lang="en-US" b="0" dirty="0"/>
              <a:t>1. Click on the audio buttons to play the sentences with the pronouns obscured.</a:t>
            </a:r>
          </a:p>
          <a:p>
            <a:r>
              <a:rPr lang="en-US" b="0" dirty="0"/>
              <a:t>2. Students listen</a:t>
            </a:r>
            <a:r>
              <a:rPr lang="en-US" b="0" baseline="0" dirty="0"/>
              <a:t> and circle the appropriate pronoun according to the verb form heard.</a:t>
            </a:r>
            <a:endParaRPr lang="en-US" b="0" dirty="0"/>
          </a:p>
          <a:p>
            <a:r>
              <a:rPr lang="en-US" b="0" dirty="0"/>
              <a:t>3. Click to show the correct pronoun</a:t>
            </a:r>
            <a:r>
              <a:rPr lang="en-US" b="0" baseline="0" dirty="0"/>
              <a:t> and play the full audio (including the pronoun).</a:t>
            </a:r>
          </a:p>
          <a:p>
            <a:pPr marL="0" indent="0">
              <a:buNone/>
            </a:pPr>
            <a:r>
              <a:rPr lang="en-US" i="0" baseline="0" dirty="0"/>
              <a:t>4. On the second listen, students write what the subject is doing in English. If helpful, written transcripts of the full audio appear on clicks.</a:t>
            </a:r>
          </a:p>
          <a:p>
            <a:pPr marL="0" indent="0">
              <a:buNone/>
            </a:pPr>
            <a:r>
              <a:rPr lang="en-US" i="0" baseline="0" dirty="0"/>
              <a:t>5. Check answers using pictorial representations of the activities which appear on a second round of clicks.</a:t>
            </a:r>
          </a:p>
          <a:p>
            <a:pPr marL="0" indent="0">
              <a:buNone/>
            </a:pPr>
            <a:endParaRPr lang="en-US" b="0" dirty="0"/>
          </a:p>
          <a:p>
            <a:r>
              <a:rPr lang="en-US" b="1" dirty="0"/>
              <a:t>Transcript: [audio currently missing – recording in progress]</a:t>
            </a: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[Les moniteurs de ski] décrivent les pistes.</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[Vous] inscrivez toutes les informations dans un cahier.</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[Les moniteurs de ski] inscrivent les noms des bons élèves sur une liste.</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[Nous] écrivons aux familles des bons élèves.</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[Vous] écrivez de petits articles pour le magazine du collège.</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S’il y a un problème, [vous] décrivez ça bien aux professeurs.</a:t>
            </a:r>
            <a:endParaRPr lang="fr-FR" sz="1800" dirty="0">
              <a:effectLst/>
              <a:latin typeface="Calibri" panose="020F0502020204030204" pitchFamily="34" charset="0"/>
              <a:ea typeface="Calibri" panose="020F0502020204030204" pitchFamily="34" charset="0"/>
            </a:endParaRPr>
          </a:p>
          <a:p>
            <a:pPr>
              <a:lnSpc>
                <a:spcPct val="107000"/>
              </a:lnSpc>
              <a:spcAft>
                <a:spcPts val="800"/>
              </a:spcAft>
            </a:pPr>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[Nous] inscrivons les problèmes pour l’hôtel. </a:t>
            </a:r>
            <a:endParaRPr lang="fr-FR" sz="1800" dirty="0">
              <a:effectLst/>
              <a:latin typeface="Calibri" panose="020F0502020204030204" pitchFamily="34" charset="0"/>
              <a:ea typeface="Calibri" panose="020F0502020204030204" pitchFamily="34" charset="0"/>
            </a:endParaRPr>
          </a:p>
          <a:p>
            <a:r>
              <a:rPr lang="fr-FR" sz="180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Puis, [nous] décrivons les solutions à tout le groupe.</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latin typeface="Calibri" panose="020F0502020204030204" pitchFamily="34" charset="0"/>
              </a:rPr>
              <a:t>instruction</a:t>
            </a:r>
            <a:r>
              <a:rPr lang="fr-FR" dirty="0"/>
              <a:t> [1632], </a:t>
            </a:r>
            <a:r>
              <a:rPr lang="fr-FR" sz="12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magazine [2033]</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149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of plural forms of verbs like </a:t>
            </a:r>
            <a:r>
              <a:rPr lang="en-GB" sz="1200" b="0" i="1" dirty="0" err="1">
                <a:solidFill>
                  <a:schemeClr val="bg1"/>
                </a:solidFill>
              </a:rPr>
              <a:t>écrire</a:t>
            </a:r>
            <a:r>
              <a:rPr lang="en-GB" sz="1200" b="0" i="1" dirty="0">
                <a:solidFill>
                  <a:schemeClr val="bg1"/>
                </a:solidFill>
              </a:rPr>
              <a:t> </a:t>
            </a:r>
            <a:r>
              <a:rPr lang="en-GB" sz="1200" b="0" dirty="0">
                <a:solidFill>
                  <a:schemeClr val="bg1"/>
                </a:solidFill>
              </a:rPr>
              <a:t>in questions.</a:t>
            </a:r>
            <a:endParaRPr lang="en-US" b="0" dirty="0"/>
          </a:p>
          <a:p>
            <a:endParaRPr lang="en-US" b="1" dirty="0"/>
          </a:p>
          <a:p>
            <a:r>
              <a:rPr lang="en-US" b="1" dirty="0"/>
              <a:t>Procedure:</a:t>
            </a:r>
          </a:p>
          <a:p>
            <a:r>
              <a:rPr lang="en-US" b="0" dirty="0"/>
              <a:t>1. Ensure students understand the context. Draw attention to the word family connection between </a:t>
            </a:r>
            <a:r>
              <a:rPr lang="en-GB" sz="1200" b="0" i="1" dirty="0" err="1">
                <a:solidFill>
                  <a:schemeClr val="bg1"/>
                </a:solidFill>
              </a:rPr>
              <a:t>écrire</a:t>
            </a:r>
            <a:r>
              <a:rPr lang="en-GB" sz="1200" b="0" i="1" dirty="0">
                <a:solidFill>
                  <a:schemeClr val="bg1"/>
                </a:solidFill>
              </a:rPr>
              <a:t> </a:t>
            </a:r>
            <a:r>
              <a:rPr lang="en-GB" sz="1200" b="0" i="0" dirty="0">
                <a:solidFill>
                  <a:schemeClr val="bg1"/>
                </a:solidFill>
              </a:rPr>
              <a:t>and the unknown noun </a:t>
            </a:r>
            <a:r>
              <a:rPr lang="en-GB" sz="1200" b="0" i="1" dirty="0" err="1">
                <a:solidFill>
                  <a:schemeClr val="bg1"/>
                </a:solidFill>
              </a:rPr>
              <a:t>écrivaine</a:t>
            </a:r>
            <a:r>
              <a:rPr lang="en-GB" sz="1200" b="0" i="1" dirty="0">
                <a:solidFill>
                  <a:schemeClr val="bg1"/>
                </a:solidFill>
              </a:rPr>
              <a:t>.</a:t>
            </a:r>
            <a:endParaRPr lang="en-US" b="0" i="1" dirty="0"/>
          </a:p>
          <a:p>
            <a:r>
              <a:rPr lang="en-US" b="0" dirty="0"/>
              <a:t>2. Ask which verb form (</a:t>
            </a:r>
            <a:r>
              <a:rPr lang="en-US" b="0" i="1" dirty="0"/>
              <a:t>nous, </a:t>
            </a:r>
            <a:r>
              <a:rPr lang="en-US" b="0" i="1" dirty="0" err="1"/>
              <a:t>vous</a:t>
            </a:r>
            <a:r>
              <a:rPr lang="en-US" b="0" i="1" dirty="0"/>
              <a:t> </a:t>
            </a:r>
            <a:r>
              <a:rPr lang="en-US" b="0" i="0" dirty="0"/>
              <a:t>or </a:t>
            </a:r>
            <a:r>
              <a:rPr lang="en-US" b="0" i="1" dirty="0"/>
              <a:t>il/</a:t>
            </a:r>
            <a:r>
              <a:rPr lang="en-US" b="0" i="1" dirty="0" err="1"/>
              <a:t>elles</a:t>
            </a:r>
            <a:r>
              <a:rPr lang="en-US" b="0" i="0" dirty="0"/>
              <a:t>) is required to elicit each piece of information.</a:t>
            </a:r>
          </a:p>
          <a:p>
            <a:r>
              <a:rPr lang="en-US" b="0" dirty="0"/>
              <a:t>3. Check students know which pieces of information require yes/no questions, and which require information questions. Recap the structure of each question type and the question words if necessary.</a:t>
            </a:r>
          </a:p>
          <a:p>
            <a:r>
              <a:rPr lang="en-US" b="0" dirty="0"/>
              <a:t>4. Students write questions in French. Encourage them to write three inversion questions and three intonation questions.</a:t>
            </a:r>
          </a:p>
          <a:p>
            <a:r>
              <a:rPr lang="en-US" b="0" dirty="0"/>
              <a:t>5. Suggested answers appear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kumimoji="0" lang="en-GB" sz="1200" b="0"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écrivain</a:t>
            </a:r>
            <a:r>
              <a:rPr kumimoji="0" lang="en-GB" sz="12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[1738]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kumimoji="0" lang="en-GB" sz="12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magazine [2033], interviewer [&gt;5000],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approprié [3591]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Timing: </a:t>
            </a:r>
            <a:r>
              <a:rPr lang="fr-FR" b="1" baseline="0" noProof="0" dirty="0"/>
              <a:t>4 minutes </a:t>
            </a:r>
          </a:p>
          <a:p>
            <a:endParaRPr lang="fr-FR" b="1" noProof="0" dirty="0"/>
          </a:p>
          <a:p>
            <a:r>
              <a:rPr lang="fr-FR" b="1" noProof="0" dirty="0"/>
              <a:t>Aim: </a:t>
            </a:r>
            <a:r>
              <a:rPr lang="fr-FR" b="0" noProof="0" dirty="0" err="1"/>
              <a:t>Aural</a:t>
            </a:r>
            <a:r>
              <a:rPr lang="fr-FR" b="0" noProof="0" dirty="0"/>
              <a:t> recognition of </a:t>
            </a:r>
            <a:r>
              <a:rPr lang="fr-FR" b="0" baseline="0" noProof="0" dirty="0"/>
              <a:t>new </a:t>
            </a:r>
            <a:r>
              <a:rPr lang="fr-FR" b="0" baseline="0" noProof="0" dirty="0" err="1"/>
              <a:t>words</a:t>
            </a:r>
            <a:r>
              <a:rPr lang="fr-FR" b="0" baseline="0" noProof="0" dirty="0"/>
              <a:t> in </a:t>
            </a:r>
            <a:r>
              <a:rPr lang="fr-FR" b="0" baseline="0" noProof="0" dirty="0" err="1"/>
              <a:t>this</a:t>
            </a:r>
            <a:r>
              <a:rPr lang="fr-FR" b="0" baseline="0" noProof="0" dirty="0"/>
              <a:t> </a:t>
            </a:r>
            <a:r>
              <a:rPr lang="fr-FR" b="0" baseline="0" noProof="0" dirty="0" err="1"/>
              <a:t>week’s</a:t>
            </a:r>
            <a:r>
              <a:rPr lang="fr-FR" b="0" baseline="0" noProof="0" dirty="0"/>
              <a:t> </a:t>
            </a:r>
            <a:r>
              <a:rPr lang="fr-FR" b="0" baseline="0" noProof="0" dirty="0" err="1"/>
              <a:t>vocabulary</a:t>
            </a:r>
            <a:r>
              <a:rPr lang="fr-FR" b="0" baseline="0" noProof="0" dirty="0"/>
              <a:t> set.</a:t>
            </a:r>
            <a:endParaRPr lang="fr-FR" b="0" noProof="0" dirty="0"/>
          </a:p>
          <a:p>
            <a:endParaRPr lang="fr-FR" b="1" noProof="0" dirty="0"/>
          </a:p>
          <a:p>
            <a:r>
              <a:rPr lang="fr-FR" b="1" noProof="0" dirty="0" err="1"/>
              <a:t>Procedure</a:t>
            </a:r>
            <a:r>
              <a:rPr lang="fr-FR" b="1" noProof="0" dirty="0"/>
              <a:t>:</a:t>
            </a:r>
          </a:p>
          <a:p>
            <a:r>
              <a:rPr lang="fr-FR" b="0" noProof="0" dirty="0"/>
              <a:t>1. Click on a </a:t>
            </a:r>
            <a:r>
              <a:rPr lang="fr-FR" b="0" noProof="0" dirty="0" err="1"/>
              <a:t>number</a:t>
            </a:r>
            <a:r>
              <a:rPr lang="fr-FR" b="0" baseline="0" noProof="0" dirty="0"/>
              <a:t> trigger to </a:t>
            </a:r>
            <a:r>
              <a:rPr lang="fr-FR" b="0" baseline="0" noProof="0" dirty="0" err="1"/>
              <a:t>play</a:t>
            </a:r>
            <a:r>
              <a:rPr lang="fr-FR" b="0" baseline="0" noProof="0" dirty="0"/>
              <a:t> the audio.</a:t>
            </a:r>
            <a:endParaRPr lang="fr-FR" b="0" noProof="0" dirty="0"/>
          </a:p>
          <a:p>
            <a:r>
              <a:rPr lang="fr-FR" b="0" noProof="0" dirty="0"/>
              <a:t>2. </a:t>
            </a:r>
            <a:r>
              <a:rPr lang="fr-FR" b="0" noProof="0" dirty="0" err="1"/>
              <a:t>Students</a:t>
            </a:r>
            <a:r>
              <a:rPr lang="fr-FR" b="0" noProof="0" dirty="0"/>
              <a:t> </a:t>
            </a:r>
            <a:r>
              <a:rPr lang="fr-FR" b="0" noProof="0" dirty="0" err="1"/>
              <a:t>write</a:t>
            </a:r>
            <a:r>
              <a:rPr lang="fr-FR" b="0" noProof="0" dirty="0"/>
              <a:t> 1-10 and the </a:t>
            </a:r>
            <a:r>
              <a:rPr lang="fr-FR" b="0" noProof="0" dirty="0" err="1"/>
              <a:t>letter</a:t>
            </a:r>
            <a:r>
              <a:rPr lang="fr-FR" b="0" noProof="0" dirty="0"/>
              <a:t> </a:t>
            </a:r>
            <a:r>
              <a:rPr lang="fr-FR" b="0" noProof="0" dirty="0" err="1"/>
              <a:t>next</a:t>
            </a:r>
            <a:r>
              <a:rPr lang="fr-FR" b="0" noProof="0" dirty="0"/>
              <a:t> to the image or English </a:t>
            </a:r>
            <a:r>
              <a:rPr lang="fr-FR" b="0" noProof="0" dirty="0" err="1"/>
              <a:t>word</a:t>
            </a:r>
            <a:r>
              <a:rPr lang="fr-FR" b="0" noProof="0" dirty="0"/>
              <a:t> </a:t>
            </a:r>
            <a:r>
              <a:rPr lang="fr-FR" b="0" noProof="0" dirty="0" err="1"/>
              <a:t>which</a:t>
            </a:r>
            <a:r>
              <a:rPr lang="fr-FR" b="0" noProof="0" dirty="0"/>
              <a:t> best </a:t>
            </a:r>
            <a:r>
              <a:rPr lang="fr-FR" b="0" noProof="0" dirty="0" err="1"/>
              <a:t>represents</a:t>
            </a:r>
            <a:r>
              <a:rPr lang="fr-FR" b="0" noProof="0" dirty="0"/>
              <a:t> the French </a:t>
            </a:r>
            <a:r>
              <a:rPr lang="fr-FR" b="0" noProof="0" dirty="0" err="1"/>
              <a:t>word</a:t>
            </a:r>
            <a:r>
              <a:rPr lang="fr-FR" b="0" noProof="0" dirty="0"/>
              <a:t> </a:t>
            </a:r>
            <a:r>
              <a:rPr lang="fr-FR" b="0" noProof="0" dirty="0" err="1"/>
              <a:t>they</a:t>
            </a:r>
            <a:r>
              <a:rPr lang="fr-FR" b="0" noProof="0" dirty="0"/>
              <a:t> </a:t>
            </a:r>
            <a:r>
              <a:rPr lang="fr-FR" b="0" noProof="0" dirty="0" err="1"/>
              <a:t>hear</a:t>
            </a:r>
            <a:r>
              <a:rPr lang="fr-FR" b="0" noProof="0" dirty="0"/>
              <a:t>.</a:t>
            </a:r>
          </a:p>
          <a:p>
            <a:r>
              <a:rPr lang="fr-FR" b="0" noProof="0" dirty="0"/>
              <a:t>3. Click</a:t>
            </a:r>
            <a:r>
              <a:rPr lang="fr-FR" b="0" baseline="0" noProof="0" dirty="0"/>
              <a:t> to </a:t>
            </a:r>
            <a:r>
              <a:rPr lang="fr-FR" b="0" baseline="0" noProof="0" dirty="0" err="1"/>
              <a:t>reveal</a:t>
            </a:r>
            <a:r>
              <a:rPr lang="fr-FR" b="0" baseline="0" noProof="0" dirty="0"/>
              <a:t> the </a:t>
            </a:r>
            <a:r>
              <a:rPr lang="fr-FR" b="0" baseline="0" noProof="0" dirty="0" err="1"/>
              <a:t>answers</a:t>
            </a:r>
            <a:r>
              <a:rPr lang="fr-FR" b="0" baseline="0" noProof="0" dirty="0"/>
              <a:t>.</a:t>
            </a:r>
          </a:p>
          <a:p>
            <a:r>
              <a:rPr lang="fr-FR" b="0" baseline="0" noProof="0" dirty="0"/>
              <a:t>4. Click to </a:t>
            </a:r>
            <a:r>
              <a:rPr lang="fr-FR" b="0" baseline="0" noProof="0" dirty="0" err="1"/>
              <a:t>bring</a:t>
            </a:r>
            <a:r>
              <a:rPr lang="fr-FR" b="0" baseline="0" noProof="0" dirty="0"/>
              <a:t> up the note on the </a:t>
            </a:r>
            <a:r>
              <a:rPr lang="fr-FR" b="0" baseline="0" noProof="0" dirty="0" err="1"/>
              <a:t>abbreviated</a:t>
            </a:r>
            <a:r>
              <a:rPr lang="fr-FR" b="0" baseline="0" noProof="0" dirty="0"/>
              <a:t> </a:t>
            </a:r>
            <a:r>
              <a:rPr lang="fr-FR" b="0" baseline="0" noProof="0" dirty="0" err="1"/>
              <a:t>form</a:t>
            </a:r>
            <a:r>
              <a:rPr lang="fr-FR" b="0" baseline="0" noProof="0" dirty="0"/>
              <a:t> ‘bus’.</a:t>
            </a:r>
          </a:p>
          <a:p>
            <a:endParaRPr lang="fr-FR" b="0" baseline="0" noProof="0" dirty="0"/>
          </a:p>
          <a:p>
            <a:r>
              <a:rPr lang="fr-FR" b="1" baseline="0" noProof="0" dirty="0" err="1"/>
              <a:t>Transcript</a:t>
            </a:r>
            <a:r>
              <a:rPr lang="fr-FR" b="1" baseline="0" noProof="0" dirty="0"/>
              <a:t>:</a:t>
            </a:r>
            <a:endParaRPr lang="fr-FR" b="1" noProof="0" dirty="0"/>
          </a:p>
          <a:p>
            <a:pPr marL="0" indent="0">
              <a:buNone/>
            </a:pPr>
            <a:r>
              <a:rPr lang="fr-FR" b="0" noProof="0" dirty="0"/>
              <a:t>1. interdire</a:t>
            </a:r>
          </a:p>
          <a:p>
            <a:pPr marL="0" indent="0">
              <a:buNone/>
            </a:pPr>
            <a:r>
              <a:rPr lang="fr-FR" b="0" noProof="0" dirty="0"/>
              <a:t>2. chaud</a:t>
            </a:r>
          </a:p>
          <a:p>
            <a:pPr marL="0" indent="0">
              <a:buNone/>
            </a:pPr>
            <a:r>
              <a:rPr lang="fr-FR" b="0" noProof="0" dirty="0"/>
              <a:t>3. le lieu</a:t>
            </a:r>
          </a:p>
          <a:p>
            <a:pPr marL="0" indent="0">
              <a:buNone/>
            </a:pPr>
            <a:r>
              <a:rPr lang="fr-FR" b="0" noProof="0" dirty="0"/>
              <a:t>4. inscrire</a:t>
            </a:r>
          </a:p>
          <a:p>
            <a:pPr marL="0" indent="0">
              <a:buNone/>
            </a:pPr>
            <a:r>
              <a:rPr lang="fr-FR" b="0" noProof="0" dirty="0"/>
              <a:t>5. l’autobus</a:t>
            </a:r>
          </a:p>
          <a:p>
            <a:pPr marL="0" indent="0">
              <a:buNone/>
            </a:pPr>
            <a:r>
              <a:rPr lang="fr-FR" b="0" noProof="0" dirty="0"/>
              <a:t>6. l’arbre</a:t>
            </a:r>
          </a:p>
          <a:p>
            <a:pPr marL="0" indent="0">
              <a:buNone/>
            </a:pPr>
            <a:r>
              <a:rPr lang="fr-FR" b="0" noProof="0" dirty="0"/>
              <a:t>7. vous dites</a:t>
            </a:r>
          </a:p>
          <a:p>
            <a:pPr marL="0" indent="0">
              <a:buNone/>
            </a:pPr>
            <a:r>
              <a:rPr lang="fr-FR" b="0" noProof="0" dirty="0"/>
              <a:t>8. la neige</a:t>
            </a:r>
          </a:p>
          <a:p>
            <a:pPr marL="0" indent="0">
              <a:buNone/>
            </a:pPr>
            <a:r>
              <a:rPr lang="fr-FR" b="0" noProof="0" dirty="0"/>
              <a:t>9. conduire</a:t>
            </a:r>
          </a:p>
          <a:p>
            <a:pPr marL="0" indent="0">
              <a:buNone/>
            </a:pPr>
            <a:r>
              <a:rPr lang="fr-FR" b="0" noProof="0" dirty="0"/>
              <a:t>10. froid</a:t>
            </a:r>
          </a:p>
          <a:p>
            <a:pPr marL="0" indent="0">
              <a:buNone/>
            </a:pPr>
            <a:r>
              <a:rPr lang="fr-FR" b="0" noProof="0" dirty="0"/>
              <a:t>11. scolaire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 to exercise on the previous slide.</a:t>
            </a:r>
          </a:p>
          <a:p>
            <a:r>
              <a:rPr lang="en-US" b="1" dirty="0"/>
              <a:t>NB: </a:t>
            </a:r>
            <a:r>
              <a:rPr lang="en-US" b="0" i="1" dirty="0" err="1"/>
              <a:t>est-ce</a:t>
            </a:r>
            <a:r>
              <a:rPr lang="en-US" b="0" i="1" dirty="0"/>
              <a:t> que </a:t>
            </a:r>
            <a:r>
              <a:rPr lang="en-US" b="0" i="0" dirty="0"/>
              <a:t>questions with question words are possible alternatives to 2., 3. and 6.</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151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[5 slides]</a:t>
            </a:r>
            <a:endParaRPr lang="en-US" b="1" dirty="0"/>
          </a:p>
          <a:p>
            <a:endParaRPr lang="en-US" b="1" dirty="0"/>
          </a:p>
          <a:p>
            <a:r>
              <a:rPr lang="en-US" b="1" dirty="0"/>
              <a:t>Aim: </a:t>
            </a:r>
            <a:r>
              <a:rPr lang="en-US" b="0" dirty="0"/>
              <a:t>Oral production and aural recognition of plural forms of verbs like </a:t>
            </a:r>
            <a:r>
              <a:rPr lang="en-US" b="0" i="1" dirty="0"/>
              <a:t>dire </a:t>
            </a:r>
            <a:r>
              <a:rPr lang="en-US" b="0" i="0" dirty="0"/>
              <a:t>and </a:t>
            </a:r>
            <a:r>
              <a:rPr lang="fr-FR" b="0" i="1" dirty="0">
                <a:solidFill>
                  <a:srgbClr val="222222"/>
                </a:solidFill>
                <a:effectLst/>
                <a:latin typeface="Georgia" panose="02040502050405020303" pitchFamily="18" charset="0"/>
              </a:rPr>
              <a:t>écrire.</a:t>
            </a:r>
            <a:endParaRPr lang="en-US" b="0" i="1" dirty="0"/>
          </a:p>
          <a:p>
            <a:endParaRPr lang="en-US" b="0" dirty="0"/>
          </a:p>
          <a:p>
            <a:r>
              <a:rPr lang="en-US" b="1" dirty="0"/>
              <a:t>Procedure:</a:t>
            </a:r>
          </a:p>
          <a:p>
            <a:r>
              <a:rPr lang="en-US" b="0" dirty="0"/>
              <a:t>1. Use this slide to model the activity.</a:t>
            </a:r>
          </a:p>
          <a:p>
            <a:r>
              <a:rPr lang="en-US" b="0" dirty="0"/>
              <a:t>2. Print and distribute the role cards on slide 45.</a:t>
            </a:r>
          </a:p>
          <a:p>
            <a:r>
              <a:rPr lang="en-US" b="0" dirty="0"/>
              <a:t>3. Partner A reads the words in bold from a sentence on this slide. </a:t>
            </a:r>
            <a:r>
              <a:rPr lang="en-US" b="0" baseline="0" dirty="0"/>
              <a:t>The pronoun is omitted from what is said, in order to focus Partner B’s attention on the verb ending. The noun is omitted so that Partner B can identify this by association with the person as depicted on his/her card (next slide).</a:t>
            </a:r>
            <a:endParaRPr lang="en-US" b="0" dirty="0"/>
          </a:p>
          <a:p>
            <a:r>
              <a:rPr lang="en-US" b="0" dirty="0"/>
              <a:t>4. Partner B determines</a:t>
            </a:r>
            <a:r>
              <a:rPr lang="en-US" b="0" baseline="0" dirty="0"/>
              <a:t> what the missing noun at the end of the sentence is, by looking at the pictures on his/her card (next slide). Partner A affirms/corrects as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096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 A 1&amp;2 cards – do not display</a:t>
            </a:r>
            <a:r>
              <a:rPr lang="en-US" b="1" baseline="0" dirty="0"/>
              <a:t> during the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50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Display this slide when partner A is speaking.</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253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Display this slide when partner B is speaking.</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72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a:t>
            </a: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78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effectLst/>
                <a:latin typeface="+mn-lt"/>
                <a:ea typeface="Calibri" panose="020F0502020204030204" pitchFamily="34" charset="0"/>
                <a:cs typeface="Calibri"/>
                <a:sym typeface="Calibri"/>
              </a:rPr>
              <a:t>Use</a:t>
            </a:r>
            <a:r>
              <a:rPr lang="en-GB" sz="1200" b="0" i="0" baseline="0">
                <a:effectLst/>
                <a:latin typeface="+mn-lt"/>
                <a:ea typeface="Calibri" panose="020F0502020204030204" pitchFamily="34" charset="0"/>
                <a:cs typeface="Calibri"/>
                <a:sym typeface="Calibri"/>
              </a:rPr>
              <a:t> this slide to set the homework.</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65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use of the verb </a:t>
            </a:r>
            <a:r>
              <a:rPr lang="en-US" b="0" i="1" dirty="0"/>
              <a:t>faire </a:t>
            </a:r>
            <a:r>
              <a:rPr lang="en-US" b="0" i="0" dirty="0"/>
              <a:t>with </a:t>
            </a:r>
            <a:r>
              <a:rPr lang="en-US" b="0" i="1" dirty="0" err="1"/>
              <a:t>froid</a:t>
            </a:r>
            <a:r>
              <a:rPr lang="en-US" b="0" i="1" dirty="0"/>
              <a:t>/</a:t>
            </a:r>
            <a:r>
              <a:rPr lang="en-US" b="0" i="1" dirty="0" err="1"/>
              <a:t>chaud</a:t>
            </a:r>
            <a:r>
              <a:rPr lang="en-US" b="0" i="1" dirty="0"/>
              <a:t>.</a:t>
            </a:r>
          </a:p>
          <a:p>
            <a:endParaRPr lang="en-US" b="1" dirty="0"/>
          </a:p>
          <a:p>
            <a:r>
              <a:rPr lang="en-US" b="1" dirty="0"/>
              <a:t>Procedure:</a:t>
            </a:r>
          </a:p>
          <a:p>
            <a:pPr marL="0" indent="0">
              <a:buNone/>
            </a:pPr>
            <a:r>
              <a:rPr lang="en-US" b="0" dirty="0"/>
              <a:t>1. Click through information.</a:t>
            </a:r>
            <a:endParaRPr lang="en-US" b="0" i="0" dirty="0"/>
          </a:p>
          <a:p>
            <a:pPr marL="0" indent="0">
              <a:buNone/>
            </a:pPr>
            <a:r>
              <a:rPr lang="en-US" b="0" dirty="0"/>
              <a:t>2. Draw parallels with </a:t>
            </a:r>
            <a:r>
              <a:rPr lang="en-US" b="0" i="1" dirty="0"/>
              <a:t>faire beau/</a:t>
            </a:r>
            <a:r>
              <a:rPr lang="en-US" b="0" i="1" dirty="0" err="1"/>
              <a:t>mauvais</a:t>
            </a:r>
            <a:r>
              <a:rPr lang="en-US" b="0" i="1" dirty="0"/>
              <a:t> </a:t>
            </a:r>
            <a:r>
              <a:rPr lang="en-US" b="0" dirty="0"/>
              <a:t>which students already know.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5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new vocabulary in a longer sentence. French – English translation.</a:t>
            </a:r>
          </a:p>
          <a:p>
            <a:endParaRPr lang="en-US" b="1" dirty="0"/>
          </a:p>
          <a:p>
            <a:r>
              <a:rPr lang="en-US" b="1" dirty="0"/>
              <a:t>Procedure:</a:t>
            </a:r>
          </a:p>
          <a:p>
            <a:pPr marL="0" indent="0">
              <a:buNone/>
            </a:pPr>
            <a:r>
              <a:rPr lang="en-US" b="0" dirty="0"/>
              <a:t>1. Students translate French to English.</a:t>
            </a:r>
          </a:p>
          <a:p>
            <a:pPr marL="0" indent="0">
              <a:buNone/>
            </a:pPr>
            <a:r>
              <a:rPr lang="en-US" b="0" dirty="0"/>
              <a:t>2. Click to reveal suggested translations one by one (correct alternatives to be encouraged and praised).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abattage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a:t>
            </a:r>
            <a:r>
              <a:rPr lang="en-GB" i="1" dirty="0"/>
              <a:t>nous, </a:t>
            </a:r>
            <a:r>
              <a:rPr lang="en-GB" i="1" dirty="0" err="1"/>
              <a:t>vous</a:t>
            </a:r>
            <a:r>
              <a:rPr lang="en-GB" i="1" dirty="0"/>
              <a:t> </a:t>
            </a:r>
            <a:r>
              <a:rPr lang="en-GB" i="0" dirty="0"/>
              <a:t>and </a:t>
            </a:r>
            <a:r>
              <a:rPr lang="en-GB" i="1" dirty="0" err="1"/>
              <a:t>ils</a:t>
            </a:r>
            <a:r>
              <a:rPr lang="en-GB" i="1" dirty="0"/>
              <a:t>/</a:t>
            </a:r>
            <a:r>
              <a:rPr lang="en-GB" i="1" dirty="0" err="1"/>
              <a:t>elles</a:t>
            </a:r>
            <a:r>
              <a:rPr lang="en-GB" i="1" dirty="0"/>
              <a:t> </a:t>
            </a:r>
            <a:r>
              <a:rPr lang="en-GB" i="0" dirty="0"/>
              <a:t>forms of verbs like </a:t>
            </a:r>
            <a:r>
              <a:rPr lang="en-GB" i="1" dirty="0"/>
              <a:t>lire</a:t>
            </a:r>
            <a:r>
              <a:rPr lang="en-GB" i="0" dirty="0"/>
              <a:t>, drawing attention to the irregular form </a:t>
            </a:r>
            <a:r>
              <a:rPr lang="en-GB" i="1" dirty="0" err="1"/>
              <a:t>vous</a:t>
            </a:r>
            <a:r>
              <a:rPr lang="en-GB" i="1" dirty="0"/>
              <a:t> </a:t>
            </a:r>
            <a:r>
              <a:rPr lang="en-GB" i="1" dirty="0" err="1"/>
              <a:t>dites</a:t>
            </a:r>
            <a:r>
              <a:rPr lang="en-GB" i="1" dirty="0"/>
              <a:t>.</a:t>
            </a:r>
            <a:endParaRPr lang="en-GB" sz="12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endParaRPr>
          </a:p>
          <a:p>
            <a:r>
              <a:rPr lang="en-GB" b="1" dirty="0"/>
              <a:t>Procedure:</a:t>
            </a:r>
            <a:br>
              <a:rPr lang="en-GB" dirty="0"/>
            </a:br>
            <a:r>
              <a:rPr lang="en-GB" dirty="0"/>
              <a:t>1. Cycle through the information on the slide using the animation sequence.</a:t>
            </a:r>
          </a:p>
          <a:p>
            <a:r>
              <a:rPr lang="en-GB" baseline="0" dirty="0"/>
              <a:t>2. Pay particular attention to the change in pronunciation (SFC to pronounced consonant) in the plural forms.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93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[2 slides]</a:t>
            </a:r>
          </a:p>
          <a:p>
            <a:endParaRPr lang="en-US" b="1" dirty="0"/>
          </a:p>
          <a:p>
            <a:r>
              <a:rPr lang="en-US" b="1" dirty="0"/>
              <a:t>Aim: </a:t>
            </a:r>
            <a:r>
              <a:rPr lang="en-US" b="0" dirty="0"/>
              <a:t>Written recognition of</a:t>
            </a:r>
            <a:r>
              <a:rPr lang="en-US" b="0" baseline="0" dirty="0"/>
              <a:t> verbs like </a:t>
            </a:r>
            <a:r>
              <a:rPr lang="en-US" b="0" i="1" baseline="0" dirty="0"/>
              <a:t>lire</a:t>
            </a:r>
            <a:r>
              <a:rPr lang="en-US" b="0" baseline="0" dirty="0"/>
              <a:t> (all persons) and connecting these with meaning.</a:t>
            </a:r>
            <a:endParaRPr lang="en-US" b="0" dirty="0"/>
          </a:p>
          <a:p>
            <a:endParaRPr lang="en-US" b="1" dirty="0"/>
          </a:p>
          <a:p>
            <a:r>
              <a:rPr lang="en-US" b="1" dirty="0"/>
              <a:t>Procedure:</a:t>
            </a:r>
          </a:p>
          <a:p>
            <a:r>
              <a:rPr lang="en-US" b="0" dirty="0"/>
              <a:t>1. Students read the texts and</a:t>
            </a:r>
            <a:r>
              <a:rPr lang="en-US" b="0" baseline="0" dirty="0"/>
              <a:t> identify the correct pronoun from the two alternatives in each case, paying attention to the form of the verb.</a:t>
            </a:r>
            <a:endParaRPr lang="en-US" b="0" dirty="0"/>
          </a:p>
          <a:p>
            <a:r>
              <a:rPr lang="en-US" b="0" dirty="0"/>
              <a:t>2. Click to reveal their answers.</a:t>
            </a:r>
          </a:p>
          <a:p>
            <a:r>
              <a:rPr lang="en-US" b="0" dirty="0"/>
              <a:t>3. Students choose True or False for the sentences on the next slide.</a:t>
            </a:r>
          </a:p>
          <a:p>
            <a:r>
              <a:rPr lang="en-US" b="0" dirty="0"/>
              <a:t>4. Click to reveal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p>
          <a:p>
            <a:r>
              <a:rPr lang="en-GB" sz="1800" dirty="0" err="1">
                <a:solidFill>
                  <a:schemeClr val="accent5">
                    <a:lumMod val="50000"/>
                  </a:schemeClr>
                </a:solidFill>
              </a:rPr>
              <a:t>difficulté</a:t>
            </a:r>
            <a:r>
              <a:rPr lang="en-GB" sz="1800" dirty="0">
                <a:solidFill>
                  <a:schemeClr val="accent5">
                    <a:lumMod val="50000"/>
                  </a:schemeClr>
                </a:solidFill>
              </a:rPr>
              <a:t> [564]</a:t>
            </a:r>
            <a:endParaRPr lang="en-US"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19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73705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52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8773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7239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3873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8773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37519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8193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86305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4916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61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598211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9.wav"/><Relationship Id="rId3" Type="http://schemas.openxmlformats.org/officeDocument/2006/relationships/image" Target="../media/image7.png"/><Relationship Id="rId21" Type="http://schemas.openxmlformats.org/officeDocument/2006/relationships/audio" Target="../media/audio42.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15.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31.png"/><Relationship Id="rId15" Type="http://schemas.openxmlformats.org/officeDocument/2006/relationships/audio" Target="../media/audio36.wav"/><Relationship Id="rId10" Type="http://schemas.openxmlformats.org/officeDocument/2006/relationships/audio" Target="../media/audio31.wav"/><Relationship Id="rId19" Type="http://schemas.openxmlformats.org/officeDocument/2006/relationships/audio" Target="../media/audio40.wav"/><Relationship Id="rId4" Type="http://schemas.openxmlformats.org/officeDocument/2006/relationships/image" Target="../media/image30.png"/><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43.wav"/><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5.wav"/><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audio" Target="../media/audio46.wav"/><Relationship Id="rId4" Type="http://schemas.openxmlformats.org/officeDocument/2006/relationships/image" Target="../media/image7.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7.wav"/><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8.wav"/><Relationship Id="rId5"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9.wav"/><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audio" Target="../media/audio50.wav"/><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1.wav"/><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image" Target="../media/image3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53.wav"/><Relationship Id="rId5" Type="http://schemas.openxmlformats.org/officeDocument/2006/relationships/image" Target="../media/image3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54.wav"/><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audio" Target="../media/audio55.wav"/><Relationship Id="rId4" Type="http://schemas.openxmlformats.org/officeDocument/2006/relationships/image" Target="../media/image7.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56.wav"/><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audio" Target="../media/audio57.wav"/><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audio" Target="../media/audio61.wav"/><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60.wav"/><Relationship Id="rId11" Type="http://schemas.openxmlformats.org/officeDocument/2006/relationships/image" Target="../media/image46.png"/><Relationship Id="rId5" Type="http://schemas.openxmlformats.org/officeDocument/2006/relationships/audio" Target="../media/audio59.wav"/><Relationship Id="rId10" Type="http://schemas.openxmlformats.org/officeDocument/2006/relationships/image" Target="../media/image45.png"/><Relationship Id="rId4" Type="http://schemas.openxmlformats.org/officeDocument/2006/relationships/audio" Target="../media/audio58.wav"/><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audio" Target="../media/audio65.wav"/><Relationship Id="rId12"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audio" Target="../media/audio64.wav"/><Relationship Id="rId11" Type="http://schemas.openxmlformats.org/officeDocument/2006/relationships/image" Target="../media/image50.png"/><Relationship Id="rId5" Type="http://schemas.openxmlformats.org/officeDocument/2006/relationships/audio" Target="../media/audio63.wav"/><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audio" Target="../media/audio67.wav"/></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audio" Target="../media/audio69.wav"/><Relationship Id="rId4" Type="http://schemas.openxmlformats.org/officeDocument/2006/relationships/image" Target="../media/image53.jpeg"/><Relationship Id="rId9" Type="http://schemas.openxmlformats.org/officeDocument/2006/relationships/audio" Target="../media/audio68.wav"/></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audio" Target="../media/audio71.wav"/><Relationship Id="rId4" Type="http://schemas.openxmlformats.org/officeDocument/2006/relationships/image" Target="../media/image58.png"/><Relationship Id="rId9" Type="http://schemas.openxmlformats.org/officeDocument/2006/relationships/audio" Target="../media/audio70.wav"/></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7.png"/><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2.wav"/><Relationship Id="rId18" Type="http://schemas.openxmlformats.org/officeDocument/2006/relationships/audio" Target="../media/audio86.wav"/><Relationship Id="rId3" Type="http://schemas.openxmlformats.org/officeDocument/2006/relationships/image" Target="../media/image91.png"/><Relationship Id="rId21" Type="http://schemas.openxmlformats.org/officeDocument/2006/relationships/audio" Target="../media/audio89.wav"/><Relationship Id="rId7" Type="http://schemas.openxmlformats.org/officeDocument/2006/relationships/audio" Target="../media/audio76.wav"/><Relationship Id="rId12" Type="http://schemas.openxmlformats.org/officeDocument/2006/relationships/audio" Target="../media/audio81.wav"/><Relationship Id="rId17" Type="http://schemas.openxmlformats.org/officeDocument/2006/relationships/audio" Target="../media/audio85.wav"/><Relationship Id="rId2" Type="http://schemas.openxmlformats.org/officeDocument/2006/relationships/notesSlide" Target="../notesSlides/notesSlide47.xml"/><Relationship Id="rId16" Type="http://schemas.openxmlformats.org/officeDocument/2006/relationships/audio" Target="../media/audio84.wav"/><Relationship Id="rId20" Type="http://schemas.openxmlformats.org/officeDocument/2006/relationships/audio" Target="../media/audio88.wav"/><Relationship Id="rId1" Type="http://schemas.openxmlformats.org/officeDocument/2006/relationships/slideLayout" Target="../slideLayouts/slideLayout2.xml"/><Relationship Id="rId6" Type="http://schemas.openxmlformats.org/officeDocument/2006/relationships/audio" Target="../media/audio75.wav"/><Relationship Id="rId11" Type="http://schemas.openxmlformats.org/officeDocument/2006/relationships/audio" Target="../media/audio80.wav"/><Relationship Id="rId24" Type="http://schemas.openxmlformats.org/officeDocument/2006/relationships/audio" Target="../media/audio92.wav"/><Relationship Id="rId5" Type="http://schemas.openxmlformats.org/officeDocument/2006/relationships/image" Target="../media/image7.png"/><Relationship Id="rId15" Type="http://schemas.openxmlformats.org/officeDocument/2006/relationships/image" Target="../media/image93.jpeg"/><Relationship Id="rId23" Type="http://schemas.openxmlformats.org/officeDocument/2006/relationships/audio" Target="../media/audio91.wav"/><Relationship Id="rId10" Type="http://schemas.openxmlformats.org/officeDocument/2006/relationships/audio" Target="../media/audio79.wav"/><Relationship Id="rId19" Type="http://schemas.openxmlformats.org/officeDocument/2006/relationships/audio" Target="../media/audio87.wav"/><Relationship Id="rId4" Type="http://schemas.openxmlformats.org/officeDocument/2006/relationships/image" Target="../media/image92.png"/><Relationship Id="rId9" Type="http://schemas.openxmlformats.org/officeDocument/2006/relationships/audio" Target="../media/audio78.wav"/><Relationship Id="rId14" Type="http://schemas.openxmlformats.org/officeDocument/2006/relationships/audio" Target="../media/audio83.wav"/><Relationship Id="rId22" Type="http://schemas.openxmlformats.org/officeDocument/2006/relationships/audio" Target="../media/audio90.wav"/></Relationships>
</file>

<file path=ppt/slides/_rels/slide48.xml.rels><?xml version="1.0" encoding="UTF-8" standalone="yes"?>
<Relationships xmlns="http://schemas.openxmlformats.org/package/2006/relationships"><Relationship Id="rId8" Type="http://schemas.openxmlformats.org/officeDocument/2006/relationships/audio" Target="../media/audio98.wav"/><Relationship Id="rId13" Type="http://schemas.openxmlformats.org/officeDocument/2006/relationships/audio" Target="../media/audio102.wav"/><Relationship Id="rId18" Type="http://schemas.openxmlformats.org/officeDocument/2006/relationships/audio" Target="../media/audio107.wav"/><Relationship Id="rId26" Type="http://schemas.openxmlformats.org/officeDocument/2006/relationships/image" Target="../media/image100.png"/><Relationship Id="rId3" Type="http://schemas.openxmlformats.org/officeDocument/2006/relationships/audio" Target="../media/audio93.wav"/><Relationship Id="rId21" Type="http://schemas.openxmlformats.org/officeDocument/2006/relationships/image" Target="../media/image95.png"/><Relationship Id="rId7" Type="http://schemas.openxmlformats.org/officeDocument/2006/relationships/audio" Target="../media/audio97.wav"/><Relationship Id="rId12" Type="http://schemas.openxmlformats.org/officeDocument/2006/relationships/audio" Target="../media/audio101.wav"/><Relationship Id="rId17" Type="http://schemas.openxmlformats.org/officeDocument/2006/relationships/audio" Target="../media/audio106.wav"/><Relationship Id="rId25" Type="http://schemas.openxmlformats.org/officeDocument/2006/relationships/image" Target="../media/image99.png"/><Relationship Id="rId2" Type="http://schemas.openxmlformats.org/officeDocument/2006/relationships/notesSlide" Target="../notesSlides/notesSlide48.xml"/><Relationship Id="rId16" Type="http://schemas.openxmlformats.org/officeDocument/2006/relationships/audio" Target="../media/audio105.wav"/><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audio" Target="../media/audio96.wav"/><Relationship Id="rId11" Type="http://schemas.openxmlformats.org/officeDocument/2006/relationships/image" Target="../media/image7.png"/><Relationship Id="rId24" Type="http://schemas.openxmlformats.org/officeDocument/2006/relationships/image" Target="../media/image98.png"/><Relationship Id="rId5" Type="http://schemas.openxmlformats.org/officeDocument/2006/relationships/audio" Target="../media/audio95.wav"/><Relationship Id="rId15" Type="http://schemas.openxmlformats.org/officeDocument/2006/relationships/audio" Target="../media/audio104.wav"/><Relationship Id="rId23" Type="http://schemas.openxmlformats.org/officeDocument/2006/relationships/image" Target="../media/image97.jpeg"/><Relationship Id="rId28" Type="http://schemas.openxmlformats.org/officeDocument/2006/relationships/image" Target="../media/image102.png"/><Relationship Id="rId10" Type="http://schemas.openxmlformats.org/officeDocument/2006/relationships/audio" Target="../media/audio100.wav"/><Relationship Id="rId19" Type="http://schemas.openxmlformats.org/officeDocument/2006/relationships/audio" Target="../media/audio108.wav"/><Relationship Id="rId4" Type="http://schemas.openxmlformats.org/officeDocument/2006/relationships/audio" Target="../media/audio94.wav"/><Relationship Id="rId9" Type="http://schemas.openxmlformats.org/officeDocument/2006/relationships/audio" Target="../media/audio99.wav"/><Relationship Id="rId14" Type="http://schemas.openxmlformats.org/officeDocument/2006/relationships/audio" Target="../media/audio103.wav"/><Relationship Id="rId22" Type="http://schemas.openxmlformats.org/officeDocument/2006/relationships/image" Target="../media/image96.png"/><Relationship Id="rId27"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12.wav"/><Relationship Id="rId5" Type="http://schemas.openxmlformats.org/officeDocument/2006/relationships/image" Target="../media/image10.png"/><Relationship Id="rId15" Type="http://schemas.openxmlformats.org/officeDocument/2006/relationships/audio" Target="../media/audio16.wav"/><Relationship Id="rId23" Type="http://schemas.openxmlformats.org/officeDocument/2006/relationships/audio" Target="../media/audio22.wav"/><Relationship Id="rId10" Type="http://schemas.openxmlformats.org/officeDocument/2006/relationships/image" Target="../media/image15.png"/><Relationship Id="rId19" Type="http://schemas.openxmlformats.org/officeDocument/2006/relationships/audio" Target="../media/audio20.wav"/><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audio" Target="../media/audio15.wav"/><Relationship Id="rId22"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png"/><Relationship Id="rId7"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3" Type="http://schemas.openxmlformats.org/officeDocument/2006/relationships/image" Target="../media/image7.png"/><Relationship Id="rId7" Type="http://schemas.openxmlformats.org/officeDocument/2006/relationships/image" Target="../media/image113.png"/><Relationship Id="rId12" Type="http://schemas.openxmlformats.org/officeDocument/2006/relationships/image" Target="../media/image117.png"/><Relationship Id="rId2" Type="http://schemas.openxmlformats.org/officeDocument/2006/relationships/notesSlide" Target="../notesSlides/notesSlide53.xml"/><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6.png"/><Relationship Id="rId5" Type="http://schemas.openxmlformats.org/officeDocument/2006/relationships/image" Target="../media/image107.png"/><Relationship Id="rId15" Type="http://schemas.openxmlformats.org/officeDocument/2006/relationships/image" Target="../media/image120.png"/><Relationship Id="rId10" Type="http://schemas.openxmlformats.org/officeDocument/2006/relationships/image" Target="../media/image106.png"/><Relationship Id="rId4" Type="http://schemas.openxmlformats.org/officeDocument/2006/relationships/image" Target="../media/image109.png"/><Relationship Id="rId9" Type="http://schemas.openxmlformats.org/officeDocument/2006/relationships/image" Target="../media/image115.png"/><Relationship Id="rId14" Type="http://schemas.openxmlformats.org/officeDocument/2006/relationships/image" Target="../media/image119.png"/></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image" Target="../media/image7.png"/><Relationship Id="rId7" Type="http://schemas.openxmlformats.org/officeDocument/2006/relationships/image" Target="../media/image113.png"/><Relationship Id="rId12" Type="http://schemas.openxmlformats.org/officeDocument/2006/relationships/image" Target="../media/image109.png"/><Relationship Id="rId17" Type="http://schemas.openxmlformats.org/officeDocument/2006/relationships/image" Target="../media/image115.png"/><Relationship Id="rId2" Type="http://schemas.openxmlformats.org/officeDocument/2006/relationships/notesSlide" Target="../notesSlides/notesSlide54.xml"/><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23.png"/><Relationship Id="rId5" Type="http://schemas.openxmlformats.org/officeDocument/2006/relationships/image" Target="../media/image107.png"/><Relationship Id="rId15" Type="http://schemas.openxmlformats.org/officeDocument/2006/relationships/image" Target="../media/image124.png"/><Relationship Id="rId10" Type="http://schemas.openxmlformats.org/officeDocument/2006/relationships/image" Target="../media/image116.png"/><Relationship Id="rId4" Type="http://schemas.openxmlformats.org/officeDocument/2006/relationships/image" Target="../media/image106.png"/><Relationship Id="rId9" Type="http://schemas.openxmlformats.org/officeDocument/2006/relationships/image" Target="../media/image122.png"/><Relationship Id="rId1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quizlet.com/gb/550974550/year-8-french-term-22-week-5-revision-set-5-flash-cards/" TargetMode="Externa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3338" y="2234643"/>
            <a:ext cx="9516893" cy="1062010"/>
          </a:xfrm>
        </p:spPr>
        <p:txBody>
          <a:bodyPr>
            <a:noAutofit/>
          </a:bodyPr>
          <a:lstStyle/>
          <a:p>
            <a:pPr algn="l"/>
            <a:r>
              <a:rPr lang="en-GB" sz="3500" b="1" dirty="0">
                <a:solidFill>
                  <a:prstClr val="white"/>
                </a:solidFill>
              </a:rPr>
              <a:t>Communicating in other languages [4]</a:t>
            </a:r>
            <a:br>
              <a:rPr lang="en-GB" sz="3500" b="1" dirty="0">
                <a:solidFill>
                  <a:prstClr val="white"/>
                </a:solidFill>
              </a:rPr>
            </a:br>
            <a:endParaRPr lang="en-US" sz="35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3339" y="2893619"/>
            <a:ext cx="8519158" cy="886062"/>
          </a:xfrm>
        </p:spPr>
        <p:txBody>
          <a:bodyPr>
            <a:noAutofit/>
          </a:bodyPr>
          <a:lstStyle/>
          <a:p>
            <a:pPr algn="l"/>
            <a:r>
              <a:rPr lang="en-GB" sz="3000" dirty="0">
                <a:solidFill>
                  <a:prstClr val="white"/>
                </a:solidFill>
              </a:rPr>
              <a:t>verbs like ‘lire’ in the present (plural) </a:t>
            </a:r>
          </a:p>
          <a:p>
            <a:pPr algn="l"/>
            <a:r>
              <a:rPr lang="en-GB" sz="3000" dirty="0">
                <a:solidFill>
                  <a:prstClr val="white"/>
                </a:solidFill>
              </a:rPr>
              <a:t>SSCs [y] and [oy]</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000" dirty="0">
                <a:solidFill>
                  <a:prstClr val="white"/>
                </a:solidFill>
                <a:latin typeface="Century Gothic" panose="020B0502020202020204" pitchFamily="34" charset="0"/>
              </a:rPr>
              <a:t>1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61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683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Catherine </a:t>
            </a:r>
            <a:r>
              <a:rPr lang="en-GB" sz="1400" dirty="0" err="1">
                <a:solidFill>
                  <a:prstClr val="white"/>
                </a:solidFill>
                <a:latin typeface="Century Gothic" panose="020B0502020202020204" pitchFamily="34" charset="0"/>
              </a:rPr>
              <a:t>Salkeld</a:t>
            </a:r>
            <a:r>
              <a:rPr lang="en-GB" sz="1400" dirty="0">
                <a:solidFill>
                  <a:prstClr val="white"/>
                </a:solidFill>
                <a:latin typeface="Century Gothic" panose="020B0502020202020204" pitchFamily="34" charset="0"/>
              </a:rPr>
              <a:t> / Catherine Morris / Stephen Owen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ne </a:t>
            </a:r>
            <a:r>
              <a:rPr lang="en-GB" sz="3600" b="1" dirty="0" err="1">
                <a:solidFill>
                  <a:schemeClr val="bg1"/>
                </a:solidFill>
              </a:rPr>
              <a:t>comprends</a:t>
            </a:r>
            <a:r>
              <a:rPr lang="en-GB" sz="3600" b="1" dirty="0">
                <a:solidFill>
                  <a:schemeClr val="bg1"/>
                </a:solidFill>
              </a:rPr>
              <a:t> pas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shirt&#10;&#10;Description automatically generated">
            <a:extLst>
              <a:ext uri="{FF2B5EF4-FFF2-40B4-BE49-F238E27FC236}">
                <a16:creationId xmlns:a16="http://schemas.microsoft.com/office/drawing/2014/main" id="{7C3D2801-D56E-425B-B6E8-07DF9098A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23" y="1446796"/>
            <a:ext cx="1644065" cy="1644065"/>
          </a:xfrm>
          <a:prstGeom prst="rect">
            <a:avLst/>
          </a:prstGeom>
        </p:spPr>
      </p:pic>
      <p:pic>
        <p:nvPicPr>
          <p:cNvPr id="6" name="Picture 5" descr="A picture containing doll, toy, shirt&#10;&#10;Description automatically generated">
            <a:extLst>
              <a:ext uri="{FF2B5EF4-FFF2-40B4-BE49-F238E27FC236}">
                <a16:creationId xmlns:a16="http://schemas.microsoft.com/office/drawing/2014/main" id="{373218F4-A589-466D-84AC-5ACEC1CBD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4004" y="4578331"/>
            <a:ext cx="1743520" cy="1743520"/>
          </a:xfrm>
          <a:prstGeom prst="rect">
            <a:avLst/>
          </a:prstGeom>
        </p:spPr>
      </p:pic>
      <p:graphicFrame>
        <p:nvGraphicFramePr>
          <p:cNvPr id="5" name="Table 53">
            <a:extLst>
              <a:ext uri="{FF2B5EF4-FFF2-40B4-BE49-F238E27FC236}">
                <a16:creationId xmlns:a16="http://schemas.microsoft.com/office/drawing/2014/main" id="{4AA429F7-986B-43FB-A31F-29C2A273A3EA}"/>
              </a:ext>
            </a:extLst>
          </p:cNvPr>
          <p:cNvGraphicFramePr>
            <a:graphicFrameLocks noGrp="1"/>
          </p:cNvGraphicFramePr>
          <p:nvPr>
            <p:extLst>
              <p:ext uri="{D42A27DB-BD31-4B8C-83A1-F6EECF244321}">
                <p14:modId xmlns:p14="http://schemas.microsoft.com/office/powerpoint/2010/main" val="1901916805"/>
              </p:ext>
            </p:extLst>
          </p:nvPr>
        </p:nvGraphicFramePr>
        <p:xfrm>
          <a:off x="1077108" y="2135553"/>
          <a:ext cx="9735054" cy="3697596"/>
        </p:xfrm>
        <a:graphic>
          <a:graphicData uri="http://schemas.openxmlformats.org/drawingml/2006/table">
            <a:tbl>
              <a:tblPr firstRow="1" bandRow="1">
                <a:tableStyleId>{21E4AEA4-8DFA-4A89-87EB-49C32662AFE0}</a:tableStyleId>
              </a:tblPr>
              <a:tblGrid>
                <a:gridCol w="8402890">
                  <a:extLst>
                    <a:ext uri="{9D8B030D-6E8A-4147-A177-3AD203B41FA5}">
                      <a16:colId xmlns:a16="http://schemas.microsoft.com/office/drawing/2014/main" val="2125305747"/>
                    </a:ext>
                  </a:extLst>
                </a:gridCol>
                <a:gridCol w="666082">
                  <a:extLst>
                    <a:ext uri="{9D8B030D-6E8A-4147-A177-3AD203B41FA5}">
                      <a16:colId xmlns:a16="http://schemas.microsoft.com/office/drawing/2014/main" val="4232022898"/>
                    </a:ext>
                  </a:extLst>
                </a:gridCol>
                <a:gridCol w="666082">
                  <a:extLst>
                    <a:ext uri="{9D8B030D-6E8A-4147-A177-3AD203B41FA5}">
                      <a16:colId xmlns:a16="http://schemas.microsoft.com/office/drawing/2014/main" val="2820093373"/>
                    </a:ext>
                  </a:extLst>
                </a:gridCol>
              </a:tblGrid>
              <a:tr h="528228">
                <a:tc>
                  <a:txBody>
                    <a:bodyPr/>
                    <a:lstStyle/>
                    <a:p>
                      <a:endParaRPr lang="fr-FR" sz="2000"/>
                    </a:p>
                  </a:txBody>
                  <a:tcPr/>
                </a:tc>
                <a:tc>
                  <a:txBody>
                    <a:bodyPr/>
                    <a:lstStyle/>
                    <a:p>
                      <a:pPr algn="ctr"/>
                      <a:r>
                        <a:rPr lang="fr-FR" sz="2000" dirty="0"/>
                        <a:t>T</a:t>
                      </a:r>
                    </a:p>
                  </a:txBody>
                  <a:tcPr/>
                </a:tc>
                <a:tc>
                  <a:txBody>
                    <a:bodyPr/>
                    <a:lstStyle/>
                    <a:p>
                      <a:pPr algn="ctr"/>
                      <a:r>
                        <a:rPr lang="fr-FR" sz="2000" dirty="0"/>
                        <a:t>F</a:t>
                      </a:r>
                    </a:p>
                  </a:txBody>
                  <a:tcPr/>
                </a:tc>
                <a:extLst>
                  <a:ext uri="{0D108BD9-81ED-4DB2-BD59-A6C34878D82A}">
                    <a16:rowId xmlns:a16="http://schemas.microsoft.com/office/drawing/2014/main" val="192582439"/>
                  </a:ext>
                </a:extLst>
              </a:tr>
              <a:tr h="528228">
                <a:tc>
                  <a:txBody>
                    <a:bodyPr/>
                    <a:lstStyle/>
                    <a:p>
                      <a:r>
                        <a:rPr lang="fr-FR" sz="2000" dirty="0">
                          <a:solidFill>
                            <a:schemeClr val="accent5">
                              <a:lumMod val="50000"/>
                            </a:schemeClr>
                          </a:solidFill>
                        </a:rPr>
                        <a:t>1. Océane </a:t>
                      </a:r>
                      <a:r>
                        <a:rPr lang="fr-FR" sz="2000" dirty="0" err="1">
                          <a:solidFill>
                            <a:schemeClr val="accent5">
                              <a:lumMod val="50000"/>
                            </a:schemeClr>
                          </a:solidFill>
                        </a:rPr>
                        <a:t>says</a:t>
                      </a:r>
                      <a:r>
                        <a:rPr lang="fr-FR" sz="2000" dirty="0">
                          <a:solidFill>
                            <a:schemeClr val="accent5">
                              <a:lumMod val="50000"/>
                            </a:schemeClr>
                          </a:solidFill>
                        </a:rPr>
                        <a:t> </a:t>
                      </a:r>
                      <a:r>
                        <a:rPr lang="fr-FR" sz="2000" dirty="0" err="1">
                          <a:solidFill>
                            <a:schemeClr val="accent5">
                              <a:lumMod val="50000"/>
                            </a:schemeClr>
                          </a:solidFill>
                        </a:rPr>
                        <a:t>Italian</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easy</a:t>
                      </a:r>
                      <a:r>
                        <a:rPr lang="fr-FR" sz="2000" dirty="0">
                          <a:solidFill>
                            <a:schemeClr val="accent5">
                              <a:lumMod val="50000"/>
                            </a:schemeClr>
                          </a:solidFill>
                        </a:rPr>
                        <a:t>.</a:t>
                      </a:r>
                    </a:p>
                  </a:txBody>
                  <a:tcPr/>
                </a:tc>
                <a:tc>
                  <a:txBody>
                    <a:bodyPr/>
                    <a:lstStyle/>
                    <a:p>
                      <a:endParaRPr lang="fr-FR" sz="2000" dirty="0"/>
                    </a:p>
                  </a:txBody>
                  <a:tcPr/>
                </a:tc>
                <a:tc>
                  <a:txBody>
                    <a:bodyPr/>
                    <a:lstStyle/>
                    <a:p>
                      <a:endParaRPr lang="fr-FR" sz="2000"/>
                    </a:p>
                  </a:txBody>
                  <a:tcPr/>
                </a:tc>
                <a:extLst>
                  <a:ext uri="{0D108BD9-81ED-4DB2-BD59-A6C34878D82A}">
                    <a16:rowId xmlns:a16="http://schemas.microsoft.com/office/drawing/2014/main" val="1186418947"/>
                  </a:ext>
                </a:extLst>
              </a:tr>
              <a:tr h="528228">
                <a:tc>
                  <a:txBody>
                    <a:bodyPr/>
                    <a:lstStyle/>
                    <a:p>
                      <a:r>
                        <a:rPr lang="fr-FR" sz="2000" dirty="0">
                          <a:solidFill>
                            <a:schemeClr val="accent5">
                              <a:lumMod val="50000"/>
                            </a:schemeClr>
                          </a:solidFill>
                        </a:rPr>
                        <a:t>2. Her </a:t>
                      </a:r>
                      <a:r>
                        <a:rPr lang="fr-FR" sz="2000" dirty="0" err="1">
                          <a:solidFill>
                            <a:schemeClr val="accent5">
                              <a:lumMod val="50000"/>
                            </a:schemeClr>
                          </a:solidFill>
                        </a:rPr>
                        <a:t>friends</a:t>
                      </a:r>
                      <a:r>
                        <a:rPr lang="fr-FR" sz="2000" dirty="0">
                          <a:solidFill>
                            <a:schemeClr val="accent5">
                              <a:lumMod val="50000"/>
                            </a:schemeClr>
                          </a:solidFill>
                        </a:rPr>
                        <a:t> translate lots of </a:t>
                      </a:r>
                      <a:r>
                        <a:rPr lang="fr-FR" sz="2000" dirty="0" err="1">
                          <a:solidFill>
                            <a:schemeClr val="accent5">
                              <a:lumMod val="50000"/>
                            </a:schemeClr>
                          </a:solidFill>
                        </a:rPr>
                        <a:t>things</a:t>
                      </a:r>
                      <a:r>
                        <a:rPr lang="fr-FR" sz="2000" dirty="0">
                          <a:solidFill>
                            <a:schemeClr val="accent5">
                              <a:lumMod val="50000"/>
                            </a:schemeClr>
                          </a:solidFill>
                        </a:rPr>
                        <a:t> </a:t>
                      </a:r>
                      <a:r>
                        <a:rPr lang="fr-FR" sz="2000" dirty="0" err="1">
                          <a:solidFill>
                            <a:schemeClr val="accent5">
                              <a:lumMod val="50000"/>
                            </a:schemeClr>
                          </a:solidFill>
                        </a:rPr>
                        <a:t>into</a:t>
                      </a:r>
                      <a:r>
                        <a:rPr lang="fr-FR" sz="2000" dirty="0">
                          <a:solidFill>
                            <a:schemeClr val="accent5">
                              <a:lumMod val="50000"/>
                            </a:schemeClr>
                          </a:solidFill>
                        </a:rPr>
                        <a:t> French.</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2446948590"/>
                  </a:ext>
                </a:extLst>
              </a:tr>
              <a:tr h="528228">
                <a:tc>
                  <a:txBody>
                    <a:bodyPr/>
                    <a:lstStyle/>
                    <a:p>
                      <a:r>
                        <a:rPr lang="fr-FR" sz="2000" dirty="0">
                          <a:solidFill>
                            <a:schemeClr val="accent5">
                              <a:lumMod val="50000"/>
                            </a:schemeClr>
                          </a:solidFill>
                        </a:rPr>
                        <a:t>3. Océane and </a:t>
                      </a:r>
                      <a:r>
                        <a:rPr lang="fr-FR" sz="2000" dirty="0" err="1">
                          <a:solidFill>
                            <a:schemeClr val="accent5">
                              <a:lumMod val="50000"/>
                            </a:schemeClr>
                          </a:solidFill>
                        </a:rPr>
                        <a:t>her</a:t>
                      </a:r>
                      <a:r>
                        <a:rPr lang="fr-FR" sz="2000" dirty="0">
                          <a:solidFill>
                            <a:schemeClr val="accent5">
                              <a:lumMod val="50000"/>
                            </a:schemeClr>
                          </a:solidFill>
                        </a:rPr>
                        <a:t> </a:t>
                      </a:r>
                      <a:r>
                        <a:rPr lang="fr-FR" sz="2000" dirty="0" err="1">
                          <a:solidFill>
                            <a:schemeClr val="accent5">
                              <a:lumMod val="50000"/>
                            </a:schemeClr>
                          </a:solidFill>
                        </a:rPr>
                        <a:t>friends</a:t>
                      </a:r>
                      <a:r>
                        <a:rPr lang="fr-FR" sz="2000" dirty="0">
                          <a:solidFill>
                            <a:schemeClr val="accent5">
                              <a:lumMod val="50000"/>
                            </a:schemeClr>
                          </a:solidFill>
                        </a:rPr>
                        <a:t> </a:t>
                      </a:r>
                      <a:r>
                        <a:rPr lang="fr-FR" sz="2000" dirty="0" err="1">
                          <a:solidFill>
                            <a:schemeClr val="accent5">
                              <a:lumMod val="50000"/>
                            </a:schemeClr>
                          </a:solidFill>
                        </a:rPr>
                        <a:t>read</a:t>
                      </a:r>
                      <a:r>
                        <a:rPr lang="fr-FR" sz="2000" dirty="0">
                          <a:solidFill>
                            <a:schemeClr val="accent5">
                              <a:lumMod val="50000"/>
                            </a:schemeClr>
                          </a:solidFill>
                        </a:rPr>
                        <a:t> a lot.</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1500480932"/>
                  </a:ext>
                </a:extLst>
              </a:tr>
              <a:tr h="528228">
                <a:tc>
                  <a:txBody>
                    <a:bodyPr/>
                    <a:lstStyle/>
                    <a:p>
                      <a:r>
                        <a:rPr lang="fr-FR" sz="2000" dirty="0">
                          <a:solidFill>
                            <a:schemeClr val="accent5">
                              <a:lumMod val="50000"/>
                            </a:schemeClr>
                          </a:solidFill>
                        </a:rPr>
                        <a:t>4. Océane </a:t>
                      </a:r>
                      <a:r>
                        <a:rPr lang="fr-FR" sz="2000" dirty="0" err="1">
                          <a:solidFill>
                            <a:schemeClr val="accent5">
                              <a:lumMod val="50000"/>
                            </a:schemeClr>
                          </a:solidFill>
                        </a:rPr>
                        <a:t>asks</a:t>
                      </a:r>
                      <a:r>
                        <a:rPr lang="fr-FR" sz="2000" dirty="0">
                          <a:solidFill>
                            <a:schemeClr val="accent5">
                              <a:lumMod val="50000"/>
                            </a:schemeClr>
                          </a:solidFill>
                        </a:rPr>
                        <a:t> Amir if </a:t>
                      </a:r>
                      <a:r>
                        <a:rPr lang="fr-FR" sz="2000" dirty="0" err="1">
                          <a:solidFill>
                            <a:schemeClr val="accent5">
                              <a:lumMod val="50000"/>
                            </a:schemeClr>
                          </a:solidFill>
                        </a:rPr>
                        <a:t>he</a:t>
                      </a:r>
                      <a:r>
                        <a:rPr lang="fr-FR" sz="2000" dirty="0">
                          <a:solidFill>
                            <a:schemeClr val="accent5">
                              <a:lumMod val="50000"/>
                            </a:schemeClr>
                          </a:solidFill>
                        </a:rPr>
                        <a:t> </a:t>
                      </a:r>
                      <a:r>
                        <a:rPr lang="fr-FR" sz="2000" dirty="0" err="1">
                          <a:solidFill>
                            <a:schemeClr val="accent5">
                              <a:lumMod val="50000"/>
                            </a:schemeClr>
                          </a:solidFill>
                        </a:rPr>
                        <a:t>listens</a:t>
                      </a:r>
                      <a:r>
                        <a:rPr lang="fr-FR" sz="2000" dirty="0">
                          <a:solidFill>
                            <a:schemeClr val="accent5">
                              <a:lumMod val="50000"/>
                            </a:schemeClr>
                          </a:solidFill>
                        </a:rPr>
                        <a:t> to </a:t>
                      </a:r>
                      <a:r>
                        <a:rPr lang="fr-FR" sz="2000" dirty="0" err="1">
                          <a:solidFill>
                            <a:schemeClr val="accent5">
                              <a:lumMod val="50000"/>
                            </a:schemeClr>
                          </a:solidFill>
                        </a:rPr>
                        <a:t>Italian</a:t>
                      </a:r>
                      <a:r>
                        <a:rPr lang="fr-FR" sz="2000" dirty="0">
                          <a:solidFill>
                            <a:schemeClr val="accent5">
                              <a:lumMod val="50000"/>
                            </a:schemeClr>
                          </a:solidFill>
                        </a:rPr>
                        <a:t> at home.</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2088007461"/>
                  </a:ext>
                </a:extLst>
              </a:tr>
              <a:tr h="528228">
                <a:tc>
                  <a:txBody>
                    <a:bodyPr/>
                    <a:lstStyle/>
                    <a:p>
                      <a:r>
                        <a:rPr lang="fr-FR" sz="2000" dirty="0">
                          <a:solidFill>
                            <a:schemeClr val="accent5">
                              <a:lumMod val="50000"/>
                            </a:schemeClr>
                          </a:solidFill>
                        </a:rPr>
                        <a:t>5. </a:t>
                      </a:r>
                      <a:r>
                        <a:rPr lang="fr-FR" sz="2000" dirty="0" err="1">
                          <a:solidFill>
                            <a:schemeClr val="accent5">
                              <a:lumMod val="50000"/>
                            </a:schemeClr>
                          </a:solidFill>
                        </a:rPr>
                        <a:t>Océane’s</a:t>
                      </a:r>
                      <a:r>
                        <a:rPr lang="fr-FR" sz="2000" dirty="0">
                          <a:solidFill>
                            <a:schemeClr val="accent5">
                              <a:lumMod val="50000"/>
                            </a:schemeClr>
                          </a:solidFill>
                        </a:rPr>
                        <a:t> </a:t>
                      </a:r>
                      <a:r>
                        <a:rPr lang="fr-FR" sz="2000" dirty="0" err="1">
                          <a:solidFill>
                            <a:schemeClr val="accent5">
                              <a:lumMod val="50000"/>
                            </a:schemeClr>
                          </a:solidFill>
                        </a:rPr>
                        <a:t>friends</a:t>
                      </a:r>
                      <a:r>
                        <a:rPr lang="fr-FR" sz="2000" dirty="0">
                          <a:solidFill>
                            <a:schemeClr val="accent5">
                              <a:lumMod val="50000"/>
                            </a:schemeClr>
                          </a:solidFill>
                        </a:rPr>
                        <a:t> </a:t>
                      </a:r>
                      <a:r>
                        <a:rPr lang="fr-FR" sz="2000" dirty="0" err="1">
                          <a:solidFill>
                            <a:schemeClr val="accent5">
                              <a:lumMod val="50000"/>
                            </a:schemeClr>
                          </a:solidFill>
                        </a:rPr>
                        <a:t>say</a:t>
                      </a:r>
                      <a:r>
                        <a:rPr lang="fr-FR" sz="2000" dirty="0">
                          <a:solidFill>
                            <a:schemeClr val="accent5">
                              <a:lumMod val="50000"/>
                            </a:schemeClr>
                          </a:solidFill>
                        </a:rPr>
                        <a:t> lots of </a:t>
                      </a:r>
                      <a:r>
                        <a:rPr lang="fr-FR" sz="2000" dirty="0" err="1">
                          <a:solidFill>
                            <a:schemeClr val="accent5">
                              <a:lumMod val="50000"/>
                            </a:schemeClr>
                          </a:solidFill>
                        </a:rPr>
                        <a:t>things</a:t>
                      </a:r>
                      <a:r>
                        <a:rPr lang="fr-FR" sz="2000" dirty="0">
                          <a:solidFill>
                            <a:schemeClr val="accent5">
                              <a:lumMod val="50000"/>
                            </a:schemeClr>
                          </a:solidFill>
                        </a:rPr>
                        <a:t> in French.</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720380957"/>
                  </a:ext>
                </a:extLst>
              </a:tr>
              <a:tr h="528228">
                <a:tc>
                  <a:txBody>
                    <a:bodyPr/>
                    <a:lstStyle/>
                    <a:p>
                      <a:r>
                        <a:rPr lang="fr-FR" sz="2000" dirty="0">
                          <a:solidFill>
                            <a:schemeClr val="accent5">
                              <a:lumMod val="50000"/>
                            </a:schemeClr>
                          </a:solidFill>
                        </a:rPr>
                        <a:t>6. Océane </a:t>
                      </a:r>
                      <a:r>
                        <a:rPr lang="fr-FR" sz="2000" dirty="0" err="1">
                          <a:solidFill>
                            <a:schemeClr val="accent5">
                              <a:lumMod val="50000"/>
                            </a:schemeClr>
                          </a:solidFill>
                        </a:rPr>
                        <a:t>asks</a:t>
                      </a:r>
                      <a:r>
                        <a:rPr lang="fr-FR" sz="2000" dirty="0">
                          <a:solidFill>
                            <a:schemeClr val="accent5">
                              <a:lumMod val="50000"/>
                            </a:schemeClr>
                          </a:solidFill>
                        </a:rPr>
                        <a:t> if </a:t>
                      </a:r>
                      <a:r>
                        <a:rPr lang="fr-FR" sz="2000" dirty="0" err="1">
                          <a:solidFill>
                            <a:schemeClr val="accent5">
                              <a:lumMod val="50000"/>
                            </a:schemeClr>
                          </a:solidFill>
                        </a:rPr>
                        <a:t>Amir’s</a:t>
                      </a:r>
                      <a:r>
                        <a:rPr lang="fr-FR" sz="2000" dirty="0">
                          <a:solidFill>
                            <a:schemeClr val="accent5">
                              <a:lumMod val="50000"/>
                            </a:schemeClr>
                          </a:solidFill>
                        </a:rPr>
                        <a:t> </a:t>
                      </a:r>
                      <a:r>
                        <a:rPr lang="fr-FR" sz="2000" dirty="0" err="1">
                          <a:solidFill>
                            <a:schemeClr val="accent5">
                              <a:lumMod val="50000"/>
                            </a:schemeClr>
                          </a:solidFill>
                        </a:rPr>
                        <a:t>friends</a:t>
                      </a:r>
                      <a:r>
                        <a:rPr lang="fr-FR" sz="2000" dirty="0">
                          <a:solidFill>
                            <a:schemeClr val="accent5">
                              <a:lumMod val="50000"/>
                            </a:schemeClr>
                          </a:solidFill>
                        </a:rPr>
                        <a:t> </a:t>
                      </a:r>
                      <a:r>
                        <a:rPr lang="fr-FR" sz="2000" dirty="0" err="1">
                          <a:solidFill>
                            <a:schemeClr val="accent5">
                              <a:lumMod val="50000"/>
                            </a:schemeClr>
                          </a:solidFill>
                        </a:rPr>
                        <a:t>read</a:t>
                      </a:r>
                      <a:r>
                        <a:rPr lang="fr-FR" sz="2000" dirty="0">
                          <a:solidFill>
                            <a:schemeClr val="accent5">
                              <a:lumMod val="50000"/>
                            </a:schemeClr>
                          </a:solidFill>
                        </a:rPr>
                        <a:t> </a:t>
                      </a:r>
                      <a:r>
                        <a:rPr lang="fr-FR" sz="2000" dirty="0" err="1">
                          <a:solidFill>
                            <a:schemeClr val="accent5">
                              <a:lumMod val="50000"/>
                            </a:schemeClr>
                          </a:solidFill>
                        </a:rPr>
                        <a:t>things</a:t>
                      </a:r>
                      <a:r>
                        <a:rPr lang="fr-FR" sz="2000" dirty="0">
                          <a:solidFill>
                            <a:schemeClr val="accent5">
                              <a:lumMod val="50000"/>
                            </a:schemeClr>
                          </a:solidFill>
                        </a:rPr>
                        <a:t> in </a:t>
                      </a:r>
                      <a:r>
                        <a:rPr lang="fr-FR" sz="2000" dirty="0" err="1">
                          <a:solidFill>
                            <a:schemeClr val="accent5">
                              <a:lumMod val="50000"/>
                            </a:schemeClr>
                          </a:solidFill>
                        </a:rPr>
                        <a:t>Italian</a:t>
                      </a:r>
                      <a:r>
                        <a:rPr lang="fr-FR" sz="2000" dirty="0">
                          <a:solidFill>
                            <a:schemeClr val="accent5">
                              <a:lumMod val="50000"/>
                            </a:schemeClr>
                          </a:solidFill>
                        </a:rPr>
                        <a:t>.</a:t>
                      </a:r>
                    </a:p>
                  </a:txBody>
                  <a:tcPr/>
                </a:tc>
                <a:tc>
                  <a:txBody>
                    <a:bodyPr/>
                    <a:lstStyle/>
                    <a:p>
                      <a:endParaRPr lang="fr-FR" sz="2000"/>
                    </a:p>
                  </a:txBody>
                  <a:tcPr/>
                </a:tc>
                <a:tc>
                  <a:txBody>
                    <a:bodyPr/>
                    <a:lstStyle/>
                    <a:p>
                      <a:endParaRPr lang="fr-FR" sz="2000" dirty="0"/>
                    </a:p>
                  </a:txBody>
                  <a:tcPr/>
                </a:tc>
                <a:extLst>
                  <a:ext uri="{0D108BD9-81ED-4DB2-BD59-A6C34878D82A}">
                    <a16:rowId xmlns:a16="http://schemas.microsoft.com/office/drawing/2014/main" val="3502004079"/>
                  </a:ext>
                </a:extLst>
              </a:tr>
            </a:tbl>
          </a:graphicData>
        </a:graphic>
      </p:graphicFrame>
      <p:pic>
        <p:nvPicPr>
          <p:cNvPr id="61" name="Picture 60" descr="green checkmark">
            <a:extLst>
              <a:ext uri="{FF2B5EF4-FFF2-40B4-BE49-F238E27FC236}">
                <a16:creationId xmlns:a16="http://schemas.microsoft.com/office/drawing/2014/main" id="{5FE8DE4C-1D6C-4947-8FB8-DFC81DAFC9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823" y="2818297"/>
            <a:ext cx="282522" cy="294294"/>
          </a:xfrm>
          <a:prstGeom prst="rect">
            <a:avLst/>
          </a:prstGeom>
        </p:spPr>
      </p:pic>
      <p:pic>
        <p:nvPicPr>
          <p:cNvPr id="62" name="Picture 61" descr="green checkmark">
            <a:extLst>
              <a:ext uri="{FF2B5EF4-FFF2-40B4-BE49-F238E27FC236}">
                <a16:creationId xmlns:a16="http://schemas.microsoft.com/office/drawing/2014/main" id="{3D1A92B8-523F-483F-BE99-F9E13C789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262" y="3281853"/>
            <a:ext cx="282522" cy="294294"/>
          </a:xfrm>
          <a:prstGeom prst="rect">
            <a:avLst/>
          </a:prstGeom>
        </p:spPr>
      </p:pic>
      <p:pic>
        <p:nvPicPr>
          <p:cNvPr id="63" name="Picture 62" descr="green checkmark">
            <a:extLst>
              <a:ext uri="{FF2B5EF4-FFF2-40B4-BE49-F238E27FC236}">
                <a16:creationId xmlns:a16="http://schemas.microsoft.com/office/drawing/2014/main" id="{4DB491E8-8365-4D90-9677-D318A6FAA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262" y="3870743"/>
            <a:ext cx="282522" cy="294294"/>
          </a:xfrm>
          <a:prstGeom prst="rect">
            <a:avLst/>
          </a:prstGeom>
        </p:spPr>
      </p:pic>
      <p:pic>
        <p:nvPicPr>
          <p:cNvPr id="64" name="Picture 63" descr="green checkmark">
            <a:extLst>
              <a:ext uri="{FF2B5EF4-FFF2-40B4-BE49-F238E27FC236}">
                <a16:creationId xmlns:a16="http://schemas.microsoft.com/office/drawing/2014/main" id="{38F682E3-DC52-4304-9CC1-9F5F676096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823" y="4391230"/>
            <a:ext cx="282522" cy="294294"/>
          </a:xfrm>
          <a:prstGeom prst="rect">
            <a:avLst/>
          </a:prstGeom>
        </p:spPr>
      </p:pic>
      <p:pic>
        <p:nvPicPr>
          <p:cNvPr id="65" name="Picture 64" descr="green checkmark">
            <a:extLst>
              <a:ext uri="{FF2B5EF4-FFF2-40B4-BE49-F238E27FC236}">
                <a16:creationId xmlns:a16="http://schemas.microsoft.com/office/drawing/2014/main" id="{937DC28C-63CF-4669-9315-807B89F4E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2049" y="4934615"/>
            <a:ext cx="282522" cy="294294"/>
          </a:xfrm>
          <a:prstGeom prst="rect">
            <a:avLst/>
          </a:prstGeom>
        </p:spPr>
      </p:pic>
      <p:pic>
        <p:nvPicPr>
          <p:cNvPr id="66" name="Picture 65" descr="green checkmark">
            <a:extLst>
              <a:ext uri="{FF2B5EF4-FFF2-40B4-BE49-F238E27FC236}">
                <a16:creationId xmlns:a16="http://schemas.microsoft.com/office/drawing/2014/main" id="{4F2B8117-ABE2-47DC-9E63-F56D0615A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823" y="5428565"/>
            <a:ext cx="282522" cy="294294"/>
          </a:xfrm>
          <a:prstGeom prst="rect">
            <a:avLst/>
          </a:prstGeom>
        </p:spPr>
      </p:pic>
    </p:spTree>
    <p:extLst>
      <p:ext uri="{BB962C8B-B14F-4D97-AF65-F5344CB8AC3E}">
        <p14:creationId xmlns:p14="http://schemas.microsoft.com/office/powerpoint/2010/main" val="378113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li</a:t>
            </a:r>
            <a:r>
              <a:rPr kumimoji="0" lang="fr-FR"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livre.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 lit un livr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is reading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 book</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046" y="4075331"/>
            <a:ext cx="1688914" cy="2130740"/>
          </a:xfrm>
          <a:prstGeom prst="rect">
            <a:avLst/>
          </a:prstGeom>
        </p:spPr>
      </p:pic>
    </p:spTree>
    <p:extLst>
      <p:ext uri="{BB962C8B-B14F-4D97-AF65-F5344CB8AC3E}">
        <p14:creationId xmlns:p14="http://schemas.microsoft.com/office/powerpoint/2010/main" val="8012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lit un liv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fr-FR" sz="6600" b="1" dirty="0">
                <a:solidFill>
                  <a:srgbClr val="5B9BD5">
                    <a:lumMod val="50000"/>
                  </a:srgbClr>
                </a:solidFill>
                <a:latin typeface="Century Gothic" panose="020B0502020202020204" pitchFamily="34" charset="0"/>
              </a:rPr>
              <a:t>Nous</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li</a:t>
            </a:r>
            <a:r>
              <a:rPr lang="fr-FR" sz="6600" b="1" dirty="0">
                <a:solidFill>
                  <a:srgbClr val="EE6000"/>
                </a:solidFill>
                <a:latin typeface="Century Gothic" panose="020B0502020202020204" pitchFamily="34" charset="0"/>
              </a:rPr>
              <a:t>sons</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livre.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2 nous lisons un livr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We are</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reading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 book</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13" name="Picture 12">
            <a:extLst>
              <a:ext uri="{FF2B5EF4-FFF2-40B4-BE49-F238E27FC236}">
                <a16:creationId xmlns:a16="http://schemas.microsoft.com/office/drawing/2014/main" id="{C486353A-33CB-4D8B-8C8E-758A7859BB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36891" y="4075331"/>
            <a:ext cx="2067051" cy="2067051"/>
          </a:xfrm>
          <a:prstGeom prst="rect">
            <a:avLst/>
          </a:prstGeom>
        </p:spPr>
      </p:pic>
    </p:spTree>
    <p:extLst>
      <p:ext uri="{BB962C8B-B14F-4D97-AF65-F5344CB8AC3E}">
        <p14:creationId xmlns:p14="http://schemas.microsoft.com/office/powerpoint/2010/main" val="18807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 nous lisons un liv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fr-FR" sz="6600" b="1" dirty="0">
                <a:solidFill>
                  <a:srgbClr val="5B9BD5">
                    <a:lumMod val="50000"/>
                  </a:srgbClr>
                </a:solidFill>
                <a:latin typeface="Century Gothic" panose="020B0502020202020204" pitchFamily="34" charset="0"/>
              </a:rPr>
              <a:t>Vous</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li</a:t>
            </a:r>
            <a:r>
              <a:rPr lang="fr-FR" sz="6600" b="1" dirty="0" err="1">
                <a:solidFill>
                  <a:srgbClr val="EE6000"/>
                </a:solidFill>
                <a:latin typeface="Century Gothic" panose="020B0502020202020204" pitchFamily="34" charset="0"/>
              </a:rPr>
              <a:t>sez</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livre.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3 vous lisez un livr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You (pl/</a:t>
            </a:r>
            <a:r>
              <a:rPr lang="en-GB" sz="3600" b="1" kern="0" dirty="0" err="1">
                <a:solidFill>
                  <a:srgbClr val="5B9BD5">
                    <a:lumMod val="50000"/>
                  </a:srgbClr>
                </a:solidFill>
                <a:latin typeface="Century Gothic" panose="020B0502020202020204" pitchFamily="34" charset="0"/>
                <a:cs typeface="Arial"/>
                <a:sym typeface="Arial"/>
              </a:rPr>
              <a:t>fml</a:t>
            </a:r>
            <a:r>
              <a:rPr lang="en-GB" sz="3600" b="1" kern="0" dirty="0">
                <a:solidFill>
                  <a:srgbClr val="5B9BD5">
                    <a:lumMod val="50000"/>
                  </a:srgbClr>
                </a:solidFill>
                <a:latin typeface="Century Gothic" panose="020B0502020202020204" pitchFamily="34" charset="0"/>
                <a:cs typeface="Arial"/>
                <a:sym typeface="Arial"/>
              </a:rPr>
              <a:t>) are</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reading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 book</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3" name="Picture 2">
            <a:extLst>
              <a:ext uri="{FF2B5EF4-FFF2-40B4-BE49-F238E27FC236}">
                <a16:creationId xmlns:a16="http://schemas.microsoft.com/office/drawing/2014/main" id="{945D6C1C-64C4-446E-80A1-496430AAC4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1809" y="4075331"/>
            <a:ext cx="2096706" cy="2096706"/>
          </a:xfrm>
          <a:prstGeom prst="rect">
            <a:avLst/>
          </a:prstGeom>
        </p:spPr>
      </p:pic>
    </p:spTree>
    <p:extLst>
      <p:ext uri="{BB962C8B-B14F-4D97-AF65-F5344CB8AC3E}">
        <p14:creationId xmlns:p14="http://schemas.microsoft.com/office/powerpoint/2010/main" val="78808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 vous lisez un liv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Ils li</a:t>
            </a:r>
            <a:r>
              <a:rPr kumimoji="0" lang="fr-FR"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fr-FR" sz="6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ent</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livre.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s lisent le livr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reading the book.</a:t>
            </a:r>
          </a:p>
        </p:txBody>
      </p:sp>
      <p:pic>
        <p:nvPicPr>
          <p:cNvPr id="12" name="Picture 11">
            <a:extLst>
              <a:ext uri="{FF2B5EF4-FFF2-40B4-BE49-F238E27FC236}">
                <a16:creationId xmlns:a16="http://schemas.microsoft.com/office/drawing/2014/main" id="{E929F722-652D-4BBD-9979-3120D6AF87E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36891" y="4075331"/>
            <a:ext cx="2067051" cy="2067051"/>
          </a:xfrm>
          <a:prstGeom prst="rect">
            <a:avLst/>
          </a:prstGeom>
        </p:spPr>
      </p:pic>
    </p:spTree>
    <p:extLst>
      <p:ext uri="{BB962C8B-B14F-4D97-AF65-F5344CB8AC3E}">
        <p14:creationId xmlns:p14="http://schemas.microsoft.com/office/powerpoint/2010/main" val="12158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lisent le liv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séjour </a:t>
            </a:r>
            <a:r>
              <a:rPr lang="en-GB" sz="3600" b="1" dirty="0" err="1">
                <a:solidFill>
                  <a:schemeClr val="bg1"/>
                </a:solidFill>
              </a:rPr>
              <a:t>linguistique</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690A4CF-B9BA-40B3-B3E6-B0E346A4B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493" y="4939563"/>
            <a:ext cx="2304826" cy="1307268"/>
          </a:xfrm>
          <a:prstGeom prst="rect">
            <a:avLst/>
          </a:prstGeom>
        </p:spPr>
      </p:pic>
      <p:sp>
        <p:nvSpPr>
          <p:cNvPr id="26" name="Speech Bubble: Rectangle with Corners Rounded 25">
            <a:extLst>
              <a:ext uri="{FF2B5EF4-FFF2-40B4-BE49-F238E27FC236}">
                <a16:creationId xmlns:a16="http://schemas.microsoft.com/office/drawing/2014/main" id="{221384A6-25AF-4950-AABA-8FFFF5DE7A45}"/>
              </a:ext>
            </a:extLst>
          </p:cNvPr>
          <p:cNvSpPr/>
          <p:nvPr/>
        </p:nvSpPr>
        <p:spPr>
          <a:xfrm>
            <a:off x="6606039" y="249869"/>
            <a:ext cx="3202719" cy="1509311"/>
          </a:xfrm>
          <a:prstGeom prst="wedgeRoundRectCallout">
            <a:avLst>
              <a:gd name="adj1" fmla="val 61304"/>
              <a:gd name="adj2" fmla="val 19604"/>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séjour linguistique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language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study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holiday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publicité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advert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shirt&#10;&#10;Description automatically generated">
            <a:extLst>
              <a:ext uri="{FF2B5EF4-FFF2-40B4-BE49-F238E27FC236}">
                <a16:creationId xmlns:a16="http://schemas.microsoft.com/office/drawing/2014/main" id="{DA6F00BD-5FF9-4E84-B9C2-7439CAA00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7553" y="474913"/>
            <a:ext cx="1331497" cy="1331497"/>
          </a:xfrm>
          <a:prstGeom prst="rect">
            <a:avLst/>
          </a:prstGeom>
        </p:spPr>
      </p:pic>
      <p:graphicFrame>
        <p:nvGraphicFramePr>
          <p:cNvPr id="2" name="Table 4">
            <a:extLst>
              <a:ext uri="{FF2B5EF4-FFF2-40B4-BE49-F238E27FC236}">
                <a16:creationId xmlns:a16="http://schemas.microsoft.com/office/drawing/2014/main" id="{54E54095-0109-44E1-8DD6-F530EE640783}"/>
              </a:ext>
            </a:extLst>
          </p:cNvPr>
          <p:cNvGraphicFramePr>
            <a:graphicFrameLocks noGrp="1"/>
          </p:cNvGraphicFramePr>
          <p:nvPr>
            <p:extLst>
              <p:ext uri="{D42A27DB-BD31-4B8C-83A1-F6EECF244321}">
                <p14:modId xmlns:p14="http://schemas.microsoft.com/office/powerpoint/2010/main" val="3326322713"/>
              </p:ext>
            </p:extLst>
          </p:nvPr>
        </p:nvGraphicFramePr>
        <p:xfrm>
          <a:off x="149121" y="1378610"/>
          <a:ext cx="3914555" cy="4772691"/>
        </p:xfrm>
        <a:graphic>
          <a:graphicData uri="http://schemas.openxmlformats.org/drawingml/2006/table">
            <a:tbl>
              <a:tblPr firstRow="1" bandRow="1">
                <a:tableStyleId>{21E4AEA4-8DFA-4A89-87EB-49C32662AFE0}</a:tableStyleId>
              </a:tblPr>
              <a:tblGrid>
                <a:gridCol w="616182">
                  <a:extLst>
                    <a:ext uri="{9D8B030D-6E8A-4147-A177-3AD203B41FA5}">
                      <a16:colId xmlns:a16="http://schemas.microsoft.com/office/drawing/2014/main" val="3349796687"/>
                    </a:ext>
                  </a:extLst>
                </a:gridCol>
                <a:gridCol w="1281793">
                  <a:extLst>
                    <a:ext uri="{9D8B030D-6E8A-4147-A177-3AD203B41FA5}">
                      <a16:colId xmlns:a16="http://schemas.microsoft.com/office/drawing/2014/main" val="699757448"/>
                    </a:ext>
                  </a:extLst>
                </a:gridCol>
                <a:gridCol w="1281793">
                  <a:extLst>
                    <a:ext uri="{9D8B030D-6E8A-4147-A177-3AD203B41FA5}">
                      <a16:colId xmlns:a16="http://schemas.microsoft.com/office/drawing/2014/main" val="699860534"/>
                    </a:ext>
                  </a:extLst>
                </a:gridCol>
                <a:gridCol w="734787">
                  <a:extLst>
                    <a:ext uri="{9D8B030D-6E8A-4147-A177-3AD203B41FA5}">
                      <a16:colId xmlns:a16="http://schemas.microsoft.com/office/drawing/2014/main" val="4048413168"/>
                    </a:ext>
                  </a:extLst>
                </a:gridCol>
              </a:tblGrid>
              <a:tr h="530299">
                <a:tc>
                  <a:txBody>
                    <a:bodyPr/>
                    <a:lstStyle/>
                    <a:p>
                      <a:pPr algn="ctr"/>
                      <a:r>
                        <a:rPr lang="fr-FR" sz="2000" dirty="0"/>
                        <a:t>Q</a:t>
                      </a:r>
                    </a:p>
                  </a:txBody>
                  <a:tcPr/>
                </a:tc>
                <a:tc>
                  <a:txBody>
                    <a:bodyPr/>
                    <a:lstStyle/>
                    <a:p>
                      <a:pPr algn="ctr"/>
                      <a:r>
                        <a:rPr lang="fr-FR" sz="2000" dirty="0"/>
                        <a:t>nous</a:t>
                      </a:r>
                    </a:p>
                  </a:txBody>
                  <a:tcPr/>
                </a:tc>
                <a:tc>
                  <a:txBody>
                    <a:bodyPr/>
                    <a:lstStyle/>
                    <a:p>
                      <a:pPr algn="ctr"/>
                      <a:r>
                        <a:rPr lang="fr-FR" sz="2000" dirty="0"/>
                        <a:t>vous</a:t>
                      </a:r>
                    </a:p>
                  </a:txBody>
                  <a:tcPr/>
                </a:tc>
                <a:tc>
                  <a:txBody>
                    <a:bodyPr/>
                    <a:lstStyle/>
                    <a:p>
                      <a:pPr algn="ctr"/>
                      <a:r>
                        <a:rPr lang="fr-FR" sz="2000" dirty="0"/>
                        <a:t>R</a:t>
                      </a:r>
                    </a:p>
                  </a:txBody>
                  <a:tcPr/>
                </a:tc>
                <a:extLst>
                  <a:ext uri="{0D108BD9-81ED-4DB2-BD59-A6C34878D82A}">
                    <a16:rowId xmlns:a16="http://schemas.microsoft.com/office/drawing/2014/main" val="1370294660"/>
                  </a:ext>
                </a:extLst>
              </a:tr>
              <a:tr h="530299">
                <a:tc>
                  <a:txBody>
                    <a:bodyPr/>
                    <a:lstStyle/>
                    <a:p>
                      <a:endParaRPr lang="fr-FR" sz="2000" dirty="0"/>
                    </a:p>
                  </a:txBody>
                  <a:tcPr/>
                </a:tc>
                <a:tc>
                  <a:txBody>
                    <a:bodyPr/>
                    <a:lstStyle/>
                    <a:p>
                      <a:endParaRPr lang="fr-FR" sz="2000" dirty="0"/>
                    </a:p>
                  </a:txBody>
                  <a:tcPr/>
                </a:tc>
                <a:tc>
                  <a:txBody>
                    <a:bodyPr/>
                    <a:lstStyle/>
                    <a:p>
                      <a:endParaRPr lang="fr-FR" sz="2000"/>
                    </a:p>
                  </a:txBody>
                  <a:tcPr/>
                </a:tc>
                <a:tc>
                  <a:txBody>
                    <a:bodyPr/>
                    <a:lstStyle/>
                    <a:p>
                      <a:endParaRPr lang="fr-FR" sz="2000" dirty="0"/>
                    </a:p>
                  </a:txBody>
                  <a:tcPr/>
                </a:tc>
                <a:extLst>
                  <a:ext uri="{0D108BD9-81ED-4DB2-BD59-A6C34878D82A}">
                    <a16:rowId xmlns:a16="http://schemas.microsoft.com/office/drawing/2014/main" val="3106971889"/>
                  </a:ext>
                </a:extLst>
              </a:tr>
              <a:tr h="530299">
                <a:tc>
                  <a:txBody>
                    <a:bodyPr/>
                    <a:lstStyle/>
                    <a:p>
                      <a:endParaRPr lang="fr-FR" sz="2000"/>
                    </a:p>
                  </a:txBody>
                  <a:tcPr/>
                </a:tc>
                <a:tc>
                  <a:txBody>
                    <a:bodyPr/>
                    <a:lstStyle/>
                    <a:p>
                      <a:endParaRPr lang="fr-FR" sz="200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1263197024"/>
                  </a:ext>
                </a:extLst>
              </a:tr>
              <a:tr h="530299">
                <a:tc>
                  <a:txBody>
                    <a:bodyPr/>
                    <a:lstStyle/>
                    <a:p>
                      <a:endParaRPr lang="fr-FR" sz="2000"/>
                    </a:p>
                  </a:txBody>
                  <a:tcPr/>
                </a:tc>
                <a:tc>
                  <a:txBody>
                    <a:bodyPr/>
                    <a:lstStyle/>
                    <a:p>
                      <a:endParaRPr lang="fr-FR" sz="200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3549593728"/>
                  </a:ext>
                </a:extLst>
              </a:tr>
              <a:tr h="530299">
                <a:tc>
                  <a:txBody>
                    <a:bodyPr/>
                    <a:lstStyle/>
                    <a:p>
                      <a:endParaRPr lang="fr-FR" sz="2000"/>
                    </a:p>
                  </a:txBody>
                  <a:tcPr/>
                </a:tc>
                <a:tc>
                  <a:txBody>
                    <a:bodyPr/>
                    <a:lstStyle/>
                    <a:p>
                      <a:endParaRPr lang="fr-FR" sz="200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3452944062"/>
                  </a:ext>
                </a:extLst>
              </a:tr>
              <a:tr h="530299">
                <a:tc>
                  <a:txBody>
                    <a:bodyPr/>
                    <a:lstStyle/>
                    <a:p>
                      <a:endParaRPr lang="fr-FR" sz="2000"/>
                    </a:p>
                  </a:txBody>
                  <a:tcPr/>
                </a:tc>
                <a:tc>
                  <a:txBody>
                    <a:bodyPr/>
                    <a:lstStyle/>
                    <a:p>
                      <a:endParaRPr lang="fr-FR" sz="2000" dirty="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3385740572"/>
                  </a:ext>
                </a:extLst>
              </a:tr>
              <a:tr h="530299">
                <a:tc>
                  <a:txBody>
                    <a:bodyPr/>
                    <a:lstStyle/>
                    <a:p>
                      <a:endParaRPr lang="fr-FR" sz="2000"/>
                    </a:p>
                  </a:txBody>
                  <a:tcPr/>
                </a:tc>
                <a:tc>
                  <a:txBody>
                    <a:bodyPr/>
                    <a:lstStyle/>
                    <a:p>
                      <a:endParaRPr lang="fr-FR" sz="2000" dirty="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2793720307"/>
                  </a:ext>
                </a:extLst>
              </a:tr>
              <a:tr h="530299">
                <a:tc>
                  <a:txBody>
                    <a:bodyPr/>
                    <a:lstStyle/>
                    <a:p>
                      <a:endParaRPr lang="fr-FR" sz="2000"/>
                    </a:p>
                  </a:txBody>
                  <a:tcPr/>
                </a:tc>
                <a:tc>
                  <a:txBody>
                    <a:bodyPr/>
                    <a:lstStyle/>
                    <a:p>
                      <a:endParaRPr lang="fr-FR" sz="2000" dirty="0"/>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1088407325"/>
                  </a:ext>
                </a:extLst>
              </a:tr>
              <a:tr h="530299">
                <a:tc>
                  <a:txBody>
                    <a:bodyPr/>
                    <a:lstStyle/>
                    <a:p>
                      <a:endParaRPr lang="fr-FR" sz="2000" dirty="0"/>
                    </a:p>
                  </a:txBody>
                  <a:tcPr/>
                </a:tc>
                <a:tc>
                  <a:txBody>
                    <a:bodyPr/>
                    <a:lstStyle/>
                    <a:p>
                      <a:endParaRPr lang="fr-FR" sz="2000" dirty="0"/>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1922551639"/>
                  </a:ext>
                </a:extLst>
              </a:tr>
            </a:tbl>
          </a:graphicData>
        </a:graphic>
      </p:graphicFrame>
      <p:sp>
        <p:nvSpPr>
          <p:cNvPr id="5" name="TextBox 4">
            <a:extLst>
              <a:ext uri="{FF2B5EF4-FFF2-40B4-BE49-F238E27FC236}">
                <a16:creationId xmlns:a16="http://schemas.microsoft.com/office/drawing/2014/main" id="{D1726C6F-95EF-4ACE-85E3-146B2EF29924}"/>
              </a:ext>
            </a:extLst>
          </p:cNvPr>
          <p:cNvSpPr txBox="1"/>
          <p:nvPr/>
        </p:nvSpPr>
        <p:spPr>
          <a:xfrm>
            <a:off x="4406643" y="1996317"/>
            <a:ext cx="5376334"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 entend une publicité* pour un séjour linguistique scolaire.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l’annonce et choisis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les réponses et fais deux listes en anglais.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teachers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a:t>
            </a:r>
          </a:p>
        </p:txBody>
      </p:sp>
      <p:sp>
        <p:nvSpPr>
          <p:cNvPr id="18" name="Action Button: Custom 16">
            <a:hlinkClick r:id="" action="ppaction://noaction" highlightClick="1">
              <a:snd r:embed="rId6" name="1b.wav"/>
            </a:hlinkClick>
            <a:extLst>
              <a:ext uri="{FF2B5EF4-FFF2-40B4-BE49-F238E27FC236}">
                <a16:creationId xmlns:a16="http://schemas.microsoft.com/office/drawing/2014/main" id="{40A9BFA1-AE5E-4F2D-B2FE-7FE15398DC6F}"/>
              </a:ext>
            </a:extLst>
          </p:cNvPr>
          <p:cNvSpPr/>
          <p:nvPr/>
        </p:nvSpPr>
        <p:spPr>
          <a:xfrm>
            <a:off x="271134" y="19616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7" name="2b.wav"/>
            </a:hlinkClick>
            <a:extLst>
              <a:ext uri="{FF2B5EF4-FFF2-40B4-BE49-F238E27FC236}">
                <a16:creationId xmlns:a16="http://schemas.microsoft.com/office/drawing/2014/main" id="{20168B38-F152-478D-8C00-0E4FEED0D648}"/>
              </a:ext>
            </a:extLst>
          </p:cNvPr>
          <p:cNvSpPr/>
          <p:nvPr/>
        </p:nvSpPr>
        <p:spPr>
          <a:xfrm>
            <a:off x="271134" y="24929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8" name="3b.wav"/>
            </a:hlinkClick>
            <a:extLst>
              <a:ext uri="{FF2B5EF4-FFF2-40B4-BE49-F238E27FC236}">
                <a16:creationId xmlns:a16="http://schemas.microsoft.com/office/drawing/2014/main" id="{A91851A7-2C30-4291-BB67-A4DDA1A1AA49}"/>
              </a:ext>
            </a:extLst>
          </p:cNvPr>
          <p:cNvSpPr/>
          <p:nvPr/>
        </p:nvSpPr>
        <p:spPr>
          <a:xfrm>
            <a:off x="262803" y="30241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9" name="4b.wav"/>
            </a:hlinkClick>
            <a:extLst>
              <a:ext uri="{FF2B5EF4-FFF2-40B4-BE49-F238E27FC236}">
                <a16:creationId xmlns:a16="http://schemas.microsoft.com/office/drawing/2014/main" id="{8D9DEB6C-A61C-43B1-8121-C17394282718}"/>
              </a:ext>
            </a:extLst>
          </p:cNvPr>
          <p:cNvSpPr/>
          <p:nvPr/>
        </p:nvSpPr>
        <p:spPr>
          <a:xfrm>
            <a:off x="271134" y="35554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0" name="5b.wav"/>
            </a:hlinkClick>
            <a:extLst>
              <a:ext uri="{FF2B5EF4-FFF2-40B4-BE49-F238E27FC236}">
                <a16:creationId xmlns:a16="http://schemas.microsoft.com/office/drawing/2014/main" id="{0D90B6D5-1637-4A83-B495-3BB4067BCDB3}"/>
              </a:ext>
            </a:extLst>
          </p:cNvPr>
          <p:cNvSpPr/>
          <p:nvPr/>
        </p:nvSpPr>
        <p:spPr>
          <a:xfrm>
            <a:off x="271134" y="40866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1" name="6b.wav"/>
            </a:hlinkClick>
            <a:extLst>
              <a:ext uri="{FF2B5EF4-FFF2-40B4-BE49-F238E27FC236}">
                <a16:creationId xmlns:a16="http://schemas.microsoft.com/office/drawing/2014/main" id="{A82F1096-977C-4F45-BC42-AF4C785D6540}"/>
              </a:ext>
            </a:extLst>
          </p:cNvPr>
          <p:cNvSpPr/>
          <p:nvPr/>
        </p:nvSpPr>
        <p:spPr>
          <a:xfrm>
            <a:off x="271134" y="46178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16">
            <a:hlinkClick r:id="" action="ppaction://noaction" highlightClick="1">
              <a:snd r:embed="rId12" name="7b.wav"/>
            </a:hlinkClick>
            <a:extLst>
              <a:ext uri="{FF2B5EF4-FFF2-40B4-BE49-F238E27FC236}">
                <a16:creationId xmlns:a16="http://schemas.microsoft.com/office/drawing/2014/main" id="{B4F67072-571A-44CF-91A4-CB5CE3AF01F7}"/>
              </a:ext>
            </a:extLst>
          </p:cNvPr>
          <p:cNvSpPr/>
          <p:nvPr/>
        </p:nvSpPr>
        <p:spPr>
          <a:xfrm>
            <a:off x="271134" y="51491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16">
            <a:hlinkClick r:id="" action="ppaction://noaction" highlightClick="1">
              <a:snd r:embed="rId13" name="8b.wav"/>
            </a:hlinkClick>
            <a:extLst>
              <a:ext uri="{FF2B5EF4-FFF2-40B4-BE49-F238E27FC236}">
                <a16:creationId xmlns:a16="http://schemas.microsoft.com/office/drawing/2014/main" id="{CB1CAB73-B2F6-457B-AA2A-EDD75DB31851}"/>
              </a:ext>
            </a:extLst>
          </p:cNvPr>
          <p:cNvSpPr/>
          <p:nvPr/>
        </p:nvSpPr>
        <p:spPr>
          <a:xfrm>
            <a:off x="262803" y="5680390"/>
            <a:ext cx="396000" cy="37019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7" name="Action Button: Custom 16">
            <a:hlinkClick r:id="" action="ppaction://noaction" highlightClick="1">
              <a:snd r:embed="rId14" name="1a.wav"/>
            </a:hlinkClick>
            <a:extLst>
              <a:ext uri="{FF2B5EF4-FFF2-40B4-BE49-F238E27FC236}">
                <a16:creationId xmlns:a16="http://schemas.microsoft.com/office/drawing/2014/main" id="{C8051A26-14F2-4146-B75D-1504DD775A51}"/>
              </a:ext>
            </a:extLst>
          </p:cNvPr>
          <p:cNvSpPr/>
          <p:nvPr/>
        </p:nvSpPr>
        <p:spPr>
          <a:xfrm>
            <a:off x="3510216" y="19616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5" name="2a.wav"/>
            </a:hlinkClick>
            <a:extLst>
              <a:ext uri="{FF2B5EF4-FFF2-40B4-BE49-F238E27FC236}">
                <a16:creationId xmlns:a16="http://schemas.microsoft.com/office/drawing/2014/main" id="{4D205DCE-5410-409F-B0B0-9605750F4BE7}"/>
              </a:ext>
            </a:extLst>
          </p:cNvPr>
          <p:cNvSpPr/>
          <p:nvPr/>
        </p:nvSpPr>
        <p:spPr>
          <a:xfrm>
            <a:off x="3510216" y="24945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6" name="3a.wav"/>
            </a:hlinkClick>
            <a:extLst>
              <a:ext uri="{FF2B5EF4-FFF2-40B4-BE49-F238E27FC236}">
                <a16:creationId xmlns:a16="http://schemas.microsoft.com/office/drawing/2014/main" id="{66F73314-F82E-4467-816A-9E8ACB28930F}"/>
              </a:ext>
            </a:extLst>
          </p:cNvPr>
          <p:cNvSpPr/>
          <p:nvPr/>
        </p:nvSpPr>
        <p:spPr>
          <a:xfrm>
            <a:off x="3501885" y="30273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7" name="4a.wav"/>
            </a:hlinkClick>
            <a:extLst>
              <a:ext uri="{FF2B5EF4-FFF2-40B4-BE49-F238E27FC236}">
                <a16:creationId xmlns:a16="http://schemas.microsoft.com/office/drawing/2014/main" id="{DCBF7C67-590A-49D0-96BC-37635E0473E7}"/>
              </a:ext>
            </a:extLst>
          </p:cNvPr>
          <p:cNvSpPr/>
          <p:nvPr/>
        </p:nvSpPr>
        <p:spPr>
          <a:xfrm>
            <a:off x="3510216" y="35602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8" name="5a.wav"/>
            </a:hlinkClick>
            <a:extLst>
              <a:ext uri="{FF2B5EF4-FFF2-40B4-BE49-F238E27FC236}">
                <a16:creationId xmlns:a16="http://schemas.microsoft.com/office/drawing/2014/main" id="{8A14D559-97BB-482E-A5E6-FDAB9D4AA2D8}"/>
              </a:ext>
            </a:extLst>
          </p:cNvPr>
          <p:cNvSpPr/>
          <p:nvPr/>
        </p:nvSpPr>
        <p:spPr>
          <a:xfrm>
            <a:off x="3510216" y="40931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9" name="6a.wav"/>
            </a:hlinkClick>
            <a:extLst>
              <a:ext uri="{FF2B5EF4-FFF2-40B4-BE49-F238E27FC236}">
                <a16:creationId xmlns:a16="http://schemas.microsoft.com/office/drawing/2014/main" id="{EC2BC383-C050-406D-9AAE-2F9E25EA42D6}"/>
              </a:ext>
            </a:extLst>
          </p:cNvPr>
          <p:cNvSpPr/>
          <p:nvPr/>
        </p:nvSpPr>
        <p:spPr>
          <a:xfrm>
            <a:off x="3510216" y="46259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0" name="7a.wav"/>
            </a:hlinkClick>
            <a:extLst>
              <a:ext uri="{FF2B5EF4-FFF2-40B4-BE49-F238E27FC236}">
                <a16:creationId xmlns:a16="http://schemas.microsoft.com/office/drawing/2014/main" id="{9F1F1BB8-2A29-4CC0-A352-7DC2D1F7B002}"/>
              </a:ext>
            </a:extLst>
          </p:cNvPr>
          <p:cNvSpPr/>
          <p:nvPr/>
        </p:nvSpPr>
        <p:spPr>
          <a:xfrm>
            <a:off x="3510216" y="51588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21" name="8a.wav"/>
            </a:hlinkClick>
            <a:extLst>
              <a:ext uri="{FF2B5EF4-FFF2-40B4-BE49-F238E27FC236}">
                <a16:creationId xmlns:a16="http://schemas.microsoft.com/office/drawing/2014/main" id="{CF0B85D3-454C-4E09-9915-9B0A0E1D39EF}"/>
              </a:ext>
            </a:extLst>
          </p:cNvPr>
          <p:cNvSpPr/>
          <p:nvPr/>
        </p:nvSpPr>
        <p:spPr>
          <a:xfrm>
            <a:off x="3501885" y="5691674"/>
            <a:ext cx="396000" cy="37019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5" name="Picture 44" descr="green checkmark">
            <a:extLst>
              <a:ext uri="{FF2B5EF4-FFF2-40B4-BE49-F238E27FC236}">
                <a16:creationId xmlns:a16="http://schemas.microsoft.com/office/drawing/2014/main" id="{7BA4AD9D-DEC4-4EDA-8691-913C4324D5B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90428" y="2001756"/>
            <a:ext cx="282522" cy="294294"/>
          </a:xfrm>
          <a:prstGeom prst="rect">
            <a:avLst/>
          </a:prstGeom>
        </p:spPr>
      </p:pic>
      <p:pic>
        <p:nvPicPr>
          <p:cNvPr id="46" name="Picture 45" descr="green checkmark">
            <a:extLst>
              <a:ext uri="{FF2B5EF4-FFF2-40B4-BE49-F238E27FC236}">
                <a16:creationId xmlns:a16="http://schemas.microsoft.com/office/drawing/2014/main" id="{B58B1D0F-3166-4145-B186-ADB427DCF7C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90428" y="2556354"/>
            <a:ext cx="282522" cy="294294"/>
          </a:xfrm>
          <a:prstGeom prst="rect">
            <a:avLst/>
          </a:prstGeom>
        </p:spPr>
      </p:pic>
      <p:pic>
        <p:nvPicPr>
          <p:cNvPr id="47" name="Picture 46" descr="green checkmark">
            <a:extLst>
              <a:ext uri="{FF2B5EF4-FFF2-40B4-BE49-F238E27FC236}">
                <a16:creationId xmlns:a16="http://schemas.microsoft.com/office/drawing/2014/main" id="{AF47FCD2-2E1E-4964-87B8-8AC3769A540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3888" y="3075013"/>
            <a:ext cx="282522" cy="294294"/>
          </a:xfrm>
          <a:prstGeom prst="rect">
            <a:avLst/>
          </a:prstGeom>
        </p:spPr>
      </p:pic>
      <p:pic>
        <p:nvPicPr>
          <p:cNvPr id="48" name="Picture 47" descr="green checkmark">
            <a:extLst>
              <a:ext uri="{FF2B5EF4-FFF2-40B4-BE49-F238E27FC236}">
                <a16:creationId xmlns:a16="http://schemas.microsoft.com/office/drawing/2014/main" id="{0904769D-C6FE-432C-A530-A4DE7893270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0932" y="3617808"/>
            <a:ext cx="282522" cy="294294"/>
          </a:xfrm>
          <a:prstGeom prst="rect">
            <a:avLst/>
          </a:prstGeom>
        </p:spPr>
      </p:pic>
      <p:pic>
        <p:nvPicPr>
          <p:cNvPr id="49" name="Picture 48" descr="green checkmark">
            <a:extLst>
              <a:ext uri="{FF2B5EF4-FFF2-40B4-BE49-F238E27FC236}">
                <a16:creationId xmlns:a16="http://schemas.microsoft.com/office/drawing/2014/main" id="{1BC3183D-A635-4BDC-8D35-49D164C59BB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0932" y="4137505"/>
            <a:ext cx="282522" cy="294294"/>
          </a:xfrm>
          <a:prstGeom prst="rect">
            <a:avLst/>
          </a:prstGeom>
        </p:spPr>
      </p:pic>
      <p:pic>
        <p:nvPicPr>
          <p:cNvPr id="50" name="Picture 49" descr="green checkmark">
            <a:extLst>
              <a:ext uri="{FF2B5EF4-FFF2-40B4-BE49-F238E27FC236}">
                <a16:creationId xmlns:a16="http://schemas.microsoft.com/office/drawing/2014/main" id="{1C07DCAA-8841-415A-88D8-4657D6C9B78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90428" y="4676811"/>
            <a:ext cx="282522" cy="294294"/>
          </a:xfrm>
          <a:prstGeom prst="rect">
            <a:avLst/>
          </a:prstGeom>
        </p:spPr>
      </p:pic>
      <p:pic>
        <p:nvPicPr>
          <p:cNvPr id="51" name="Picture 50" descr="green checkmark">
            <a:extLst>
              <a:ext uri="{FF2B5EF4-FFF2-40B4-BE49-F238E27FC236}">
                <a16:creationId xmlns:a16="http://schemas.microsoft.com/office/drawing/2014/main" id="{9ACD97FB-4434-41DF-AF57-F250FD341B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90428" y="5185096"/>
            <a:ext cx="282522" cy="294294"/>
          </a:xfrm>
          <a:prstGeom prst="rect">
            <a:avLst/>
          </a:prstGeom>
        </p:spPr>
      </p:pic>
      <p:pic>
        <p:nvPicPr>
          <p:cNvPr id="52" name="Picture 51" descr="green checkmark">
            <a:extLst>
              <a:ext uri="{FF2B5EF4-FFF2-40B4-BE49-F238E27FC236}">
                <a16:creationId xmlns:a16="http://schemas.microsoft.com/office/drawing/2014/main" id="{0F805BC1-E7FA-46BD-A741-0F366A6A3AF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3888" y="5735577"/>
            <a:ext cx="282522" cy="294294"/>
          </a:xfrm>
          <a:prstGeom prst="rect">
            <a:avLst/>
          </a:prstGeom>
        </p:spPr>
      </p:pic>
    </p:spTree>
    <p:extLst>
      <p:ext uri="{BB962C8B-B14F-4D97-AF65-F5344CB8AC3E}">
        <p14:creationId xmlns:p14="http://schemas.microsoft.com/office/powerpoint/2010/main" val="24406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42718AE3-0E3C-4CD6-924C-671E30CF79BB}"/>
              </a:ext>
            </a:extLst>
          </p:cNvPr>
          <p:cNvGraphicFramePr>
            <a:graphicFrameLocks noGrp="1"/>
          </p:cNvGraphicFramePr>
          <p:nvPr>
            <p:extLst>
              <p:ext uri="{D42A27DB-BD31-4B8C-83A1-F6EECF244321}">
                <p14:modId xmlns:p14="http://schemas.microsoft.com/office/powerpoint/2010/main" val="3029809499"/>
              </p:ext>
            </p:extLst>
          </p:nvPr>
        </p:nvGraphicFramePr>
        <p:xfrm>
          <a:off x="355880" y="2007902"/>
          <a:ext cx="11554040" cy="3456328"/>
        </p:xfrm>
        <a:graphic>
          <a:graphicData uri="http://schemas.openxmlformats.org/drawingml/2006/table">
            <a:tbl>
              <a:tblPr firstRow="1" bandRow="1">
                <a:tableStyleId>{21E4AEA4-8DFA-4A89-87EB-49C32662AFE0}</a:tableStyleId>
              </a:tblPr>
              <a:tblGrid>
                <a:gridCol w="5777020">
                  <a:extLst>
                    <a:ext uri="{9D8B030D-6E8A-4147-A177-3AD203B41FA5}">
                      <a16:colId xmlns:a16="http://schemas.microsoft.com/office/drawing/2014/main" val="3350958295"/>
                    </a:ext>
                  </a:extLst>
                </a:gridCol>
                <a:gridCol w="5777020">
                  <a:extLst>
                    <a:ext uri="{9D8B030D-6E8A-4147-A177-3AD203B41FA5}">
                      <a16:colId xmlns:a16="http://schemas.microsoft.com/office/drawing/2014/main" val="305324908"/>
                    </a:ext>
                  </a:extLst>
                </a:gridCol>
              </a:tblGrid>
              <a:tr h="688822">
                <a:tc>
                  <a:txBody>
                    <a:bodyPr/>
                    <a:lstStyle/>
                    <a:p>
                      <a:pPr algn="ctr"/>
                      <a:r>
                        <a:rPr lang="fr-FR" sz="2400" dirty="0" err="1"/>
                        <a:t>what</a:t>
                      </a:r>
                      <a:r>
                        <a:rPr lang="fr-FR" sz="2400" dirty="0"/>
                        <a:t> </a:t>
                      </a:r>
                      <a:r>
                        <a:rPr lang="fr-FR" sz="2400" dirty="0" err="1"/>
                        <a:t>you</a:t>
                      </a:r>
                      <a:r>
                        <a:rPr lang="fr-FR" sz="2400" dirty="0"/>
                        <a:t> plural (the </a:t>
                      </a:r>
                      <a:r>
                        <a:rPr lang="fr-FR" sz="2400" dirty="0" err="1"/>
                        <a:t>teachers</a:t>
                      </a:r>
                      <a:r>
                        <a:rPr lang="fr-FR" sz="2400" dirty="0"/>
                        <a:t>) do</a:t>
                      </a:r>
                    </a:p>
                  </a:txBody>
                  <a:tcPr anchor="ctr"/>
                </a:tc>
                <a:tc>
                  <a:txBody>
                    <a:bodyPr/>
                    <a:lstStyle/>
                    <a:p>
                      <a:pPr algn="ctr"/>
                      <a:r>
                        <a:rPr lang="fr-FR" sz="2400" dirty="0" err="1"/>
                        <a:t>what</a:t>
                      </a:r>
                      <a:r>
                        <a:rPr lang="fr-FR" sz="2400" dirty="0"/>
                        <a:t> </a:t>
                      </a:r>
                      <a:r>
                        <a:rPr lang="fr-FR" sz="2400" dirty="0" err="1"/>
                        <a:t>we</a:t>
                      </a:r>
                      <a:r>
                        <a:rPr lang="fr-FR" sz="2400" dirty="0"/>
                        <a:t> (the </a:t>
                      </a:r>
                      <a:r>
                        <a:rPr lang="fr-FR" sz="2400" dirty="0" err="1"/>
                        <a:t>company</a:t>
                      </a:r>
                      <a:r>
                        <a:rPr lang="fr-FR" sz="2400" dirty="0"/>
                        <a:t>) do</a:t>
                      </a:r>
                    </a:p>
                  </a:txBody>
                  <a:tcPr anchor="ctr"/>
                </a:tc>
                <a:extLst>
                  <a:ext uri="{0D108BD9-81ED-4DB2-BD59-A6C34878D82A}">
                    <a16:rowId xmlns:a16="http://schemas.microsoft.com/office/drawing/2014/main" val="1943190033"/>
                  </a:ext>
                </a:extLst>
              </a:tr>
              <a:tr h="688822">
                <a:tc>
                  <a:txBody>
                    <a:bodyPr/>
                    <a:lstStyle/>
                    <a:p>
                      <a:r>
                        <a:rPr lang="fr-FR" sz="2000" dirty="0" err="1">
                          <a:solidFill>
                            <a:schemeClr val="accent5">
                              <a:lumMod val="50000"/>
                            </a:schemeClr>
                          </a:solidFill>
                        </a:rPr>
                        <a:t>often</a:t>
                      </a:r>
                      <a:r>
                        <a:rPr lang="fr-FR" sz="2000" dirty="0">
                          <a:solidFill>
                            <a:schemeClr val="accent5">
                              <a:lumMod val="50000"/>
                            </a:schemeClr>
                          </a:solidFill>
                        </a:rPr>
                        <a:t> </a:t>
                      </a:r>
                      <a:r>
                        <a:rPr lang="fr-FR" sz="2000" dirty="0" err="1">
                          <a:solidFill>
                            <a:schemeClr val="accent5">
                              <a:lumMod val="50000"/>
                            </a:schemeClr>
                          </a:solidFill>
                        </a:rPr>
                        <a:t>say</a:t>
                      </a:r>
                      <a:r>
                        <a:rPr lang="fr-FR" sz="2000" dirty="0">
                          <a:solidFill>
                            <a:schemeClr val="accent5">
                              <a:lumMod val="50000"/>
                            </a:schemeClr>
                          </a:solidFill>
                        </a:rPr>
                        <a:t> </a:t>
                      </a:r>
                      <a:r>
                        <a:rPr lang="en-GB" sz="2000" noProof="0" dirty="0">
                          <a:solidFill>
                            <a:schemeClr val="accent5">
                              <a:lumMod val="50000"/>
                            </a:schemeClr>
                          </a:solidFill>
                        </a:rPr>
                        <a:t>“the pupils don’t speak Italian on school trips”</a:t>
                      </a:r>
                      <a:endParaRPr lang="fr-FR" sz="2000" dirty="0">
                        <a:solidFill>
                          <a:schemeClr val="accent5">
                            <a:lumMod val="50000"/>
                          </a:schemeClr>
                        </a:solidFill>
                      </a:endParaRPr>
                    </a:p>
                  </a:txBody>
                  <a:tcPr/>
                </a:tc>
                <a:tc>
                  <a:txBody>
                    <a:bodyPr/>
                    <a:lstStyle/>
                    <a:p>
                      <a:r>
                        <a:rPr lang="fr-FR" sz="2000" dirty="0" err="1">
                          <a:solidFill>
                            <a:schemeClr val="accent5">
                              <a:lumMod val="50000"/>
                            </a:schemeClr>
                          </a:solidFill>
                        </a:rPr>
                        <a:t>say</a:t>
                      </a:r>
                      <a:r>
                        <a:rPr lang="fr-FR" sz="2000" dirty="0">
                          <a:solidFill>
                            <a:schemeClr val="accent5">
                              <a:lumMod val="50000"/>
                            </a:schemeClr>
                          </a:solidFill>
                        </a:rPr>
                        <a:t> </a:t>
                      </a:r>
                      <a:r>
                        <a:rPr lang="en-GB" sz="2000" noProof="0" dirty="0">
                          <a:solidFill>
                            <a:schemeClr val="accent5">
                              <a:lumMod val="50000"/>
                            </a:schemeClr>
                          </a:solidFill>
                        </a:rPr>
                        <a:t>“an educational ski trip is possible!”</a:t>
                      </a:r>
                      <a:endParaRPr lang="fr-FR" sz="2000" dirty="0">
                        <a:solidFill>
                          <a:schemeClr val="accent5">
                            <a:lumMod val="50000"/>
                          </a:schemeClr>
                        </a:solidFill>
                      </a:endParaRPr>
                    </a:p>
                  </a:txBody>
                  <a:tcPr/>
                </a:tc>
                <a:extLst>
                  <a:ext uri="{0D108BD9-81ED-4DB2-BD59-A6C34878D82A}">
                    <a16:rowId xmlns:a16="http://schemas.microsoft.com/office/drawing/2014/main" val="3745902520"/>
                  </a:ext>
                </a:extLst>
              </a:tr>
              <a:tr h="688822">
                <a:tc>
                  <a:txBody>
                    <a:bodyPr/>
                    <a:lstStyle/>
                    <a:p>
                      <a:r>
                        <a:rPr lang="fr-FR" sz="2000" dirty="0">
                          <a:solidFill>
                            <a:schemeClr val="accent5">
                              <a:lumMod val="50000"/>
                            </a:schemeClr>
                          </a:solidFill>
                        </a:rPr>
                        <a:t>ban ski trips </a:t>
                      </a:r>
                      <a:r>
                        <a:rPr lang="fr-FR" sz="2000" dirty="0" err="1">
                          <a:solidFill>
                            <a:schemeClr val="accent5">
                              <a:lumMod val="50000"/>
                            </a:schemeClr>
                          </a:solidFill>
                        </a:rPr>
                        <a:t>because</a:t>
                      </a:r>
                      <a:r>
                        <a:rPr lang="fr-FR" sz="2000" dirty="0">
                          <a:solidFill>
                            <a:schemeClr val="accent5">
                              <a:lumMod val="50000"/>
                            </a:schemeClr>
                          </a:solidFill>
                        </a:rPr>
                        <a:t> </a:t>
                      </a:r>
                      <a:r>
                        <a:rPr lang="fr-FR" sz="2000" dirty="0" err="1">
                          <a:solidFill>
                            <a:schemeClr val="accent5">
                              <a:lumMod val="50000"/>
                            </a:schemeClr>
                          </a:solidFill>
                        </a:rPr>
                        <a:t>they’re</a:t>
                      </a:r>
                      <a:r>
                        <a:rPr lang="fr-FR" sz="2000" dirty="0">
                          <a:solidFill>
                            <a:schemeClr val="accent5">
                              <a:lumMod val="50000"/>
                            </a:schemeClr>
                          </a:solidFill>
                        </a:rPr>
                        <a:t> not </a:t>
                      </a:r>
                      <a:r>
                        <a:rPr lang="fr-FR" sz="2000" dirty="0" err="1">
                          <a:solidFill>
                            <a:schemeClr val="accent5">
                              <a:lumMod val="50000"/>
                            </a:schemeClr>
                          </a:solidFill>
                        </a:rPr>
                        <a:t>educational</a:t>
                      </a:r>
                      <a:endParaRPr lang="fr-FR" sz="2000" dirty="0">
                        <a:solidFill>
                          <a:schemeClr val="accent5">
                            <a:lumMod val="50000"/>
                          </a:schemeClr>
                        </a:solidFill>
                      </a:endParaRPr>
                    </a:p>
                  </a:txBody>
                  <a:tcPr/>
                </a:tc>
                <a:tc>
                  <a:txBody>
                    <a:bodyPr/>
                    <a:lstStyle/>
                    <a:p>
                      <a:r>
                        <a:rPr lang="fr-FR" sz="2000" dirty="0">
                          <a:solidFill>
                            <a:schemeClr val="accent5">
                              <a:lumMod val="50000"/>
                            </a:schemeClr>
                          </a:solidFill>
                        </a:rPr>
                        <a:t>drive </a:t>
                      </a:r>
                      <a:r>
                        <a:rPr lang="fr-FR" sz="2000" dirty="0" err="1">
                          <a:solidFill>
                            <a:schemeClr val="accent5">
                              <a:lumMod val="50000"/>
                            </a:schemeClr>
                          </a:solidFill>
                        </a:rPr>
                        <a:t>from</a:t>
                      </a:r>
                      <a:r>
                        <a:rPr lang="fr-FR" sz="2000" dirty="0">
                          <a:solidFill>
                            <a:schemeClr val="accent5">
                              <a:lumMod val="50000"/>
                            </a:schemeClr>
                          </a:solidFill>
                        </a:rPr>
                        <a:t> Nice to the </a:t>
                      </a:r>
                      <a:r>
                        <a:rPr lang="fr-FR" sz="2000" dirty="0" err="1">
                          <a:solidFill>
                            <a:schemeClr val="accent5">
                              <a:lumMod val="50000"/>
                            </a:schemeClr>
                          </a:solidFill>
                        </a:rPr>
                        <a:t>Italian</a:t>
                      </a:r>
                      <a:r>
                        <a:rPr lang="fr-FR" sz="2000" dirty="0">
                          <a:solidFill>
                            <a:schemeClr val="accent5">
                              <a:lumMod val="50000"/>
                            </a:schemeClr>
                          </a:solidFill>
                        </a:rPr>
                        <a:t> </a:t>
                      </a:r>
                      <a:r>
                        <a:rPr lang="fr-FR" sz="2000" dirty="0" err="1">
                          <a:solidFill>
                            <a:schemeClr val="accent5">
                              <a:lumMod val="50000"/>
                            </a:schemeClr>
                          </a:solidFill>
                        </a:rPr>
                        <a:t>Alps</a:t>
                      </a:r>
                      <a:r>
                        <a:rPr lang="fr-FR" sz="2000" dirty="0">
                          <a:solidFill>
                            <a:schemeClr val="accent5">
                              <a:lumMod val="50000"/>
                            </a:schemeClr>
                          </a:solidFill>
                        </a:rPr>
                        <a:t> </a:t>
                      </a:r>
                      <a:r>
                        <a:rPr lang="fr-FR" sz="2000" dirty="0" err="1">
                          <a:solidFill>
                            <a:schemeClr val="accent5">
                              <a:lumMod val="50000"/>
                            </a:schemeClr>
                          </a:solidFill>
                        </a:rPr>
                        <a:t>every</a:t>
                      </a:r>
                      <a:r>
                        <a:rPr lang="fr-FR" sz="2000" dirty="0">
                          <a:solidFill>
                            <a:schemeClr val="accent5">
                              <a:lumMod val="50000"/>
                            </a:schemeClr>
                          </a:solidFill>
                        </a:rPr>
                        <a:t> </a:t>
                      </a:r>
                      <a:r>
                        <a:rPr lang="fr-FR" sz="2000" dirty="0" err="1">
                          <a:solidFill>
                            <a:schemeClr val="accent5">
                              <a:lumMod val="50000"/>
                            </a:schemeClr>
                          </a:solidFill>
                        </a:rPr>
                        <a:t>day</a:t>
                      </a:r>
                      <a:endParaRPr lang="fr-FR" sz="2000" dirty="0">
                        <a:solidFill>
                          <a:schemeClr val="accent5">
                            <a:lumMod val="50000"/>
                          </a:schemeClr>
                        </a:solidFill>
                      </a:endParaRPr>
                    </a:p>
                  </a:txBody>
                  <a:tcPr/>
                </a:tc>
                <a:extLst>
                  <a:ext uri="{0D108BD9-81ED-4DB2-BD59-A6C34878D82A}">
                    <a16:rowId xmlns:a16="http://schemas.microsoft.com/office/drawing/2014/main" val="3863387149"/>
                  </a:ext>
                </a:extLst>
              </a:tr>
              <a:tr h="688822">
                <a:tc>
                  <a:txBody>
                    <a:bodyPr/>
                    <a:lstStyle/>
                    <a:p>
                      <a:r>
                        <a:rPr lang="fr-FR" sz="2000" dirty="0" err="1">
                          <a:solidFill>
                            <a:schemeClr val="accent5">
                              <a:lumMod val="50000"/>
                            </a:schemeClr>
                          </a:solidFill>
                        </a:rPr>
                        <a:t>read</a:t>
                      </a:r>
                      <a:r>
                        <a:rPr lang="fr-FR" sz="2000" dirty="0">
                          <a:solidFill>
                            <a:schemeClr val="accent5">
                              <a:lumMod val="50000"/>
                            </a:schemeClr>
                          </a:solidFill>
                        </a:rPr>
                        <a:t> the </a:t>
                      </a:r>
                      <a:r>
                        <a:rPr lang="fr-FR" sz="2000" dirty="0" err="1">
                          <a:solidFill>
                            <a:schemeClr val="accent5">
                              <a:lumMod val="50000"/>
                            </a:schemeClr>
                          </a:solidFill>
                        </a:rPr>
                        <a:t>whole</a:t>
                      </a:r>
                      <a:r>
                        <a:rPr lang="fr-FR" sz="2000" dirty="0">
                          <a:solidFill>
                            <a:schemeClr val="accent5">
                              <a:lumMod val="50000"/>
                            </a:schemeClr>
                          </a:solidFill>
                        </a:rPr>
                        <a:t> </a:t>
                      </a:r>
                      <a:r>
                        <a:rPr lang="fr-FR" sz="2000" dirty="0" err="1">
                          <a:solidFill>
                            <a:schemeClr val="accent5">
                              <a:lumMod val="50000"/>
                            </a:schemeClr>
                          </a:solidFill>
                        </a:rPr>
                        <a:t>schedule</a:t>
                      </a:r>
                      <a:r>
                        <a:rPr lang="fr-FR" sz="2000" dirty="0">
                          <a:solidFill>
                            <a:schemeClr val="accent5">
                              <a:lumMod val="50000"/>
                            </a:schemeClr>
                          </a:solidFill>
                        </a:rPr>
                        <a:t> in </a:t>
                      </a:r>
                      <a:r>
                        <a:rPr lang="fr-FR" sz="2000" dirty="0" err="1">
                          <a:solidFill>
                            <a:schemeClr val="accent5">
                              <a:lumMod val="50000"/>
                            </a:schemeClr>
                          </a:solidFill>
                        </a:rPr>
                        <a:t>Italian</a:t>
                      </a:r>
                      <a:endParaRPr lang="fr-FR" sz="2000" dirty="0">
                        <a:solidFill>
                          <a:schemeClr val="accent5">
                            <a:lumMod val="50000"/>
                          </a:schemeClr>
                        </a:solidFill>
                      </a:endParaRPr>
                    </a:p>
                  </a:txBody>
                  <a:tcPr/>
                </a:tc>
                <a:tc>
                  <a:txBody>
                    <a:bodyPr/>
                    <a:lstStyle/>
                    <a:p>
                      <a:r>
                        <a:rPr lang="fr-FR" sz="2000" dirty="0" err="1">
                          <a:solidFill>
                            <a:schemeClr val="accent5">
                              <a:lumMod val="50000"/>
                            </a:schemeClr>
                          </a:solidFill>
                        </a:rPr>
                        <a:t>don’t</a:t>
                      </a:r>
                      <a:r>
                        <a:rPr lang="fr-FR" sz="2000" dirty="0">
                          <a:solidFill>
                            <a:schemeClr val="accent5">
                              <a:lumMod val="50000"/>
                            </a:schemeClr>
                          </a:solidFill>
                        </a:rPr>
                        <a:t> translate the information </a:t>
                      </a:r>
                      <a:r>
                        <a:rPr lang="fr-FR" sz="2000" dirty="0" err="1">
                          <a:solidFill>
                            <a:schemeClr val="accent5">
                              <a:lumMod val="50000"/>
                            </a:schemeClr>
                          </a:solidFill>
                        </a:rPr>
                        <a:t>into</a:t>
                      </a:r>
                      <a:r>
                        <a:rPr lang="fr-FR" sz="2000" dirty="0">
                          <a:solidFill>
                            <a:schemeClr val="accent5">
                              <a:lumMod val="50000"/>
                            </a:schemeClr>
                          </a:solidFill>
                        </a:rPr>
                        <a:t> French</a:t>
                      </a:r>
                    </a:p>
                  </a:txBody>
                  <a:tcPr/>
                </a:tc>
                <a:extLst>
                  <a:ext uri="{0D108BD9-81ED-4DB2-BD59-A6C34878D82A}">
                    <a16:rowId xmlns:a16="http://schemas.microsoft.com/office/drawing/2014/main" val="3177523181"/>
                  </a:ext>
                </a:extLst>
              </a:tr>
              <a:tr h="688822">
                <a:tc>
                  <a:txBody>
                    <a:bodyPr/>
                    <a:lstStyle/>
                    <a:p>
                      <a:r>
                        <a:rPr lang="fr-FR" sz="2000" dirty="0">
                          <a:solidFill>
                            <a:schemeClr val="accent5">
                              <a:lumMod val="50000"/>
                            </a:schemeClr>
                          </a:solidFill>
                        </a:rPr>
                        <a:t>translate </a:t>
                      </a:r>
                      <a:r>
                        <a:rPr lang="fr-FR" sz="2000" dirty="0" err="1">
                          <a:solidFill>
                            <a:schemeClr val="accent5">
                              <a:lumMod val="50000"/>
                            </a:schemeClr>
                          </a:solidFill>
                        </a:rPr>
                        <a:t>everything</a:t>
                      </a:r>
                      <a:r>
                        <a:rPr lang="fr-FR" sz="2000" dirty="0">
                          <a:solidFill>
                            <a:schemeClr val="accent5">
                              <a:lumMod val="50000"/>
                            </a:schemeClr>
                          </a:solidFill>
                        </a:rPr>
                        <a:t> </a:t>
                      </a:r>
                      <a:r>
                        <a:rPr lang="fr-FR" sz="2000" dirty="0" err="1">
                          <a:solidFill>
                            <a:schemeClr val="accent5">
                              <a:lumMod val="50000"/>
                            </a:schemeClr>
                          </a:solidFill>
                        </a:rPr>
                        <a:t>themselves</a:t>
                      </a:r>
                      <a:endParaRPr lang="fr-FR" sz="2000" dirty="0">
                        <a:solidFill>
                          <a:schemeClr val="accent5">
                            <a:lumMod val="50000"/>
                          </a:schemeClr>
                        </a:solidFill>
                      </a:endParaRPr>
                    </a:p>
                  </a:txBody>
                  <a:tcPr/>
                </a:tc>
                <a:tc>
                  <a:txBody>
                    <a:bodyPr/>
                    <a:lstStyle/>
                    <a:p>
                      <a:r>
                        <a:rPr lang="fr-FR" sz="2000" dirty="0" err="1">
                          <a:solidFill>
                            <a:schemeClr val="accent5">
                              <a:lumMod val="50000"/>
                            </a:schemeClr>
                          </a:solidFill>
                        </a:rPr>
                        <a:t>completely</a:t>
                      </a:r>
                      <a:r>
                        <a:rPr lang="fr-FR" sz="2000" dirty="0">
                          <a:solidFill>
                            <a:schemeClr val="accent5">
                              <a:lumMod val="50000"/>
                            </a:schemeClr>
                          </a:solidFill>
                        </a:rPr>
                        <a:t> ban French</a:t>
                      </a:r>
                    </a:p>
                  </a:txBody>
                  <a:tcPr/>
                </a:tc>
                <a:extLst>
                  <a:ext uri="{0D108BD9-81ED-4DB2-BD59-A6C34878D82A}">
                    <a16:rowId xmlns:a16="http://schemas.microsoft.com/office/drawing/2014/main" val="98015893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séjour </a:t>
            </a:r>
            <a:r>
              <a:rPr lang="en-GB" sz="3600" b="1" dirty="0" err="1">
                <a:solidFill>
                  <a:schemeClr val="bg1"/>
                </a:solidFill>
              </a:rPr>
              <a:t>linguistique</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shirt&#10;&#10;Description automatically generated">
            <a:extLst>
              <a:ext uri="{FF2B5EF4-FFF2-40B4-BE49-F238E27FC236}">
                <a16:creationId xmlns:a16="http://schemas.microsoft.com/office/drawing/2014/main" id="{DA6F00BD-5FF9-4E84-B9C2-7439CAA00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553" y="474913"/>
            <a:ext cx="1331497" cy="1331497"/>
          </a:xfrm>
          <a:prstGeom prst="rect">
            <a:avLst/>
          </a:prstGeom>
        </p:spPr>
      </p:pic>
      <p:sp>
        <p:nvSpPr>
          <p:cNvPr id="9" name="Rectangle 8">
            <a:extLst>
              <a:ext uri="{FF2B5EF4-FFF2-40B4-BE49-F238E27FC236}">
                <a16:creationId xmlns:a16="http://schemas.microsoft.com/office/drawing/2014/main" id="{125F0F79-82EF-4CB2-AE3F-079F30E59DA7}"/>
              </a:ext>
            </a:extLst>
          </p:cNvPr>
          <p:cNvSpPr/>
          <p:nvPr/>
        </p:nvSpPr>
        <p:spPr>
          <a:xfrm>
            <a:off x="392780" y="2733960"/>
            <a:ext cx="5673430" cy="62048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94B7088C-08D7-4A39-B94C-B00C8B327FD7}"/>
              </a:ext>
            </a:extLst>
          </p:cNvPr>
          <p:cNvSpPr/>
          <p:nvPr/>
        </p:nvSpPr>
        <p:spPr>
          <a:xfrm>
            <a:off x="427686" y="3415099"/>
            <a:ext cx="5668314" cy="62048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3B7DDB0D-41AE-481B-A24B-17F9F7A72D5E}"/>
              </a:ext>
            </a:extLst>
          </p:cNvPr>
          <p:cNvSpPr/>
          <p:nvPr/>
        </p:nvSpPr>
        <p:spPr>
          <a:xfrm>
            <a:off x="6188250" y="2733960"/>
            <a:ext cx="5673430" cy="62048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7FB94493-D58E-4829-B137-795719438DFF}"/>
              </a:ext>
            </a:extLst>
          </p:cNvPr>
          <p:cNvSpPr/>
          <p:nvPr/>
        </p:nvSpPr>
        <p:spPr>
          <a:xfrm>
            <a:off x="6179025" y="3427843"/>
            <a:ext cx="5585289" cy="62048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63A9B5D8-C9E0-4F25-9B8B-8C0426D7F1F6}"/>
              </a:ext>
            </a:extLst>
          </p:cNvPr>
          <p:cNvSpPr/>
          <p:nvPr/>
        </p:nvSpPr>
        <p:spPr>
          <a:xfrm>
            <a:off x="6136385" y="4110402"/>
            <a:ext cx="5740120" cy="62048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3FDD2711-CF3E-4835-957B-F8264B4F689D}"/>
              </a:ext>
            </a:extLst>
          </p:cNvPr>
          <p:cNvSpPr/>
          <p:nvPr/>
        </p:nvSpPr>
        <p:spPr>
          <a:xfrm>
            <a:off x="358562" y="4117028"/>
            <a:ext cx="5740120" cy="62048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6BEF1396-4920-4E79-801A-15915A51D9C2}"/>
              </a:ext>
            </a:extLst>
          </p:cNvPr>
          <p:cNvSpPr/>
          <p:nvPr/>
        </p:nvSpPr>
        <p:spPr>
          <a:xfrm>
            <a:off x="392780" y="4796946"/>
            <a:ext cx="5740120" cy="62048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E3DEB4C2-2D39-49F8-A511-7A5F1ED84A75}"/>
              </a:ext>
            </a:extLst>
          </p:cNvPr>
          <p:cNvSpPr/>
          <p:nvPr/>
        </p:nvSpPr>
        <p:spPr>
          <a:xfrm>
            <a:off x="6202418" y="4836460"/>
            <a:ext cx="5633702" cy="62048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6690A4CF-B9BA-40B3-B3E6-B0E346A4B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094" y="4953387"/>
            <a:ext cx="2304826" cy="1307268"/>
          </a:xfrm>
          <a:prstGeom prst="rect">
            <a:avLst/>
          </a:prstGeom>
        </p:spPr>
      </p:pic>
      <p:sp>
        <p:nvSpPr>
          <p:cNvPr id="18" name="Speech Bubble: Rectangle with Corners Rounded 17">
            <a:extLst>
              <a:ext uri="{FF2B5EF4-FFF2-40B4-BE49-F238E27FC236}">
                <a16:creationId xmlns:a16="http://schemas.microsoft.com/office/drawing/2014/main" id="{948EFB0C-B98F-4014-B5B6-A7E4C4B929A1}"/>
              </a:ext>
            </a:extLst>
          </p:cNvPr>
          <p:cNvSpPr/>
          <p:nvPr/>
        </p:nvSpPr>
        <p:spPr>
          <a:xfrm>
            <a:off x="6594873" y="250918"/>
            <a:ext cx="3202719" cy="1509311"/>
          </a:xfrm>
          <a:prstGeom prst="wedgeRoundRectCallout">
            <a:avLst>
              <a:gd name="adj1" fmla="val 61304"/>
              <a:gd name="adj2" fmla="val 19604"/>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séjour linguistique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language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study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holiday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publicité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advert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 grpId="0" animBg="1"/>
      <p:bldP spid="55" grpId="0" animBg="1"/>
      <p:bldP spid="56" grpId="0" animBg="1"/>
      <p:bldP spid="57" grpId="0" animBg="1"/>
      <p:bldP spid="58" grpId="0" animBg="1"/>
      <p:bldP spid="59"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annonces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Rounded Rectangle 46">
            <a:extLst>
              <a:ext uri="{FF2B5EF4-FFF2-40B4-BE49-F238E27FC236}">
                <a16:creationId xmlns:a16="http://schemas.microsoft.com/office/drawing/2014/main" id="{882CC9B9-8D65-483E-B903-B0FA4458438C}"/>
              </a:ext>
            </a:extLst>
          </p:cNvPr>
          <p:cNvSpPr/>
          <p:nvPr/>
        </p:nvSpPr>
        <p:spPr>
          <a:xfrm>
            <a:off x="9982999" y="249869"/>
            <a:ext cx="1926922" cy="4312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pic>
        <p:nvPicPr>
          <p:cNvPr id="5" name="Picture 4" descr="A picture containing shirt&#10;&#10;Description automatically generated">
            <a:extLst>
              <a:ext uri="{FF2B5EF4-FFF2-40B4-BE49-F238E27FC236}">
                <a16:creationId xmlns:a16="http://schemas.microsoft.com/office/drawing/2014/main" id="{3EC66351-3D5A-4A43-821E-E7ADDDB09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536" y="2002146"/>
            <a:ext cx="2608381" cy="2608381"/>
          </a:xfrm>
          <a:prstGeom prst="rect">
            <a:avLst/>
          </a:prstGeom>
        </p:spPr>
      </p:pic>
      <p:pic>
        <p:nvPicPr>
          <p:cNvPr id="1026" name="Picture 2" descr="Skier, Man, Sports, Hat, Person, Skiing">
            <a:extLst>
              <a:ext uri="{FF2B5EF4-FFF2-40B4-BE49-F238E27FC236}">
                <a16:creationId xmlns:a16="http://schemas.microsoft.com/office/drawing/2014/main" id="{DCDB0271-939C-4C93-89D5-0B0508AE33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358" y="2853955"/>
            <a:ext cx="2526339" cy="19259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kier, Skiing, Ski, Winter, Sports, Hat, Man">
            <a:extLst>
              <a:ext uri="{FF2B5EF4-FFF2-40B4-BE49-F238E27FC236}">
                <a16:creationId xmlns:a16="http://schemas.microsoft.com/office/drawing/2014/main" id="{5AE142EC-49B4-4AC8-B32B-895776B28E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4080" y="2387261"/>
            <a:ext cx="1112450" cy="16652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310315-0DE5-409E-9BD5-1FD25BAA5B82}"/>
              </a:ext>
            </a:extLst>
          </p:cNvPr>
          <p:cNvSpPr txBox="1"/>
          <p:nvPr/>
        </p:nvSpPr>
        <p:spPr>
          <a:xfrm>
            <a:off x="435399" y="5100333"/>
            <a:ext cx="5564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Je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annonces</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6345045" y="5100334"/>
            <a:ext cx="5564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annonces</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8" name="beep traduisent les annonces.wav"/>
            </a:hlinkClick>
            <a:extLst>
              <a:ext uri="{FF2B5EF4-FFF2-40B4-BE49-F238E27FC236}">
                <a16:creationId xmlns:a16="http://schemas.microsoft.com/office/drawing/2014/main" id="{C1D2F181-8BEC-44E4-AFE6-83DE6603D383}"/>
              </a:ext>
            </a:extLst>
          </p:cNvPr>
          <p:cNvSpPr/>
          <p:nvPr/>
        </p:nvSpPr>
        <p:spPr>
          <a:xfrm>
            <a:off x="9252473" y="268763"/>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7779075"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41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traduisent les annonc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9538" cy="707849"/>
          </a:xfrm>
        </p:spPr>
        <p:txBody>
          <a:bodyPr>
            <a:no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conduit un kart </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D1310315-0DE5-409E-9BD5-1FD25BAA5B82}"/>
              </a:ext>
            </a:extLst>
          </p:cNvPr>
          <p:cNvSpPr txBox="1"/>
          <p:nvPr/>
        </p:nvSpPr>
        <p:spPr>
          <a:xfrm>
            <a:off x="1394592"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Tu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kart</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7299201" y="5100332"/>
            <a:ext cx="5062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4472C4">
                    <a:lumMod val="50000"/>
                  </a:srgbClr>
                </a:solidFill>
                <a:latin typeface="Century Gothic" panose="020F0302020204030204"/>
              </a:rPr>
              <a:t>Ils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kart</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5" name="beep conduisent un kart.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7936189"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sp>
        <p:nvSpPr>
          <p:cNvPr id="17" name="Rounded Rectangle 46">
            <a:extLst>
              <a:ext uri="{FF2B5EF4-FFF2-40B4-BE49-F238E27FC236}">
                <a16:creationId xmlns:a16="http://schemas.microsoft.com/office/drawing/2014/main" id="{FA385001-D86D-4391-A299-50D66DA2C834}"/>
              </a:ext>
            </a:extLst>
          </p:cNvPr>
          <p:cNvSpPr/>
          <p:nvPr/>
        </p:nvSpPr>
        <p:spPr>
          <a:xfrm>
            <a:off x="9982999" y="249869"/>
            <a:ext cx="1926922" cy="4312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pic>
        <p:nvPicPr>
          <p:cNvPr id="7" name="Picture 6" descr="A picture containing toy, doll&#10;&#10;Description automatically generated">
            <a:extLst>
              <a:ext uri="{FF2B5EF4-FFF2-40B4-BE49-F238E27FC236}">
                <a16:creationId xmlns:a16="http://schemas.microsoft.com/office/drawing/2014/main" id="{0770697F-063E-4799-95A1-9BB3E80645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528" y="1619553"/>
            <a:ext cx="3098187" cy="3098187"/>
          </a:xfrm>
          <a:prstGeom prst="rect">
            <a:avLst/>
          </a:prstGeom>
        </p:spPr>
      </p:pic>
      <p:pic>
        <p:nvPicPr>
          <p:cNvPr id="18" name="Picture 17" descr="A picture containing doll, toy&#10;&#10;Description automatically generated">
            <a:extLst>
              <a:ext uri="{FF2B5EF4-FFF2-40B4-BE49-F238E27FC236}">
                <a16:creationId xmlns:a16="http://schemas.microsoft.com/office/drawing/2014/main" id="{2F8BB9F6-11C8-4AA4-A549-286DA7D75C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2676" y="2002145"/>
            <a:ext cx="2546756" cy="2546756"/>
          </a:xfrm>
          <a:prstGeom prst="rect">
            <a:avLst/>
          </a:prstGeom>
        </p:spPr>
      </p:pic>
      <p:pic>
        <p:nvPicPr>
          <p:cNvPr id="19" name="Picture 2" descr="Flag, Chess, Corse, Race, Auto, Road">
            <a:extLst>
              <a:ext uri="{FF2B5EF4-FFF2-40B4-BE49-F238E27FC236}">
                <a16:creationId xmlns:a16="http://schemas.microsoft.com/office/drawing/2014/main" id="{A9DDFF86-F8B6-4795-81CF-B3C888CFCE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580" y="2041487"/>
            <a:ext cx="1666875" cy="11856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lag, Chess, Corse, Race, Auto, Road">
            <a:extLst>
              <a:ext uri="{FF2B5EF4-FFF2-40B4-BE49-F238E27FC236}">
                <a16:creationId xmlns:a16="http://schemas.microsoft.com/office/drawing/2014/main" id="{C4E64A65-4422-40CD-ACD7-F48B8530D0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0679" y="1608184"/>
            <a:ext cx="1666875" cy="118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conduisent un ka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22670" cy="707849"/>
          </a:xfrm>
        </p:spPr>
        <p:txBody>
          <a:bodyPr>
            <a:norm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l</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les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annonces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shirt&#10;&#10;Description automatically generated">
            <a:extLst>
              <a:ext uri="{FF2B5EF4-FFF2-40B4-BE49-F238E27FC236}">
                <a16:creationId xmlns:a16="http://schemas.microsoft.com/office/drawing/2014/main" id="{3EC66351-3D5A-4A43-821E-E7ADDDB09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536" y="2002146"/>
            <a:ext cx="2608381" cy="2608381"/>
          </a:xfrm>
          <a:prstGeom prst="rect">
            <a:avLst/>
          </a:prstGeom>
        </p:spPr>
      </p:pic>
      <p:sp>
        <p:nvSpPr>
          <p:cNvPr id="10" name="TextBox 9">
            <a:extLst>
              <a:ext uri="{FF2B5EF4-FFF2-40B4-BE49-F238E27FC236}">
                <a16:creationId xmlns:a16="http://schemas.microsoft.com/office/drawing/2014/main" id="{D1310315-0DE5-409E-9BD5-1FD25BAA5B82}"/>
              </a:ext>
            </a:extLst>
          </p:cNvPr>
          <p:cNvSpPr txBox="1"/>
          <p:nvPr/>
        </p:nvSpPr>
        <p:spPr>
          <a:xfrm>
            <a:off x="1394592"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 </a:t>
            </a:r>
            <a:r>
              <a:rPr lang="en-US" sz="3200">
                <a:solidFill>
                  <a:srgbClr val="4472C4">
                    <a:lumMod val="50000"/>
                  </a:srgbClr>
                </a:solidFill>
                <a:latin typeface="Century Gothic" panose="020F0302020204030204"/>
              </a:rPr>
              <a:t>l</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a:t>
            </a:r>
            <a:r>
              <a:rPr kumimoji="0" lang="en-US" sz="3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annonces</a:t>
            </a:r>
            <a:r>
              <a:rPr lang="en-US" sz="320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7038475" y="5100332"/>
            <a:ext cx="49931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Elle</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 li</a:t>
            </a: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 annonces</a:t>
            </a:r>
            <a:r>
              <a:rPr lang="en-US" sz="320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6" name="beep lis les annonces.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1306070"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pic>
        <p:nvPicPr>
          <p:cNvPr id="15" name="Picture 14"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3251" y="2399864"/>
            <a:ext cx="2111976" cy="21119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1974" y="2623629"/>
            <a:ext cx="1610738" cy="1610738"/>
          </a:xfrm>
          <a:prstGeom prst="rect">
            <a:avLst/>
          </a:prstGeom>
        </p:spPr>
      </p:pic>
      <p:sp>
        <p:nvSpPr>
          <p:cNvPr id="16" name="Rounded Rectangle 46">
            <a:extLst>
              <a:ext uri="{FF2B5EF4-FFF2-40B4-BE49-F238E27FC236}">
                <a16:creationId xmlns:a16="http://schemas.microsoft.com/office/drawing/2014/main" id="{228E8DF8-B7D4-4B25-958F-7E3959163253}"/>
              </a:ext>
            </a:extLst>
          </p:cNvPr>
          <p:cNvSpPr/>
          <p:nvPr/>
        </p:nvSpPr>
        <p:spPr>
          <a:xfrm>
            <a:off x="9982999" y="249869"/>
            <a:ext cx="1926922" cy="4312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Tree>
    <p:extLst>
      <p:ext uri="{BB962C8B-B14F-4D97-AF65-F5344CB8AC3E}">
        <p14:creationId xmlns:p14="http://schemas.microsoft.com/office/powerpoint/2010/main" val="153259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lis les annonces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9538" cy="707849"/>
          </a:xfrm>
        </p:spPr>
        <p:txBody>
          <a:bodyPr>
            <a:no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d</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bonjour ?</a:t>
            </a:r>
          </a:p>
        </p:txBody>
      </p:sp>
      <p:sp>
        <p:nvSpPr>
          <p:cNvPr id="10" name="TextBox 9">
            <a:extLst>
              <a:ext uri="{FF2B5EF4-FFF2-40B4-BE49-F238E27FC236}">
                <a16:creationId xmlns:a16="http://schemas.microsoft.com/office/drawing/2014/main" id="{D1310315-0DE5-409E-9BD5-1FD25BAA5B82}"/>
              </a:ext>
            </a:extLst>
          </p:cNvPr>
          <p:cNvSpPr txBox="1"/>
          <p:nvPr/>
        </p:nvSpPr>
        <p:spPr>
          <a:xfrm>
            <a:off x="1394592"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Tu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bonjour</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7894079" y="5100332"/>
            <a:ext cx="41374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Elle</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 di</a:t>
            </a: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bonjour</a:t>
            </a:r>
            <a:r>
              <a:rPr lang="en-US" sz="320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5" name="beep disent bonjour.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8043765"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pic>
        <p:nvPicPr>
          <p:cNvPr id="15" name="Picture 14"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3251" y="2399864"/>
            <a:ext cx="2111976" cy="2111976"/>
          </a:xfrm>
          <a:prstGeom prst="rect">
            <a:avLst/>
          </a:prstGeom>
        </p:spPr>
      </p:pic>
      <p:sp>
        <p:nvSpPr>
          <p:cNvPr id="3" name="Oval Callout 2"/>
          <p:cNvSpPr/>
          <p:nvPr/>
        </p:nvSpPr>
        <p:spPr>
          <a:xfrm>
            <a:off x="6256421" y="1588168"/>
            <a:ext cx="2562726" cy="1143000"/>
          </a:xfrm>
          <a:prstGeom prst="wedgeEllipseCallout">
            <a:avLst>
              <a:gd name="adj1" fmla="val 42547"/>
              <a:gd name="adj2" fmla="val 78290"/>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sp>
        <p:nvSpPr>
          <p:cNvPr id="16" name="Oval Callout 15"/>
          <p:cNvSpPr/>
          <p:nvPr/>
        </p:nvSpPr>
        <p:spPr>
          <a:xfrm>
            <a:off x="6254528" y="1588168"/>
            <a:ext cx="2562726" cy="1143000"/>
          </a:xfrm>
          <a:prstGeom prst="wedgeEllipseCallout">
            <a:avLst>
              <a:gd name="adj1" fmla="val 80106"/>
              <a:gd name="adj2" fmla="val 6986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sp>
        <p:nvSpPr>
          <p:cNvPr id="17" name="Rounded Rectangle 46">
            <a:extLst>
              <a:ext uri="{FF2B5EF4-FFF2-40B4-BE49-F238E27FC236}">
                <a16:creationId xmlns:a16="http://schemas.microsoft.com/office/drawing/2014/main" id="{FA385001-D86D-4391-A299-50D66DA2C834}"/>
              </a:ext>
            </a:extLst>
          </p:cNvPr>
          <p:cNvSpPr/>
          <p:nvPr/>
        </p:nvSpPr>
        <p:spPr>
          <a:xfrm>
            <a:off x="9982999" y="249869"/>
            <a:ext cx="1926922" cy="4312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pic>
        <p:nvPicPr>
          <p:cNvPr id="18" name="Picture 17" descr="A picture containing toy, doll&#10;&#10;Description automatically generated">
            <a:extLst>
              <a:ext uri="{FF2B5EF4-FFF2-40B4-BE49-F238E27FC236}">
                <a16:creationId xmlns:a16="http://schemas.microsoft.com/office/drawing/2014/main" id="{875DF988-62AC-4DFF-AB87-2147EE5D14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528" y="1619553"/>
            <a:ext cx="3098187" cy="3098187"/>
          </a:xfrm>
          <a:prstGeom prst="rect">
            <a:avLst/>
          </a:prstGeom>
        </p:spPr>
      </p:pic>
      <p:sp>
        <p:nvSpPr>
          <p:cNvPr id="19" name="Oval Callout 2">
            <a:extLst>
              <a:ext uri="{FF2B5EF4-FFF2-40B4-BE49-F238E27FC236}">
                <a16:creationId xmlns:a16="http://schemas.microsoft.com/office/drawing/2014/main" id="{4395AA4D-F3B1-4835-9527-FB6C536C15D8}"/>
              </a:ext>
            </a:extLst>
          </p:cNvPr>
          <p:cNvSpPr/>
          <p:nvPr/>
        </p:nvSpPr>
        <p:spPr>
          <a:xfrm>
            <a:off x="3658532" y="2097822"/>
            <a:ext cx="2562726" cy="1143000"/>
          </a:xfrm>
          <a:prstGeom prst="wedgeEllipseCallout">
            <a:avLst>
              <a:gd name="adj1" fmla="val -43533"/>
              <a:gd name="adj2" fmla="val 5729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Bonjour!</a:t>
            </a:r>
          </a:p>
        </p:txBody>
      </p:sp>
    </p:spTree>
    <p:extLst>
      <p:ext uri="{BB962C8B-B14F-4D97-AF65-F5344CB8AC3E}">
        <p14:creationId xmlns:p14="http://schemas.microsoft.com/office/powerpoint/2010/main" val="21971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disent bon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7113319" cy="707849"/>
          </a:xfrm>
        </p:spPr>
        <p:txBody>
          <a:bodyPr>
            <a:norm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amies ?</a:t>
            </a:r>
          </a:p>
        </p:txBody>
      </p:sp>
      <p:sp>
        <p:nvSpPr>
          <p:cNvPr id="2" name="Rounded Rectangle 46">
            <a:extLst>
              <a:ext uri="{FF2B5EF4-FFF2-40B4-BE49-F238E27FC236}">
                <a16:creationId xmlns:a16="http://schemas.microsoft.com/office/drawing/2014/main" id="{882CC9B9-8D65-483E-B903-B0FA4458438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shirt&#10;&#10;Description automatically generated">
            <a:extLst>
              <a:ext uri="{FF2B5EF4-FFF2-40B4-BE49-F238E27FC236}">
                <a16:creationId xmlns:a16="http://schemas.microsoft.com/office/drawing/2014/main" id="{3EC66351-3D5A-4A43-821E-E7ADDDB09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536" y="2002146"/>
            <a:ext cx="2608381" cy="2608381"/>
          </a:xfrm>
          <a:prstGeom prst="rect">
            <a:avLst/>
          </a:prstGeom>
        </p:spPr>
      </p:pic>
      <p:sp>
        <p:nvSpPr>
          <p:cNvPr id="10" name="TextBox 9">
            <a:extLst>
              <a:ext uri="{FF2B5EF4-FFF2-40B4-BE49-F238E27FC236}">
                <a16:creationId xmlns:a16="http://schemas.microsoft.com/office/drawing/2014/main" id="{D1310315-0DE5-409E-9BD5-1FD25BAA5B82}"/>
              </a:ext>
            </a:extLst>
          </p:cNvPr>
          <p:cNvSpPr txBox="1"/>
          <p:nvPr/>
        </p:nvSpPr>
        <p:spPr>
          <a:xfrm>
            <a:off x="86483" y="5076269"/>
            <a:ext cx="60218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amies</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5815719" y="5076268"/>
            <a:ext cx="6502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Elles </a:t>
            </a:r>
            <a:r>
              <a:rPr kumimoji="0" lang="en-US" sz="32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tradui</a:t>
            </a:r>
            <a:r>
              <a:rPr kumimoji="0" lang="en-US" sz="32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pour</a:t>
            </a:r>
            <a:r>
              <a:rPr kumimoji="0" lang="en-US" sz="32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mes amies.</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6" name="beep traduis pour mes amies.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1294042"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pic>
        <p:nvPicPr>
          <p:cNvPr id="15" name="Picture 14"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3251" y="2399864"/>
            <a:ext cx="2111976" cy="2111976"/>
          </a:xfrm>
          <a:prstGeom prst="rect">
            <a:avLst/>
          </a:prstGeom>
        </p:spPr>
      </p:pic>
    </p:spTree>
    <p:extLst>
      <p:ext uri="{BB962C8B-B14F-4D97-AF65-F5344CB8AC3E}">
        <p14:creationId xmlns:p14="http://schemas.microsoft.com/office/powerpoint/2010/main" val="25056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traduis pour mes ami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725189" cy="707849"/>
          </a:xfrm>
        </p:spPr>
        <p:txBody>
          <a:bodyPr>
            <a:norm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l</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un livre ?</a:t>
            </a:r>
          </a:p>
        </p:txBody>
      </p:sp>
      <p:sp>
        <p:nvSpPr>
          <p:cNvPr id="2" name="Rounded Rectangle 46">
            <a:extLst>
              <a:ext uri="{FF2B5EF4-FFF2-40B4-BE49-F238E27FC236}">
                <a16:creationId xmlns:a16="http://schemas.microsoft.com/office/drawing/2014/main" id="{882CC9B9-8D65-483E-B903-B0FA4458438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shirt&#10;&#10;Description automatically generated">
            <a:extLst>
              <a:ext uri="{FF2B5EF4-FFF2-40B4-BE49-F238E27FC236}">
                <a16:creationId xmlns:a16="http://schemas.microsoft.com/office/drawing/2014/main" id="{3EC66351-3D5A-4A43-821E-E7ADDDB09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536" y="2002146"/>
            <a:ext cx="2608381" cy="2608381"/>
          </a:xfrm>
          <a:prstGeom prst="rect">
            <a:avLst/>
          </a:prstGeom>
        </p:spPr>
      </p:pic>
      <p:sp>
        <p:nvSpPr>
          <p:cNvPr id="10" name="TextBox 9">
            <a:extLst>
              <a:ext uri="{FF2B5EF4-FFF2-40B4-BE49-F238E27FC236}">
                <a16:creationId xmlns:a16="http://schemas.microsoft.com/office/drawing/2014/main" id="{D1310315-0DE5-409E-9BD5-1FD25BAA5B82}"/>
              </a:ext>
            </a:extLst>
          </p:cNvPr>
          <p:cNvSpPr txBox="1"/>
          <p:nvPr/>
        </p:nvSpPr>
        <p:spPr>
          <a:xfrm>
            <a:off x="1662536"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lang="en-US" sz="3200" dirty="0">
                <a:solidFill>
                  <a:srgbClr val="4472C4">
                    <a:lumMod val="50000"/>
                  </a:srgbClr>
                </a:solidFill>
                <a:latin typeface="Century Gothic" panose="020F0302020204030204"/>
              </a:rPr>
              <a:t>l</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livre</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8333172" y="5100332"/>
            <a:ext cx="38886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Il</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livre</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6" name="beep lisent le livre.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8118350"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930" y="2385431"/>
            <a:ext cx="2729340" cy="2247157"/>
          </a:xfrm>
          <a:prstGeom prst="rect">
            <a:avLst/>
          </a:prstGeom>
        </p:spPr>
      </p:pic>
    </p:spTree>
    <p:extLst>
      <p:ext uri="{BB962C8B-B14F-4D97-AF65-F5344CB8AC3E}">
        <p14:creationId xmlns:p14="http://schemas.microsoft.com/office/powerpoint/2010/main" val="10735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lisent le liv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9538" cy="707849"/>
          </a:xfrm>
        </p:spPr>
        <p:txBody>
          <a:bodyPr>
            <a:no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conduit un kart </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D1310315-0DE5-409E-9BD5-1FD25BAA5B82}"/>
              </a:ext>
            </a:extLst>
          </p:cNvPr>
          <p:cNvSpPr txBox="1"/>
          <p:nvPr/>
        </p:nvSpPr>
        <p:spPr>
          <a:xfrm>
            <a:off x="1394592"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Tu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kart</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6968925"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Elle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kart</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5" name="beep conduis un kart.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1555938" y="2041487"/>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pic>
        <p:nvPicPr>
          <p:cNvPr id="15" name="Picture 14"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3251" y="2399864"/>
            <a:ext cx="2111976" cy="2111976"/>
          </a:xfrm>
          <a:prstGeom prst="rect">
            <a:avLst/>
          </a:prstGeom>
        </p:spPr>
      </p:pic>
      <p:sp>
        <p:nvSpPr>
          <p:cNvPr id="17" name="Rounded Rectangle 46">
            <a:extLst>
              <a:ext uri="{FF2B5EF4-FFF2-40B4-BE49-F238E27FC236}">
                <a16:creationId xmlns:a16="http://schemas.microsoft.com/office/drawing/2014/main" id="{FA385001-D86D-4391-A299-50D66DA2C834}"/>
              </a:ext>
            </a:extLst>
          </p:cNvPr>
          <p:cNvSpPr/>
          <p:nvPr/>
        </p:nvSpPr>
        <p:spPr>
          <a:xfrm>
            <a:off x="9982999" y="249869"/>
            <a:ext cx="1926922" cy="43129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pic>
        <p:nvPicPr>
          <p:cNvPr id="18" name="Picture 17" descr="A picture containing toy, doll&#10;&#10;Description automatically generated">
            <a:extLst>
              <a:ext uri="{FF2B5EF4-FFF2-40B4-BE49-F238E27FC236}">
                <a16:creationId xmlns:a16="http://schemas.microsoft.com/office/drawing/2014/main" id="{875DF988-62AC-4DFF-AB87-2147EE5D14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528" y="1619553"/>
            <a:ext cx="3098187" cy="3098187"/>
          </a:xfrm>
          <a:prstGeom prst="rect">
            <a:avLst/>
          </a:prstGeom>
        </p:spPr>
      </p:pic>
      <p:pic>
        <p:nvPicPr>
          <p:cNvPr id="1026" name="Picture 2" descr="Flag, Chess, Corse, Race, Auto, Road">
            <a:extLst>
              <a:ext uri="{FF2B5EF4-FFF2-40B4-BE49-F238E27FC236}">
                <a16:creationId xmlns:a16="http://schemas.microsoft.com/office/drawing/2014/main" id="{FB66EEB1-9887-4EF0-BC3C-FF908F1653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580" y="2041487"/>
            <a:ext cx="1666875" cy="1185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lag, Chess, Corse, Race, Auto, Road">
            <a:extLst>
              <a:ext uri="{FF2B5EF4-FFF2-40B4-BE49-F238E27FC236}">
                <a16:creationId xmlns:a16="http://schemas.microsoft.com/office/drawing/2014/main" id="{44E4562B-604A-427D-8756-218BB716DB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2384" y="1786938"/>
            <a:ext cx="1666875" cy="118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45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conduis un kar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899564" cy="707849"/>
          </a:xfrm>
        </p:spPr>
        <p:txBody>
          <a:bodyPr>
            <a:normAutofit/>
          </a:bodyPr>
          <a:lstStyle/>
          <a:p>
            <a:r>
              <a:rPr lang="en-GB" sz="3000" b="1" dirty="0">
                <a:solidFill>
                  <a:schemeClr val="bg1"/>
                </a:solidFill>
              </a:rPr>
              <a:t>Une </a:t>
            </a:r>
            <a:r>
              <a:rPr lang="en-GB" sz="3000" b="1" dirty="0" err="1">
                <a:solidFill>
                  <a:schemeClr val="bg1"/>
                </a:solidFill>
              </a:rPr>
              <a:t>ou</a:t>
            </a:r>
            <a:r>
              <a:rPr lang="en-GB" sz="3000" b="1" dirty="0">
                <a:solidFill>
                  <a:schemeClr val="bg1"/>
                </a:solidFill>
              </a:rPr>
              <a:t> </a:t>
            </a:r>
            <a:r>
              <a:rPr lang="en-GB" sz="3000" b="1" dirty="0" err="1">
                <a:solidFill>
                  <a:schemeClr val="bg1"/>
                </a:solidFill>
              </a:rPr>
              <a:t>plusieurs</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lang="en-US" sz="3200" dirty="0">
                <a:solidFill>
                  <a:srgbClr val="4472C4">
                    <a:lumMod val="50000"/>
                  </a:srgbClr>
                </a:solidFill>
                <a:latin typeface="Century Gothic" panose="020F0302020204030204"/>
              </a:rPr>
              <a:t>d</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bonjour ?</a:t>
            </a:r>
          </a:p>
        </p:txBody>
      </p:sp>
      <p:sp>
        <p:nvSpPr>
          <p:cNvPr id="2" name="Rounded Rectangle 46">
            <a:extLst>
              <a:ext uri="{FF2B5EF4-FFF2-40B4-BE49-F238E27FC236}">
                <a16:creationId xmlns:a16="http://schemas.microsoft.com/office/drawing/2014/main" id="{882CC9B9-8D65-483E-B903-B0FA4458438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1310315-0DE5-409E-9BD5-1FD25BAA5B82}"/>
              </a:ext>
            </a:extLst>
          </p:cNvPr>
          <p:cNvSpPr txBox="1"/>
          <p:nvPr/>
        </p:nvSpPr>
        <p:spPr>
          <a:xfrm>
            <a:off x="1394592" y="5100332"/>
            <a:ext cx="506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di</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bonjour</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E0571CF-4D1A-43CB-A015-FF93DF8A8DF4}"/>
              </a:ext>
            </a:extLst>
          </p:cNvPr>
          <p:cNvSpPr txBox="1"/>
          <p:nvPr/>
        </p:nvSpPr>
        <p:spPr>
          <a:xfrm>
            <a:off x="7658101" y="5100332"/>
            <a:ext cx="4373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Elle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bonjour</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Action Button: Sound 11">
            <a:hlinkClick r:id="" action="ppaction://noaction" highlightClick="1">
              <a:snd r:embed="rId5" name="beep dis bonjour.wav"/>
            </a:hlinkClick>
            <a:extLst>
              <a:ext uri="{FF2B5EF4-FFF2-40B4-BE49-F238E27FC236}">
                <a16:creationId xmlns:a16="http://schemas.microsoft.com/office/drawing/2014/main" id="{C1D2F181-8BEC-44E4-AFE6-83DE6603D383}"/>
              </a:ext>
            </a:extLst>
          </p:cNvPr>
          <p:cNvSpPr/>
          <p:nvPr/>
        </p:nvSpPr>
        <p:spPr>
          <a:xfrm>
            <a:off x="9284117" y="219495"/>
            <a:ext cx="546410" cy="461665"/>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AB546E0F-462A-433D-BDD9-99D9FC05675F}"/>
              </a:ext>
            </a:extLst>
          </p:cNvPr>
          <p:cNvSpPr/>
          <p:nvPr/>
        </p:nvSpPr>
        <p:spPr>
          <a:xfrm>
            <a:off x="1357215" y="2002146"/>
            <a:ext cx="3345366" cy="30981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6054" y="2399864"/>
            <a:ext cx="2111978" cy="2111978"/>
          </a:xfrm>
          <a:prstGeom prst="rect">
            <a:avLst/>
          </a:prstGeom>
        </p:spPr>
      </p:pic>
      <p:pic>
        <p:nvPicPr>
          <p:cNvPr id="15" name="Picture 14"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3251" y="2399864"/>
            <a:ext cx="2111976" cy="2111976"/>
          </a:xfrm>
          <a:prstGeom prst="rect">
            <a:avLst/>
          </a:prstGeom>
        </p:spPr>
      </p:pic>
      <p:sp>
        <p:nvSpPr>
          <p:cNvPr id="3" name="Oval Callout 2"/>
          <p:cNvSpPr/>
          <p:nvPr/>
        </p:nvSpPr>
        <p:spPr>
          <a:xfrm>
            <a:off x="3658532" y="2097822"/>
            <a:ext cx="2562726" cy="1143000"/>
          </a:xfrm>
          <a:prstGeom prst="wedgeEllipseCallout">
            <a:avLst>
              <a:gd name="adj1" fmla="val -43533"/>
              <a:gd name="adj2" fmla="val 57290"/>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Bonjour!</a:t>
            </a:r>
          </a:p>
        </p:txBody>
      </p:sp>
      <p:sp>
        <p:nvSpPr>
          <p:cNvPr id="16" name="Oval Callout 2">
            <a:extLst>
              <a:ext uri="{FF2B5EF4-FFF2-40B4-BE49-F238E27FC236}">
                <a16:creationId xmlns:a16="http://schemas.microsoft.com/office/drawing/2014/main" id="{C9EE71AC-52E0-4BAE-9DA2-D1E85EC4F16E}"/>
              </a:ext>
            </a:extLst>
          </p:cNvPr>
          <p:cNvSpPr/>
          <p:nvPr/>
        </p:nvSpPr>
        <p:spPr>
          <a:xfrm>
            <a:off x="6256421" y="1588168"/>
            <a:ext cx="2562726" cy="1143000"/>
          </a:xfrm>
          <a:prstGeom prst="wedgeEllipseCallout">
            <a:avLst>
              <a:gd name="adj1" fmla="val 42547"/>
              <a:gd name="adj2" fmla="val 78290"/>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sp>
        <p:nvSpPr>
          <p:cNvPr id="17" name="Oval Callout 15">
            <a:extLst>
              <a:ext uri="{FF2B5EF4-FFF2-40B4-BE49-F238E27FC236}">
                <a16:creationId xmlns:a16="http://schemas.microsoft.com/office/drawing/2014/main" id="{1FA4999C-E8A2-4BC7-ACD9-43E71B6FDE2C}"/>
              </a:ext>
            </a:extLst>
          </p:cNvPr>
          <p:cNvSpPr/>
          <p:nvPr/>
        </p:nvSpPr>
        <p:spPr>
          <a:xfrm>
            <a:off x="6254528" y="1588168"/>
            <a:ext cx="2562726" cy="1143000"/>
          </a:xfrm>
          <a:prstGeom prst="wedgeEllipseCallout">
            <a:avLst>
              <a:gd name="adj1" fmla="val 80106"/>
              <a:gd name="adj2" fmla="val 6986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pic>
        <p:nvPicPr>
          <p:cNvPr id="18" name="Picture 17" descr="A picture containing toy, doll&#10;&#10;Description automatically generated">
            <a:extLst>
              <a:ext uri="{FF2B5EF4-FFF2-40B4-BE49-F238E27FC236}">
                <a16:creationId xmlns:a16="http://schemas.microsoft.com/office/drawing/2014/main" id="{00A63421-0514-4E66-A5FF-BBDA272869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528" y="1619553"/>
            <a:ext cx="3098187" cy="3098187"/>
          </a:xfrm>
          <a:prstGeom prst="rect">
            <a:avLst/>
          </a:prstGeom>
        </p:spPr>
      </p:pic>
    </p:spTree>
    <p:extLst>
      <p:ext uri="{BB962C8B-B14F-4D97-AF65-F5344CB8AC3E}">
        <p14:creationId xmlns:p14="http://schemas.microsoft.com/office/powerpoint/2010/main" val="262385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dis bonjou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8535ED-9784-4244-9B12-5AAB1AF65583}"/>
              </a:ext>
            </a:extLst>
          </p:cNvPr>
          <p:cNvSpPr txBox="1"/>
          <p:nvPr/>
        </p:nvSpPr>
        <p:spPr>
          <a:xfrm>
            <a:off x="444470" y="2152391"/>
            <a:ext cx="9352673" cy="3518912"/>
          </a:xfrm>
          <a:prstGeom prst="rect">
            <a:avLst/>
          </a:prstGeom>
          <a:noFill/>
        </p:spPr>
        <p:txBody>
          <a:bodyPr wrap="square" rtlCol="0">
            <a:spAutoFit/>
          </a:bodyPr>
          <a:lstStyle/>
          <a:p>
            <a:pPr lvl="0">
              <a:spcAft>
                <a:spcPts val="800"/>
              </a:spcAft>
              <a:defRPr/>
            </a:pPr>
            <a:r>
              <a:rPr kumimoji="0" lang="en-GB" sz="2200" i="0" u="none" strike="noStrike" kern="1200" cap="none" spc="0" normalizeH="0" baseline="0" noProof="0" dirty="0">
                <a:ln>
                  <a:noFill/>
                </a:ln>
                <a:solidFill>
                  <a:srgbClr val="4472C4">
                    <a:lumMod val="50000"/>
                  </a:srgbClr>
                </a:solidFill>
                <a:effectLst/>
                <a:uLnTx/>
                <a:uFillTx/>
                <a:latin typeface="+mj-lt"/>
              </a:rPr>
              <a:t>1. Do you (polite)</a:t>
            </a:r>
            <a:r>
              <a:rPr kumimoji="0" lang="en-GB" sz="2200" i="0" u="none" strike="noStrike" kern="1200" cap="none" spc="0" normalizeH="0" noProof="0" dirty="0">
                <a:ln>
                  <a:noFill/>
                </a:ln>
                <a:solidFill>
                  <a:srgbClr val="4472C4">
                    <a:lumMod val="50000"/>
                  </a:srgbClr>
                </a:solidFill>
                <a:effectLst/>
                <a:uLnTx/>
                <a:uFillTx/>
                <a:latin typeface="+mj-lt"/>
              </a:rPr>
              <a:t> </a:t>
            </a:r>
            <a:r>
              <a:rPr kumimoji="0" lang="en-GB" sz="2200" i="0" u="none" strike="noStrike" kern="1200" cap="none" spc="0" normalizeH="0" baseline="0" noProof="0" dirty="0">
                <a:ln>
                  <a:noFill/>
                </a:ln>
                <a:solidFill>
                  <a:srgbClr val="4472C4">
                    <a:lumMod val="50000"/>
                  </a:srgbClr>
                </a:solidFill>
                <a:effectLst/>
                <a:uLnTx/>
                <a:uFillTx/>
                <a:latin typeface="+mj-lt"/>
              </a:rPr>
              <a:t>read</a:t>
            </a:r>
            <a:r>
              <a:rPr kumimoji="0" lang="en-GB" sz="2200" i="0" u="none" strike="noStrike" kern="1200" cap="none" spc="0" normalizeH="0" noProof="0" dirty="0">
                <a:ln>
                  <a:noFill/>
                </a:ln>
                <a:solidFill>
                  <a:srgbClr val="4472C4">
                    <a:lumMod val="50000"/>
                  </a:srgbClr>
                </a:solidFill>
                <a:effectLst/>
                <a:uLnTx/>
                <a:uFillTx/>
                <a:latin typeface="+mj-lt"/>
              </a:rPr>
              <a:t> French novels ?</a:t>
            </a:r>
            <a:endParaRPr lang="en-GB" sz="2200" dirty="0">
              <a:solidFill>
                <a:srgbClr val="4472C4">
                  <a:lumMod val="50000"/>
                </a:srgbClr>
              </a:solidFill>
              <a:latin typeface="+mj-lt"/>
            </a:endParaRPr>
          </a:p>
          <a:p>
            <a:pPr lvl="0">
              <a:spcAft>
                <a:spcPts val="800"/>
              </a:spcAft>
              <a:defRPr/>
            </a:pPr>
            <a:r>
              <a:rPr lang="en-GB" sz="2200" dirty="0">
                <a:solidFill>
                  <a:srgbClr val="4472C4">
                    <a:lumMod val="50000"/>
                  </a:srgbClr>
                </a:solidFill>
                <a:latin typeface="+mj-lt"/>
              </a:rPr>
              <a:t>2. We are translating Italian stories into French.</a:t>
            </a:r>
          </a:p>
          <a:p>
            <a:pPr lvl="0">
              <a:spcAft>
                <a:spcPts val="800"/>
              </a:spcAft>
              <a:defRPr/>
            </a:pPr>
            <a:r>
              <a:rPr lang="en-GB" sz="2200" dirty="0">
                <a:solidFill>
                  <a:srgbClr val="4472C4">
                    <a:lumMod val="50000"/>
                  </a:srgbClr>
                </a:solidFill>
                <a:latin typeface="+mj-lt"/>
              </a:rPr>
              <a:t>3. I like to answer the teacher’s questions when we read.</a:t>
            </a:r>
          </a:p>
          <a:p>
            <a:pPr lvl="0">
              <a:spcAft>
                <a:spcPts val="800"/>
              </a:spcAft>
              <a:defRPr/>
            </a:pPr>
            <a:r>
              <a:rPr lang="en-GB" sz="2200" dirty="0">
                <a:solidFill>
                  <a:srgbClr val="4472C4">
                    <a:lumMod val="50000"/>
                  </a:srgbClr>
                </a:solidFill>
                <a:latin typeface="+mj-lt"/>
              </a:rPr>
              <a:t>4. My teachers say I am going to pass all my exams.</a:t>
            </a:r>
          </a:p>
          <a:p>
            <a:pPr lvl="0">
              <a:spcAft>
                <a:spcPts val="800"/>
              </a:spcAft>
              <a:defRPr/>
            </a:pPr>
            <a:r>
              <a:rPr lang="en-GB" sz="2200" dirty="0">
                <a:solidFill>
                  <a:srgbClr val="4472C4">
                    <a:lumMod val="50000"/>
                  </a:srgbClr>
                </a:solidFill>
                <a:latin typeface="+mj-lt"/>
              </a:rPr>
              <a:t>5. You (polite) say that the red ski runs are difficult.</a:t>
            </a:r>
          </a:p>
          <a:p>
            <a:pPr lvl="0">
              <a:spcAft>
                <a:spcPts val="800"/>
              </a:spcAft>
              <a:defRPr/>
            </a:pPr>
            <a:r>
              <a:rPr lang="en-GB" sz="2200" dirty="0">
                <a:solidFill>
                  <a:srgbClr val="4472C4">
                    <a:lumMod val="50000"/>
                  </a:srgbClr>
                </a:solidFill>
                <a:latin typeface="+mj-lt"/>
              </a:rPr>
              <a:t>6. I am lucky. You (polite) answer my questions very well.</a:t>
            </a:r>
          </a:p>
          <a:p>
            <a:pPr>
              <a:spcAft>
                <a:spcPts val="800"/>
              </a:spcAft>
              <a:defRPr/>
            </a:pPr>
            <a:r>
              <a:rPr lang="en-GB" sz="2200" dirty="0">
                <a:solidFill>
                  <a:srgbClr val="4472C4">
                    <a:lumMod val="50000"/>
                  </a:srgbClr>
                </a:solidFill>
                <a:latin typeface="+mj-lt"/>
              </a:rPr>
              <a:t>7. And you (polite) drive the bus very well too!</a:t>
            </a:r>
          </a:p>
          <a:p>
            <a:pPr lvl="0">
              <a:spcAft>
                <a:spcPts val="800"/>
              </a:spcAft>
              <a:defRPr/>
            </a:pPr>
            <a:r>
              <a:rPr lang="en-GB" sz="2200" dirty="0">
                <a:solidFill>
                  <a:srgbClr val="4472C4">
                    <a:lumMod val="50000"/>
                  </a:srgbClr>
                </a:solidFill>
                <a:latin typeface="+mj-lt"/>
              </a:rPr>
              <a:t>8. All the pupils say you (polite) are better than the other instructors.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31128" cy="707849"/>
          </a:xfrm>
        </p:spPr>
        <p:txBody>
          <a:bodyPr>
            <a:normAutofit/>
          </a:bodyPr>
          <a:lstStyle/>
          <a:p>
            <a:r>
              <a:rPr lang="fr-FR" sz="2300" b="1" dirty="0">
                <a:solidFill>
                  <a:schemeClr val="bg1"/>
                </a:solidFill>
              </a:rPr>
              <a:t>Conversations avec le moniteur de ski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82838" y="1297188"/>
            <a:ext cx="7276692" cy="461665"/>
          </a:xfrm>
          <a:prstGeom prst="rect">
            <a:avLst/>
          </a:prstGeom>
          <a:noFill/>
        </p:spPr>
        <p:txBody>
          <a:bodyPr wrap="square" rtlCol="0">
            <a:spAutoFit/>
          </a:bodyPr>
          <a:lstStyle/>
          <a:p>
            <a:pPr algn="l"/>
            <a:r>
              <a:rPr lang="en-GB" sz="2400" dirty="0">
                <a:solidFill>
                  <a:schemeClr val="accent5">
                    <a:lumMod val="50000"/>
                  </a:schemeClr>
                </a:solidFill>
              </a:rPr>
              <a:t>Tu </a:t>
            </a:r>
            <a:r>
              <a:rPr lang="en-GB" sz="2400" dirty="0" err="1">
                <a:solidFill>
                  <a:schemeClr val="accent5">
                    <a:lumMod val="50000"/>
                  </a:schemeClr>
                </a:solidFill>
              </a:rPr>
              <a:t>peux</a:t>
            </a:r>
            <a:r>
              <a:rPr lang="en-GB" sz="2400" dirty="0">
                <a:solidFill>
                  <a:schemeClr val="accent5">
                    <a:lumMod val="50000"/>
                  </a:schemeClr>
                </a:solidFill>
              </a:rPr>
              <a:t> </a:t>
            </a:r>
            <a:r>
              <a:rPr lang="en-GB" sz="2400" dirty="0" err="1">
                <a:solidFill>
                  <a:schemeClr val="accent5">
                    <a:lumMod val="50000"/>
                  </a:schemeClr>
                </a:solidFill>
              </a:rPr>
              <a:t>traduire</a:t>
            </a:r>
            <a:r>
              <a:rPr lang="en-GB" sz="2400" dirty="0">
                <a:solidFill>
                  <a:schemeClr val="accent5">
                    <a:lumMod val="50000"/>
                  </a:schemeClr>
                </a:solidFill>
              </a:rPr>
              <a:t> le message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français</a:t>
            </a:r>
            <a:r>
              <a:rPr lang="en-GB" sz="2400" dirty="0">
                <a:solidFill>
                  <a:schemeClr val="accent5">
                    <a:lumMod val="50000"/>
                  </a:schemeClr>
                </a:solidFill>
              </a:rPr>
              <a:t> ?</a:t>
            </a:r>
          </a:p>
        </p:txBody>
      </p:sp>
      <p:pic>
        <p:nvPicPr>
          <p:cNvPr id="3" name="Picture 2" descr="A picture containing shirt&#10;&#10;Description automatically generated">
            <a:extLst>
              <a:ext uri="{FF2B5EF4-FFF2-40B4-BE49-F238E27FC236}">
                <a16:creationId xmlns:a16="http://schemas.microsoft.com/office/drawing/2014/main" id="{DF3F076C-C51F-4BCA-8B0E-B1BB516CF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9293" y="688204"/>
            <a:ext cx="1679631" cy="1679631"/>
          </a:xfrm>
          <a:prstGeom prst="rect">
            <a:avLst/>
          </a:prstGeom>
        </p:spPr>
      </p:pic>
      <p:sp>
        <p:nvSpPr>
          <p:cNvPr id="20" name="Speech Bubble: Rectangle with Corners Rounded 19">
            <a:extLst>
              <a:ext uri="{FF2B5EF4-FFF2-40B4-BE49-F238E27FC236}">
                <a16:creationId xmlns:a16="http://schemas.microsoft.com/office/drawing/2014/main" id="{355540CB-934E-48BE-A3F7-91114AC07BBD}"/>
              </a:ext>
            </a:extLst>
          </p:cNvPr>
          <p:cNvSpPr/>
          <p:nvPr/>
        </p:nvSpPr>
        <p:spPr>
          <a:xfrm>
            <a:off x="7754139" y="249870"/>
            <a:ext cx="2474852" cy="1042093"/>
          </a:xfrm>
          <a:prstGeom prst="wedgeRoundRectCallout">
            <a:avLst>
              <a:gd name="adj1" fmla="val 61304"/>
              <a:gd name="adj2" fmla="val 28018"/>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fr-FR" sz="2000" b="1" dirty="0">
                <a:solidFill>
                  <a:prstClr val="white"/>
                </a:solidFill>
                <a:latin typeface="Century Gothic" panose="020B0502020202020204" pitchFamily="34" charset="0"/>
              </a:rPr>
              <a:t>*le moniteur de ski </a:t>
            </a:r>
          </a:p>
          <a:p>
            <a:pPr algn="ctr"/>
            <a:r>
              <a:rPr lang="fr-FR" sz="2000" dirty="0">
                <a:solidFill>
                  <a:prstClr val="white"/>
                </a:solidFill>
                <a:latin typeface="Century Gothic" panose="020B0502020202020204" pitchFamily="34" charset="0"/>
              </a:rPr>
              <a:t>= ski </a:t>
            </a:r>
            <a:r>
              <a:rPr lang="fr-FR" sz="2000" dirty="0" err="1">
                <a:solidFill>
                  <a:prstClr val="white"/>
                </a:solidFill>
                <a:latin typeface="Century Gothic" panose="020B0502020202020204" pitchFamily="34" charset="0"/>
              </a:rPr>
              <a:t>instructor</a:t>
            </a:r>
            <a:endParaRPr lang="fr-FR" sz="2000" dirty="0">
              <a:solidFill>
                <a:prstClr val="white"/>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BF966994-76D4-44E8-8CD5-F547EFC9C7F1}"/>
              </a:ext>
            </a:extLst>
          </p:cNvPr>
          <p:cNvSpPr/>
          <p:nvPr/>
        </p:nvSpPr>
        <p:spPr>
          <a:xfrm>
            <a:off x="247760" y="2060957"/>
            <a:ext cx="9852970" cy="4117910"/>
          </a:xfrm>
          <a:prstGeom prst="wedgeRoundRectCallout">
            <a:avLst>
              <a:gd name="adj1" fmla="val 55714"/>
              <a:gd name="adj2" fmla="val -3373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Box 18">
            <a:extLst>
              <a:ext uri="{FF2B5EF4-FFF2-40B4-BE49-F238E27FC236}">
                <a16:creationId xmlns:a16="http://schemas.microsoft.com/office/drawing/2014/main" id="{2FFD2182-DF7F-4812-A299-C92A6555B03A}"/>
              </a:ext>
            </a:extLst>
          </p:cNvPr>
          <p:cNvSpPr txBox="1"/>
          <p:nvPr/>
        </p:nvSpPr>
        <p:spPr>
          <a:xfrm>
            <a:off x="805497" y="3477152"/>
            <a:ext cx="9315410" cy="430887"/>
          </a:xfrm>
          <a:prstGeom prst="rect">
            <a:avLst/>
          </a:prstGeom>
          <a:solidFill>
            <a:schemeClr val="bg1"/>
          </a:solidFill>
        </p:spPr>
        <p:txBody>
          <a:bodyPr wrap="square">
            <a:spAutoFit/>
          </a:bodyPr>
          <a:lstStyle/>
          <a:p>
            <a:pPr lvl="0">
              <a:spcAft>
                <a:spcPts val="800"/>
              </a:spcAft>
              <a:defRPr/>
            </a:pPr>
            <a:r>
              <a:rPr lang="en-GB" sz="2200" dirty="0" err="1">
                <a:solidFill>
                  <a:schemeClr val="accent5">
                    <a:lumMod val="50000"/>
                  </a:schemeClr>
                </a:solidFill>
              </a:rPr>
              <a:t>Mes</a:t>
            </a:r>
            <a:r>
              <a:rPr lang="en-GB" sz="2200" dirty="0">
                <a:solidFill>
                  <a:schemeClr val="accent5">
                    <a:lumMod val="50000"/>
                  </a:schemeClr>
                </a:solidFill>
              </a:rPr>
              <a:t> profs </a:t>
            </a:r>
            <a:r>
              <a:rPr lang="en-GB" sz="2200" dirty="0" err="1">
                <a:solidFill>
                  <a:schemeClr val="accent5">
                    <a:lumMod val="50000"/>
                  </a:schemeClr>
                </a:solidFill>
              </a:rPr>
              <a:t>disent</a:t>
            </a:r>
            <a:r>
              <a:rPr lang="en-GB" sz="2200" dirty="0">
                <a:solidFill>
                  <a:schemeClr val="accent5">
                    <a:lumMod val="50000"/>
                  </a:schemeClr>
                </a:solidFill>
              </a:rPr>
              <a:t> que je </a:t>
            </a:r>
            <a:r>
              <a:rPr lang="en-GB" sz="2200" dirty="0" err="1">
                <a:solidFill>
                  <a:schemeClr val="accent5">
                    <a:lumMod val="50000"/>
                  </a:schemeClr>
                </a:solidFill>
              </a:rPr>
              <a:t>vais</a:t>
            </a:r>
            <a:r>
              <a:rPr lang="en-GB" sz="2200" dirty="0">
                <a:solidFill>
                  <a:schemeClr val="accent5">
                    <a:lumMod val="50000"/>
                  </a:schemeClr>
                </a:solidFill>
              </a:rPr>
              <a:t> </a:t>
            </a:r>
            <a:r>
              <a:rPr lang="en-GB" sz="2200" dirty="0" err="1">
                <a:solidFill>
                  <a:schemeClr val="accent5">
                    <a:lumMod val="50000"/>
                  </a:schemeClr>
                </a:solidFill>
              </a:rPr>
              <a:t>r</a:t>
            </a:r>
            <a:r>
              <a:rPr lang="en-GB" sz="2200" dirty="0" err="1">
                <a:solidFill>
                  <a:srgbClr val="4472C4">
                    <a:lumMod val="50000"/>
                  </a:srgbClr>
                </a:solidFill>
              </a:rPr>
              <a:t>éussir</a:t>
            </a:r>
            <a:r>
              <a:rPr lang="en-GB" sz="2200" dirty="0">
                <a:solidFill>
                  <a:srgbClr val="4472C4">
                    <a:lumMod val="50000"/>
                  </a:srgbClr>
                </a:solidFill>
              </a:rPr>
              <a:t> </a:t>
            </a:r>
            <a:r>
              <a:rPr lang="en-GB" sz="2200" dirty="0" err="1">
                <a:solidFill>
                  <a:srgbClr val="4472C4">
                    <a:lumMod val="50000"/>
                  </a:srgbClr>
                </a:solidFill>
              </a:rPr>
              <a:t>tous</a:t>
            </a:r>
            <a:r>
              <a:rPr lang="en-GB" sz="2200" dirty="0">
                <a:solidFill>
                  <a:srgbClr val="4472C4">
                    <a:lumMod val="50000"/>
                  </a:srgbClr>
                </a:solidFill>
              </a:rPr>
              <a:t> </a:t>
            </a:r>
            <a:r>
              <a:rPr lang="en-GB" sz="2200" dirty="0" err="1">
                <a:solidFill>
                  <a:srgbClr val="4472C4">
                    <a:lumMod val="50000"/>
                  </a:srgbClr>
                </a:solidFill>
              </a:rPr>
              <a:t>mes</a:t>
            </a:r>
            <a:r>
              <a:rPr lang="en-GB" sz="2200" dirty="0">
                <a:solidFill>
                  <a:srgbClr val="4472C4">
                    <a:lumMod val="50000"/>
                  </a:srgbClr>
                </a:solidFill>
              </a:rPr>
              <a:t> examens !</a:t>
            </a:r>
            <a:endParaRPr lang="en-GB" sz="2200" dirty="0">
              <a:solidFill>
                <a:schemeClr val="accent5">
                  <a:lumMod val="50000"/>
                </a:schemeClr>
              </a:solidFill>
            </a:endParaRPr>
          </a:p>
        </p:txBody>
      </p:sp>
      <p:sp>
        <p:nvSpPr>
          <p:cNvPr id="28" name="TextBox 27">
            <a:extLst>
              <a:ext uri="{FF2B5EF4-FFF2-40B4-BE49-F238E27FC236}">
                <a16:creationId xmlns:a16="http://schemas.microsoft.com/office/drawing/2014/main" id="{F9C40805-159F-4FB9-8E79-C954395C9C29}"/>
              </a:ext>
            </a:extLst>
          </p:cNvPr>
          <p:cNvSpPr txBox="1"/>
          <p:nvPr/>
        </p:nvSpPr>
        <p:spPr>
          <a:xfrm>
            <a:off x="808429" y="3034138"/>
            <a:ext cx="9312478" cy="430887"/>
          </a:xfrm>
          <a:prstGeom prst="rect">
            <a:avLst/>
          </a:prstGeom>
          <a:solidFill>
            <a:schemeClr val="bg1"/>
          </a:solidFill>
        </p:spPr>
        <p:txBody>
          <a:bodyPr wrap="square">
            <a:spAutoFit/>
          </a:bodyPr>
          <a:lstStyle/>
          <a:p>
            <a:pPr lvl="0">
              <a:spcAft>
                <a:spcPts val="800"/>
              </a:spcAft>
              <a:defRPr/>
            </a:pPr>
            <a:r>
              <a:rPr lang="en-GB" sz="2200" dirty="0" err="1">
                <a:solidFill>
                  <a:srgbClr val="4472C4">
                    <a:lumMod val="50000"/>
                  </a:srgbClr>
                </a:solidFill>
              </a:rPr>
              <a:t>J’aime</a:t>
            </a:r>
            <a:r>
              <a:rPr lang="en-GB" sz="2200" dirty="0">
                <a:solidFill>
                  <a:srgbClr val="4472C4">
                    <a:lumMod val="50000"/>
                  </a:srgbClr>
                </a:solidFill>
              </a:rPr>
              <a:t> </a:t>
            </a:r>
            <a:r>
              <a:rPr lang="en-GB" sz="2200" dirty="0" err="1">
                <a:solidFill>
                  <a:srgbClr val="4472C4">
                    <a:lumMod val="50000"/>
                  </a:srgbClr>
                </a:solidFill>
              </a:rPr>
              <a:t>répondre</a:t>
            </a:r>
            <a:r>
              <a:rPr lang="en-GB" sz="2200" dirty="0">
                <a:solidFill>
                  <a:srgbClr val="4472C4">
                    <a:lumMod val="50000"/>
                  </a:srgbClr>
                </a:solidFill>
              </a:rPr>
              <a:t> aux questions du prof </a:t>
            </a:r>
            <a:r>
              <a:rPr lang="en-GB" sz="2200" dirty="0" err="1">
                <a:solidFill>
                  <a:srgbClr val="4472C4">
                    <a:lumMod val="50000"/>
                  </a:srgbClr>
                </a:solidFill>
              </a:rPr>
              <a:t>quand</a:t>
            </a:r>
            <a:r>
              <a:rPr lang="en-GB" sz="2200" dirty="0">
                <a:solidFill>
                  <a:srgbClr val="4472C4">
                    <a:lumMod val="50000"/>
                  </a:srgbClr>
                </a:solidFill>
              </a:rPr>
              <a:t> nous </a:t>
            </a:r>
            <a:r>
              <a:rPr lang="en-GB" sz="2200" dirty="0" err="1">
                <a:solidFill>
                  <a:srgbClr val="4472C4">
                    <a:lumMod val="50000"/>
                  </a:srgbClr>
                </a:solidFill>
              </a:rPr>
              <a:t>lisons</a:t>
            </a:r>
            <a:r>
              <a:rPr lang="en-GB" sz="2200" dirty="0">
                <a:solidFill>
                  <a:srgbClr val="4472C4">
                    <a:lumMod val="50000"/>
                  </a:srgbClr>
                </a:solidFill>
              </a:rPr>
              <a:t>.</a:t>
            </a:r>
          </a:p>
        </p:txBody>
      </p:sp>
      <p:sp>
        <p:nvSpPr>
          <p:cNvPr id="29" name="TextBox 28">
            <a:extLst>
              <a:ext uri="{FF2B5EF4-FFF2-40B4-BE49-F238E27FC236}">
                <a16:creationId xmlns:a16="http://schemas.microsoft.com/office/drawing/2014/main" id="{3DADAB5B-6D0D-4416-924C-A9B35FE65163}"/>
              </a:ext>
            </a:extLst>
          </p:cNvPr>
          <p:cNvSpPr txBox="1"/>
          <p:nvPr/>
        </p:nvSpPr>
        <p:spPr>
          <a:xfrm>
            <a:off x="808429" y="2616724"/>
            <a:ext cx="8442450" cy="43088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traduisons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italiennes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lang="en-GB" sz="2200" dirty="0">
                <a:solidFill>
                  <a:srgbClr val="4472C4">
                    <a:lumMod val="50000"/>
                  </a:srgbClr>
                </a:solidFill>
                <a:latin typeface="Century Gothic" panose="020F0302020204030204"/>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5CDB951-6C16-44B6-93D7-FE8BEC4FF541}"/>
              </a:ext>
            </a:extLst>
          </p:cNvPr>
          <p:cNvSpPr txBox="1"/>
          <p:nvPr/>
        </p:nvSpPr>
        <p:spPr>
          <a:xfrm>
            <a:off x="812521" y="3908909"/>
            <a:ext cx="6635275" cy="430887"/>
          </a:xfrm>
          <a:prstGeom prst="rect">
            <a:avLst/>
          </a:prstGeom>
          <a:solidFill>
            <a:schemeClr val="bg1"/>
          </a:solidFill>
        </p:spPr>
        <p:txBody>
          <a:bodyPr wrap="square">
            <a:spAutoFit/>
          </a:bodyPr>
          <a:lstStyle/>
          <a:p>
            <a:pPr lvl="0">
              <a:spcAft>
                <a:spcPts val="800"/>
              </a:spcAft>
              <a:defRPr/>
            </a:pPr>
            <a:r>
              <a:rPr lang="en-GB" sz="2200" dirty="0" err="1">
                <a:solidFill>
                  <a:srgbClr val="4472C4">
                    <a:lumMod val="50000"/>
                  </a:srgbClr>
                </a:solidFill>
              </a:rPr>
              <a:t>Vous</a:t>
            </a:r>
            <a:r>
              <a:rPr lang="en-GB" sz="2200" dirty="0">
                <a:solidFill>
                  <a:srgbClr val="4472C4">
                    <a:lumMod val="50000"/>
                  </a:srgbClr>
                </a:solidFill>
              </a:rPr>
              <a:t> </a:t>
            </a:r>
            <a:r>
              <a:rPr lang="en-GB" sz="2200" dirty="0" err="1">
                <a:solidFill>
                  <a:srgbClr val="4472C4">
                    <a:lumMod val="50000"/>
                  </a:srgbClr>
                </a:solidFill>
              </a:rPr>
              <a:t>dites</a:t>
            </a:r>
            <a:r>
              <a:rPr lang="en-GB" sz="2200" dirty="0">
                <a:solidFill>
                  <a:srgbClr val="4472C4">
                    <a:lumMod val="50000"/>
                  </a:srgbClr>
                </a:solidFill>
              </a:rPr>
              <a:t> que les </a:t>
            </a:r>
            <a:r>
              <a:rPr lang="en-GB" sz="2200" dirty="0" err="1">
                <a:solidFill>
                  <a:srgbClr val="4472C4">
                    <a:lumMod val="50000"/>
                  </a:srgbClr>
                </a:solidFill>
              </a:rPr>
              <a:t>pistes</a:t>
            </a:r>
            <a:r>
              <a:rPr lang="en-GB" sz="2200" dirty="0">
                <a:solidFill>
                  <a:srgbClr val="4472C4">
                    <a:lumMod val="50000"/>
                  </a:srgbClr>
                </a:solidFill>
              </a:rPr>
              <a:t> rouges </a:t>
            </a:r>
            <a:r>
              <a:rPr lang="en-GB" sz="2200" dirty="0" err="1">
                <a:solidFill>
                  <a:srgbClr val="4472C4">
                    <a:lumMod val="50000"/>
                  </a:srgbClr>
                </a:solidFill>
              </a:rPr>
              <a:t>sont</a:t>
            </a:r>
            <a:r>
              <a:rPr lang="en-GB" sz="2200" dirty="0">
                <a:solidFill>
                  <a:srgbClr val="4472C4">
                    <a:lumMod val="50000"/>
                  </a:srgbClr>
                </a:solidFill>
              </a:rPr>
              <a:t> </a:t>
            </a:r>
            <a:r>
              <a:rPr lang="en-GB" sz="2200" dirty="0" err="1">
                <a:solidFill>
                  <a:srgbClr val="4472C4">
                    <a:lumMod val="50000"/>
                  </a:srgbClr>
                </a:solidFill>
              </a:rPr>
              <a:t>difficiles</a:t>
            </a:r>
            <a:r>
              <a:rPr lang="en-GB" sz="2200" dirty="0">
                <a:solidFill>
                  <a:srgbClr val="4472C4">
                    <a:lumMod val="50000"/>
                  </a:srgbClr>
                </a:solidFill>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F811F4F-E838-41DF-B7A4-39185AD13048}"/>
              </a:ext>
            </a:extLst>
          </p:cNvPr>
          <p:cNvSpPr txBox="1"/>
          <p:nvPr/>
        </p:nvSpPr>
        <p:spPr>
          <a:xfrm>
            <a:off x="770077" y="4333992"/>
            <a:ext cx="9439216" cy="430887"/>
          </a:xfrm>
          <a:prstGeom prst="rect">
            <a:avLst/>
          </a:prstGeom>
          <a:solidFill>
            <a:schemeClr val="bg1"/>
          </a:solidFill>
        </p:spPr>
        <p:txBody>
          <a:bodyPr wrap="square">
            <a:spAutoFit/>
          </a:bodyPr>
          <a:lstStyle/>
          <a:p>
            <a:pPr lvl="0">
              <a:spcAft>
                <a:spcPts val="800"/>
              </a:spcAft>
              <a:defRPr/>
            </a:pPr>
            <a:r>
              <a:rPr lang="en-GB" sz="2200" dirty="0" err="1">
                <a:solidFill>
                  <a:schemeClr val="accent5">
                    <a:lumMod val="50000"/>
                  </a:schemeClr>
                </a:solidFill>
              </a:rPr>
              <a:t>J’ai</a:t>
            </a:r>
            <a:r>
              <a:rPr lang="en-GB" sz="2200" dirty="0">
                <a:solidFill>
                  <a:schemeClr val="accent5">
                    <a:lumMod val="50000"/>
                  </a:schemeClr>
                </a:solidFill>
              </a:rPr>
              <a:t> de la chance. </a:t>
            </a:r>
            <a:r>
              <a:rPr lang="en-GB" sz="2200" dirty="0" err="1">
                <a:solidFill>
                  <a:schemeClr val="accent5">
                    <a:lumMod val="50000"/>
                  </a:schemeClr>
                </a:solidFill>
              </a:rPr>
              <a:t>Vous</a:t>
            </a:r>
            <a:r>
              <a:rPr lang="en-GB" sz="2200" dirty="0">
                <a:solidFill>
                  <a:schemeClr val="accent5">
                    <a:lumMod val="50000"/>
                  </a:schemeClr>
                </a:solidFill>
              </a:rPr>
              <a:t> </a:t>
            </a:r>
            <a:r>
              <a:rPr lang="en-GB" sz="2200" dirty="0" err="1">
                <a:solidFill>
                  <a:schemeClr val="accent5">
                    <a:lumMod val="50000"/>
                  </a:schemeClr>
                </a:solidFill>
              </a:rPr>
              <a:t>répondez</a:t>
            </a:r>
            <a:r>
              <a:rPr lang="en-GB" sz="2200" dirty="0">
                <a:solidFill>
                  <a:schemeClr val="accent5">
                    <a:lumMod val="50000"/>
                  </a:schemeClr>
                </a:solidFill>
              </a:rPr>
              <a:t> </a:t>
            </a:r>
            <a:r>
              <a:rPr lang="en-GB" sz="2200" dirty="0" err="1">
                <a:solidFill>
                  <a:schemeClr val="accent5">
                    <a:lumMod val="50000"/>
                  </a:schemeClr>
                </a:solidFill>
              </a:rPr>
              <a:t>très</a:t>
            </a:r>
            <a:r>
              <a:rPr lang="en-GB" sz="2200" dirty="0">
                <a:solidFill>
                  <a:schemeClr val="accent5">
                    <a:lumMod val="50000"/>
                  </a:schemeClr>
                </a:solidFill>
              </a:rPr>
              <a:t> bien </a:t>
            </a:r>
            <a:r>
              <a:rPr lang="en-GB" sz="2200" dirty="0">
                <a:solidFill>
                  <a:schemeClr val="accent5">
                    <a:lumMod val="50000"/>
                  </a:schemeClr>
                </a:solidFill>
                <a:latin typeface="Century Gothic" panose="020B0502020202020204" pitchFamily="34" charset="0"/>
              </a:rPr>
              <a:t>à </a:t>
            </a:r>
            <a:r>
              <a:rPr lang="en-GB" sz="2200" dirty="0" err="1">
                <a:solidFill>
                  <a:schemeClr val="accent5">
                    <a:lumMod val="50000"/>
                  </a:schemeClr>
                </a:solidFill>
                <a:latin typeface="Century Gothic" panose="020B0502020202020204" pitchFamily="34" charset="0"/>
              </a:rPr>
              <a:t>mes</a:t>
            </a:r>
            <a:r>
              <a:rPr lang="en-GB" sz="2200" dirty="0">
                <a:solidFill>
                  <a:schemeClr val="accent5">
                    <a:lumMod val="50000"/>
                  </a:schemeClr>
                </a:solidFill>
                <a:latin typeface="Century Gothic" panose="020B0502020202020204" pitchFamily="34" charset="0"/>
              </a:rPr>
              <a:t> questions</a:t>
            </a:r>
            <a:r>
              <a:rPr lang="en-GB" sz="2200" dirty="0">
                <a:solidFill>
                  <a:schemeClr val="accent5">
                    <a:lumMod val="50000"/>
                  </a:schemeClr>
                </a:solidFill>
              </a:rPr>
              <a:t>.</a:t>
            </a:r>
          </a:p>
        </p:txBody>
      </p:sp>
      <p:sp>
        <p:nvSpPr>
          <p:cNvPr id="33" name="TextBox 32">
            <a:extLst>
              <a:ext uri="{FF2B5EF4-FFF2-40B4-BE49-F238E27FC236}">
                <a16:creationId xmlns:a16="http://schemas.microsoft.com/office/drawing/2014/main" id="{0E3155FE-06B9-49B7-B8FE-6297F42802CF}"/>
              </a:ext>
            </a:extLst>
          </p:cNvPr>
          <p:cNvSpPr txBox="1"/>
          <p:nvPr/>
        </p:nvSpPr>
        <p:spPr>
          <a:xfrm>
            <a:off x="808429" y="2161909"/>
            <a:ext cx="6372224" cy="430887"/>
          </a:xfrm>
          <a:prstGeom prst="rect">
            <a:avLst/>
          </a:prstGeom>
          <a:solidFill>
            <a:schemeClr val="bg1"/>
          </a:solidFill>
        </p:spPr>
        <p:txBody>
          <a:bodyPr wrap="square">
            <a:spAutoFit/>
          </a:bodyPr>
          <a:lstStyle/>
          <a:p>
            <a:pPr lvl="0">
              <a:spcAft>
                <a:spcPts val="800"/>
              </a:spcAf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Lisez-vous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romans </a:t>
            </a:r>
            <a:r>
              <a:rPr lang="en-GB" sz="2200" dirty="0" err="1">
                <a:solidFill>
                  <a:srgbClr val="4472C4">
                    <a:lumMod val="50000"/>
                  </a:srgbClr>
                </a:solidFill>
              </a:rPr>
              <a:t>français</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8DA8CD63-E1BA-4B74-BE59-3B58C67902B3}"/>
              </a:ext>
            </a:extLst>
          </p:cNvPr>
          <p:cNvSpPr txBox="1"/>
          <p:nvPr/>
        </p:nvSpPr>
        <p:spPr>
          <a:xfrm>
            <a:off x="812521" y="5212607"/>
            <a:ext cx="9111957" cy="872034"/>
          </a:xfrm>
          <a:prstGeom prst="rect">
            <a:avLst/>
          </a:prstGeom>
          <a:solidFill>
            <a:schemeClr val="bg1"/>
          </a:solidFill>
        </p:spPr>
        <p:txBody>
          <a:bodyPr wrap="square">
            <a:spAutoFit/>
          </a:bodyPr>
          <a:lstStyle/>
          <a:p>
            <a:pPr lvl="0">
              <a:spcAft>
                <a:spcPts val="800"/>
              </a:spcAft>
              <a:defRPr/>
            </a:pPr>
            <a:r>
              <a:rPr lang="en-GB" sz="2200" dirty="0" err="1">
                <a:solidFill>
                  <a:srgbClr val="4472C4">
                    <a:lumMod val="50000"/>
                  </a:srgbClr>
                </a:solidFill>
              </a:rPr>
              <a:t>Tous</a:t>
            </a:r>
            <a:r>
              <a:rPr lang="en-GB" sz="2200" dirty="0">
                <a:solidFill>
                  <a:srgbClr val="4472C4">
                    <a:lumMod val="50000"/>
                  </a:srgbClr>
                </a:solidFill>
              </a:rPr>
              <a:t> les </a:t>
            </a:r>
            <a:r>
              <a:rPr lang="en-GB" sz="2200" dirty="0" err="1">
                <a:solidFill>
                  <a:srgbClr val="4472C4">
                    <a:lumMod val="50000"/>
                  </a:srgbClr>
                </a:solidFill>
              </a:rPr>
              <a:t>élèves</a:t>
            </a:r>
            <a:r>
              <a:rPr lang="en-GB" sz="2200" dirty="0">
                <a:solidFill>
                  <a:srgbClr val="4472C4">
                    <a:lumMod val="50000"/>
                  </a:srgbClr>
                </a:solidFill>
              </a:rPr>
              <a:t> </a:t>
            </a:r>
            <a:r>
              <a:rPr lang="en-GB" sz="2200" dirty="0" err="1">
                <a:solidFill>
                  <a:srgbClr val="4472C4">
                    <a:lumMod val="50000"/>
                  </a:srgbClr>
                </a:solidFill>
              </a:rPr>
              <a:t>disent</a:t>
            </a:r>
            <a:r>
              <a:rPr lang="en-GB" sz="2200" dirty="0">
                <a:solidFill>
                  <a:srgbClr val="4472C4">
                    <a:lumMod val="50000"/>
                  </a:srgbClr>
                </a:solidFill>
              </a:rPr>
              <a:t> que </a:t>
            </a:r>
            <a:r>
              <a:rPr lang="en-GB" sz="2200" dirty="0" err="1">
                <a:solidFill>
                  <a:srgbClr val="4472C4">
                    <a:lumMod val="50000"/>
                  </a:srgbClr>
                </a:solidFill>
              </a:rPr>
              <a:t>vous</a:t>
            </a:r>
            <a:r>
              <a:rPr lang="en-GB" sz="2200" dirty="0">
                <a:solidFill>
                  <a:srgbClr val="4472C4">
                    <a:lumMod val="50000"/>
                  </a:srgbClr>
                </a:solidFill>
              </a:rPr>
              <a:t> </a:t>
            </a:r>
            <a:r>
              <a:rPr lang="en-GB" sz="2200" dirty="0" err="1">
                <a:solidFill>
                  <a:srgbClr val="4472C4">
                    <a:lumMod val="50000"/>
                  </a:srgbClr>
                </a:solidFill>
              </a:rPr>
              <a:t>êtes</a:t>
            </a:r>
            <a:r>
              <a:rPr lang="en-GB" sz="2200" dirty="0">
                <a:solidFill>
                  <a:srgbClr val="4472C4">
                    <a:lumMod val="50000"/>
                  </a:srgbClr>
                </a:solidFill>
              </a:rPr>
              <a:t> </a:t>
            </a:r>
            <a:r>
              <a:rPr lang="en-GB" sz="2200" dirty="0" err="1">
                <a:solidFill>
                  <a:srgbClr val="4472C4">
                    <a:lumMod val="50000"/>
                  </a:srgbClr>
                </a:solidFill>
              </a:rPr>
              <a:t>meilleur</a:t>
            </a:r>
            <a:r>
              <a:rPr lang="en-GB" sz="2200" dirty="0">
                <a:solidFill>
                  <a:srgbClr val="4472C4">
                    <a:lumMod val="50000"/>
                  </a:srgbClr>
                </a:solidFill>
              </a:rPr>
              <a:t> que les </a:t>
            </a:r>
          </a:p>
          <a:p>
            <a:pPr lvl="0">
              <a:spcAft>
                <a:spcPts val="800"/>
              </a:spcAft>
              <a:defRPr/>
            </a:pPr>
            <a:r>
              <a:rPr lang="en-GB" sz="2200" dirty="0" err="1">
                <a:solidFill>
                  <a:srgbClr val="4472C4">
                    <a:lumMod val="50000"/>
                  </a:srgbClr>
                </a:solidFill>
              </a:rPr>
              <a:t>autres</a:t>
            </a:r>
            <a:r>
              <a:rPr lang="en-GB" sz="2200" dirty="0">
                <a:solidFill>
                  <a:srgbClr val="4472C4">
                    <a:lumMod val="50000"/>
                  </a:srgbClr>
                </a:solidFill>
              </a:rPr>
              <a:t> </a:t>
            </a:r>
            <a:r>
              <a:rPr lang="en-GB" sz="2200" dirty="0" err="1">
                <a:solidFill>
                  <a:srgbClr val="4472C4">
                    <a:lumMod val="50000"/>
                  </a:srgbClr>
                </a:solidFill>
              </a:rPr>
              <a:t>moniteurs</a:t>
            </a:r>
            <a:r>
              <a:rPr lang="en-GB" sz="2200" dirty="0">
                <a:solidFill>
                  <a:srgbClr val="4472C4">
                    <a:lumMod val="50000"/>
                  </a:srgbClr>
                </a:solidFill>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4D20611-74B2-4FA5-86EA-BB98172E9AAF}"/>
              </a:ext>
            </a:extLst>
          </p:cNvPr>
          <p:cNvSpPr txBox="1"/>
          <p:nvPr/>
        </p:nvSpPr>
        <p:spPr>
          <a:xfrm>
            <a:off x="815795" y="4805813"/>
            <a:ext cx="6888896" cy="430887"/>
          </a:xfrm>
          <a:prstGeom prst="rect">
            <a:avLst/>
          </a:prstGeom>
          <a:solidFill>
            <a:schemeClr val="bg1"/>
          </a:solidFill>
        </p:spPr>
        <p:txBody>
          <a:bodyPr wrap="square">
            <a:spAutoFit/>
          </a:bodyPr>
          <a:lstStyle/>
          <a:p>
            <a:pPr>
              <a:spcAft>
                <a:spcPts val="800"/>
              </a:spcAft>
              <a:defRPr/>
            </a:pPr>
            <a:r>
              <a:rPr lang="en-GB" sz="2200" dirty="0">
                <a:solidFill>
                  <a:srgbClr val="4472C4">
                    <a:lumMod val="50000"/>
                  </a:srgbClr>
                </a:solidFill>
              </a:rPr>
              <a:t>Et </a:t>
            </a:r>
            <a:r>
              <a:rPr lang="en-GB" sz="2200" dirty="0" err="1">
                <a:solidFill>
                  <a:srgbClr val="4472C4">
                    <a:lumMod val="50000"/>
                  </a:srgbClr>
                </a:solidFill>
              </a:rPr>
              <a:t>vous</a:t>
            </a:r>
            <a:r>
              <a:rPr lang="en-GB" sz="2200" dirty="0">
                <a:solidFill>
                  <a:srgbClr val="4472C4">
                    <a:lumMod val="50000"/>
                  </a:srgbClr>
                </a:solidFill>
              </a:rPr>
              <a:t> </a:t>
            </a:r>
            <a:r>
              <a:rPr lang="en-GB" sz="2200" dirty="0" err="1">
                <a:solidFill>
                  <a:srgbClr val="4472C4">
                    <a:lumMod val="50000"/>
                  </a:srgbClr>
                </a:solidFill>
              </a:rPr>
              <a:t>conduisez</a:t>
            </a:r>
            <a:r>
              <a:rPr lang="en-GB" sz="2200" dirty="0">
                <a:solidFill>
                  <a:srgbClr val="4472C4">
                    <a:lumMod val="50000"/>
                  </a:srgbClr>
                </a:solidFill>
              </a:rPr>
              <a:t> </a:t>
            </a:r>
            <a:r>
              <a:rPr lang="en-GB" sz="2200" dirty="0" err="1">
                <a:solidFill>
                  <a:srgbClr val="4472C4">
                    <a:lumMod val="50000"/>
                  </a:srgbClr>
                </a:solidFill>
              </a:rPr>
              <a:t>l’autobus</a:t>
            </a:r>
            <a:r>
              <a:rPr lang="en-GB" sz="2200" dirty="0">
                <a:solidFill>
                  <a:srgbClr val="4472C4">
                    <a:lumMod val="50000"/>
                  </a:srgbClr>
                </a:solidFill>
              </a:rPr>
              <a:t> </a:t>
            </a:r>
            <a:r>
              <a:rPr lang="en-GB" sz="2200" dirty="0" err="1">
                <a:solidFill>
                  <a:srgbClr val="4472C4">
                    <a:lumMod val="50000"/>
                  </a:srgbClr>
                </a:solidFill>
              </a:rPr>
              <a:t>très</a:t>
            </a:r>
            <a:r>
              <a:rPr lang="en-GB" sz="2200" dirty="0">
                <a:solidFill>
                  <a:srgbClr val="4472C4">
                    <a:lumMod val="50000"/>
                  </a:srgbClr>
                </a:solidFill>
              </a:rPr>
              <a:t> bien </a:t>
            </a:r>
            <a:r>
              <a:rPr lang="en-GB" sz="2200" dirty="0" err="1">
                <a:solidFill>
                  <a:srgbClr val="4472C4">
                    <a:lumMod val="50000"/>
                  </a:srgbClr>
                </a:solidFill>
              </a:rPr>
              <a:t>aussi</a:t>
            </a:r>
            <a:r>
              <a:rPr lang="en-GB" sz="2200" dirty="0">
                <a:solidFill>
                  <a:srgbClr val="4472C4">
                    <a:lumMod val="50000"/>
                  </a:srgbClr>
                </a:solidFill>
              </a:rPr>
              <a:t> !</a:t>
            </a:r>
          </a:p>
        </p:txBody>
      </p:sp>
      <p:pic>
        <p:nvPicPr>
          <p:cNvPr id="9" name="Picture 8" descr="A picture containing green, person, colorful, wearing&#10;&#10;Description automatically generated">
            <a:extLst>
              <a:ext uri="{FF2B5EF4-FFF2-40B4-BE49-F238E27FC236}">
                <a16:creationId xmlns:a16="http://schemas.microsoft.com/office/drawing/2014/main" id="{5B0E5926-036A-44EE-9D1F-FB8F655AD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4823" y="3093595"/>
            <a:ext cx="3142987" cy="3142987"/>
          </a:xfrm>
          <a:prstGeom prst="rect">
            <a:avLst/>
          </a:prstGeom>
        </p:spPr>
      </p:pic>
    </p:spTree>
    <p:extLst>
      <p:ext uri="{BB962C8B-B14F-4D97-AF65-F5344CB8AC3E}">
        <p14:creationId xmlns:p14="http://schemas.microsoft.com/office/powerpoint/2010/main" val="39844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9" grpId="0" animBg="1"/>
      <p:bldP spid="31"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3338" y="2234643"/>
            <a:ext cx="9516893" cy="1062010"/>
          </a:xfrm>
        </p:spPr>
        <p:txBody>
          <a:bodyPr>
            <a:noAutofit/>
          </a:bodyPr>
          <a:lstStyle/>
          <a:p>
            <a:pPr algn="l"/>
            <a:r>
              <a:rPr lang="en-GB" sz="3500" b="1" dirty="0">
                <a:solidFill>
                  <a:prstClr val="white"/>
                </a:solidFill>
              </a:rPr>
              <a:t>Communicating in other languages [4]</a:t>
            </a:r>
            <a:br>
              <a:rPr lang="en-GB" sz="3500" b="1" dirty="0">
                <a:solidFill>
                  <a:prstClr val="white"/>
                </a:solidFill>
              </a:rPr>
            </a:br>
            <a:endParaRPr lang="en-US" sz="35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3339" y="2893619"/>
            <a:ext cx="8519158" cy="886062"/>
          </a:xfrm>
        </p:spPr>
        <p:txBody>
          <a:bodyPr>
            <a:noAutofit/>
          </a:bodyPr>
          <a:lstStyle/>
          <a:p>
            <a:pPr algn="l"/>
            <a:r>
              <a:rPr lang="en-GB" sz="3000" dirty="0">
                <a:solidFill>
                  <a:prstClr val="white"/>
                </a:solidFill>
              </a:rPr>
              <a:t>verbs like ‘</a:t>
            </a:r>
            <a:r>
              <a:rPr lang="en-GB" sz="3000" dirty="0" err="1">
                <a:solidFill>
                  <a:prstClr val="white"/>
                </a:solidFill>
              </a:rPr>
              <a:t>écrire</a:t>
            </a:r>
            <a:r>
              <a:rPr lang="en-GB" sz="3000" dirty="0">
                <a:solidFill>
                  <a:prstClr val="white"/>
                </a:solidFill>
              </a:rPr>
              <a:t>’ in the present (plural)</a:t>
            </a:r>
          </a:p>
          <a:p>
            <a:pPr algn="l"/>
            <a:r>
              <a:rPr lang="en-GB" sz="3000" dirty="0">
                <a:solidFill>
                  <a:prstClr val="white"/>
                </a:solidFill>
              </a:rPr>
              <a:t>SSCs [y] and [oy]</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1 - Lesson </a:t>
            </a:r>
            <a:r>
              <a:rPr lang="en-GB" sz="2000" dirty="0">
                <a:solidFill>
                  <a:prstClr val="white"/>
                </a:solidFill>
                <a:latin typeface="Century Gothic" panose="020B0502020202020204" pitchFamily="34" charset="0"/>
              </a:rPr>
              <a:t>62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683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Catherine </a:t>
            </a:r>
            <a:r>
              <a:rPr lang="en-GB" sz="1400" dirty="0" err="1">
                <a:solidFill>
                  <a:prstClr val="white"/>
                </a:solidFill>
                <a:latin typeface="Century Gothic" panose="020B0502020202020204" pitchFamily="34" charset="0"/>
              </a:rPr>
              <a:t>Salkeld</a:t>
            </a:r>
            <a:r>
              <a:rPr lang="en-GB" sz="1400" dirty="0">
                <a:solidFill>
                  <a:prstClr val="white"/>
                </a:solidFill>
                <a:latin typeface="Century Gothic" panose="020B0502020202020204" pitchFamily="34" charset="0"/>
              </a:rPr>
              <a:t> / Catherine Morris / Stephen Owen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3787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Syrian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Samoyed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royal python.]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180000" y="394788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[Sylvie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joyful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cyclist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travels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Cyprus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531" y="229967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900" y="240880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532723" y="210619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731657" y="240880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44332" y="4366443"/>
            <a:ext cx="1625826" cy="2042923"/>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5947" y="4928765"/>
            <a:ext cx="2103178" cy="1261907"/>
          </a:xfrm>
          <a:prstGeom prst="rect">
            <a:avLst/>
          </a:prstGeom>
        </p:spPr>
      </p:pic>
      <p:sp>
        <p:nvSpPr>
          <p:cNvPr id="5" name="Action Button: Go Forward or Next 4">
            <a:hlinkClick r:id="" action="ppaction://hlinkshowjump?jump=nextslide"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320001" y="138227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535371" y="407609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904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flamboyant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sixth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-former likes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rhythm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calypso carol.]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180000"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average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hooligan has to clean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pylons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kingdom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343"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4964"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381" y="4651608"/>
            <a:ext cx="1453923" cy="1681140"/>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980" y="4567784"/>
            <a:ext cx="2522695" cy="1681140"/>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7038" y="4773167"/>
            <a:ext cx="1453923" cy="1438021"/>
          </a:xfrm>
          <a:prstGeom prst="rect">
            <a:avLst/>
          </a:prstGeom>
        </p:spPr>
      </p:pic>
      <p:sp>
        <p:nvSpPr>
          <p:cNvPr id="18" name="Action Button: Go Forward or Next 17">
            <a:hlinkClick r:id="" action="ppaction://hlinkshowjump?jump=nextslide"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22525" y="136828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le voyou moyen.wav"/>
            </a:hlinkClick>
            <a:extLst>
              <a:ext uri="{FF2B5EF4-FFF2-40B4-BE49-F238E27FC236}">
                <a16:creationId xmlns:a16="http://schemas.microsoft.com/office/drawing/2014/main" id="{B7DF11FF-6FC2-428B-8910-E785FC4610DD}"/>
              </a:ext>
            </a:extLst>
          </p:cNvPr>
          <p:cNvSpPr/>
          <p:nvPr/>
        </p:nvSpPr>
        <p:spPr>
          <a:xfrm>
            <a:off x="10712312" y="374387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1446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26523"/>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1978726" y="3118439"/>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1969033" y="1383949"/>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193781" y="1392113"/>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3130176" y="475699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18524" y="1383947"/>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643267" y="1392113"/>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537593" y="3078994"/>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794304" y="3057447"/>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5397126" y="4839502"/>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7685407" y="4809237"/>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78C0DA8F-40C8-4981-8490-F09120CDBED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2DC15CA-A0F7-438C-8AFE-B37B4D4D922B}"/>
              </a:ext>
            </a:extLst>
          </p:cNvPr>
          <p:cNvSpPr txBox="1"/>
          <p:nvPr/>
        </p:nvSpPr>
        <p:spPr>
          <a:xfrm>
            <a:off x="2004729" y="1402003"/>
            <a:ext cx="14636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you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 (pl/</a:t>
            </a:r>
            <a:r>
              <a:rPr kumimoji="0" lang="fr-FR"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fml</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say</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9" name="Rounded Rectangle 2">
            <a:extLst>
              <a:ext uri="{FF2B5EF4-FFF2-40B4-BE49-F238E27FC236}">
                <a16:creationId xmlns:a16="http://schemas.microsoft.com/office/drawing/2014/main" id="{33D8A0F9-E046-4DB0-A757-6B3F0A63F195}"/>
              </a:ext>
            </a:extLst>
          </p:cNvPr>
          <p:cNvSpPr/>
          <p:nvPr/>
        </p:nvSpPr>
        <p:spPr>
          <a:xfrm>
            <a:off x="1835196" y="12816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pic>
        <p:nvPicPr>
          <p:cNvPr id="2050" name="Picture 2" descr="Bus, Machine, Perspective, Ride">
            <a:extLst>
              <a:ext uri="{FF2B5EF4-FFF2-40B4-BE49-F238E27FC236}">
                <a16:creationId xmlns:a16="http://schemas.microsoft.com/office/drawing/2014/main" id="{E8389AC1-78C8-4F73-9A9E-65734DB1C9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781" y="1673372"/>
            <a:ext cx="1570610" cy="892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p, Pin, Icon, Map Pin, Travel">
            <a:extLst>
              <a:ext uri="{FF2B5EF4-FFF2-40B4-BE49-F238E27FC236}">
                <a16:creationId xmlns:a16="http://schemas.microsoft.com/office/drawing/2014/main" id="{28974F5A-E0E5-4FD7-981A-46177AEEEE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153" y="1673372"/>
            <a:ext cx="1426503" cy="81241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38">
            <a:extLst>
              <a:ext uri="{FF2B5EF4-FFF2-40B4-BE49-F238E27FC236}">
                <a16:creationId xmlns:a16="http://schemas.microsoft.com/office/drawing/2014/main" id="{7FFB7CB9-95E4-4A71-9357-874A8276FF47}"/>
              </a:ext>
            </a:extLst>
          </p:cNvPr>
          <p:cNvSpPr/>
          <p:nvPr/>
        </p:nvSpPr>
        <p:spPr>
          <a:xfrm>
            <a:off x="8595517" y="12816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pic>
        <p:nvPicPr>
          <p:cNvPr id="2056" name="Picture 8" descr="Temperature, Warm, Hot, Cold, Weather">
            <a:extLst>
              <a:ext uri="{FF2B5EF4-FFF2-40B4-BE49-F238E27FC236}">
                <a16:creationId xmlns:a16="http://schemas.microsoft.com/office/drawing/2014/main" id="{B27940DD-81D9-469D-B376-4DED333D2E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4781"/>
          <a:stretch/>
        </p:blipFill>
        <p:spPr bwMode="auto">
          <a:xfrm>
            <a:off x="2283740" y="3147063"/>
            <a:ext cx="941504" cy="1385354"/>
          </a:xfrm>
          <a:prstGeom prst="rect">
            <a:avLst/>
          </a:prstGeom>
          <a:noFill/>
          <a:extLst>
            <a:ext uri="{909E8E84-426E-40DD-AFC4-6F175D3DCCD1}">
              <a14:hiddenFill xmlns:a14="http://schemas.microsoft.com/office/drawing/2010/main">
                <a:solidFill>
                  <a:srgbClr val="FFFFFF"/>
                </a:solidFill>
              </a14:hiddenFill>
            </a:ext>
          </a:extLst>
        </p:spPr>
      </p:pic>
      <p:sp>
        <p:nvSpPr>
          <p:cNvPr id="46" name="Rounded Rectangle 39">
            <a:extLst>
              <a:ext uri="{FF2B5EF4-FFF2-40B4-BE49-F238E27FC236}">
                <a16:creationId xmlns:a16="http://schemas.microsoft.com/office/drawing/2014/main" id="{6C836287-5358-4073-B3BF-1DDFBB0C53A9}"/>
              </a:ext>
            </a:extLst>
          </p:cNvPr>
          <p:cNvSpPr/>
          <p:nvPr/>
        </p:nvSpPr>
        <p:spPr>
          <a:xfrm>
            <a:off x="1844890" y="29723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2058" name="Picture 10" descr="Temperature, Warm, Hot, Cold, Weather">
            <a:extLst>
              <a:ext uri="{FF2B5EF4-FFF2-40B4-BE49-F238E27FC236}">
                <a16:creationId xmlns:a16="http://schemas.microsoft.com/office/drawing/2014/main" id="{FCB402C6-EE9A-4421-8981-4904CAE3AE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698"/>
          <a:stretch/>
        </p:blipFill>
        <p:spPr bwMode="auto">
          <a:xfrm>
            <a:off x="9070993" y="2961706"/>
            <a:ext cx="1009663" cy="1450878"/>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a:extLst>
              <a:ext uri="{FF2B5EF4-FFF2-40B4-BE49-F238E27FC236}">
                <a16:creationId xmlns:a16="http://schemas.microsoft.com/office/drawing/2014/main" id="{E6361914-BA47-4FCE-80F7-73BD7EE98B59}"/>
              </a:ext>
            </a:extLst>
          </p:cNvPr>
          <p:cNvSpPr/>
          <p:nvPr/>
        </p:nvSpPr>
        <p:spPr>
          <a:xfrm>
            <a:off x="8595517" y="298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pic>
        <p:nvPicPr>
          <p:cNvPr id="2060" name="Picture 12" descr="Tree, Forest, Trunk, Nature, Leaves">
            <a:extLst>
              <a:ext uri="{FF2B5EF4-FFF2-40B4-BE49-F238E27FC236}">
                <a16:creationId xmlns:a16="http://schemas.microsoft.com/office/drawing/2014/main" id="{3BF9B968-CCBA-4757-AF63-52958668C5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8929" y="3166969"/>
            <a:ext cx="1056816" cy="114432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40">
            <a:extLst>
              <a:ext uri="{FF2B5EF4-FFF2-40B4-BE49-F238E27FC236}">
                <a16:creationId xmlns:a16="http://schemas.microsoft.com/office/drawing/2014/main" id="{17735E06-A113-4F46-BC50-E87FC52B0234}"/>
              </a:ext>
            </a:extLst>
          </p:cNvPr>
          <p:cNvSpPr/>
          <p:nvPr/>
        </p:nvSpPr>
        <p:spPr>
          <a:xfrm>
            <a:off x="4092246" y="298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pic>
        <p:nvPicPr>
          <p:cNvPr id="2062" name="Picture 14" descr="Christmas, Geometric, Ice, Snow">
            <a:extLst>
              <a:ext uri="{FF2B5EF4-FFF2-40B4-BE49-F238E27FC236}">
                <a16:creationId xmlns:a16="http://schemas.microsoft.com/office/drawing/2014/main" id="{E3DCBBC6-37A0-40EA-B3D6-BED502DB99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8608" y="2974709"/>
            <a:ext cx="1487674" cy="1487674"/>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a:extLst>
              <a:ext uri="{FF2B5EF4-FFF2-40B4-BE49-F238E27FC236}">
                <a16:creationId xmlns:a16="http://schemas.microsoft.com/office/drawing/2014/main" id="{A1837814-1A3D-49D9-B497-15D5191C8460}"/>
              </a:ext>
            </a:extLst>
          </p:cNvPr>
          <p:cNvSpPr/>
          <p:nvPr/>
        </p:nvSpPr>
        <p:spPr>
          <a:xfrm>
            <a:off x="6343881" y="298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pic>
        <p:nvPicPr>
          <p:cNvPr id="2066" name="Picture 18" descr="Draw, Drawing, Hand, Human, Line Art">
            <a:extLst>
              <a:ext uri="{FF2B5EF4-FFF2-40B4-BE49-F238E27FC236}">
                <a16:creationId xmlns:a16="http://schemas.microsoft.com/office/drawing/2014/main" id="{B971EBCE-CD6A-4B3C-A4D8-2B6D903EE1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5538" y="4955525"/>
            <a:ext cx="1232996" cy="1145406"/>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6">
            <a:extLst>
              <a:ext uri="{FF2B5EF4-FFF2-40B4-BE49-F238E27FC236}">
                <a16:creationId xmlns:a16="http://schemas.microsoft.com/office/drawing/2014/main" id="{D79F7291-8FCF-49ED-89D1-862A435C1382}"/>
              </a:ext>
            </a:extLst>
          </p:cNvPr>
          <p:cNvSpPr/>
          <p:nvPr/>
        </p:nvSpPr>
        <p:spPr>
          <a:xfrm>
            <a:off x="5238544" y="469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pic>
        <p:nvPicPr>
          <p:cNvPr id="2068" name="Picture 20" descr="No Symbol, Prohibition, Sign, Prohibited">
            <a:extLst>
              <a:ext uri="{FF2B5EF4-FFF2-40B4-BE49-F238E27FC236}">
                <a16:creationId xmlns:a16="http://schemas.microsoft.com/office/drawing/2014/main" id="{C47AC9BA-43C0-4A4B-8EAD-BA6A267366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6522" y="4782207"/>
            <a:ext cx="1385354" cy="1385354"/>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7">
            <a:extLst>
              <a:ext uri="{FF2B5EF4-FFF2-40B4-BE49-F238E27FC236}">
                <a16:creationId xmlns:a16="http://schemas.microsoft.com/office/drawing/2014/main" id="{112E3BCE-722C-4BCA-AE78-BF78F6E489AA}"/>
              </a:ext>
            </a:extLst>
          </p:cNvPr>
          <p:cNvSpPr/>
          <p:nvPr/>
        </p:nvSpPr>
        <p:spPr>
          <a:xfrm>
            <a:off x="7552974" y="469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0" name="Rounded Rectangle 36">
            <a:extLst>
              <a:ext uri="{FF2B5EF4-FFF2-40B4-BE49-F238E27FC236}">
                <a16:creationId xmlns:a16="http://schemas.microsoft.com/office/drawing/2014/main" id="{A60620AF-8C74-463E-BC06-607EFD03194C}"/>
              </a:ext>
            </a:extLst>
          </p:cNvPr>
          <p:cNvSpPr/>
          <p:nvPr/>
        </p:nvSpPr>
        <p:spPr>
          <a:xfrm>
            <a:off x="4088636" y="12816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2" name="TextBox 1">
            <a:extLst>
              <a:ext uri="{FF2B5EF4-FFF2-40B4-BE49-F238E27FC236}">
                <a16:creationId xmlns:a16="http://schemas.microsoft.com/office/drawing/2014/main" id="{68E55D85-E53C-47B9-9AF6-0A4CAF7E5E2F}"/>
              </a:ext>
            </a:extLst>
          </p:cNvPr>
          <p:cNvSpPr txBox="1"/>
          <p:nvPr/>
        </p:nvSpPr>
        <p:spPr>
          <a:xfrm>
            <a:off x="3238479" y="4947256"/>
            <a:ext cx="1203685" cy="830997"/>
          </a:xfrm>
          <a:prstGeom prst="rect">
            <a:avLst/>
          </a:prstGeom>
          <a:noFill/>
        </p:spPr>
        <p:txBody>
          <a:bodyPr wrap="square" rtlCol="0">
            <a:spAutoFit/>
          </a:bodyPr>
          <a:lstStyle/>
          <a:p>
            <a:pPr algn="ctr"/>
            <a:r>
              <a:rPr lang="en-GB" sz="2400" b="1" dirty="0">
                <a:solidFill>
                  <a:schemeClr val="accent5">
                    <a:lumMod val="50000"/>
                  </a:schemeClr>
                </a:solidFill>
              </a:rPr>
              <a:t>school (adj)</a:t>
            </a:r>
            <a:endParaRPr lang="fr-FR" sz="2400" b="1" dirty="0">
              <a:solidFill>
                <a:schemeClr val="accent5">
                  <a:lumMod val="50000"/>
                </a:schemeClr>
              </a:solidFill>
            </a:endParaRPr>
          </a:p>
        </p:txBody>
      </p:sp>
      <p:sp>
        <p:nvSpPr>
          <p:cNvPr id="31" name="Rounded Rectangle 45">
            <a:extLst>
              <a:ext uri="{FF2B5EF4-FFF2-40B4-BE49-F238E27FC236}">
                <a16:creationId xmlns:a16="http://schemas.microsoft.com/office/drawing/2014/main" id="{8C955243-D9A8-4BAB-B76F-D065649DE45D}"/>
              </a:ext>
            </a:extLst>
          </p:cNvPr>
          <p:cNvSpPr/>
          <p:nvPr/>
        </p:nvSpPr>
        <p:spPr>
          <a:xfrm>
            <a:off x="2924113" y="4694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pic>
        <p:nvPicPr>
          <p:cNvPr id="47" name="Picture 46">
            <a:extLst>
              <a:ext uri="{FF2B5EF4-FFF2-40B4-BE49-F238E27FC236}">
                <a16:creationId xmlns:a16="http://schemas.microsoft.com/office/drawing/2014/main" id="{1073B23A-B054-4D17-962B-343CBEB82D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87928" y="1437963"/>
            <a:ext cx="1276896" cy="1155192"/>
          </a:xfrm>
          <a:prstGeom prst="rect">
            <a:avLst/>
          </a:prstGeom>
        </p:spPr>
      </p:pic>
      <p:sp>
        <p:nvSpPr>
          <p:cNvPr id="41" name="Rounded Rectangle 37">
            <a:extLst>
              <a:ext uri="{FF2B5EF4-FFF2-40B4-BE49-F238E27FC236}">
                <a16:creationId xmlns:a16="http://schemas.microsoft.com/office/drawing/2014/main" id="{52695BAF-6B28-429E-A374-7C597C733909}"/>
              </a:ext>
            </a:extLst>
          </p:cNvPr>
          <p:cNvSpPr/>
          <p:nvPr/>
        </p:nvSpPr>
        <p:spPr>
          <a:xfrm>
            <a:off x="6342076" y="12816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9"/>
                                        </p:tgtEl>
                                        <p:attrNameLst>
                                          <p:attrName>style.opacity</p:attrName>
                                        </p:attrNameLst>
                                      </p:cBhvr>
                                      <p:to>
                                        <p:strVal val="0"/>
                                      </p:to>
                                    </p:set>
                                    <p:animEffect filter="image" prLst="opacity: 0">
                                      <p:cBhvr rctx="IE">
                                        <p:cTn id="7" dur="3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31"/>
                                        </p:tgtEl>
                                        <p:attrNameLst>
                                          <p:attrName>style.opacity</p:attrName>
                                        </p:attrNameLst>
                                      </p:cBhvr>
                                      <p:to>
                                        <p:strVal val="0"/>
                                      </p:to>
                                    </p:set>
                                    <p:animEffect filter="image" prLst="opacity: 0">
                                      <p:cBhvr rctx="IE">
                                        <p:cTn id="17" dur="3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0"/>
                                        </p:tgtEl>
                                        <p:attrNameLst>
                                          <p:attrName>style.opacity</p:attrName>
                                        </p:attrNameLst>
                                      </p:cBhvr>
                                      <p:to>
                                        <p:strVal val="0"/>
                                      </p:to>
                                    </p:set>
                                    <p:animEffect filter="image" prLst="opacity: 0">
                                      <p:cBhvr rctx="IE">
                                        <p:cTn id="22" dur="3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40"/>
                                        </p:tgtEl>
                                        <p:attrNameLst>
                                          <p:attrName>style.opacity</p:attrName>
                                        </p:attrNameLst>
                                      </p:cBhvr>
                                      <p:to>
                                        <p:strVal val="0"/>
                                      </p:to>
                                    </p:set>
                                    <p:animEffect filter="image" prLst="opacity: 0">
                                      <p:cBhvr rctx="IE">
                                        <p:cTn id="27" dur="3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5"/>
                                        </p:tgtEl>
                                        <p:attrNameLst>
                                          <p:attrName>style.opacity</p:attrName>
                                        </p:attrNameLst>
                                      </p:cBhvr>
                                      <p:to>
                                        <p:strVal val="0"/>
                                      </p:to>
                                    </p:set>
                                    <p:animEffect filter="image" prLst="opacity: 0">
                                      <p:cBhvr rctx="IE">
                                        <p:cTn id="37" dur="3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1"/>
                                        </p:tgtEl>
                                        <p:attrNameLst>
                                          <p:attrName>style.opacity</p:attrName>
                                        </p:attrNameLst>
                                      </p:cBhvr>
                                      <p:to>
                                        <p:strVal val="0"/>
                                      </p:to>
                                    </p:set>
                                    <p:animEffect filter="image" prLst="opacity: 0">
                                      <p:cBhvr rctx="IE">
                                        <p:cTn id="42" dur="3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6"/>
                                        </p:tgtEl>
                                        <p:attrNameLst>
                                          <p:attrName>style.opacity</p:attrName>
                                        </p:attrNameLst>
                                      </p:cBhvr>
                                      <p:to>
                                        <p:strVal val="0"/>
                                      </p:to>
                                    </p:set>
                                    <p:animEffect filter="image" prLst="opacity: 0">
                                      <p:cBhvr rctx="IE">
                                        <p:cTn id="47" dur="3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13"/>
                                        </p:tgtEl>
                                        <p:attrNameLst>
                                          <p:attrName>style.opacity</p:attrName>
                                        </p:attrNameLst>
                                      </p:cBhvr>
                                      <p:to>
                                        <p:strVal val="0"/>
                                      </p:to>
                                    </p:set>
                                    <p:animEffect filter="image" prLst="opacity: 0">
                                      <p:cBhvr rctx="IE">
                                        <p:cTn id="52" dur="3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4"/>
                                        </p:tgtEl>
                                        <p:attrNameLst>
                                          <p:attrName>style.opacity</p:attrName>
                                        </p:attrNameLst>
                                      </p:cBhvr>
                                      <p:to>
                                        <p:strVal val="0"/>
                                      </p:to>
                                    </p:set>
                                    <p:animEffect filter="image" prLst="opacity: 0">
                                      <p:cBhvr rctx="IE">
                                        <p:cTn id="57"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0" grpId="0" animBg="1"/>
      <p:bldP spid="46" grpId="0" animBg="1"/>
      <p:bldP spid="43" grpId="0" animBg="1"/>
      <p:bldP spid="13" grpId="0" animBg="1"/>
      <p:bldP spid="42" grpId="0" animBg="1"/>
      <p:bldP spid="44" grpId="0" animBg="1"/>
      <p:bldP spid="45" grpId="0" animBg="1"/>
      <p:bldP spid="40" grpId="0" animBg="1"/>
      <p:bldP spid="31"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17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1978726" y="3117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1969033" y="1382400"/>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193781" y="1382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3104266" y="4809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18524" y="1382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643267" y="1382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429249" y="3117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643696" y="3117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5397126" y="4809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7685407" y="48096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78C0DA8F-40C8-4981-8490-F09120CDBED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2DC15CA-A0F7-438C-8AFE-B37B4D4D922B}"/>
              </a:ext>
            </a:extLst>
          </p:cNvPr>
          <p:cNvSpPr txBox="1"/>
          <p:nvPr/>
        </p:nvSpPr>
        <p:spPr>
          <a:xfrm>
            <a:off x="1966867" y="1564363"/>
            <a:ext cx="1463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vous dites</a:t>
            </a:r>
          </a:p>
        </p:txBody>
      </p:sp>
      <p:sp>
        <p:nvSpPr>
          <p:cNvPr id="38" name="TextBox 37">
            <a:extLst>
              <a:ext uri="{FF2B5EF4-FFF2-40B4-BE49-F238E27FC236}">
                <a16:creationId xmlns:a16="http://schemas.microsoft.com/office/drawing/2014/main" id="{34095C7A-2CD1-4AB3-9FEA-1C9672F1AAA9}"/>
              </a:ext>
            </a:extLst>
          </p:cNvPr>
          <p:cNvSpPr txBox="1"/>
          <p:nvPr/>
        </p:nvSpPr>
        <p:spPr>
          <a:xfrm>
            <a:off x="4125288" y="1625806"/>
            <a:ext cx="16005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l’autobus (m)</a:t>
            </a:r>
          </a:p>
        </p:txBody>
      </p:sp>
      <p:sp>
        <p:nvSpPr>
          <p:cNvPr id="48" name="TextBox 47">
            <a:extLst>
              <a:ext uri="{FF2B5EF4-FFF2-40B4-BE49-F238E27FC236}">
                <a16:creationId xmlns:a16="http://schemas.microsoft.com/office/drawing/2014/main" id="{61920497-7EC8-4EE7-984F-9564D9573F7A}"/>
              </a:ext>
            </a:extLst>
          </p:cNvPr>
          <p:cNvSpPr txBox="1"/>
          <p:nvPr/>
        </p:nvSpPr>
        <p:spPr>
          <a:xfrm>
            <a:off x="6360756" y="1761306"/>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conduire</a:t>
            </a:r>
          </a:p>
        </p:txBody>
      </p:sp>
      <p:sp>
        <p:nvSpPr>
          <p:cNvPr id="49" name="TextBox 48">
            <a:extLst>
              <a:ext uri="{FF2B5EF4-FFF2-40B4-BE49-F238E27FC236}">
                <a16:creationId xmlns:a16="http://schemas.microsoft.com/office/drawing/2014/main" id="{7BDD5687-83B2-4C10-BFFD-185DFD6569F4}"/>
              </a:ext>
            </a:extLst>
          </p:cNvPr>
          <p:cNvSpPr txBox="1"/>
          <p:nvPr/>
        </p:nvSpPr>
        <p:spPr>
          <a:xfrm>
            <a:off x="8596224" y="1749028"/>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le lieu</a:t>
            </a:r>
          </a:p>
        </p:txBody>
      </p:sp>
      <p:sp>
        <p:nvSpPr>
          <p:cNvPr id="50" name="TextBox 49">
            <a:extLst>
              <a:ext uri="{FF2B5EF4-FFF2-40B4-BE49-F238E27FC236}">
                <a16:creationId xmlns:a16="http://schemas.microsoft.com/office/drawing/2014/main" id="{66D6F955-4D12-4840-A18D-96B8CC853E18}"/>
              </a:ext>
            </a:extLst>
          </p:cNvPr>
          <p:cNvSpPr txBox="1"/>
          <p:nvPr/>
        </p:nvSpPr>
        <p:spPr>
          <a:xfrm>
            <a:off x="1887365" y="3498173"/>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chaud</a:t>
            </a:r>
          </a:p>
        </p:txBody>
      </p:sp>
      <p:sp>
        <p:nvSpPr>
          <p:cNvPr id="51" name="TextBox 50">
            <a:extLst>
              <a:ext uri="{FF2B5EF4-FFF2-40B4-BE49-F238E27FC236}">
                <a16:creationId xmlns:a16="http://schemas.microsoft.com/office/drawing/2014/main" id="{1BC2AF55-04FF-4CD1-8FE8-3D09D1ED0A3C}"/>
              </a:ext>
            </a:extLst>
          </p:cNvPr>
          <p:cNvSpPr txBox="1"/>
          <p:nvPr/>
        </p:nvSpPr>
        <p:spPr>
          <a:xfrm>
            <a:off x="4167490" y="3337066"/>
            <a:ext cx="16005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115076"/>
                </a:solidFill>
                <a:latin typeface="Century Gothic" panose="020F0302020204030204"/>
              </a:rPr>
              <a:t>l</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’arbre (m)</a:t>
            </a:r>
          </a:p>
        </p:txBody>
      </p:sp>
      <p:sp>
        <p:nvSpPr>
          <p:cNvPr id="52" name="TextBox 51">
            <a:extLst>
              <a:ext uri="{FF2B5EF4-FFF2-40B4-BE49-F238E27FC236}">
                <a16:creationId xmlns:a16="http://schemas.microsoft.com/office/drawing/2014/main" id="{D25EF8B3-2F23-4FC7-88C1-725115E2735B}"/>
              </a:ext>
            </a:extLst>
          </p:cNvPr>
          <p:cNvSpPr txBox="1"/>
          <p:nvPr/>
        </p:nvSpPr>
        <p:spPr>
          <a:xfrm>
            <a:off x="6381780" y="3496474"/>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la neige</a:t>
            </a:r>
          </a:p>
        </p:txBody>
      </p:sp>
      <p:sp>
        <p:nvSpPr>
          <p:cNvPr id="54" name="TextBox 53">
            <a:extLst>
              <a:ext uri="{FF2B5EF4-FFF2-40B4-BE49-F238E27FC236}">
                <a16:creationId xmlns:a16="http://schemas.microsoft.com/office/drawing/2014/main" id="{18F9A693-07BC-4517-8787-D9FF737E144D}"/>
              </a:ext>
            </a:extLst>
          </p:cNvPr>
          <p:cNvSpPr txBox="1"/>
          <p:nvPr/>
        </p:nvSpPr>
        <p:spPr>
          <a:xfrm>
            <a:off x="8574774" y="3496473"/>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froid</a:t>
            </a:r>
          </a:p>
        </p:txBody>
      </p:sp>
      <p:sp>
        <p:nvSpPr>
          <p:cNvPr id="55" name="TextBox 54">
            <a:extLst>
              <a:ext uri="{FF2B5EF4-FFF2-40B4-BE49-F238E27FC236}">
                <a16:creationId xmlns:a16="http://schemas.microsoft.com/office/drawing/2014/main" id="{BB7DB323-20C8-41D6-B84E-002F3507E3D3}"/>
              </a:ext>
            </a:extLst>
          </p:cNvPr>
          <p:cNvSpPr txBox="1"/>
          <p:nvPr/>
        </p:nvSpPr>
        <p:spPr>
          <a:xfrm>
            <a:off x="2998367" y="5172004"/>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scolaire</a:t>
            </a:r>
          </a:p>
        </p:txBody>
      </p:sp>
      <p:sp>
        <p:nvSpPr>
          <p:cNvPr id="56" name="TextBox 55">
            <a:extLst>
              <a:ext uri="{FF2B5EF4-FFF2-40B4-BE49-F238E27FC236}">
                <a16:creationId xmlns:a16="http://schemas.microsoft.com/office/drawing/2014/main" id="{C31D0183-9131-439B-A8C6-8CA90171EACF}"/>
              </a:ext>
            </a:extLst>
          </p:cNvPr>
          <p:cNvSpPr txBox="1"/>
          <p:nvPr/>
        </p:nvSpPr>
        <p:spPr>
          <a:xfrm>
            <a:off x="5317968" y="5210733"/>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inscrire</a:t>
            </a:r>
          </a:p>
        </p:txBody>
      </p:sp>
      <p:sp>
        <p:nvSpPr>
          <p:cNvPr id="57" name="TextBox 56">
            <a:extLst>
              <a:ext uri="{FF2B5EF4-FFF2-40B4-BE49-F238E27FC236}">
                <a16:creationId xmlns:a16="http://schemas.microsoft.com/office/drawing/2014/main" id="{3D6ABFFC-4013-4D62-8611-02D31F135937}"/>
              </a:ext>
            </a:extLst>
          </p:cNvPr>
          <p:cNvSpPr txBox="1"/>
          <p:nvPr/>
        </p:nvSpPr>
        <p:spPr>
          <a:xfrm>
            <a:off x="7637569" y="5172003"/>
            <a:ext cx="1600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interdire</a:t>
            </a:r>
          </a:p>
        </p:txBody>
      </p:sp>
    </p:spTree>
    <p:extLst>
      <p:ext uri="{BB962C8B-B14F-4D97-AF65-F5344CB8AC3E}">
        <p14:creationId xmlns:p14="http://schemas.microsoft.com/office/powerpoint/2010/main" val="355839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La </a:t>
            </a:r>
            <a:r>
              <a:rPr lang="en-US" sz="4000" dirty="0" err="1">
                <a:solidFill>
                  <a:srgbClr val="EE6000"/>
                </a:solidFill>
              </a:rPr>
              <a:t>neige</a:t>
            </a:r>
            <a:r>
              <a:rPr lang="en-US" sz="4000" dirty="0">
                <a:solidFill>
                  <a:srgbClr val="EE6000"/>
                </a:solidFill>
              </a:rPr>
              <a:t> </a:t>
            </a:r>
            <a:r>
              <a:rPr lang="en-US" sz="4000" dirty="0" err="1">
                <a:solidFill>
                  <a:srgbClr val="EE6000"/>
                </a:solidFill>
              </a:rPr>
              <a:t>est</a:t>
            </a:r>
            <a:r>
              <a:rPr lang="en-US" sz="4000" dirty="0">
                <a:solidFill>
                  <a:srgbClr val="EE6000"/>
                </a:solidFill>
              </a:rPr>
              <a:t> </a:t>
            </a:r>
            <a:r>
              <a:rPr lang="en-US" sz="4000" dirty="0" err="1">
                <a:solidFill>
                  <a:srgbClr val="EE6000"/>
                </a:solidFill>
              </a:rPr>
              <a:t>froide</a:t>
            </a:r>
            <a:r>
              <a:rPr lang="en-US" sz="4000" dirty="0">
                <a:solidFill>
                  <a:srgbClr val="EE6000"/>
                </a:solidFill>
              </a:rPr>
              <a:t>.</a:t>
            </a:r>
          </a:p>
        </p:txBody>
      </p:sp>
      <p:pic>
        <p:nvPicPr>
          <p:cNvPr id="2050" name="Picture 2" descr="Snowflakes, Blue, Sky, Winter, Christmas">
            <a:extLst>
              <a:ext uri="{FF2B5EF4-FFF2-40B4-BE49-F238E27FC236}">
                <a16:creationId xmlns:a16="http://schemas.microsoft.com/office/drawing/2014/main" id="{4416EE61-D96C-486F-AA4E-0F12A4FF3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899" y="2356652"/>
            <a:ext cx="3454842" cy="2598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mperature, Warm, Hot, Cold, Weather">
            <a:extLst>
              <a:ext uri="{FF2B5EF4-FFF2-40B4-BE49-F238E27FC236}">
                <a16:creationId xmlns:a16="http://schemas.microsoft.com/office/drawing/2014/main" id="{ACA8FE21-5708-4F4F-A745-5F488A2B49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422"/>
          <a:stretch/>
        </p:blipFill>
        <p:spPr bwMode="auto">
          <a:xfrm>
            <a:off x="7327541" y="2270491"/>
            <a:ext cx="1663018" cy="2598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5265383" cy="584775"/>
          </a:xfrm>
          <a:prstGeom prst="rect">
            <a:avLst/>
          </a:prstGeom>
          <a:noFill/>
        </p:spPr>
        <p:txBody>
          <a:bodyPr wrap="square" rtlCol="0">
            <a:spAutoFit/>
          </a:bodyPr>
          <a:lstStyle/>
          <a:p>
            <a:pPr algn="l"/>
            <a:r>
              <a:rPr lang="fr-FR" sz="3200" dirty="0">
                <a:solidFill>
                  <a:schemeClr val="accent5">
                    <a:lumMod val="50000"/>
                  </a:schemeClr>
                </a:solidFill>
              </a:rPr>
              <a:t>La [?] est comment ?</a:t>
            </a:r>
          </a:p>
        </p:txBody>
      </p:sp>
    </p:spTree>
    <p:extLst>
      <p:ext uri="{BB962C8B-B14F-4D97-AF65-F5344CB8AC3E}">
        <p14:creationId xmlns:p14="http://schemas.microsoft.com/office/powerpoint/2010/main" val="303711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err="1">
                <a:solidFill>
                  <a:srgbClr val="EE6000"/>
                </a:solidFill>
              </a:rPr>
              <a:t>C’est</a:t>
            </a:r>
            <a:r>
              <a:rPr lang="en-US" sz="4000" dirty="0">
                <a:solidFill>
                  <a:srgbClr val="EE6000"/>
                </a:solidFill>
              </a:rPr>
              <a:t> le bus </a:t>
            </a:r>
            <a:r>
              <a:rPr lang="en-US" sz="4000" dirty="0" err="1">
                <a:solidFill>
                  <a:srgbClr val="EE6000"/>
                </a:solidFill>
              </a:rPr>
              <a:t>scolaire</a:t>
            </a:r>
            <a:r>
              <a:rPr lang="en-US" sz="4000" dirty="0">
                <a:solidFill>
                  <a:srgbClr val="EE6000"/>
                </a:solidFill>
              </a:rPr>
              <a:t> / </a:t>
            </a:r>
            <a:r>
              <a:rPr lang="en-US" sz="4000" dirty="0" err="1">
                <a:solidFill>
                  <a:srgbClr val="EE6000"/>
                </a:solidFill>
              </a:rPr>
              <a:t>l’autobus</a:t>
            </a:r>
            <a:r>
              <a:rPr lang="en-US" sz="4000" dirty="0">
                <a:solidFill>
                  <a:srgbClr val="EE6000"/>
                </a:solidFill>
              </a:rPr>
              <a:t> </a:t>
            </a:r>
            <a:r>
              <a:rPr lang="en-US" sz="4000" dirty="0" err="1">
                <a:solidFill>
                  <a:srgbClr val="EE6000"/>
                </a:solidFill>
              </a:rPr>
              <a:t>scolaire</a:t>
            </a:r>
            <a:r>
              <a:rPr lang="en-US" sz="4000" dirty="0">
                <a:solidFill>
                  <a:srgbClr val="EE6000"/>
                </a:solidFill>
              </a:rPr>
              <a:t>.</a:t>
            </a:r>
          </a:p>
        </p:txBody>
      </p:sp>
      <p:pic>
        <p:nvPicPr>
          <p:cNvPr id="4098" name="Picture 2" descr="Schoolbus, School, Education, Vehicle">
            <a:extLst>
              <a:ext uri="{FF2B5EF4-FFF2-40B4-BE49-F238E27FC236}">
                <a16:creationId xmlns:a16="http://schemas.microsoft.com/office/drawing/2014/main" id="{8EA00FDD-4E42-4F3D-B66D-B79AF4CC3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419" y="1667144"/>
            <a:ext cx="8151159" cy="40755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D5FCA7-3A6C-43C0-B69E-A5BB7AD61041}"/>
              </a:ext>
            </a:extLst>
          </p:cNvPr>
          <p:cNvSpPr txBox="1"/>
          <p:nvPr/>
        </p:nvSpPr>
        <p:spPr>
          <a:xfrm>
            <a:off x="203358" y="1374757"/>
            <a:ext cx="5265383" cy="584775"/>
          </a:xfrm>
          <a:prstGeom prst="rect">
            <a:avLst/>
          </a:prstGeom>
          <a:noFill/>
        </p:spPr>
        <p:txBody>
          <a:bodyPr wrap="square" rtlCol="0">
            <a:spAutoFit/>
          </a:bodyPr>
          <a:lstStyle/>
          <a:p>
            <a:pPr algn="l"/>
            <a:r>
              <a:rPr lang="fr-FR" sz="3200" dirty="0">
                <a:solidFill>
                  <a:schemeClr val="accent5">
                    <a:lumMod val="50000"/>
                  </a:schemeClr>
                </a:solidFill>
              </a:rPr>
              <a:t>C’est quoi ?</a:t>
            </a:r>
          </a:p>
        </p:txBody>
      </p:sp>
    </p:spTree>
    <p:extLst>
      <p:ext uri="{BB962C8B-B14F-4D97-AF65-F5344CB8AC3E}">
        <p14:creationId xmlns:p14="http://schemas.microsoft.com/office/powerpoint/2010/main" val="30358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646331"/>
          </a:xfrm>
          <a:prstGeom prst="rect">
            <a:avLst/>
          </a:prstGeom>
          <a:noFill/>
        </p:spPr>
        <p:txBody>
          <a:bodyPr wrap="square" rtlCol="0">
            <a:spAutoFit/>
          </a:bodyPr>
          <a:lstStyle/>
          <a:p>
            <a:pPr algn="ctr"/>
            <a:r>
              <a:rPr lang="en-US" sz="3600" dirty="0">
                <a:solidFill>
                  <a:srgbClr val="EE6000"/>
                </a:solidFill>
              </a:rPr>
              <a:t>Nous </a:t>
            </a:r>
            <a:r>
              <a:rPr lang="en-US" sz="3600" dirty="0" err="1">
                <a:solidFill>
                  <a:srgbClr val="EE6000"/>
                </a:solidFill>
              </a:rPr>
              <a:t>allons</a:t>
            </a:r>
            <a:r>
              <a:rPr lang="en-US" sz="3600" dirty="0">
                <a:solidFill>
                  <a:srgbClr val="EE6000"/>
                </a:solidFill>
              </a:rPr>
              <a:t> </a:t>
            </a:r>
            <a:r>
              <a:rPr lang="en-US" sz="3600" dirty="0" err="1">
                <a:solidFill>
                  <a:srgbClr val="EE6000"/>
                </a:solidFill>
              </a:rPr>
              <a:t>conduire</a:t>
            </a:r>
            <a:r>
              <a:rPr lang="en-US" sz="3600" dirty="0">
                <a:solidFill>
                  <a:srgbClr val="EE6000"/>
                </a:solidFill>
              </a:rPr>
              <a:t>.</a:t>
            </a:r>
          </a:p>
        </p:txBody>
      </p:sp>
      <p:pic>
        <p:nvPicPr>
          <p:cNvPr id="5122" name="Picture 2" descr="Community, Crowd, Group, Man, Men, Women">
            <a:extLst>
              <a:ext uri="{FF2B5EF4-FFF2-40B4-BE49-F238E27FC236}">
                <a16:creationId xmlns:a16="http://schemas.microsoft.com/office/drawing/2014/main" id="{7E87756D-660B-4394-B5B3-87808FC30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301" y="2352429"/>
            <a:ext cx="4911450" cy="2455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 Travel, Baggage, Summer, Trip">
            <a:extLst>
              <a:ext uri="{FF2B5EF4-FFF2-40B4-BE49-F238E27FC236}">
                <a16:creationId xmlns:a16="http://schemas.microsoft.com/office/drawing/2014/main" id="{62FB9015-AE93-4D13-A98C-449E51E9D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634" y="1694496"/>
            <a:ext cx="3219534" cy="31275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10DA20-9414-4985-A5CE-309BDAA8A005}"/>
              </a:ext>
            </a:extLst>
          </p:cNvPr>
          <p:cNvSpPr txBox="1"/>
          <p:nvPr/>
        </p:nvSpPr>
        <p:spPr>
          <a:xfrm>
            <a:off x="203358" y="1374757"/>
            <a:ext cx="5265383" cy="584775"/>
          </a:xfrm>
          <a:prstGeom prst="rect">
            <a:avLst/>
          </a:prstGeom>
          <a:noFill/>
        </p:spPr>
        <p:txBody>
          <a:bodyPr wrap="square" rtlCol="0">
            <a:spAutoFit/>
          </a:bodyPr>
          <a:lstStyle/>
          <a:p>
            <a:pPr algn="l"/>
            <a:r>
              <a:rPr lang="fr-FR" sz="3200" dirty="0">
                <a:solidFill>
                  <a:schemeClr val="accent5">
                    <a:lumMod val="50000"/>
                  </a:schemeClr>
                </a:solidFill>
              </a:rPr>
              <a:t>Nous allons faire quoi ?</a:t>
            </a:r>
          </a:p>
        </p:txBody>
      </p:sp>
    </p:spTree>
    <p:extLst>
      <p:ext uri="{BB962C8B-B14F-4D97-AF65-F5344CB8AC3E}">
        <p14:creationId xmlns:p14="http://schemas.microsoft.com/office/powerpoint/2010/main" val="28384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Le lieu </a:t>
            </a:r>
            <a:r>
              <a:rPr lang="en-US" sz="4000" dirty="0" err="1">
                <a:solidFill>
                  <a:srgbClr val="EE6000"/>
                </a:solidFill>
              </a:rPr>
              <a:t>est</a:t>
            </a:r>
            <a:r>
              <a:rPr lang="en-US" sz="4000" dirty="0">
                <a:solidFill>
                  <a:srgbClr val="EE6000"/>
                </a:solidFill>
              </a:rPr>
              <a:t> </a:t>
            </a:r>
            <a:r>
              <a:rPr lang="en-US" sz="4000" dirty="0" err="1">
                <a:solidFill>
                  <a:srgbClr val="EE6000"/>
                </a:solidFill>
              </a:rPr>
              <a:t>en</a:t>
            </a:r>
            <a:r>
              <a:rPr lang="en-US" sz="4000" dirty="0">
                <a:solidFill>
                  <a:srgbClr val="EE6000"/>
                </a:solidFill>
              </a:rPr>
              <a:t> bas de la </a:t>
            </a:r>
            <a:r>
              <a:rPr lang="en-US" sz="4000" dirty="0" err="1">
                <a:solidFill>
                  <a:srgbClr val="EE6000"/>
                </a:solidFill>
              </a:rPr>
              <a:t>montagne</a:t>
            </a:r>
            <a:r>
              <a:rPr lang="en-US" sz="4000" dirty="0">
                <a:solidFill>
                  <a:srgbClr val="EE6000"/>
                </a:solidFill>
              </a:rPr>
              <a:t>.</a:t>
            </a:r>
          </a:p>
        </p:txBody>
      </p:sp>
      <p:pic>
        <p:nvPicPr>
          <p:cNvPr id="5126" name="Picture 6" descr="Map, Pin, Illustrator, Holder, Place">
            <a:extLst>
              <a:ext uri="{FF2B5EF4-FFF2-40B4-BE49-F238E27FC236}">
                <a16:creationId xmlns:a16="http://schemas.microsoft.com/office/drawing/2014/main" id="{64C47FE4-C9F7-4892-AAC2-80030B89B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4322" y="2673973"/>
            <a:ext cx="2135236" cy="177501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untain, Snowy, Peak, Alp, Everest">
            <a:extLst>
              <a:ext uri="{FF2B5EF4-FFF2-40B4-BE49-F238E27FC236}">
                <a16:creationId xmlns:a16="http://schemas.microsoft.com/office/drawing/2014/main" id="{033F1F9E-3AF3-4A4D-A89B-290BB3DAF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9907" y="1837835"/>
            <a:ext cx="3959192" cy="3182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95D046-9B29-4F14-8FCA-305B619B4EDB}"/>
              </a:ext>
            </a:extLst>
          </p:cNvPr>
          <p:cNvSpPr txBox="1"/>
          <p:nvPr/>
        </p:nvSpPr>
        <p:spPr>
          <a:xfrm>
            <a:off x="203358" y="1374757"/>
            <a:ext cx="5265383" cy="584775"/>
          </a:xfrm>
          <a:prstGeom prst="rect">
            <a:avLst/>
          </a:prstGeom>
          <a:noFill/>
        </p:spPr>
        <p:txBody>
          <a:bodyPr wrap="square" rtlCol="0">
            <a:spAutoFit/>
          </a:bodyPr>
          <a:lstStyle/>
          <a:p>
            <a:pPr algn="l"/>
            <a:r>
              <a:rPr lang="fr-FR" sz="3200" dirty="0">
                <a:solidFill>
                  <a:schemeClr val="accent5">
                    <a:lumMod val="50000"/>
                  </a:schemeClr>
                </a:solidFill>
              </a:rPr>
              <a:t>Le [?] est </a:t>
            </a:r>
            <a:r>
              <a:rPr lang="fr-FR" sz="3200" dirty="0">
                <a:solidFill>
                  <a:schemeClr val="accent5">
                    <a:lumMod val="50000"/>
                  </a:schemeClr>
                </a:solidFill>
                <a:latin typeface="+mj-lt"/>
              </a:rPr>
              <a:t>o</a:t>
            </a:r>
            <a:r>
              <a:rPr lang="fr-FR" sz="3200" dirty="0">
                <a:solidFill>
                  <a:schemeClr val="accent5">
                    <a:lumMod val="50000"/>
                  </a:schemeClr>
                </a:solidFill>
                <a:latin typeface="+mj-lt"/>
                <a:cs typeface="Arial" panose="020B0604020202020204" pitchFamily="34" charset="0"/>
              </a:rPr>
              <a:t>ù</a:t>
            </a:r>
            <a:r>
              <a:rPr lang="fr-FR" sz="3200" dirty="0">
                <a:solidFill>
                  <a:schemeClr val="accent5">
                    <a:lumMod val="50000"/>
                  </a:schemeClr>
                </a:solidFill>
              </a:rPr>
              <a:t> ?</a:t>
            </a:r>
          </a:p>
        </p:txBody>
      </p:sp>
    </p:spTree>
    <p:extLst>
      <p:ext uri="{BB962C8B-B14F-4D97-AF65-F5344CB8AC3E}">
        <p14:creationId xmlns:p14="http://schemas.microsoft.com/office/powerpoint/2010/main" val="9709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On doit </a:t>
            </a:r>
            <a:r>
              <a:rPr lang="en-US" sz="4000" dirty="0" err="1">
                <a:solidFill>
                  <a:srgbClr val="EE6000"/>
                </a:solidFill>
              </a:rPr>
              <a:t>inscrire</a:t>
            </a:r>
            <a:r>
              <a:rPr lang="en-US" sz="4000" dirty="0">
                <a:solidFill>
                  <a:srgbClr val="EE6000"/>
                </a:solidFill>
              </a:rPr>
              <a:t> la </a:t>
            </a:r>
            <a:r>
              <a:rPr lang="en-US" sz="4000" dirty="0" err="1">
                <a:solidFill>
                  <a:srgbClr val="EE6000"/>
                </a:solidFill>
              </a:rPr>
              <a:t>réponse</a:t>
            </a:r>
            <a:r>
              <a:rPr lang="en-US" sz="4000" dirty="0">
                <a:solidFill>
                  <a:srgbClr val="EE6000"/>
                </a:solidFill>
              </a:rPr>
              <a:t>.</a:t>
            </a:r>
          </a:p>
        </p:txBody>
      </p:sp>
      <p:pic>
        <p:nvPicPr>
          <p:cNvPr id="6146" name="Picture 2" descr="Pen, Write, Schreiber, Office">
            <a:extLst>
              <a:ext uri="{FF2B5EF4-FFF2-40B4-BE49-F238E27FC236}">
                <a16:creationId xmlns:a16="http://schemas.microsoft.com/office/drawing/2014/main" id="{253A065E-2509-4D5C-B439-69C555A6E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814" y="2274988"/>
            <a:ext cx="2039157" cy="2586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rum, Question, Answer, Quiz, Icon">
            <a:extLst>
              <a:ext uri="{FF2B5EF4-FFF2-40B4-BE49-F238E27FC236}">
                <a16:creationId xmlns:a16="http://schemas.microsoft.com/office/drawing/2014/main" id="{017FE1A5-308D-4954-80BB-BF5789C0A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604" y="2304970"/>
            <a:ext cx="2393767" cy="24079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E252FC-0CA5-4B6E-B42E-106D197B8C36}"/>
              </a:ext>
            </a:extLst>
          </p:cNvPr>
          <p:cNvSpPr txBox="1"/>
          <p:nvPr/>
        </p:nvSpPr>
        <p:spPr>
          <a:xfrm>
            <a:off x="203358" y="1374757"/>
            <a:ext cx="6253887" cy="584775"/>
          </a:xfrm>
          <a:prstGeom prst="rect">
            <a:avLst/>
          </a:prstGeom>
          <a:noFill/>
        </p:spPr>
        <p:txBody>
          <a:bodyPr wrap="square" rtlCol="0">
            <a:spAutoFit/>
          </a:bodyPr>
          <a:lstStyle/>
          <a:p>
            <a:pPr algn="l"/>
            <a:r>
              <a:rPr lang="fr-FR" sz="3200" dirty="0">
                <a:solidFill>
                  <a:schemeClr val="accent5">
                    <a:lumMod val="50000"/>
                  </a:schemeClr>
                </a:solidFill>
              </a:rPr>
              <a:t>On doit faire quoi ?</a:t>
            </a:r>
          </a:p>
        </p:txBody>
      </p:sp>
    </p:spTree>
    <p:extLst>
      <p:ext uri="{BB962C8B-B14F-4D97-AF65-F5344CB8AC3E}">
        <p14:creationId xmlns:p14="http://schemas.microsoft.com/office/powerpoint/2010/main" val="32921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err="1">
                <a:solidFill>
                  <a:srgbClr val="EE6000"/>
                </a:solidFill>
              </a:rPr>
              <a:t>Vous</a:t>
            </a:r>
            <a:r>
              <a:rPr lang="en-US" sz="4000" dirty="0">
                <a:solidFill>
                  <a:srgbClr val="EE6000"/>
                </a:solidFill>
              </a:rPr>
              <a:t> </a:t>
            </a:r>
            <a:r>
              <a:rPr lang="en-US" sz="4000" dirty="0" err="1">
                <a:solidFill>
                  <a:srgbClr val="EE6000"/>
                </a:solidFill>
              </a:rPr>
              <a:t>dites</a:t>
            </a:r>
            <a:r>
              <a:rPr lang="en-US" sz="4000" dirty="0">
                <a:solidFill>
                  <a:srgbClr val="EE6000"/>
                </a:solidFill>
              </a:rPr>
              <a:t> </a:t>
            </a:r>
            <a:r>
              <a:rPr lang="en-US" sz="4000" dirty="0" err="1">
                <a:solidFill>
                  <a:srgbClr val="EE6000"/>
                </a:solidFill>
              </a:rPr>
              <a:t>qu’il</a:t>
            </a:r>
            <a:r>
              <a:rPr lang="en-US" sz="4000" dirty="0">
                <a:solidFill>
                  <a:srgbClr val="EE6000"/>
                </a:solidFill>
              </a:rPr>
              <a:t> fait </a:t>
            </a:r>
            <a:r>
              <a:rPr lang="en-US" sz="4000" dirty="0" err="1">
                <a:solidFill>
                  <a:srgbClr val="EE6000"/>
                </a:solidFill>
              </a:rPr>
              <a:t>chaud</a:t>
            </a:r>
            <a:r>
              <a:rPr lang="en-US" sz="4000" dirty="0">
                <a:solidFill>
                  <a:srgbClr val="EE6000"/>
                </a:solidFill>
              </a:rPr>
              <a:t>.</a:t>
            </a:r>
          </a:p>
        </p:txBody>
      </p:sp>
      <p:pic>
        <p:nvPicPr>
          <p:cNvPr id="7170" name="Picture 2" descr="You, Index Finger, Pointing, Finger">
            <a:extLst>
              <a:ext uri="{FF2B5EF4-FFF2-40B4-BE49-F238E27FC236}">
                <a16:creationId xmlns:a16="http://schemas.microsoft.com/office/drawing/2014/main" id="{F5430A1E-38EA-47D5-9061-FC9012214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983" y="2651194"/>
            <a:ext cx="2603418" cy="20395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peech Bubble, Speech Balloon, Balloon">
            <a:extLst>
              <a:ext uri="{FF2B5EF4-FFF2-40B4-BE49-F238E27FC236}">
                <a16:creationId xmlns:a16="http://schemas.microsoft.com/office/drawing/2014/main" id="{667EA05C-BCCF-439A-ACDC-E3A71441E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258" y="2170296"/>
            <a:ext cx="3477792" cy="31199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mperature, Warm, Hot, Cold, Weather">
            <a:extLst>
              <a:ext uri="{FF2B5EF4-FFF2-40B4-BE49-F238E27FC236}">
                <a16:creationId xmlns:a16="http://schemas.microsoft.com/office/drawing/2014/main" id="{92C55D16-7EEB-4C2A-A6F5-C5E241B004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8788811" y="1809750"/>
            <a:ext cx="2433637" cy="3238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C30B9F-F1FC-476D-8A2D-640296920604}"/>
              </a:ext>
            </a:extLst>
          </p:cNvPr>
          <p:cNvSpPr txBox="1"/>
          <p:nvPr/>
        </p:nvSpPr>
        <p:spPr>
          <a:xfrm>
            <a:off x="203358" y="1374757"/>
            <a:ext cx="6253887" cy="584775"/>
          </a:xfrm>
          <a:prstGeom prst="rect">
            <a:avLst/>
          </a:prstGeom>
          <a:noFill/>
        </p:spPr>
        <p:txBody>
          <a:bodyPr wrap="square" rtlCol="0">
            <a:spAutoFit/>
          </a:bodyPr>
          <a:lstStyle/>
          <a:p>
            <a:pPr algn="l"/>
            <a:r>
              <a:rPr lang="fr-FR" sz="3200" dirty="0">
                <a:solidFill>
                  <a:schemeClr val="accent5">
                    <a:lumMod val="50000"/>
                  </a:schemeClr>
                </a:solidFill>
              </a:rPr>
              <a:t>Qui dit quoi ?</a:t>
            </a:r>
          </a:p>
        </p:txBody>
      </p:sp>
      <p:sp>
        <p:nvSpPr>
          <p:cNvPr id="3" name="TextBox 2">
            <a:extLst>
              <a:ext uri="{FF2B5EF4-FFF2-40B4-BE49-F238E27FC236}">
                <a16:creationId xmlns:a16="http://schemas.microsoft.com/office/drawing/2014/main" id="{86765EA5-19D2-4B22-BCEF-0E4EC31D1771}"/>
              </a:ext>
            </a:extLst>
          </p:cNvPr>
          <p:cNvSpPr txBox="1"/>
          <p:nvPr/>
        </p:nvSpPr>
        <p:spPr>
          <a:xfrm>
            <a:off x="1886857" y="4790810"/>
            <a:ext cx="1625600" cy="461665"/>
          </a:xfrm>
          <a:prstGeom prst="rect">
            <a:avLst/>
          </a:prstGeom>
          <a:noFill/>
        </p:spPr>
        <p:txBody>
          <a:bodyPr wrap="square" rtlCol="0">
            <a:spAutoFit/>
          </a:bodyPr>
          <a:lstStyle/>
          <a:p>
            <a:pPr algn="l"/>
            <a:r>
              <a:rPr lang="en-GB" sz="2400" dirty="0">
                <a:solidFill>
                  <a:schemeClr val="accent5">
                    <a:lumMod val="50000"/>
                  </a:schemeClr>
                </a:solidFill>
              </a:rPr>
              <a:t>[pl/</a:t>
            </a:r>
            <a:r>
              <a:rPr lang="en-GB" sz="2400" dirty="0" err="1">
                <a:solidFill>
                  <a:schemeClr val="accent5">
                    <a:lumMod val="50000"/>
                  </a:schemeClr>
                </a:solidFill>
              </a:rPr>
              <a:t>fml</a:t>
            </a:r>
            <a:r>
              <a:rPr lang="en-GB" sz="2400" dirty="0">
                <a:solidFill>
                  <a:schemeClr val="accent5">
                    <a:lumMod val="50000"/>
                  </a:schemeClr>
                </a:solidFill>
              </a:rPr>
              <a:t>]</a:t>
            </a:r>
            <a:endParaRPr lang="fr-FR" sz="2400" dirty="0">
              <a:solidFill>
                <a:schemeClr val="accent5">
                  <a:lumMod val="50000"/>
                </a:schemeClr>
              </a:solidFill>
            </a:endParaRPr>
          </a:p>
        </p:txBody>
      </p:sp>
    </p:spTree>
    <p:extLst>
      <p:ext uri="{BB962C8B-B14F-4D97-AF65-F5344CB8AC3E}">
        <p14:creationId xmlns:p14="http://schemas.microsoft.com/office/powerpoint/2010/main" val="24455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646331"/>
          </a:xfrm>
          <a:prstGeom prst="rect">
            <a:avLst/>
          </a:prstGeom>
          <a:noFill/>
        </p:spPr>
        <p:txBody>
          <a:bodyPr wrap="square" rtlCol="0">
            <a:spAutoFit/>
          </a:bodyPr>
          <a:lstStyle/>
          <a:p>
            <a:pPr algn="ctr"/>
            <a:r>
              <a:rPr lang="en-US" sz="3600" dirty="0">
                <a:solidFill>
                  <a:srgbClr val="EE6000"/>
                </a:solidFill>
              </a:rPr>
              <a:t>Le prof </a:t>
            </a:r>
            <a:r>
              <a:rPr lang="en-US" sz="3600" dirty="0" err="1">
                <a:solidFill>
                  <a:srgbClr val="EE6000"/>
                </a:solidFill>
              </a:rPr>
              <a:t>veut</a:t>
            </a:r>
            <a:r>
              <a:rPr lang="en-US" sz="3600" dirty="0">
                <a:solidFill>
                  <a:srgbClr val="EE6000"/>
                </a:solidFill>
              </a:rPr>
              <a:t> </a:t>
            </a:r>
            <a:r>
              <a:rPr lang="en-US" sz="3600" dirty="0" err="1">
                <a:solidFill>
                  <a:srgbClr val="EE6000"/>
                </a:solidFill>
              </a:rPr>
              <a:t>interdire</a:t>
            </a:r>
            <a:r>
              <a:rPr lang="en-US" sz="3600" dirty="0">
                <a:solidFill>
                  <a:srgbClr val="EE6000"/>
                </a:solidFill>
              </a:rPr>
              <a:t> des portables.</a:t>
            </a:r>
          </a:p>
        </p:txBody>
      </p:sp>
      <p:sp>
        <p:nvSpPr>
          <p:cNvPr id="11" name="TextBox 10">
            <a:extLst>
              <a:ext uri="{FF2B5EF4-FFF2-40B4-BE49-F238E27FC236}">
                <a16:creationId xmlns:a16="http://schemas.microsoft.com/office/drawing/2014/main" id="{E7FB5382-9D5A-4DEE-9854-788DF60C367A}"/>
              </a:ext>
            </a:extLst>
          </p:cNvPr>
          <p:cNvSpPr txBox="1"/>
          <p:nvPr/>
        </p:nvSpPr>
        <p:spPr>
          <a:xfrm>
            <a:off x="203358" y="1374757"/>
            <a:ext cx="9814099" cy="584775"/>
          </a:xfrm>
          <a:prstGeom prst="rect">
            <a:avLst/>
          </a:prstGeom>
          <a:noFill/>
        </p:spPr>
        <p:txBody>
          <a:bodyPr wrap="square" rtlCol="0">
            <a:spAutoFit/>
          </a:bodyPr>
          <a:lstStyle/>
          <a:p>
            <a:pPr algn="l"/>
            <a:r>
              <a:rPr lang="fr-FR" sz="3200" dirty="0">
                <a:solidFill>
                  <a:schemeClr val="accent5">
                    <a:lumMod val="50000"/>
                  </a:schemeClr>
                </a:solidFill>
              </a:rPr>
              <a:t>Le prof veut faire quoi ?</a:t>
            </a:r>
          </a:p>
        </p:txBody>
      </p:sp>
      <p:pic>
        <p:nvPicPr>
          <p:cNvPr id="1026" name="Picture 2" descr="Phone Clip Art">
            <a:extLst>
              <a:ext uri="{FF2B5EF4-FFF2-40B4-BE49-F238E27FC236}">
                <a16:creationId xmlns:a16="http://schemas.microsoft.com/office/drawing/2014/main" id="{77D10211-158E-476A-9117-325A1FE6A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323955"/>
            <a:ext cx="2468609" cy="251950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an, Prohibited, Shield, Icon">
            <a:extLst>
              <a:ext uri="{FF2B5EF4-FFF2-40B4-BE49-F238E27FC236}">
                <a16:creationId xmlns:a16="http://schemas.microsoft.com/office/drawing/2014/main" id="{922B0ED5-0993-4B36-A30B-3ADEE1CBE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641" y="1737140"/>
            <a:ext cx="3660715" cy="36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7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extLst>
              <p:ext uri="{D42A27DB-BD31-4B8C-83A1-F6EECF244321}">
                <p14:modId xmlns:p14="http://schemas.microsoft.com/office/powerpoint/2010/main" val="1688841594"/>
              </p:ext>
            </p:extLst>
          </p:nvPr>
        </p:nvGraphicFramePr>
        <p:xfrm>
          <a:off x="2032000" y="1995840"/>
          <a:ext cx="9025861"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5094747">
                  <a:extLst>
                    <a:ext uri="{9D8B030D-6E8A-4147-A177-3AD203B41FA5}">
                      <a16:colId xmlns:a16="http://schemas.microsoft.com/office/drawing/2014/main" val="721217777"/>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tc>
                <a:tc>
                  <a:txBody>
                    <a:bodyPr/>
                    <a:lstStyle/>
                    <a:p>
                      <a:pPr algn="ctr"/>
                      <a:r>
                        <a:rPr lang="fr-FR" sz="2400" dirty="0"/>
                        <a:t>mot</a:t>
                      </a:r>
                    </a:p>
                  </a:txBody>
                  <a:tcPr/>
                </a:tc>
                <a:tc>
                  <a:txBody>
                    <a:bodyPr/>
                    <a:lstStyle/>
                    <a:p>
                      <a:pPr algn="ctr"/>
                      <a:r>
                        <a:rPr lang="fr-FR" sz="2400" dirty="0"/>
                        <a:t>[</a:t>
                      </a:r>
                      <a:r>
                        <a:rPr lang="fr-FR" sz="2400" dirty="0" err="1"/>
                        <a:t>oy</a:t>
                      </a:r>
                      <a:r>
                        <a:rPr lang="fr-FR" sz="2400" dirty="0"/>
                        <a:t>]</a:t>
                      </a:r>
                    </a:p>
                  </a:txBody>
                  <a:tcPr/>
                </a:tc>
                <a:tc>
                  <a:txBody>
                    <a:bodyPr/>
                    <a:lstStyle/>
                    <a:p>
                      <a:pPr algn="ctr"/>
                      <a:r>
                        <a:rPr lang="fr-FR" sz="2400" dirty="0"/>
                        <a:t>[y]</a:t>
                      </a:r>
                    </a:p>
                  </a:txBody>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joyau [</a:t>
                      </a:r>
                      <a:r>
                        <a:rPr lang="fr-FR" sz="2400" dirty="0" err="1">
                          <a:solidFill>
                            <a:srgbClr val="002060"/>
                          </a:solidFill>
                        </a:rPr>
                        <a:t>jewel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cycliste [</a:t>
                      </a:r>
                      <a:r>
                        <a:rPr lang="fr-FR" sz="2400" dirty="0" err="1">
                          <a:solidFill>
                            <a:srgbClr val="002060"/>
                          </a:solidFill>
                        </a:rPr>
                        <a:t>cyclist</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symbole [</a:t>
                      </a:r>
                      <a:r>
                        <a:rPr lang="fr-FR" sz="2400" dirty="0" err="1">
                          <a:solidFill>
                            <a:srgbClr val="002060"/>
                          </a:solidFill>
                        </a:rPr>
                        <a:t>symbol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voyelle [</a:t>
                      </a:r>
                      <a:r>
                        <a:rPr lang="fr-FR" sz="2400" dirty="0" err="1">
                          <a:solidFill>
                            <a:srgbClr val="002060"/>
                          </a:solidFill>
                        </a:rPr>
                        <a:t>vowel</a:t>
                      </a:r>
                      <a:r>
                        <a:rPr lang="fr-FR" sz="2400" dirty="0">
                          <a:solidFill>
                            <a:srgbClr val="002060"/>
                          </a:solidFill>
                        </a:rPr>
                        <a:t>]</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lycée [</a:t>
                      </a:r>
                      <a:r>
                        <a:rPr lang="fr-FR" sz="2400" dirty="0" err="1">
                          <a:solidFill>
                            <a:srgbClr val="002060"/>
                          </a:solidFill>
                        </a:rPr>
                        <a:t>sixth</a:t>
                      </a:r>
                      <a:r>
                        <a:rPr lang="fr-FR" sz="2400" dirty="0">
                          <a:solidFill>
                            <a:srgbClr val="002060"/>
                          </a:solidFill>
                        </a:rPr>
                        <a:t> </a:t>
                      </a:r>
                      <a:r>
                        <a:rPr lang="fr-FR" sz="2400" dirty="0" err="1">
                          <a:solidFill>
                            <a:srgbClr val="002060"/>
                          </a:solidFill>
                        </a:rPr>
                        <a:t>form</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gymnase [gym]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incroyable [</a:t>
                      </a:r>
                      <a:r>
                        <a:rPr lang="fr-FR" sz="2400" dirty="0" err="1">
                          <a:solidFill>
                            <a:srgbClr val="002060"/>
                          </a:solidFill>
                        </a:rPr>
                        <a:t>incredible</a:t>
                      </a:r>
                      <a:r>
                        <a:rPr lang="fr-FR" sz="2400" dirty="0">
                          <a:solidFill>
                            <a:srgbClr val="002060"/>
                          </a:solidFill>
                        </a:rPr>
                        <a:t>]</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citoyen [</a:t>
                      </a:r>
                      <a:r>
                        <a:rPr lang="fr-FR" sz="2400" dirty="0" err="1">
                          <a:solidFill>
                            <a:srgbClr val="002060"/>
                          </a:solidFill>
                        </a:rPr>
                        <a:t>citizen</a:t>
                      </a:r>
                      <a:r>
                        <a:rPr lang="fr-FR" sz="2400" dirty="0">
                          <a:solidFill>
                            <a:srgbClr val="002060"/>
                          </a:solidFill>
                        </a:rPr>
                        <a:t>]</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p>
        </p:txBody>
      </p:sp>
      <p:sp>
        <p:nvSpPr>
          <p:cNvPr id="9" name="Action Button: Custom 16">
            <a:hlinkClick r:id="" action="ppaction://noaction" highlightClick="1">
              <a:snd r:embed="rId4" name="1 joyau.wav"/>
            </a:hlinkClick>
            <a:extLst>
              <a:ext uri="{FF2B5EF4-FFF2-40B4-BE49-F238E27FC236}">
                <a16:creationId xmlns:a16="http://schemas.microsoft.com/office/drawing/2014/main" id="{F3647B33-8889-40EE-86D0-188DA737FFEC}"/>
              </a:ext>
            </a:extLst>
          </p:cNvPr>
          <p:cNvSpPr/>
          <p:nvPr/>
        </p:nvSpPr>
        <p:spPr>
          <a:xfrm>
            <a:off x="2122504"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2122504"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symbole.wav"/>
            </a:hlinkClick>
            <a:extLst>
              <a:ext uri="{FF2B5EF4-FFF2-40B4-BE49-F238E27FC236}">
                <a16:creationId xmlns:a16="http://schemas.microsoft.com/office/drawing/2014/main" id="{E401D661-C519-4643-A6BF-97849A1AF0F4}"/>
              </a:ext>
            </a:extLst>
          </p:cNvPr>
          <p:cNvSpPr/>
          <p:nvPr/>
        </p:nvSpPr>
        <p:spPr>
          <a:xfrm>
            <a:off x="2122504"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2122504"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2122504"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2127298"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2132698"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2132698"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2582336" y="2519820"/>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36E9BC33-FDC4-4C01-8176-3B5846E5BF74}"/>
              </a:ext>
            </a:extLst>
          </p:cNvPr>
          <p:cNvSpPr/>
          <p:nvPr/>
        </p:nvSpPr>
        <p:spPr>
          <a:xfrm>
            <a:off x="2632690" y="3394303"/>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2B259B8B-624B-4E8F-BE1E-D90934E5DCAB}"/>
              </a:ext>
            </a:extLst>
          </p:cNvPr>
          <p:cNvSpPr/>
          <p:nvPr/>
        </p:nvSpPr>
        <p:spPr>
          <a:xfrm>
            <a:off x="2632688" y="4307775"/>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7CD2F4D8-1CCA-470A-B5CD-903701117EA6}"/>
              </a:ext>
            </a:extLst>
          </p:cNvPr>
          <p:cNvSpPr/>
          <p:nvPr/>
        </p:nvSpPr>
        <p:spPr>
          <a:xfrm>
            <a:off x="2632687" y="4773635"/>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8116233C-1F85-49E8-8EE4-7DA8FF8FD40C}"/>
              </a:ext>
            </a:extLst>
          </p:cNvPr>
          <p:cNvSpPr/>
          <p:nvPr/>
        </p:nvSpPr>
        <p:spPr>
          <a:xfrm>
            <a:off x="2632686" y="5236176"/>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C5FBD80A-A71F-4BAA-A02D-70C7528FD248}"/>
              </a:ext>
            </a:extLst>
          </p:cNvPr>
          <p:cNvSpPr/>
          <p:nvPr/>
        </p:nvSpPr>
        <p:spPr>
          <a:xfrm>
            <a:off x="2528698" y="5673408"/>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2632685" y="2958128"/>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D2FE5A29-6DD9-4DFA-870A-9E39FB7D375F}"/>
              </a:ext>
            </a:extLst>
          </p:cNvPr>
          <p:cNvSpPr/>
          <p:nvPr/>
        </p:nvSpPr>
        <p:spPr>
          <a:xfrm>
            <a:off x="2646168" y="3899152"/>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29" grpId="0" animBg="1"/>
      <p:bldP spid="30" grpId="0" animBg="1"/>
      <p:bldP spid="31" grpId="0" animBg="1"/>
      <p:bldP spid="32"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err="1">
                <a:solidFill>
                  <a:srgbClr val="EE6000"/>
                </a:solidFill>
              </a:rPr>
              <a:t>L’arbre</a:t>
            </a:r>
            <a:r>
              <a:rPr lang="en-US" sz="4000" dirty="0">
                <a:solidFill>
                  <a:srgbClr val="EE6000"/>
                </a:solidFill>
              </a:rPr>
              <a:t> </a:t>
            </a:r>
            <a:r>
              <a:rPr lang="en-US" sz="4000" dirty="0" err="1">
                <a:solidFill>
                  <a:srgbClr val="EE6000"/>
                </a:solidFill>
              </a:rPr>
              <a:t>est</a:t>
            </a:r>
            <a:r>
              <a:rPr lang="en-US" sz="4000" dirty="0">
                <a:solidFill>
                  <a:srgbClr val="EE6000"/>
                </a:solidFill>
              </a:rPr>
              <a:t> grand et </a:t>
            </a:r>
            <a:r>
              <a:rPr lang="en-US" sz="4000" dirty="0" err="1">
                <a:solidFill>
                  <a:srgbClr val="EE6000"/>
                </a:solidFill>
              </a:rPr>
              <a:t>vieux</a:t>
            </a:r>
            <a:r>
              <a:rPr lang="en-US" sz="4000" dirty="0">
                <a:solidFill>
                  <a:srgbClr val="EE6000"/>
                </a:solidFill>
              </a:rPr>
              <a:t>.</a:t>
            </a:r>
          </a:p>
        </p:txBody>
      </p:sp>
      <p:pic>
        <p:nvPicPr>
          <p:cNvPr id="10242" name="Picture 2" descr="Tree, Forest, Trunk, Nature, Leaves">
            <a:extLst>
              <a:ext uri="{FF2B5EF4-FFF2-40B4-BE49-F238E27FC236}">
                <a16:creationId xmlns:a16="http://schemas.microsoft.com/office/drawing/2014/main" id="{0E60F15A-6F3A-476D-B719-6CBCCCE4D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57" y="2095110"/>
            <a:ext cx="2739730" cy="29665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lephant, Animal, Jungle, Savannah">
            <a:extLst>
              <a:ext uri="{FF2B5EF4-FFF2-40B4-BE49-F238E27FC236}">
                <a16:creationId xmlns:a16="http://schemas.microsoft.com/office/drawing/2014/main" id="{72E95D7D-6112-4256-AF08-737DED70D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085" y="2286564"/>
            <a:ext cx="3598313" cy="27616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b Mouse, Mouse, Science, Lab, Animal">
            <a:extLst>
              <a:ext uri="{FF2B5EF4-FFF2-40B4-BE49-F238E27FC236}">
                <a16:creationId xmlns:a16="http://schemas.microsoft.com/office/drawing/2014/main" id="{57904B94-D834-4B6C-9076-2B638F1F04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7085" y="4571435"/>
            <a:ext cx="994238" cy="611286"/>
          </a:xfrm>
          <a:prstGeom prst="rect">
            <a:avLst/>
          </a:prstGeom>
          <a:noFill/>
          <a:extLst>
            <a:ext uri="{909E8E84-426E-40DD-AFC4-6F175D3DCCD1}">
              <a14:hiddenFill xmlns:a14="http://schemas.microsoft.com/office/drawing/2010/main">
                <a:solidFill>
                  <a:srgbClr val="FFFFFF"/>
                </a:solidFill>
              </a14:hiddenFill>
            </a:ext>
          </a:extLst>
        </p:spPr>
      </p:pic>
      <p:sp>
        <p:nvSpPr>
          <p:cNvPr id="5" name="Arrow: Up 4">
            <a:extLst>
              <a:ext uri="{FF2B5EF4-FFF2-40B4-BE49-F238E27FC236}">
                <a16:creationId xmlns:a16="http://schemas.microsoft.com/office/drawing/2014/main" id="{599F19B8-FBB1-493A-B984-3D46BBD233BE}"/>
              </a:ext>
            </a:extLst>
          </p:cNvPr>
          <p:cNvSpPr/>
          <p:nvPr/>
        </p:nvSpPr>
        <p:spPr>
          <a:xfrm rot="3770353">
            <a:off x="4067859" y="2944699"/>
            <a:ext cx="1011456" cy="1166836"/>
          </a:xfrm>
          <a:prstGeom prst="upArrow">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8" name="Picture 8" descr="Woman, Serious, Elderly, Aged, Old">
            <a:extLst>
              <a:ext uri="{FF2B5EF4-FFF2-40B4-BE49-F238E27FC236}">
                <a16:creationId xmlns:a16="http://schemas.microsoft.com/office/drawing/2014/main" id="{754F1C8B-A85F-43AC-B2E0-9DF794438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77003">
            <a:off x="9438981" y="2738771"/>
            <a:ext cx="1393757" cy="19421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364FEA-F499-4776-B177-E8653496ADBF}"/>
              </a:ext>
            </a:extLst>
          </p:cNvPr>
          <p:cNvSpPr txBox="1"/>
          <p:nvPr/>
        </p:nvSpPr>
        <p:spPr>
          <a:xfrm>
            <a:off x="203358" y="1374757"/>
            <a:ext cx="6253887" cy="584775"/>
          </a:xfrm>
          <a:prstGeom prst="rect">
            <a:avLst/>
          </a:prstGeom>
          <a:noFill/>
        </p:spPr>
        <p:txBody>
          <a:bodyPr wrap="square" rtlCol="0">
            <a:spAutoFit/>
          </a:bodyPr>
          <a:lstStyle/>
          <a:p>
            <a:pPr algn="l"/>
            <a:r>
              <a:rPr lang="fr-FR" sz="3200" dirty="0">
                <a:solidFill>
                  <a:schemeClr val="accent5">
                    <a:lumMod val="50000"/>
                  </a:schemeClr>
                </a:solidFill>
              </a:rPr>
              <a:t>L’ [?] est comment ?</a:t>
            </a:r>
          </a:p>
        </p:txBody>
      </p:sp>
      <p:sp>
        <p:nvSpPr>
          <p:cNvPr id="2" name="Plus Sign 1">
            <a:extLst>
              <a:ext uri="{FF2B5EF4-FFF2-40B4-BE49-F238E27FC236}">
                <a16:creationId xmlns:a16="http://schemas.microsoft.com/office/drawing/2014/main" id="{36F91A4F-A480-4FBB-81F8-746674FC73B3}"/>
              </a:ext>
            </a:extLst>
          </p:cNvPr>
          <p:cNvSpPr/>
          <p:nvPr/>
        </p:nvSpPr>
        <p:spPr>
          <a:xfrm>
            <a:off x="8374743" y="2964543"/>
            <a:ext cx="901053" cy="9289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Winking Boy Clip Art">
            <a:extLst>
              <a:ext uri="{FF2B5EF4-FFF2-40B4-BE49-F238E27FC236}">
                <a16:creationId xmlns:a16="http://schemas.microsoft.com/office/drawing/2014/main" id="{CDC5894A-DCD4-42D3-8410-1511ABF716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9168" y="3271920"/>
            <a:ext cx="832938" cy="1838634"/>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Up 14">
            <a:extLst>
              <a:ext uri="{FF2B5EF4-FFF2-40B4-BE49-F238E27FC236}">
                <a16:creationId xmlns:a16="http://schemas.microsoft.com/office/drawing/2014/main" id="{80B8AB22-5036-465D-9796-AFB63602E542}"/>
              </a:ext>
            </a:extLst>
          </p:cNvPr>
          <p:cNvSpPr/>
          <p:nvPr/>
        </p:nvSpPr>
        <p:spPr>
          <a:xfrm rot="10800000">
            <a:off x="9627712" y="1560563"/>
            <a:ext cx="1011456" cy="1039472"/>
          </a:xfrm>
          <a:prstGeom prst="upArrow">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5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15000" cy="707849"/>
          </a:xfrm>
        </p:spPr>
        <p:txBody>
          <a:bodyPr>
            <a:noAutofit/>
          </a:bodyPr>
          <a:lstStyle/>
          <a:p>
            <a:r>
              <a:rPr lang="en-GB" sz="2800" b="1" dirty="0">
                <a:solidFill>
                  <a:schemeClr val="bg1"/>
                </a:solidFill>
              </a:rPr>
              <a:t>Verbs like</a:t>
            </a:r>
            <a:r>
              <a:rPr lang="en-GB" sz="2800" b="1" i="1" dirty="0">
                <a:solidFill>
                  <a:schemeClr val="bg1"/>
                </a:solidFill>
              </a:rPr>
              <a:t> </a:t>
            </a:r>
            <a:r>
              <a:rPr lang="en-GB" sz="2800" b="1" i="1" dirty="0" err="1">
                <a:solidFill>
                  <a:schemeClr val="bg1"/>
                </a:solidFill>
              </a:rPr>
              <a:t>écrire</a:t>
            </a:r>
            <a:r>
              <a:rPr lang="en-GB" sz="2800" b="1" i="1" dirty="0">
                <a:solidFill>
                  <a:schemeClr val="bg1"/>
                </a:solidFill>
              </a:rPr>
              <a:t> </a:t>
            </a:r>
            <a:r>
              <a:rPr lang="en-GB" sz="2800" b="1" dirty="0">
                <a:solidFill>
                  <a:schemeClr val="bg1"/>
                </a:solidFill>
              </a:rPr>
              <a:t>in the plural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8" name="Table 8">
            <a:extLst>
              <a:ext uri="{FF2B5EF4-FFF2-40B4-BE49-F238E27FC236}">
                <a16:creationId xmlns:a16="http://schemas.microsoft.com/office/drawing/2014/main" id="{B8DB99CD-C022-418C-A348-70FB8DFE3093}"/>
              </a:ext>
            </a:extLst>
          </p:cNvPr>
          <p:cNvGraphicFramePr>
            <a:graphicFrameLocks noGrp="1"/>
          </p:cNvGraphicFramePr>
          <p:nvPr>
            <p:extLst>
              <p:ext uri="{D42A27DB-BD31-4B8C-83A1-F6EECF244321}">
                <p14:modId xmlns:p14="http://schemas.microsoft.com/office/powerpoint/2010/main" val="3110146132"/>
              </p:ext>
            </p:extLst>
          </p:nvPr>
        </p:nvGraphicFramePr>
        <p:xfrm>
          <a:off x="4551125" y="1885328"/>
          <a:ext cx="3280610" cy="2621280"/>
        </p:xfrm>
        <a:graphic>
          <a:graphicData uri="http://schemas.openxmlformats.org/drawingml/2006/table">
            <a:tbl>
              <a:tblPr firstRow="1" bandRow="1">
                <a:tableStyleId>{3B4B98B0-60AC-42C2-AFA5-B58CD77FA1E5}</a:tableStyleId>
              </a:tblPr>
              <a:tblGrid>
                <a:gridCol w="3280610">
                  <a:extLst>
                    <a:ext uri="{9D8B030D-6E8A-4147-A177-3AD203B41FA5}">
                      <a16:colId xmlns:a16="http://schemas.microsoft.com/office/drawing/2014/main" val="243704146"/>
                    </a:ext>
                  </a:extLst>
                </a:gridCol>
              </a:tblGrid>
              <a:tr h="370840">
                <a:tc>
                  <a:txBody>
                    <a:bodyPr/>
                    <a:lstStyle/>
                    <a:p>
                      <a:r>
                        <a:rPr lang="fr-FR" sz="2200" dirty="0">
                          <a:solidFill>
                            <a:schemeClr val="bg1"/>
                          </a:solidFill>
                        </a:rPr>
                        <a:t>écrire – to </a:t>
                      </a:r>
                      <a:r>
                        <a:rPr lang="fr-FR" sz="2200" dirty="0" err="1">
                          <a:solidFill>
                            <a:schemeClr val="bg1"/>
                          </a:solidFill>
                        </a:rPr>
                        <a:t>write</a:t>
                      </a:r>
                      <a:endParaRPr lang="fr-FR" sz="2200" dirty="0">
                        <a:solidFill>
                          <a:schemeClr val="bg1"/>
                        </a:solidFill>
                      </a:endParaRPr>
                    </a:p>
                  </a:txBody>
                  <a:tcPr>
                    <a:solidFill>
                      <a:srgbClr val="115076"/>
                    </a:solidFill>
                  </a:tcPr>
                </a:tc>
                <a:extLst>
                  <a:ext uri="{0D108BD9-81ED-4DB2-BD59-A6C34878D82A}">
                    <a16:rowId xmlns:a16="http://schemas.microsoft.com/office/drawing/2014/main" val="3463825785"/>
                  </a:ext>
                </a:extLst>
              </a:tr>
              <a:tr h="370840">
                <a:tc>
                  <a:txBody>
                    <a:bodyPr/>
                    <a:lstStyle/>
                    <a:p>
                      <a:r>
                        <a:rPr lang="fr-FR" sz="2200" dirty="0">
                          <a:solidFill>
                            <a:srgbClr val="115076"/>
                          </a:solidFill>
                        </a:rPr>
                        <a:t>j’écri</a:t>
                      </a:r>
                      <a:r>
                        <a:rPr lang="fr-FR" sz="2200" b="1" dirty="0">
                          <a:solidFill>
                            <a:srgbClr val="115076"/>
                          </a:solidFill>
                        </a:rPr>
                        <a:t>s</a:t>
                      </a:r>
                    </a:p>
                    <a:p>
                      <a:r>
                        <a:rPr lang="fr-FR" sz="2200" dirty="0">
                          <a:solidFill>
                            <a:srgbClr val="115076"/>
                          </a:solidFill>
                        </a:rPr>
                        <a:t>tu écri</a:t>
                      </a:r>
                      <a:r>
                        <a:rPr lang="fr-FR" sz="2200" b="1" dirty="0">
                          <a:solidFill>
                            <a:srgbClr val="115076"/>
                          </a:solidFill>
                        </a:rPr>
                        <a:t>s</a:t>
                      </a:r>
                    </a:p>
                    <a:p>
                      <a:r>
                        <a:rPr lang="fr-FR" sz="2200" dirty="0">
                          <a:solidFill>
                            <a:srgbClr val="115076"/>
                          </a:solidFill>
                        </a:rPr>
                        <a:t>il/elle écri</a:t>
                      </a:r>
                      <a:r>
                        <a:rPr lang="fr-FR" sz="2200" b="1" dirty="0">
                          <a:solidFill>
                            <a:srgbClr val="115076"/>
                          </a:solidFill>
                        </a:rPr>
                        <a:t>t</a:t>
                      </a:r>
                    </a:p>
                  </a:txBody>
                  <a:tcPr>
                    <a:solidFill>
                      <a:schemeClr val="bg1"/>
                    </a:solidFill>
                  </a:tcPr>
                </a:tc>
                <a:extLst>
                  <a:ext uri="{0D108BD9-81ED-4DB2-BD59-A6C34878D82A}">
                    <a16:rowId xmlns:a16="http://schemas.microsoft.com/office/drawing/2014/main" val="306974237"/>
                  </a:ext>
                </a:extLst>
              </a:tr>
              <a:tr h="370840">
                <a:tc>
                  <a:txBody>
                    <a:bodyPr/>
                    <a:lstStyle/>
                    <a:p>
                      <a:r>
                        <a:rPr lang="fr-FR" sz="2200" dirty="0">
                          <a:solidFill>
                            <a:srgbClr val="115076"/>
                          </a:solidFill>
                        </a:rPr>
                        <a:t>nous écri</a:t>
                      </a:r>
                      <a:r>
                        <a:rPr lang="fr-FR" sz="2200" b="1" dirty="0">
                          <a:solidFill>
                            <a:srgbClr val="EE6000"/>
                          </a:solidFill>
                        </a:rPr>
                        <a:t>v</a:t>
                      </a:r>
                      <a:r>
                        <a:rPr lang="fr-FR" sz="2200" dirty="0">
                          <a:solidFill>
                            <a:srgbClr val="115076"/>
                          </a:solidFill>
                        </a:rPr>
                        <a:t>ons</a:t>
                      </a:r>
                    </a:p>
                    <a:p>
                      <a:r>
                        <a:rPr lang="fr-FR" sz="2200" dirty="0">
                          <a:solidFill>
                            <a:srgbClr val="115076"/>
                          </a:solidFill>
                        </a:rPr>
                        <a:t>vous écri</a:t>
                      </a:r>
                      <a:r>
                        <a:rPr lang="fr-FR" sz="2200" b="1" dirty="0">
                          <a:solidFill>
                            <a:srgbClr val="EE6000"/>
                          </a:solidFill>
                        </a:rPr>
                        <a:t>v</a:t>
                      </a:r>
                      <a:r>
                        <a:rPr lang="fr-FR" sz="2200" dirty="0">
                          <a:solidFill>
                            <a:srgbClr val="115076"/>
                          </a:solidFill>
                        </a:rPr>
                        <a:t>ez</a:t>
                      </a:r>
                    </a:p>
                    <a:p>
                      <a:r>
                        <a:rPr lang="fr-FR" sz="2200" dirty="0">
                          <a:solidFill>
                            <a:srgbClr val="115076"/>
                          </a:solidFill>
                        </a:rPr>
                        <a:t>ils/elles écri</a:t>
                      </a:r>
                      <a:r>
                        <a:rPr lang="fr-FR" sz="2200" b="1" dirty="0">
                          <a:solidFill>
                            <a:srgbClr val="EE6000"/>
                          </a:solidFill>
                        </a:rPr>
                        <a:t>v</a:t>
                      </a:r>
                      <a:r>
                        <a:rPr lang="fr-FR" sz="2200" dirty="0">
                          <a:solidFill>
                            <a:srgbClr val="115076"/>
                          </a:solidFill>
                        </a:rPr>
                        <a:t>ent</a:t>
                      </a:r>
                    </a:p>
                  </a:txBody>
                  <a:tcPr>
                    <a:solidFill>
                      <a:srgbClr val="DEEBF7"/>
                    </a:solidFill>
                  </a:tcPr>
                </a:tc>
                <a:extLst>
                  <a:ext uri="{0D108BD9-81ED-4DB2-BD59-A6C34878D82A}">
                    <a16:rowId xmlns:a16="http://schemas.microsoft.com/office/drawing/2014/main" val="3686153259"/>
                  </a:ext>
                </a:extLst>
              </a:tr>
            </a:tbl>
          </a:graphicData>
        </a:graphic>
      </p:graphicFrame>
      <p:sp>
        <p:nvSpPr>
          <p:cNvPr id="19" name="Rectangle 18">
            <a:extLst>
              <a:ext uri="{FF2B5EF4-FFF2-40B4-BE49-F238E27FC236}">
                <a16:creationId xmlns:a16="http://schemas.microsoft.com/office/drawing/2014/main" id="{D75C71E5-9832-482D-86E8-4BBF6DBFDAC1}"/>
              </a:ext>
            </a:extLst>
          </p:cNvPr>
          <p:cNvSpPr/>
          <p:nvPr/>
        </p:nvSpPr>
        <p:spPr>
          <a:xfrm>
            <a:off x="4551125" y="4536950"/>
            <a:ext cx="3280610" cy="959917"/>
          </a:xfrm>
          <a:prstGeom prst="rect">
            <a:avLst/>
          </a:prstGeom>
          <a:solidFill>
            <a:srgbClr val="1150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décrire </a:t>
            </a:r>
            <a:r>
              <a:rPr lang="fr-FR" sz="2000" dirty="0">
                <a:solidFill>
                  <a:prstClr val="white"/>
                </a:solidFill>
                <a:latin typeface="Century Gothic" panose="020F0302020204030204"/>
              </a:rPr>
              <a:t>and </a:t>
            </a:r>
            <a:r>
              <a:rPr lang="fr-FR" sz="2000" i="1" dirty="0">
                <a:solidFill>
                  <a:prstClr val="white"/>
                </a:solidFill>
                <a:latin typeface="Century Gothic" panose="020F0302020204030204"/>
              </a:rPr>
              <a:t>inscrire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also</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follow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pattern.</a:t>
            </a:r>
            <a:endPar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124" name="Picture 4" descr="Calligraphy, Office, School, Writing, Pen, Filler">
            <a:extLst>
              <a:ext uri="{FF2B5EF4-FFF2-40B4-BE49-F238E27FC236}">
                <a16:creationId xmlns:a16="http://schemas.microsoft.com/office/drawing/2014/main" id="{20916DC0-C646-43D4-B342-52C46068F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8945" y="2066781"/>
            <a:ext cx="1805770" cy="36115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Quiet Sign Clip Art">
            <a:extLst>
              <a:ext uri="{FF2B5EF4-FFF2-40B4-BE49-F238E27FC236}">
                <a16:creationId xmlns:a16="http://schemas.microsoft.com/office/drawing/2014/main" id="{83F47B26-2372-49B7-BC2A-44485EAA8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41" y="2419139"/>
            <a:ext cx="549272" cy="7768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D4D146F-2032-42D8-9C95-8F97DAEAFFD8}"/>
              </a:ext>
            </a:extLst>
          </p:cNvPr>
          <p:cNvSpPr txBox="1"/>
          <p:nvPr/>
        </p:nvSpPr>
        <p:spPr>
          <a:xfrm>
            <a:off x="57011" y="1194334"/>
            <a:ext cx="11852910" cy="461665"/>
          </a:xfrm>
          <a:prstGeom prst="rect">
            <a:avLst/>
          </a:prstGeom>
          <a:noFill/>
        </p:spPr>
        <p:txBody>
          <a:bodyPr wrap="square" rtlCol="0">
            <a:spAutoFit/>
          </a:bodyPr>
          <a:lstStyle/>
          <a:p>
            <a:pPr algn="l"/>
            <a:r>
              <a:rPr lang="en-GB" sz="2400" dirty="0">
                <a:solidFill>
                  <a:schemeClr val="accent5">
                    <a:lumMod val="50000"/>
                  </a:schemeClr>
                </a:solidFill>
              </a:rPr>
              <a:t>Verbs like dire add a </a:t>
            </a:r>
            <a:r>
              <a:rPr lang="en-GB" sz="2400" b="1" dirty="0">
                <a:solidFill>
                  <a:schemeClr val="accent5">
                    <a:lumMod val="50000"/>
                  </a:schemeClr>
                </a:solidFill>
              </a:rPr>
              <a:t>-v- </a:t>
            </a:r>
            <a:r>
              <a:rPr lang="en-GB" sz="2400" dirty="0">
                <a:solidFill>
                  <a:schemeClr val="accent5">
                    <a:lumMod val="50000"/>
                  </a:schemeClr>
                </a:solidFill>
              </a:rPr>
              <a:t>to the stem in the plural forms</a:t>
            </a:r>
            <a:r>
              <a:rPr lang="en-GB" sz="2400" dirty="0">
                <a:solidFill>
                  <a:srgbClr val="115076"/>
                </a:solidFill>
              </a:rPr>
              <a:t>:</a:t>
            </a:r>
          </a:p>
        </p:txBody>
      </p:sp>
      <p:sp>
        <p:nvSpPr>
          <p:cNvPr id="13" name="Speech Bubble: Rectangle with Corners Rounded 12">
            <a:extLst>
              <a:ext uri="{FF2B5EF4-FFF2-40B4-BE49-F238E27FC236}">
                <a16:creationId xmlns:a16="http://schemas.microsoft.com/office/drawing/2014/main" id="{01E145AB-DAFB-4C71-8656-59037A56D7E6}"/>
              </a:ext>
            </a:extLst>
          </p:cNvPr>
          <p:cNvSpPr/>
          <p:nvPr/>
        </p:nvSpPr>
        <p:spPr>
          <a:xfrm>
            <a:off x="2266122" y="3615106"/>
            <a:ext cx="1926027" cy="891502"/>
          </a:xfrm>
          <a:prstGeom prst="wedgeRoundRectCallout">
            <a:avLst>
              <a:gd name="adj1" fmla="val 59479"/>
              <a:gd name="adj2" fmla="val -21779"/>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schemeClr val="bg1"/>
                </a:solidFill>
                <a:latin typeface="Century Gothic" panose="020B0502020202020204" pitchFamily="34" charset="0"/>
              </a:rPr>
              <a:t>The </a:t>
            </a:r>
            <a:r>
              <a:rPr lang="en-GB" sz="2000" b="1" dirty="0">
                <a:solidFill>
                  <a:schemeClr val="bg1"/>
                </a:solidFill>
              </a:rPr>
              <a:t>-v- </a:t>
            </a:r>
            <a:r>
              <a:rPr lang="en-GB" sz="2000" dirty="0">
                <a:solidFill>
                  <a:schemeClr val="bg1"/>
                </a:solidFill>
              </a:rPr>
              <a:t>is pronounced.</a:t>
            </a:r>
            <a:r>
              <a:rPr lang="fr-FR" sz="20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9803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7C3ECE-D205-4B36-BD3C-3A3E70EBB895}"/>
              </a:ext>
            </a:extLst>
          </p:cNvPr>
          <p:cNvSpPr/>
          <p:nvPr/>
        </p:nvSpPr>
        <p:spPr>
          <a:xfrm>
            <a:off x="162954" y="1347537"/>
            <a:ext cx="11866092" cy="4876800"/>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a:t>
            </a:r>
            <a:endParaRPr lang="en-US" sz="2400" dirty="0">
              <a:solidFill>
                <a:srgbClr val="4472C4">
                  <a:lumMod val="50000"/>
                </a:srgbClr>
              </a:solidFill>
              <a:latin typeface="Century Gothic" panose="020F0302020204030204"/>
            </a:endParaRPr>
          </a:p>
          <a:p>
            <a:pPr>
              <a:lnSpc>
                <a:spcPct val="15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lang="en-US" sz="2400" dirty="0">
                <a:solidFill>
                  <a:srgbClr val="4472C4">
                    <a:lumMod val="50000"/>
                  </a:srgbClr>
                </a:solidFill>
                <a:latin typeface="Century Gothic" panose="020F0302020204030204"/>
              </a:rPr>
              <a:t> !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 ! </a:t>
            </a:r>
            <a:r>
              <a:rPr lang="en-US" sz="2400" dirty="0">
                <a:solidFill>
                  <a:srgbClr val="4472C4">
                    <a:lumMod val="50000"/>
                  </a:srgbClr>
                </a:solidFill>
                <a:latin typeface="Century Gothic" panose="020F0302020204030204"/>
              </a:rPr>
              <a:t>Je </a:t>
            </a:r>
            <a:r>
              <a:rPr lang="en-US" sz="2400" dirty="0" err="1">
                <a:solidFill>
                  <a:srgbClr val="4472C4">
                    <a:lumMod val="50000"/>
                  </a:srgbClr>
                </a:solidFill>
                <a:latin typeface="Century Gothic" panose="020F0302020204030204"/>
              </a:rPr>
              <a:t>veux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meilleurs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notes que les gar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çons !     </a:t>
            </a:r>
            <a:r>
              <a:rPr kumimoji="0" lang="en-US" sz="2400" b="1" i="0" u="none" strike="noStrike" kern="1200" cap="none" spc="0" normalizeH="0" baseline="0" noProof="0" dirty="0" err="1">
                <a:ln>
                  <a:noFill/>
                </a:ln>
                <a:solidFill>
                  <a:srgbClr val="EE6000"/>
                </a:solidFill>
                <a:effectLst/>
                <a:uLnTx/>
                <a:uFillTx/>
                <a:latin typeface="Century Gothic" panose="020B0502020202020204" pitchFamily="34" charset="0"/>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écrivent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très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bien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italien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r>
              <a:rPr lang="en-US" sz="2400" dirty="0">
                <a:solidFill>
                  <a:srgbClr val="4472C4">
                    <a:lumMod val="50000"/>
                  </a:srgbClr>
                </a:solidFill>
                <a:latin typeface="Century Gothic" panose="020F0302020204030204"/>
              </a:rPr>
              <a:t> </a:t>
            </a:r>
            <a:r>
              <a:rPr lang="en-US" sz="2400" b="1" dirty="0">
                <a:solidFill>
                  <a:srgbClr val="EE6000"/>
                </a:solidFill>
              </a:rPr>
              <a:t>Nous</a:t>
            </a:r>
            <a:r>
              <a:rPr lang="en-US" sz="2400" dirty="0">
                <a:solidFill>
                  <a:srgbClr val="4472C4">
                    <a:lumMod val="50000"/>
                  </a:srgbClr>
                </a:solidFill>
              </a:rPr>
              <a:t>  </a:t>
            </a:r>
            <a:r>
              <a:rPr lang="en-US" sz="2400" dirty="0" err="1">
                <a:solidFill>
                  <a:srgbClr val="4472C4">
                    <a:lumMod val="50000"/>
                  </a:srgbClr>
                </a:solidFill>
              </a:rPr>
              <a:t>inscrivons</a:t>
            </a:r>
            <a:r>
              <a:rPr lang="en-US" sz="2400" dirty="0">
                <a:solidFill>
                  <a:srgbClr val="4472C4">
                    <a:lumMod val="50000"/>
                  </a:srgbClr>
                </a:solidFill>
              </a:rPr>
              <a:t> les mots dans un cahier, </a:t>
            </a:r>
            <a:r>
              <a:rPr lang="en-US" sz="2400" dirty="0" err="1">
                <a:solidFill>
                  <a:srgbClr val="4472C4">
                    <a:lumMod val="50000"/>
                  </a:srgbClr>
                </a:solidFill>
              </a:rPr>
              <a:t>mais</a:t>
            </a:r>
            <a:r>
              <a:rPr lang="en-US" sz="2400" dirty="0">
                <a:solidFill>
                  <a:srgbClr val="4472C4">
                    <a:lumMod val="50000"/>
                  </a:srgbClr>
                </a:solidFill>
              </a:rPr>
              <a:t>     </a:t>
            </a:r>
            <a:r>
              <a:rPr lang="en-US" sz="2400" b="1" dirty="0" err="1">
                <a:solidFill>
                  <a:srgbClr val="EE6000"/>
                </a:solidFill>
              </a:rPr>
              <a:t>ils</a:t>
            </a:r>
            <a:r>
              <a:rPr lang="en-US" sz="2400" dirty="0">
                <a:solidFill>
                  <a:srgbClr val="4472C4">
                    <a:lumMod val="50000"/>
                  </a:srgbClr>
                </a:solidFill>
              </a:rPr>
              <a:t>    </a:t>
            </a:r>
            <a:r>
              <a:rPr lang="en-US" sz="2400" dirty="0" err="1">
                <a:solidFill>
                  <a:srgbClr val="4472C4">
                    <a:lumMod val="50000"/>
                  </a:srgbClr>
                </a:solidFill>
              </a:rPr>
              <a:t>inscrivent</a:t>
            </a:r>
            <a:r>
              <a:rPr lang="en-US" sz="2400" dirty="0">
                <a:solidFill>
                  <a:srgbClr val="4472C4">
                    <a:lumMod val="50000"/>
                  </a:srgbClr>
                </a:solidFill>
              </a:rPr>
              <a:t> plus de </a:t>
            </a:r>
            <a:r>
              <a:rPr lang="en-US" sz="2400" dirty="0" err="1">
                <a:solidFill>
                  <a:srgbClr val="4472C4">
                    <a:lumMod val="50000"/>
                  </a:srgbClr>
                </a:solidFill>
              </a:rPr>
              <a:t>vocabulaire</a:t>
            </a:r>
            <a:r>
              <a:rPr lang="en-US" sz="2400" dirty="0">
                <a:solidFill>
                  <a:srgbClr val="4472C4">
                    <a:lumMod val="50000"/>
                  </a:srgbClr>
                </a:solidFill>
              </a:rPr>
              <a:t> que nous.    </a:t>
            </a:r>
            <a:r>
              <a:rPr lang="en-US" sz="2400" b="1" dirty="0" err="1">
                <a:solidFill>
                  <a:srgbClr val="EE6000"/>
                </a:solidFill>
              </a:rPr>
              <a:t>Ils</a:t>
            </a:r>
            <a:r>
              <a:rPr lang="en-US" sz="2400" b="1" dirty="0">
                <a:solidFill>
                  <a:srgbClr val="EE6000"/>
                </a:solidFill>
              </a:rPr>
              <a:t>    </a:t>
            </a:r>
            <a:r>
              <a:rPr lang="en-US" sz="2400" dirty="0" err="1">
                <a:solidFill>
                  <a:srgbClr val="4472C4">
                    <a:lumMod val="50000"/>
                  </a:srgbClr>
                </a:solidFill>
              </a:rPr>
              <a:t>décrivent</a:t>
            </a:r>
            <a:r>
              <a:rPr lang="en-US" sz="2400" dirty="0">
                <a:solidFill>
                  <a:srgbClr val="4472C4">
                    <a:lumMod val="50000"/>
                  </a:srgbClr>
                </a:solidFill>
              </a:rPr>
              <a:t> les choses avec de nouveaux mots</a:t>
            </a:r>
            <a:r>
              <a:rPr lang="en-US" sz="2400" dirty="0">
                <a:solidFill>
                  <a:srgbClr val="4472C4">
                    <a:lumMod val="50000"/>
                  </a:srgbClr>
                </a:solidFill>
                <a:latin typeface="Century Gothic" panose="020B0502020202020204" pitchFamily="34" charset="0"/>
              </a:rPr>
              <a:t>.</a:t>
            </a:r>
            <a:r>
              <a:rPr lang="en-US" sz="2400" b="1" dirty="0">
                <a:solidFill>
                  <a:srgbClr val="EE6000"/>
                </a:solidFill>
              </a:rPr>
              <a:t> </a:t>
            </a:r>
            <a:r>
              <a:rPr lang="en-US" sz="2400" b="1" dirty="0" err="1">
                <a:solidFill>
                  <a:srgbClr val="EE6000"/>
                </a:solidFill>
              </a:rPr>
              <a:t>Vous</a:t>
            </a:r>
            <a:r>
              <a:rPr lang="en-US" sz="2400" dirty="0">
                <a:solidFill>
                  <a:srgbClr val="4472C4">
                    <a:lumMod val="50000"/>
                  </a:srgbClr>
                </a:solidFill>
              </a:rPr>
              <a:t> </a:t>
            </a:r>
            <a:r>
              <a:rPr lang="en-US" sz="2400" dirty="0" err="1">
                <a:solidFill>
                  <a:srgbClr val="4472C4">
                    <a:lumMod val="50000"/>
                  </a:srgbClr>
                </a:solidFill>
              </a:rPr>
              <a:t>décrivez</a:t>
            </a:r>
            <a:r>
              <a:rPr lang="en-US" sz="2400" dirty="0">
                <a:solidFill>
                  <a:srgbClr val="4472C4">
                    <a:lumMod val="50000"/>
                  </a:srgbClr>
                </a:solidFill>
              </a:rPr>
              <a:t> </a:t>
            </a:r>
            <a:r>
              <a:rPr lang="en-US" sz="2400" dirty="0" err="1">
                <a:solidFill>
                  <a:srgbClr val="4472C4">
                    <a:lumMod val="50000"/>
                  </a:srgbClr>
                </a:solidFill>
              </a:rPr>
              <a:t>souvent</a:t>
            </a:r>
            <a:r>
              <a:rPr lang="en-US" sz="2400" dirty="0">
                <a:solidFill>
                  <a:srgbClr val="4472C4">
                    <a:lumMod val="50000"/>
                  </a:srgbClr>
                </a:solidFill>
              </a:rPr>
              <a:t> les voyages </a:t>
            </a:r>
            <a:r>
              <a:rPr lang="en-US" sz="2400" dirty="0" err="1">
                <a:solidFill>
                  <a:srgbClr val="4472C4">
                    <a:lumMod val="50000"/>
                  </a:srgbClr>
                </a:solidFill>
              </a:rPr>
              <a:t>scolaires</a:t>
            </a:r>
            <a:r>
              <a:rPr lang="en-US" sz="2400" dirty="0">
                <a:solidFill>
                  <a:srgbClr val="4472C4">
                    <a:lumMod val="50000"/>
                  </a:srgbClr>
                </a:solidFill>
              </a:rPr>
              <a:t> </a:t>
            </a:r>
            <a:r>
              <a:rPr lang="en-US" sz="2400" dirty="0" err="1">
                <a:solidFill>
                  <a:srgbClr val="4472C4">
                    <a:lumMod val="50000"/>
                  </a:srgbClr>
                </a:solidFill>
              </a:rPr>
              <a:t>en</a:t>
            </a:r>
            <a:r>
              <a:rPr lang="en-US" sz="2400" dirty="0">
                <a:solidFill>
                  <a:srgbClr val="4472C4">
                    <a:lumMod val="50000"/>
                  </a:srgbClr>
                </a:solidFill>
              </a:rPr>
              <a:t> </a:t>
            </a:r>
            <a:r>
              <a:rPr lang="en-US" sz="2400" dirty="0" err="1">
                <a:solidFill>
                  <a:srgbClr val="4472C4">
                    <a:lumMod val="50000"/>
                  </a:srgbClr>
                </a:solidFill>
              </a:rPr>
              <a:t>italien</a:t>
            </a:r>
            <a:r>
              <a:rPr lang="en-US" sz="2400" dirty="0">
                <a:solidFill>
                  <a:srgbClr val="4472C4">
                    <a:lumMod val="50000"/>
                  </a:srgbClr>
                </a:solidFill>
              </a:rPr>
              <a:t>.</a:t>
            </a:r>
            <a:r>
              <a:rPr lang="en-US" sz="2400" dirty="0">
                <a:solidFill>
                  <a:srgbClr val="4472C4">
                    <a:lumMod val="50000"/>
                  </a:srgbClr>
                </a:solidFill>
                <a:latin typeface="Century Gothic" panose="020B0502020202020204" pitchFamily="34" charset="0"/>
              </a:rPr>
              <a:t> </a:t>
            </a:r>
            <a:r>
              <a:rPr lang="en-US" sz="2400" dirty="0">
                <a:solidFill>
                  <a:srgbClr val="4472C4">
                    <a:lumMod val="50000"/>
                  </a:srgbClr>
                </a:solidFill>
                <a:latin typeface="Century Gothic" panose="020F0302020204030204"/>
              </a:rPr>
              <a:t>Si </a:t>
            </a:r>
            <a:r>
              <a:rPr lang="en-US" sz="2400" b="1" dirty="0" err="1">
                <a:solidFill>
                  <a:srgbClr val="EE6000"/>
                </a:solidFill>
                <a:latin typeface="Century Gothic" panose="020F0302020204030204"/>
              </a:rPr>
              <a:t>vous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écrivez</a:t>
            </a:r>
            <a:r>
              <a:rPr lang="en-US" sz="2400" dirty="0">
                <a:solidFill>
                  <a:srgbClr val="4472C4">
                    <a:lumMod val="50000"/>
                  </a:srgbClr>
                </a:solidFill>
                <a:latin typeface="Century Gothic" panose="020F0302020204030204"/>
              </a:rPr>
              <a:t> un message et  </a:t>
            </a:r>
            <a:r>
              <a:rPr lang="en-US" sz="2400" b="1" dirty="0" err="1">
                <a:solidFill>
                  <a:srgbClr val="EE6000"/>
                </a:solidFill>
                <a:latin typeface="Century Gothic" panose="020F0302020204030204"/>
              </a:rPr>
              <a:t>vous</a:t>
            </a:r>
            <a:r>
              <a:rPr lang="en-US" sz="2400" b="1" dirty="0">
                <a:solidFill>
                  <a:srgbClr val="EE6000"/>
                </a:solidFill>
                <a:latin typeface="Century Gothic" panose="020F0302020204030204"/>
              </a:rPr>
              <a:t>  </a:t>
            </a:r>
            <a:r>
              <a:rPr lang="en-US" sz="2400" dirty="0" err="1">
                <a:solidFill>
                  <a:srgbClr val="4472C4">
                    <a:lumMod val="50000"/>
                  </a:srgbClr>
                </a:solidFill>
                <a:latin typeface="Century Gothic" panose="020F0302020204030204"/>
              </a:rPr>
              <a:t>inscrivez</a:t>
            </a:r>
            <a:r>
              <a:rPr lang="en-US" sz="2400" dirty="0">
                <a:solidFill>
                  <a:srgbClr val="4472C4">
                    <a:lumMod val="50000"/>
                  </a:srgbClr>
                </a:solidFill>
                <a:latin typeface="Century Gothic" panose="020F0302020204030204"/>
              </a:rPr>
              <a:t> des phrases </a:t>
            </a:r>
            <a:r>
              <a:rPr lang="en-US" sz="2400" dirty="0" err="1">
                <a:solidFill>
                  <a:srgbClr val="4472C4">
                    <a:lumMod val="50000"/>
                  </a:srgbClr>
                </a:solidFill>
                <a:latin typeface="Century Gothic" panose="020F0302020204030204"/>
              </a:rPr>
              <a:t>utiles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italien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parfait* !</a:t>
            </a:r>
          </a:p>
          <a:p>
            <a:pPr>
              <a:lnSpc>
                <a:spcPct val="150000"/>
              </a:lnSpc>
              <a:defRPr/>
            </a:pPr>
            <a:r>
              <a:rPr lang="en-US" sz="2400" dirty="0">
                <a:solidFill>
                  <a:srgbClr val="4472C4">
                    <a:lumMod val="50000"/>
                  </a:srgbClr>
                </a:solidFill>
                <a:latin typeface="Century Gothic" panose="020F0302020204030204"/>
              </a:rPr>
              <a:t>À </a:t>
            </a:r>
            <a:r>
              <a:rPr lang="en-US" sz="2400" dirty="0" err="1">
                <a:solidFill>
                  <a:srgbClr val="4472C4">
                    <a:lumMod val="50000"/>
                  </a:srgbClr>
                </a:solidFill>
                <a:latin typeface="Century Gothic" panose="020F0302020204030204"/>
              </a:rPr>
              <a:t>bientôt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alors</a:t>
            </a:r>
            <a:r>
              <a:rPr lang="en-US" sz="2400">
                <a:solidFill>
                  <a:srgbClr val="4472C4">
                    <a:lumMod val="50000"/>
                  </a:srgbClr>
                </a:solidFill>
                <a:latin typeface="Century Gothic" panose="020F0302020204030204"/>
              </a:rPr>
              <a:t> !</a:t>
            </a:r>
            <a:endParaRPr lang="en-US" sz="2400" dirty="0">
              <a:solidFill>
                <a:srgbClr val="4472C4">
                  <a:lumMod val="50000"/>
                </a:srgbClr>
              </a:solidFill>
              <a:latin typeface="Century Gothic" panose="020F0302020204030204"/>
            </a:endParaRPr>
          </a:p>
          <a:p>
            <a:pPr>
              <a:lnSpc>
                <a:spcPct val="150000"/>
              </a:lnSpc>
              <a:defRPr/>
            </a:pPr>
            <a:r>
              <a:rPr lang="en-US" sz="2400" dirty="0" err="1">
                <a:solidFill>
                  <a:srgbClr val="4472C4">
                    <a:lumMod val="50000"/>
                  </a:srgbClr>
                </a:solidFill>
                <a:latin typeface="Century Gothic" panose="020F0302020204030204"/>
              </a:rPr>
              <a:t>Océane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432461" cy="707849"/>
          </a:xfrm>
        </p:spPr>
        <p:txBody>
          <a:bodyPr>
            <a:normAutofit/>
          </a:bodyPr>
          <a:lstStyle/>
          <a:p>
            <a:r>
              <a:rPr lang="en-GB" sz="3200" b="1" dirty="0" err="1">
                <a:solidFill>
                  <a:schemeClr val="bg1"/>
                </a:solidFill>
              </a:rPr>
              <a:t>Océane</a:t>
            </a:r>
            <a:r>
              <a:rPr lang="en-GB" sz="3200" b="1" dirty="0">
                <a:solidFill>
                  <a:schemeClr val="bg1"/>
                </a:solidFill>
              </a:rPr>
              <a:t> </a:t>
            </a:r>
            <a:r>
              <a:rPr lang="en-GB" sz="3200" b="1" dirty="0" err="1">
                <a:solidFill>
                  <a:schemeClr val="bg1"/>
                </a:solidFill>
              </a:rPr>
              <a:t>écrit</a:t>
            </a:r>
            <a:r>
              <a:rPr lang="en-GB" sz="3200" b="1" dirty="0">
                <a:solidFill>
                  <a:schemeClr val="bg1"/>
                </a:solidFill>
              </a:rPr>
              <a:t> </a:t>
            </a:r>
            <a:r>
              <a:rPr lang="fr-FR" sz="3200" b="1" dirty="0">
                <a:solidFill>
                  <a:schemeClr val="bg1"/>
                </a:solidFill>
              </a:rPr>
              <a:t>à ses amis </a:t>
            </a:r>
            <a:endParaRPr lang="en-GB" sz="32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3382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9" name="Picture 8" descr="A picture containing shirt&#10;&#10;Description automatically generated">
            <a:extLst>
              <a:ext uri="{FF2B5EF4-FFF2-40B4-BE49-F238E27FC236}">
                <a16:creationId xmlns:a16="http://schemas.microsoft.com/office/drawing/2014/main" id="{A1AB18AF-B4D8-4A78-8253-0CB930B8A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593" y="4973241"/>
            <a:ext cx="1061923" cy="1061923"/>
          </a:xfrm>
          <a:prstGeom prst="rect">
            <a:avLst/>
          </a:prstGeom>
        </p:spPr>
      </p:pic>
      <p:sp>
        <p:nvSpPr>
          <p:cNvPr id="10" name="Thought Bubble: Cloud 9">
            <a:extLst>
              <a:ext uri="{FF2B5EF4-FFF2-40B4-BE49-F238E27FC236}">
                <a16:creationId xmlns:a16="http://schemas.microsoft.com/office/drawing/2014/main" id="{D0381930-E5EC-4B42-BB46-C1464E5DF9AD}"/>
              </a:ext>
            </a:extLst>
          </p:cNvPr>
          <p:cNvSpPr/>
          <p:nvPr/>
        </p:nvSpPr>
        <p:spPr>
          <a:xfrm>
            <a:off x="10649484" y="4628509"/>
            <a:ext cx="1344660" cy="1391988"/>
          </a:xfrm>
          <a:prstGeom prst="cloudCallout">
            <a:avLst>
              <a:gd name="adj1" fmla="val -81115"/>
              <a:gd name="adj2" fmla="val 1068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Picture 10" descr="A picture containing doll, shirt&#10;&#10;Description automatically generated">
            <a:extLst>
              <a:ext uri="{FF2B5EF4-FFF2-40B4-BE49-F238E27FC236}">
                <a16:creationId xmlns:a16="http://schemas.microsoft.com/office/drawing/2014/main" id="{115EA34D-3463-4226-B285-B3D746A55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3713" y="4578196"/>
            <a:ext cx="997653" cy="997653"/>
          </a:xfrm>
          <a:prstGeom prst="rect">
            <a:avLst/>
          </a:prstGeom>
        </p:spPr>
      </p:pic>
      <p:pic>
        <p:nvPicPr>
          <p:cNvPr id="12" name="Picture 4" descr="Laptop, Notebook, Mobile, Computer, Portable">
            <a:extLst>
              <a:ext uri="{FF2B5EF4-FFF2-40B4-BE49-F238E27FC236}">
                <a16:creationId xmlns:a16="http://schemas.microsoft.com/office/drawing/2014/main" id="{EDD83F0D-0890-4A6F-A31C-D81ED51C13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885135" y="5344401"/>
            <a:ext cx="1386977" cy="907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FC9B0-ED04-4C33-AB56-CC6ACC626B81}"/>
              </a:ext>
            </a:extLst>
          </p:cNvPr>
          <p:cNvSpPr txBox="1"/>
          <p:nvPr/>
        </p:nvSpPr>
        <p:spPr>
          <a:xfrm>
            <a:off x="6436581" y="239103"/>
            <a:ext cx="4885233" cy="769441"/>
          </a:xfrm>
          <a:prstGeom prst="rect">
            <a:avLst/>
          </a:prstGeom>
          <a:noFill/>
        </p:spPr>
        <p:txBody>
          <a:bodyPr wrap="square" rtlCol="0">
            <a:spAutoFit/>
          </a:bodyPr>
          <a:lstStyle/>
          <a:p>
            <a:pPr algn="l"/>
            <a:r>
              <a:rPr lang="fr-FR" sz="2200" dirty="0">
                <a:solidFill>
                  <a:schemeClr val="accent5">
                    <a:lumMod val="50000"/>
                  </a:schemeClr>
                </a:solidFill>
              </a:rPr>
              <a:t>Lis le texte et remplis les blancs. </a:t>
            </a:r>
          </a:p>
          <a:p>
            <a:pPr algn="l"/>
            <a:r>
              <a:rPr lang="fr-FR" sz="2200" dirty="0">
                <a:solidFill>
                  <a:schemeClr val="accent5">
                    <a:lumMod val="50000"/>
                  </a:schemeClr>
                </a:solidFill>
              </a:rPr>
              <a:t>Choisis ‘nous’, ‘vous’ ou ‘ils’.</a:t>
            </a:r>
          </a:p>
        </p:txBody>
      </p:sp>
      <p:sp>
        <p:nvSpPr>
          <p:cNvPr id="5" name="Rectangle: Rounded Corners 4">
            <a:extLst>
              <a:ext uri="{FF2B5EF4-FFF2-40B4-BE49-F238E27FC236}">
                <a16:creationId xmlns:a16="http://schemas.microsoft.com/office/drawing/2014/main" id="{35FF4C04-35B0-40FF-ADF8-81405346DB87}"/>
              </a:ext>
            </a:extLst>
          </p:cNvPr>
          <p:cNvSpPr/>
          <p:nvPr/>
        </p:nvSpPr>
        <p:spPr>
          <a:xfrm>
            <a:off x="4227443" y="2040835"/>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1</a:t>
            </a:r>
          </a:p>
        </p:txBody>
      </p:sp>
      <p:sp>
        <p:nvSpPr>
          <p:cNvPr id="13" name="Rectangle: Rounded Corners 12">
            <a:extLst>
              <a:ext uri="{FF2B5EF4-FFF2-40B4-BE49-F238E27FC236}">
                <a16:creationId xmlns:a16="http://schemas.microsoft.com/office/drawing/2014/main" id="{315D51A6-F4C7-483F-BCD7-EFBC964DBA78}"/>
              </a:ext>
            </a:extLst>
          </p:cNvPr>
          <p:cNvSpPr/>
          <p:nvPr/>
        </p:nvSpPr>
        <p:spPr>
          <a:xfrm>
            <a:off x="7149548" y="2564296"/>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2</a:t>
            </a:r>
          </a:p>
        </p:txBody>
      </p:sp>
      <p:sp>
        <p:nvSpPr>
          <p:cNvPr id="14" name="Rectangle: Rounded Corners 13">
            <a:extLst>
              <a:ext uri="{FF2B5EF4-FFF2-40B4-BE49-F238E27FC236}">
                <a16:creationId xmlns:a16="http://schemas.microsoft.com/office/drawing/2014/main" id="{BD454E3A-460C-414E-8568-69488E951ED4}"/>
              </a:ext>
            </a:extLst>
          </p:cNvPr>
          <p:cNvSpPr/>
          <p:nvPr/>
        </p:nvSpPr>
        <p:spPr>
          <a:xfrm>
            <a:off x="1276781" y="3123890"/>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3</a:t>
            </a:r>
          </a:p>
        </p:txBody>
      </p:sp>
      <p:sp>
        <p:nvSpPr>
          <p:cNvPr id="15" name="Rectangle: Rounded Corners 14">
            <a:extLst>
              <a:ext uri="{FF2B5EF4-FFF2-40B4-BE49-F238E27FC236}">
                <a16:creationId xmlns:a16="http://schemas.microsoft.com/office/drawing/2014/main" id="{DD69D464-4F48-4A82-9AD7-0B3492BBF869}"/>
              </a:ext>
            </a:extLst>
          </p:cNvPr>
          <p:cNvSpPr/>
          <p:nvPr/>
        </p:nvSpPr>
        <p:spPr>
          <a:xfrm>
            <a:off x="8075326" y="3123890"/>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4</a:t>
            </a:r>
          </a:p>
        </p:txBody>
      </p:sp>
      <p:sp>
        <p:nvSpPr>
          <p:cNvPr id="16" name="Rectangle: Rounded Corners 15">
            <a:extLst>
              <a:ext uri="{FF2B5EF4-FFF2-40B4-BE49-F238E27FC236}">
                <a16:creationId xmlns:a16="http://schemas.microsoft.com/office/drawing/2014/main" id="{6E26BDD6-C1C2-4738-AB9C-B092E34C966D}"/>
              </a:ext>
            </a:extLst>
          </p:cNvPr>
          <p:cNvSpPr/>
          <p:nvPr/>
        </p:nvSpPr>
        <p:spPr>
          <a:xfrm>
            <a:off x="3657876" y="3670533"/>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5</a:t>
            </a:r>
          </a:p>
        </p:txBody>
      </p:sp>
      <p:sp>
        <p:nvSpPr>
          <p:cNvPr id="17" name="Rectangle: Rounded Corners 16">
            <a:extLst>
              <a:ext uri="{FF2B5EF4-FFF2-40B4-BE49-F238E27FC236}">
                <a16:creationId xmlns:a16="http://schemas.microsoft.com/office/drawing/2014/main" id="{35EA1591-6F30-452C-8228-646462F4F4E1}"/>
              </a:ext>
            </a:extLst>
          </p:cNvPr>
          <p:cNvSpPr/>
          <p:nvPr/>
        </p:nvSpPr>
        <p:spPr>
          <a:xfrm>
            <a:off x="207406" y="4215708"/>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6</a:t>
            </a:r>
          </a:p>
        </p:txBody>
      </p:sp>
      <p:sp>
        <p:nvSpPr>
          <p:cNvPr id="18" name="Rectangle: Rounded Corners 17">
            <a:extLst>
              <a:ext uri="{FF2B5EF4-FFF2-40B4-BE49-F238E27FC236}">
                <a16:creationId xmlns:a16="http://schemas.microsoft.com/office/drawing/2014/main" id="{C658EFAA-91A4-4EEA-BB6E-D75AD6704294}"/>
              </a:ext>
            </a:extLst>
          </p:cNvPr>
          <p:cNvSpPr/>
          <p:nvPr/>
        </p:nvSpPr>
        <p:spPr>
          <a:xfrm>
            <a:off x="8582477" y="4224320"/>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7</a:t>
            </a:r>
          </a:p>
        </p:txBody>
      </p:sp>
      <p:sp>
        <p:nvSpPr>
          <p:cNvPr id="19" name="Rectangle: Rounded Corners 18">
            <a:extLst>
              <a:ext uri="{FF2B5EF4-FFF2-40B4-BE49-F238E27FC236}">
                <a16:creationId xmlns:a16="http://schemas.microsoft.com/office/drawing/2014/main" id="{5EE880B2-40B6-4AF2-BC50-62B5942A5602}"/>
              </a:ext>
            </a:extLst>
          </p:cNvPr>
          <p:cNvSpPr/>
          <p:nvPr/>
        </p:nvSpPr>
        <p:spPr>
          <a:xfrm>
            <a:off x="2048168" y="4794337"/>
            <a:ext cx="834887" cy="35780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8</a:t>
            </a:r>
          </a:p>
        </p:txBody>
      </p:sp>
      <p:sp>
        <p:nvSpPr>
          <p:cNvPr id="6" name="Speech Bubble: Rectangle with Corners Rounded 5">
            <a:extLst>
              <a:ext uri="{FF2B5EF4-FFF2-40B4-BE49-F238E27FC236}">
                <a16:creationId xmlns:a16="http://schemas.microsoft.com/office/drawing/2014/main" id="{CEC4DD09-10DE-431C-8026-99C340FB5114}"/>
              </a:ext>
            </a:extLst>
          </p:cNvPr>
          <p:cNvSpPr/>
          <p:nvPr/>
        </p:nvSpPr>
        <p:spPr>
          <a:xfrm>
            <a:off x="6941219" y="5238249"/>
            <a:ext cx="2379521" cy="891502"/>
          </a:xfrm>
          <a:prstGeom prst="wedgeRoundRectCallout">
            <a:avLst>
              <a:gd name="adj1" fmla="val 59479"/>
              <a:gd name="adj2" fmla="val -21779"/>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*utile</a:t>
            </a:r>
            <a:r>
              <a:rPr lang="fr-FR" sz="2000" dirty="0">
                <a:solidFill>
                  <a:prstClr val="white"/>
                </a:solidFill>
                <a:latin typeface="Century Gothic" panose="020B0502020202020204" pitchFamily="34" charset="0"/>
              </a:rPr>
              <a:t> = </a:t>
            </a:r>
            <a:r>
              <a:rPr lang="fr-FR" sz="2000" dirty="0" err="1">
                <a:solidFill>
                  <a:prstClr val="white"/>
                </a:solidFill>
                <a:latin typeface="Century Gothic" panose="020B0502020202020204" pitchFamily="34" charset="0"/>
              </a:rPr>
              <a:t>useful</a:t>
            </a:r>
            <a:endParaRPr lang="fr-FR" sz="2000" dirty="0">
              <a:solidFill>
                <a:prstClr val="white"/>
              </a:solidFill>
              <a:latin typeface="Century Gothic" panose="020B0502020202020204" pitchFamily="34" charset="0"/>
            </a:endParaRPr>
          </a:p>
          <a:p>
            <a:pPr algn="ctr"/>
            <a:r>
              <a:rPr lang="fr-FR" sz="2000" b="1" dirty="0">
                <a:solidFill>
                  <a:prstClr val="white"/>
                </a:solidFill>
                <a:latin typeface="Century Gothic" panose="020B0502020202020204" pitchFamily="34" charset="0"/>
              </a:rPr>
              <a:t>*parfait</a:t>
            </a:r>
            <a:r>
              <a:rPr lang="fr-FR" sz="2000" dirty="0">
                <a:solidFill>
                  <a:prstClr val="white"/>
                </a:solidFill>
                <a:latin typeface="Century Gothic" panose="020B0502020202020204" pitchFamily="34" charset="0"/>
              </a:rPr>
              <a:t> = </a:t>
            </a:r>
            <a:r>
              <a:rPr lang="fr-FR" sz="2000" dirty="0" err="1">
                <a:solidFill>
                  <a:prstClr val="white"/>
                </a:solidFill>
                <a:latin typeface="Century Gothic" panose="020B0502020202020204" pitchFamily="34" charset="0"/>
              </a:rPr>
              <a:t>perfect</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530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Océane</a:t>
            </a:r>
            <a:r>
              <a:rPr lang="en-GB" sz="3600" b="1" dirty="0">
                <a:solidFill>
                  <a:schemeClr val="bg1"/>
                </a:solidFill>
              </a:rPr>
              <a:t> </a:t>
            </a:r>
            <a:r>
              <a:rPr lang="en-GB" sz="3600" b="1" dirty="0" err="1">
                <a:solidFill>
                  <a:schemeClr val="bg1"/>
                </a:solidFill>
              </a:rPr>
              <a:t>écrit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3382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EA1FC9B0-ED04-4C33-AB56-CC6ACC626B81}"/>
              </a:ext>
            </a:extLst>
          </p:cNvPr>
          <p:cNvSpPr txBox="1"/>
          <p:nvPr/>
        </p:nvSpPr>
        <p:spPr>
          <a:xfrm>
            <a:off x="6602213" y="437045"/>
            <a:ext cx="4064981" cy="461665"/>
          </a:xfrm>
          <a:prstGeom prst="rect">
            <a:avLst/>
          </a:prstGeom>
          <a:noFill/>
        </p:spPr>
        <p:txBody>
          <a:bodyPr wrap="square" rtlCol="0">
            <a:spAutoFit/>
          </a:bodyPr>
          <a:lstStyle/>
          <a:p>
            <a:pPr algn="l"/>
            <a:r>
              <a:rPr lang="fr-FR" sz="2400" dirty="0">
                <a:solidFill>
                  <a:schemeClr val="accent5">
                    <a:lumMod val="50000"/>
                  </a:schemeClr>
                </a:solidFill>
              </a:rPr>
              <a:t>Qui fait quoi ?</a:t>
            </a:r>
          </a:p>
        </p:txBody>
      </p:sp>
      <p:graphicFrame>
        <p:nvGraphicFramePr>
          <p:cNvPr id="20" name="Table 20">
            <a:extLst>
              <a:ext uri="{FF2B5EF4-FFF2-40B4-BE49-F238E27FC236}">
                <a16:creationId xmlns:a16="http://schemas.microsoft.com/office/drawing/2014/main" id="{8A0CEBFD-51C8-4E4A-9D80-BDB60D82E357}"/>
              </a:ext>
            </a:extLst>
          </p:cNvPr>
          <p:cNvGraphicFramePr>
            <a:graphicFrameLocks noGrp="1"/>
          </p:cNvGraphicFramePr>
          <p:nvPr>
            <p:extLst>
              <p:ext uri="{D42A27DB-BD31-4B8C-83A1-F6EECF244321}">
                <p14:modId xmlns:p14="http://schemas.microsoft.com/office/powerpoint/2010/main" val="3007755152"/>
              </p:ext>
            </p:extLst>
          </p:nvPr>
        </p:nvGraphicFramePr>
        <p:xfrm>
          <a:off x="171117" y="1349522"/>
          <a:ext cx="11738803" cy="4934464"/>
        </p:xfrm>
        <a:graphic>
          <a:graphicData uri="http://schemas.openxmlformats.org/drawingml/2006/table">
            <a:tbl>
              <a:tblPr firstRow="1" bandRow="1">
                <a:tableStyleId>{21E4AEA4-8DFA-4A89-87EB-49C32662AFE0}</a:tableStyleId>
              </a:tblPr>
              <a:tblGrid>
                <a:gridCol w="5379451">
                  <a:extLst>
                    <a:ext uri="{9D8B030D-6E8A-4147-A177-3AD203B41FA5}">
                      <a16:colId xmlns:a16="http://schemas.microsoft.com/office/drawing/2014/main" val="3625702405"/>
                    </a:ext>
                  </a:extLst>
                </a:gridCol>
                <a:gridCol w="2119784">
                  <a:extLst>
                    <a:ext uri="{9D8B030D-6E8A-4147-A177-3AD203B41FA5}">
                      <a16:colId xmlns:a16="http://schemas.microsoft.com/office/drawing/2014/main" val="441320418"/>
                    </a:ext>
                  </a:extLst>
                </a:gridCol>
                <a:gridCol w="2119784">
                  <a:extLst>
                    <a:ext uri="{9D8B030D-6E8A-4147-A177-3AD203B41FA5}">
                      <a16:colId xmlns:a16="http://schemas.microsoft.com/office/drawing/2014/main" val="2631867369"/>
                    </a:ext>
                  </a:extLst>
                </a:gridCol>
                <a:gridCol w="2119784">
                  <a:extLst>
                    <a:ext uri="{9D8B030D-6E8A-4147-A177-3AD203B41FA5}">
                      <a16:colId xmlns:a16="http://schemas.microsoft.com/office/drawing/2014/main" val="885524714"/>
                    </a:ext>
                  </a:extLst>
                </a:gridCol>
              </a:tblGrid>
              <a:tr h="346829">
                <a:tc>
                  <a:txBody>
                    <a:bodyPr/>
                    <a:lstStyle/>
                    <a:p>
                      <a:pPr algn="ctr"/>
                      <a:r>
                        <a:rPr lang="fr-FR" sz="2000" dirty="0"/>
                        <a:t>activité</a:t>
                      </a:r>
                    </a:p>
                  </a:txBody>
                  <a:tcPr/>
                </a:tc>
                <a:tc>
                  <a:txBody>
                    <a:bodyPr/>
                    <a:lstStyle/>
                    <a:p>
                      <a:pPr algn="ctr"/>
                      <a:r>
                        <a:rPr lang="fr-FR" sz="2000" dirty="0"/>
                        <a:t>Océane et ses amies</a:t>
                      </a:r>
                    </a:p>
                  </a:txBody>
                  <a:tcPr/>
                </a:tc>
                <a:tc>
                  <a:txBody>
                    <a:bodyPr/>
                    <a:lstStyle/>
                    <a:p>
                      <a:pPr algn="ctr"/>
                      <a:r>
                        <a:rPr lang="fr-FR" sz="2000" dirty="0"/>
                        <a:t>les gar</a:t>
                      </a:r>
                      <a:r>
                        <a:rPr lang="fr-FR" sz="2000" dirty="0">
                          <a:latin typeface="Century Gothic" panose="020B0502020202020204" pitchFamily="34" charset="0"/>
                        </a:rPr>
                        <a:t>çons</a:t>
                      </a:r>
                      <a:endParaRPr lang="fr-FR" sz="2000" dirty="0"/>
                    </a:p>
                  </a:txBody>
                  <a:tcPr/>
                </a:tc>
                <a:tc>
                  <a:txBody>
                    <a:bodyPr/>
                    <a:lstStyle/>
                    <a:p>
                      <a:pPr algn="ctr"/>
                      <a:r>
                        <a:rPr lang="fr-FR" sz="2000" dirty="0"/>
                        <a:t>Amir et ses amis</a:t>
                      </a:r>
                    </a:p>
                  </a:txBody>
                  <a:tcPr/>
                </a:tc>
                <a:extLst>
                  <a:ext uri="{0D108BD9-81ED-4DB2-BD59-A6C34878D82A}">
                    <a16:rowId xmlns:a16="http://schemas.microsoft.com/office/drawing/2014/main" val="320108134"/>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a </a:t>
                      </a:r>
                      <a:r>
                        <a:rPr lang="fr-FR" sz="2000" dirty="0" err="1">
                          <a:solidFill>
                            <a:schemeClr val="accent5">
                              <a:lumMod val="50000"/>
                            </a:schemeClr>
                          </a:solidFill>
                        </a:rPr>
                        <a:t>text</a:t>
                      </a:r>
                      <a:r>
                        <a:rPr lang="fr-FR" sz="2000" dirty="0">
                          <a:solidFill>
                            <a:schemeClr val="accent5">
                              <a:lumMod val="50000"/>
                            </a:schemeClr>
                          </a:solidFill>
                        </a:rPr>
                        <a:t> in </a:t>
                      </a:r>
                      <a:r>
                        <a:rPr lang="fr-FR" sz="2000" dirty="0" err="1">
                          <a:solidFill>
                            <a:schemeClr val="accent5">
                              <a:lumMod val="50000"/>
                            </a:schemeClr>
                          </a:solidFill>
                        </a:rPr>
                        <a:t>Italian</a:t>
                      </a:r>
                      <a:endParaRPr lang="fr-FR" sz="2000" dirty="0">
                        <a:solidFill>
                          <a:schemeClr val="accent5">
                            <a:lumMod val="50000"/>
                          </a:schemeClr>
                        </a:solidFill>
                      </a:endParaRPr>
                    </a:p>
                  </a:txBody>
                  <a:tcPr/>
                </a:tc>
                <a:tc>
                  <a:txBody>
                    <a:bodyPr/>
                    <a:lstStyle/>
                    <a:p>
                      <a:endParaRPr lang="fr-FR"/>
                    </a:p>
                  </a:txBody>
                  <a:tcPr/>
                </a:tc>
                <a:tc>
                  <a:txBody>
                    <a:bodyPr/>
                    <a:lstStyle/>
                    <a:p>
                      <a:endParaRPr lang="fr-FR" dirty="0"/>
                    </a:p>
                  </a:txBody>
                  <a:tcPr/>
                </a:tc>
                <a:tc>
                  <a:txBody>
                    <a:bodyPr/>
                    <a:lstStyle/>
                    <a:p>
                      <a:endParaRPr lang="fr-FR"/>
                    </a:p>
                  </a:txBody>
                  <a:tcPr/>
                </a:tc>
                <a:extLst>
                  <a:ext uri="{0D108BD9-81ED-4DB2-BD59-A6C34878D82A}">
                    <a16:rowId xmlns:a16="http://schemas.microsoft.com/office/drawing/2014/main" val="628081102"/>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a:t>
                      </a:r>
                      <a:r>
                        <a:rPr lang="fr-FR" sz="2000" dirty="0" err="1">
                          <a:solidFill>
                            <a:schemeClr val="accent5">
                              <a:lumMod val="50000"/>
                            </a:schemeClr>
                          </a:solidFill>
                        </a:rPr>
                        <a:t>very</a:t>
                      </a:r>
                      <a:r>
                        <a:rPr lang="fr-FR" sz="2000" dirty="0">
                          <a:solidFill>
                            <a:schemeClr val="accent5">
                              <a:lumMod val="50000"/>
                            </a:schemeClr>
                          </a:solidFill>
                        </a:rPr>
                        <a:t> </a:t>
                      </a:r>
                      <a:r>
                        <a:rPr lang="fr-FR" sz="2000" dirty="0" err="1">
                          <a:solidFill>
                            <a:schemeClr val="accent5">
                              <a:lumMod val="50000"/>
                            </a:schemeClr>
                          </a:solidFill>
                        </a:rPr>
                        <a:t>well</a:t>
                      </a:r>
                      <a:r>
                        <a:rPr lang="fr-FR" sz="2000" dirty="0">
                          <a:solidFill>
                            <a:schemeClr val="accent5">
                              <a:lumMod val="50000"/>
                            </a:schemeClr>
                          </a:solidFill>
                        </a:rPr>
                        <a:t> in </a:t>
                      </a:r>
                      <a:r>
                        <a:rPr lang="fr-FR" sz="2000" dirty="0" err="1">
                          <a:solidFill>
                            <a:schemeClr val="accent5">
                              <a:lumMod val="50000"/>
                            </a:schemeClr>
                          </a:solidFill>
                        </a:rPr>
                        <a:t>Italian</a:t>
                      </a:r>
                      <a:endParaRPr lang="fr-FR" sz="2000" dirty="0">
                        <a:solidFill>
                          <a:schemeClr val="accent5">
                            <a:lumMod val="50000"/>
                          </a:schemeClr>
                        </a:solidFill>
                      </a:endParaRPr>
                    </a:p>
                  </a:txBody>
                  <a:tcPr/>
                </a:tc>
                <a:tc>
                  <a:txBody>
                    <a:bodyPr/>
                    <a:lstStyle/>
                    <a:p>
                      <a:endParaRPr lang="fr-FR"/>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793383823"/>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a:t>
                      </a:r>
                      <a:r>
                        <a:rPr lang="fr-FR" sz="2000" dirty="0" err="1">
                          <a:solidFill>
                            <a:schemeClr val="accent5">
                              <a:lumMod val="50000"/>
                            </a:schemeClr>
                          </a:solidFill>
                        </a:rPr>
                        <a:t>words</a:t>
                      </a:r>
                      <a:r>
                        <a:rPr lang="fr-FR" sz="2000" dirty="0">
                          <a:solidFill>
                            <a:schemeClr val="accent5">
                              <a:lumMod val="50000"/>
                            </a:schemeClr>
                          </a:solidFill>
                        </a:rPr>
                        <a:t> down in an </a:t>
                      </a:r>
                      <a:r>
                        <a:rPr lang="fr-FR" sz="2000" dirty="0" err="1">
                          <a:solidFill>
                            <a:schemeClr val="accent5">
                              <a:lumMod val="50000"/>
                            </a:schemeClr>
                          </a:solidFill>
                        </a:rPr>
                        <a:t>exercise</a:t>
                      </a:r>
                      <a:r>
                        <a:rPr lang="fr-FR" sz="2000" dirty="0">
                          <a:solidFill>
                            <a:schemeClr val="accent5">
                              <a:lumMod val="50000"/>
                            </a:schemeClr>
                          </a:solidFill>
                        </a:rPr>
                        <a:t> book</a:t>
                      </a: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2334608284"/>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down more </a:t>
                      </a:r>
                      <a:r>
                        <a:rPr lang="fr-FR" sz="2000" dirty="0" err="1">
                          <a:solidFill>
                            <a:schemeClr val="accent5">
                              <a:lumMod val="50000"/>
                            </a:schemeClr>
                          </a:solidFill>
                        </a:rPr>
                        <a:t>vocabulary</a:t>
                      </a:r>
                      <a:endParaRPr lang="fr-FR" sz="2000" dirty="0">
                        <a:solidFill>
                          <a:schemeClr val="accent5">
                            <a:lumMod val="50000"/>
                          </a:schemeClr>
                        </a:solidFill>
                      </a:endParaRP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551894369"/>
                  </a:ext>
                </a:extLst>
              </a:tr>
              <a:tr h="529178">
                <a:tc>
                  <a:txBody>
                    <a:bodyPr/>
                    <a:lstStyle/>
                    <a:p>
                      <a:r>
                        <a:rPr lang="fr-FR" sz="2000" dirty="0" err="1">
                          <a:solidFill>
                            <a:schemeClr val="accent5">
                              <a:lumMod val="50000"/>
                            </a:schemeClr>
                          </a:solidFill>
                        </a:rPr>
                        <a:t>describe</a:t>
                      </a:r>
                      <a:r>
                        <a:rPr lang="fr-FR" sz="2000" dirty="0">
                          <a:solidFill>
                            <a:schemeClr val="accent5">
                              <a:lumMod val="50000"/>
                            </a:schemeClr>
                          </a:solidFill>
                        </a:rPr>
                        <a:t> </a:t>
                      </a:r>
                      <a:r>
                        <a:rPr lang="fr-FR" sz="2000" dirty="0" err="1">
                          <a:solidFill>
                            <a:schemeClr val="accent5">
                              <a:lumMod val="50000"/>
                            </a:schemeClr>
                          </a:solidFill>
                        </a:rPr>
                        <a:t>things</a:t>
                      </a:r>
                      <a:r>
                        <a:rPr lang="fr-FR" sz="2000" dirty="0">
                          <a:solidFill>
                            <a:schemeClr val="accent5">
                              <a:lumMod val="50000"/>
                            </a:schemeClr>
                          </a:solidFill>
                        </a:rPr>
                        <a:t> </a:t>
                      </a:r>
                      <a:r>
                        <a:rPr lang="fr-FR" sz="2000" dirty="0" err="1">
                          <a:solidFill>
                            <a:schemeClr val="accent5">
                              <a:lumMod val="50000"/>
                            </a:schemeClr>
                          </a:solidFill>
                        </a:rPr>
                        <a:t>with</a:t>
                      </a:r>
                      <a:r>
                        <a:rPr lang="fr-FR" sz="2000" dirty="0">
                          <a:solidFill>
                            <a:schemeClr val="accent5">
                              <a:lumMod val="50000"/>
                            </a:schemeClr>
                          </a:solidFill>
                        </a:rPr>
                        <a:t> new </a:t>
                      </a:r>
                      <a:r>
                        <a:rPr lang="fr-FR" sz="2000" dirty="0" err="1">
                          <a:solidFill>
                            <a:schemeClr val="accent5">
                              <a:lumMod val="50000"/>
                            </a:schemeClr>
                          </a:solidFill>
                        </a:rPr>
                        <a:t>words</a:t>
                      </a:r>
                      <a:endParaRPr lang="fr-FR" sz="2000" dirty="0">
                        <a:solidFill>
                          <a:schemeClr val="accent5">
                            <a:lumMod val="50000"/>
                          </a:schemeClr>
                        </a:solidFill>
                      </a:endParaRP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547387619"/>
                  </a:ext>
                </a:extLst>
              </a:tr>
              <a:tr h="529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chemeClr val="accent5">
                              <a:lumMod val="50000"/>
                            </a:schemeClr>
                          </a:solidFill>
                        </a:rPr>
                        <a:t>often</a:t>
                      </a:r>
                      <a:r>
                        <a:rPr lang="fr-FR" sz="2000" dirty="0">
                          <a:solidFill>
                            <a:schemeClr val="accent5">
                              <a:lumMod val="50000"/>
                            </a:schemeClr>
                          </a:solidFill>
                        </a:rPr>
                        <a:t> </a:t>
                      </a:r>
                      <a:r>
                        <a:rPr lang="fr-FR" sz="2000" dirty="0" err="1">
                          <a:solidFill>
                            <a:schemeClr val="accent5">
                              <a:lumMod val="50000"/>
                            </a:schemeClr>
                          </a:solidFill>
                        </a:rPr>
                        <a:t>describe</a:t>
                      </a:r>
                      <a:r>
                        <a:rPr lang="fr-FR" sz="2000" dirty="0">
                          <a:solidFill>
                            <a:schemeClr val="accent5">
                              <a:lumMod val="50000"/>
                            </a:schemeClr>
                          </a:solidFill>
                        </a:rPr>
                        <a:t> </a:t>
                      </a:r>
                      <a:r>
                        <a:rPr lang="fr-FR" sz="2000" dirty="0" err="1">
                          <a:solidFill>
                            <a:schemeClr val="accent5">
                              <a:lumMod val="50000"/>
                            </a:schemeClr>
                          </a:solidFill>
                        </a:rPr>
                        <a:t>school</a:t>
                      </a:r>
                      <a:r>
                        <a:rPr lang="fr-FR" sz="2000" dirty="0">
                          <a:solidFill>
                            <a:schemeClr val="accent5">
                              <a:lumMod val="50000"/>
                            </a:schemeClr>
                          </a:solidFill>
                        </a:rPr>
                        <a:t> trips in </a:t>
                      </a:r>
                      <a:r>
                        <a:rPr lang="fr-FR" sz="2000" dirty="0" err="1">
                          <a:solidFill>
                            <a:schemeClr val="accent5">
                              <a:lumMod val="50000"/>
                            </a:schemeClr>
                          </a:solidFill>
                        </a:rPr>
                        <a:t>Italian</a:t>
                      </a:r>
                      <a:endParaRPr lang="fr-FR" sz="2000" dirty="0">
                        <a:solidFill>
                          <a:schemeClr val="accent5">
                            <a:lumMod val="50000"/>
                          </a:schemeClr>
                        </a:solidFill>
                      </a:endParaRPr>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816872220"/>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a message</a:t>
                      </a:r>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638899171"/>
                  </a:ext>
                </a:extLst>
              </a:tr>
              <a:tr h="529178">
                <a:tc>
                  <a:txBody>
                    <a:bodyPr/>
                    <a:lstStyle/>
                    <a:p>
                      <a:r>
                        <a:rPr lang="fr-FR" sz="2000" dirty="0" err="1">
                          <a:solidFill>
                            <a:schemeClr val="accent5">
                              <a:lumMod val="50000"/>
                            </a:schemeClr>
                          </a:solidFill>
                        </a:rPr>
                        <a:t>write</a:t>
                      </a:r>
                      <a:r>
                        <a:rPr lang="fr-FR" sz="2000" dirty="0">
                          <a:solidFill>
                            <a:schemeClr val="accent5">
                              <a:lumMod val="50000"/>
                            </a:schemeClr>
                          </a:solidFill>
                        </a:rPr>
                        <a:t> down </a:t>
                      </a:r>
                      <a:r>
                        <a:rPr lang="fr-FR" sz="2000" dirty="0" err="1">
                          <a:solidFill>
                            <a:schemeClr val="accent5">
                              <a:lumMod val="50000"/>
                            </a:schemeClr>
                          </a:solidFill>
                        </a:rPr>
                        <a:t>useful</a:t>
                      </a:r>
                      <a:r>
                        <a:rPr lang="fr-FR" sz="2000" dirty="0">
                          <a:solidFill>
                            <a:schemeClr val="accent5">
                              <a:lumMod val="50000"/>
                            </a:schemeClr>
                          </a:solidFill>
                        </a:rPr>
                        <a:t> phrases in </a:t>
                      </a:r>
                      <a:r>
                        <a:rPr lang="fr-FR" sz="2000" dirty="0" err="1">
                          <a:solidFill>
                            <a:schemeClr val="accent5">
                              <a:lumMod val="50000"/>
                            </a:schemeClr>
                          </a:solidFill>
                        </a:rPr>
                        <a:t>Italian</a:t>
                      </a:r>
                      <a:endParaRPr lang="fr-FR" sz="2000" dirty="0">
                        <a:solidFill>
                          <a:schemeClr val="accent5">
                            <a:lumMod val="50000"/>
                          </a:schemeClr>
                        </a:solidFill>
                      </a:endParaRPr>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305898698"/>
                  </a:ext>
                </a:extLst>
              </a:tr>
            </a:tbl>
          </a:graphicData>
        </a:graphic>
      </p:graphicFrame>
      <p:pic>
        <p:nvPicPr>
          <p:cNvPr id="21" name="Picture 20" descr="green checkmark">
            <a:extLst>
              <a:ext uri="{FF2B5EF4-FFF2-40B4-BE49-F238E27FC236}">
                <a16:creationId xmlns:a16="http://schemas.microsoft.com/office/drawing/2014/main" id="{6B356B7B-34D1-4186-97A3-5066017D3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952" y="2181549"/>
            <a:ext cx="282522" cy="294294"/>
          </a:xfrm>
          <a:prstGeom prst="rect">
            <a:avLst/>
          </a:prstGeom>
        </p:spPr>
      </p:pic>
      <p:pic>
        <p:nvPicPr>
          <p:cNvPr id="22" name="Picture 21" descr="green checkmark">
            <a:extLst>
              <a:ext uri="{FF2B5EF4-FFF2-40B4-BE49-F238E27FC236}">
                <a16:creationId xmlns:a16="http://schemas.microsoft.com/office/drawing/2014/main" id="{5A522F67-3C91-4027-A1CE-6A9A60477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4109" y="2723615"/>
            <a:ext cx="282522" cy="294294"/>
          </a:xfrm>
          <a:prstGeom prst="rect">
            <a:avLst/>
          </a:prstGeom>
        </p:spPr>
      </p:pic>
      <p:pic>
        <p:nvPicPr>
          <p:cNvPr id="23" name="Picture 22" descr="green checkmark">
            <a:extLst>
              <a:ext uri="{FF2B5EF4-FFF2-40B4-BE49-F238E27FC236}">
                <a16:creationId xmlns:a16="http://schemas.microsoft.com/office/drawing/2014/main" id="{BEECC83B-053F-47AC-B447-E0D8703DF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3819" y="4833833"/>
            <a:ext cx="282522" cy="294294"/>
          </a:xfrm>
          <a:prstGeom prst="rect">
            <a:avLst/>
          </a:prstGeom>
        </p:spPr>
      </p:pic>
      <p:pic>
        <p:nvPicPr>
          <p:cNvPr id="24" name="Picture 23" descr="green checkmark">
            <a:extLst>
              <a:ext uri="{FF2B5EF4-FFF2-40B4-BE49-F238E27FC236}">
                <a16:creationId xmlns:a16="http://schemas.microsoft.com/office/drawing/2014/main" id="{7A817F3B-F6FB-4F41-A1D7-7001ED001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245" y="3281853"/>
            <a:ext cx="282522" cy="294294"/>
          </a:xfrm>
          <a:prstGeom prst="rect">
            <a:avLst/>
          </a:prstGeom>
        </p:spPr>
      </p:pic>
      <p:pic>
        <p:nvPicPr>
          <p:cNvPr id="25" name="Picture 24" descr="green checkmark">
            <a:extLst>
              <a:ext uri="{FF2B5EF4-FFF2-40B4-BE49-F238E27FC236}">
                <a16:creationId xmlns:a16="http://schemas.microsoft.com/office/drawing/2014/main" id="{602D980A-FBC6-443E-8BED-52BC3B95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4109" y="3734003"/>
            <a:ext cx="282522" cy="294294"/>
          </a:xfrm>
          <a:prstGeom prst="rect">
            <a:avLst/>
          </a:prstGeom>
        </p:spPr>
      </p:pic>
      <p:pic>
        <p:nvPicPr>
          <p:cNvPr id="26" name="Picture 25" descr="green checkmark">
            <a:extLst>
              <a:ext uri="{FF2B5EF4-FFF2-40B4-BE49-F238E27FC236}">
                <a16:creationId xmlns:a16="http://schemas.microsoft.com/office/drawing/2014/main" id="{6DB53CCB-D387-4578-9E1B-AA3FF2993D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980" y="4298322"/>
            <a:ext cx="282522" cy="294294"/>
          </a:xfrm>
          <a:prstGeom prst="rect">
            <a:avLst/>
          </a:prstGeom>
        </p:spPr>
      </p:pic>
      <p:pic>
        <p:nvPicPr>
          <p:cNvPr id="27" name="Picture 26" descr="green checkmark">
            <a:extLst>
              <a:ext uri="{FF2B5EF4-FFF2-40B4-BE49-F238E27FC236}">
                <a16:creationId xmlns:a16="http://schemas.microsoft.com/office/drawing/2014/main" id="{F93AA3A2-7A30-4F80-A45C-192305D17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3819" y="5376578"/>
            <a:ext cx="282522" cy="294294"/>
          </a:xfrm>
          <a:prstGeom prst="rect">
            <a:avLst/>
          </a:prstGeom>
        </p:spPr>
      </p:pic>
      <p:pic>
        <p:nvPicPr>
          <p:cNvPr id="28" name="Picture 27" descr="green checkmark">
            <a:extLst>
              <a:ext uri="{FF2B5EF4-FFF2-40B4-BE49-F238E27FC236}">
                <a16:creationId xmlns:a16="http://schemas.microsoft.com/office/drawing/2014/main" id="{72013DA7-394A-4C7A-A8DC-9D8CE256A0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3819" y="5866854"/>
            <a:ext cx="282522" cy="294294"/>
          </a:xfrm>
          <a:prstGeom prst="rect">
            <a:avLst/>
          </a:prstGeom>
        </p:spPr>
      </p:pic>
    </p:spTree>
    <p:extLst>
      <p:ext uri="{BB962C8B-B14F-4D97-AF65-F5344CB8AC3E}">
        <p14:creationId xmlns:p14="http://schemas.microsoft.com/office/powerpoint/2010/main" val="28616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Nous écri</a:t>
            </a:r>
            <a:r>
              <a:rPr kumimoji="0" lang="fr-FR"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vons</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une histoire.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nous écrivons une histoire 3.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We are writing a story.</a:t>
            </a:r>
          </a:p>
        </p:txBody>
      </p:sp>
      <p:pic>
        <p:nvPicPr>
          <p:cNvPr id="1028" name="Picture 4">
            <a:extLst>
              <a:ext uri="{FF2B5EF4-FFF2-40B4-BE49-F238E27FC236}">
                <a16:creationId xmlns:a16="http://schemas.microsoft.com/office/drawing/2014/main" id="{E13A0E41-9738-4018-9F30-7932E3C1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1928" y="4387446"/>
            <a:ext cx="1711583" cy="171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 écrivons une histoire 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Vous écri</a:t>
            </a:r>
            <a:r>
              <a:rPr kumimoji="0" lang="fr-FR"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vez</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une lettre.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vous ecrivez une lettre 3.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(pl/</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fml</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are writing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 letter</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10" name="Picture 4">
            <a:extLst>
              <a:ext uri="{FF2B5EF4-FFF2-40B4-BE49-F238E27FC236}">
                <a16:creationId xmlns:a16="http://schemas.microsoft.com/office/drawing/2014/main" id="{2DDE7E62-37E0-4F45-A06E-4C55B9313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1928" y="4387446"/>
            <a:ext cx="1711583" cy="171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1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ous ecrivez une lettre 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74726"/>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Elles écri</a:t>
            </a:r>
            <a:r>
              <a:rPr kumimoji="0" lang="fr-FR"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v</a:t>
            </a:r>
            <a:r>
              <a:rPr kumimoji="0" lang="fr-FR" sz="6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ent</a:t>
            </a:r>
            <a:r>
              <a:rPr kumimoji="0" lang="fr-FR"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message.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s ecrivent un message 3.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writing a message.</a:t>
            </a:r>
          </a:p>
        </p:txBody>
      </p:sp>
      <p:pic>
        <p:nvPicPr>
          <p:cNvPr id="10" name="Picture 4">
            <a:extLst>
              <a:ext uri="{FF2B5EF4-FFF2-40B4-BE49-F238E27FC236}">
                <a16:creationId xmlns:a16="http://schemas.microsoft.com/office/drawing/2014/main" id="{B55E65D1-1D8C-4795-B7F9-19E8711CC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1928" y="4387446"/>
            <a:ext cx="1711583" cy="171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ecrivent un message 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10" descr="Team, Young, Professionals, Startup">
            <a:extLst>
              <a:ext uri="{FF2B5EF4-FFF2-40B4-BE49-F238E27FC236}">
                <a16:creationId xmlns:a16="http://schemas.microsoft.com/office/drawing/2014/main" id="{5A43898A-D522-45B7-8288-F610105A6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149" y="3069060"/>
            <a:ext cx="2520070" cy="22727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iends, People, Friendship, Family">
            <a:extLst>
              <a:ext uri="{FF2B5EF4-FFF2-40B4-BE49-F238E27FC236}">
                <a16:creationId xmlns:a16="http://schemas.microsoft.com/office/drawing/2014/main" id="{5E098D5E-2BF7-40D7-AA11-A469E997BE2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155" t="43883"/>
          <a:stretch/>
        </p:blipFill>
        <p:spPr bwMode="auto">
          <a:xfrm>
            <a:off x="9512366" y="3102853"/>
            <a:ext cx="1636750" cy="2364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34870"/>
            <a:ext cx="6457246" cy="867128"/>
          </a:xfrm>
          <a:prstGeom prst="rect">
            <a:avLst/>
          </a:prstGeom>
        </p:spPr>
      </p:pic>
      <p:sp>
        <p:nvSpPr>
          <p:cNvPr id="4" name="Title 3"/>
          <p:cNvSpPr>
            <a:spLocks noGrp="1"/>
          </p:cNvSpPr>
          <p:nvPr>
            <p:ph type="title"/>
          </p:nvPr>
        </p:nvSpPr>
        <p:spPr>
          <a:xfrm>
            <a:off x="0" y="241051"/>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8.3.1.2 s48 1b.wav"/>
            </a:hlinkClick>
            <a:extLst>
              <a:ext uri="{FF2B5EF4-FFF2-40B4-BE49-F238E27FC236}">
                <a16:creationId xmlns:a16="http://schemas.microsoft.com/office/drawing/2014/main" id="{F682CB14-4C05-4B1F-A92F-C43F08EB822F}"/>
              </a:ext>
            </a:extLst>
          </p:cNvPr>
          <p:cNvSpPr/>
          <p:nvPr/>
        </p:nvSpPr>
        <p:spPr>
          <a:xfrm>
            <a:off x="6085897"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7" name="8.3.1.2 s48 2b.wav"/>
            </a:hlinkClick>
            <a:extLst>
              <a:ext uri="{FF2B5EF4-FFF2-40B4-BE49-F238E27FC236}">
                <a16:creationId xmlns:a16="http://schemas.microsoft.com/office/drawing/2014/main" id="{4D403141-B385-4832-9B65-1CA337D6A28B}"/>
              </a:ext>
            </a:extLst>
          </p:cNvPr>
          <p:cNvSpPr/>
          <p:nvPr/>
        </p:nvSpPr>
        <p:spPr>
          <a:xfrm>
            <a:off x="6746400"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8" name="8.3.1.2 s48 3b.wav"/>
            </a:hlinkClick>
            <a:extLst>
              <a:ext uri="{FF2B5EF4-FFF2-40B4-BE49-F238E27FC236}">
                <a16:creationId xmlns:a16="http://schemas.microsoft.com/office/drawing/2014/main" id="{1FD63B2C-A244-4B0A-8C3A-EDEB0BDDE9F6}"/>
              </a:ext>
            </a:extLst>
          </p:cNvPr>
          <p:cNvSpPr/>
          <p:nvPr/>
        </p:nvSpPr>
        <p:spPr>
          <a:xfrm>
            <a:off x="7406903"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9" name="8.3.1.2 s48 4b.wav"/>
            </a:hlinkClick>
            <a:extLst>
              <a:ext uri="{FF2B5EF4-FFF2-40B4-BE49-F238E27FC236}">
                <a16:creationId xmlns:a16="http://schemas.microsoft.com/office/drawing/2014/main" id="{0DDF861C-29F9-41FF-AB2A-B11FBA6137D6}"/>
              </a:ext>
            </a:extLst>
          </p:cNvPr>
          <p:cNvSpPr/>
          <p:nvPr/>
        </p:nvSpPr>
        <p:spPr>
          <a:xfrm>
            <a:off x="8067406"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0" name="8.3.1.2 s48 5b.wav"/>
            </a:hlinkClick>
            <a:extLst>
              <a:ext uri="{FF2B5EF4-FFF2-40B4-BE49-F238E27FC236}">
                <a16:creationId xmlns:a16="http://schemas.microsoft.com/office/drawing/2014/main" id="{36B24D98-1C20-4C43-94CB-257C5BC2FFA6}"/>
              </a:ext>
            </a:extLst>
          </p:cNvPr>
          <p:cNvSpPr/>
          <p:nvPr/>
        </p:nvSpPr>
        <p:spPr>
          <a:xfrm>
            <a:off x="8727909"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1" name="8.3.1.2 s48 6b.wav"/>
            </a:hlinkClick>
            <a:extLst>
              <a:ext uri="{FF2B5EF4-FFF2-40B4-BE49-F238E27FC236}">
                <a16:creationId xmlns:a16="http://schemas.microsoft.com/office/drawing/2014/main" id="{46A92EEA-26AC-49FA-88A2-DDAC25D31863}"/>
              </a:ext>
            </a:extLst>
          </p:cNvPr>
          <p:cNvSpPr/>
          <p:nvPr/>
        </p:nvSpPr>
        <p:spPr>
          <a:xfrm>
            <a:off x="9388412"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2" name="8.3.1.2 s48 7b.wav"/>
            </a:hlinkClick>
            <a:extLst>
              <a:ext uri="{FF2B5EF4-FFF2-40B4-BE49-F238E27FC236}">
                <a16:creationId xmlns:a16="http://schemas.microsoft.com/office/drawing/2014/main" id="{673BF54E-73C3-4566-83F8-0484E3E22C10}"/>
              </a:ext>
            </a:extLst>
          </p:cNvPr>
          <p:cNvSpPr/>
          <p:nvPr/>
        </p:nvSpPr>
        <p:spPr>
          <a:xfrm>
            <a:off x="10048915"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3" name="8.3.1.2 s48 8b.wav"/>
            </a:hlinkClick>
            <a:extLst>
              <a:ext uri="{FF2B5EF4-FFF2-40B4-BE49-F238E27FC236}">
                <a16:creationId xmlns:a16="http://schemas.microsoft.com/office/drawing/2014/main" id="{05A54F19-9B2D-4638-A274-DA3D86F445BB}"/>
              </a:ext>
            </a:extLst>
          </p:cNvPr>
          <p:cNvSpPr/>
          <p:nvPr/>
        </p:nvSpPr>
        <p:spPr>
          <a:xfrm>
            <a:off x="10709418"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9" name="Action Button: Custom 16">
            <a:hlinkClick r:id="" action="ppaction://noaction" highlightClick="1">
              <a:snd r:embed="rId14" name="8.3.1.2 s48 9b.wav"/>
            </a:hlinkClick>
            <a:extLst>
              <a:ext uri="{FF2B5EF4-FFF2-40B4-BE49-F238E27FC236}">
                <a16:creationId xmlns:a16="http://schemas.microsoft.com/office/drawing/2014/main" id="{636A41CA-3848-4146-BE4B-B52A2E218417}"/>
              </a:ext>
            </a:extLst>
          </p:cNvPr>
          <p:cNvSpPr/>
          <p:nvPr/>
        </p:nvSpPr>
        <p:spPr>
          <a:xfrm>
            <a:off x="11369920" y="8972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 name="Oval 1">
            <a:extLst>
              <a:ext uri="{FF2B5EF4-FFF2-40B4-BE49-F238E27FC236}">
                <a16:creationId xmlns:a16="http://schemas.microsoft.com/office/drawing/2014/main" id="{8938B79B-9F48-455D-9CA1-141B338676E3}"/>
              </a:ext>
            </a:extLst>
          </p:cNvPr>
          <p:cNvSpPr/>
          <p:nvPr/>
        </p:nvSpPr>
        <p:spPr>
          <a:xfrm>
            <a:off x="203613" y="2548758"/>
            <a:ext cx="3600000" cy="36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Oval 51">
            <a:extLst>
              <a:ext uri="{FF2B5EF4-FFF2-40B4-BE49-F238E27FC236}">
                <a16:creationId xmlns:a16="http://schemas.microsoft.com/office/drawing/2014/main" id="{6AC3707D-7829-4F56-89EF-07E53953A382}"/>
              </a:ext>
            </a:extLst>
          </p:cNvPr>
          <p:cNvSpPr/>
          <p:nvPr/>
        </p:nvSpPr>
        <p:spPr>
          <a:xfrm>
            <a:off x="4321184" y="2548758"/>
            <a:ext cx="3600000" cy="36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a:extLst>
              <a:ext uri="{FF2B5EF4-FFF2-40B4-BE49-F238E27FC236}">
                <a16:creationId xmlns:a16="http://schemas.microsoft.com/office/drawing/2014/main" id="{6A162E4B-2C75-4957-9082-C26A7FE25C39}"/>
              </a:ext>
            </a:extLst>
          </p:cNvPr>
          <p:cNvSpPr/>
          <p:nvPr/>
        </p:nvSpPr>
        <p:spPr>
          <a:xfrm>
            <a:off x="8438755" y="2548758"/>
            <a:ext cx="3600000" cy="36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a:extLst>
              <a:ext uri="{FF2B5EF4-FFF2-40B4-BE49-F238E27FC236}">
                <a16:creationId xmlns:a16="http://schemas.microsoft.com/office/drawing/2014/main" id="{FCFD03CA-0BFC-4BDD-AA84-C830C1B398E5}"/>
              </a:ext>
            </a:extLst>
          </p:cNvPr>
          <p:cNvSpPr txBox="1"/>
          <p:nvPr/>
        </p:nvSpPr>
        <p:spPr>
          <a:xfrm>
            <a:off x="1398495" y="5490095"/>
            <a:ext cx="1210235" cy="584775"/>
          </a:xfrm>
          <a:prstGeom prst="rect">
            <a:avLst/>
          </a:prstGeom>
          <a:noFill/>
        </p:spPr>
        <p:txBody>
          <a:bodyPr wrap="square" rtlCol="0">
            <a:spAutoFit/>
          </a:bodyPr>
          <a:lstStyle/>
          <a:p>
            <a:pPr algn="ctr"/>
            <a:r>
              <a:rPr lang="fr-FR" sz="3200" dirty="0">
                <a:solidFill>
                  <a:schemeClr val="accent5">
                    <a:lumMod val="50000"/>
                  </a:schemeClr>
                </a:solidFill>
              </a:rPr>
              <a:t>nous</a:t>
            </a:r>
            <a:endParaRPr lang="fr-FR" sz="2400" dirty="0">
              <a:solidFill>
                <a:schemeClr val="accent5">
                  <a:lumMod val="50000"/>
                </a:schemeClr>
              </a:solidFill>
            </a:endParaRPr>
          </a:p>
        </p:txBody>
      </p:sp>
      <p:sp>
        <p:nvSpPr>
          <p:cNvPr id="56" name="TextBox 55">
            <a:extLst>
              <a:ext uri="{FF2B5EF4-FFF2-40B4-BE49-F238E27FC236}">
                <a16:creationId xmlns:a16="http://schemas.microsoft.com/office/drawing/2014/main" id="{95BC8FA7-0F51-47E4-908F-41C4F44F83BA}"/>
              </a:ext>
            </a:extLst>
          </p:cNvPr>
          <p:cNvSpPr txBox="1"/>
          <p:nvPr/>
        </p:nvSpPr>
        <p:spPr>
          <a:xfrm>
            <a:off x="5560000" y="5490095"/>
            <a:ext cx="1210235" cy="584775"/>
          </a:xfrm>
          <a:prstGeom prst="rect">
            <a:avLst/>
          </a:prstGeom>
          <a:noFill/>
        </p:spPr>
        <p:txBody>
          <a:bodyPr wrap="square" rtlCol="0">
            <a:spAutoFit/>
          </a:bodyPr>
          <a:lstStyle/>
          <a:p>
            <a:pPr algn="ctr"/>
            <a:r>
              <a:rPr lang="fr-FR" sz="3200" dirty="0">
                <a:solidFill>
                  <a:schemeClr val="accent5">
                    <a:lumMod val="50000"/>
                  </a:schemeClr>
                </a:solidFill>
              </a:rPr>
              <a:t>vous</a:t>
            </a:r>
            <a:endParaRPr lang="fr-FR" sz="2400" dirty="0">
              <a:solidFill>
                <a:schemeClr val="accent5">
                  <a:lumMod val="50000"/>
                </a:schemeClr>
              </a:solidFill>
            </a:endParaRPr>
          </a:p>
        </p:txBody>
      </p:sp>
      <p:sp>
        <p:nvSpPr>
          <p:cNvPr id="57" name="TextBox 56">
            <a:extLst>
              <a:ext uri="{FF2B5EF4-FFF2-40B4-BE49-F238E27FC236}">
                <a16:creationId xmlns:a16="http://schemas.microsoft.com/office/drawing/2014/main" id="{1BADFEA7-3244-4B71-A46C-5720D28D4E38}"/>
              </a:ext>
            </a:extLst>
          </p:cNvPr>
          <p:cNvSpPr txBox="1"/>
          <p:nvPr/>
        </p:nvSpPr>
        <p:spPr>
          <a:xfrm>
            <a:off x="9420380" y="5481001"/>
            <a:ext cx="1636750" cy="584775"/>
          </a:xfrm>
          <a:prstGeom prst="rect">
            <a:avLst/>
          </a:prstGeom>
          <a:noFill/>
        </p:spPr>
        <p:txBody>
          <a:bodyPr wrap="square" rtlCol="0">
            <a:spAutoFit/>
          </a:bodyPr>
          <a:lstStyle/>
          <a:p>
            <a:pPr algn="ctr"/>
            <a:r>
              <a:rPr lang="fr-FR" sz="3200" dirty="0">
                <a:solidFill>
                  <a:schemeClr val="accent5">
                    <a:lumMod val="50000"/>
                  </a:schemeClr>
                </a:solidFill>
              </a:rPr>
              <a:t>elles</a:t>
            </a:r>
            <a:endParaRPr lang="fr-FR" sz="2400" dirty="0">
              <a:solidFill>
                <a:schemeClr val="accent5">
                  <a:lumMod val="50000"/>
                </a:schemeClr>
              </a:solidFill>
            </a:endParaRPr>
          </a:p>
        </p:txBody>
      </p:sp>
      <p:pic>
        <p:nvPicPr>
          <p:cNvPr id="18" name="Picture 2" descr="Friends, Kameraden, Camaraderie, Good">
            <a:extLst>
              <a:ext uri="{FF2B5EF4-FFF2-40B4-BE49-F238E27FC236}">
                <a16:creationId xmlns:a16="http://schemas.microsoft.com/office/drawing/2014/main" id="{4D670F57-0791-4F48-A6EF-DB343F550003}"/>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344" y="2861789"/>
            <a:ext cx="2554418" cy="2554418"/>
          </a:xfrm>
          <a:prstGeom prst="rect">
            <a:avLst/>
          </a:prstGeom>
          <a:noFill/>
          <a:extLst>
            <a:ext uri="{909E8E84-426E-40DD-AFC4-6F175D3DCCD1}">
              <a14:hiddenFill xmlns:a14="http://schemas.microsoft.com/office/drawing/2010/main">
                <a:solidFill>
                  <a:srgbClr val="FFFFFF"/>
                </a:solidFill>
              </a14:hiddenFill>
            </a:ext>
          </a:extLst>
        </p:spPr>
      </p:pic>
      <p:sp>
        <p:nvSpPr>
          <p:cNvPr id="59" name="Action Button: Custom 16">
            <a:hlinkClick r:id="" action="ppaction://noaction" highlightClick="1">
              <a:snd r:embed="rId16" name="8.3.1.2 s48 1a.wav"/>
            </a:hlinkClick>
            <a:extLst>
              <a:ext uri="{FF2B5EF4-FFF2-40B4-BE49-F238E27FC236}">
                <a16:creationId xmlns:a16="http://schemas.microsoft.com/office/drawing/2014/main" id="{29E46B3B-6438-400F-91FB-34FF3FF9C252}"/>
              </a:ext>
            </a:extLst>
          </p:cNvPr>
          <p:cNvSpPr/>
          <p:nvPr/>
        </p:nvSpPr>
        <p:spPr>
          <a:xfrm>
            <a:off x="959434"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17" name="8.3.1.2 s48 2a.wav"/>
            </a:hlinkClick>
            <a:extLst>
              <a:ext uri="{FF2B5EF4-FFF2-40B4-BE49-F238E27FC236}">
                <a16:creationId xmlns:a16="http://schemas.microsoft.com/office/drawing/2014/main" id="{89B46757-A3B2-4F54-8F23-4B0FCCF89483}"/>
              </a:ext>
            </a:extLst>
          </p:cNvPr>
          <p:cNvSpPr/>
          <p:nvPr/>
        </p:nvSpPr>
        <p:spPr>
          <a:xfrm>
            <a:off x="5105526"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1" name="Action Button: Custom 16">
            <a:hlinkClick r:id="" action="ppaction://noaction" highlightClick="1">
              <a:snd r:embed="rId18" name="8.3.1.2 s48 3a.wav"/>
            </a:hlinkClick>
            <a:extLst>
              <a:ext uri="{FF2B5EF4-FFF2-40B4-BE49-F238E27FC236}">
                <a16:creationId xmlns:a16="http://schemas.microsoft.com/office/drawing/2014/main" id="{20D07F8A-919C-413D-8304-06C5434ECD69}"/>
              </a:ext>
            </a:extLst>
          </p:cNvPr>
          <p:cNvSpPr/>
          <p:nvPr/>
        </p:nvSpPr>
        <p:spPr>
          <a:xfrm>
            <a:off x="9242366"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Action Button: Custom 16">
            <a:hlinkClick r:id="" action="ppaction://noaction" highlightClick="1">
              <a:snd r:embed="rId19" name="8.3.1.2 s48 4a.wav"/>
            </a:hlinkClick>
            <a:extLst>
              <a:ext uri="{FF2B5EF4-FFF2-40B4-BE49-F238E27FC236}">
                <a16:creationId xmlns:a16="http://schemas.microsoft.com/office/drawing/2014/main" id="{D190860F-DA09-40D8-B70A-B1FBBA00585D}"/>
              </a:ext>
            </a:extLst>
          </p:cNvPr>
          <p:cNvSpPr/>
          <p:nvPr/>
        </p:nvSpPr>
        <p:spPr>
          <a:xfrm>
            <a:off x="1684026"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20" name="8.3.1.2 s48 5a.wav"/>
            </a:hlinkClick>
            <a:extLst>
              <a:ext uri="{FF2B5EF4-FFF2-40B4-BE49-F238E27FC236}">
                <a16:creationId xmlns:a16="http://schemas.microsoft.com/office/drawing/2014/main" id="{C68D22BE-D78F-48B7-A2D2-BDD5178FA341}"/>
              </a:ext>
            </a:extLst>
          </p:cNvPr>
          <p:cNvSpPr/>
          <p:nvPr/>
        </p:nvSpPr>
        <p:spPr>
          <a:xfrm>
            <a:off x="5825672"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Action Button: Custom 16">
            <a:hlinkClick r:id="" action="ppaction://noaction" highlightClick="1">
              <a:snd r:embed="rId21" name="8.3.1.2 s48 6a.wav"/>
            </a:hlinkClick>
            <a:extLst>
              <a:ext uri="{FF2B5EF4-FFF2-40B4-BE49-F238E27FC236}">
                <a16:creationId xmlns:a16="http://schemas.microsoft.com/office/drawing/2014/main" id="{7DCE7033-C30D-4383-BFA3-CA6D02643FC9}"/>
              </a:ext>
            </a:extLst>
          </p:cNvPr>
          <p:cNvSpPr/>
          <p:nvPr/>
        </p:nvSpPr>
        <p:spPr>
          <a:xfrm>
            <a:off x="9968755"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5" name="Action Button: Custom 16">
            <a:hlinkClick r:id="" action="ppaction://noaction" highlightClick="1">
              <a:snd r:embed="rId22" name="8.3.1.2 s48 7a.wav"/>
            </a:hlinkClick>
            <a:extLst>
              <a:ext uri="{FF2B5EF4-FFF2-40B4-BE49-F238E27FC236}">
                <a16:creationId xmlns:a16="http://schemas.microsoft.com/office/drawing/2014/main" id="{3999D9DA-547A-4189-BD37-08CA93729FB4}"/>
              </a:ext>
            </a:extLst>
          </p:cNvPr>
          <p:cNvSpPr/>
          <p:nvPr/>
        </p:nvSpPr>
        <p:spPr>
          <a:xfrm>
            <a:off x="2408618"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6" name="Action Button: Custom 16">
            <a:hlinkClick r:id="" action="ppaction://noaction" highlightClick="1">
              <a:snd r:embed="rId23" name="8.3.1.2 s48 8a.wav"/>
            </a:hlinkClick>
            <a:extLst>
              <a:ext uri="{FF2B5EF4-FFF2-40B4-BE49-F238E27FC236}">
                <a16:creationId xmlns:a16="http://schemas.microsoft.com/office/drawing/2014/main" id="{39029D7F-5E36-49A5-9708-A77D38F07114}"/>
              </a:ext>
            </a:extLst>
          </p:cNvPr>
          <p:cNvSpPr/>
          <p:nvPr/>
        </p:nvSpPr>
        <p:spPr>
          <a:xfrm>
            <a:off x="10730387"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7" name="Action Button: Custom 16">
            <a:hlinkClick r:id="" action="ppaction://noaction" highlightClick="1">
              <a:snd r:embed="rId24" name="8.3.1.2 s48 9a.wav"/>
            </a:hlinkClick>
            <a:extLst>
              <a:ext uri="{FF2B5EF4-FFF2-40B4-BE49-F238E27FC236}">
                <a16:creationId xmlns:a16="http://schemas.microsoft.com/office/drawing/2014/main" id="{4E3FB7A3-1B7E-49F4-BF8A-28DAD9098792}"/>
              </a:ext>
            </a:extLst>
          </p:cNvPr>
          <p:cNvSpPr/>
          <p:nvPr/>
        </p:nvSpPr>
        <p:spPr>
          <a:xfrm>
            <a:off x="6545818" y="181055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11993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52"/>
                                        </p:tgtEl>
                                      </p:cBhvr>
                                    </p:animEffect>
                                    <p:animScale>
                                      <p:cBhvr>
                                        <p:cTn id="16" dur="250" autoRev="1" fill="hold"/>
                                        <p:tgtEl>
                                          <p:spTgt spid="52"/>
                                        </p:tgtEl>
                                      </p:cBhvr>
                                      <p:by x="105000" y="105000"/>
                                    </p:animScale>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55"/>
                                        </p:tgtEl>
                                      </p:cBhvr>
                                    </p:animEffect>
                                    <p:animScale>
                                      <p:cBhvr>
                                        <p:cTn id="25" dur="250" autoRev="1" fill="hold"/>
                                        <p:tgtEl>
                                          <p:spTgt spid="55"/>
                                        </p:tgtEl>
                                      </p:cBhvr>
                                      <p:by x="105000" y="105000"/>
                                    </p:animScale>
                                  </p:childTnLst>
                                </p:cTn>
                              </p:par>
                              <p:par>
                                <p:cTn id="26" presetID="1"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2"/>
                                        </p:tgtEl>
                                      </p:cBhvr>
                                    </p:animEffect>
                                    <p:animScale>
                                      <p:cBhvr>
                                        <p:cTn id="34" dur="250" autoRev="1" fill="hold"/>
                                        <p:tgtEl>
                                          <p:spTgt spid="2"/>
                                        </p:tgtEl>
                                      </p:cBhvr>
                                      <p:by x="105000" y="105000"/>
                                    </p:animScale>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52"/>
                                        </p:tgtEl>
                                      </p:cBhvr>
                                    </p:animEffect>
                                    <p:animScale>
                                      <p:cBhvr>
                                        <p:cTn id="43" dur="250" autoRev="1" fill="hold"/>
                                        <p:tgtEl>
                                          <p:spTgt spid="52"/>
                                        </p:tgtEl>
                                      </p:cBhvr>
                                      <p:by x="105000" y="105000"/>
                                    </p:animScale>
                                  </p:childTnLst>
                                </p:cTn>
                              </p:par>
                              <p:par>
                                <p:cTn id="44" presetID="1"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par>
                                <p:cTn id="46" presetID="1" presetClass="exit"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55"/>
                                        </p:tgtEl>
                                      </p:cBhvr>
                                    </p:animEffect>
                                    <p:animScale>
                                      <p:cBhvr>
                                        <p:cTn id="52" dur="250" autoRev="1" fill="hold"/>
                                        <p:tgtEl>
                                          <p:spTgt spid="55"/>
                                        </p:tgtEl>
                                      </p:cBhvr>
                                      <p:by x="105000" y="105000"/>
                                    </p:animScale>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grpId="1" nodeType="clickEffect">
                                  <p:stCondLst>
                                    <p:cond delay="0"/>
                                  </p:stCondLst>
                                  <p:childTnLst>
                                    <p:animEffect transition="out" filter="fade">
                                      <p:cBhvr>
                                        <p:cTn id="60" dur="500" tmFilter="0, 0; .2, .5; .8, .5; 1, 0"/>
                                        <p:tgtEl>
                                          <p:spTgt spid="2"/>
                                        </p:tgtEl>
                                      </p:cBhvr>
                                    </p:animEffect>
                                    <p:animScale>
                                      <p:cBhvr>
                                        <p:cTn id="61" dur="250" autoRev="1" fill="hold"/>
                                        <p:tgtEl>
                                          <p:spTgt spid="2"/>
                                        </p:tgtEl>
                                      </p:cBhvr>
                                      <p:by x="105000" y="105000"/>
                                    </p:animScale>
                                  </p:childTnLst>
                                </p:cTn>
                              </p:par>
                              <p:par>
                                <p:cTn id="62" presetID="1"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childTnLst>
                                </p:cTn>
                              </p:par>
                              <p:par>
                                <p:cTn id="64" presetID="1" presetClass="exit"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2" nodeType="click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grpId="2" nodeType="clickEffect">
                                  <p:stCondLst>
                                    <p:cond delay="0"/>
                                  </p:stCondLst>
                                  <p:childTnLst>
                                    <p:animEffect transition="out" filter="fade">
                                      <p:cBhvr>
                                        <p:cTn id="78" dur="500" tmFilter="0, 0; .2, .5; .8, .5; 1, 0"/>
                                        <p:tgtEl>
                                          <p:spTgt spid="52"/>
                                        </p:tgtEl>
                                      </p:cBhvr>
                                    </p:animEffect>
                                    <p:animScale>
                                      <p:cBhvr>
                                        <p:cTn id="79" dur="250" autoRev="1" fill="hold"/>
                                        <p:tgtEl>
                                          <p:spTgt spid="52"/>
                                        </p:tgtEl>
                                      </p:cBhvr>
                                      <p:by x="105000" y="105000"/>
                                    </p:animScale>
                                  </p:childTnLst>
                                </p:cTn>
                              </p:par>
                              <p:par>
                                <p:cTn id="80" presetID="1" presetClass="entr" presetSubtype="0"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childTnLst>
                                </p:cTn>
                              </p:par>
                              <p:par>
                                <p:cTn id="82" presetID="1" presetClass="exit"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9" grpId="0" animBg="1"/>
      <p:bldP spid="22" grpId="0" animBg="1"/>
      <p:bldP spid="25" grpId="0" animBg="1"/>
      <p:bldP spid="28" grpId="0" animBg="1"/>
      <p:bldP spid="31" grpId="0" animBg="1"/>
      <p:bldP spid="49" grpId="0" animBg="1"/>
      <p:bldP spid="2" grpId="0" animBg="1"/>
      <p:bldP spid="2" grpId="1" animBg="1"/>
      <p:bldP spid="52" grpId="0" animBg="1"/>
      <p:bldP spid="52" grpId="1" animBg="1"/>
      <p:bldP spid="52" grpId="2" animBg="1"/>
      <p:bldP spid="55" grpId="0" animBg="1"/>
      <p:bldP spid="55" grpId="1" animBg="1"/>
      <p:bldP spid="55" grpId="2"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5652DB45-0D2F-47D5-BE3D-FCC467F8F469}"/>
              </a:ext>
            </a:extLst>
          </p:cNvPr>
          <p:cNvGraphicFramePr>
            <a:graphicFrameLocks noGrp="1"/>
          </p:cNvGraphicFramePr>
          <p:nvPr>
            <p:extLst>
              <p:ext uri="{D42A27DB-BD31-4B8C-83A1-F6EECF244321}">
                <p14:modId xmlns:p14="http://schemas.microsoft.com/office/powerpoint/2010/main" val="3010958640"/>
              </p:ext>
            </p:extLst>
          </p:nvPr>
        </p:nvGraphicFramePr>
        <p:xfrm>
          <a:off x="178429" y="1341141"/>
          <a:ext cx="11835141" cy="4799496"/>
        </p:xfrm>
        <a:graphic>
          <a:graphicData uri="http://schemas.openxmlformats.org/drawingml/2006/table">
            <a:tbl>
              <a:tblPr firstRow="1" bandRow="1">
                <a:tableStyleId>{21E4AEA4-8DFA-4A89-87EB-49C32662AFE0}</a:tableStyleId>
              </a:tblPr>
              <a:tblGrid>
                <a:gridCol w="603449">
                  <a:extLst>
                    <a:ext uri="{9D8B030D-6E8A-4147-A177-3AD203B41FA5}">
                      <a16:colId xmlns:a16="http://schemas.microsoft.com/office/drawing/2014/main" val="2607353726"/>
                    </a:ext>
                  </a:extLst>
                </a:gridCol>
                <a:gridCol w="8507896">
                  <a:extLst>
                    <a:ext uri="{9D8B030D-6E8A-4147-A177-3AD203B41FA5}">
                      <a16:colId xmlns:a16="http://schemas.microsoft.com/office/drawing/2014/main" val="1600817978"/>
                    </a:ext>
                  </a:extLst>
                </a:gridCol>
                <a:gridCol w="1283796">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397252168"/>
                    </a:ext>
                  </a:extLst>
                </a:gridCol>
              </a:tblGrid>
              <a:tr h="497067">
                <a:tc>
                  <a:txBody>
                    <a:bodyPr/>
                    <a:lstStyle/>
                    <a:p>
                      <a:r>
                        <a:rPr lang="en-GB" dirty="0">
                          <a:solidFill>
                            <a:srgbClr val="115076"/>
                          </a:solidFill>
                        </a:rPr>
                        <a:t> </a:t>
                      </a:r>
                    </a:p>
                  </a:txBody>
                  <a:tcPr>
                    <a:solidFill>
                      <a:schemeClr val="bg1"/>
                    </a:solidFill>
                  </a:tcPr>
                </a:tc>
                <a:tc>
                  <a:txBody>
                    <a:bodyPr/>
                    <a:lstStyle/>
                    <a:p>
                      <a:endParaRPr lang="en-GB" sz="2400" dirty="0">
                        <a:solidFill>
                          <a:srgbClr val="115076"/>
                        </a:solidFill>
                      </a:endParaRPr>
                    </a:p>
                    <a:p>
                      <a:endParaRPr lang="en-GB" sz="2400" dirty="0">
                        <a:solidFill>
                          <a:srgbClr val="115076"/>
                        </a:solidFill>
                      </a:endParaRPr>
                    </a:p>
                  </a:txBody>
                  <a:tcP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qui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pronom</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1"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1">
                              <a:lumMod val="50000"/>
                            </a:schemeClr>
                          </a:solidFill>
                        </a:rPr>
                        <a:t>Les moniteurs de ski décrivent les pistes.</a:t>
                      </a:r>
                    </a:p>
                  </a:txBody>
                  <a:tcPr anchor="ct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marL="36000" marR="36000" anchor="ctr"/>
                </a:tc>
                <a:tc>
                  <a:txBody>
                    <a:bodyPr/>
                    <a:lstStyle/>
                    <a:p>
                      <a:pPr algn="ctr"/>
                      <a:r>
                        <a:rPr lang="en-GB" sz="2000" dirty="0">
                          <a:solidFill>
                            <a:schemeClr val="accent1">
                              <a:lumMod val="50000"/>
                            </a:schemeClr>
                          </a:solidFill>
                        </a:rPr>
                        <a:t>nous</a:t>
                      </a:r>
                    </a:p>
                  </a:txBody>
                  <a:tcPr marL="36000" marR="36000"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Vous inscrivez toutes les informations dans un cahier.</a:t>
                      </a:r>
                    </a:p>
                  </a:txBody>
                  <a:tcPr anchor="ctr"/>
                </a:tc>
                <a:tc>
                  <a:txBody>
                    <a:bodyPr/>
                    <a:lstStyle/>
                    <a:p>
                      <a:pPr algn="ctr"/>
                      <a:r>
                        <a:rPr lang="en-GB" sz="2000" dirty="0">
                          <a:solidFill>
                            <a:schemeClr val="accent1">
                              <a:lumMod val="50000"/>
                            </a:schemeClr>
                          </a:solidFill>
                        </a:rPr>
                        <a:t>nous</a:t>
                      </a:r>
                    </a:p>
                  </a:txBody>
                  <a:tcPr marL="36000" marR="36000" anchor="ct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marL="36000" marR="36000"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1">
                              <a:lumMod val="50000"/>
                            </a:schemeClr>
                          </a:solidFill>
                        </a:rPr>
                        <a:t>Les moniteurs de ski inscrivent les noms des bons élèves sur une liste.</a:t>
                      </a:r>
                    </a:p>
                  </a:txBody>
                  <a:tcPr anchor="ctr"/>
                </a:tc>
                <a:tc>
                  <a:txBody>
                    <a:bodyPr/>
                    <a:lstStyle/>
                    <a:p>
                      <a:pPr algn="ctr"/>
                      <a:r>
                        <a:rPr lang="en-GB" sz="2000" dirty="0">
                          <a:solidFill>
                            <a:schemeClr val="accent1">
                              <a:lumMod val="50000"/>
                            </a:schemeClr>
                          </a:solidFill>
                        </a:rPr>
                        <a:t>nous</a:t>
                      </a:r>
                    </a:p>
                  </a:txBody>
                  <a:tcPr marL="36000" marR="36000" anchor="ct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marL="36000" marR="36000"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1">
                              <a:lumMod val="50000"/>
                            </a:schemeClr>
                          </a:solidFill>
                        </a:rPr>
                        <a:t>Nous écrivons aux familles des bons élèves.</a:t>
                      </a:r>
                    </a:p>
                  </a:txBody>
                  <a:tcPr anchor="ct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marL="36000" marR="36000" anchor="ctr"/>
                </a:tc>
                <a:tc>
                  <a:txBody>
                    <a:bodyPr/>
                    <a:lstStyle/>
                    <a:p>
                      <a:pPr algn="ctr"/>
                      <a:r>
                        <a:rPr lang="en-GB" sz="2000" dirty="0">
                          <a:solidFill>
                            <a:schemeClr val="accent1">
                              <a:lumMod val="50000"/>
                            </a:schemeClr>
                          </a:solidFill>
                        </a:rPr>
                        <a:t>nous</a:t>
                      </a:r>
                    </a:p>
                  </a:txBody>
                  <a:tcPr marL="36000" marR="36000"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1">
                              <a:lumMod val="50000"/>
                            </a:schemeClr>
                          </a:solidFill>
                        </a:rPr>
                        <a:t>Vous écrivez de petits articles pour le magazine du collège.</a:t>
                      </a:r>
                    </a:p>
                  </a:txBody>
                  <a:tcPr anchor="ctr"/>
                </a:tc>
                <a:tc>
                  <a:txBody>
                    <a:bodyPr/>
                    <a:lstStyle/>
                    <a:p>
                      <a:pPr algn="ctr"/>
                      <a:r>
                        <a:rPr lang="en-GB" sz="2000" dirty="0">
                          <a:solidFill>
                            <a:schemeClr val="accent1">
                              <a:lumMod val="50000"/>
                            </a:schemeClr>
                          </a:solidFill>
                        </a:rPr>
                        <a:t>nous</a:t>
                      </a:r>
                    </a:p>
                  </a:txBody>
                  <a:tcPr marL="36000" marR="36000" anchor="ct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marL="36000" marR="36000"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S’il y a un problème, vous décrivez ça bien aux professeurs.</a:t>
                      </a:r>
                    </a:p>
                  </a:txBody>
                  <a:tcPr anchor="ct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marL="36000" marR="36000" anchor="ct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marL="36000" marR="36000"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Nous inscrivons les problèmes pour l’hôtel. </a:t>
                      </a:r>
                    </a:p>
                  </a:txBody>
                  <a:tcPr anchor="ct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marL="36000" marR="36000" anchor="ctr"/>
                </a:tc>
                <a:tc>
                  <a:txBody>
                    <a:bodyPr/>
                    <a:lstStyle/>
                    <a:p>
                      <a:pPr algn="ctr"/>
                      <a:r>
                        <a:rPr lang="en-GB" sz="2000" dirty="0">
                          <a:solidFill>
                            <a:schemeClr val="accent1">
                              <a:lumMod val="50000"/>
                            </a:schemeClr>
                          </a:solidFill>
                        </a:rPr>
                        <a:t>nous</a:t>
                      </a:r>
                    </a:p>
                  </a:txBody>
                  <a:tcPr marL="36000" marR="36000"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Puis, nous décrivons les solutions à tout le groupe.</a:t>
                      </a:r>
                    </a:p>
                  </a:txBody>
                  <a:tcPr anchor="ctr"/>
                </a:tc>
                <a:tc>
                  <a:txBody>
                    <a:bodyPr/>
                    <a:lstStyle/>
                    <a:p>
                      <a:pPr algn="ctr"/>
                      <a:r>
                        <a:rPr lang="en-GB" sz="2000" dirty="0">
                          <a:solidFill>
                            <a:schemeClr val="accent1">
                              <a:lumMod val="50000"/>
                            </a:schemeClr>
                          </a:solidFill>
                        </a:rPr>
                        <a:t>nous</a:t>
                      </a:r>
                    </a:p>
                  </a:txBody>
                  <a:tcPr marL="36000" marR="36000" anchor="ct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marL="36000" marR="36000" anchor="ct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34870"/>
            <a:ext cx="6457246" cy="867128"/>
          </a:xfrm>
          <a:prstGeom prst="rect">
            <a:avLst/>
          </a:prstGeom>
        </p:spPr>
      </p:pic>
      <p:sp>
        <p:nvSpPr>
          <p:cNvPr id="4" name="Title 3"/>
          <p:cNvSpPr>
            <a:spLocks noGrp="1"/>
          </p:cNvSpPr>
          <p:nvPr>
            <p:ph type="title"/>
          </p:nvPr>
        </p:nvSpPr>
        <p:spPr>
          <a:xfrm>
            <a:off x="0" y="241051"/>
            <a:ext cx="5265384" cy="707849"/>
          </a:xfrm>
        </p:spPr>
        <p:txBody>
          <a:bodyPr>
            <a:normAutofit/>
          </a:bodyPr>
          <a:lstStyle/>
          <a:p>
            <a:r>
              <a:rPr lang="en-GB" sz="3600" b="1" dirty="0">
                <a:solidFill>
                  <a:schemeClr val="bg1"/>
                </a:solidFill>
              </a:rPr>
              <a:t>Le </a:t>
            </a:r>
            <a:r>
              <a:rPr lang="en-GB" sz="3600" b="1" dirty="0" err="1">
                <a:solidFill>
                  <a:schemeClr val="bg1"/>
                </a:solidFill>
              </a:rPr>
              <a:t>professeur</a:t>
            </a:r>
            <a:r>
              <a:rPr lang="en-GB" sz="3600" b="1" dirty="0">
                <a:solidFill>
                  <a:schemeClr val="bg1"/>
                </a:solidFill>
              </a:rPr>
              <a:t> parle</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12" name="8.3.1.2 S46 1 beep.wav"/>
            </a:hlinkClick>
            <a:extLst>
              <a:ext uri="{FF2B5EF4-FFF2-40B4-BE49-F238E27FC236}">
                <a16:creationId xmlns:a16="http://schemas.microsoft.com/office/drawing/2014/main" id="{F682CB14-4C05-4B1F-A92F-C43F08EB822F}"/>
              </a:ext>
            </a:extLst>
          </p:cNvPr>
          <p:cNvSpPr/>
          <p:nvPr/>
        </p:nvSpPr>
        <p:spPr>
          <a:xfrm>
            <a:off x="291493" y="2218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13" name="8.3.1.2 S46 2 beep.wav"/>
            </a:hlinkClick>
            <a:extLst>
              <a:ext uri="{FF2B5EF4-FFF2-40B4-BE49-F238E27FC236}">
                <a16:creationId xmlns:a16="http://schemas.microsoft.com/office/drawing/2014/main" id="{4D403141-B385-4832-9B65-1CA337D6A28B}"/>
              </a:ext>
            </a:extLst>
          </p:cNvPr>
          <p:cNvSpPr/>
          <p:nvPr/>
        </p:nvSpPr>
        <p:spPr>
          <a:xfrm>
            <a:off x="291493" y="2691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14" name="8.3.1.2 S46 3 beep.wav"/>
            </a:hlinkClick>
            <a:extLst>
              <a:ext uri="{FF2B5EF4-FFF2-40B4-BE49-F238E27FC236}">
                <a16:creationId xmlns:a16="http://schemas.microsoft.com/office/drawing/2014/main" id="{1FD63B2C-A244-4B0A-8C3A-EDEB0BDDE9F6}"/>
              </a:ext>
            </a:extLst>
          </p:cNvPr>
          <p:cNvSpPr/>
          <p:nvPr/>
        </p:nvSpPr>
        <p:spPr>
          <a:xfrm>
            <a:off x="289415" y="32022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15" name="8.3.1.2 S46 4 beep.wav"/>
            </a:hlinkClick>
            <a:extLst>
              <a:ext uri="{FF2B5EF4-FFF2-40B4-BE49-F238E27FC236}">
                <a16:creationId xmlns:a16="http://schemas.microsoft.com/office/drawing/2014/main" id="{0DDF861C-29F9-41FF-AB2A-B11FBA6137D6}"/>
              </a:ext>
            </a:extLst>
          </p:cNvPr>
          <p:cNvSpPr/>
          <p:nvPr/>
        </p:nvSpPr>
        <p:spPr>
          <a:xfrm>
            <a:off x="289415" y="36844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6" name="8.3.1.2 S46 5 beep.wav"/>
            </a:hlinkClick>
            <a:extLst>
              <a:ext uri="{FF2B5EF4-FFF2-40B4-BE49-F238E27FC236}">
                <a16:creationId xmlns:a16="http://schemas.microsoft.com/office/drawing/2014/main" id="{36B24D98-1C20-4C43-94CB-257C5BC2FFA6}"/>
              </a:ext>
            </a:extLst>
          </p:cNvPr>
          <p:cNvSpPr/>
          <p:nvPr/>
        </p:nvSpPr>
        <p:spPr>
          <a:xfrm>
            <a:off x="289415" y="42019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7" name="8.3.1.2 S46 6 beep.wav"/>
            </a:hlinkClick>
            <a:extLst>
              <a:ext uri="{FF2B5EF4-FFF2-40B4-BE49-F238E27FC236}">
                <a16:creationId xmlns:a16="http://schemas.microsoft.com/office/drawing/2014/main" id="{46A92EEA-26AC-49FA-88A2-DDAC25D31863}"/>
              </a:ext>
            </a:extLst>
          </p:cNvPr>
          <p:cNvSpPr/>
          <p:nvPr/>
        </p:nvSpPr>
        <p:spPr>
          <a:xfrm>
            <a:off x="294209" y="46879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8" name="8.3.1.2 S46 7 beep.wav"/>
            </a:hlinkClick>
            <a:extLst>
              <a:ext uri="{FF2B5EF4-FFF2-40B4-BE49-F238E27FC236}">
                <a16:creationId xmlns:a16="http://schemas.microsoft.com/office/drawing/2014/main" id="{673BF54E-73C3-4566-83F8-0484E3E22C10}"/>
              </a:ext>
            </a:extLst>
          </p:cNvPr>
          <p:cNvSpPr/>
          <p:nvPr/>
        </p:nvSpPr>
        <p:spPr>
          <a:xfrm>
            <a:off x="299609" y="5194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9" name="8.3.1.2 S46 8 beep.wav"/>
            </a:hlinkClick>
            <a:extLst>
              <a:ext uri="{FF2B5EF4-FFF2-40B4-BE49-F238E27FC236}">
                <a16:creationId xmlns:a16="http://schemas.microsoft.com/office/drawing/2014/main" id="{05A54F19-9B2D-4638-A274-DA3D86F445BB}"/>
              </a:ext>
            </a:extLst>
          </p:cNvPr>
          <p:cNvSpPr/>
          <p:nvPr/>
        </p:nvSpPr>
        <p:spPr>
          <a:xfrm>
            <a:off x="289415" y="56814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TextBox 33" descr="text box hiding answer">
            <a:extLst>
              <a:ext uri="{FF2B5EF4-FFF2-40B4-BE49-F238E27FC236}">
                <a16:creationId xmlns:a16="http://schemas.microsoft.com/office/drawing/2014/main" id="{AD5B460C-2A73-4468-9E98-B43FBD2A1C33}"/>
              </a:ext>
            </a:extLst>
          </p:cNvPr>
          <p:cNvSpPr txBox="1"/>
          <p:nvPr/>
        </p:nvSpPr>
        <p:spPr>
          <a:xfrm>
            <a:off x="817452" y="2196610"/>
            <a:ext cx="8011245" cy="424279"/>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C724D675-8ADD-410C-A444-F1F506D892C5}"/>
              </a:ext>
            </a:extLst>
          </p:cNvPr>
          <p:cNvSpPr txBox="1"/>
          <p:nvPr/>
        </p:nvSpPr>
        <p:spPr>
          <a:xfrm>
            <a:off x="817452" y="2703314"/>
            <a:ext cx="8011245" cy="42427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AD5B460C-2A73-4468-9E98-B43FBD2A1C33}"/>
              </a:ext>
            </a:extLst>
          </p:cNvPr>
          <p:cNvSpPr txBox="1"/>
          <p:nvPr/>
        </p:nvSpPr>
        <p:spPr>
          <a:xfrm>
            <a:off x="817452" y="3205217"/>
            <a:ext cx="8353052" cy="42833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AD5B460C-2A73-4468-9E98-B43FBD2A1C33}"/>
              </a:ext>
            </a:extLst>
          </p:cNvPr>
          <p:cNvSpPr txBox="1"/>
          <p:nvPr/>
        </p:nvSpPr>
        <p:spPr>
          <a:xfrm>
            <a:off x="850646" y="4219424"/>
            <a:ext cx="8011245" cy="424279"/>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AD5B460C-2A73-4468-9E98-B43FBD2A1C33}"/>
              </a:ext>
            </a:extLst>
          </p:cNvPr>
          <p:cNvSpPr txBox="1"/>
          <p:nvPr/>
        </p:nvSpPr>
        <p:spPr>
          <a:xfrm>
            <a:off x="875353" y="5202815"/>
            <a:ext cx="8152442" cy="417849"/>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C724D675-8ADD-410C-A444-F1F506D892C5}"/>
              </a:ext>
            </a:extLst>
          </p:cNvPr>
          <p:cNvSpPr txBox="1"/>
          <p:nvPr/>
        </p:nvSpPr>
        <p:spPr>
          <a:xfrm>
            <a:off x="852751" y="3697027"/>
            <a:ext cx="8011245" cy="42427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C724D675-8ADD-410C-A444-F1F506D892C5}"/>
              </a:ext>
            </a:extLst>
          </p:cNvPr>
          <p:cNvSpPr txBox="1"/>
          <p:nvPr/>
        </p:nvSpPr>
        <p:spPr>
          <a:xfrm>
            <a:off x="862332" y="4668731"/>
            <a:ext cx="8011245" cy="42427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C724D675-8ADD-410C-A444-F1F506D892C5}"/>
              </a:ext>
            </a:extLst>
          </p:cNvPr>
          <p:cNvSpPr txBox="1"/>
          <p:nvPr/>
        </p:nvSpPr>
        <p:spPr>
          <a:xfrm>
            <a:off x="817452" y="5713233"/>
            <a:ext cx="8011245" cy="42427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85595553-61C9-4744-AD5B-B3CFF83E7291}"/>
              </a:ext>
            </a:extLst>
          </p:cNvPr>
          <p:cNvSpPr/>
          <p:nvPr/>
        </p:nvSpPr>
        <p:spPr>
          <a:xfrm>
            <a:off x="10754093" y="2190670"/>
            <a:ext cx="1014179" cy="42427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D06A013D-8CA4-4439-BF42-A48318760D72}"/>
              </a:ext>
            </a:extLst>
          </p:cNvPr>
          <p:cNvSpPr/>
          <p:nvPr/>
        </p:nvSpPr>
        <p:spPr>
          <a:xfrm>
            <a:off x="9414321" y="2674657"/>
            <a:ext cx="1014179" cy="424279"/>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8CF81E45-CF49-4CCE-961E-6B4EB8230C0F}"/>
              </a:ext>
            </a:extLst>
          </p:cNvPr>
          <p:cNvSpPr/>
          <p:nvPr/>
        </p:nvSpPr>
        <p:spPr>
          <a:xfrm>
            <a:off x="9512850" y="3198070"/>
            <a:ext cx="1014179" cy="42427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9C51F086-6044-485E-A8F5-7759998C7221}"/>
              </a:ext>
            </a:extLst>
          </p:cNvPr>
          <p:cNvSpPr/>
          <p:nvPr/>
        </p:nvSpPr>
        <p:spPr>
          <a:xfrm>
            <a:off x="9454543" y="4169497"/>
            <a:ext cx="1014179" cy="42427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C0E0D89E-7B01-4B5E-A3C5-6DE2D70F4687}"/>
              </a:ext>
            </a:extLst>
          </p:cNvPr>
          <p:cNvSpPr/>
          <p:nvPr/>
        </p:nvSpPr>
        <p:spPr>
          <a:xfrm>
            <a:off x="9414320" y="5180132"/>
            <a:ext cx="1014179" cy="42427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B4BD438A-57E4-4D29-BC86-A4522DE01D9D}"/>
              </a:ext>
            </a:extLst>
          </p:cNvPr>
          <p:cNvSpPr/>
          <p:nvPr/>
        </p:nvSpPr>
        <p:spPr>
          <a:xfrm>
            <a:off x="9448957" y="3691551"/>
            <a:ext cx="1014179" cy="424279"/>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B7D7A269-329F-4FA0-A463-9AFE45E43A88}"/>
              </a:ext>
            </a:extLst>
          </p:cNvPr>
          <p:cNvSpPr/>
          <p:nvPr/>
        </p:nvSpPr>
        <p:spPr>
          <a:xfrm>
            <a:off x="10822578" y="4662307"/>
            <a:ext cx="1014179" cy="424279"/>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E400EDB-5688-49A7-8EE2-E22C8F5CE005}"/>
              </a:ext>
            </a:extLst>
          </p:cNvPr>
          <p:cNvSpPr/>
          <p:nvPr/>
        </p:nvSpPr>
        <p:spPr>
          <a:xfrm>
            <a:off x="10911485" y="5653132"/>
            <a:ext cx="1014179" cy="424279"/>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06CDBB08-B9DC-4702-BDFA-718F953B85E7}"/>
              </a:ext>
            </a:extLst>
          </p:cNvPr>
          <p:cNvSpPr txBox="1"/>
          <p:nvPr/>
        </p:nvSpPr>
        <p:spPr>
          <a:xfrm>
            <a:off x="178429" y="1178512"/>
            <a:ext cx="11292840" cy="707886"/>
          </a:xfrm>
          <a:prstGeom prst="rect">
            <a:avLst/>
          </a:prstGeom>
          <a:noFill/>
        </p:spPr>
        <p:txBody>
          <a:bodyPr wrap="square" rtlCol="0">
            <a:spAutoFit/>
          </a:bodyPr>
          <a:lstStyle/>
          <a:p>
            <a:r>
              <a:rPr lang="en-GB" sz="2000" dirty="0">
                <a:solidFill>
                  <a:srgbClr val="115076"/>
                </a:solidFill>
              </a:rPr>
              <a:t>Le </a:t>
            </a:r>
            <a:r>
              <a:rPr lang="en-GB" sz="2000" dirty="0" err="1">
                <a:solidFill>
                  <a:srgbClr val="115076"/>
                </a:solidFill>
              </a:rPr>
              <a:t>professeur</a:t>
            </a:r>
            <a:r>
              <a:rPr lang="en-GB" sz="2000" dirty="0">
                <a:solidFill>
                  <a:srgbClr val="115076"/>
                </a:solidFill>
              </a:rPr>
              <a:t> </a:t>
            </a:r>
            <a:r>
              <a:rPr lang="en-GB" sz="2000" dirty="0" err="1">
                <a:solidFill>
                  <a:srgbClr val="115076"/>
                </a:solidFill>
              </a:rPr>
              <a:t>donne</a:t>
            </a:r>
            <a:r>
              <a:rPr lang="en-GB" sz="2000" dirty="0">
                <a:solidFill>
                  <a:srgbClr val="115076"/>
                </a:solidFill>
              </a:rPr>
              <a:t> encore des instructions ! Que </a:t>
            </a:r>
            <a:r>
              <a:rPr lang="en-GB" sz="2000" dirty="0" err="1">
                <a:solidFill>
                  <a:srgbClr val="115076"/>
                </a:solidFill>
              </a:rPr>
              <a:t>dit</a:t>
            </a:r>
            <a:r>
              <a:rPr lang="en-GB" sz="2000" dirty="0">
                <a:solidFill>
                  <a:srgbClr val="115076"/>
                </a:solidFill>
              </a:rPr>
              <a:t>-il ?</a:t>
            </a:r>
          </a:p>
          <a:p>
            <a:r>
              <a:rPr lang="en-GB" sz="2000" dirty="0">
                <a:solidFill>
                  <a:srgbClr val="115076"/>
                </a:solidFill>
              </a:rPr>
              <a:t>Il parle des </a:t>
            </a:r>
            <a:r>
              <a:rPr lang="en-GB" sz="2000" dirty="0" err="1">
                <a:solidFill>
                  <a:srgbClr val="115076"/>
                </a:solidFill>
              </a:rPr>
              <a:t>moniteurs</a:t>
            </a:r>
            <a:r>
              <a:rPr lang="en-GB" sz="2000" dirty="0">
                <a:solidFill>
                  <a:srgbClr val="115076"/>
                </a:solidFill>
              </a:rPr>
              <a:t> de ski (</a:t>
            </a:r>
            <a:r>
              <a:rPr lang="en-GB" sz="2000" dirty="0" err="1">
                <a:solidFill>
                  <a:srgbClr val="115076"/>
                </a:solidFill>
              </a:rPr>
              <a:t>ils</a:t>
            </a:r>
            <a:r>
              <a:rPr lang="en-GB" sz="2000" dirty="0">
                <a:solidFill>
                  <a:srgbClr val="115076"/>
                </a:solidFill>
              </a:rPr>
              <a:t>), des profs (nous) </a:t>
            </a:r>
            <a:r>
              <a:rPr lang="en-GB" sz="2000" dirty="0" err="1">
                <a:solidFill>
                  <a:srgbClr val="115076"/>
                </a:solidFill>
              </a:rPr>
              <a:t>ou</a:t>
            </a:r>
            <a:r>
              <a:rPr lang="en-GB" sz="2000" dirty="0">
                <a:solidFill>
                  <a:srgbClr val="115076"/>
                </a:solidFill>
              </a:rPr>
              <a:t> des </a:t>
            </a:r>
            <a:r>
              <a:rPr lang="en-GB" sz="2000" dirty="0" err="1">
                <a:solidFill>
                  <a:srgbClr val="115076"/>
                </a:solidFill>
              </a:rPr>
              <a:t>élèves</a:t>
            </a:r>
            <a:r>
              <a:rPr lang="en-GB" sz="2000" dirty="0">
                <a:solidFill>
                  <a:srgbClr val="115076"/>
                </a:solidFill>
              </a:rPr>
              <a:t> (</a:t>
            </a:r>
            <a:r>
              <a:rPr lang="en-GB" sz="2000" dirty="0" err="1">
                <a:solidFill>
                  <a:srgbClr val="115076"/>
                </a:solidFill>
              </a:rPr>
              <a:t>vous</a:t>
            </a:r>
            <a:r>
              <a:rPr lang="en-GB" sz="2000" dirty="0">
                <a:solidFill>
                  <a:srgbClr val="115076"/>
                </a:solidFill>
              </a:rPr>
              <a:t>) ? </a:t>
            </a:r>
          </a:p>
        </p:txBody>
      </p:sp>
      <p:grpSp>
        <p:nvGrpSpPr>
          <p:cNvPr id="12" name="Group 11">
            <a:extLst>
              <a:ext uri="{FF2B5EF4-FFF2-40B4-BE49-F238E27FC236}">
                <a16:creationId xmlns:a16="http://schemas.microsoft.com/office/drawing/2014/main" id="{9EDA8126-510F-4919-9ACB-2879EB8076FC}"/>
              </a:ext>
            </a:extLst>
          </p:cNvPr>
          <p:cNvGrpSpPr/>
          <p:nvPr/>
        </p:nvGrpSpPr>
        <p:grpSpPr>
          <a:xfrm>
            <a:off x="7238920" y="2023337"/>
            <a:ext cx="980177" cy="554734"/>
            <a:chOff x="7144861" y="2034861"/>
            <a:chExt cx="980177" cy="554734"/>
          </a:xfrm>
        </p:grpSpPr>
        <p:pic>
          <p:nvPicPr>
            <p:cNvPr id="2050" name="Picture 2" descr="Skiing, Ski-Run, Downhill, Speed, Sign, Symbol, Icon">
              <a:extLst>
                <a:ext uri="{FF2B5EF4-FFF2-40B4-BE49-F238E27FC236}">
                  <a16:creationId xmlns:a16="http://schemas.microsoft.com/office/drawing/2014/main" id="{45CA9EBE-318E-4FF3-B352-25915DC1B92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70304" y="2034861"/>
              <a:ext cx="554734" cy="554734"/>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FE1B51A6-1460-40B2-AD1E-C6E489D44D4F}"/>
                </a:ext>
              </a:extLst>
            </p:cNvPr>
            <p:cNvSpPr/>
            <p:nvPr/>
          </p:nvSpPr>
          <p:spPr>
            <a:xfrm>
              <a:off x="7144861" y="2089875"/>
              <a:ext cx="590968" cy="424279"/>
            </a:xfrm>
            <a:prstGeom prst="wedgeEllipseCallout">
              <a:avLst>
                <a:gd name="adj1" fmla="val -32045"/>
                <a:gd name="adj2" fmla="val 6250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4" name="Group 13">
            <a:extLst>
              <a:ext uri="{FF2B5EF4-FFF2-40B4-BE49-F238E27FC236}">
                <a16:creationId xmlns:a16="http://schemas.microsoft.com/office/drawing/2014/main" id="{BC39E8C7-5D4E-4EDE-9EBE-7DB0A7A54A13}"/>
              </a:ext>
            </a:extLst>
          </p:cNvPr>
          <p:cNvGrpSpPr/>
          <p:nvPr/>
        </p:nvGrpSpPr>
        <p:grpSpPr>
          <a:xfrm>
            <a:off x="8495230" y="2486596"/>
            <a:ext cx="592091" cy="621353"/>
            <a:chOff x="8495230" y="2486596"/>
            <a:chExt cx="592091" cy="621353"/>
          </a:xfrm>
        </p:grpSpPr>
        <p:pic>
          <p:nvPicPr>
            <p:cNvPr id="2052" name="Picture 4" descr="School, Exercise Book, Study, Learn, Write, Read">
              <a:extLst>
                <a:ext uri="{FF2B5EF4-FFF2-40B4-BE49-F238E27FC236}">
                  <a16:creationId xmlns:a16="http://schemas.microsoft.com/office/drawing/2014/main" id="{1CAC77EC-F103-4B69-BAFD-1C8C167B244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95230" y="2486596"/>
              <a:ext cx="463426" cy="6213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ncil 1 Clip Art">
              <a:extLst>
                <a:ext uri="{FF2B5EF4-FFF2-40B4-BE49-F238E27FC236}">
                  <a16:creationId xmlns:a16="http://schemas.microsoft.com/office/drawing/2014/main" id="{7EAD2A56-5E7F-46A7-A434-9FF96B530B7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87491" y="2624214"/>
              <a:ext cx="299830" cy="41087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a:extLst>
              <a:ext uri="{FF2B5EF4-FFF2-40B4-BE49-F238E27FC236}">
                <a16:creationId xmlns:a16="http://schemas.microsoft.com/office/drawing/2014/main" id="{3ACD19DB-C337-4DA5-89CA-4FBDB686289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218479" y="3095304"/>
            <a:ext cx="596247" cy="59624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E6EF0F1-2C16-4F4A-BF00-A1F0E06FA0C9}"/>
              </a:ext>
            </a:extLst>
          </p:cNvPr>
          <p:cNvGrpSpPr/>
          <p:nvPr/>
        </p:nvGrpSpPr>
        <p:grpSpPr>
          <a:xfrm>
            <a:off x="7889762" y="3626880"/>
            <a:ext cx="1237058" cy="471034"/>
            <a:chOff x="7889762" y="3626880"/>
            <a:chExt cx="1237058" cy="471034"/>
          </a:xfrm>
        </p:grpSpPr>
        <p:pic>
          <p:nvPicPr>
            <p:cNvPr id="2062" name="Picture 14" descr="Letter Envelope Clip Art">
              <a:extLst>
                <a:ext uri="{FF2B5EF4-FFF2-40B4-BE49-F238E27FC236}">
                  <a16:creationId xmlns:a16="http://schemas.microsoft.com/office/drawing/2014/main" id="{14CD486C-99B3-4E2B-9D2E-D263BBE8B33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530574" y="3626880"/>
              <a:ext cx="596246" cy="4710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amily Sign Symbol Black Clip Art">
              <a:extLst>
                <a:ext uri="{FF2B5EF4-FFF2-40B4-BE49-F238E27FC236}">
                  <a16:creationId xmlns:a16="http://schemas.microsoft.com/office/drawing/2014/main" id="{DE35C490-F4A1-4526-B014-622962F410D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89762" y="3661605"/>
              <a:ext cx="596246" cy="4292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66" name="Picture 18" descr="Newspaper Clip Art">
            <a:extLst>
              <a:ext uri="{FF2B5EF4-FFF2-40B4-BE49-F238E27FC236}">
                <a16:creationId xmlns:a16="http://schemas.microsoft.com/office/drawing/2014/main" id="{32A652D5-CB08-401B-8095-3143D0AD823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31731" y="4266307"/>
            <a:ext cx="682759" cy="396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xclamation, Warning, Alert, Sign">
            <a:extLst>
              <a:ext uri="{FF2B5EF4-FFF2-40B4-BE49-F238E27FC236}">
                <a16:creationId xmlns:a16="http://schemas.microsoft.com/office/drawing/2014/main" id="{47E68FE4-A434-4BAE-BA6A-A9CEA925968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095595" y="4643197"/>
            <a:ext cx="554734" cy="55473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lections, Vote, Sheet, Paper, Pen, List">
            <a:extLst>
              <a:ext uri="{FF2B5EF4-FFF2-40B4-BE49-F238E27FC236}">
                <a16:creationId xmlns:a16="http://schemas.microsoft.com/office/drawing/2014/main" id="{341565B0-27F5-46CF-BFB0-CEDF2541F94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06519" y="5049986"/>
            <a:ext cx="526997" cy="5547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A1A0AED-9E3E-49F4-98C6-FB087BBBCCAC}"/>
              </a:ext>
            </a:extLst>
          </p:cNvPr>
          <p:cNvGrpSpPr/>
          <p:nvPr/>
        </p:nvGrpSpPr>
        <p:grpSpPr>
          <a:xfrm>
            <a:off x="7667355" y="5630433"/>
            <a:ext cx="590968" cy="493349"/>
            <a:chOff x="7667355" y="5630433"/>
            <a:chExt cx="590968" cy="493349"/>
          </a:xfrm>
        </p:grpSpPr>
        <p:sp>
          <p:nvSpPr>
            <p:cNvPr id="54" name="Speech Bubble: Oval 53">
              <a:extLst>
                <a:ext uri="{FF2B5EF4-FFF2-40B4-BE49-F238E27FC236}">
                  <a16:creationId xmlns:a16="http://schemas.microsoft.com/office/drawing/2014/main" id="{95F5E543-6D94-4CB0-8258-172EC54F1B59}"/>
                </a:ext>
              </a:extLst>
            </p:cNvPr>
            <p:cNvSpPr/>
            <p:nvPr/>
          </p:nvSpPr>
          <p:spPr>
            <a:xfrm>
              <a:off x="7667355" y="5652424"/>
              <a:ext cx="590968" cy="424279"/>
            </a:xfrm>
            <a:prstGeom prst="wedgeEllipseCallout">
              <a:avLst>
                <a:gd name="adj1" fmla="val -32045"/>
                <a:gd name="adj2" fmla="val 6250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72" name="Picture 24" descr="Ok, Check, Todo, Agenda, Icon, Symbol">
              <a:extLst>
                <a:ext uri="{FF2B5EF4-FFF2-40B4-BE49-F238E27FC236}">
                  <a16:creationId xmlns:a16="http://schemas.microsoft.com/office/drawing/2014/main" id="{D13EEDB4-62EE-4BA5-956A-AB806CA9B1E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725748" y="5630433"/>
              <a:ext cx="493349" cy="4933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52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3.1.2 S46 1 ful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3.1.2 S46 2 fu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3.1.2 S46 3 full.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8.3.1.2 S46 4 full.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8.3.1.2 S46 5 full.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8.3.1.2 S46 6 full.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8.3.1.2 S46 7 ful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8.3.1.2 S46 8 full.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7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29" grpId="0" animBg="1"/>
      <p:bldP spid="30" grpId="0" animBg="1"/>
      <p:bldP spid="32" grpId="0" animBg="1"/>
      <p:bldP spid="33" grpId="0" animBg="1"/>
      <p:bldP spid="37" grpId="0" animBg="1"/>
      <p:bldP spid="38" grpId="0" animBg="1"/>
      <p:bldP spid="3" grpId="0" animBg="1"/>
      <p:bldP spid="35" grpId="0" animBg="1"/>
      <p:bldP spid="46" grpId="0" animBg="1"/>
      <p:bldP spid="47" grpId="0" animBg="1"/>
      <p:bldP spid="48" grpId="0" animBg="1"/>
      <p:bldP spid="50" grpId="0" animBg="1"/>
      <p:bldP spid="51" grpId="0" animBg="1"/>
      <p:bldP spid="5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2" name="Picture 8" descr="Clipboard, Empty, Canvas, Paper, Blank, White, Business">
            <a:extLst>
              <a:ext uri="{FF2B5EF4-FFF2-40B4-BE49-F238E27FC236}">
                <a16:creationId xmlns:a16="http://schemas.microsoft.com/office/drawing/2014/main" id="{1BF6A51A-5034-4381-9F1A-DD2FDC593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557464" y="-201093"/>
            <a:ext cx="4855364" cy="7849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2600" b="1" dirty="0">
                <a:solidFill>
                  <a:schemeClr val="bg1"/>
                </a:solidFill>
              </a:rPr>
              <a:t>Une interview avec </a:t>
            </a:r>
            <a:r>
              <a:rPr lang="en-GB" sz="2600" b="1" dirty="0" err="1">
                <a:solidFill>
                  <a:schemeClr val="bg1"/>
                </a:solidFill>
              </a:rPr>
              <a:t>une</a:t>
            </a:r>
            <a:r>
              <a:rPr lang="en-GB" sz="2600" b="1" dirty="0">
                <a:solidFill>
                  <a:schemeClr val="bg1"/>
                </a:solidFill>
              </a:rPr>
              <a:t> </a:t>
            </a:r>
            <a:r>
              <a:rPr lang="en-GB" sz="2600" b="1" dirty="0" err="1">
                <a:solidFill>
                  <a:schemeClr val="bg1"/>
                </a:solidFill>
              </a:rPr>
              <a:t>écrivaine</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88037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un magazine </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anglais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interviewes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écrivaine française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notes et écris des questions appropriées.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demander quoi ?</a:t>
            </a:r>
          </a:p>
        </p:txBody>
      </p:sp>
      <p:sp>
        <p:nvSpPr>
          <p:cNvPr id="2" name="TextBox 1">
            <a:extLst>
              <a:ext uri="{FF2B5EF4-FFF2-40B4-BE49-F238E27FC236}">
                <a16:creationId xmlns:a16="http://schemas.microsoft.com/office/drawing/2014/main" id="{8348A3BB-CF81-472E-84F7-505F14C033DD}"/>
              </a:ext>
            </a:extLst>
          </p:cNvPr>
          <p:cNvSpPr txBox="1"/>
          <p:nvPr/>
        </p:nvSpPr>
        <p:spPr>
          <a:xfrm>
            <a:off x="5320653" y="1781356"/>
            <a:ext cx="30806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Find out:</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BD52203-FD1D-4EBE-8114-E9A6B6F5E70B}"/>
              </a:ext>
            </a:extLst>
          </p:cNvPr>
          <p:cNvSpPr txBox="1"/>
          <p:nvPr/>
        </p:nvSpPr>
        <p:spPr>
          <a:xfrm>
            <a:off x="5320653" y="2262840"/>
            <a:ext cx="6194588" cy="3074752"/>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stories she is writing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are going to describe the stories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writes novels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writes down ideas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stories describe France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writing a story together</a:t>
            </a:r>
          </a:p>
        </p:txBody>
      </p:sp>
      <p:pic>
        <p:nvPicPr>
          <p:cNvPr id="1034" name="Picture 10" descr="Absorbed, Book, Girl, Reading, Student">
            <a:extLst>
              <a:ext uri="{FF2B5EF4-FFF2-40B4-BE49-F238E27FC236}">
                <a16:creationId xmlns:a16="http://schemas.microsoft.com/office/drawing/2014/main" id="{4856FFFF-08D4-4D98-85D7-9FCA605989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83461" y1="12941" x2="83461" y2="12941"/>
                      </a14:backgroundRemoval>
                    </a14:imgEffect>
                  </a14:imgLayer>
                </a14:imgProps>
              </a:ext>
              <a:ext uri="{28A0092B-C50C-407E-A947-70E740481C1C}">
                <a14:useLocalDpi xmlns:a14="http://schemas.microsoft.com/office/drawing/2010/main" val="0"/>
              </a:ext>
            </a:extLst>
          </a:blip>
          <a:srcRect/>
          <a:stretch>
            <a:fillRect/>
          </a:stretch>
        </p:blipFill>
        <p:spPr bwMode="auto">
          <a:xfrm>
            <a:off x="1055272" y="4308767"/>
            <a:ext cx="2129825" cy="1842597"/>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653;p27">
            <a:extLst>
              <a:ext uri="{FF2B5EF4-FFF2-40B4-BE49-F238E27FC236}">
                <a16:creationId xmlns:a16="http://schemas.microsoft.com/office/drawing/2014/main" id="{483D96B7-BB82-44CD-A037-DA8ADB2140B9}"/>
              </a:ext>
            </a:extLst>
          </p:cNvPr>
          <p:cNvSpPr/>
          <p:nvPr/>
        </p:nvSpPr>
        <p:spPr>
          <a:xfrm>
            <a:off x="6932698" y="251767"/>
            <a:ext cx="3204635" cy="460630"/>
          </a:xfrm>
          <a:prstGeom prst="wedgeRoundRectCallout">
            <a:avLst>
              <a:gd name="adj1" fmla="val -36935"/>
              <a:gd name="adj2" fmla="val 14634"/>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2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l’écrivaine</a:t>
            </a:r>
            <a:r>
              <a:rPr kumimoji="0" lang="en-GB" sz="22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 writer (f.)</a:t>
            </a:r>
          </a:p>
        </p:txBody>
      </p:sp>
    </p:spTree>
    <p:extLst>
      <p:ext uri="{BB962C8B-B14F-4D97-AF65-F5344CB8AC3E}">
        <p14:creationId xmlns:p14="http://schemas.microsoft.com/office/powerpoint/2010/main" val="307317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p:cNvGraphicFramePr>
            <a:graphicFrameLocks noGrp="1"/>
          </p:cNvGraphicFramePr>
          <p:nvPr>
            <p:extLst>
              <p:ext uri="{D42A27DB-BD31-4B8C-83A1-F6EECF244321}">
                <p14:modId xmlns:p14="http://schemas.microsoft.com/office/powerpoint/2010/main" val="2681553734"/>
              </p:ext>
            </p:extLst>
          </p:nvPr>
        </p:nvGraphicFramePr>
        <p:xfrm>
          <a:off x="10626204" y="1041841"/>
          <a:ext cx="1283716" cy="4675572"/>
        </p:xfrm>
        <a:graphic>
          <a:graphicData uri="http://schemas.openxmlformats.org/drawingml/2006/table">
            <a:tbl>
              <a:tblPr firstRow="1" bandRow="1">
                <a:tableStyleId>{5C22544A-7EE6-4342-B048-85BDC9FD1C3A}</a:tableStyleId>
              </a:tblPr>
              <a:tblGrid>
                <a:gridCol w="531841">
                  <a:extLst>
                    <a:ext uri="{9D8B030D-6E8A-4147-A177-3AD203B41FA5}">
                      <a16:colId xmlns:a16="http://schemas.microsoft.com/office/drawing/2014/main" val="2996129170"/>
                    </a:ext>
                  </a:extLst>
                </a:gridCol>
                <a:gridCol w="751875">
                  <a:extLst>
                    <a:ext uri="{9D8B030D-6E8A-4147-A177-3AD203B41FA5}">
                      <a16:colId xmlns:a16="http://schemas.microsoft.com/office/drawing/2014/main" val="2467419285"/>
                    </a:ext>
                  </a:extLst>
                </a:gridCol>
              </a:tblGrid>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091029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2000816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1749952"/>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78671058"/>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4783593"/>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99218409"/>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57401959"/>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29803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4080995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25831467"/>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0064946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Définis</a:t>
            </a:r>
            <a:r>
              <a:rPr lang="en-GB" sz="3600" b="1" dirty="0">
                <a:solidFill>
                  <a:schemeClr val="bg1"/>
                </a:solidFill>
              </a:rPr>
              <a:t> les mots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72620" y="1249371"/>
            <a:ext cx="6152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bonne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27" name="Group 26"/>
          <p:cNvGrpSpPr/>
          <p:nvPr/>
        </p:nvGrpSpPr>
        <p:grpSpPr>
          <a:xfrm>
            <a:off x="53649" y="1658020"/>
            <a:ext cx="2357284" cy="2135794"/>
            <a:chOff x="4048619" y="1464292"/>
            <a:chExt cx="2357284" cy="2135794"/>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048619" y="1464292"/>
              <a:ext cx="2357284" cy="2135794"/>
            </a:xfrm>
            <a:prstGeom prst="rect">
              <a:avLst/>
            </a:prstGeom>
          </p:spPr>
        </p:pic>
        <p:sp>
          <p:nvSpPr>
            <p:cNvPr id="29" name="TextBox 28"/>
            <p:cNvSpPr txBox="1"/>
            <p:nvPr/>
          </p:nvSpPr>
          <p:spPr>
            <a:xfrm rot="20768504">
              <a:off x="4271918" y="2121894"/>
              <a:ext cx="19106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fml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a:t>
              </a:r>
            </a:p>
          </p:txBody>
        </p:sp>
      </p:grpSp>
      <p:grpSp>
        <p:nvGrpSpPr>
          <p:cNvPr id="30" name="Group 29"/>
          <p:cNvGrpSpPr/>
          <p:nvPr/>
        </p:nvGrpSpPr>
        <p:grpSpPr>
          <a:xfrm>
            <a:off x="5241495" y="564776"/>
            <a:ext cx="2357284" cy="2135794"/>
            <a:chOff x="4200728" y="1505647"/>
            <a:chExt cx="2357284" cy="2135794"/>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32" name="TextBox 31"/>
            <p:cNvSpPr txBox="1"/>
            <p:nvPr/>
          </p:nvSpPr>
          <p:spPr>
            <a:xfrm rot="20768504">
              <a:off x="4424027" y="2332526"/>
              <a:ext cx="19106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a:t>
              </a:r>
            </a:p>
          </p:txBody>
        </p:sp>
      </p:grpSp>
      <p:sp>
        <p:nvSpPr>
          <p:cNvPr id="33" name="Rectangle 32"/>
          <p:cNvSpPr/>
          <p:nvPr/>
        </p:nvSpPr>
        <p:spPr>
          <a:xfrm>
            <a:off x="333418" y="3152974"/>
            <a:ext cx="65594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35" name="Rectangle 34"/>
          <p:cNvSpPr/>
          <p:nvPr/>
        </p:nvSpPr>
        <p:spPr>
          <a:xfrm>
            <a:off x="2584326" y="2300362"/>
            <a:ext cx="58221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sp>
        <p:nvSpPr>
          <p:cNvPr id="39" name="Rectangle 38"/>
          <p:cNvSpPr/>
          <p:nvPr/>
        </p:nvSpPr>
        <p:spPr>
          <a:xfrm>
            <a:off x="74769" y="4646030"/>
            <a:ext cx="675185"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40" name="Rectangle 39"/>
          <p:cNvSpPr/>
          <p:nvPr/>
        </p:nvSpPr>
        <p:spPr>
          <a:xfrm>
            <a:off x="1413245" y="3602052"/>
            <a:ext cx="6383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41" name="Rectangle 40"/>
          <p:cNvSpPr/>
          <p:nvPr/>
        </p:nvSpPr>
        <p:spPr>
          <a:xfrm>
            <a:off x="3321976" y="5501498"/>
            <a:ext cx="5549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
        <p:nvSpPr>
          <p:cNvPr id="42" name="Rectangle 41"/>
          <p:cNvSpPr/>
          <p:nvPr/>
        </p:nvSpPr>
        <p:spPr>
          <a:xfrm>
            <a:off x="4040326" y="3839983"/>
            <a:ext cx="53572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43" name="Rectangle 42"/>
          <p:cNvSpPr/>
          <p:nvPr/>
        </p:nvSpPr>
        <p:spPr>
          <a:xfrm>
            <a:off x="5516570" y="1988760"/>
            <a:ext cx="70243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44" name="Rectangle 43"/>
          <p:cNvSpPr/>
          <p:nvPr/>
        </p:nvSpPr>
        <p:spPr>
          <a:xfrm>
            <a:off x="6074552" y="2752272"/>
            <a:ext cx="628698"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45" name="Rectangle 44"/>
          <p:cNvSpPr/>
          <p:nvPr/>
        </p:nvSpPr>
        <p:spPr>
          <a:xfrm>
            <a:off x="7768041" y="532474"/>
            <a:ext cx="53572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J.</a:t>
            </a:r>
          </a:p>
        </p:txBody>
      </p:sp>
      <p:sp>
        <p:nvSpPr>
          <p:cNvPr id="46" name="Rectangle 45"/>
          <p:cNvSpPr/>
          <p:nvPr/>
        </p:nvSpPr>
        <p:spPr>
          <a:xfrm>
            <a:off x="5451719" y="4653457"/>
            <a:ext cx="44435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I.</a:t>
            </a:r>
          </a:p>
        </p:txBody>
      </p:sp>
      <p:sp>
        <p:nvSpPr>
          <p:cNvPr id="62" name="Rectangle 61"/>
          <p:cNvSpPr/>
          <p:nvPr/>
        </p:nvSpPr>
        <p:spPr>
          <a:xfrm>
            <a:off x="11315713" y="4766151"/>
            <a:ext cx="39466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63" name="Rectangle 62"/>
          <p:cNvSpPr/>
          <p:nvPr/>
        </p:nvSpPr>
        <p:spPr>
          <a:xfrm>
            <a:off x="11247529" y="1783390"/>
            <a:ext cx="55015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64" name="Rectangle 63"/>
          <p:cNvSpPr/>
          <p:nvPr/>
        </p:nvSpPr>
        <p:spPr>
          <a:xfrm>
            <a:off x="11317260" y="3046291"/>
            <a:ext cx="489236"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65" name="Rectangle 64"/>
          <p:cNvSpPr/>
          <p:nvPr/>
        </p:nvSpPr>
        <p:spPr>
          <a:xfrm>
            <a:off x="11317260" y="1389270"/>
            <a:ext cx="41069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
        <p:nvSpPr>
          <p:cNvPr id="66" name="Rectangle 65"/>
          <p:cNvSpPr/>
          <p:nvPr/>
        </p:nvSpPr>
        <p:spPr>
          <a:xfrm>
            <a:off x="11261985" y="2191904"/>
            <a:ext cx="524504"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67" name="Rectangle 66"/>
          <p:cNvSpPr/>
          <p:nvPr/>
        </p:nvSpPr>
        <p:spPr>
          <a:xfrm>
            <a:off x="11325275" y="3916243"/>
            <a:ext cx="39466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J</a:t>
            </a:r>
          </a:p>
        </p:txBody>
      </p:sp>
      <p:sp>
        <p:nvSpPr>
          <p:cNvPr id="68" name="Rectangle 67"/>
          <p:cNvSpPr/>
          <p:nvPr/>
        </p:nvSpPr>
        <p:spPr>
          <a:xfrm>
            <a:off x="11303937" y="3490273"/>
            <a:ext cx="506870"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70" name="Rectangle 69"/>
          <p:cNvSpPr/>
          <p:nvPr/>
        </p:nvSpPr>
        <p:spPr>
          <a:xfrm>
            <a:off x="11293550" y="932292"/>
            <a:ext cx="481222"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71" name="Rectangle 70"/>
          <p:cNvSpPr/>
          <p:nvPr/>
        </p:nvSpPr>
        <p:spPr>
          <a:xfrm>
            <a:off x="11380913" y="2656631"/>
            <a:ext cx="306495"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I</a:t>
            </a:r>
          </a:p>
        </p:txBody>
      </p:sp>
      <p:sp>
        <p:nvSpPr>
          <p:cNvPr id="74" name="Rectangle 73">
            <a:extLst>
              <a:ext uri="{FF2B5EF4-FFF2-40B4-BE49-F238E27FC236}">
                <a16:creationId xmlns:a16="http://schemas.microsoft.com/office/drawing/2014/main" id="{70CADB97-6ABC-4506-A1E1-E5DAC05B9113}"/>
              </a:ext>
            </a:extLst>
          </p:cNvPr>
          <p:cNvSpPr/>
          <p:nvPr/>
        </p:nvSpPr>
        <p:spPr>
          <a:xfrm>
            <a:off x="11298076" y="4322169"/>
            <a:ext cx="45236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pic>
        <p:nvPicPr>
          <p:cNvPr id="34" name="Picture 33">
            <a:extLst>
              <a:ext uri="{FF2B5EF4-FFF2-40B4-BE49-F238E27FC236}">
                <a16:creationId xmlns:a16="http://schemas.microsoft.com/office/drawing/2014/main" id="{6B864742-9966-48A5-AE1E-1BA3567FA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221" y="1815704"/>
            <a:ext cx="1276896" cy="1155192"/>
          </a:xfrm>
          <a:prstGeom prst="rect">
            <a:avLst/>
          </a:prstGeom>
        </p:spPr>
      </p:pic>
      <p:pic>
        <p:nvPicPr>
          <p:cNvPr id="37" name="Picture 36">
            <a:extLst>
              <a:ext uri="{FF2B5EF4-FFF2-40B4-BE49-F238E27FC236}">
                <a16:creationId xmlns:a16="http://schemas.microsoft.com/office/drawing/2014/main" id="{67A1B9E2-303C-41EF-A6D5-5CAEA286A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2654" y="3133759"/>
            <a:ext cx="1132494" cy="1132494"/>
          </a:xfrm>
          <a:prstGeom prst="rect">
            <a:avLst/>
          </a:prstGeom>
        </p:spPr>
      </p:pic>
      <p:pic>
        <p:nvPicPr>
          <p:cNvPr id="76" name="Picture 75">
            <a:extLst>
              <a:ext uri="{FF2B5EF4-FFF2-40B4-BE49-F238E27FC236}">
                <a16:creationId xmlns:a16="http://schemas.microsoft.com/office/drawing/2014/main" id="{3D0F6A41-8FE1-45C0-AC61-90DF16D3B9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085" y="4486314"/>
            <a:ext cx="1813840" cy="1813840"/>
          </a:xfrm>
          <a:prstGeom prst="rect">
            <a:avLst/>
          </a:prstGeom>
        </p:spPr>
      </p:pic>
      <p:pic>
        <p:nvPicPr>
          <p:cNvPr id="78" name="Picture 77">
            <a:extLst>
              <a:ext uri="{FF2B5EF4-FFF2-40B4-BE49-F238E27FC236}">
                <a16:creationId xmlns:a16="http://schemas.microsoft.com/office/drawing/2014/main" id="{F618E32C-B3D6-4B1B-BADA-DACCD3C4E1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3134" y="3124580"/>
            <a:ext cx="1613049" cy="1699344"/>
          </a:xfrm>
          <a:prstGeom prst="rect">
            <a:avLst/>
          </a:prstGeom>
        </p:spPr>
      </p:pic>
      <p:pic>
        <p:nvPicPr>
          <p:cNvPr id="80" name="Picture 79">
            <a:extLst>
              <a:ext uri="{FF2B5EF4-FFF2-40B4-BE49-F238E27FC236}">
                <a16:creationId xmlns:a16="http://schemas.microsoft.com/office/drawing/2014/main" id="{A8D9378A-A401-4CAB-A4E6-395BCA022E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2071" y="4745464"/>
            <a:ext cx="2665903" cy="1512067"/>
          </a:xfrm>
          <a:prstGeom prst="rect">
            <a:avLst/>
          </a:prstGeom>
        </p:spPr>
      </p:pic>
      <p:pic>
        <p:nvPicPr>
          <p:cNvPr id="82" name="Picture 81">
            <a:extLst>
              <a:ext uri="{FF2B5EF4-FFF2-40B4-BE49-F238E27FC236}">
                <a16:creationId xmlns:a16="http://schemas.microsoft.com/office/drawing/2014/main" id="{C208C092-40EE-428E-A50D-6940F48E39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5903" y="840830"/>
            <a:ext cx="2345562" cy="1949748"/>
          </a:xfrm>
          <a:prstGeom prst="rect">
            <a:avLst/>
          </a:prstGeom>
        </p:spPr>
      </p:pic>
      <p:sp>
        <p:nvSpPr>
          <p:cNvPr id="84" name="Action Button: Custom 16">
            <a:hlinkClick r:id="" action="ppaction://noaction" highlightClick="1">
              <a:snd r:embed="rId11" name="1 interdire.wav"/>
            </a:hlinkClick>
            <a:extLst>
              <a:ext uri="{FF2B5EF4-FFF2-40B4-BE49-F238E27FC236}">
                <a16:creationId xmlns:a16="http://schemas.microsoft.com/office/drawing/2014/main" id="{87C736AF-A888-482C-ACCC-5E51EFF56078}"/>
              </a:ext>
            </a:extLst>
          </p:cNvPr>
          <p:cNvSpPr/>
          <p:nvPr/>
        </p:nvSpPr>
        <p:spPr>
          <a:xfrm>
            <a:off x="10715691" y="106907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5" name="Action Button: Custom 16">
            <a:hlinkClick r:id="" action="ppaction://noaction" highlightClick="1">
              <a:snd r:embed="rId12" name="2 chaud.wav"/>
            </a:hlinkClick>
            <a:extLst>
              <a:ext uri="{FF2B5EF4-FFF2-40B4-BE49-F238E27FC236}">
                <a16:creationId xmlns:a16="http://schemas.microsoft.com/office/drawing/2014/main" id="{9CA99D7C-315B-4746-B0AA-19E52501E9DC}"/>
              </a:ext>
            </a:extLst>
          </p:cNvPr>
          <p:cNvSpPr/>
          <p:nvPr/>
        </p:nvSpPr>
        <p:spPr>
          <a:xfrm>
            <a:off x="10715691" y="149352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6" name="Action Button: Custom 16">
            <a:hlinkClick r:id="" action="ppaction://noaction" highlightClick="1">
              <a:snd r:embed="rId13" name="3 le lieu.wav"/>
            </a:hlinkClick>
            <a:extLst>
              <a:ext uri="{FF2B5EF4-FFF2-40B4-BE49-F238E27FC236}">
                <a16:creationId xmlns:a16="http://schemas.microsoft.com/office/drawing/2014/main" id="{A9A7C824-7103-4A53-9675-9F67DBE2560A}"/>
              </a:ext>
            </a:extLst>
          </p:cNvPr>
          <p:cNvSpPr/>
          <p:nvPr/>
        </p:nvSpPr>
        <p:spPr>
          <a:xfrm>
            <a:off x="10715691" y="191797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7" name="Action Button: Custom 16">
            <a:hlinkClick r:id="" action="ppaction://noaction" highlightClick="1">
              <a:snd r:embed="rId14" name="4 inscrire.wav"/>
            </a:hlinkClick>
            <a:extLst>
              <a:ext uri="{FF2B5EF4-FFF2-40B4-BE49-F238E27FC236}">
                <a16:creationId xmlns:a16="http://schemas.microsoft.com/office/drawing/2014/main" id="{AEF28B2B-2C95-4335-AC9D-286EE797402C}"/>
              </a:ext>
            </a:extLst>
          </p:cNvPr>
          <p:cNvSpPr/>
          <p:nvPr/>
        </p:nvSpPr>
        <p:spPr>
          <a:xfrm>
            <a:off x="10715691" y="234243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8" name="Action Button: Custom 16">
            <a:hlinkClick r:id="" action="ppaction://noaction" highlightClick="1">
              <a:snd r:embed="rId15" name="5 l'autobus.wav"/>
            </a:hlinkClick>
            <a:extLst>
              <a:ext uri="{FF2B5EF4-FFF2-40B4-BE49-F238E27FC236}">
                <a16:creationId xmlns:a16="http://schemas.microsoft.com/office/drawing/2014/main" id="{987B317C-A35A-4B5A-A6F8-FA5A50854C7B}"/>
              </a:ext>
            </a:extLst>
          </p:cNvPr>
          <p:cNvSpPr/>
          <p:nvPr/>
        </p:nvSpPr>
        <p:spPr>
          <a:xfrm>
            <a:off x="10715691" y="276688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9" name="Action Button: Custom 16">
            <a:hlinkClick r:id="" action="ppaction://noaction" highlightClick="1">
              <a:snd r:embed="rId16" name="6 l'arbre.wav"/>
            </a:hlinkClick>
            <a:extLst>
              <a:ext uri="{FF2B5EF4-FFF2-40B4-BE49-F238E27FC236}">
                <a16:creationId xmlns:a16="http://schemas.microsoft.com/office/drawing/2014/main" id="{370EEB9D-7552-454E-9412-E3AB92DDD3B5}"/>
              </a:ext>
            </a:extLst>
          </p:cNvPr>
          <p:cNvSpPr/>
          <p:nvPr/>
        </p:nvSpPr>
        <p:spPr>
          <a:xfrm>
            <a:off x="10715691" y="319134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0" name="Action Button: Custom 16">
            <a:hlinkClick r:id="" action="ppaction://noaction" highlightClick="1">
              <a:snd r:embed="rId17" name="7 vous dites.wav"/>
            </a:hlinkClick>
            <a:extLst>
              <a:ext uri="{FF2B5EF4-FFF2-40B4-BE49-F238E27FC236}">
                <a16:creationId xmlns:a16="http://schemas.microsoft.com/office/drawing/2014/main" id="{2A3351F3-62EC-4C5C-83B3-9DD47FD0259A}"/>
              </a:ext>
            </a:extLst>
          </p:cNvPr>
          <p:cNvSpPr/>
          <p:nvPr/>
        </p:nvSpPr>
        <p:spPr>
          <a:xfrm>
            <a:off x="10715691" y="361579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1" name="Action Button: Custom 16">
            <a:hlinkClick r:id="" action="ppaction://noaction" highlightClick="1">
              <a:snd r:embed="rId18" name="8 la neige.wav"/>
            </a:hlinkClick>
            <a:extLst>
              <a:ext uri="{FF2B5EF4-FFF2-40B4-BE49-F238E27FC236}">
                <a16:creationId xmlns:a16="http://schemas.microsoft.com/office/drawing/2014/main" id="{0A41E19F-A57E-40AA-822E-1B79155D83AD}"/>
              </a:ext>
            </a:extLst>
          </p:cNvPr>
          <p:cNvSpPr/>
          <p:nvPr/>
        </p:nvSpPr>
        <p:spPr>
          <a:xfrm>
            <a:off x="10715691" y="404024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2" name="Action Button: Custom 16">
            <a:hlinkClick r:id="" action="ppaction://noaction" highlightClick="1">
              <a:snd r:embed="rId19" name="9 conduire.wav"/>
            </a:hlinkClick>
            <a:extLst>
              <a:ext uri="{FF2B5EF4-FFF2-40B4-BE49-F238E27FC236}">
                <a16:creationId xmlns:a16="http://schemas.microsoft.com/office/drawing/2014/main" id="{0F0754CF-D0FA-4061-877D-4C304606AF7A}"/>
              </a:ext>
            </a:extLst>
          </p:cNvPr>
          <p:cNvSpPr/>
          <p:nvPr/>
        </p:nvSpPr>
        <p:spPr>
          <a:xfrm>
            <a:off x="10715691" y="44647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93" name="Action Button: Custom 16">
            <a:hlinkClick r:id="" action="ppaction://noaction" highlightClick="1">
              <a:snd r:embed="rId20" name="10 froid.wav"/>
            </a:hlinkClick>
            <a:extLst>
              <a:ext uri="{FF2B5EF4-FFF2-40B4-BE49-F238E27FC236}">
                <a16:creationId xmlns:a16="http://schemas.microsoft.com/office/drawing/2014/main" id="{6E7289E8-06D1-4A1C-A084-3AF74E6D886C}"/>
              </a:ext>
            </a:extLst>
          </p:cNvPr>
          <p:cNvSpPr/>
          <p:nvPr/>
        </p:nvSpPr>
        <p:spPr>
          <a:xfrm>
            <a:off x="10715691" y="488915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54" name="Picture 4" descr="Temperature, Warm, Hot, Cold, Weather">
            <a:extLst>
              <a:ext uri="{FF2B5EF4-FFF2-40B4-BE49-F238E27FC236}">
                <a16:creationId xmlns:a16="http://schemas.microsoft.com/office/drawing/2014/main" id="{E11F20E4-3857-4D53-97B4-36A4036B2604}"/>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50000"/>
          <a:stretch/>
        </p:blipFill>
        <p:spPr bwMode="auto">
          <a:xfrm>
            <a:off x="4040326" y="5004623"/>
            <a:ext cx="892768" cy="118802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emperature, Warm, Hot, Cold, Weather">
            <a:extLst>
              <a:ext uri="{FF2B5EF4-FFF2-40B4-BE49-F238E27FC236}">
                <a16:creationId xmlns:a16="http://schemas.microsoft.com/office/drawing/2014/main" id="{AD42E06B-C2D8-4DB9-8BE4-4E9C15FEF52A}"/>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9232"/>
          <a:stretch/>
        </p:blipFill>
        <p:spPr bwMode="auto">
          <a:xfrm>
            <a:off x="4650605" y="3332841"/>
            <a:ext cx="953283" cy="1249372"/>
          </a:xfrm>
          <a:prstGeom prst="rect">
            <a:avLst/>
          </a:prstGeom>
          <a:noFill/>
          <a:extLst>
            <a:ext uri="{909E8E84-426E-40DD-AFC4-6F175D3DCCD1}">
              <a14:hiddenFill xmlns:a14="http://schemas.microsoft.com/office/drawing/2010/main">
                <a:solidFill>
                  <a:srgbClr val="FFFFFF"/>
                </a:solidFill>
              </a14:hiddenFill>
            </a:ext>
          </a:extLst>
        </p:spPr>
      </p:pic>
      <p:sp>
        <p:nvSpPr>
          <p:cNvPr id="56" name="Action Button: Custom 16">
            <a:hlinkClick r:id="" action="ppaction://noaction" highlightClick="1">
              <a:snd r:embed="rId23" name="11. scolaire 2.wav"/>
            </a:hlinkClick>
            <a:extLst>
              <a:ext uri="{FF2B5EF4-FFF2-40B4-BE49-F238E27FC236}">
                <a16:creationId xmlns:a16="http://schemas.microsoft.com/office/drawing/2014/main" id="{46CE7CB9-9083-4549-AE86-FBA8582AF0B9}"/>
              </a:ext>
            </a:extLst>
          </p:cNvPr>
          <p:cNvSpPr/>
          <p:nvPr/>
        </p:nvSpPr>
        <p:spPr>
          <a:xfrm>
            <a:off x="10714864" y="532149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7" name="Rectangle 56">
            <a:extLst>
              <a:ext uri="{FF2B5EF4-FFF2-40B4-BE49-F238E27FC236}">
                <a16:creationId xmlns:a16="http://schemas.microsoft.com/office/drawing/2014/main" id="{E79C00BF-73BA-4684-8270-CD1CDB8C5AFD}"/>
              </a:ext>
            </a:extLst>
          </p:cNvPr>
          <p:cNvSpPr/>
          <p:nvPr/>
        </p:nvSpPr>
        <p:spPr>
          <a:xfrm>
            <a:off x="11284429" y="5178393"/>
            <a:ext cx="455574" cy="61555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K</a:t>
            </a:r>
          </a:p>
        </p:txBody>
      </p:sp>
      <p:grpSp>
        <p:nvGrpSpPr>
          <p:cNvPr id="58" name="Group 57">
            <a:extLst>
              <a:ext uri="{FF2B5EF4-FFF2-40B4-BE49-F238E27FC236}">
                <a16:creationId xmlns:a16="http://schemas.microsoft.com/office/drawing/2014/main" id="{8A3CE1B5-83F3-436A-90D2-60F925B97062}"/>
              </a:ext>
            </a:extLst>
          </p:cNvPr>
          <p:cNvGrpSpPr/>
          <p:nvPr/>
        </p:nvGrpSpPr>
        <p:grpSpPr>
          <a:xfrm>
            <a:off x="8005394" y="2630357"/>
            <a:ext cx="2357284" cy="2135794"/>
            <a:chOff x="4200728" y="1505647"/>
            <a:chExt cx="2357284" cy="2135794"/>
          </a:xfrm>
        </p:grpSpPr>
        <p:pic>
          <p:nvPicPr>
            <p:cNvPr id="59" name="Picture 58">
              <a:extLst>
                <a:ext uri="{FF2B5EF4-FFF2-40B4-BE49-F238E27FC236}">
                  <a16:creationId xmlns:a16="http://schemas.microsoft.com/office/drawing/2014/main" id="{0A23593E-DB3B-4628-AEAB-6A72FF767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60" name="TextBox 59">
              <a:extLst>
                <a:ext uri="{FF2B5EF4-FFF2-40B4-BE49-F238E27FC236}">
                  <a16:creationId xmlns:a16="http://schemas.microsoft.com/office/drawing/2014/main" id="{983ECBDD-8EB5-4671-89F3-53BC014D6321}"/>
                </a:ext>
              </a:extLst>
            </p:cNvPr>
            <p:cNvSpPr txBox="1"/>
            <p:nvPr/>
          </p:nvSpPr>
          <p:spPr>
            <a:xfrm rot="20768504">
              <a:off x="4424027" y="2332526"/>
              <a:ext cx="19106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 (adj)</a:t>
              </a:r>
            </a:p>
          </p:txBody>
        </p:sp>
      </p:grpSp>
      <p:sp>
        <p:nvSpPr>
          <p:cNvPr id="61" name="Rectangle 60">
            <a:extLst>
              <a:ext uri="{FF2B5EF4-FFF2-40B4-BE49-F238E27FC236}">
                <a16:creationId xmlns:a16="http://schemas.microsoft.com/office/drawing/2014/main" id="{043551B7-DCF7-417A-8928-C7C362ED9C17}"/>
              </a:ext>
            </a:extLst>
          </p:cNvPr>
          <p:cNvSpPr/>
          <p:nvPr/>
        </p:nvSpPr>
        <p:spPr>
          <a:xfrm>
            <a:off x="8330963" y="4054341"/>
            <a:ext cx="60144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K.</a:t>
            </a:r>
          </a:p>
        </p:txBody>
      </p:sp>
      <p:sp>
        <p:nvSpPr>
          <p:cNvPr id="69" name="TextBox 68">
            <a:extLst>
              <a:ext uri="{FF2B5EF4-FFF2-40B4-BE49-F238E27FC236}">
                <a16:creationId xmlns:a16="http://schemas.microsoft.com/office/drawing/2014/main" id="{110CB478-0BCE-4636-8340-CA762F4A5D26}"/>
              </a:ext>
            </a:extLst>
          </p:cNvPr>
          <p:cNvSpPr txBox="1"/>
          <p:nvPr/>
        </p:nvSpPr>
        <p:spPr>
          <a:xfrm>
            <a:off x="6006997" y="3470089"/>
            <a:ext cx="2665904" cy="1123712"/>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L’autobus</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 is often shortened to just ‘le bus’.</a:t>
            </a:r>
            <a:endParaRPr kumimoji="0" lang="fr-FR"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20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70" grpId="0"/>
      <p:bldP spid="71" grpId="0"/>
      <p:bldP spid="74" grpId="0"/>
      <p:bldP spid="57" grpId="0"/>
      <p:bldP spid="6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3200" b="1" dirty="0" err="1">
                <a:solidFill>
                  <a:schemeClr val="bg1"/>
                </a:solidFill>
              </a:rPr>
              <a:t>Réponses</a:t>
            </a:r>
            <a:endParaRPr lang="en-GB" sz="32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BD52203-FD1D-4EBE-8114-E9A6B6F5E70B}"/>
              </a:ext>
            </a:extLst>
          </p:cNvPr>
          <p:cNvSpPr txBox="1"/>
          <p:nvPr/>
        </p:nvSpPr>
        <p:spPr>
          <a:xfrm>
            <a:off x="191634" y="1199023"/>
            <a:ext cx="5474920" cy="4573303"/>
          </a:xfrm>
          <a:prstGeom prst="rect">
            <a:avLst/>
          </a:prstGeom>
          <a:noFill/>
        </p:spPr>
        <p:txBody>
          <a:bodyPr wrap="square" rtlCol="0" anchor="ctr">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stories is she writing</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are going to describe the stories</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writes novels</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writes down ideas</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stories describe France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writing a story together</a:t>
            </a:r>
          </a:p>
        </p:txBody>
      </p:sp>
      <p:sp>
        <p:nvSpPr>
          <p:cNvPr id="3" name="TextBox 2">
            <a:extLst>
              <a:ext uri="{FF2B5EF4-FFF2-40B4-BE49-F238E27FC236}">
                <a16:creationId xmlns:a16="http://schemas.microsoft.com/office/drawing/2014/main" id="{61E1CD08-F60F-43B4-BCA8-C9DFADFF67DA}"/>
              </a:ext>
            </a:extLst>
          </p:cNvPr>
          <p:cNvSpPr txBox="1"/>
          <p:nvPr/>
        </p:nvSpPr>
        <p:spPr>
          <a:xfrm>
            <a:off x="5666554" y="1474294"/>
            <a:ext cx="5813921"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écrivez-vous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6" name="TextBox 15">
            <a:extLst>
              <a:ext uri="{FF2B5EF4-FFF2-40B4-BE49-F238E27FC236}">
                <a16:creationId xmlns:a16="http://schemas.microsoft.com/office/drawing/2014/main" id="{D40B7873-60A6-4C38-A5E3-FA1E8D600D6B}"/>
              </a:ext>
            </a:extLst>
          </p:cNvPr>
          <p:cNvSpPr txBox="1"/>
          <p:nvPr/>
        </p:nvSpPr>
        <p:spPr>
          <a:xfrm>
            <a:off x="5666554" y="2245149"/>
            <a:ext cx="5953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E9C725DB-1B3A-4269-9749-8915183DAA65}"/>
              </a:ext>
            </a:extLst>
          </p:cNvPr>
          <p:cNvSpPr txBox="1"/>
          <p:nvPr/>
        </p:nvSpPr>
        <p:spPr>
          <a:xfrm>
            <a:off x="5666554" y="3016004"/>
            <a:ext cx="5953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romans ?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Écrivez-vous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romans ?</a:t>
            </a:r>
          </a:p>
        </p:txBody>
      </p:sp>
      <p:sp>
        <p:nvSpPr>
          <p:cNvPr id="19" name="TextBox 18">
            <a:extLst>
              <a:ext uri="{FF2B5EF4-FFF2-40B4-BE49-F238E27FC236}">
                <a16:creationId xmlns:a16="http://schemas.microsoft.com/office/drawing/2014/main" id="{59C3F8C5-5C4C-46A7-A945-D9984F17086A}"/>
              </a:ext>
            </a:extLst>
          </p:cNvPr>
          <p:cNvSpPr txBox="1"/>
          <p:nvPr/>
        </p:nvSpPr>
        <p:spPr>
          <a:xfrm>
            <a:off x="5666555" y="3786859"/>
            <a:ext cx="5953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écrivez-vous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94785BDA-F9B7-4504-9FCC-685EADBEA55F}"/>
              </a:ext>
            </a:extLst>
          </p:cNvPr>
          <p:cNvSpPr txBox="1"/>
          <p:nvPr/>
        </p:nvSpPr>
        <p:spPr>
          <a:xfrm>
            <a:off x="5666554" y="4557714"/>
            <a:ext cx="6235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décrivent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 ?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décrivent-elles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 ?</a:t>
            </a:r>
          </a:p>
        </p:txBody>
      </p:sp>
      <p:sp>
        <p:nvSpPr>
          <p:cNvPr id="21" name="TextBox 20">
            <a:extLst>
              <a:ext uri="{FF2B5EF4-FFF2-40B4-BE49-F238E27FC236}">
                <a16:creationId xmlns:a16="http://schemas.microsoft.com/office/drawing/2014/main" id="{748F8998-B390-4C1D-977D-49A3EE95A910}"/>
              </a:ext>
            </a:extLst>
          </p:cNvPr>
          <p:cNvSpPr txBox="1"/>
          <p:nvPr/>
        </p:nvSpPr>
        <p:spPr>
          <a:xfrm>
            <a:off x="5666555" y="5328569"/>
            <a:ext cx="64276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écrivons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ensemble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écrivons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ensemble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histoire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Google Shape;653;p27">
            <a:extLst>
              <a:ext uri="{FF2B5EF4-FFF2-40B4-BE49-F238E27FC236}">
                <a16:creationId xmlns:a16="http://schemas.microsoft.com/office/drawing/2014/main" id="{88386E25-BDED-4907-8EEF-606B7E5B329C}"/>
              </a:ext>
            </a:extLst>
          </p:cNvPr>
          <p:cNvSpPr/>
          <p:nvPr/>
        </p:nvSpPr>
        <p:spPr>
          <a:xfrm>
            <a:off x="6932698" y="251767"/>
            <a:ext cx="3204635" cy="460630"/>
          </a:xfrm>
          <a:prstGeom prst="wedgeRoundRectCallout">
            <a:avLst>
              <a:gd name="adj1" fmla="val -36935"/>
              <a:gd name="adj2" fmla="val 14634"/>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2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l’écrivaine</a:t>
            </a:r>
            <a:r>
              <a:rPr kumimoji="0" lang="en-GB" sz="22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 writer (f.)</a:t>
            </a:r>
          </a:p>
        </p:txBody>
      </p:sp>
    </p:spTree>
    <p:extLst>
      <p:ext uri="{BB962C8B-B14F-4D97-AF65-F5344CB8AC3E}">
        <p14:creationId xmlns:p14="http://schemas.microsoft.com/office/powerpoint/2010/main" val="6148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parle ! (</a:t>
            </a:r>
            <a:r>
              <a:rPr lang="en-GB" sz="3600" b="1" dirty="0" err="1">
                <a:solidFill>
                  <a:schemeClr val="bg1"/>
                </a:solidFill>
              </a:rPr>
              <a:t>Exemple</a:t>
            </a:r>
            <a:r>
              <a:rPr lang="en-GB" sz="3600" b="1" dirty="0">
                <a:solidFill>
                  <a:schemeClr val="bg1"/>
                </a:solidFill>
              </a:rPr>
              <a:t>)</a:t>
            </a:r>
          </a:p>
        </p:txBody>
      </p:sp>
      <p:sp>
        <p:nvSpPr>
          <p:cNvPr id="3"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7B7AD67-C192-4595-9608-64A0659A4810}"/>
              </a:ext>
            </a:extLst>
          </p:cNvPr>
          <p:cNvSpPr txBox="1"/>
          <p:nvPr/>
        </p:nvSpPr>
        <p:spPr>
          <a:xfrm>
            <a:off x="318223" y="1197931"/>
            <a:ext cx="1172992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read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[letters].</a:t>
            </a:r>
          </a:p>
        </p:txBody>
      </p:sp>
      <p:sp>
        <p:nvSpPr>
          <p:cNvPr id="2" name="TextBox 1">
            <a:extLst>
              <a:ext uri="{FF2B5EF4-FFF2-40B4-BE49-F238E27FC236}">
                <a16:creationId xmlns:a16="http://schemas.microsoft.com/office/drawing/2014/main" id="{AB204BF4-9E04-4177-B4F6-71345824015D}"/>
              </a:ext>
            </a:extLst>
          </p:cNvPr>
          <p:cNvSpPr txBox="1"/>
          <p:nvPr/>
        </p:nvSpPr>
        <p:spPr>
          <a:xfrm>
            <a:off x="574541" y="4941596"/>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A</a:t>
            </a:r>
            <a:endParaRPr lang="fr-FR" sz="2400" dirty="0">
              <a:solidFill>
                <a:schemeClr val="accent5">
                  <a:lumMod val="50000"/>
                </a:schemeClr>
              </a:solidFill>
            </a:endParaRPr>
          </a:p>
        </p:txBody>
      </p:sp>
      <p:pic>
        <p:nvPicPr>
          <p:cNvPr id="7" name="Picture 2" descr="Addressed Envelope With Stamp Clip Art">
            <a:extLst>
              <a:ext uri="{FF2B5EF4-FFF2-40B4-BE49-F238E27FC236}">
                <a16:creationId xmlns:a16="http://schemas.microsoft.com/office/drawing/2014/main" id="{736B3946-ECAD-46B0-92C3-4509B4A30E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048" y="49415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dressed Envelope With Stamp Clip Art">
            <a:extLst>
              <a:ext uri="{FF2B5EF4-FFF2-40B4-BE49-F238E27FC236}">
                <a16:creationId xmlns:a16="http://schemas.microsoft.com/office/drawing/2014/main" id="{D7CD1246-B305-4020-8D41-26C81AB98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548184" y="5055396"/>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ressed Envelope With Stamp Clip Art">
            <a:extLst>
              <a:ext uri="{FF2B5EF4-FFF2-40B4-BE49-F238E27FC236}">
                <a16:creationId xmlns:a16="http://schemas.microsoft.com/office/drawing/2014/main" id="{8AF8EAE1-957B-47F6-98C2-3BE0926A4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2216619" y="520488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tack Of Books Clip Art">
            <a:extLst>
              <a:ext uri="{FF2B5EF4-FFF2-40B4-BE49-F238E27FC236}">
                <a16:creationId xmlns:a16="http://schemas.microsoft.com/office/drawing/2014/main" id="{06C8C770-1549-426E-BA3E-8983A20D1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930" y="5047997"/>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wdj\Google Drive\Primary\Y5 SoW\From Tracy\Pronouns\you.png">
            <a:extLst>
              <a:ext uri="{FF2B5EF4-FFF2-40B4-BE49-F238E27FC236}">
                <a16:creationId xmlns:a16="http://schemas.microsoft.com/office/drawing/2014/main" id="{2299A5FC-557D-47E0-96F5-5991B63576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251" y="497583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803E683-C666-494B-8B3F-1C43A0ACBFF4}"/>
              </a:ext>
            </a:extLst>
          </p:cNvPr>
          <p:cNvSpPr txBox="1"/>
          <p:nvPr/>
        </p:nvSpPr>
        <p:spPr>
          <a:xfrm>
            <a:off x="316800" y="3028955"/>
            <a:ext cx="614988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what your partner says.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picture and say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 (noun) that completes the sentence!</a:t>
            </a:r>
          </a:p>
        </p:txBody>
      </p:sp>
      <p:pic>
        <p:nvPicPr>
          <p:cNvPr id="25" name="Picture 24">
            <a:extLst>
              <a:ext uri="{FF2B5EF4-FFF2-40B4-BE49-F238E27FC236}">
                <a16:creationId xmlns:a16="http://schemas.microsoft.com/office/drawing/2014/main" id="{429593E8-C5C9-445E-B85C-8B9DBCDC83A3}"/>
              </a:ext>
            </a:extLst>
          </p:cNvPr>
          <p:cNvPicPr>
            <a:picLocks noChangeAspect="1"/>
          </p:cNvPicPr>
          <p:nvPr/>
        </p:nvPicPr>
        <p:blipFill>
          <a:blip r:embed="rId7"/>
          <a:stretch>
            <a:fillRect/>
          </a:stretch>
        </p:blipFill>
        <p:spPr>
          <a:xfrm>
            <a:off x="1222092" y="5048530"/>
            <a:ext cx="736297" cy="610181"/>
          </a:xfrm>
          <a:prstGeom prst="rect">
            <a:avLst/>
          </a:prstGeom>
        </p:spPr>
      </p:pic>
      <p:pic>
        <p:nvPicPr>
          <p:cNvPr id="27" name="Picture 26" descr="A close up of a logo&#10;&#10;Description automatically generated">
            <a:extLst>
              <a:ext uri="{FF2B5EF4-FFF2-40B4-BE49-F238E27FC236}">
                <a16:creationId xmlns:a16="http://schemas.microsoft.com/office/drawing/2014/main" id="{BE6A887E-0780-47B3-B9B5-8A59B68ED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1266" y="1268910"/>
            <a:ext cx="2168298" cy="2168298"/>
          </a:xfrm>
          <a:prstGeom prst="rect">
            <a:avLst/>
          </a:prstGeom>
        </p:spPr>
      </p:pic>
      <p:pic>
        <p:nvPicPr>
          <p:cNvPr id="29" name="Picture 28" descr="A picture containing doll, shirt&#10;&#10;Description automatically generated">
            <a:extLst>
              <a:ext uri="{FF2B5EF4-FFF2-40B4-BE49-F238E27FC236}">
                <a16:creationId xmlns:a16="http://schemas.microsoft.com/office/drawing/2014/main" id="{1B83119C-722E-48BD-84C3-6B6629108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6345" y="3332443"/>
            <a:ext cx="2601046" cy="2601046"/>
          </a:xfrm>
          <a:prstGeom prst="rect">
            <a:avLst/>
          </a:prstGeom>
        </p:spPr>
      </p:pic>
      <p:sp>
        <p:nvSpPr>
          <p:cNvPr id="30" name="Speech Bubble: Rectangle with Corners Rounded 29">
            <a:extLst>
              <a:ext uri="{FF2B5EF4-FFF2-40B4-BE49-F238E27FC236}">
                <a16:creationId xmlns:a16="http://schemas.microsoft.com/office/drawing/2014/main" id="{33988B56-9460-4E3C-9A3A-4F06D72B51E9}"/>
              </a:ext>
            </a:extLst>
          </p:cNvPr>
          <p:cNvSpPr/>
          <p:nvPr/>
        </p:nvSpPr>
        <p:spPr>
          <a:xfrm>
            <a:off x="6552430" y="2247900"/>
            <a:ext cx="2837535" cy="873006"/>
          </a:xfrm>
          <a:prstGeom prst="wedgeRoundRectCallout">
            <a:avLst>
              <a:gd name="adj1" fmla="val 70010"/>
              <a:gd name="adj2" fmla="val 12345"/>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 lisons souvent …</a:t>
            </a:r>
          </a:p>
        </p:txBody>
      </p:sp>
      <p:sp>
        <p:nvSpPr>
          <p:cNvPr id="31" name="Speech Bubble: Rectangle with Corners Rounded 30">
            <a:extLst>
              <a:ext uri="{FF2B5EF4-FFF2-40B4-BE49-F238E27FC236}">
                <a16:creationId xmlns:a16="http://schemas.microsoft.com/office/drawing/2014/main" id="{2ADADD4C-F5F0-4F18-BDED-5CDA7DFC2B02}"/>
              </a:ext>
            </a:extLst>
          </p:cNvPr>
          <p:cNvSpPr/>
          <p:nvPr/>
        </p:nvSpPr>
        <p:spPr>
          <a:xfrm>
            <a:off x="6900825" y="3879433"/>
            <a:ext cx="2837535" cy="873006"/>
          </a:xfrm>
          <a:prstGeom prst="wedgeRoundRectCallout">
            <a:avLst>
              <a:gd name="adj1" fmla="val 50681"/>
              <a:gd name="adj2" fmla="val 8686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 des lettres !</a:t>
            </a:r>
          </a:p>
        </p:txBody>
      </p:sp>
    </p:spTree>
    <p:extLst>
      <p:ext uri="{BB962C8B-B14F-4D97-AF65-F5344CB8AC3E}">
        <p14:creationId xmlns:p14="http://schemas.microsoft.com/office/powerpoint/2010/main" val="15974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23" grpId="0"/>
      <p:bldP spid="30" grpId="0" animBg="1"/>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DFCCE918-62AD-4E26-8FF0-DCADB1C67B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603" y="296864"/>
            <a:ext cx="4904138" cy="86712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490413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5" name="TextBox 4">
            <a:extLst>
              <a:ext uri="{FF2B5EF4-FFF2-40B4-BE49-F238E27FC236}">
                <a16:creationId xmlns:a16="http://schemas.microsoft.com/office/drawing/2014/main" id="{87B7AD67-C192-4595-9608-64A0659A4810}"/>
              </a:ext>
            </a:extLst>
          </p:cNvPr>
          <p:cNvSpPr txBox="1"/>
          <p:nvPr/>
        </p:nvSpPr>
        <p:spPr>
          <a:xfrm>
            <a:off x="207894" y="1245769"/>
            <a:ext cx="609600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Say ONLY the words </a:t>
            </a:r>
            <a:r>
              <a:rPr lang="en-US" sz="2000" b="1" dirty="0">
                <a:solidFill>
                  <a:srgbClr val="4472C4">
                    <a:lumMod val="50000"/>
                  </a:srgbClr>
                </a:solidFill>
                <a:latin typeface="Century Gothic" panose="020F0302020204030204"/>
              </a:rPr>
              <a:t>in bold </a:t>
            </a:r>
            <a:r>
              <a:rPr lang="en-US" sz="2000" dirty="0">
                <a:solidFill>
                  <a:srgbClr val="4472C4">
                    <a:lumMod val="50000"/>
                  </a:srgbClr>
                </a:solidFill>
                <a:latin typeface="Century Gothic" panose="020F0302020204030204"/>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Your partner will say the </a:t>
            </a:r>
            <a:r>
              <a:rPr lang="en-US" sz="2000" u="sng" dirty="0">
                <a:solidFill>
                  <a:srgbClr val="4472C4">
                    <a:lumMod val="50000"/>
                  </a:srgbClr>
                </a:solidFill>
                <a:latin typeface="Century Gothic" panose="020F0302020204030204"/>
              </a:rPr>
              <a:t>noun</a:t>
            </a:r>
            <a:r>
              <a:rPr lang="en-US" sz="2000" dirty="0">
                <a:solidFill>
                  <a:srgbClr val="4472C4">
                    <a:lumMod val="50000"/>
                  </a:srgbClr>
                </a:solidFill>
                <a:latin typeface="Century Gothic" panose="020F0302020204030204"/>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write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a:defRPr/>
            </a:pPr>
            <a:r>
              <a:rPr lang="en-US" sz="2000" dirty="0">
                <a:solidFill>
                  <a:srgbClr val="4472C4">
                    <a:lumMod val="50000"/>
                  </a:srgbClr>
                </a:solidFill>
                <a:latin typeface="Century Gothic" panose="020F0302020204030204"/>
              </a:rPr>
              <a:t>B. [She] </a:t>
            </a:r>
            <a:r>
              <a:rPr lang="en-US" sz="2000" b="1" dirty="0">
                <a:solidFill>
                  <a:srgbClr val="4472C4">
                    <a:lumMod val="50000"/>
                  </a:srgbClr>
                </a:solidFill>
                <a:latin typeface="Century Gothic" panose="020F0302020204030204"/>
              </a:rPr>
              <a:t>is saying ... </a:t>
            </a:r>
            <a:r>
              <a:rPr lang="en-US" sz="2000" dirty="0">
                <a:solidFill>
                  <a:srgbClr val="4472C4">
                    <a:lumMod val="50000"/>
                  </a:srgbClr>
                </a:solidFill>
                <a:latin typeface="Century Gothic" panose="020F0302020204030204"/>
              </a:rPr>
              <a:t>[hello].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C. [You (singular)] </a:t>
            </a:r>
            <a:r>
              <a:rPr lang="en-US" sz="2000" b="1" dirty="0">
                <a:solidFill>
                  <a:srgbClr val="4472C4">
                    <a:lumMod val="50000"/>
                  </a:srgbClr>
                </a:solidFill>
                <a:latin typeface="Century Gothic" panose="020F0302020204030204"/>
              </a:rPr>
              <a:t>sometimes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     translate ... </a:t>
            </a:r>
            <a:r>
              <a:rPr lang="en-US" sz="2000" dirty="0">
                <a:solidFill>
                  <a:srgbClr val="4472C4">
                    <a:lumMod val="50000"/>
                  </a:srgbClr>
                </a:solidFill>
                <a:latin typeface="Century Gothic" panose="020F0302020204030204"/>
              </a:rPr>
              <a:t>[into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000" dirty="0">
                <a:solidFill>
                  <a:srgbClr val="4472C4">
                    <a:lumMod val="50000"/>
                  </a:srgbClr>
                </a:solidFill>
                <a:latin typeface="Century Gothic" panose="020F0302020204030204"/>
              </a:rPr>
              <a:t>D</a:t>
            </a:r>
            <a:r>
              <a:rPr lang="en-US" sz="2000" noProof="0"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[They(f.pl.)] </a:t>
            </a:r>
            <a:r>
              <a:rPr lang="en-US" sz="2000" b="1" dirty="0">
                <a:solidFill>
                  <a:srgbClr val="4472C4">
                    <a:lumMod val="50000"/>
                  </a:srgbClr>
                </a:solidFill>
                <a:latin typeface="Century Gothic" panose="020F0302020204030204"/>
              </a:rPr>
              <a:t>are describing ... </a:t>
            </a:r>
            <a:r>
              <a:rPr lang="en-US" sz="2000" dirty="0">
                <a:solidFill>
                  <a:srgbClr val="4472C4">
                    <a:lumMod val="50000"/>
                  </a:srgbClr>
                </a:solidFill>
                <a:latin typeface="Century Gothic" panose="020F0302020204030204"/>
              </a:rPr>
              <a:t>[the weather].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rgbClr val="4472C4">
                    <a:lumMod val="50000"/>
                  </a:srgbClr>
                </a:solidFill>
                <a:latin typeface="Century Gothic" panose="020F0302020204030204"/>
              </a:rPr>
              <a:t>E. [You (plural)] </a:t>
            </a:r>
            <a:r>
              <a:rPr lang="en-US" sz="2000" b="1" noProof="0" dirty="0">
                <a:solidFill>
                  <a:srgbClr val="4472C4">
                    <a:lumMod val="50000"/>
                  </a:srgbClr>
                </a:solidFill>
                <a:latin typeface="Century Gothic" panose="020F0302020204030204"/>
              </a:rPr>
              <a:t>now read ...</a:t>
            </a:r>
            <a:r>
              <a:rPr lang="en-US" sz="2000" noProof="0" dirty="0">
                <a:solidFill>
                  <a:srgbClr val="4472C4">
                    <a:lumMod val="50000"/>
                  </a:srgbClr>
                </a:solidFill>
                <a:latin typeface="Century Gothic" panose="020F0302020204030204"/>
              </a:rPr>
              <a:t>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 </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F. [I] </a:t>
            </a:r>
            <a:r>
              <a:rPr lang="en-US" sz="2000" b="1" dirty="0">
                <a:solidFill>
                  <a:srgbClr val="4472C4">
                    <a:lumMod val="50000"/>
                  </a:srgbClr>
                </a:solidFill>
                <a:latin typeface="Century Gothic" panose="020F0302020204030204"/>
              </a:rPr>
              <a:t>am writing ...</a:t>
            </a:r>
            <a:r>
              <a:rPr lang="en-US" sz="2000" dirty="0">
                <a:solidFill>
                  <a:srgbClr val="4472C4">
                    <a:lumMod val="50000"/>
                  </a:srgbClr>
                </a:solidFill>
                <a:latin typeface="Century Gothic" panose="020F0302020204030204"/>
              </a:rPr>
              <a:t> [letters].</a:t>
            </a:r>
            <a:endParaRPr kumimoji="0" lang="en-US" sz="20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0" name="Title 3">
            <a:extLst>
              <a:ext uri="{FF2B5EF4-FFF2-40B4-BE49-F238E27FC236}">
                <a16:creationId xmlns:a16="http://schemas.microsoft.com/office/drawing/2014/main" id="{9A094A3D-2378-416A-BEAD-05912524AE43}"/>
              </a:ext>
            </a:extLst>
          </p:cNvPr>
          <p:cNvSpPr txBox="1">
            <a:spLocks/>
          </p:cNvSpPr>
          <p:nvPr/>
        </p:nvSpPr>
        <p:spPr>
          <a:xfrm>
            <a:off x="609600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a:t>
            </a:r>
          </a:p>
        </p:txBody>
      </p:sp>
      <p:sp>
        <p:nvSpPr>
          <p:cNvPr id="25" name="TextBox 24">
            <a:extLst>
              <a:ext uri="{FF2B5EF4-FFF2-40B4-BE49-F238E27FC236}">
                <a16:creationId xmlns:a16="http://schemas.microsoft.com/office/drawing/2014/main" id="{2CE03468-749F-4D00-96FA-9B35EBD723BC}"/>
              </a:ext>
            </a:extLst>
          </p:cNvPr>
          <p:cNvSpPr txBox="1"/>
          <p:nvPr/>
        </p:nvSpPr>
        <p:spPr>
          <a:xfrm>
            <a:off x="6096000" y="1245769"/>
            <a:ext cx="6562724"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ONLY the words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bold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say the pronoun or noun.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 partner will say the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[You (plural)]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translate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[He]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writes well...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Spanish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[You (singular)]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describing...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reading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messages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writing ...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in my exercise book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[They (m.pl.]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saying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[goodbye].</a:t>
            </a:r>
          </a:p>
        </p:txBody>
      </p:sp>
      <p:cxnSp>
        <p:nvCxnSpPr>
          <p:cNvPr id="27" name="Straight Connector 26">
            <a:extLst>
              <a:ext uri="{FF2B5EF4-FFF2-40B4-BE49-F238E27FC236}">
                <a16:creationId xmlns:a16="http://schemas.microsoft.com/office/drawing/2014/main" id="{D6E5BA59-2D82-4011-A8A6-0CF8E340893E}"/>
              </a:ext>
            </a:extLst>
          </p:cNvPr>
          <p:cNvCxnSpPr>
            <a:cxnSpLocks/>
          </p:cNvCxnSpPr>
          <p:nvPr/>
        </p:nvCxnSpPr>
        <p:spPr>
          <a:xfrm>
            <a:off x="5888106" y="275003"/>
            <a:ext cx="0" cy="6180750"/>
          </a:xfrm>
          <a:prstGeom prst="line">
            <a:avLst/>
          </a:prstGeom>
          <a:ln>
            <a:solidFill>
              <a:srgbClr val="115076"/>
            </a:solidFill>
            <a:prstDash val="sysDash"/>
          </a:ln>
        </p:spPr>
        <p:style>
          <a:lnRef idx="1">
            <a:schemeClr val="accent1"/>
          </a:lnRef>
          <a:fillRef idx="0">
            <a:schemeClr val="accent1"/>
          </a:fillRef>
          <a:effectRef idx="0">
            <a:schemeClr val="accent1"/>
          </a:effectRef>
          <a:fontRef idx="minor">
            <a:schemeClr val="tx1"/>
          </a:fontRef>
        </p:style>
      </p:cxnSp>
      <p:pic>
        <p:nvPicPr>
          <p:cNvPr id="9218" name="Picture 2" descr="Avatar, Avatars, Scissors">
            <a:extLst>
              <a:ext uri="{FF2B5EF4-FFF2-40B4-BE49-F238E27FC236}">
                <a16:creationId xmlns:a16="http://schemas.microsoft.com/office/drawing/2014/main" id="{7E2FA563-B788-4562-9E8A-B2D4882659C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5640610" y="37879"/>
            <a:ext cx="517970" cy="51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05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284"/>
            <a:ext cx="6457246" cy="867128"/>
          </a:xfrm>
          <a:prstGeom prst="rect">
            <a:avLst/>
          </a:prstGeom>
        </p:spPr>
      </p:pic>
      <p:sp>
        <p:nvSpPr>
          <p:cNvPr id="4" name="Title 3"/>
          <p:cNvSpPr>
            <a:spLocks noGrp="1"/>
          </p:cNvSpPr>
          <p:nvPr>
            <p:ph type="title"/>
          </p:nvPr>
        </p:nvSpPr>
        <p:spPr>
          <a:xfrm>
            <a:off x="-13982" y="249460"/>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 name="TextBox 1">
            <a:extLst>
              <a:ext uri="{FF2B5EF4-FFF2-40B4-BE49-F238E27FC236}">
                <a16:creationId xmlns:a16="http://schemas.microsoft.com/office/drawing/2014/main" id="{204F919A-56D0-4F6D-A9E7-BBC2907909E1}"/>
              </a:ext>
            </a:extLst>
          </p:cNvPr>
          <p:cNvSpPr txBox="1"/>
          <p:nvPr/>
        </p:nvSpPr>
        <p:spPr>
          <a:xfrm>
            <a:off x="256478"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A</a:t>
            </a:r>
            <a:endParaRPr lang="fr-FR" sz="2400" dirty="0">
              <a:solidFill>
                <a:schemeClr val="accent5">
                  <a:lumMod val="50000"/>
                </a:schemeClr>
              </a:solidFill>
            </a:endParaRPr>
          </a:p>
        </p:txBody>
      </p:sp>
      <p:pic>
        <p:nvPicPr>
          <p:cNvPr id="12" name="Picture 11">
            <a:extLst>
              <a:ext uri="{FF2B5EF4-FFF2-40B4-BE49-F238E27FC236}">
                <a16:creationId xmlns:a16="http://schemas.microsoft.com/office/drawing/2014/main" id="{74E2534B-ECAD-4D64-9B00-405E0E29CF70}"/>
              </a:ext>
            </a:extLst>
          </p:cNvPr>
          <p:cNvPicPr>
            <a:picLocks noChangeAspect="1"/>
          </p:cNvPicPr>
          <p:nvPr/>
        </p:nvPicPr>
        <p:blipFill>
          <a:blip r:embed="rId4"/>
          <a:stretch>
            <a:fillRect/>
          </a:stretch>
        </p:blipFill>
        <p:spPr>
          <a:xfrm>
            <a:off x="868285" y="3215204"/>
            <a:ext cx="736297" cy="610181"/>
          </a:xfrm>
          <a:prstGeom prst="rect">
            <a:avLst/>
          </a:prstGeom>
        </p:spPr>
      </p:pic>
      <p:sp>
        <p:nvSpPr>
          <p:cNvPr id="14" name="TextBox 13">
            <a:extLst>
              <a:ext uri="{FF2B5EF4-FFF2-40B4-BE49-F238E27FC236}">
                <a16:creationId xmlns:a16="http://schemas.microsoft.com/office/drawing/2014/main" id="{8B38A49F-E11E-424C-90E2-D15CD6617025}"/>
              </a:ext>
            </a:extLst>
          </p:cNvPr>
          <p:cNvSpPr txBox="1"/>
          <p:nvPr/>
        </p:nvSpPr>
        <p:spPr>
          <a:xfrm>
            <a:off x="256478" y="4250341"/>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B</a:t>
            </a:r>
            <a:endParaRPr lang="fr-FR" sz="2400" dirty="0">
              <a:solidFill>
                <a:schemeClr val="accent5">
                  <a:lumMod val="50000"/>
                </a:schemeClr>
              </a:solidFill>
            </a:endParaRPr>
          </a:p>
        </p:txBody>
      </p:sp>
      <p:sp>
        <p:nvSpPr>
          <p:cNvPr id="16" name="TextBox 15">
            <a:extLst>
              <a:ext uri="{FF2B5EF4-FFF2-40B4-BE49-F238E27FC236}">
                <a16:creationId xmlns:a16="http://schemas.microsoft.com/office/drawing/2014/main" id="{9DF770A0-B1B8-43DE-A3BF-3771FB12AE48}"/>
              </a:ext>
            </a:extLst>
          </p:cNvPr>
          <p:cNvSpPr txBox="1"/>
          <p:nvPr/>
        </p:nvSpPr>
        <p:spPr>
          <a:xfrm>
            <a:off x="4545981"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C</a:t>
            </a:r>
            <a:endParaRPr lang="fr-FR" sz="2400" dirty="0">
              <a:solidFill>
                <a:schemeClr val="accent5">
                  <a:lumMod val="50000"/>
                </a:schemeClr>
              </a:solidFill>
            </a:endParaRPr>
          </a:p>
        </p:txBody>
      </p:sp>
      <p:sp>
        <p:nvSpPr>
          <p:cNvPr id="18" name="TextBox 17">
            <a:extLst>
              <a:ext uri="{FF2B5EF4-FFF2-40B4-BE49-F238E27FC236}">
                <a16:creationId xmlns:a16="http://schemas.microsoft.com/office/drawing/2014/main" id="{BCC173DA-F309-4456-ABAF-B4D3962F8170}"/>
              </a:ext>
            </a:extLst>
          </p:cNvPr>
          <p:cNvSpPr txBox="1"/>
          <p:nvPr/>
        </p:nvSpPr>
        <p:spPr>
          <a:xfrm>
            <a:off x="4545981"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D</a:t>
            </a:r>
            <a:endParaRPr lang="fr-FR" sz="2400" dirty="0">
              <a:solidFill>
                <a:schemeClr val="accent5">
                  <a:lumMod val="50000"/>
                </a:schemeClr>
              </a:solidFill>
            </a:endParaRPr>
          </a:p>
        </p:txBody>
      </p:sp>
      <p:sp>
        <p:nvSpPr>
          <p:cNvPr id="20" name="TextBox 19">
            <a:extLst>
              <a:ext uri="{FF2B5EF4-FFF2-40B4-BE49-F238E27FC236}">
                <a16:creationId xmlns:a16="http://schemas.microsoft.com/office/drawing/2014/main" id="{B9847796-89AD-46C3-BCE5-3F3DEA5D807E}"/>
              </a:ext>
            </a:extLst>
          </p:cNvPr>
          <p:cNvSpPr txBox="1"/>
          <p:nvPr/>
        </p:nvSpPr>
        <p:spPr>
          <a:xfrm>
            <a:off x="8344830"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E</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FFE9C876-9CDE-4902-BD3A-EE1DA050829C}"/>
              </a:ext>
            </a:extLst>
          </p:cNvPr>
          <p:cNvSpPr txBox="1"/>
          <p:nvPr/>
        </p:nvSpPr>
        <p:spPr>
          <a:xfrm>
            <a:off x="8344830"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F</a:t>
            </a:r>
            <a:endParaRPr lang="fr-FR" sz="2400" dirty="0">
              <a:solidFill>
                <a:schemeClr val="accent5">
                  <a:lumMod val="50000"/>
                </a:schemeClr>
              </a:solidFill>
            </a:endParaRPr>
          </a:p>
        </p:txBody>
      </p:sp>
      <p:pic>
        <p:nvPicPr>
          <p:cNvPr id="2052"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628" y="2000491"/>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7408" y="200049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99750" y="3215204"/>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1016" y="3171713"/>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0921" y="31717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wdj\Google Drive\Primary\Y5 SoW\From Tracy\Pronouns\h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408" y="4332718"/>
            <a:ext cx="797539"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485221" y="5509491"/>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49163" y="43538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57718">
            <a:off x="10937299" y="44676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95521">
            <a:off x="10605734" y="4617100"/>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524" y="55463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wdj\Google Drive\Primary\Y5 SoW\From Tracy\Pronouns\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75962" y="4285342"/>
            <a:ext cx="310368" cy="7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9258666" y="5546313"/>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705" y="5466027"/>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Callout 49"/>
          <p:cNvSpPr/>
          <p:nvPr/>
        </p:nvSpPr>
        <p:spPr>
          <a:xfrm>
            <a:off x="1998160" y="4327256"/>
            <a:ext cx="1652683"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sp>
        <p:nvSpPr>
          <p:cNvPr id="51" name="Oval Callout 50"/>
          <p:cNvSpPr/>
          <p:nvPr/>
        </p:nvSpPr>
        <p:spPr>
          <a:xfrm>
            <a:off x="1935121" y="5509491"/>
            <a:ext cx="1871335"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Au revoir !</a:t>
            </a:r>
          </a:p>
        </p:txBody>
      </p:sp>
      <p:sp>
        <p:nvSpPr>
          <p:cNvPr id="6" name="TextBox 5"/>
          <p:cNvSpPr txBox="1"/>
          <p:nvPr/>
        </p:nvSpPr>
        <p:spPr>
          <a:xfrm>
            <a:off x="124535" y="1145515"/>
            <a:ext cx="11555590" cy="707886"/>
          </a:xfrm>
          <a:prstGeom prst="rect">
            <a:avLst/>
          </a:prstGeom>
          <a:noFill/>
        </p:spPr>
        <p:txBody>
          <a:bodyPr wrap="square" rtlCol="0">
            <a:spAutoFit/>
          </a:bodyPr>
          <a:lstStyle/>
          <a:p>
            <a:pPr algn="l"/>
            <a:r>
              <a:rPr lang="en-GB" sz="2000" dirty="0">
                <a:solidFill>
                  <a:schemeClr val="accent5">
                    <a:lumMod val="50000"/>
                  </a:schemeClr>
                </a:solidFill>
              </a:rPr>
              <a:t>Listen carefully to what partner A says. Choose the correct picture and say the word (noun) that completes the sentence!</a:t>
            </a:r>
          </a:p>
        </p:txBody>
      </p:sp>
      <p:sp>
        <p:nvSpPr>
          <p:cNvPr id="47"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8" descr="Letters, Email, Newsletter, Write, Post, Message">
            <a:extLst>
              <a:ext uri="{FF2B5EF4-FFF2-40B4-BE49-F238E27FC236}">
                <a16:creationId xmlns:a16="http://schemas.microsoft.com/office/drawing/2014/main" id="{8BE60FE5-5305-407B-A4A1-6E20604A51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51792" y="1795165"/>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184997-30B2-4A82-A094-28181191999B}"/>
              </a:ext>
            </a:extLst>
          </p:cNvPr>
          <p:cNvSpPr txBox="1"/>
          <p:nvPr/>
        </p:nvSpPr>
        <p:spPr>
          <a:xfrm>
            <a:off x="10461586" y="2014808"/>
            <a:ext cx="316296" cy="461665"/>
          </a:xfrm>
          <a:prstGeom prst="rect">
            <a:avLst/>
          </a:prstGeom>
          <a:noFill/>
        </p:spPr>
        <p:txBody>
          <a:bodyPr wrap="square" rtlCol="0">
            <a:spAutoFit/>
          </a:bodyPr>
          <a:lstStyle/>
          <a:p>
            <a:pPr algn="l"/>
            <a:r>
              <a:rPr lang="fr-FR" sz="2400" dirty="0">
                <a:solidFill>
                  <a:schemeClr val="bg1"/>
                </a:solidFill>
              </a:rPr>
              <a:t>@</a:t>
            </a:r>
          </a:p>
        </p:txBody>
      </p:sp>
      <p:pic>
        <p:nvPicPr>
          <p:cNvPr id="9" name="Picture 8" descr="Letters, Email, Newsletter, Write, Post, Message">
            <a:extLst>
              <a:ext uri="{FF2B5EF4-FFF2-40B4-BE49-F238E27FC236}">
                <a16:creationId xmlns:a16="http://schemas.microsoft.com/office/drawing/2014/main" id="{8967E082-65C6-4C02-BA4B-AEB66A15D2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20534" y="3018691"/>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893658-138A-4DCF-AB65-0DA911B1176A}"/>
              </a:ext>
            </a:extLst>
          </p:cNvPr>
          <p:cNvSpPr txBox="1"/>
          <p:nvPr/>
        </p:nvSpPr>
        <p:spPr>
          <a:xfrm>
            <a:off x="2330328" y="3238334"/>
            <a:ext cx="316296" cy="461665"/>
          </a:xfrm>
          <a:prstGeom prst="rect">
            <a:avLst/>
          </a:prstGeom>
          <a:noFill/>
        </p:spPr>
        <p:txBody>
          <a:bodyPr wrap="square" rtlCol="0">
            <a:spAutoFit/>
          </a:bodyPr>
          <a:lstStyle/>
          <a:p>
            <a:pPr algn="l"/>
            <a:r>
              <a:rPr lang="fr-FR" sz="2400" dirty="0">
                <a:solidFill>
                  <a:schemeClr val="bg1"/>
                </a:solidFill>
              </a:rPr>
              <a:t>@</a:t>
            </a:r>
          </a:p>
        </p:txBody>
      </p:sp>
      <p:pic>
        <p:nvPicPr>
          <p:cNvPr id="23" name="Picture 22">
            <a:extLst>
              <a:ext uri="{FF2B5EF4-FFF2-40B4-BE49-F238E27FC236}">
                <a16:creationId xmlns:a16="http://schemas.microsoft.com/office/drawing/2014/main" id="{8D18396E-A531-4BC7-8BEC-BDC6362695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04234" y="2011134"/>
            <a:ext cx="952681" cy="738328"/>
          </a:xfrm>
          <a:prstGeom prst="rect">
            <a:avLst/>
          </a:prstGeom>
        </p:spPr>
      </p:pic>
      <p:pic>
        <p:nvPicPr>
          <p:cNvPr id="27" name="Picture 26">
            <a:extLst>
              <a:ext uri="{FF2B5EF4-FFF2-40B4-BE49-F238E27FC236}">
                <a16:creationId xmlns:a16="http://schemas.microsoft.com/office/drawing/2014/main" id="{C98CFBC5-D4F6-4D1C-8C25-34593C70D6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84501" y="3136651"/>
            <a:ext cx="1063491" cy="707886"/>
          </a:xfrm>
          <a:prstGeom prst="rect">
            <a:avLst/>
          </a:prstGeom>
        </p:spPr>
      </p:pic>
      <p:pic>
        <p:nvPicPr>
          <p:cNvPr id="29" name="Picture 28">
            <a:extLst>
              <a:ext uri="{FF2B5EF4-FFF2-40B4-BE49-F238E27FC236}">
                <a16:creationId xmlns:a16="http://schemas.microsoft.com/office/drawing/2014/main" id="{E4F69395-F627-433C-85EC-C7965B7985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5281" y="5454916"/>
            <a:ext cx="835273" cy="694321"/>
          </a:xfrm>
          <a:prstGeom prst="rect">
            <a:avLst/>
          </a:prstGeom>
        </p:spPr>
      </p:pic>
      <p:pic>
        <p:nvPicPr>
          <p:cNvPr id="53" name="Picture 6" descr="Cat, Pet, Animal, Tabby Cat, Domestic Cat, Feline">
            <a:extLst>
              <a:ext uri="{FF2B5EF4-FFF2-40B4-BE49-F238E27FC236}">
                <a16:creationId xmlns:a16="http://schemas.microsoft.com/office/drawing/2014/main" id="{EB2EDB05-B28B-432D-A512-310F5D8F669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9261" y="4327256"/>
            <a:ext cx="641293" cy="72828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6C4D222-FAA8-481A-9242-03E3ABE85CA6}"/>
              </a:ext>
            </a:extLst>
          </p:cNvPr>
          <p:cNvSpPr txBox="1"/>
          <p:nvPr/>
        </p:nvSpPr>
        <p:spPr>
          <a:xfrm>
            <a:off x="6242244" y="5993643"/>
            <a:ext cx="2157366" cy="461665"/>
          </a:xfrm>
          <a:prstGeom prst="rect">
            <a:avLst/>
          </a:prstGeom>
          <a:noFill/>
        </p:spPr>
        <p:txBody>
          <a:bodyPr wrap="square" rtlCol="0">
            <a:spAutoFit/>
          </a:bodyPr>
          <a:lstStyle/>
          <a:p>
            <a:pPr algn="l"/>
            <a:r>
              <a:rPr lang="fr-FR" sz="2000" dirty="0">
                <a:solidFill>
                  <a:schemeClr val="accent5">
                    <a:lumMod val="50000"/>
                  </a:schemeClr>
                </a:solidFill>
              </a:rPr>
              <a:t>[the </a:t>
            </a:r>
            <a:r>
              <a:rPr lang="fr-FR" sz="2000" dirty="0" err="1">
                <a:solidFill>
                  <a:schemeClr val="accent5">
                    <a:lumMod val="50000"/>
                  </a:schemeClr>
                </a:solidFill>
              </a:rPr>
              <a:t>weather</a:t>
            </a:r>
            <a:r>
              <a:rPr lang="fr-FR" sz="2400" dirty="0">
                <a:solidFill>
                  <a:schemeClr val="accent5">
                    <a:lumMod val="50000"/>
                  </a:schemeClr>
                </a:solidFill>
              </a:rPr>
              <a:t>]</a:t>
            </a:r>
          </a:p>
        </p:txBody>
      </p:sp>
      <p:pic>
        <p:nvPicPr>
          <p:cNvPr id="52" name="Picture 2">
            <a:extLst>
              <a:ext uri="{FF2B5EF4-FFF2-40B4-BE49-F238E27FC236}">
                <a16:creationId xmlns:a16="http://schemas.microsoft.com/office/drawing/2014/main" id="{F42B23C6-ED51-468D-84C5-8E60AB995BC2}"/>
              </a:ext>
            </a:extLst>
          </p:cNvPr>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887125" y="1859656"/>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C:\Users\wdj\Google Drive\Primary\Y5 SoW\From Tracy\Pronouns\you.png">
            <a:extLst>
              <a:ext uri="{FF2B5EF4-FFF2-40B4-BE49-F238E27FC236}">
                <a16:creationId xmlns:a16="http://schemas.microsoft.com/office/drawing/2014/main" id="{EB77BC42-C5B3-48D6-BC14-CD20AFD92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8000" y="1941908"/>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EC27250-E92B-4B61-AC2E-CF1F549C3E08}"/>
              </a:ext>
            </a:extLst>
          </p:cNvPr>
          <p:cNvSpPr/>
          <p:nvPr/>
        </p:nvSpPr>
        <p:spPr>
          <a:xfrm>
            <a:off x="868285" y="2394338"/>
            <a:ext cx="922047"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vous</a:t>
            </a:r>
            <a:r>
              <a:rPr lang="en-GB" dirty="0">
                <a:solidFill>
                  <a:schemeClr val="accent5">
                    <a:lumMod val="50000"/>
                  </a:schemeClr>
                </a:solidFill>
              </a:rPr>
              <a:t>] </a:t>
            </a:r>
            <a:endParaRPr lang="en-GB" dirty="0"/>
          </a:p>
        </p:txBody>
      </p:sp>
      <p:sp>
        <p:nvSpPr>
          <p:cNvPr id="46" name="Rectangle 45">
            <a:extLst>
              <a:ext uri="{FF2B5EF4-FFF2-40B4-BE49-F238E27FC236}">
                <a16:creationId xmlns:a16="http://schemas.microsoft.com/office/drawing/2014/main" id="{0BB04DDF-6808-4848-8F30-D14DD4161E5C}"/>
              </a:ext>
            </a:extLst>
          </p:cNvPr>
          <p:cNvSpPr/>
          <p:nvPr/>
        </p:nvSpPr>
        <p:spPr>
          <a:xfrm>
            <a:off x="793950" y="3747418"/>
            <a:ext cx="934871" cy="369332"/>
          </a:xfrm>
          <a:prstGeom prst="rect">
            <a:avLst/>
          </a:prstGeom>
        </p:spPr>
        <p:txBody>
          <a:bodyPr wrap="none">
            <a:spAutoFit/>
          </a:bodyPr>
          <a:lstStyle/>
          <a:p>
            <a:r>
              <a:rPr lang="en-GB" dirty="0">
                <a:solidFill>
                  <a:schemeClr val="accent5">
                    <a:lumMod val="50000"/>
                  </a:schemeClr>
                </a:solidFill>
              </a:rPr>
              <a:t>[nous] </a:t>
            </a:r>
            <a:endParaRPr lang="en-GB" dirty="0"/>
          </a:p>
        </p:txBody>
      </p:sp>
      <p:sp>
        <p:nvSpPr>
          <p:cNvPr id="56" name="Rectangle 55">
            <a:extLst>
              <a:ext uri="{FF2B5EF4-FFF2-40B4-BE49-F238E27FC236}">
                <a16:creationId xmlns:a16="http://schemas.microsoft.com/office/drawing/2014/main" id="{B42A4444-01F9-4D90-A7FD-D1CE8453B6EE}"/>
              </a:ext>
            </a:extLst>
          </p:cNvPr>
          <p:cNvSpPr/>
          <p:nvPr/>
        </p:nvSpPr>
        <p:spPr>
          <a:xfrm>
            <a:off x="1202909" y="5949549"/>
            <a:ext cx="595035"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ils</a:t>
            </a:r>
            <a:r>
              <a:rPr lang="en-GB" dirty="0">
                <a:solidFill>
                  <a:schemeClr val="accent5">
                    <a:lumMod val="50000"/>
                  </a:schemeClr>
                </a:solidFill>
              </a:rPr>
              <a:t>] </a:t>
            </a:r>
            <a:endParaRPr lang="en-GB" dirty="0"/>
          </a:p>
        </p:txBody>
      </p:sp>
      <p:sp>
        <p:nvSpPr>
          <p:cNvPr id="57" name="Rectangle 56">
            <a:extLst>
              <a:ext uri="{FF2B5EF4-FFF2-40B4-BE49-F238E27FC236}">
                <a16:creationId xmlns:a16="http://schemas.microsoft.com/office/drawing/2014/main" id="{7693AB44-F55B-43F1-8C3B-0E8875125BB9}"/>
              </a:ext>
            </a:extLst>
          </p:cNvPr>
          <p:cNvSpPr/>
          <p:nvPr/>
        </p:nvSpPr>
        <p:spPr>
          <a:xfrm>
            <a:off x="5595590" y="2589587"/>
            <a:ext cx="631904"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tu</a:t>
            </a:r>
            <a:r>
              <a:rPr lang="en-GB" dirty="0">
                <a:solidFill>
                  <a:schemeClr val="accent5">
                    <a:lumMod val="50000"/>
                  </a:schemeClr>
                </a:solidFill>
              </a:rPr>
              <a:t>] </a:t>
            </a:r>
            <a:endParaRPr lang="en-GB" dirty="0"/>
          </a:p>
        </p:txBody>
      </p:sp>
      <p:sp>
        <p:nvSpPr>
          <p:cNvPr id="58" name="Rectangle 57">
            <a:extLst>
              <a:ext uri="{FF2B5EF4-FFF2-40B4-BE49-F238E27FC236}">
                <a16:creationId xmlns:a16="http://schemas.microsoft.com/office/drawing/2014/main" id="{51481BAA-2552-42FD-8DA3-C29924B168FA}"/>
              </a:ext>
            </a:extLst>
          </p:cNvPr>
          <p:cNvSpPr/>
          <p:nvPr/>
        </p:nvSpPr>
        <p:spPr>
          <a:xfrm>
            <a:off x="5411144" y="3709719"/>
            <a:ext cx="922047"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vous</a:t>
            </a:r>
            <a:r>
              <a:rPr lang="en-GB" dirty="0">
                <a:solidFill>
                  <a:schemeClr val="accent5">
                    <a:lumMod val="50000"/>
                  </a:schemeClr>
                </a:solidFill>
              </a:rPr>
              <a:t>] </a:t>
            </a:r>
            <a:endParaRPr lang="en-GB" dirty="0"/>
          </a:p>
        </p:txBody>
      </p:sp>
      <p:sp>
        <p:nvSpPr>
          <p:cNvPr id="60" name="Rectangle 59">
            <a:extLst>
              <a:ext uri="{FF2B5EF4-FFF2-40B4-BE49-F238E27FC236}">
                <a16:creationId xmlns:a16="http://schemas.microsoft.com/office/drawing/2014/main" id="{80833DF5-688F-4ABC-93DB-4615FCC2D1DD}"/>
              </a:ext>
            </a:extLst>
          </p:cNvPr>
          <p:cNvSpPr/>
          <p:nvPr/>
        </p:nvSpPr>
        <p:spPr>
          <a:xfrm>
            <a:off x="5735907" y="4817646"/>
            <a:ext cx="505267" cy="369332"/>
          </a:xfrm>
          <a:prstGeom prst="rect">
            <a:avLst/>
          </a:prstGeom>
        </p:spPr>
        <p:txBody>
          <a:bodyPr wrap="none">
            <a:spAutoFit/>
          </a:bodyPr>
          <a:lstStyle/>
          <a:p>
            <a:r>
              <a:rPr lang="en-GB" dirty="0">
                <a:solidFill>
                  <a:schemeClr val="accent5">
                    <a:lumMod val="50000"/>
                  </a:schemeClr>
                </a:solidFill>
              </a:rPr>
              <a:t>[il] </a:t>
            </a:r>
            <a:endParaRPr lang="en-GB" dirty="0"/>
          </a:p>
        </p:txBody>
      </p:sp>
      <p:sp>
        <p:nvSpPr>
          <p:cNvPr id="61" name="Rectangle 60">
            <a:extLst>
              <a:ext uri="{FF2B5EF4-FFF2-40B4-BE49-F238E27FC236}">
                <a16:creationId xmlns:a16="http://schemas.microsoft.com/office/drawing/2014/main" id="{34418C01-C48B-43EA-8CD0-AE42C566A064}"/>
              </a:ext>
            </a:extLst>
          </p:cNvPr>
          <p:cNvSpPr/>
          <p:nvPr/>
        </p:nvSpPr>
        <p:spPr>
          <a:xfrm>
            <a:off x="5515153" y="5983979"/>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elles</a:t>
            </a:r>
            <a:r>
              <a:rPr lang="en-GB" dirty="0">
                <a:solidFill>
                  <a:schemeClr val="accent5">
                    <a:lumMod val="50000"/>
                  </a:schemeClr>
                </a:solidFill>
              </a:rPr>
              <a:t>] </a:t>
            </a:r>
            <a:endParaRPr lang="en-GB" dirty="0"/>
          </a:p>
        </p:txBody>
      </p:sp>
      <p:sp>
        <p:nvSpPr>
          <p:cNvPr id="62" name="Rectangle 61">
            <a:extLst>
              <a:ext uri="{FF2B5EF4-FFF2-40B4-BE49-F238E27FC236}">
                <a16:creationId xmlns:a16="http://schemas.microsoft.com/office/drawing/2014/main" id="{52868648-4B05-4887-AEAB-EB2A1C529B58}"/>
              </a:ext>
            </a:extLst>
          </p:cNvPr>
          <p:cNvSpPr/>
          <p:nvPr/>
        </p:nvSpPr>
        <p:spPr>
          <a:xfrm>
            <a:off x="9318146" y="2539043"/>
            <a:ext cx="631904"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tu</a:t>
            </a:r>
            <a:r>
              <a:rPr lang="en-GB" dirty="0">
                <a:solidFill>
                  <a:schemeClr val="accent5">
                    <a:lumMod val="50000"/>
                  </a:schemeClr>
                </a:solidFill>
              </a:rPr>
              <a:t>] </a:t>
            </a:r>
            <a:endParaRPr lang="en-GB" dirty="0"/>
          </a:p>
        </p:txBody>
      </p:sp>
      <p:sp>
        <p:nvSpPr>
          <p:cNvPr id="63" name="Rectangle 62">
            <a:extLst>
              <a:ext uri="{FF2B5EF4-FFF2-40B4-BE49-F238E27FC236}">
                <a16:creationId xmlns:a16="http://schemas.microsoft.com/office/drawing/2014/main" id="{27BDDD53-54D6-4FF6-B1C4-13C0A75E68FF}"/>
              </a:ext>
            </a:extLst>
          </p:cNvPr>
          <p:cNvSpPr/>
          <p:nvPr/>
        </p:nvSpPr>
        <p:spPr>
          <a:xfrm>
            <a:off x="9422560" y="3640719"/>
            <a:ext cx="595035"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ils</a:t>
            </a:r>
            <a:r>
              <a:rPr lang="en-GB" dirty="0">
                <a:solidFill>
                  <a:schemeClr val="accent5">
                    <a:lumMod val="50000"/>
                  </a:schemeClr>
                </a:solidFill>
              </a:rPr>
              <a:t>] </a:t>
            </a:r>
            <a:endParaRPr lang="en-GB" dirty="0"/>
          </a:p>
        </p:txBody>
      </p:sp>
      <p:sp>
        <p:nvSpPr>
          <p:cNvPr id="64" name="Rectangle 63">
            <a:extLst>
              <a:ext uri="{FF2B5EF4-FFF2-40B4-BE49-F238E27FC236}">
                <a16:creationId xmlns:a16="http://schemas.microsoft.com/office/drawing/2014/main" id="{FE6D96AF-7E98-48F4-A4F1-C909D348E106}"/>
              </a:ext>
            </a:extLst>
          </p:cNvPr>
          <p:cNvSpPr/>
          <p:nvPr/>
        </p:nvSpPr>
        <p:spPr>
          <a:xfrm>
            <a:off x="9490120" y="4923965"/>
            <a:ext cx="609462" cy="369332"/>
          </a:xfrm>
          <a:prstGeom prst="rect">
            <a:avLst/>
          </a:prstGeom>
        </p:spPr>
        <p:txBody>
          <a:bodyPr wrap="none">
            <a:spAutoFit/>
          </a:bodyPr>
          <a:lstStyle/>
          <a:p>
            <a:r>
              <a:rPr lang="en-GB" dirty="0">
                <a:solidFill>
                  <a:schemeClr val="accent5">
                    <a:lumMod val="50000"/>
                  </a:schemeClr>
                </a:solidFill>
              </a:rPr>
              <a:t>[je] </a:t>
            </a:r>
            <a:endParaRPr lang="en-GB" dirty="0"/>
          </a:p>
        </p:txBody>
      </p:sp>
      <p:sp>
        <p:nvSpPr>
          <p:cNvPr id="65" name="Rectangle 64">
            <a:extLst>
              <a:ext uri="{FF2B5EF4-FFF2-40B4-BE49-F238E27FC236}">
                <a16:creationId xmlns:a16="http://schemas.microsoft.com/office/drawing/2014/main" id="{29EE72A0-9FC4-4CB9-AE27-FFEBC2A9194E}"/>
              </a:ext>
            </a:extLst>
          </p:cNvPr>
          <p:cNvSpPr/>
          <p:nvPr/>
        </p:nvSpPr>
        <p:spPr>
          <a:xfrm>
            <a:off x="9333827" y="6004331"/>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elles</a:t>
            </a:r>
            <a:r>
              <a:rPr lang="en-GB" dirty="0">
                <a:solidFill>
                  <a:schemeClr val="accent5">
                    <a:lumMod val="50000"/>
                  </a:schemeClr>
                </a:solidFill>
              </a:rPr>
              <a:t>] </a:t>
            </a:r>
            <a:endParaRPr lang="en-GB" dirty="0"/>
          </a:p>
        </p:txBody>
      </p:sp>
      <p:pic>
        <p:nvPicPr>
          <p:cNvPr id="66" name="Picture 2" descr="C:\Users\wdj\Google Drive\Primary\Y5 SoW\From Tracy\Pronouns\he.png">
            <a:extLst>
              <a:ext uri="{FF2B5EF4-FFF2-40B4-BE49-F238E27FC236}">
                <a16:creationId xmlns:a16="http://schemas.microsoft.com/office/drawing/2014/main" id="{23F6EA19-6AD3-485A-BCAD-89010715051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081"/>
          <a:stretch/>
        </p:blipFill>
        <p:spPr bwMode="auto">
          <a:xfrm>
            <a:off x="1500781" y="4266920"/>
            <a:ext cx="374197"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997364B6-D719-4441-BEC9-091086F0E73E}"/>
              </a:ext>
            </a:extLst>
          </p:cNvPr>
          <p:cNvSpPr/>
          <p:nvPr/>
        </p:nvSpPr>
        <p:spPr>
          <a:xfrm>
            <a:off x="1040028" y="4781051"/>
            <a:ext cx="806631"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elle</a:t>
            </a:r>
            <a:r>
              <a:rPr lang="en-GB" dirty="0">
                <a:solidFill>
                  <a:schemeClr val="accent5">
                    <a:lumMod val="50000"/>
                  </a:schemeClr>
                </a:solidFill>
              </a:rPr>
              <a:t>] </a:t>
            </a:r>
            <a:endParaRPr lang="en-GB" dirty="0"/>
          </a:p>
        </p:txBody>
      </p:sp>
      <p:pic>
        <p:nvPicPr>
          <p:cNvPr id="68" name="Picture 2" descr="C:\Users\wdj\Google Drive\Primary\Y5 SoW\From Tracy\Pronouns\you.png">
            <a:extLst>
              <a:ext uri="{FF2B5EF4-FFF2-40B4-BE49-F238E27FC236}">
                <a16:creationId xmlns:a16="http://schemas.microsoft.com/office/drawing/2014/main" id="{81DE00B6-AA1E-46A1-8457-5F55D4CE0D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04" y="4209712"/>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742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284"/>
            <a:ext cx="6457246" cy="867128"/>
          </a:xfrm>
          <a:prstGeom prst="rect">
            <a:avLst/>
          </a:prstGeom>
        </p:spPr>
      </p:pic>
      <p:sp>
        <p:nvSpPr>
          <p:cNvPr id="4" name="Title 3"/>
          <p:cNvSpPr>
            <a:spLocks noGrp="1"/>
          </p:cNvSpPr>
          <p:nvPr>
            <p:ph type="title"/>
          </p:nvPr>
        </p:nvSpPr>
        <p:spPr>
          <a:xfrm>
            <a:off x="-13982" y="249460"/>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2" name="TextBox 1">
            <a:extLst>
              <a:ext uri="{FF2B5EF4-FFF2-40B4-BE49-F238E27FC236}">
                <a16:creationId xmlns:a16="http://schemas.microsoft.com/office/drawing/2014/main" id="{204F919A-56D0-4F6D-A9E7-BBC2907909E1}"/>
              </a:ext>
            </a:extLst>
          </p:cNvPr>
          <p:cNvSpPr txBox="1"/>
          <p:nvPr/>
        </p:nvSpPr>
        <p:spPr>
          <a:xfrm>
            <a:off x="256478"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A</a:t>
            </a:r>
            <a:endParaRPr lang="fr-FR" sz="2400" dirty="0">
              <a:solidFill>
                <a:schemeClr val="accent5">
                  <a:lumMod val="50000"/>
                </a:schemeClr>
              </a:solidFill>
            </a:endParaRPr>
          </a:p>
        </p:txBody>
      </p:sp>
      <p:sp>
        <p:nvSpPr>
          <p:cNvPr id="14" name="TextBox 13">
            <a:extLst>
              <a:ext uri="{FF2B5EF4-FFF2-40B4-BE49-F238E27FC236}">
                <a16:creationId xmlns:a16="http://schemas.microsoft.com/office/drawing/2014/main" id="{8B38A49F-E11E-424C-90E2-D15CD6617025}"/>
              </a:ext>
            </a:extLst>
          </p:cNvPr>
          <p:cNvSpPr txBox="1"/>
          <p:nvPr/>
        </p:nvSpPr>
        <p:spPr>
          <a:xfrm>
            <a:off x="256478" y="4250341"/>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B</a:t>
            </a:r>
            <a:endParaRPr lang="fr-FR" sz="2400" dirty="0">
              <a:solidFill>
                <a:schemeClr val="accent5">
                  <a:lumMod val="50000"/>
                </a:schemeClr>
              </a:solidFill>
            </a:endParaRPr>
          </a:p>
        </p:txBody>
      </p:sp>
      <p:sp>
        <p:nvSpPr>
          <p:cNvPr id="16" name="TextBox 15">
            <a:extLst>
              <a:ext uri="{FF2B5EF4-FFF2-40B4-BE49-F238E27FC236}">
                <a16:creationId xmlns:a16="http://schemas.microsoft.com/office/drawing/2014/main" id="{9DF770A0-B1B8-43DE-A3BF-3771FB12AE48}"/>
              </a:ext>
            </a:extLst>
          </p:cNvPr>
          <p:cNvSpPr txBox="1"/>
          <p:nvPr/>
        </p:nvSpPr>
        <p:spPr>
          <a:xfrm>
            <a:off x="4545981"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C</a:t>
            </a:r>
            <a:endParaRPr lang="fr-FR" sz="2400" dirty="0">
              <a:solidFill>
                <a:schemeClr val="accent5">
                  <a:lumMod val="50000"/>
                </a:schemeClr>
              </a:solidFill>
            </a:endParaRPr>
          </a:p>
        </p:txBody>
      </p:sp>
      <p:sp>
        <p:nvSpPr>
          <p:cNvPr id="18" name="TextBox 17">
            <a:extLst>
              <a:ext uri="{FF2B5EF4-FFF2-40B4-BE49-F238E27FC236}">
                <a16:creationId xmlns:a16="http://schemas.microsoft.com/office/drawing/2014/main" id="{BCC173DA-F309-4456-ABAF-B4D3962F8170}"/>
              </a:ext>
            </a:extLst>
          </p:cNvPr>
          <p:cNvSpPr txBox="1"/>
          <p:nvPr/>
        </p:nvSpPr>
        <p:spPr>
          <a:xfrm>
            <a:off x="4545981"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D</a:t>
            </a:r>
            <a:endParaRPr lang="fr-FR" sz="2400" dirty="0">
              <a:solidFill>
                <a:schemeClr val="accent5">
                  <a:lumMod val="50000"/>
                </a:schemeClr>
              </a:solidFill>
            </a:endParaRPr>
          </a:p>
        </p:txBody>
      </p:sp>
      <p:sp>
        <p:nvSpPr>
          <p:cNvPr id="20" name="TextBox 19">
            <a:extLst>
              <a:ext uri="{FF2B5EF4-FFF2-40B4-BE49-F238E27FC236}">
                <a16:creationId xmlns:a16="http://schemas.microsoft.com/office/drawing/2014/main" id="{B9847796-89AD-46C3-BCE5-3F3DEA5D807E}"/>
              </a:ext>
            </a:extLst>
          </p:cNvPr>
          <p:cNvSpPr txBox="1"/>
          <p:nvPr/>
        </p:nvSpPr>
        <p:spPr>
          <a:xfrm>
            <a:off x="8344830" y="197920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E</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FFE9C876-9CDE-4902-BD3A-EE1DA050829C}"/>
              </a:ext>
            </a:extLst>
          </p:cNvPr>
          <p:cNvSpPr txBox="1"/>
          <p:nvPr/>
        </p:nvSpPr>
        <p:spPr>
          <a:xfrm>
            <a:off x="8344830" y="4250341"/>
            <a:ext cx="490654" cy="461665"/>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F</a:t>
            </a:r>
            <a:endParaRPr lang="fr-FR" sz="2400" dirty="0">
              <a:solidFill>
                <a:schemeClr val="accent5">
                  <a:lumMod val="50000"/>
                </a:schemeClr>
              </a:solidFill>
            </a:endParaRPr>
          </a:p>
        </p:txBody>
      </p:sp>
      <p:pic>
        <p:nvPicPr>
          <p:cNvPr id="2050"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985" y="19792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230121" y="209300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898556" y="2242500"/>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ck Of Books Clip Art">
            <a:extLst>
              <a:ext uri="{FF2B5EF4-FFF2-40B4-BE49-F238E27FC236}">
                <a16:creationId xmlns:a16="http://schemas.microsoft.com/office/drawing/2014/main" id="{2BB291AC-7C48-4CF8-B926-BDB64876D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319" y="3171713"/>
            <a:ext cx="9525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7408" y="2000491"/>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99750" y="3215204"/>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5006" y="5416078"/>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3923" y="314280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10502059" y="3256607"/>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0228421" y="3434159"/>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wdj\Google Drive\Primary\Y5 SoW\From Tracy\Pronouns\h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112" y="5459169"/>
            <a:ext cx="740744" cy="54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8993692" y="3124428"/>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Addressed Envelope With Stamp Clip Art">
            <a:extLst>
              <a:ext uri="{FF2B5EF4-FFF2-40B4-BE49-F238E27FC236}">
                <a16:creationId xmlns:a16="http://schemas.microsoft.com/office/drawing/2014/main" id="{FFFAB570-7192-4AD9-8A91-C48770ADC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5645" y="5345891"/>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ddressed Envelope With Stamp Clip Art">
            <a:extLst>
              <a:ext uri="{FF2B5EF4-FFF2-40B4-BE49-F238E27FC236}">
                <a16:creationId xmlns:a16="http://schemas.microsoft.com/office/drawing/2014/main" id="{DD2831AF-7935-429F-8C19-E25A1EE12B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6863781" y="5459691"/>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ddressed Envelope With Stamp Clip Art">
            <a:extLst>
              <a:ext uri="{FF2B5EF4-FFF2-40B4-BE49-F238E27FC236}">
                <a16:creationId xmlns:a16="http://schemas.microsoft.com/office/drawing/2014/main" id="{6BCBA901-9E52-4983-A3D7-D3DA5115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6532216" y="560918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wdj\Google Drive\Primary\Y5 SoW\From Tracy\Pronoun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28857" y="1872638"/>
            <a:ext cx="310368" cy="7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lur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2640" y="4337446"/>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Callout 49"/>
          <p:cNvSpPr/>
          <p:nvPr/>
        </p:nvSpPr>
        <p:spPr>
          <a:xfrm>
            <a:off x="10257237" y="5381556"/>
            <a:ext cx="1652683"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Bonjour !</a:t>
            </a:r>
          </a:p>
        </p:txBody>
      </p:sp>
      <p:sp>
        <p:nvSpPr>
          <p:cNvPr id="51" name="Oval Callout 50"/>
          <p:cNvSpPr/>
          <p:nvPr/>
        </p:nvSpPr>
        <p:spPr>
          <a:xfrm>
            <a:off x="10064187" y="4430376"/>
            <a:ext cx="1871335" cy="451124"/>
          </a:xfrm>
          <a:prstGeom prst="wedgeEllipseCallout">
            <a:avLst>
              <a:gd name="adj1" fmla="val -47278"/>
              <a:gd name="adj2" fmla="val 3922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Au revoir !</a:t>
            </a:r>
          </a:p>
        </p:txBody>
      </p:sp>
      <p:sp>
        <p:nvSpPr>
          <p:cNvPr id="6" name="TextBox 5"/>
          <p:cNvSpPr txBox="1"/>
          <p:nvPr/>
        </p:nvSpPr>
        <p:spPr>
          <a:xfrm>
            <a:off x="124535" y="1145515"/>
            <a:ext cx="11555590" cy="707886"/>
          </a:xfrm>
          <a:prstGeom prst="rect">
            <a:avLst/>
          </a:prstGeom>
          <a:noFill/>
        </p:spPr>
        <p:txBody>
          <a:bodyPr wrap="square" rtlCol="0">
            <a:spAutoFit/>
          </a:bodyPr>
          <a:lstStyle/>
          <a:p>
            <a:pPr algn="l"/>
            <a:r>
              <a:rPr lang="en-GB" sz="2000" dirty="0">
                <a:solidFill>
                  <a:schemeClr val="accent5">
                    <a:lumMod val="50000"/>
                  </a:schemeClr>
                </a:solidFill>
              </a:rPr>
              <a:t>Listen carefully to what partner B says. Choose the correct picture and say the word (noun) that completes the sentence!</a:t>
            </a:r>
          </a:p>
        </p:txBody>
      </p:sp>
      <p:sp>
        <p:nvSpPr>
          <p:cNvPr id="47"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2" descr="C:\Users\wdj\Google Drive\Primary\Y5 SoW\From Tracy\Pronouns\you.png">
            <a:extLst>
              <a:ext uri="{FF2B5EF4-FFF2-40B4-BE49-F238E27FC236}">
                <a16:creationId xmlns:a16="http://schemas.microsoft.com/office/drawing/2014/main" id="{2D8F7E48-61CC-4443-B0F0-01AFFB8FB2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583" y="1872638"/>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Addressed Envelope With Stamp Clip Art">
            <a:extLst>
              <a:ext uri="{FF2B5EF4-FFF2-40B4-BE49-F238E27FC236}">
                <a16:creationId xmlns:a16="http://schemas.microsoft.com/office/drawing/2014/main" id="{151FC4B3-F459-4664-BF86-C43B035783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0524" y="428534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ressed Envelope With Stamp Clip Art">
            <a:extLst>
              <a:ext uri="{FF2B5EF4-FFF2-40B4-BE49-F238E27FC236}">
                <a16:creationId xmlns:a16="http://schemas.microsoft.com/office/drawing/2014/main" id="{79069DBF-EE28-4425-92B4-80E2B12D91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7718">
            <a:off x="2288660" y="4399142"/>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ddressed Envelope With Stamp Clip Art">
            <a:extLst>
              <a:ext uri="{FF2B5EF4-FFF2-40B4-BE49-F238E27FC236}">
                <a16:creationId xmlns:a16="http://schemas.microsoft.com/office/drawing/2014/main" id="{C92AC6E9-5FA6-4065-B95D-EA91DD3EDA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5521">
            <a:off x="1957095" y="4548633"/>
            <a:ext cx="776272" cy="4683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og, Animal, Corgi, Beagle, Bolonka, Spitz, Pitbull">
            <a:extLst>
              <a:ext uri="{FF2B5EF4-FFF2-40B4-BE49-F238E27FC236}">
                <a16:creationId xmlns:a16="http://schemas.microsoft.com/office/drawing/2014/main" id="{844B58D1-865C-4BA1-BB54-F97DA0D491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75563" b="60243"/>
          <a:stretch/>
        </p:blipFill>
        <p:spPr bwMode="auto">
          <a:xfrm>
            <a:off x="6421472" y="3115778"/>
            <a:ext cx="1060845" cy="8935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wdj\Google Drive\Primary\Y5 SoW\From Tracy\Pronouns\you-plural.png">
            <a:extLst>
              <a:ext uri="{FF2B5EF4-FFF2-40B4-BE49-F238E27FC236}">
                <a16:creationId xmlns:a16="http://schemas.microsoft.com/office/drawing/2014/main" id="{7BF1BB15-A5D5-47C8-84AF-259659CA32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56334" y="4279225"/>
            <a:ext cx="641292"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D5EAC95-91B2-4D8F-AE5A-D537293DC440}"/>
              </a:ext>
            </a:extLst>
          </p:cNvPr>
          <p:cNvPicPr>
            <a:picLocks noChangeAspect="1"/>
          </p:cNvPicPr>
          <p:nvPr/>
        </p:nvPicPr>
        <p:blipFill>
          <a:blip r:embed="rId12"/>
          <a:stretch>
            <a:fillRect/>
          </a:stretch>
        </p:blipFill>
        <p:spPr>
          <a:xfrm>
            <a:off x="5455064" y="4300960"/>
            <a:ext cx="736297" cy="610181"/>
          </a:xfrm>
          <a:prstGeom prst="rect">
            <a:avLst/>
          </a:prstGeom>
        </p:spPr>
      </p:pic>
      <p:pic>
        <p:nvPicPr>
          <p:cNvPr id="8200" name="Picture 8" descr="Letters, Email, Newsletter, Write, Post, Message">
            <a:extLst>
              <a:ext uri="{FF2B5EF4-FFF2-40B4-BE49-F238E27FC236}">
                <a16:creationId xmlns:a16="http://schemas.microsoft.com/office/drawing/2014/main" id="{CD423A27-0BAE-4EDF-8744-A8CFBB29A6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65934" y="4190127"/>
            <a:ext cx="1043758" cy="104375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6F51269-378B-4BA3-BCB9-633B36C5805F}"/>
              </a:ext>
            </a:extLst>
          </p:cNvPr>
          <p:cNvSpPr txBox="1"/>
          <p:nvPr/>
        </p:nvSpPr>
        <p:spPr>
          <a:xfrm>
            <a:off x="6775728" y="4409770"/>
            <a:ext cx="316296" cy="461665"/>
          </a:xfrm>
          <a:prstGeom prst="rect">
            <a:avLst/>
          </a:prstGeom>
          <a:noFill/>
        </p:spPr>
        <p:txBody>
          <a:bodyPr wrap="square" rtlCol="0">
            <a:spAutoFit/>
          </a:bodyPr>
          <a:lstStyle/>
          <a:p>
            <a:pPr algn="l"/>
            <a:r>
              <a:rPr lang="fr-FR" sz="2400" dirty="0">
                <a:solidFill>
                  <a:schemeClr val="bg1"/>
                </a:solidFill>
              </a:rPr>
              <a:t>@</a:t>
            </a:r>
          </a:p>
        </p:txBody>
      </p:sp>
      <p:pic>
        <p:nvPicPr>
          <p:cNvPr id="46" name="Picture 45">
            <a:extLst>
              <a:ext uri="{FF2B5EF4-FFF2-40B4-BE49-F238E27FC236}">
                <a16:creationId xmlns:a16="http://schemas.microsoft.com/office/drawing/2014/main" id="{1587DA77-7755-4379-9179-6F3322544C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7319" y="5444152"/>
            <a:ext cx="1063491" cy="707886"/>
          </a:xfrm>
          <a:prstGeom prst="rect">
            <a:avLst/>
          </a:prstGeom>
        </p:spPr>
      </p:pic>
      <p:pic>
        <p:nvPicPr>
          <p:cNvPr id="5" name="Picture 4">
            <a:extLst>
              <a:ext uri="{FF2B5EF4-FFF2-40B4-BE49-F238E27FC236}">
                <a16:creationId xmlns:a16="http://schemas.microsoft.com/office/drawing/2014/main" id="{1E0980DF-B4BF-48FD-A5E3-37886665F0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51326" y="1817352"/>
            <a:ext cx="684023" cy="915846"/>
          </a:xfrm>
          <a:prstGeom prst="rect">
            <a:avLst/>
          </a:prstGeom>
        </p:spPr>
      </p:pic>
      <p:pic>
        <p:nvPicPr>
          <p:cNvPr id="12" name="Picture 11">
            <a:extLst>
              <a:ext uri="{FF2B5EF4-FFF2-40B4-BE49-F238E27FC236}">
                <a16:creationId xmlns:a16="http://schemas.microsoft.com/office/drawing/2014/main" id="{70F6873F-2F34-4665-83A4-601DCAB4E6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7300" y="1753954"/>
            <a:ext cx="1221025" cy="1207670"/>
          </a:xfrm>
          <a:prstGeom prst="rect">
            <a:avLst/>
          </a:prstGeom>
        </p:spPr>
      </p:pic>
      <p:sp>
        <p:nvSpPr>
          <p:cNvPr id="48" name="Rectangle 47">
            <a:extLst>
              <a:ext uri="{FF2B5EF4-FFF2-40B4-BE49-F238E27FC236}">
                <a16:creationId xmlns:a16="http://schemas.microsoft.com/office/drawing/2014/main" id="{7DF73810-DDC6-43AD-A6C1-D29DD3EABCC4}"/>
              </a:ext>
            </a:extLst>
          </p:cNvPr>
          <p:cNvSpPr/>
          <p:nvPr/>
        </p:nvSpPr>
        <p:spPr>
          <a:xfrm>
            <a:off x="1043608" y="2459776"/>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tu</a:t>
            </a:r>
            <a:r>
              <a:rPr lang="en-GB" dirty="0">
                <a:solidFill>
                  <a:schemeClr val="accent5">
                    <a:lumMod val="50000"/>
                  </a:schemeClr>
                </a:solidFill>
              </a:rPr>
              <a:t>] </a:t>
            </a:r>
            <a:endParaRPr lang="en-GB" dirty="0"/>
          </a:p>
        </p:txBody>
      </p:sp>
      <p:sp>
        <p:nvSpPr>
          <p:cNvPr id="53" name="Rectangle 52">
            <a:extLst>
              <a:ext uri="{FF2B5EF4-FFF2-40B4-BE49-F238E27FC236}">
                <a16:creationId xmlns:a16="http://schemas.microsoft.com/office/drawing/2014/main" id="{3D89F14B-9537-460E-8AF9-1FC8086E1879}"/>
              </a:ext>
            </a:extLst>
          </p:cNvPr>
          <p:cNvSpPr/>
          <p:nvPr/>
        </p:nvSpPr>
        <p:spPr>
          <a:xfrm>
            <a:off x="1027583" y="4796627"/>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ils</a:t>
            </a:r>
            <a:r>
              <a:rPr lang="en-GB" dirty="0">
                <a:solidFill>
                  <a:schemeClr val="accent5">
                    <a:lumMod val="50000"/>
                  </a:schemeClr>
                </a:solidFill>
              </a:rPr>
              <a:t>] </a:t>
            </a:r>
            <a:endParaRPr lang="en-GB" dirty="0"/>
          </a:p>
        </p:txBody>
      </p:sp>
      <p:sp>
        <p:nvSpPr>
          <p:cNvPr id="54" name="Rectangle 53">
            <a:extLst>
              <a:ext uri="{FF2B5EF4-FFF2-40B4-BE49-F238E27FC236}">
                <a16:creationId xmlns:a16="http://schemas.microsoft.com/office/drawing/2014/main" id="{D75D5A44-E4FC-47F6-86A3-C103DB430C8A}"/>
              </a:ext>
            </a:extLst>
          </p:cNvPr>
          <p:cNvSpPr/>
          <p:nvPr/>
        </p:nvSpPr>
        <p:spPr>
          <a:xfrm>
            <a:off x="1072155" y="5933812"/>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il</a:t>
            </a:r>
            <a:r>
              <a:rPr lang="en-GB" dirty="0">
                <a:solidFill>
                  <a:schemeClr val="accent5">
                    <a:lumMod val="50000"/>
                  </a:schemeClr>
                </a:solidFill>
              </a:rPr>
              <a:t>] </a:t>
            </a:r>
            <a:endParaRPr lang="en-GB" dirty="0"/>
          </a:p>
        </p:txBody>
      </p:sp>
      <p:sp>
        <p:nvSpPr>
          <p:cNvPr id="55" name="Rectangle 54">
            <a:extLst>
              <a:ext uri="{FF2B5EF4-FFF2-40B4-BE49-F238E27FC236}">
                <a16:creationId xmlns:a16="http://schemas.microsoft.com/office/drawing/2014/main" id="{C7B1369E-EF04-495A-A86B-97C52256BEA1}"/>
              </a:ext>
            </a:extLst>
          </p:cNvPr>
          <p:cNvSpPr/>
          <p:nvPr/>
        </p:nvSpPr>
        <p:spPr>
          <a:xfrm>
            <a:off x="5630795" y="2581217"/>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tu</a:t>
            </a:r>
            <a:r>
              <a:rPr lang="en-GB" dirty="0">
                <a:solidFill>
                  <a:schemeClr val="accent5">
                    <a:lumMod val="50000"/>
                  </a:schemeClr>
                </a:solidFill>
              </a:rPr>
              <a:t>] </a:t>
            </a:r>
            <a:endParaRPr lang="en-GB" dirty="0"/>
          </a:p>
        </p:txBody>
      </p:sp>
      <p:sp>
        <p:nvSpPr>
          <p:cNvPr id="56" name="Rectangle 55">
            <a:extLst>
              <a:ext uri="{FF2B5EF4-FFF2-40B4-BE49-F238E27FC236}">
                <a16:creationId xmlns:a16="http://schemas.microsoft.com/office/drawing/2014/main" id="{FA9B2326-3693-4325-94B5-0138B96D0555}"/>
              </a:ext>
            </a:extLst>
          </p:cNvPr>
          <p:cNvSpPr/>
          <p:nvPr/>
        </p:nvSpPr>
        <p:spPr>
          <a:xfrm>
            <a:off x="5503086" y="3695957"/>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elles</a:t>
            </a:r>
            <a:r>
              <a:rPr lang="en-GB" dirty="0">
                <a:solidFill>
                  <a:schemeClr val="accent5">
                    <a:lumMod val="50000"/>
                  </a:schemeClr>
                </a:solidFill>
              </a:rPr>
              <a:t>] </a:t>
            </a:r>
            <a:endParaRPr lang="en-GB" dirty="0"/>
          </a:p>
        </p:txBody>
      </p:sp>
      <p:sp>
        <p:nvSpPr>
          <p:cNvPr id="57" name="Rectangle 56">
            <a:extLst>
              <a:ext uri="{FF2B5EF4-FFF2-40B4-BE49-F238E27FC236}">
                <a16:creationId xmlns:a16="http://schemas.microsoft.com/office/drawing/2014/main" id="{3071374F-31B6-4066-A3F8-A6949EA71109}"/>
              </a:ext>
            </a:extLst>
          </p:cNvPr>
          <p:cNvSpPr/>
          <p:nvPr/>
        </p:nvSpPr>
        <p:spPr>
          <a:xfrm>
            <a:off x="5399750" y="4826487"/>
            <a:ext cx="922047" cy="369332"/>
          </a:xfrm>
          <a:prstGeom prst="rect">
            <a:avLst/>
          </a:prstGeom>
        </p:spPr>
        <p:txBody>
          <a:bodyPr wrap="square">
            <a:spAutoFit/>
          </a:bodyPr>
          <a:lstStyle/>
          <a:p>
            <a:r>
              <a:rPr lang="en-GB" dirty="0">
                <a:solidFill>
                  <a:schemeClr val="accent5">
                    <a:lumMod val="50000"/>
                  </a:schemeClr>
                </a:solidFill>
              </a:rPr>
              <a:t>[nous] </a:t>
            </a:r>
            <a:endParaRPr lang="en-GB" dirty="0"/>
          </a:p>
        </p:txBody>
      </p:sp>
      <p:sp>
        <p:nvSpPr>
          <p:cNvPr id="58" name="Rectangle 57">
            <a:extLst>
              <a:ext uri="{FF2B5EF4-FFF2-40B4-BE49-F238E27FC236}">
                <a16:creationId xmlns:a16="http://schemas.microsoft.com/office/drawing/2014/main" id="{0F85D1B5-CB12-48A9-92E9-E967C779A11F}"/>
              </a:ext>
            </a:extLst>
          </p:cNvPr>
          <p:cNvSpPr/>
          <p:nvPr/>
        </p:nvSpPr>
        <p:spPr>
          <a:xfrm>
            <a:off x="5630795" y="5886616"/>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ils</a:t>
            </a:r>
            <a:r>
              <a:rPr lang="en-GB" dirty="0">
                <a:solidFill>
                  <a:schemeClr val="accent5">
                    <a:lumMod val="50000"/>
                  </a:schemeClr>
                </a:solidFill>
              </a:rPr>
              <a:t>] </a:t>
            </a:r>
            <a:endParaRPr lang="en-GB" dirty="0"/>
          </a:p>
        </p:txBody>
      </p:sp>
      <p:sp>
        <p:nvSpPr>
          <p:cNvPr id="59" name="Rectangle 58">
            <a:extLst>
              <a:ext uri="{FF2B5EF4-FFF2-40B4-BE49-F238E27FC236}">
                <a16:creationId xmlns:a16="http://schemas.microsoft.com/office/drawing/2014/main" id="{419617D9-5771-45DA-B8DE-72E7F11EF472}"/>
              </a:ext>
            </a:extLst>
          </p:cNvPr>
          <p:cNvSpPr/>
          <p:nvPr/>
        </p:nvSpPr>
        <p:spPr>
          <a:xfrm>
            <a:off x="9249802" y="2542789"/>
            <a:ext cx="922047" cy="369332"/>
          </a:xfrm>
          <a:prstGeom prst="rect">
            <a:avLst/>
          </a:prstGeom>
        </p:spPr>
        <p:txBody>
          <a:bodyPr wrap="square">
            <a:spAutoFit/>
          </a:bodyPr>
          <a:lstStyle/>
          <a:p>
            <a:r>
              <a:rPr lang="en-GB" dirty="0">
                <a:solidFill>
                  <a:schemeClr val="accent5">
                    <a:lumMod val="50000"/>
                  </a:schemeClr>
                </a:solidFill>
              </a:rPr>
              <a:t>[je] </a:t>
            </a:r>
            <a:endParaRPr lang="en-GB" dirty="0"/>
          </a:p>
        </p:txBody>
      </p:sp>
      <p:sp>
        <p:nvSpPr>
          <p:cNvPr id="60" name="Rectangle 59">
            <a:extLst>
              <a:ext uri="{FF2B5EF4-FFF2-40B4-BE49-F238E27FC236}">
                <a16:creationId xmlns:a16="http://schemas.microsoft.com/office/drawing/2014/main" id="{D7182465-73BE-40BB-B669-A53D3B444EC6}"/>
              </a:ext>
            </a:extLst>
          </p:cNvPr>
          <p:cNvSpPr/>
          <p:nvPr/>
        </p:nvSpPr>
        <p:spPr>
          <a:xfrm>
            <a:off x="9015956" y="3637585"/>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vous</a:t>
            </a:r>
            <a:r>
              <a:rPr lang="en-GB" dirty="0">
                <a:solidFill>
                  <a:schemeClr val="accent5">
                    <a:lumMod val="50000"/>
                  </a:schemeClr>
                </a:solidFill>
              </a:rPr>
              <a:t>] </a:t>
            </a:r>
            <a:endParaRPr lang="en-GB" dirty="0"/>
          </a:p>
        </p:txBody>
      </p:sp>
      <p:sp>
        <p:nvSpPr>
          <p:cNvPr id="61" name="Rectangle 60">
            <a:extLst>
              <a:ext uri="{FF2B5EF4-FFF2-40B4-BE49-F238E27FC236}">
                <a16:creationId xmlns:a16="http://schemas.microsoft.com/office/drawing/2014/main" id="{07983568-4337-4BDB-ABB7-BC0D8FB60282}"/>
              </a:ext>
            </a:extLst>
          </p:cNvPr>
          <p:cNvSpPr/>
          <p:nvPr/>
        </p:nvSpPr>
        <p:spPr>
          <a:xfrm>
            <a:off x="9249801" y="4762196"/>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ils</a:t>
            </a:r>
            <a:r>
              <a:rPr lang="en-GB" dirty="0">
                <a:solidFill>
                  <a:schemeClr val="accent5">
                    <a:lumMod val="50000"/>
                  </a:schemeClr>
                </a:solidFill>
              </a:rPr>
              <a:t>] </a:t>
            </a:r>
            <a:endParaRPr lang="en-GB" dirty="0"/>
          </a:p>
        </p:txBody>
      </p:sp>
      <p:pic>
        <p:nvPicPr>
          <p:cNvPr id="63" name="Picture 2" descr="C:\Users\wdj\Google Drive\Primary\Y5 SoW\From Tracy\Pronouns\he.png">
            <a:extLst>
              <a:ext uri="{FF2B5EF4-FFF2-40B4-BE49-F238E27FC236}">
                <a16:creationId xmlns:a16="http://schemas.microsoft.com/office/drawing/2014/main" id="{764D6850-A159-4AE1-8738-3D78DEB1C13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3081"/>
          <a:stretch/>
        </p:blipFill>
        <p:spPr bwMode="auto">
          <a:xfrm>
            <a:off x="9623580" y="5385530"/>
            <a:ext cx="374197" cy="5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342990EF-F127-4219-A3CC-FD8E8335CC40}"/>
              </a:ext>
            </a:extLst>
          </p:cNvPr>
          <p:cNvSpPr/>
          <p:nvPr/>
        </p:nvSpPr>
        <p:spPr>
          <a:xfrm>
            <a:off x="9162827" y="5899661"/>
            <a:ext cx="806631" cy="369332"/>
          </a:xfrm>
          <a:prstGeom prst="rect">
            <a:avLst/>
          </a:prstGeom>
        </p:spPr>
        <p:txBody>
          <a:bodyPr wrap="none">
            <a:spAutoFit/>
          </a:bodyPr>
          <a:lstStyle/>
          <a:p>
            <a:r>
              <a:rPr lang="en-GB" dirty="0">
                <a:solidFill>
                  <a:schemeClr val="accent5">
                    <a:lumMod val="50000"/>
                  </a:schemeClr>
                </a:solidFill>
              </a:rPr>
              <a:t>[</a:t>
            </a:r>
            <a:r>
              <a:rPr lang="en-GB" dirty="0" err="1">
                <a:solidFill>
                  <a:schemeClr val="accent5">
                    <a:lumMod val="50000"/>
                  </a:schemeClr>
                </a:solidFill>
              </a:rPr>
              <a:t>elle</a:t>
            </a:r>
            <a:r>
              <a:rPr lang="en-GB" dirty="0">
                <a:solidFill>
                  <a:schemeClr val="accent5">
                    <a:lumMod val="50000"/>
                  </a:schemeClr>
                </a:solidFill>
              </a:rPr>
              <a:t>] </a:t>
            </a:r>
            <a:endParaRPr lang="en-GB" dirty="0"/>
          </a:p>
        </p:txBody>
      </p:sp>
      <p:pic>
        <p:nvPicPr>
          <p:cNvPr id="65" name="Picture 2" descr="C:\Users\wdj\Google Drive\Primary\Y5 SoW\From Tracy\Pronouns\you.png">
            <a:extLst>
              <a:ext uri="{FF2B5EF4-FFF2-40B4-BE49-F238E27FC236}">
                <a16:creationId xmlns:a16="http://schemas.microsoft.com/office/drawing/2014/main" id="{76460C94-6B74-4831-AD61-679BDD8E24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6903" y="5328322"/>
            <a:ext cx="742216" cy="6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a:extLst>
              <a:ext uri="{FF2B5EF4-FFF2-40B4-BE49-F238E27FC236}">
                <a16:creationId xmlns:a16="http://schemas.microsoft.com/office/drawing/2014/main" id="{30F68D1E-551C-4415-A24A-F62829E0AC4D}"/>
              </a:ext>
            </a:extLst>
          </p:cNvPr>
          <p:cNvPicPr>
            <a:picLocks noChangeAspect="1"/>
          </p:cNvPicPr>
          <p:nvPr/>
        </p:nvPicPr>
        <p:blipFill>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914575" y="3062931"/>
            <a:ext cx="872610" cy="6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9387BAB1-8834-4C67-AB3D-C4F3E7043B23}"/>
              </a:ext>
            </a:extLst>
          </p:cNvPr>
          <p:cNvSpPr/>
          <p:nvPr/>
        </p:nvSpPr>
        <p:spPr>
          <a:xfrm>
            <a:off x="989736" y="3520949"/>
            <a:ext cx="922047" cy="369332"/>
          </a:xfrm>
          <a:prstGeom prst="rect">
            <a:avLst/>
          </a:prstGeom>
        </p:spPr>
        <p:txBody>
          <a:bodyPr wrap="square">
            <a:spAutoFit/>
          </a:bodyPr>
          <a:lstStyle/>
          <a:p>
            <a:r>
              <a:rPr lang="en-GB" dirty="0">
                <a:solidFill>
                  <a:schemeClr val="accent5">
                    <a:lumMod val="50000"/>
                  </a:schemeClr>
                </a:solidFill>
              </a:rPr>
              <a:t>[</a:t>
            </a:r>
            <a:r>
              <a:rPr lang="en-GB" dirty="0" err="1">
                <a:solidFill>
                  <a:schemeClr val="accent5">
                    <a:lumMod val="50000"/>
                  </a:schemeClr>
                </a:solidFill>
              </a:rPr>
              <a:t>vous</a:t>
            </a:r>
            <a:r>
              <a:rPr lang="en-GB" dirty="0">
                <a:solidFill>
                  <a:schemeClr val="accent5">
                    <a:lumMod val="50000"/>
                  </a:schemeClr>
                </a:solidFill>
              </a:rPr>
              <a:t>] </a:t>
            </a:r>
            <a:endParaRPr lang="en-GB" dirty="0"/>
          </a:p>
        </p:txBody>
      </p:sp>
    </p:spTree>
    <p:extLst>
      <p:ext uri="{BB962C8B-B14F-4D97-AF65-F5344CB8AC3E}">
        <p14:creationId xmlns:p14="http://schemas.microsoft.com/office/powerpoint/2010/main" val="29896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parle ! (</a:t>
            </a:r>
            <a:r>
              <a:rPr lang="en-GB" sz="3600" b="1" dirty="0" err="1">
                <a:solidFill>
                  <a:schemeClr val="bg1"/>
                </a:solidFill>
              </a:rPr>
              <a:t>réponses</a:t>
            </a:r>
            <a:r>
              <a:rPr lang="en-GB" sz="3600" b="1" dirty="0">
                <a:solidFill>
                  <a:schemeClr val="bg1"/>
                </a:solidFill>
              </a:rPr>
              <a:t>)</a:t>
            </a:r>
          </a:p>
        </p:txBody>
      </p:sp>
      <p:sp>
        <p:nvSpPr>
          <p:cNvPr id="3" name="Rounded Rectangle 46">
            <a:extLst>
              <a:ext uri="{FF2B5EF4-FFF2-40B4-BE49-F238E27FC236}">
                <a16:creationId xmlns:a16="http://schemas.microsoft.com/office/drawing/2014/main" id="{F7F0698F-D085-43DC-A0AF-25B77F0355A8}"/>
              </a:ext>
            </a:extLst>
          </p:cNvPr>
          <p:cNvSpPr/>
          <p:nvPr/>
        </p:nvSpPr>
        <p:spPr>
          <a:xfrm>
            <a:off x="9738360" y="249870"/>
            <a:ext cx="21715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 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7B7AD67-C192-4595-9608-64A0659A4810}"/>
              </a:ext>
            </a:extLst>
          </p:cNvPr>
          <p:cNvSpPr txBox="1"/>
          <p:nvPr/>
        </p:nvSpPr>
        <p:spPr>
          <a:xfrm>
            <a:off x="281307" y="1536378"/>
            <a:ext cx="595700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dirty="0" err="1">
                <a:solidFill>
                  <a:srgbClr val="4472C4">
                    <a:lumMod val="50000"/>
                  </a:srgbClr>
                </a:solidFill>
                <a:latin typeface="Century Gothic" panose="020F0302020204030204"/>
              </a:rPr>
              <a:t>écrivons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souvent</a:t>
            </a:r>
            <a:r>
              <a:rPr lang="en-US" sz="2400" dirty="0">
                <a:solidFill>
                  <a:srgbClr val="4472C4">
                    <a:lumMod val="50000"/>
                  </a:srgbClr>
                </a:solidFill>
                <a:latin typeface="Century Gothic" panose="020F0302020204030204"/>
              </a:rPr>
              <a:t> des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Elle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bonjour.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traduis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parfois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anglais</a:t>
            </a:r>
            <a:r>
              <a:rPr lang="en-US" sz="2400" dirty="0">
                <a:solidFill>
                  <a:srgbClr val="4472C4">
                    <a:lumMod val="50000"/>
                  </a:srgbClr>
                </a:solidFill>
                <a:latin typeface="Century Gothic" panose="020F0302020204030204"/>
              </a:rPr>
              <a:t>.</a:t>
            </a:r>
          </a:p>
          <a:p>
            <a:pPr lvl="0">
              <a:defRPr/>
            </a:pPr>
            <a:r>
              <a:rPr lang="en-US" sz="2400" dirty="0" err="1">
                <a:solidFill>
                  <a:srgbClr val="4472C4">
                    <a:lumMod val="50000"/>
                  </a:srgbClr>
                </a:solidFill>
              </a:rPr>
              <a:t>Elles</a:t>
            </a:r>
            <a:r>
              <a:rPr lang="en-US" sz="2400" dirty="0">
                <a:solidFill>
                  <a:srgbClr val="4472C4">
                    <a:lumMod val="50000"/>
                  </a:srgbClr>
                </a:solidFill>
              </a:rPr>
              <a:t> </a:t>
            </a:r>
            <a:r>
              <a:rPr lang="en-US" sz="2400" dirty="0" err="1">
                <a:solidFill>
                  <a:srgbClr val="4472C4">
                    <a:lumMod val="50000"/>
                  </a:srgbClr>
                </a:solidFill>
              </a:rPr>
              <a:t>décrivent</a:t>
            </a:r>
            <a:r>
              <a:rPr lang="en-US" sz="2400" dirty="0">
                <a:solidFill>
                  <a:srgbClr val="4472C4">
                    <a:lumMod val="50000"/>
                  </a:srgbClr>
                </a:solidFill>
              </a:rPr>
              <a:t> le temps.</a:t>
            </a:r>
          </a:p>
          <a:p>
            <a:pPr lvl="0">
              <a:defRPr/>
            </a:pPr>
            <a:r>
              <a:rPr lang="en-US" sz="2400" dirty="0" err="1">
                <a:solidFill>
                  <a:srgbClr val="4472C4">
                    <a:lumMod val="50000"/>
                  </a:srgbClr>
                </a:solidFill>
              </a:rPr>
              <a:t>Vous</a:t>
            </a:r>
            <a:r>
              <a:rPr lang="en-US" sz="2400" dirty="0">
                <a:solidFill>
                  <a:srgbClr val="4472C4">
                    <a:lumMod val="50000"/>
                  </a:srgbClr>
                </a:solidFill>
              </a:rPr>
              <a:t> </a:t>
            </a:r>
            <a:r>
              <a:rPr lang="en-US" sz="2400" dirty="0" err="1">
                <a:solidFill>
                  <a:srgbClr val="4472C4">
                    <a:lumMod val="50000"/>
                  </a:srgbClr>
                </a:solidFill>
              </a:rPr>
              <a:t>lisez</a:t>
            </a:r>
            <a:r>
              <a:rPr lang="en-US" sz="2400" dirty="0">
                <a:solidFill>
                  <a:srgbClr val="4472C4">
                    <a:lumMod val="50000"/>
                  </a:srgbClr>
                </a:solidFill>
              </a:rPr>
              <a:t> </a:t>
            </a:r>
            <a:r>
              <a:rPr lang="en-US" sz="2400" dirty="0" err="1">
                <a:solidFill>
                  <a:srgbClr val="4472C4">
                    <a:lumMod val="50000"/>
                  </a:srgbClr>
                </a:solidFill>
              </a:rPr>
              <a:t>maintenent</a:t>
            </a:r>
            <a:r>
              <a:rPr lang="en-US" sz="2400" dirty="0">
                <a:solidFill>
                  <a:srgbClr val="4472C4">
                    <a:lumMod val="50000"/>
                  </a:srgbClr>
                </a:solidFill>
              </a:rPr>
              <a:t> des livres.</a:t>
            </a:r>
          </a:p>
          <a:p>
            <a:pPr lvl="0">
              <a:defRPr/>
            </a:pPr>
            <a:r>
              <a:rPr lang="en-US" sz="2400" dirty="0" err="1">
                <a:solidFill>
                  <a:srgbClr val="4472C4">
                    <a:lumMod val="50000"/>
                  </a:srgbClr>
                </a:solidFill>
              </a:rPr>
              <a:t>J’écris</a:t>
            </a:r>
            <a:r>
              <a:rPr lang="en-US" sz="2400" dirty="0">
                <a:solidFill>
                  <a:srgbClr val="4472C4">
                    <a:lumMod val="50000"/>
                  </a:srgbClr>
                </a:solidFill>
              </a:rPr>
              <a:t> des </a:t>
            </a:r>
            <a:r>
              <a:rPr lang="en-US" sz="2400" dirty="0" err="1">
                <a:solidFill>
                  <a:srgbClr val="4472C4">
                    <a:lumMod val="50000"/>
                  </a:srgbClr>
                </a:solidFill>
              </a:rPr>
              <a:t>lettres</a:t>
            </a:r>
            <a:r>
              <a:rPr lang="en-US" sz="2400" dirty="0">
                <a:solidFill>
                  <a:srgbClr val="4472C4">
                    <a:lumMod val="50000"/>
                  </a:srgbClr>
                </a:solidFill>
              </a:rPr>
              <a:t>.</a:t>
            </a:r>
          </a:p>
        </p:txBody>
      </p:sp>
      <p:pic>
        <p:nvPicPr>
          <p:cNvPr id="27" name="Picture 26" descr="A close up of a logo&#10;&#10;Description automatically generated">
            <a:extLst>
              <a:ext uri="{FF2B5EF4-FFF2-40B4-BE49-F238E27FC236}">
                <a16:creationId xmlns:a16="http://schemas.microsoft.com/office/drawing/2014/main" id="{BE6A887E-0780-47B3-B9B5-8A59B68ED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000" y="3644988"/>
            <a:ext cx="2677656" cy="2677656"/>
          </a:xfrm>
          <a:prstGeom prst="rect">
            <a:avLst/>
          </a:prstGeom>
        </p:spPr>
      </p:pic>
      <p:pic>
        <p:nvPicPr>
          <p:cNvPr id="29" name="Picture 28" descr="A picture containing doll, shirt&#10;&#10;Description automatically generated">
            <a:extLst>
              <a:ext uri="{FF2B5EF4-FFF2-40B4-BE49-F238E27FC236}">
                <a16:creationId xmlns:a16="http://schemas.microsoft.com/office/drawing/2014/main" id="{1B83119C-722E-48BD-84C3-6B66291084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7107" y="3429000"/>
            <a:ext cx="2893693" cy="2893693"/>
          </a:xfrm>
          <a:prstGeom prst="rect">
            <a:avLst/>
          </a:prstGeom>
        </p:spPr>
      </p:pic>
      <p:sp>
        <p:nvSpPr>
          <p:cNvPr id="21" name="TextBox 20">
            <a:extLst>
              <a:ext uri="{FF2B5EF4-FFF2-40B4-BE49-F238E27FC236}">
                <a16:creationId xmlns:a16="http://schemas.microsoft.com/office/drawing/2014/main" id="{25FC99BA-5929-4511-A9CA-FCB6B1974CC3}"/>
              </a:ext>
            </a:extLst>
          </p:cNvPr>
          <p:cNvSpPr txBox="1"/>
          <p:nvPr/>
        </p:nvSpPr>
        <p:spPr>
          <a:xfrm>
            <a:off x="6238307" y="1484947"/>
            <a:ext cx="6197600" cy="27392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traduisez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livres.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espagnol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soleil.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mon cahier.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disent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revoir.</a:t>
            </a:r>
          </a:p>
        </p:txBody>
      </p:sp>
    </p:spTree>
    <p:extLst>
      <p:ext uri="{BB962C8B-B14F-4D97-AF65-F5344CB8AC3E}">
        <p14:creationId xmlns:p14="http://schemas.microsoft.com/office/powerpoint/2010/main" val="4149526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4" name="TextBox 13">
            <a:extLst>
              <a:ext uri="{FF2B5EF4-FFF2-40B4-BE49-F238E27FC236}">
                <a16:creationId xmlns:a16="http://schemas.microsoft.com/office/drawing/2014/main" id="{B0D24CA3-ABF2-4AFF-B2B7-5E5CBEF6D4DD}"/>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hlinkClick r:id="rId6"/>
              </a:rPr>
              <a:t>Y8 Term 3.2 Week 2 (Y7 Mashup 5)</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EA5C9D3-67FE-411B-8834-A7558CD22329}"/>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18" name="Picture 17">
            <a:extLst>
              <a:ext uri="{FF2B5EF4-FFF2-40B4-BE49-F238E27FC236}">
                <a16:creationId xmlns:a16="http://schemas.microsoft.com/office/drawing/2014/main" id="{AABF8A78-AB89-420D-AF9E-0BA8F7BCA3B8}"/>
              </a:ext>
            </a:extLst>
          </p:cNvPr>
          <p:cNvPicPr/>
          <p:nvPr/>
        </p:nvPicPr>
        <p:blipFill>
          <a:blip r:embed="rId7">
            <a:extLst>
              <a:ext uri="{28A0092B-C50C-407E-A947-70E740481C1C}">
                <a14:useLocalDpi xmlns:a14="http://schemas.microsoft.com/office/drawing/2010/main" val="0"/>
              </a:ext>
            </a:extLst>
          </a:blip>
          <a:srcRect/>
          <a:stretch/>
        </p:blipFill>
        <p:spPr>
          <a:xfrm>
            <a:off x="5458283" y="2916228"/>
            <a:ext cx="1275434" cy="1275434"/>
          </a:xfrm>
          <a:prstGeom prst="rect">
            <a:avLst/>
          </a:prstGeom>
        </p:spPr>
      </p:pic>
    </p:spTree>
    <p:extLst>
      <p:ext uri="{BB962C8B-B14F-4D97-AF65-F5344CB8AC3E}">
        <p14:creationId xmlns:p14="http://schemas.microsoft.com/office/powerpoint/2010/main" val="172104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Froid</a:t>
            </a:r>
            <a:r>
              <a:rPr lang="en-GB" sz="3600" b="1" dirty="0">
                <a:solidFill>
                  <a:schemeClr val="bg1"/>
                </a:solidFill>
              </a:rPr>
              <a:t> / </a:t>
            </a:r>
            <a:r>
              <a:rPr lang="en-GB" sz="3600" b="1" dirty="0" err="1">
                <a:solidFill>
                  <a:schemeClr val="bg1"/>
                </a:solidFill>
              </a:rPr>
              <a:t>chaud</a:t>
            </a:r>
            <a:endParaRPr lang="en-GB" sz="3600" b="1" dirty="0">
              <a:solidFill>
                <a:schemeClr val="bg1"/>
              </a:solidFill>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41340" y="1207283"/>
            <a:ext cx="11198087"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Comment </a:t>
            </a:r>
            <a:r>
              <a:rPr lang="en-US" sz="2400" dirty="0" err="1">
                <a:solidFill>
                  <a:schemeClr val="accent5">
                    <a:lumMod val="50000"/>
                  </a:schemeClr>
                </a:solidFill>
                <a:latin typeface="Century Gothic" panose="020B0502020202020204" pitchFamily="34" charset="0"/>
              </a:rPr>
              <a:t>utiliser</a:t>
            </a:r>
            <a:r>
              <a:rPr lang="en-US" sz="2400" dirty="0">
                <a:solidFill>
                  <a:schemeClr val="accent5">
                    <a:lumMod val="50000"/>
                  </a:schemeClr>
                </a:solidFill>
                <a:latin typeface="Century Gothic" panose="020B0502020202020204" pitchFamily="34" charset="0"/>
              </a:rPr>
              <a:t> les mots ‘</a:t>
            </a:r>
            <a:r>
              <a:rPr lang="en-US" sz="2400" dirty="0" err="1">
                <a:solidFill>
                  <a:schemeClr val="accent5">
                    <a:lumMod val="50000"/>
                  </a:schemeClr>
                </a:solidFill>
                <a:latin typeface="Century Gothic" panose="020B0502020202020204" pitchFamily="34" charset="0"/>
              </a:rPr>
              <a:t>froid</a:t>
            </a:r>
            <a:r>
              <a:rPr lang="en-US" sz="2400" dirty="0">
                <a:solidFill>
                  <a:schemeClr val="accent5">
                    <a:lumMod val="50000"/>
                  </a:schemeClr>
                </a:solidFill>
                <a:latin typeface="Century Gothic" panose="020B0502020202020204" pitchFamily="34" charset="0"/>
              </a:rPr>
              <a:t>’ et ‘</a:t>
            </a:r>
            <a:r>
              <a:rPr lang="en-US" sz="2400" dirty="0" err="1">
                <a:solidFill>
                  <a:schemeClr val="accent5">
                    <a:lumMod val="50000"/>
                  </a:schemeClr>
                </a:solidFill>
                <a:latin typeface="Century Gothic" panose="020B0502020202020204" pitchFamily="34" charset="0"/>
              </a:rPr>
              <a:t>chaud</a:t>
            </a:r>
            <a:r>
              <a:rPr lang="en-US" sz="2400" dirty="0">
                <a:solidFill>
                  <a:schemeClr val="accent5">
                    <a:lumMod val="50000"/>
                  </a:schemeClr>
                </a:solidFill>
                <a:latin typeface="Century Gothic" panose="020B0502020202020204" pitchFamily="34" charset="0"/>
              </a:rPr>
              <a:t>’ ?</a:t>
            </a:r>
          </a:p>
        </p:txBody>
      </p:sp>
      <p:sp>
        <p:nvSpPr>
          <p:cNvPr id="19" name="Rounded Rectangle 46">
            <a:extLst>
              <a:ext uri="{FF2B5EF4-FFF2-40B4-BE49-F238E27FC236}">
                <a16:creationId xmlns:a16="http://schemas.microsoft.com/office/drawing/2014/main" id="{0A25BEFC-3D10-48D1-BC6F-FAD1DE9DA16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8" name="TextBox 17">
            <a:extLst>
              <a:ext uri="{FF2B5EF4-FFF2-40B4-BE49-F238E27FC236}">
                <a16:creationId xmlns:a16="http://schemas.microsoft.com/office/drawing/2014/main" id="{BCF99738-4266-4F77-BC00-22598406A9F8}"/>
              </a:ext>
            </a:extLst>
          </p:cNvPr>
          <p:cNvSpPr txBox="1"/>
          <p:nvPr/>
        </p:nvSpPr>
        <p:spPr>
          <a:xfrm>
            <a:off x="162954" y="1734781"/>
            <a:ext cx="11746966"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a:t>
            </a:r>
            <a:r>
              <a:rPr lang="en-US" sz="2400" b="1" dirty="0">
                <a:solidFill>
                  <a:schemeClr val="accent5">
                    <a:lumMod val="50000"/>
                  </a:schemeClr>
                </a:solidFill>
                <a:latin typeface="Century Gothic" panose="020B0502020202020204" pitchFamily="34" charset="0"/>
              </a:rPr>
              <a:t>it is hot/warm </a:t>
            </a:r>
            <a:r>
              <a:rPr lang="en-US" sz="2400" dirty="0">
                <a:solidFill>
                  <a:schemeClr val="accent5">
                    <a:lumMod val="50000"/>
                  </a:schemeClr>
                </a:solidFill>
                <a:latin typeface="Century Gothic" panose="020B0502020202020204" pitchFamily="34" charset="0"/>
              </a:rPr>
              <a:t>or </a:t>
            </a:r>
            <a:r>
              <a:rPr lang="en-US" sz="2400" b="1" dirty="0">
                <a:solidFill>
                  <a:schemeClr val="accent5">
                    <a:lumMod val="50000"/>
                  </a:schemeClr>
                </a:solidFill>
                <a:latin typeface="Century Gothic" panose="020B0502020202020204" pitchFamily="34" charset="0"/>
              </a:rPr>
              <a:t>cold weather</a:t>
            </a:r>
            <a:r>
              <a:rPr lang="en-US" sz="2400" dirty="0">
                <a:solidFill>
                  <a:schemeClr val="accent5">
                    <a:lumMod val="50000"/>
                  </a:schemeClr>
                </a:solidFill>
                <a:latin typeface="Century Gothic" panose="020B0502020202020204" pitchFamily="34" charset="0"/>
              </a:rPr>
              <a:t>, we say </a:t>
            </a:r>
            <a:r>
              <a:rPr lang="en-US" sz="2400" b="1" dirty="0">
                <a:solidFill>
                  <a:schemeClr val="accent5">
                    <a:lumMod val="50000"/>
                  </a:schemeClr>
                </a:solidFill>
                <a:latin typeface="Century Gothic" panose="020B0502020202020204" pitchFamily="34" charset="0"/>
              </a:rPr>
              <a:t>‘il fait’ </a:t>
            </a:r>
            <a:r>
              <a:rPr lang="en-US" sz="2400"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chaud</a:t>
            </a:r>
            <a:r>
              <a:rPr lang="en-US" sz="2400" dirty="0">
                <a:solidFill>
                  <a:schemeClr val="accent5">
                    <a:lumMod val="50000"/>
                  </a:schemeClr>
                </a:solidFill>
                <a:latin typeface="Century Gothic" panose="020B0502020202020204" pitchFamily="34" charset="0"/>
              </a:rPr>
              <a:t>’/‘</a:t>
            </a:r>
            <a:r>
              <a:rPr lang="en-US" sz="2400" b="1" dirty="0" err="1">
                <a:solidFill>
                  <a:schemeClr val="accent5">
                    <a:lumMod val="50000"/>
                  </a:schemeClr>
                </a:solidFill>
                <a:latin typeface="Century Gothic" panose="020B0502020202020204" pitchFamily="34" charset="0"/>
              </a:rPr>
              <a:t>froid</a:t>
            </a:r>
            <a:r>
              <a:rPr lang="en-US" sz="2400" dirty="0">
                <a:solidFill>
                  <a:schemeClr val="accent5">
                    <a:lumMod val="50000"/>
                  </a:schemeClr>
                </a:solidFill>
                <a:latin typeface="Century Gothic" panose="020B0502020202020204" pitchFamily="34" charset="0"/>
              </a:rPr>
              <a:t>’:</a:t>
            </a:r>
          </a:p>
        </p:txBody>
      </p:sp>
      <p:pic>
        <p:nvPicPr>
          <p:cNvPr id="2" name="Picture 2" descr="Temperature, Warm, Hot, Cold, Weather">
            <a:extLst>
              <a:ext uri="{FF2B5EF4-FFF2-40B4-BE49-F238E27FC236}">
                <a16:creationId xmlns:a16="http://schemas.microsoft.com/office/drawing/2014/main" id="{99DDC472-7798-4EA0-86D6-D7CBA01E5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32"/>
          <a:stretch/>
        </p:blipFill>
        <p:spPr bwMode="auto">
          <a:xfrm>
            <a:off x="6117755" y="2499058"/>
            <a:ext cx="1348404" cy="17672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mperature, Warm, Hot, Cold, Weather">
            <a:extLst>
              <a:ext uri="{FF2B5EF4-FFF2-40B4-BE49-F238E27FC236}">
                <a16:creationId xmlns:a16="http://schemas.microsoft.com/office/drawing/2014/main" id="{3EC98962-8158-4C87-9BBB-9AA81CCC28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777220" y="2545391"/>
            <a:ext cx="1328012" cy="176721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C4E9DEF-2D09-455D-A4D5-858E0FD0F1CB}"/>
              </a:ext>
            </a:extLst>
          </p:cNvPr>
          <p:cNvSpPr txBox="1"/>
          <p:nvPr/>
        </p:nvSpPr>
        <p:spPr>
          <a:xfrm>
            <a:off x="2105232" y="2967169"/>
            <a:ext cx="4169855" cy="830997"/>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Il fait </a:t>
            </a:r>
            <a:r>
              <a:rPr lang="en-US" sz="2400" b="1" dirty="0" err="1">
                <a:solidFill>
                  <a:schemeClr val="accent5">
                    <a:lumMod val="50000"/>
                  </a:schemeClr>
                </a:solidFill>
                <a:latin typeface="Century Gothic" panose="020B0502020202020204" pitchFamily="34" charset="0"/>
              </a:rPr>
              <a:t>chaud</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en</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Espagne</a:t>
            </a:r>
            <a:endParaRPr lang="en-US" sz="2400" b="1"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It’s hot/warm in Spain</a:t>
            </a:r>
          </a:p>
        </p:txBody>
      </p:sp>
      <p:sp>
        <p:nvSpPr>
          <p:cNvPr id="21" name="TextBox 20">
            <a:extLst>
              <a:ext uri="{FF2B5EF4-FFF2-40B4-BE49-F238E27FC236}">
                <a16:creationId xmlns:a16="http://schemas.microsoft.com/office/drawing/2014/main" id="{4505E519-C13B-4DD0-813B-32F1345A1316}"/>
              </a:ext>
            </a:extLst>
          </p:cNvPr>
          <p:cNvSpPr txBox="1"/>
          <p:nvPr/>
        </p:nvSpPr>
        <p:spPr>
          <a:xfrm>
            <a:off x="7746492" y="2967169"/>
            <a:ext cx="3856094" cy="830997"/>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Il fait </a:t>
            </a:r>
            <a:r>
              <a:rPr lang="en-US" sz="2400" b="1" dirty="0" err="1">
                <a:solidFill>
                  <a:schemeClr val="accent5">
                    <a:lumMod val="50000"/>
                  </a:schemeClr>
                </a:solidFill>
                <a:latin typeface="Century Gothic" panose="020B0502020202020204" pitchFamily="34" charset="0"/>
              </a:rPr>
              <a:t>froid</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en</a:t>
            </a:r>
            <a:r>
              <a:rPr lang="en-US" sz="2400" b="1" dirty="0">
                <a:solidFill>
                  <a:schemeClr val="accent5">
                    <a:lumMod val="50000"/>
                  </a:schemeClr>
                </a:solidFill>
                <a:latin typeface="Century Gothic" panose="020B0502020202020204" pitchFamily="34" charset="0"/>
              </a:rPr>
              <a:t> </a:t>
            </a:r>
            <a:r>
              <a:rPr lang="en-US" sz="2400" b="1" dirty="0" err="1">
                <a:solidFill>
                  <a:schemeClr val="accent5">
                    <a:lumMod val="50000"/>
                  </a:schemeClr>
                </a:solidFill>
                <a:latin typeface="Century Gothic" panose="020B0502020202020204" pitchFamily="34" charset="0"/>
              </a:rPr>
              <a:t>Angleterre</a:t>
            </a:r>
            <a:endParaRPr lang="en-US" sz="2400" b="1"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It’s cold in England</a:t>
            </a:r>
          </a:p>
        </p:txBody>
      </p:sp>
      <p:sp>
        <p:nvSpPr>
          <p:cNvPr id="22" name="TextBox 21">
            <a:extLst>
              <a:ext uri="{FF2B5EF4-FFF2-40B4-BE49-F238E27FC236}">
                <a16:creationId xmlns:a16="http://schemas.microsoft.com/office/drawing/2014/main" id="{7E5705F9-CB4E-45E4-89FC-E7C6597387B0}"/>
              </a:ext>
            </a:extLst>
          </p:cNvPr>
          <p:cNvSpPr txBox="1"/>
          <p:nvPr/>
        </p:nvSpPr>
        <p:spPr>
          <a:xfrm>
            <a:off x="141339" y="4676004"/>
            <a:ext cx="11198087"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Just like:</a:t>
            </a:r>
          </a:p>
        </p:txBody>
      </p:sp>
      <p:sp>
        <p:nvSpPr>
          <p:cNvPr id="23" name="TextBox 22">
            <a:extLst>
              <a:ext uri="{FF2B5EF4-FFF2-40B4-BE49-F238E27FC236}">
                <a16:creationId xmlns:a16="http://schemas.microsoft.com/office/drawing/2014/main" id="{4A919C4E-4318-4953-9579-1A639365ADC3}"/>
              </a:ext>
            </a:extLst>
          </p:cNvPr>
          <p:cNvSpPr txBox="1"/>
          <p:nvPr/>
        </p:nvSpPr>
        <p:spPr>
          <a:xfrm>
            <a:off x="4152749" y="5097949"/>
            <a:ext cx="2639208" cy="830997"/>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Il fait beau</a:t>
            </a:r>
          </a:p>
          <a:p>
            <a:r>
              <a:rPr lang="en-US" sz="2400" dirty="0">
                <a:solidFill>
                  <a:schemeClr val="accent5">
                    <a:lumMod val="50000"/>
                  </a:schemeClr>
                </a:solidFill>
                <a:latin typeface="Century Gothic" panose="020B0502020202020204" pitchFamily="34" charset="0"/>
              </a:rPr>
              <a:t>It’s nice weather</a:t>
            </a:r>
          </a:p>
        </p:txBody>
      </p:sp>
      <p:sp>
        <p:nvSpPr>
          <p:cNvPr id="24" name="TextBox 23">
            <a:extLst>
              <a:ext uri="{FF2B5EF4-FFF2-40B4-BE49-F238E27FC236}">
                <a16:creationId xmlns:a16="http://schemas.microsoft.com/office/drawing/2014/main" id="{775BFF70-1EA1-43CA-A51F-BF71FA9EA154}"/>
              </a:ext>
            </a:extLst>
          </p:cNvPr>
          <p:cNvSpPr txBox="1"/>
          <p:nvPr/>
        </p:nvSpPr>
        <p:spPr>
          <a:xfrm>
            <a:off x="8963378" y="5027843"/>
            <a:ext cx="2639208" cy="830997"/>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Il fait </a:t>
            </a:r>
            <a:r>
              <a:rPr lang="en-US" sz="2400" b="1" dirty="0" err="1">
                <a:solidFill>
                  <a:schemeClr val="accent5">
                    <a:lumMod val="50000"/>
                  </a:schemeClr>
                </a:solidFill>
                <a:latin typeface="Century Gothic" panose="020B0502020202020204" pitchFamily="34" charset="0"/>
              </a:rPr>
              <a:t>mauvais</a:t>
            </a:r>
            <a:endParaRPr lang="en-US" sz="2400" b="1"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It’s bad weather</a:t>
            </a:r>
          </a:p>
        </p:txBody>
      </p:sp>
      <p:pic>
        <p:nvPicPr>
          <p:cNvPr id="1030" name="Picture 6" descr="Clouds, Sunny, Warm, Patches, Weather">
            <a:extLst>
              <a:ext uri="{FF2B5EF4-FFF2-40B4-BE49-F238E27FC236}">
                <a16:creationId xmlns:a16="http://schemas.microsoft.com/office/drawing/2014/main" id="{84C759F1-E6BC-44D3-8ABD-8D15E8FE1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018" y="4218599"/>
            <a:ext cx="2243731" cy="2078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nderstorm, Lightning, Thunder, Rain">
            <a:extLst>
              <a:ext uri="{FF2B5EF4-FFF2-40B4-BE49-F238E27FC236}">
                <a16:creationId xmlns:a16="http://schemas.microsoft.com/office/drawing/2014/main" id="{E33E0782-4D5C-4844-B75E-04F624A7F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199" y="4307018"/>
            <a:ext cx="1990224" cy="208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Folded Corner 15">
            <a:extLst>
              <a:ext uri="{FF2B5EF4-FFF2-40B4-BE49-F238E27FC236}">
                <a16:creationId xmlns:a16="http://schemas.microsoft.com/office/drawing/2014/main" id="{E58C9344-536C-4714-AB79-874A30DBF3BC}"/>
              </a:ext>
            </a:extLst>
          </p:cNvPr>
          <p:cNvSpPr/>
          <p:nvPr/>
        </p:nvSpPr>
        <p:spPr>
          <a:xfrm>
            <a:off x="96250" y="1757666"/>
            <a:ext cx="10203888" cy="4564932"/>
          </a:xfrm>
          <a:prstGeom prst="foldedCorner">
            <a:avLst>
              <a:gd name="adj" fmla="val 10440"/>
            </a:avLst>
          </a:prstGeom>
          <a:solidFill>
            <a:srgbClr val="FEFA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journal </a:t>
            </a:r>
            <a:r>
              <a:rPr lang="en-GB" sz="3600" b="1" dirty="0" err="1">
                <a:solidFill>
                  <a:schemeClr val="bg1"/>
                </a:solidFill>
              </a:rPr>
              <a:t>d’Océane</a:t>
            </a:r>
            <a:endParaRPr lang="en-GB" sz="3600" b="1" dirty="0">
              <a:solidFill>
                <a:schemeClr val="bg1"/>
              </a:solidFill>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41340" y="1207283"/>
            <a:ext cx="11198087"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Océane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écrit</a:t>
            </a:r>
            <a:r>
              <a:rPr lang="en-US" sz="2400" dirty="0">
                <a:solidFill>
                  <a:schemeClr val="accent5">
                    <a:lumMod val="50000"/>
                  </a:schemeClr>
                </a:solidFill>
                <a:latin typeface="Century Gothic" panose="020B0502020202020204" pitchFamily="34" charset="0"/>
              </a:rPr>
              <a:t> dans son cahier. </a:t>
            </a:r>
            <a:r>
              <a:rPr lang="en-US" sz="2400" dirty="0" err="1">
                <a:solidFill>
                  <a:schemeClr val="accent5">
                    <a:lumMod val="50000"/>
                  </a:schemeClr>
                </a:solidFill>
                <a:latin typeface="Century Gothic" panose="020B0502020202020204" pitchFamily="34" charset="0"/>
              </a:rPr>
              <a:t>Traduis</a:t>
            </a:r>
            <a:r>
              <a:rPr lang="en-US" sz="2400" dirty="0">
                <a:solidFill>
                  <a:schemeClr val="accent5">
                    <a:lumMod val="50000"/>
                  </a:schemeClr>
                </a:solidFill>
                <a:latin typeface="Century Gothic" panose="020B0502020202020204" pitchFamily="34" charset="0"/>
              </a:rPr>
              <a:t> les phrases </a:t>
            </a:r>
            <a:r>
              <a:rPr lang="en-US" sz="2400" dirty="0" err="1">
                <a:solidFill>
                  <a:schemeClr val="accent5">
                    <a:lumMod val="50000"/>
                  </a:schemeClr>
                </a:solidFill>
                <a:latin typeface="Century Gothic" panose="020B0502020202020204" pitchFamily="34" charset="0"/>
              </a:rPr>
              <a: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anglais</a:t>
            </a:r>
            <a:r>
              <a:rPr lang="en-US" sz="2400" dirty="0">
                <a:solidFill>
                  <a:schemeClr val="accent5">
                    <a:lumMod val="50000"/>
                  </a:schemeClr>
                </a:solidFill>
                <a:latin typeface="Century Gothic" panose="020B0502020202020204" pitchFamily="34" charset="0"/>
              </a:rPr>
              <a:t>.</a:t>
            </a:r>
          </a:p>
        </p:txBody>
      </p:sp>
      <p:pic>
        <p:nvPicPr>
          <p:cNvPr id="5" name="Picture 4" descr="Océane smiling">
            <a:extLst>
              <a:ext uri="{FF2B5EF4-FFF2-40B4-BE49-F238E27FC236}">
                <a16:creationId xmlns:a16="http://schemas.microsoft.com/office/drawing/2014/main" id="{A10D714B-ABD0-45E1-B3A3-D38754D96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1584" y="2597656"/>
            <a:ext cx="2727381" cy="2727381"/>
          </a:xfrm>
          <a:prstGeom prst="rect">
            <a:avLst/>
          </a:prstGeom>
        </p:spPr>
      </p:pic>
      <p:sp>
        <p:nvSpPr>
          <p:cNvPr id="9" name="TextBox 8">
            <a:extLst>
              <a:ext uri="{FF2B5EF4-FFF2-40B4-BE49-F238E27FC236}">
                <a16:creationId xmlns:a16="http://schemas.microsoft.com/office/drawing/2014/main" id="{F47D8709-4A97-4540-8C2A-BF86BB548E8F}"/>
              </a:ext>
            </a:extLst>
          </p:cNvPr>
          <p:cNvSpPr txBox="1"/>
          <p:nvPr/>
        </p:nvSpPr>
        <p:spPr>
          <a:xfrm>
            <a:off x="179999" y="1883855"/>
            <a:ext cx="9444740" cy="4154984"/>
          </a:xfrm>
          <a:prstGeom prst="rect">
            <a:avLst/>
          </a:prstGeom>
          <a:noFill/>
        </p:spPr>
        <p:txBody>
          <a:bodyPr wrap="square" rtlCol="0">
            <a:spAutoFit/>
          </a:bodyPr>
          <a:lstStyle/>
          <a:p>
            <a:r>
              <a:rPr lang="fr-FR" sz="2400" dirty="0">
                <a:solidFill>
                  <a:schemeClr val="accent5">
                    <a:lumMod val="50000"/>
                  </a:schemeClr>
                </a:solidFill>
                <a:latin typeface="Ink Free" panose="03080402000500000000" pitchFamily="66" charset="0"/>
              </a:rPr>
              <a:t>J’aime inscrire mes idées dans mon cahier scolaire.</a:t>
            </a:r>
          </a:p>
          <a:p>
            <a:endParaRPr lang="en-US" sz="2400" dirty="0">
              <a:solidFill>
                <a:schemeClr val="accent5">
                  <a:lumMod val="50000"/>
                </a:schemeClr>
              </a:solidFill>
              <a:latin typeface="Ink Free" panose="03080402000500000000" pitchFamily="66" charset="0"/>
            </a:endParaRPr>
          </a:p>
          <a:p>
            <a:r>
              <a:rPr lang="en-US" sz="2400" dirty="0" err="1">
                <a:solidFill>
                  <a:schemeClr val="accent5">
                    <a:lumMod val="50000"/>
                  </a:schemeClr>
                </a:solidFill>
                <a:latin typeface="Ink Free" panose="03080402000500000000" pitchFamily="66" charset="0"/>
              </a:rPr>
              <a:t>En</a:t>
            </a:r>
            <a:r>
              <a:rPr lang="en-US" sz="2400" dirty="0">
                <a:solidFill>
                  <a:schemeClr val="accent5">
                    <a:lumMod val="50000"/>
                  </a:schemeClr>
                </a:solidFill>
                <a:latin typeface="Ink Free" panose="03080402000500000000" pitchFamily="66" charset="0"/>
              </a:rPr>
              <a:t> </a:t>
            </a:r>
            <a:r>
              <a:rPr lang="en-US" sz="2400" dirty="0" err="1">
                <a:solidFill>
                  <a:schemeClr val="accent5">
                    <a:lumMod val="50000"/>
                  </a:schemeClr>
                </a:solidFill>
                <a:latin typeface="Ink Free" panose="03080402000500000000" pitchFamily="66" charset="0"/>
              </a:rPr>
              <a:t>ce</a:t>
            </a:r>
            <a:r>
              <a:rPr lang="en-US" sz="2400" dirty="0">
                <a:solidFill>
                  <a:schemeClr val="accent5">
                    <a:lumMod val="50000"/>
                  </a:schemeClr>
                </a:solidFill>
                <a:latin typeface="Ink Free" panose="03080402000500000000" pitchFamily="66" charset="0"/>
              </a:rPr>
              <a:t> moment, je </a:t>
            </a:r>
            <a:r>
              <a:rPr lang="en-US" sz="2400" dirty="0" err="1">
                <a:solidFill>
                  <a:schemeClr val="accent5">
                    <a:lumMod val="50000"/>
                  </a:schemeClr>
                </a:solidFill>
                <a:latin typeface="Ink Free" panose="03080402000500000000" pitchFamily="66" charset="0"/>
              </a:rPr>
              <a:t>suis</a:t>
            </a:r>
            <a:r>
              <a:rPr lang="en-US" sz="2400" dirty="0">
                <a:solidFill>
                  <a:schemeClr val="accent5">
                    <a:lumMod val="50000"/>
                  </a:schemeClr>
                </a:solidFill>
                <a:latin typeface="Ink Free" panose="03080402000500000000" pitchFamily="66" charset="0"/>
              </a:rPr>
              <a:t> dans le bus. Nous </a:t>
            </a:r>
            <a:r>
              <a:rPr lang="en-US" sz="2400" dirty="0" err="1">
                <a:solidFill>
                  <a:schemeClr val="accent5">
                    <a:lumMod val="50000"/>
                  </a:schemeClr>
                </a:solidFill>
                <a:latin typeface="Ink Free" panose="03080402000500000000" pitchFamily="66" charset="0"/>
              </a:rPr>
              <a:t>allons</a:t>
            </a:r>
            <a:r>
              <a:rPr lang="en-US" sz="2400" dirty="0">
                <a:solidFill>
                  <a:schemeClr val="accent5">
                    <a:lumMod val="50000"/>
                  </a:schemeClr>
                </a:solidFill>
                <a:latin typeface="Ink Free" panose="03080402000500000000" pitchFamily="66" charset="0"/>
              </a:rPr>
              <a:t> </a:t>
            </a:r>
            <a:r>
              <a:rPr lang="en-US" sz="2400" dirty="0" err="1">
                <a:solidFill>
                  <a:schemeClr val="accent5">
                    <a:lumMod val="50000"/>
                  </a:schemeClr>
                </a:solidFill>
                <a:latin typeface="Ink Free" panose="03080402000500000000" pitchFamily="66" charset="0"/>
              </a:rPr>
              <a:t>conduire</a:t>
            </a:r>
            <a:r>
              <a:rPr lang="en-US" sz="2400" dirty="0">
                <a:solidFill>
                  <a:schemeClr val="accent5">
                    <a:lumMod val="50000"/>
                  </a:schemeClr>
                </a:solidFill>
                <a:latin typeface="Ink Free" panose="03080402000500000000" pitchFamily="66" charset="0"/>
              </a:rPr>
              <a:t> aux </a:t>
            </a:r>
            <a:r>
              <a:rPr lang="en-US" sz="2400" dirty="0" err="1">
                <a:solidFill>
                  <a:schemeClr val="accent5">
                    <a:lumMod val="50000"/>
                  </a:schemeClr>
                </a:solidFill>
                <a:latin typeface="Ink Free" panose="03080402000500000000" pitchFamily="66" charset="0"/>
              </a:rPr>
              <a:t>pistes</a:t>
            </a:r>
            <a:r>
              <a:rPr lang="en-US" sz="2400" dirty="0">
                <a:solidFill>
                  <a:schemeClr val="accent5">
                    <a:lumMod val="50000"/>
                  </a:schemeClr>
                </a:solidFill>
                <a:latin typeface="Ink Free" panose="03080402000500000000" pitchFamily="66" charset="0"/>
              </a:rPr>
              <a:t> de ski. </a:t>
            </a:r>
          </a:p>
          <a:p>
            <a:endParaRPr lang="en-US" sz="2400" dirty="0">
              <a:solidFill>
                <a:schemeClr val="accent5">
                  <a:lumMod val="50000"/>
                </a:schemeClr>
              </a:solidFill>
              <a:latin typeface="Ink Free" panose="03080402000500000000" pitchFamily="66" charset="0"/>
            </a:endParaRPr>
          </a:p>
          <a:p>
            <a:r>
              <a:rPr lang="en-US" sz="2400" dirty="0">
                <a:solidFill>
                  <a:schemeClr val="accent5">
                    <a:lumMod val="50000"/>
                  </a:schemeClr>
                </a:solidFill>
                <a:latin typeface="Ink Free" panose="03080402000500000000" pitchFamily="66" charset="0"/>
              </a:rPr>
              <a:t>Il fait </a:t>
            </a:r>
            <a:r>
              <a:rPr lang="en-US" sz="2400" dirty="0" err="1">
                <a:solidFill>
                  <a:schemeClr val="accent5">
                    <a:lumMod val="50000"/>
                  </a:schemeClr>
                </a:solidFill>
                <a:latin typeface="Ink Free" panose="03080402000500000000" pitchFamily="66" charset="0"/>
              </a:rPr>
              <a:t>chaud</a:t>
            </a:r>
            <a:r>
              <a:rPr lang="en-US" sz="2400" dirty="0">
                <a:solidFill>
                  <a:schemeClr val="accent5">
                    <a:lumMod val="50000"/>
                  </a:schemeClr>
                </a:solidFill>
                <a:latin typeface="Ink Free" panose="03080402000500000000" pitchFamily="66" charset="0"/>
              </a:rPr>
              <a:t> dans </a:t>
            </a:r>
            <a:r>
              <a:rPr lang="en-US" sz="2400" dirty="0" err="1">
                <a:solidFill>
                  <a:schemeClr val="accent5">
                    <a:lumMod val="50000"/>
                  </a:schemeClr>
                </a:solidFill>
                <a:latin typeface="Ink Free" panose="03080402000500000000" pitchFamily="66" charset="0"/>
              </a:rPr>
              <a:t>l’autobus</a:t>
            </a:r>
            <a:r>
              <a:rPr lang="en-US" sz="2400" dirty="0">
                <a:solidFill>
                  <a:schemeClr val="accent5">
                    <a:lumMod val="50000"/>
                  </a:schemeClr>
                </a:solidFill>
                <a:latin typeface="Ink Free" panose="03080402000500000000" pitchFamily="66" charset="0"/>
              </a:rPr>
              <a:t>, </a:t>
            </a:r>
            <a:r>
              <a:rPr lang="en-US" sz="2400" dirty="0" err="1">
                <a:solidFill>
                  <a:schemeClr val="accent5">
                    <a:lumMod val="50000"/>
                  </a:schemeClr>
                </a:solidFill>
                <a:latin typeface="Ink Free" panose="03080402000500000000" pitchFamily="66" charset="0"/>
              </a:rPr>
              <a:t>mais</a:t>
            </a:r>
            <a:r>
              <a:rPr lang="en-US" sz="2400" dirty="0">
                <a:solidFill>
                  <a:schemeClr val="accent5">
                    <a:lumMod val="50000"/>
                  </a:schemeClr>
                </a:solidFill>
                <a:latin typeface="Ink Free" panose="03080402000500000000" pitchFamily="66" charset="0"/>
              </a:rPr>
              <a:t> la </a:t>
            </a:r>
            <a:r>
              <a:rPr lang="en-US" sz="2400" dirty="0" err="1">
                <a:solidFill>
                  <a:schemeClr val="accent5">
                    <a:lumMod val="50000"/>
                  </a:schemeClr>
                </a:solidFill>
                <a:latin typeface="Ink Free" panose="03080402000500000000" pitchFamily="66" charset="0"/>
              </a:rPr>
              <a:t>neige</a:t>
            </a:r>
            <a:r>
              <a:rPr lang="en-US" sz="2400" dirty="0">
                <a:solidFill>
                  <a:schemeClr val="accent5">
                    <a:lumMod val="50000"/>
                  </a:schemeClr>
                </a:solidFill>
                <a:latin typeface="Ink Free" panose="03080402000500000000" pitchFamily="66" charset="0"/>
              </a:rPr>
              <a:t> dehors </a:t>
            </a:r>
            <a:r>
              <a:rPr lang="en-US" sz="2400" dirty="0" err="1">
                <a:solidFill>
                  <a:schemeClr val="accent5">
                    <a:lumMod val="50000"/>
                  </a:schemeClr>
                </a:solidFill>
                <a:latin typeface="Ink Free" panose="03080402000500000000" pitchFamily="66" charset="0"/>
              </a:rPr>
              <a:t>est</a:t>
            </a:r>
            <a:r>
              <a:rPr lang="en-US" sz="2400" dirty="0">
                <a:solidFill>
                  <a:schemeClr val="accent5">
                    <a:lumMod val="50000"/>
                  </a:schemeClr>
                </a:solidFill>
                <a:latin typeface="Ink Free" panose="03080402000500000000" pitchFamily="66" charset="0"/>
              </a:rPr>
              <a:t> </a:t>
            </a:r>
            <a:r>
              <a:rPr lang="en-US" sz="2400" dirty="0" err="1">
                <a:solidFill>
                  <a:schemeClr val="accent5">
                    <a:lumMod val="50000"/>
                  </a:schemeClr>
                </a:solidFill>
                <a:latin typeface="Ink Free" panose="03080402000500000000" pitchFamily="66" charset="0"/>
              </a:rPr>
              <a:t>froide</a:t>
            </a:r>
            <a:r>
              <a:rPr lang="en-US" sz="2400" dirty="0">
                <a:solidFill>
                  <a:schemeClr val="accent5">
                    <a:lumMod val="50000"/>
                  </a:schemeClr>
                </a:solidFill>
                <a:latin typeface="Ink Free" panose="03080402000500000000" pitchFamily="66" charset="0"/>
              </a:rPr>
              <a:t>. </a:t>
            </a:r>
          </a:p>
          <a:p>
            <a:endParaRPr lang="en-US" sz="2400" dirty="0">
              <a:solidFill>
                <a:schemeClr val="accent5">
                  <a:lumMod val="50000"/>
                </a:schemeClr>
              </a:solidFill>
              <a:latin typeface="Ink Free" panose="03080402000500000000" pitchFamily="66" charset="0"/>
            </a:endParaRPr>
          </a:p>
          <a:p>
            <a:r>
              <a:rPr lang="en-US" sz="2400" dirty="0">
                <a:solidFill>
                  <a:schemeClr val="accent5">
                    <a:lumMod val="50000"/>
                  </a:schemeClr>
                </a:solidFill>
                <a:latin typeface="Ink Free" panose="03080402000500000000" pitchFamily="66" charset="0"/>
              </a:rPr>
              <a:t>Ce lieu </a:t>
            </a:r>
            <a:r>
              <a:rPr lang="en-US" sz="2400" dirty="0" err="1">
                <a:solidFill>
                  <a:schemeClr val="accent5">
                    <a:lumMod val="50000"/>
                  </a:schemeClr>
                </a:solidFill>
                <a:latin typeface="Ink Free" panose="03080402000500000000" pitchFamily="66" charset="0"/>
              </a:rPr>
              <a:t>est</a:t>
            </a:r>
            <a:r>
              <a:rPr lang="en-US" sz="2400" dirty="0">
                <a:solidFill>
                  <a:schemeClr val="accent5">
                    <a:lumMod val="50000"/>
                  </a:schemeClr>
                </a:solidFill>
                <a:latin typeface="Ink Free" panose="03080402000500000000" pitchFamily="66" charset="0"/>
              </a:rPr>
              <a:t> beau avec </a:t>
            </a:r>
            <a:r>
              <a:rPr lang="en-US" sz="2400" dirty="0" err="1">
                <a:solidFill>
                  <a:schemeClr val="accent5">
                    <a:lumMod val="50000"/>
                  </a:schemeClr>
                </a:solidFill>
                <a:latin typeface="Ink Free" panose="03080402000500000000" pitchFamily="66" charset="0"/>
              </a:rPr>
              <a:t>tous</a:t>
            </a:r>
            <a:r>
              <a:rPr lang="en-US" sz="2400" dirty="0">
                <a:solidFill>
                  <a:schemeClr val="accent5">
                    <a:lumMod val="50000"/>
                  </a:schemeClr>
                </a:solidFill>
                <a:latin typeface="Ink Free" panose="03080402000500000000" pitchFamily="66" charset="0"/>
              </a:rPr>
              <a:t> les grands </a:t>
            </a:r>
            <a:r>
              <a:rPr lang="en-US" sz="2400" dirty="0" err="1">
                <a:solidFill>
                  <a:schemeClr val="accent5">
                    <a:lumMod val="50000"/>
                  </a:schemeClr>
                </a:solidFill>
                <a:latin typeface="Ink Free" panose="03080402000500000000" pitchFamily="66" charset="0"/>
              </a:rPr>
              <a:t>arbres</a:t>
            </a:r>
            <a:r>
              <a:rPr lang="en-US" sz="2400" dirty="0">
                <a:solidFill>
                  <a:schemeClr val="accent5">
                    <a:lumMod val="50000"/>
                  </a:schemeClr>
                </a:solidFill>
                <a:latin typeface="Ink Free" panose="03080402000500000000" pitchFamily="66" charset="0"/>
              </a:rPr>
              <a:t>. </a:t>
            </a:r>
          </a:p>
          <a:p>
            <a:endParaRPr lang="en-US" sz="2400" dirty="0">
              <a:solidFill>
                <a:schemeClr val="accent5">
                  <a:lumMod val="50000"/>
                </a:schemeClr>
              </a:solidFill>
              <a:latin typeface="Ink Free" panose="03080402000500000000" pitchFamily="66" charset="0"/>
            </a:endParaRPr>
          </a:p>
          <a:p>
            <a:r>
              <a:rPr lang="en-US" sz="2400" dirty="0">
                <a:solidFill>
                  <a:schemeClr val="accent5">
                    <a:lumMod val="50000"/>
                  </a:schemeClr>
                </a:solidFill>
                <a:latin typeface="Ink Free" panose="03080402000500000000" pitchFamily="66" charset="0"/>
              </a:rPr>
              <a:t>Le </a:t>
            </a:r>
            <a:r>
              <a:rPr lang="en-US" sz="2400" dirty="0" err="1">
                <a:solidFill>
                  <a:schemeClr val="accent5">
                    <a:lumMod val="50000"/>
                  </a:schemeClr>
                </a:solidFill>
                <a:latin typeface="Ink Free" panose="03080402000500000000" pitchFamily="66" charset="0"/>
              </a:rPr>
              <a:t>gouvernement</a:t>
            </a:r>
            <a:r>
              <a:rPr lang="en-US" sz="2400" dirty="0">
                <a:solidFill>
                  <a:schemeClr val="accent5">
                    <a:lumMod val="50000"/>
                  </a:schemeClr>
                </a:solidFill>
                <a:latin typeface="Ink Free" panose="03080402000500000000" pitchFamily="66" charset="0"/>
              </a:rPr>
              <a:t> doit </a:t>
            </a:r>
            <a:r>
              <a:rPr lang="en-US" sz="2400" dirty="0" err="1">
                <a:solidFill>
                  <a:schemeClr val="accent5">
                    <a:lumMod val="50000"/>
                  </a:schemeClr>
                </a:solidFill>
                <a:latin typeface="Ink Free" panose="03080402000500000000" pitchFamily="66" charset="0"/>
              </a:rPr>
              <a:t>interdire</a:t>
            </a:r>
            <a:r>
              <a:rPr lang="en-US" sz="2400" dirty="0">
                <a:solidFill>
                  <a:schemeClr val="accent5">
                    <a:lumMod val="50000"/>
                  </a:schemeClr>
                </a:solidFill>
                <a:latin typeface="Ink Free" panose="03080402000500000000" pitchFamily="66" charset="0"/>
              </a:rPr>
              <a:t> </a:t>
            </a:r>
            <a:r>
              <a:rPr lang="en-US" sz="2400" dirty="0" err="1">
                <a:solidFill>
                  <a:schemeClr val="accent5">
                    <a:lumMod val="50000"/>
                  </a:schemeClr>
                </a:solidFill>
                <a:latin typeface="Ink Free" panose="03080402000500000000" pitchFamily="66" charset="0"/>
              </a:rPr>
              <a:t>l’abattage</a:t>
            </a:r>
            <a:r>
              <a:rPr lang="en-US" sz="2400" dirty="0">
                <a:solidFill>
                  <a:schemeClr val="accent5">
                    <a:lumMod val="50000"/>
                  </a:schemeClr>
                </a:solidFill>
                <a:latin typeface="Ink Free" panose="03080402000500000000" pitchFamily="66" charset="0"/>
              </a:rPr>
              <a:t> des </a:t>
            </a:r>
            <a:r>
              <a:rPr lang="en-US" sz="2400" dirty="0" err="1">
                <a:solidFill>
                  <a:schemeClr val="accent5">
                    <a:lumMod val="50000"/>
                  </a:schemeClr>
                </a:solidFill>
                <a:latin typeface="Ink Free" panose="03080402000500000000" pitchFamily="66" charset="0"/>
              </a:rPr>
              <a:t>arbres</a:t>
            </a:r>
            <a:r>
              <a:rPr lang="en-US" sz="2400" dirty="0">
                <a:solidFill>
                  <a:schemeClr val="accent5">
                    <a:lumMod val="50000"/>
                  </a:schemeClr>
                </a:solidFill>
                <a:latin typeface="Ink Free" panose="03080402000500000000" pitchFamily="66" charset="0"/>
              </a:rPr>
              <a:t>.</a:t>
            </a:r>
          </a:p>
          <a:p>
            <a:endParaRPr lang="en-US" sz="2400" dirty="0">
              <a:solidFill>
                <a:schemeClr val="accent5">
                  <a:lumMod val="50000"/>
                </a:schemeClr>
              </a:solidFill>
              <a:latin typeface="Ink Free" panose="03080402000500000000" pitchFamily="66" charset="0"/>
            </a:endParaRPr>
          </a:p>
          <a:p>
            <a:r>
              <a:rPr lang="fr-FR" sz="2400" dirty="0">
                <a:solidFill>
                  <a:schemeClr val="accent5">
                    <a:lumMod val="50000"/>
                  </a:schemeClr>
                </a:solidFill>
                <a:latin typeface="Ink Free" panose="03080402000500000000" pitchFamily="66" charset="0"/>
              </a:rPr>
              <a:t>Vous ne dites pas beaucoup de choses, mais vous écoutez bien.</a:t>
            </a:r>
          </a:p>
        </p:txBody>
      </p:sp>
      <p:sp>
        <p:nvSpPr>
          <p:cNvPr id="10" name="TextBox 9">
            <a:extLst>
              <a:ext uri="{FF2B5EF4-FFF2-40B4-BE49-F238E27FC236}">
                <a16:creationId xmlns:a16="http://schemas.microsoft.com/office/drawing/2014/main" id="{26FB0FD0-4882-440A-8CFB-8DBBB843BB25}"/>
              </a:ext>
            </a:extLst>
          </p:cNvPr>
          <p:cNvSpPr txBox="1"/>
          <p:nvPr/>
        </p:nvSpPr>
        <p:spPr>
          <a:xfrm>
            <a:off x="179998" y="2260729"/>
            <a:ext cx="8165716"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I like to write down my ideas in my school exercise book. </a:t>
            </a:r>
          </a:p>
        </p:txBody>
      </p:sp>
      <p:sp>
        <p:nvSpPr>
          <p:cNvPr id="11" name="TextBox 10">
            <a:extLst>
              <a:ext uri="{FF2B5EF4-FFF2-40B4-BE49-F238E27FC236}">
                <a16:creationId xmlns:a16="http://schemas.microsoft.com/office/drawing/2014/main" id="{D3D9924F-15F6-44FD-8E7B-52FAFAD192F3}"/>
              </a:ext>
            </a:extLst>
          </p:cNvPr>
          <p:cNvSpPr txBox="1"/>
          <p:nvPr/>
        </p:nvSpPr>
        <p:spPr>
          <a:xfrm>
            <a:off x="179997" y="2986925"/>
            <a:ext cx="9757293"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At the moment, I’m on the bus. We’re going to drive to the ski slopes.</a:t>
            </a:r>
          </a:p>
        </p:txBody>
      </p:sp>
      <p:sp>
        <p:nvSpPr>
          <p:cNvPr id="12" name="TextBox 11">
            <a:extLst>
              <a:ext uri="{FF2B5EF4-FFF2-40B4-BE49-F238E27FC236}">
                <a16:creationId xmlns:a16="http://schemas.microsoft.com/office/drawing/2014/main" id="{02550F9E-BA08-4BF0-A2A1-033E8CE1BBE0}"/>
              </a:ext>
            </a:extLst>
          </p:cNvPr>
          <p:cNvSpPr txBox="1"/>
          <p:nvPr/>
        </p:nvSpPr>
        <p:spPr>
          <a:xfrm>
            <a:off x="179998" y="3713121"/>
            <a:ext cx="8358410"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It is warm on the bus, but the snow outside is cold.</a:t>
            </a:r>
            <a:endParaRPr lang="fr-FR" sz="2200"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id="{8EC49D35-9C32-437D-92AF-4DCF9AA3884F}"/>
              </a:ext>
            </a:extLst>
          </p:cNvPr>
          <p:cNvSpPr txBox="1"/>
          <p:nvPr/>
        </p:nvSpPr>
        <p:spPr>
          <a:xfrm>
            <a:off x="179998" y="4439317"/>
            <a:ext cx="7724274"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This place is beautiful with all the big trees.</a:t>
            </a:r>
          </a:p>
        </p:txBody>
      </p:sp>
      <p:sp>
        <p:nvSpPr>
          <p:cNvPr id="14" name="TextBox 13">
            <a:extLst>
              <a:ext uri="{FF2B5EF4-FFF2-40B4-BE49-F238E27FC236}">
                <a16:creationId xmlns:a16="http://schemas.microsoft.com/office/drawing/2014/main" id="{34DDD2D6-8550-49FA-B3AB-AEB042B9D840}"/>
              </a:ext>
            </a:extLst>
          </p:cNvPr>
          <p:cNvSpPr txBox="1"/>
          <p:nvPr/>
        </p:nvSpPr>
        <p:spPr>
          <a:xfrm>
            <a:off x="179997" y="5165513"/>
            <a:ext cx="8358409"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The government must ban the cutting down of trees.</a:t>
            </a:r>
          </a:p>
        </p:txBody>
      </p:sp>
      <p:sp>
        <p:nvSpPr>
          <p:cNvPr id="15" name="TextBox 14">
            <a:extLst>
              <a:ext uri="{FF2B5EF4-FFF2-40B4-BE49-F238E27FC236}">
                <a16:creationId xmlns:a16="http://schemas.microsoft.com/office/drawing/2014/main" id="{A9CC98D9-20F9-40C1-AD26-68A8B01FDF91}"/>
              </a:ext>
            </a:extLst>
          </p:cNvPr>
          <p:cNvSpPr txBox="1"/>
          <p:nvPr/>
        </p:nvSpPr>
        <p:spPr>
          <a:xfrm>
            <a:off x="179998" y="5891710"/>
            <a:ext cx="7724274" cy="430887"/>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You don’t say much, but you listen well.</a:t>
            </a:r>
          </a:p>
        </p:txBody>
      </p:sp>
      <p:pic>
        <p:nvPicPr>
          <p:cNvPr id="1026" name="Picture 2" descr="Ball Pen, Biro, Pen, Black, Write">
            <a:extLst>
              <a:ext uri="{FF2B5EF4-FFF2-40B4-BE49-F238E27FC236}">
                <a16:creationId xmlns:a16="http://schemas.microsoft.com/office/drawing/2014/main" id="{492386E9-E7CE-44A9-BC73-5463B0BFA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0354" y="3511463"/>
            <a:ext cx="1281400" cy="2108883"/>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7EA27621-705F-4855-8DAC-B937B0CB432B}"/>
              </a:ext>
            </a:extLst>
          </p:cNvPr>
          <p:cNvSpPr/>
          <p:nvPr/>
        </p:nvSpPr>
        <p:spPr>
          <a:xfrm>
            <a:off x="9529770" y="1600094"/>
            <a:ext cx="2471007" cy="1136751"/>
          </a:xfrm>
          <a:prstGeom prst="wedgeRoundRectCallout">
            <a:avLst>
              <a:gd name="adj1" fmla="val -16406"/>
              <a:gd name="adj2" fmla="val 72704"/>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l’abattage (m) = </a:t>
            </a:r>
            <a:r>
              <a:rPr lang="fr-FR" sz="2000" dirty="0" err="1">
                <a:latin typeface="Century Gothic" panose="020B0502020202020204" pitchFamily="34" charset="0"/>
              </a:rPr>
              <a:t>cutting</a:t>
            </a:r>
            <a:r>
              <a:rPr lang="fr-FR" sz="2000" dirty="0">
                <a:latin typeface="Century Gothic" panose="020B0502020202020204" pitchFamily="34" charset="0"/>
              </a:rPr>
              <a:t> down</a:t>
            </a:r>
          </a:p>
        </p:txBody>
      </p:sp>
      <p:sp>
        <p:nvSpPr>
          <p:cNvPr id="19" name="Rounded Rectangle 46">
            <a:extLst>
              <a:ext uri="{FF2B5EF4-FFF2-40B4-BE49-F238E27FC236}">
                <a16:creationId xmlns:a16="http://schemas.microsoft.com/office/drawing/2014/main" id="{0A25BEFC-3D10-48D1-BC6F-FAD1DE9DA16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15000" cy="707849"/>
          </a:xfrm>
        </p:spPr>
        <p:txBody>
          <a:bodyPr>
            <a:noAutofit/>
          </a:bodyPr>
          <a:lstStyle/>
          <a:p>
            <a:r>
              <a:rPr lang="en-GB" sz="2800" b="1" dirty="0">
                <a:solidFill>
                  <a:schemeClr val="bg1"/>
                </a:solidFill>
              </a:rPr>
              <a:t>Verbs like </a:t>
            </a:r>
            <a:r>
              <a:rPr lang="en-GB" sz="2800" b="1" i="1" dirty="0">
                <a:solidFill>
                  <a:schemeClr val="bg1"/>
                </a:solidFill>
              </a:rPr>
              <a:t>lire</a:t>
            </a:r>
            <a:r>
              <a:rPr lang="en-GB" sz="2800" b="1" dirty="0">
                <a:solidFill>
                  <a:schemeClr val="bg1"/>
                </a:solidFill>
              </a:rPr>
              <a:t> in the plural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7011" y="1194334"/>
            <a:ext cx="11852910" cy="461665"/>
          </a:xfrm>
          <a:prstGeom prst="rect">
            <a:avLst/>
          </a:prstGeom>
          <a:noFill/>
        </p:spPr>
        <p:txBody>
          <a:bodyPr wrap="square" rtlCol="0">
            <a:spAutoFit/>
          </a:bodyPr>
          <a:lstStyle/>
          <a:p>
            <a:pPr algn="l"/>
            <a:r>
              <a:rPr lang="en-GB" sz="2400" dirty="0">
                <a:solidFill>
                  <a:schemeClr val="accent5">
                    <a:lumMod val="50000"/>
                  </a:schemeClr>
                </a:solidFill>
              </a:rPr>
              <a:t>Verbs like lire add an </a:t>
            </a:r>
            <a:r>
              <a:rPr lang="en-GB" sz="2400" b="1" dirty="0">
                <a:solidFill>
                  <a:schemeClr val="accent5">
                    <a:lumMod val="50000"/>
                  </a:schemeClr>
                </a:solidFill>
              </a:rPr>
              <a:t>-s- </a:t>
            </a:r>
            <a:r>
              <a:rPr lang="en-GB" sz="2400" dirty="0">
                <a:solidFill>
                  <a:schemeClr val="accent5">
                    <a:lumMod val="50000"/>
                  </a:schemeClr>
                </a:solidFill>
              </a:rPr>
              <a:t>to the stem in the plural forms</a:t>
            </a:r>
            <a:r>
              <a:rPr lang="en-GB" sz="2400" dirty="0">
                <a:solidFill>
                  <a:srgbClr val="115076"/>
                </a:solidFill>
              </a:rPr>
              <a:t>:</a:t>
            </a:r>
          </a:p>
        </p:txBody>
      </p:sp>
      <p:graphicFrame>
        <p:nvGraphicFramePr>
          <p:cNvPr id="5" name="Table 8">
            <a:extLst>
              <a:ext uri="{FF2B5EF4-FFF2-40B4-BE49-F238E27FC236}">
                <a16:creationId xmlns:a16="http://schemas.microsoft.com/office/drawing/2014/main" id="{E3F73032-5C1C-460F-BEDF-2A926FA1F1F9}"/>
              </a:ext>
            </a:extLst>
          </p:cNvPr>
          <p:cNvGraphicFramePr>
            <a:graphicFrameLocks noGrp="1"/>
          </p:cNvGraphicFramePr>
          <p:nvPr>
            <p:extLst>
              <p:ext uri="{D42A27DB-BD31-4B8C-83A1-F6EECF244321}">
                <p14:modId xmlns:p14="http://schemas.microsoft.com/office/powerpoint/2010/main" val="3657458257"/>
              </p:ext>
            </p:extLst>
          </p:nvPr>
        </p:nvGraphicFramePr>
        <p:xfrm>
          <a:off x="957705" y="1815278"/>
          <a:ext cx="3280610" cy="2621280"/>
        </p:xfrm>
        <a:graphic>
          <a:graphicData uri="http://schemas.openxmlformats.org/drawingml/2006/table">
            <a:tbl>
              <a:tblPr firstRow="1" bandRow="1">
                <a:tableStyleId>{3B4B98B0-60AC-42C2-AFA5-B58CD77FA1E5}</a:tableStyleId>
              </a:tblPr>
              <a:tblGrid>
                <a:gridCol w="3280610">
                  <a:extLst>
                    <a:ext uri="{9D8B030D-6E8A-4147-A177-3AD203B41FA5}">
                      <a16:colId xmlns:a16="http://schemas.microsoft.com/office/drawing/2014/main" val="243704146"/>
                    </a:ext>
                  </a:extLst>
                </a:gridCol>
              </a:tblGrid>
              <a:tr h="370840">
                <a:tc>
                  <a:txBody>
                    <a:bodyPr/>
                    <a:lstStyle/>
                    <a:p>
                      <a:r>
                        <a:rPr lang="fr-FR" sz="2200" dirty="0">
                          <a:solidFill>
                            <a:schemeClr val="bg1"/>
                          </a:solidFill>
                        </a:rPr>
                        <a:t>lire – to </a:t>
                      </a:r>
                      <a:r>
                        <a:rPr lang="fr-FR" sz="2200" dirty="0" err="1">
                          <a:solidFill>
                            <a:schemeClr val="bg1"/>
                          </a:solidFill>
                        </a:rPr>
                        <a:t>read</a:t>
                      </a:r>
                      <a:r>
                        <a:rPr lang="fr-FR" sz="2200" dirty="0">
                          <a:solidFill>
                            <a:schemeClr val="bg1"/>
                          </a:solidFill>
                        </a:rPr>
                        <a:t>, </a:t>
                      </a:r>
                      <a:r>
                        <a:rPr lang="fr-FR" sz="2200" dirty="0" err="1">
                          <a:solidFill>
                            <a:schemeClr val="bg1"/>
                          </a:solidFill>
                        </a:rPr>
                        <a:t>reading</a:t>
                      </a:r>
                      <a:endParaRPr lang="fr-FR" sz="2200" dirty="0">
                        <a:solidFill>
                          <a:schemeClr val="bg1"/>
                        </a:solidFill>
                      </a:endParaRPr>
                    </a:p>
                  </a:txBody>
                  <a:tcPr>
                    <a:solidFill>
                      <a:srgbClr val="115076"/>
                    </a:solidFill>
                  </a:tcPr>
                </a:tc>
                <a:extLst>
                  <a:ext uri="{0D108BD9-81ED-4DB2-BD59-A6C34878D82A}">
                    <a16:rowId xmlns:a16="http://schemas.microsoft.com/office/drawing/2014/main" val="3463825785"/>
                  </a:ext>
                </a:extLst>
              </a:tr>
              <a:tr h="370840">
                <a:tc>
                  <a:txBody>
                    <a:bodyPr/>
                    <a:lstStyle/>
                    <a:p>
                      <a:r>
                        <a:rPr lang="fr-FR" sz="2200" dirty="0">
                          <a:solidFill>
                            <a:srgbClr val="115076"/>
                          </a:solidFill>
                        </a:rPr>
                        <a:t>je li</a:t>
                      </a:r>
                      <a:r>
                        <a:rPr lang="fr-FR" sz="2200" b="1" dirty="0">
                          <a:solidFill>
                            <a:srgbClr val="115076"/>
                          </a:solidFill>
                        </a:rPr>
                        <a:t>s</a:t>
                      </a:r>
                    </a:p>
                    <a:p>
                      <a:r>
                        <a:rPr lang="fr-FR" sz="2200" dirty="0">
                          <a:solidFill>
                            <a:srgbClr val="115076"/>
                          </a:solidFill>
                        </a:rPr>
                        <a:t>tu li</a:t>
                      </a:r>
                      <a:r>
                        <a:rPr lang="fr-FR" sz="2200" b="1" dirty="0">
                          <a:solidFill>
                            <a:srgbClr val="115076"/>
                          </a:solidFill>
                        </a:rPr>
                        <a:t>s</a:t>
                      </a:r>
                    </a:p>
                    <a:p>
                      <a:r>
                        <a:rPr lang="fr-FR" sz="2200" dirty="0">
                          <a:solidFill>
                            <a:srgbClr val="115076"/>
                          </a:solidFill>
                        </a:rPr>
                        <a:t>il/elle li</a:t>
                      </a:r>
                      <a:r>
                        <a:rPr lang="fr-FR" sz="2200" b="1" dirty="0">
                          <a:solidFill>
                            <a:srgbClr val="115076"/>
                          </a:solidFill>
                        </a:rPr>
                        <a:t>t</a:t>
                      </a:r>
                    </a:p>
                  </a:txBody>
                  <a:tcPr>
                    <a:solidFill>
                      <a:schemeClr val="bg1"/>
                    </a:solidFill>
                  </a:tcPr>
                </a:tc>
                <a:extLst>
                  <a:ext uri="{0D108BD9-81ED-4DB2-BD59-A6C34878D82A}">
                    <a16:rowId xmlns:a16="http://schemas.microsoft.com/office/drawing/2014/main" val="306974237"/>
                  </a:ext>
                </a:extLst>
              </a:tr>
              <a:tr h="370840">
                <a:tc>
                  <a:txBody>
                    <a:bodyPr/>
                    <a:lstStyle/>
                    <a:p>
                      <a:r>
                        <a:rPr lang="fr-FR" sz="2200" dirty="0">
                          <a:solidFill>
                            <a:srgbClr val="115076"/>
                          </a:solidFill>
                        </a:rPr>
                        <a:t>nous li</a:t>
                      </a:r>
                      <a:r>
                        <a:rPr lang="fr-FR" sz="2200" b="1" dirty="0">
                          <a:solidFill>
                            <a:srgbClr val="EE6000"/>
                          </a:solidFill>
                        </a:rPr>
                        <a:t>s</a:t>
                      </a:r>
                      <a:r>
                        <a:rPr lang="fr-FR" sz="2200" dirty="0">
                          <a:solidFill>
                            <a:srgbClr val="115076"/>
                          </a:solidFill>
                        </a:rPr>
                        <a:t>ons</a:t>
                      </a:r>
                    </a:p>
                    <a:p>
                      <a:r>
                        <a:rPr lang="fr-FR" sz="2200" dirty="0">
                          <a:solidFill>
                            <a:srgbClr val="115076"/>
                          </a:solidFill>
                        </a:rPr>
                        <a:t>vous li</a:t>
                      </a:r>
                      <a:r>
                        <a:rPr lang="fr-FR" sz="2200" b="1" dirty="0">
                          <a:solidFill>
                            <a:srgbClr val="EE6000"/>
                          </a:solidFill>
                        </a:rPr>
                        <a:t>s</a:t>
                      </a:r>
                      <a:r>
                        <a:rPr lang="fr-FR" sz="2200" dirty="0">
                          <a:solidFill>
                            <a:srgbClr val="115076"/>
                          </a:solidFill>
                        </a:rPr>
                        <a:t>ez</a:t>
                      </a:r>
                    </a:p>
                    <a:p>
                      <a:r>
                        <a:rPr lang="fr-FR" sz="2200" dirty="0">
                          <a:solidFill>
                            <a:srgbClr val="115076"/>
                          </a:solidFill>
                        </a:rPr>
                        <a:t>ils/elles li</a:t>
                      </a:r>
                      <a:r>
                        <a:rPr lang="fr-FR" sz="2200" b="1" dirty="0">
                          <a:solidFill>
                            <a:srgbClr val="EE6000"/>
                          </a:solidFill>
                        </a:rPr>
                        <a:t>s</a:t>
                      </a:r>
                      <a:r>
                        <a:rPr lang="fr-FR" sz="2200" dirty="0">
                          <a:solidFill>
                            <a:srgbClr val="115076"/>
                          </a:solidFill>
                        </a:rPr>
                        <a:t>ent</a:t>
                      </a:r>
                    </a:p>
                  </a:txBody>
                  <a:tcPr>
                    <a:solidFill>
                      <a:srgbClr val="DEEBF7"/>
                    </a:solidFill>
                  </a:tcPr>
                </a:tc>
                <a:extLst>
                  <a:ext uri="{0D108BD9-81ED-4DB2-BD59-A6C34878D82A}">
                    <a16:rowId xmlns:a16="http://schemas.microsoft.com/office/drawing/2014/main" val="3686153259"/>
                  </a:ext>
                </a:extLst>
              </a:tr>
            </a:tbl>
          </a:graphicData>
        </a:graphic>
      </p:graphicFrame>
      <p:sp>
        <p:nvSpPr>
          <p:cNvPr id="16" name="Rectangle 15">
            <a:extLst>
              <a:ext uri="{FF2B5EF4-FFF2-40B4-BE49-F238E27FC236}">
                <a16:creationId xmlns:a16="http://schemas.microsoft.com/office/drawing/2014/main" id="{A4A8DD9E-7705-44E8-8340-F13114CE3F53}"/>
              </a:ext>
            </a:extLst>
          </p:cNvPr>
          <p:cNvSpPr/>
          <p:nvPr/>
        </p:nvSpPr>
        <p:spPr>
          <a:xfrm>
            <a:off x="957705" y="4466900"/>
            <a:ext cx="3280610" cy="1259297"/>
          </a:xfrm>
          <a:prstGeom prst="rect">
            <a:avLst/>
          </a:prstGeom>
          <a:solidFill>
            <a:srgbClr val="1150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i="1" dirty="0"/>
              <a:t>traduire, conduire, interdire and dire</a:t>
            </a:r>
            <a:r>
              <a:rPr lang="fr-FR" sz="2000" dirty="0"/>
              <a:t> </a:t>
            </a:r>
            <a:r>
              <a:rPr lang="fr-FR" sz="2000" dirty="0" err="1"/>
              <a:t>also</a:t>
            </a:r>
            <a:r>
              <a:rPr lang="fr-FR" sz="2000" dirty="0"/>
              <a:t> follow </a:t>
            </a:r>
            <a:r>
              <a:rPr lang="fr-FR" sz="2000" dirty="0" err="1"/>
              <a:t>this</a:t>
            </a:r>
            <a:r>
              <a:rPr lang="fr-FR" sz="2000" dirty="0"/>
              <a:t> pattern (EXCEPT: vous </a:t>
            </a:r>
            <a:r>
              <a:rPr lang="fr-FR" sz="2000" b="1" dirty="0"/>
              <a:t>dites</a:t>
            </a:r>
            <a:r>
              <a:rPr lang="fr-FR" sz="2000" dirty="0"/>
              <a:t>)</a:t>
            </a:r>
            <a:endParaRPr lang="fr-FR" sz="2000" i="1" dirty="0"/>
          </a:p>
        </p:txBody>
      </p:sp>
      <p:pic>
        <p:nvPicPr>
          <p:cNvPr id="5122" name="Picture 2" descr="Girl, Books, School, Reading, Learning, Happy">
            <a:extLst>
              <a:ext uri="{FF2B5EF4-FFF2-40B4-BE49-F238E27FC236}">
                <a16:creationId xmlns:a16="http://schemas.microsoft.com/office/drawing/2014/main" id="{78BC5731-C081-4F81-9E5C-F57051D88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407" y="1955562"/>
            <a:ext cx="1559675" cy="31193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Quiet Sign Clip Art">
            <a:extLst>
              <a:ext uri="{FF2B5EF4-FFF2-40B4-BE49-F238E27FC236}">
                <a16:creationId xmlns:a16="http://schemas.microsoft.com/office/drawing/2014/main" id="{B1AB8190-5D66-4D80-83F8-E9B42D22D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831" y="2412037"/>
            <a:ext cx="549272" cy="7768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F389FE3-6655-41EA-88CD-100E9A912482}"/>
              </a:ext>
            </a:extLst>
          </p:cNvPr>
          <p:cNvSpPr txBox="1"/>
          <p:nvPr/>
        </p:nvSpPr>
        <p:spPr>
          <a:xfrm>
            <a:off x="169545" y="5810345"/>
            <a:ext cx="11852910" cy="461665"/>
          </a:xfrm>
          <a:prstGeom prst="rect">
            <a:avLst/>
          </a:prstGeom>
          <a:noFill/>
        </p:spPr>
        <p:txBody>
          <a:bodyPr wrap="square" rtlCol="0">
            <a:spAutoFit/>
          </a:bodyPr>
          <a:lstStyle/>
          <a:p>
            <a:pPr algn="l"/>
            <a:r>
              <a:rPr lang="en-GB" sz="2400" dirty="0">
                <a:solidFill>
                  <a:schemeClr val="accent5">
                    <a:lumMod val="50000"/>
                  </a:schemeClr>
                </a:solidFill>
              </a:rPr>
              <a:t>Unlike in the singular form, the </a:t>
            </a:r>
            <a:r>
              <a:rPr lang="en-GB" sz="2400" b="1" dirty="0">
                <a:solidFill>
                  <a:schemeClr val="accent5">
                    <a:lumMod val="50000"/>
                  </a:schemeClr>
                </a:solidFill>
              </a:rPr>
              <a:t>-s- </a:t>
            </a:r>
            <a:r>
              <a:rPr lang="en-GB" sz="2400" dirty="0">
                <a:solidFill>
                  <a:schemeClr val="accent5">
                    <a:lumMod val="50000"/>
                  </a:schemeClr>
                </a:solidFill>
              </a:rPr>
              <a:t>is pronounced.</a:t>
            </a:r>
            <a:endParaRPr lang="en-GB" sz="2400" dirty="0">
              <a:solidFill>
                <a:srgbClr val="115076"/>
              </a:solidFill>
            </a:endParaRPr>
          </a:p>
        </p:txBody>
      </p:sp>
      <p:graphicFrame>
        <p:nvGraphicFramePr>
          <p:cNvPr id="13" name="Table 8">
            <a:extLst>
              <a:ext uri="{FF2B5EF4-FFF2-40B4-BE49-F238E27FC236}">
                <a16:creationId xmlns:a16="http://schemas.microsoft.com/office/drawing/2014/main" id="{71E70F8F-6785-4165-A0F8-3AF76B2CC4AF}"/>
              </a:ext>
            </a:extLst>
          </p:cNvPr>
          <p:cNvGraphicFramePr>
            <a:graphicFrameLocks noGrp="1"/>
          </p:cNvGraphicFramePr>
          <p:nvPr>
            <p:extLst>
              <p:ext uri="{D42A27DB-BD31-4B8C-83A1-F6EECF244321}">
                <p14:modId xmlns:p14="http://schemas.microsoft.com/office/powerpoint/2010/main" val="1883737480"/>
              </p:ext>
            </p:extLst>
          </p:nvPr>
        </p:nvGraphicFramePr>
        <p:xfrm>
          <a:off x="8393382" y="1815278"/>
          <a:ext cx="3280610" cy="2621280"/>
        </p:xfrm>
        <a:graphic>
          <a:graphicData uri="http://schemas.openxmlformats.org/drawingml/2006/table">
            <a:tbl>
              <a:tblPr firstRow="1" bandRow="1">
                <a:tableStyleId>{3B4B98B0-60AC-42C2-AFA5-B58CD77FA1E5}</a:tableStyleId>
              </a:tblPr>
              <a:tblGrid>
                <a:gridCol w="3280610">
                  <a:extLst>
                    <a:ext uri="{9D8B030D-6E8A-4147-A177-3AD203B41FA5}">
                      <a16:colId xmlns:a16="http://schemas.microsoft.com/office/drawing/2014/main" val="243704146"/>
                    </a:ext>
                  </a:extLst>
                </a:gridCol>
              </a:tblGrid>
              <a:tr h="370840">
                <a:tc>
                  <a:txBody>
                    <a:bodyPr/>
                    <a:lstStyle/>
                    <a:p>
                      <a:r>
                        <a:rPr lang="fr-FR" sz="2200" dirty="0">
                          <a:solidFill>
                            <a:schemeClr val="bg1"/>
                          </a:solidFill>
                        </a:rPr>
                        <a:t>dire – to </a:t>
                      </a:r>
                      <a:r>
                        <a:rPr lang="fr-FR" sz="2200" dirty="0" err="1">
                          <a:solidFill>
                            <a:schemeClr val="bg1"/>
                          </a:solidFill>
                        </a:rPr>
                        <a:t>say</a:t>
                      </a:r>
                      <a:r>
                        <a:rPr lang="fr-FR" sz="2200" dirty="0">
                          <a:solidFill>
                            <a:schemeClr val="bg1"/>
                          </a:solidFill>
                        </a:rPr>
                        <a:t>, </a:t>
                      </a:r>
                      <a:r>
                        <a:rPr lang="fr-FR" sz="2200" dirty="0" err="1">
                          <a:solidFill>
                            <a:schemeClr val="bg1"/>
                          </a:solidFill>
                        </a:rPr>
                        <a:t>saying</a:t>
                      </a:r>
                      <a:endParaRPr lang="fr-FR" sz="2200" dirty="0">
                        <a:solidFill>
                          <a:schemeClr val="bg1"/>
                        </a:solidFill>
                      </a:endParaRPr>
                    </a:p>
                  </a:txBody>
                  <a:tcPr>
                    <a:solidFill>
                      <a:srgbClr val="115076"/>
                    </a:solidFill>
                  </a:tcPr>
                </a:tc>
                <a:extLst>
                  <a:ext uri="{0D108BD9-81ED-4DB2-BD59-A6C34878D82A}">
                    <a16:rowId xmlns:a16="http://schemas.microsoft.com/office/drawing/2014/main" val="3463825785"/>
                  </a:ext>
                </a:extLst>
              </a:tr>
              <a:tr h="370840">
                <a:tc>
                  <a:txBody>
                    <a:bodyPr/>
                    <a:lstStyle/>
                    <a:p>
                      <a:r>
                        <a:rPr lang="fr-FR" sz="2200" dirty="0">
                          <a:solidFill>
                            <a:srgbClr val="115076"/>
                          </a:solidFill>
                        </a:rPr>
                        <a:t>je di</a:t>
                      </a:r>
                      <a:r>
                        <a:rPr lang="fr-FR" sz="2200" b="1" dirty="0">
                          <a:solidFill>
                            <a:srgbClr val="115076"/>
                          </a:solidFill>
                        </a:rPr>
                        <a:t>s</a:t>
                      </a:r>
                    </a:p>
                    <a:p>
                      <a:r>
                        <a:rPr lang="fr-FR" sz="2200" dirty="0">
                          <a:solidFill>
                            <a:srgbClr val="115076"/>
                          </a:solidFill>
                        </a:rPr>
                        <a:t>tu di</a:t>
                      </a:r>
                      <a:r>
                        <a:rPr lang="fr-FR" sz="2200" b="1" dirty="0">
                          <a:solidFill>
                            <a:srgbClr val="115076"/>
                          </a:solidFill>
                        </a:rPr>
                        <a:t>s</a:t>
                      </a:r>
                    </a:p>
                    <a:p>
                      <a:r>
                        <a:rPr lang="fr-FR" sz="2200" dirty="0">
                          <a:solidFill>
                            <a:srgbClr val="115076"/>
                          </a:solidFill>
                        </a:rPr>
                        <a:t>il/elle di</a:t>
                      </a:r>
                      <a:r>
                        <a:rPr lang="fr-FR" sz="2200" b="1" dirty="0">
                          <a:solidFill>
                            <a:srgbClr val="115076"/>
                          </a:solidFill>
                        </a:rPr>
                        <a:t>t</a:t>
                      </a:r>
                    </a:p>
                  </a:txBody>
                  <a:tcPr>
                    <a:solidFill>
                      <a:schemeClr val="bg1"/>
                    </a:solidFill>
                  </a:tcPr>
                </a:tc>
                <a:extLst>
                  <a:ext uri="{0D108BD9-81ED-4DB2-BD59-A6C34878D82A}">
                    <a16:rowId xmlns:a16="http://schemas.microsoft.com/office/drawing/2014/main" val="306974237"/>
                  </a:ext>
                </a:extLst>
              </a:tr>
              <a:tr h="370840">
                <a:tc>
                  <a:txBody>
                    <a:bodyPr/>
                    <a:lstStyle/>
                    <a:p>
                      <a:r>
                        <a:rPr lang="fr-FR" sz="2200" dirty="0">
                          <a:solidFill>
                            <a:srgbClr val="115076"/>
                          </a:solidFill>
                        </a:rPr>
                        <a:t>nous di</a:t>
                      </a:r>
                      <a:r>
                        <a:rPr lang="fr-FR" sz="2200" b="1" dirty="0">
                          <a:solidFill>
                            <a:srgbClr val="EE6000"/>
                          </a:solidFill>
                        </a:rPr>
                        <a:t>s</a:t>
                      </a:r>
                      <a:r>
                        <a:rPr lang="fr-FR" sz="2200" dirty="0">
                          <a:solidFill>
                            <a:srgbClr val="115076"/>
                          </a:solidFill>
                        </a:rPr>
                        <a:t>ons</a:t>
                      </a:r>
                    </a:p>
                    <a:p>
                      <a:r>
                        <a:rPr lang="fr-FR" sz="2200" dirty="0">
                          <a:solidFill>
                            <a:srgbClr val="115076"/>
                          </a:solidFill>
                        </a:rPr>
                        <a:t>vous di</a:t>
                      </a:r>
                      <a:r>
                        <a:rPr lang="fr-FR" sz="2200" b="1" dirty="0">
                          <a:solidFill>
                            <a:srgbClr val="EE6000"/>
                          </a:solidFill>
                        </a:rPr>
                        <a:t>tes</a:t>
                      </a:r>
                      <a:endParaRPr lang="fr-FR" sz="2200" dirty="0">
                        <a:solidFill>
                          <a:srgbClr val="115076"/>
                        </a:solidFill>
                      </a:endParaRPr>
                    </a:p>
                    <a:p>
                      <a:r>
                        <a:rPr lang="fr-FR" sz="2200" dirty="0">
                          <a:solidFill>
                            <a:srgbClr val="115076"/>
                          </a:solidFill>
                        </a:rPr>
                        <a:t>ils/elles di</a:t>
                      </a:r>
                      <a:r>
                        <a:rPr lang="fr-FR" sz="2200" b="1" dirty="0">
                          <a:solidFill>
                            <a:srgbClr val="EE6000"/>
                          </a:solidFill>
                        </a:rPr>
                        <a:t>s</a:t>
                      </a:r>
                      <a:r>
                        <a:rPr lang="fr-FR" sz="2200" dirty="0">
                          <a:solidFill>
                            <a:srgbClr val="115076"/>
                          </a:solidFill>
                        </a:rPr>
                        <a:t>ent</a:t>
                      </a:r>
                    </a:p>
                  </a:txBody>
                  <a:tcPr>
                    <a:solidFill>
                      <a:srgbClr val="DEEBF7"/>
                    </a:solidFill>
                  </a:tcPr>
                </a:tc>
                <a:extLst>
                  <a:ext uri="{0D108BD9-81ED-4DB2-BD59-A6C34878D82A}">
                    <a16:rowId xmlns:a16="http://schemas.microsoft.com/office/drawing/2014/main" val="3686153259"/>
                  </a:ext>
                </a:extLst>
              </a:tr>
            </a:tbl>
          </a:graphicData>
        </a:graphic>
      </p:graphicFrame>
      <p:pic>
        <p:nvPicPr>
          <p:cNvPr id="17" name="Picture 2" descr="Quiet Sign Clip Art">
            <a:extLst>
              <a:ext uri="{FF2B5EF4-FFF2-40B4-BE49-F238E27FC236}">
                <a16:creationId xmlns:a16="http://schemas.microsoft.com/office/drawing/2014/main" id="{20E07F4D-6322-4867-A189-10E1BA297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5508" y="2412037"/>
            <a:ext cx="549272" cy="776829"/>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5A22CBD7-6EC2-4E5B-B067-C3D351466005}"/>
              </a:ext>
            </a:extLst>
          </p:cNvPr>
          <p:cNvSpPr/>
          <p:nvPr/>
        </p:nvSpPr>
        <p:spPr>
          <a:xfrm>
            <a:off x="8763288" y="4335730"/>
            <a:ext cx="2471007" cy="1207088"/>
          </a:xfrm>
          <a:prstGeom prst="wedgeRoundRectCallout">
            <a:avLst>
              <a:gd name="adj1" fmla="val -19490"/>
              <a:gd name="adj2" fmla="val -69783"/>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entury Gothic" panose="020B0502020202020204" pitchFamily="34" charset="0"/>
              </a:rPr>
              <a:t>But </a:t>
            </a:r>
            <a:r>
              <a:rPr lang="fr-FR" sz="2000" dirty="0">
                <a:latin typeface="Century Gothic" panose="020B0502020202020204" pitchFamily="34" charset="0"/>
              </a:rPr>
              <a:t>‘vous interdi</a:t>
            </a:r>
            <a:r>
              <a:rPr lang="fr-FR" sz="2000" b="1" dirty="0">
                <a:latin typeface="Century Gothic" panose="020B0502020202020204" pitchFamily="34" charset="0"/>
              </a:rPr>
              <a:t>s</a:t>
            </a:r>
            <a:r>
              <a:rPr lang="fr-FR" sz="2000" dirty="0">
                <a:latin typeface="Century Gothic" panose="020B0502020202020204" pitchFamily="34" charset="0"/>
              </a:rPr>
              <a:t>ez’</a:t>
            </a:r>
            <a:r>
              <a:rPr lang="fr-FR" sz="2000" i="1" dirty="0">
                <a:latin typeface="Century Gothic" panose="020B0502020202020204" pitchFamily="34" charset="0"/>
              </a:rPr>
              <a:t> </a:t>
            </a:r>
            <a:endParaRPr lang="fr-FR" sz="2000" b="1" dirty="0">
              <a:latin typeface="Century Gothic" panose="020B0502020202020204" pitchFamily="34" charset="0"/>
            </a:endParaRPr>
          </a:p>
        </p:txBody>
      </p:sp>
      <p:sp>
        <p:nvSpPr>
          <p:cNvPr id="9" name="Oval 8">
            <a:extLst>
              <a:ext uri="{FF2B5EF4-FFF2-40B4-BE49-F238E27FC236}">
                <a16:creationId xmlns:a16="http://schemas.microsoft.com/office/drawing/2014/main" id="{666F653D-9C2B-4D68-86B0-478E67230F61}"/>
              </a:ext>
            </a:extLst>
          </p:cNvPr>
          <p:cNvSpPr/>
          <p:nvPr/>
        </p:nvSpPr>
        <p:spPr>
          <a:xfrm>
            <a:off x="9100457" y="3733800"/>
            <a:ext cx="772886" cy="334403"/>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89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2" grpId="0"/>
      <p:bldP spid="1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ne </a:t>
            </a:r>
            <a:r>
              <a:rPr lang="en-GB" sz="3600" b="1" dirty="0" err="1">
                <a:solidFill>
                  <a:schemeClr val="bg1"/>
                </a:solidFill>
              </a:rPr>
              <a:t>comprends</a:t>
            </a:r>
            <a:r>
              <a:rPr lang="en-GB" sz="3600" b="1" dirty="0">
                <a:solidFill>
                  <a:schemeClr val="bg1"/>
                </a:solidFill>
              </a:rPr>
              <a:t> pas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9" name="Group 8">
            <a:extLst>
              <a:ext uri="{FF2B5EF4-FFF2-40B4-BE49-F238E27FC236}">
                <a16:creationId xmlns:a16="http://schemas.microsoft.com/office/drawing/2014/main" id="{DA6AFDCE-65F3-4FE3-B386-7A605EEC0ED2}"/>
              </a:ext>
            </a:extLst>
          </p:cNvPr>
          <p:cNvGrpSpPr/>
          <p:nvPr/>
        </p:nvGrpSpPr>
        <p:grpSpPr>
          <a:xfrm>
            <a:off x="1602631" y="1739324"/>
            <a:ext cx="2889359" cy="4432875"/>
            <a:chOff x="300038" y="1762185"/>
            <a:chExt cx="3152078" cy="4386210"/>
          </a:xfrm>
        </p:grpSpPr>
        <p:grpSp>
          <p:nvGrpSpPr>
            <p:cNvPr id="10" name="Group 9">
              <a:extLst>
                <a:ext uri="{FF2B5EF4-FFF2-40B4-BE49-F238E27FC236}">
                  <a16:creationId xmlns:a16="http://schemas.microsoft.com/office/drawing/2014/main" id="{0764A009-DFFE-40D2-8FEB-EA1BE5F3C192}"/>
                </a:ext>
              </a:extLst>
            </p:cNvPr>
            <p:cNvGrpSpPr/>
            <p:nvPr/>
          </p:nvGrpSpPr>
          <p:grpSpPr>
            <a:xfrm>
              <a:off x="300038" y="1762185"/>
              <a:ext cx="3152078" cy="4386210"/>
              <a:chOff x="4719331" y="2191837"/>
              <a:chExt cx="2314515" cy="4003200"/>
            </a:xfrm>
          </p:grpSpPr>
          <p:grpSp>
            <p:nvGrpSpPr>
              <p:cNvPr id="13" name="Group 12">
                <a:extLst>
                  <a:ext uri="{FF2B5EF4-FFF2-40B4-BE49-F238E27FC236}">
                    <a16:creationId xmlns:a16="http://schemas.microsoft.com/office/drawing/2014/main" id="{0959DD4E-E47A-48C0-BDDC-E29FC5FF9839}"/>
                  </a:ext>
                </a:extLst>
              </p:cNvPr>
              <p:cNvGrpSpPr/>
              <p:nvPr/>
            </p:nvGrpSpPr>
            <p:grpSpPr>
              <a:xfrm>
                <a:off x="4719331" y="2191837"/>
                <a:ext cx="2314515" cy="4003200"/>
                <a:chOff x="4719331" y="2191837"/>
                <a:chExt cx="2198943" cy="4003200"/>
              </a:xfrm>
            </p:grpSpPr>
            <p:grpSp>
              <p:nvGrpSpPr>
                <p:cNvPr id="16" name="Group 15">
                  <a:extLst>
                    <a:ext uri="{FF2B5EF4-FFF2-40B4-BE49-F238E27FC236}">
                      <a16:creationId xmlns:a16="http://schemas.microsoft.com/office/drawing/2014/main" id="{938520B2-9DFB-4923-B71B-8D8D3998FD78}"/>
                    </a:ext>
                  </a:extLst>
                </p:cNvPr>
                <p:cNvGrpSpPr/>
                <p:nvPr/>
              </p:nvGrpSpPr>
              <p:grpSpPr>
                <a:xfrm>
                  <a:off x="4719331" y="2191837"/>
                  <a:ext cx="2198943" cy="4003200"/>
                  <a:chOff x="-30479" y="22860"/>
                  <a:chExt cx="3394710" cy="6004560"/>
                </a:xfrm>
              </p:grpSpPr>
              <p:grpSp>
                <p:nvGrpSpPr>
                  <p:cNvPr id="18" name="Group 17">
                    <a:extLst>
                      <a:ext uri="{FF2B5EF4-FFF2-40B4-BE49-F238E27FC236}">
                        <a16:creationId xmlns:a16="http://schemas.microsoft.com/office/drawing/2014/main" id="{8AF6C375-7DC8-4E19-A758-07E1437214CE}"/>
                      </a:ext>
                    </a:extLst>
                  </p:cNvPr>
                  <p:cNvGrpSpPr/>
                  <p:nvPr/>
                </p:nvGrpSpPr>
                <p:grpSpPr>
                  <a:xfrm>
                    <a:off x="-30479" y="22860"/>
                    <a:ext cx="3394710" cy="6004560"/>
                    <a:chOff x="-30479" y="22860"/>
                    <a:chExt cx="3394710" cy="6004560"/>
                  </a:xfrm>
                </p:grpSpPr>
                <p:grpSp>
                  <p:nvGrpSpPr>
                    <p:cNvPr id="20" name="Group 19">
                      <a:extLst>
                        <a:ext uri="{FF2B5EF4-FFF2-40B4-BE49-F238E27FC236}">
                          <a16:creationId xmlns:a16="http://schemas.microsoft.com/office/drawing/2014/main" id="{CABB9D47-C1E8-49C9-B6ED-D9F06F7AF12F}"/>
                        </a:ext>
                      </a:extLst>
                    </p:cNvPr>
                    <p:cNvGrpSpPr/>
                    <p:nvPr/>
                  </p:nvGrpSpPr>
                  <p:grpSpPr>
                    <a:xfrm>
                      <a:off x="-30479" y="22860"/>
                      <a:ext cx="3394710" cy="6004560"/>
                      <a:chOff x="-30479" y="22860"/>
                      <a:chExt cx="3394710" cy="6004560"/>
                    </a:xfrm>
                  </p:grpSpPr>
                  <p:sp>
                    <p:nvSpPr>
                      <p:cNvPr id="22" name="Rectangle: Rounded Corners 59">
                        <a:extLst>
                          <a:ext uri="{FF2B5EF4-FFF2-40B4-BE49-F238E27FC236}">
                            <a16:creationId xmlns:a16="http://schemas.microsoft.com/office/drawing/2014/main" id="{120F5200-DCBE-4EDB-A820-477E42BAA3CB}"/>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DBBC0FBA-75D8-4462-B72B-8D60815CD707}"/>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21" name="Oval 20">
                      <a:extLst>
                        <a:ext uri="{FF2B5EF4-FFF2-40B4-BE49-F238E27FC236}">
                          <a16:creationId xmlns:a16="http://schemas.microsoft.com/office/drawing/2014/main" id="{93BC8947-0059-4735-A02A-45B0F626A4F0}"/>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9" name="Speech Bubble: Rectangle with Corners Rounded 56">
                    <a:extLst>
                      <a:ext uri="{FF2B5EF4-FFF2-40B4-BE49-F238E27FC236}">
                        <a16:creationId xmlns:a16="http://schemas.microsoft.com/office/drawing/2014/main" id="{62977C1D-C8FC-4506-B5E0-CFECBFB5326F}"/>
                      </a:ext>
                    </a:extLst>
                  </p:cNvPr>
                  <p:cNvSpPr/>
                  <p:nvPr/>
                </p:nvSpPr>
                <p:spPr>
                  <a:xfrm>
                    <a:off x="266310" y="525983"/>
                    <a:ext cx="2830692" cy="225893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17" name="TextBox 16">
                  <a:extLst>
                    <a:ext uri="{FF2B5EF4-FFF2-40B4-BE49-F238E27FC236}">
                      <a16:creationId xmlns:a16="http://schemas.microsoft.com/office/drawing/2014/main" id="{BA8E57A4-4905-4054-AFA7-BDC2A64F91CD}"/>
                    </a:ext>
                  </a:extLst>
                </p:cNvPr>
                <p:cNvSpPr txBox="1"/>
                <p:nvPr/>
              </p:nvSpPr>
              <p:spPr>
                <a:xfrm>
                  <a:off x="4953787" y="2560175"/>
                  <a:ext cx="1807176" cy="147310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chemeClr val="accent5">
                          <a:lumMod val="50000"/>
                        </a:schemeClr>
                      </a:solidFill>
                      <a:latin typeface="Century Gothic" panose="020B0502020202020204" pitchFamily="34" charset="0"/>
                      <a:cs typeface="Arial"/>
                      <a:sym typeface="Arial"/>
                    </a:rPr>
                    <a:t>Parfois</a:t>
                  </a:r>
                  <a:r>
                    <a:rPr lang="en-GB" sz="2000" kern="0" noProof="0" dirty="0">
                      <a:solidFill>
                        <a:schemeClr val="accent5">
                          <a:lumMod val="50000"/>
                        </a:schemeClr>
                      </a:solidFill>
                      <a:latin typeface="Century Gothic" panose="020B0502020202020204" pitchFamily="34" charset="0"/>
                      <a:cs typeface="Arial"/>
                      <a:sym typeface="Arial"/>
                    </a:rPr>
                    <a:t>, </a:t>
                  </a:r>
                  <a:r>
                    <a:rPr lang="en-GB" sz="2000" kern="0" noProof="0" dirty="0" err="1">
                      <a:solidFill>
                        <a:schemeClr val="accent5">
                          <a:lumMod val="50000"/>
                        </a:schemeClr>
                      </a:solidFill>
                      <a:latin typeface="Century Gothic" panose="020B0502020202020204" pitchFamily="34" charset="0"/>
                      <a:cs typeface="Arial"/>
                      <a:sym typeface="Arial"/>
                    </a:rPr>
                    <a:t>j’ai</a:t>
                  </a:r>
                  <a:r>
                    <a:rPr lang="en-GB" sz="2000" kern="0" noProof="0" dirty="0">
                      <a:solidFill>
                        <a:schemeClr val="accent5">
                          <a:lumMod val="50000"/>
                        </a:schemeClr>
                      </a:solidFill>
                      <a:latin typeface="Century Gothic" panose="020B0502020202020204" pitchFamily="34" charset="0"/>
                      <a:cs typeface="Arial"/>
                      <a:sym typeface="Arial"/>
                    </a:rPr>
                    <a:t> des </a:t>
                  </a:r>
                  <a:r>
                    <a:rPr lang="en-GB" sz="2000" dirty="0" err="1">
                      <a:solidFill>
                        <a:schemeClr val="accent5">
                          <a:lumMod val="50000"/>
                        </a:schemeClr>
                      </a:solidFill>
                    </a:rPr>
                    <a:t>problèmes</a:t>
                  </a:r>
                  <a:r>
                    <a:rPr lang="en-GB" sz="2000" dirty="0">
                      <a:solidFill>
                        <a:schemeClr val="accent5">
                          <a:lumMod val="50000"/>
                        </a:schemeClr>
                      </a:solidFill>
                    </a:rPr>
                    <a:t> avec la langue.</a:t>
                  </a:r>
                  <a:r>
                    <a:rPr lang="en-GB" sz="2000" kern="0" noProof="0" dirty="0">
                      <a:solidFill>
                        <a:schemeClr val="accent5">
                          <a:lumMod val="50000"/>
                        </a:schemeClr>
                      </a:solidFill>
                      <a:latin typeface="Century Gothic" panose="020B0502020202020204" pitchFamily="34" charset="0"/>
                      <a:cs typeface="Arial"/>
                      <a:sym typeface="Arial"/>
                    </a:rPr>
                    <a:t> </a:t>
                  </a:r>
                  <a:r>
                    <a:rPr lang="en-GB" sz="2000" b="1" kern="0" noProof="0" dirty="0">
                      <a:solidFill>
                        <a:schemeClr val="accent5">
                          <a:lumMod val="50000"/>
                        </a:schemeClr>
                      </a:solidFill>
                      <a:latin typeface="Century Gothic" panose="020B0502020202020204" pitchFamily="34" charset="0"/>
                      <a:cs typeface="Arial"/>
                      <a:sym typeface="Arial"/>
                    </a:rPr>
                    <a:t>Je </a:t>
                  </a:r>
                  <a:r>
                    <a:rPr lang="en-GB" sz="2000" kern="0" noProof="0" dirty="0">
                      <a:solidFill>
                        <a:schemeClr val="accent5">
                          <a:lumMod val="50000"/>
                        </a:schemeClr>
                      </a:solidFill>
                      <a:latin typeface="Century Gothic" panose="020B0502020202020204" pitchFamily="34" charset="0"/>
                      <a:cs typeface="Arial"/>
                      <a:sym typeface="Arial"/>
                    </a:rPr>
                    <a:t>/ </a:t>
                  </a:r>
                  <a:r>
                    <a:rPr lang="en-GB" sz="2000" b="1" kern="0" noProof="0" dirty="0">
                      <a:solidFill>
                        <a:schemeClr val="accent5">
                          <a:lumMod val="50000"/>
                        </a:schemeClr>
                      </a:solidFill>
                      <a:latin typeface="Century Gothic" panose="020B0502020202020204" pitchFamily="34" charset="0"/>
                      <a:cs typeface="Arial"/>
                      <a:sym typeface="Arial"/>
                    </a:rPr>
                    <a:t>nous </a:t>
                  </a:r>
                  <a:r>
                    <a:rPr lang="en-GB" sz="2000" kern="0" noProof="0" dirty="0">
                      <a:solidFill>
                        <a:schemeClr val="accent5">
                          <a:lumMod val="50000"/>
                        </a:schemeClr>
                      </a:solidFill>
                      <a:latin typeface="Century Gothic" panose="020B0502020202020204" pitchFamily="34" charset="0"/>
                      <a:cs typeface="Arial"/>
                      <a:sym typeface="Arial"/>
                    </a:rPr>
                    <a:t>dis que </a:t>
                  </a:r>
                  <a:r>
                    <a:rPr lang="en-GB" sz="2000" kern="0" noProof="0" dirty="0" err="1">
                      <a:solidFill>
                        <a:schemeClr val="accent5">
                          <a:lumMod val="50000"/>
                        </a:schemeClr>
                      </a:solidFill>
                      <a:latin typeface="Century Gothic" panose="020B0502020202020204" pitchFamily="34" charset="0"/>
                      <a:cs typeface="Arial"/>
                      <a:sym typeface="Arial"/>
                    </a:rPr>
                    <a:t>c’est</a:t>
                  </a:r>
                  <a:r>
                    <a:rPr lang="en-GB" sz="2000" kern="0" noProof="0" dirty="0">
                      <a:solidFill>
                        <a:schemeClr val="accent5">
                          <a:lumMod val="50000"/>
                        </a:schemeClr>
                      </a:solidFill>
                      <a:latin typeface="Century Gothic" panose="020B0502020202020204" pitchFamily="34" charset="0"/>
                      <a:cs typeface="Arial"/>
                      <a:sym typeface="Arial"/>
                    </a:rPr>
                    <a:t> difficile.</a:t>
                  </a:r>
                  <a:endPar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grpSp>
          <p:sp>
            <p:nvSpPr>
              <p:cNvPr id="14" name="Speech Bubble: Rectangle with Corners Rounded 49">
                <a:extLst>
                  <a:ext uri="{FF2B5EF4-FFF2-40B4-BE49-F238E27FC236}">
                    <a16:creationId xmlns:a16="http://schemas.microsoft.com/office/drawing/2014/main" id="{026B47BC-3897-477D-8EB7-75C99DCCF53A}"/>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51839AE1-DCC1-4536-A8D6-5B0943076513}"/>
                  </a:ext>
                </a:extLst>
              </p:cNvPr>
              <p:cNvSpPr txBox="1"/>
              <p:nvPr/>
            </p:nvSpPr>
            <p:spPr>
              <a:xfrm>
                <a:off x="4958944" y="4293304"/>
                <a:ext cx="1998831" cy="1195159"/>
              </a:xfrm>
              <a:prstGeom prst="rect">
                <a:avLst/>
              </a:prstGeom>
              <a:no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Je / </a:t>
                </a:r>
                <a:r>
                  <a:rPr kumimoji="0" lang="en-GB" sz="20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mes</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amis</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traduisent</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beaucoup </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de choses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français</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a:t>
                </a:r>
              </a:p>
            </p:txBody>
          </p:sp>
        </p:grpSp>
        <p:sp>
          <p:nvSpPr>
            <p:cNvPr id="11" name="TextBox 10">
              <a:extLst>
                <a:ext uri="{FF2B5EF4-FFF2-40B4-BE49-F238E27FC236}">
                  <a16:creationId xmlns:a16="http://schemas.microsoft.com/office/drawing/2014/main" id="{52E4FBCB-80AA-4F31-9804-0FCCE18B5EA9}"/>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1</a:t>
              </a:r>
            </a:p>
          </p:txBody>
        </p:sp>
        <p:sp>
          <p:nvSpPr>
            <p:cNvPr id="12" name="TextBox 11">
              <a:extLst>
                <a:ext uri="{FF2B5EF4-FFF2-40B4-BE49-F238E27FC236}">
                  <a16:creationId xmlns:a16="http://schemas.microsoft.com/office/drawing/2014/main" id="{2A8C04DA-DF25-41EC-8FA2-00EDC3F4C07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2</a:t>
              </a:r>
            </a:p>
          </p:txBody>
        </p:sp>
      </p:grpSp>
      <p:grpSp>
        <p:nvGrpSpPr>
          <p:cNvPr id="24" name="Group 23">
            <a:extLst>
              <a:ext uri="{FF2B5EF4-FFF2-40B4-BE49-F238E27FC236}">
                <a16:creationId xmlns:a16="http://schemas.microsoft.com/office/drawing/2014/main" id="{E37FB1D4-BB03-44B1-AE98-666EA949CF3A}"/>
              </a:ext>
            </a:extLst>
          </p:cNvPr>
          <p:cNvGrpSpPr/>
          <p:nvPr/>
        </p:nvGrpSpPr>
        <p:grpSpPr>
          <a:xfrm>
            <a:off x="4634102" y="1739324"/>
            <a:ext cx="2889359" cy="4432875"/>
            <a:chOff x="300038" y="1762185"/>
            <a:chExt cx="3152078" cy="4386210"/>
          </a:xfrm>
        </p:grpSpPr>
        <p:grpSp>
          <p:nvGrpSpPr>
            <p:cNvPr id="25" name="Group 24">
              <a:extLst>
                <a:ext uri="{FF2B5EF4-FFF2-40B4-BE49-F238E27FC236}">
                  <a16:creationId xmlns:a16="http://schemas.microsoft.com/office/drawing/2014/main" id="{90A2B4A0-1E62-4546-B4C2-05686C1514EF}"/>
                </a:ext>
              </a:extLst>
            </p:cNvPr>
            <p:cNvGrpSpPr/>
            <p:nvPr/>
          </p:nvGrpSpPr>
          <p:grpSpPr>
            <a:xfrm>
              <a:off x="300038" y="1762185"/>
              <a:ext cx="3152078" cy="4386210"/>
              <a:chOff x="4719331" y="2191837"/>
              <a:chExt cx="2314515" cy="4003200"/>
            </a:xfrm>
          </p:grpSpPr>
          <p:grpSp>
            <p:nvGrpSpPr>
              <p:cNvPr id="28" name="Group 27">
                <a:extLst>
                  <a:ext uri="{FF2B5EF4-FFF2-40B4-BE49-F238E27FC236}">
                    <a16:creationId xmlns:a16="http://schemas.microsoft.com/office/drawing/2014/main" id="{3647ED40-ED3C-4D8E-9B63-D5C7F61C13F4}"/>
                  </a:ext>
                </a:extLst>
              </p:cNvPr>
              <p:cNvGrpSpPr/>
              <p:nvPr/>
            </p:nvGrpSpPr>
            <p:grpSpPr>
              <a:xfrm>
                <a:off x="4719331" y="2191837"/>
                <a:ext cx="2314515" cy="4003200"/>
                <a:chOff x="4719331" y="2191837"/>
                <a:chExt cx="2198943" cy="4003200"/>
              </a:xfrm>
            </p:grpSpPr>
            <p:grpSp>
              <p:nvGrpSpPr>
                <p:cNvPr id="31" name="Group 30">
                  <a:extLst>
                    <a:ext uri="{FF2B5EF4-FFF2-40B4-BE49-F238E27FC236}">
                      <a16:creationId xmlns:a16="http://schemas.microsoft.com/office/drawing/2014/main" id="{7E0C4C4F-20D5-4BED-BCA2-B489A50C8AF3}"/>
                    </a:ext>
                  </a:extLst>
                </p:cNvPr>
                <p:cNvGrpSpPr/>
                <p:nvPr/>
              </p:nvGrpSpPr>
              <p:grpSpPr>
                <a:xfrm>
                  <a:off x="4719331" y="2191837"/>
                  <a:ext cx="2198943" cy="4003200"/>
                  <a:chOff x="-30479" y="22860"/>
                  <a:chExt cx="3394710" cy="6004560"/>
                </a:xfrm>
              </p:grpSpPr>
              <p:grpSp>
                <p:nvGrpSpPr>
                  <p:cNvPr id="33" name="Group 32">
                    <a:extLst>
                      <a:ext uri="{FF2B5EF4-FFF2-40B4-BE49-F238E27FC236}">
                        <a16:creationId xmlns:a16="http://schemas.microsoft.com/office/drawing/2014/main" id="{A5184BB9-A192-4E20-8C44-D29AB1F53D76}"/>
                      </a:ext>
                    </a:extLst>
                  </p:cNvPr>
                  <p:cNvGrpSpPr/>
                  <p:nvPr/>
                </p:nvGrpSpPr>
                <p:grpSpPr>
                  <a:xfrm>
                    <a:off x="-30479" y="22860"/>
                    <a:ext cx="3394710" cy="6004560"/>
                    <a:chOff x="-30479" y="22860"/>
                    <a:chExt cx="3394710" cy="6004560"/>
                  </a:xfrm>
                </p:grpSpPr>
                <p:grpSp>
                  <p:nvGrpSpPr>
                    <p:cNvPr id="35" name="Group 34">
                      <a:extLst>
                        <a:ext uri="{FF2B5EF4-FFF2-40B4-BE49-F238E27FC236}">
                          <a16:creationId xmlns:a16="http://schemas.microsoft.com/office/drawing/2014/main" id="{0356F77E-3977-401E-B79B-E82623A48E0C}"/>
                        </a:ext>
                      </a:extLst>
                    </p:cNvPr>
                    <p:cNvGrpSpPr/>
                    <p:nvPr/>
                  </p:nvGrpSpPr>
                  <p:grpSpPr>
                    <a:xfrm>
                      <a:off x="-30479" y="22860"/>
                      <a:ext cx="3394710" cy="6004560"/>
                      <a:chOff x="-30479" y="22860"/>
                      <a:chExt cx="3394710" cy="6004560"/>
                    </a:xfrm>
                  </p:grpSpPr>
                  <p:sp>
                    <p:nvSpPr>
                      <p:cNvPr id="37" name="Rectangle: Rounded Corners 59">
                        <a:extLst>
                          <a:ext uri="{FF2B5EF4-FFF2-40B4-BE49-F238E27FC236}">
                            <a16:creationId xmlns:a16="http://schemas.microsoft.com/office/drawing/2014/main" id="{8D74F496-EE2C-4DDF-A038-0CAB452C10E8}"/>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8" name="Rectangle 37">
                        <a:extLst>
                          <a:ext uri="{FF2B5EF4-FFF2-40B4-BE49-F238E27FC236}">
                            <a16:creationId xmlns:a16="http://schemas.microsoft.com/office/drawing/2014/main" id="{31529639-77EE-422B-BA39-0A1DECA40FF4}"/>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6" name="Oval 35">
                      <a:extLst>
                        <a:ext uri="{FF2B5EF4-FFF2-40B4-BE49-F238E27FC236}">
                          <a16:creationId xmlns:a16="http://schemas.microsoft.com/office/drawing/2014/main" id="{207B647C-4860-42F3-9EE8-FC53B83993C0}"/>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4" name="Speech Bubble: Rectangle with Corners Rounded 56">
                    <a:extLst>
                      <a:ext uri="{FF2B5EF4-FFF2-40B4-BE49-F238E27FC236}">
                        <a16:creationId xmlns:a16="http://schemas.microsoft.com/office/drawing/2014/main" id="{6150AEFC-871B-4AF7-BF2A-84D3563DCEAB}"/>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9F897769-0C2B-4F54-9A24-7BCCF5524189}"/>
                    </a:ext>
                  </a:extLst>
                </p:cNvPr>
                <p:cNvSpPr txBox="1"/>
                <p:nvPr/>
              </p:nvSpPr>
              <p:spPr>
                <a:xfrm>
                  <a:off x="4921071" y="2583535"/>
                  <a:ext cx="1906490" cy="119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5">
                          <a:lumMod val="50000"/>
                        </a:schemeClr>
                      </a:solidFill>
                      <a:latin typeface="Century Gothic" panose="020B0502020202020204" pitchFamily="34" charset="0"/>
                      <a:cs typeface="Arial"/>
                      <a:sym typeface="Arial"/>
                    </a:rPr>
                    <a:t>Nous / </a:t>
                  </a:r>
                  <a:r>
                    <a:rPr lang="en-GB" sz="2000" b="1" kern="0" dirty="0" err="1">
                      <a:solidFill>
                        <a:schemeClr val="accent5">
                          <a:lumMod val="50000"/>
                        </a:schemeClr>
                      </a:solidFill>
                      <a:latin typeface="Century Gothic" panose="020B0502020202020204" pitchFamily="34" charset="0"/>
                      <a:cs typeface="Arial"/>
                      <a:sym typeface="Arial"/>
                    </a:rPr>
                    <a:t>ils</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lisons</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beaucoup pour </a:t>
                  </a:r>
                  <a:r>
                    <a:rPr kumimoji="0" lang="en-GB" sz="200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apprendre</a:t>
                  </a:r>
                  <a:r>
                    <a:rPr lang="en-GB" sz="2000" kern="0" dirty="0">
                      <a:solidFill>
                        <a:schemeClr val="accent5">
                          <a:lumMod val="50000"/>
                        </a:schemeClr>
                      </a:solidFill>
                      <a:latin typeface="Century Gothic" panose="020B0502020202020204" pitchFamily="34" charset="0"/>
                      <a:cs typeface="Arial"/>
                      <a:sym typeface="Arial"/>
                    </a:rPr>
                    <a:t> – </a:t>
                  </a:r>
                  <a:r>
                    <a:rPr lang="en-GB" sz="2000" kern="0" dirty="0" err="1">
                      <a:solidFill>
                        <a:schemeClr val="accent5">
                          <a:lumMod val="50000"/>
                        </a:schemeClr>
                      </a:solidFill>
                      <a:latin typeface="Century Gothic" panose="020B0502020202020204" pitchFamily="34" charset="0"/>
                      <a:cs typeface="Arial"/>
                      <a:sym typeface="Arial"/>
                    </a:rPr>
                    <a:t>c’est</a:t>
                  </a:r>
                  <a:r>
                    <a:rPr lang="en-GB" sz="2000" kern="0" dirty="0">
                      <a:solidFill>
                        <a:schemeClr val="accent5">
                          <a:lumMod val="50000"/>
                        </a:schemeClr>
                      </a:solidFill>
                      <a:latin typeface="Century Gothic" panose="020B0502020202020204" pitchFamily="34" charset="0"/>
                      <a:cs typeface="Arial"/>
                      <a:sym typeface="Arial"/>
                    </a:rPr>
                    <a:t> plus facile.</a:t>
                  </a:r>
                  <a:endPar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grpSp>
          <p:sp>
            <p:nvSpPr>
              <p:cNvPr id="29" name="Speech Bubble: Rectangle with Corners Rounded 49">
                <a:extLst>
                  <a:ext uri="{FF2B5EF4-FFF2-40B4-BE49-F238E27FC236}">
                    <a16:creationId xmlns:a16="http://schemas.microsoft.com/office/drawing/2014/main" id="{7CB6A179-058C-4440-8486-B6D5DF3BF7E0}"/>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E242F1ED-4A51-476C-AB0C-EDE7072B505B}"/>
                  </a:ext>
                </a:extLst>
              </p:cNvPr>
              <p:cNvSpPr txBox="1"/>
              <p:nvPr/>
            </p:nvSpPr>
            <p:spPr>
              <a:xfrm>
                <a:off x="4942977" y="4293304"/>
                <a:ext cx="1998831" cy="119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Tu / </a:t>
                </a:r>
                <a:r>
                  <a:rPr kumimoji="0" lang="en-GB" sz="20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vous</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lisez</a:t>
                </a:r>
                <a:r>
                  <a:rPr kumimoji="0" lang="en-GB" sz="20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Arial"/>
                  </a:rPr>
                  <a:t>beaucou</a:t>
                </a:r>
                <a:r>
                  <a:rPr lang="en-GB" sz="2000" kern="0" dirty="0">
                    <a:solidFill>
                      <a:schemeClr val="accent5">
                        <a:lumMod val="50000"/>
                      </a:schemeClr>
                    </a:solidFill>
                    <a:latin typeface="Century Gothic" panose="020B0502020202020204" pitchFamily="34" charset="0"/>
                    <a:cs typeface="Arial"/>
                    <a:sym typeface="Arial"/>
                  </a:rPr>
                  <a:t>p à la </a:t>
                </a:r>
                <a:r>
                  <a:rPr lang="en-GB" sz="2000" kern="0" dirty="0" err="1">
                    <a:solidFill>
                      <a:schemeClr val="accent5">
                        <a:lumMod val="50000"/>
                      </a:schemeClr>
                    </a:solidFill>
                    <a:latin typeface="Century Gothic" panose="020B0502020202020204" pitchFamily="34" charset="0"/>
                    <a:cs typeface="Arial"/>
                    <a:sym typeface="Arial"/>
                  </a:rPr>
                  <a:t>maison</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en</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ce</a:t>
                </a:r>
                <a:r>
                  <a:rPr lang="en-GB" sz="2000" kern="0" dirty="0">
                    <a:solidFill>
                      <a:schemeClr val="accent5">
                        <a:lumMod val="50000"/>
                      </a:schemeClr>
                    </a:solidFill>
                    <a:latin typeface="Century Gothic" panose="020B0502020202020204" pitchFamily="34" charset="0"/>
                    <a:cs typeface="Arial"/>
                    <a:sym typeface="Arial"/>
                  </a:rPr>
                  <a:t> moment ?</a:t>
                </a:r>
                <a:endPar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grpSp>
        <p:sp>
          <p:nvSpPr>
            <p:cNvPr id="26" name="TextBox 25">
              <a:extLst>
                <a:ext uri="{FF2B5EF4-FFF2-40B4-BE49-F238E27FC236}">
                  <a16:creationId xmlns:a16="http://schemas.microsoft.com/office/drawing/2014/main" id="{4B7ADDB4-DA81-4D66-9956-4763B6242014}"/>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3</a:t>
              </a:r>
            </a:p>
          </p:txBody>
        </p:sp>
        <p:sp>
          <p:nvSpPr>
            <p:cNvPr id="27" name="TextBox 26">
              <a:extLst>
                <a:ext uri="{FF2B5EF4-FFF2-40B4-BE49-F238E27FC236}">
                  <a16:creationId xmlns:a16="http://schemas.microsoft.com/office/drawing/2014/main" id="{D584C2B3-A4C2-4D41-AFCF-6A81F0FC6A71}"/>
                </a:ext>
              </a:extLst>
            </p:cNvPr>
            <p:cNvSpPr txBox="1"/>
            <p:nvPr/>
          </p:nvSpPr>
          <p:spPr>
            <a:xfrm>
              <a:off x="2969181" y="5277558"/>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4</a:t>
              </a:r>
            </a:p>
          </p:txBody>
        </p:sp>
      </p:grpSp>
      <p:grpSp>
        <p:nvGrpSpPr>
          <p:cNvPr id="39" name="Group 38">
            <a:extLst>
              <a:ext uri="{FF2B5EF4-FFF2-40B4-BE49-F238E27FC236}">
                <a16:creationId xmlns:a16="http://schemas.microsoft.com/office/drawing/2014/main" id="{A8595211-CD2B-4FBE-BA59-5AB241B4541C}"/>
              </a:ext>
            </a:extLst>
          </p:cNvPr>
          <p:cNvGrpSpPr/>
          <p:nvPr/>
        </p:nvGrpSpPr>
        <p:grpSpPr>
          <a:xfrm>
            <a:off x="7691675" y="1739324"/>
            <a:ext cx="3009278" cy="4432875"/>
            <a:chOff x="300039" y="1762185"/>
            <a:chExt cx="3282901" cy="4386210"/>
          </a:xfrm>
        </p:grpSpPr>
        <p:grpSp>
          <p:nvGrpSpPr>
            <p:cNvPr id="40" name="Group 39">
              <a:extLst>
                <a:ext uri="{FF2B5EF4-FFF2-40B4-BE49-F238E27FC236}">
                  <a16:creationId xmlns:a16="http://schemas.microsoft.com/office/drawing/2014/main" id="{4376115F-A5F8-401C-982D-C56AE3856AE5}"/>
                </a:ext>
              </a:extLst>
            </p:cNvPr>
            <p:cNvGrpSpPr/>
            <p:nvPr/>
          </p:nvGrpSpPr>
          <p:grpSpPr>
            <a:xfrm>
              <a:off x="300039" y="1762185"/>
              <a:ext cx="3282901" cy="4386210"/>
              <a:chOff x="4719332" y="2191837"/>
              <a:chExt cx="2410576" cy="4003200"/>
            </a:xfrm>
          </p:grpSpPr>
          <p:grpSp>
            <p:nvGrpSpPr>
              <p:cNvPr id="43" name="Group 42">
                <a:extLst>
                  <a:ext uri="{FF2B5EF4-FFF2-40B4-BE49-F238E27FC236}">
                    <a16:creationId xmlns:a16="http://schemas.microsoft.com/office/drawing/2014/main" id="{C31705BE-B170-4C4C-A983-50A108A58525}"/>
                  </a:ext>
                </a:extLst>
              </p:cNvPr>
              <p:cNvGrpSpPr/>
              <p:nvPr/>
            </p:nvGrpSpPr>
            <p:grpSpPr>
              <a:xfrm>
                <a:off x="4719332" y="2191837"/>
                <a:ext cx="2410576" cy="4003200"/>
                <a:chOff x="4719331" y="2191837"/>
                <a:chExt cx="2290207" cy="4003200"/>
              </a:xfrm>
            </p:grpSpPr>
            <p:grpSp>
              <p:nvGrpSpPr>
                <p:cNvPr id="46" name="Group 45">
                  <a:extLst>
                    <a:ext uri="{FF2B5EF4-FFF2-40B4-BE49-F238E27FC236}">
                      <a16:creationId xmlns:a16="http://schemas.microsoft.com/office/drawing/2014/main" id="{B7D14E22-6428-40AA-A863-790EB93D70DC}"/>
                    </a:ext>
                  </a:extLst>
                </p:cNvPr>
                <p:cNvGrpSpPr/>
                <p:nvPr/>
              </p:nvGrpSpPr>
              <p:grpSpPr>
                <a:xfrm>
                  <a:off x="4719331" y="2191837"/>
                  <a:ext cx="2290207" cy="4003200"/>
                  <a:chOff x="-30479" y="22860"/>
                  <a:chExt cx="3535602" cy="6004560"/>
                </a:xfrm>
              </p:grpSpPr>
              <p:grpSp>
                <p:nvGrpSpPr>
                  <p:cNvPr id="48" name="Group 47">
                    <a:extLst>
                      <a:ext uri="{FF2B5EF4-FFF2-40B4-BE49-F238E27FC236}">
                        <a16:creationId xmlns:a16="http://schemas.microsoft.com/office/drawing/2014/main" id="{BBD6A8AE-1A5A-47F0-8216-E46F8B926226}"/>
                      </a:ext>
                    </a:extLst>
                  </p:cNvPr>
                  <p:cNvGrpSpPr/>
                  <p:nvPr/>
                </p:nvGrpSpPr>
                <p:grpSpPr>
                  <a:xfrm>
                    <a:off x="-30479" y="22860"/>
                    <a:ext cx="3535602" cy="6004560"/>
                    <a:chOff x="-30479" y="22860"/>
                    <a:chExt cx="3535602" cy="6004560"/>
                  </a:xfrm>
                </p:grpSpPr>
                <p:grpSp>
                  <p:nvGrpSpPr>
                    <p:cNvPr id="50" name="Group 49">
                      <a:extLst>
                        <a:ext uri="{FF2B5EF4-FFF2-40B4-BE49-F238E27FC236}">
                          <a16:creationId xmlns:a16="http://schemas.microsoft.com/office/drawing/2014/main" id="{A836E6BF-88DF-4A93-BA5A-C7E851672FD5}"/>
                        </a:ext>
                      </a:extLst>
                    </p:cNvPr>
                    <p:cNvGrpSpPr/>
                    <p:nvPr/>
                  </p:nvGrpSpPr>
                  <p:grpSpPr>
                    <a:xfrm>
                      <a:off x="-30479" y="22860"/>
                      <a:ext cx="3535602" cy="6004560"/>
                      <a:chOff x="-30479" y="22860"/>
                      <a:chExt cx="3535602" cy="6004560"/>
                    </a:xfrm>
                  </p:grpSpPr>
                  <p:sp>
                    <p:nvSpPr>
                      <p:cNvPr id="52" name="Rectangle: Rounded Corners 59">
                        <a:extLst>
                          <a:ext uri="{FF2B5EF4-FFF2-40B4-BE49-F238E27FC236}">
                            <a16:creationId xmlns:a16="http://schemas.microsoft.com/office/drawing/2014/main" id="{B5B4BDEB-F61C-4BBB-BB43-685A146F5D34}"/>
                          </a:ext>
                        </a:extLst>
                      </p:cNvPr>
                      <p:cNvSpPr/>
                      <p:nvPr/>
                    </p:nvSpPr>
                    <p:spPr>
                      <a:xfrm>
                        <a:off x="-30479" y="22860"/>
                        <a:ext cx="3535602"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Rectangle 52">
                        <a:extLst>
                          <a:ext uri="{FF2B5EF4-FFF2-40B4-BE49-F238E27FC236}">
                            <a16:creationId xmlns:a16="http://schemas.microsoft.com/office/drawing/2014/main" id="{B0CD3EED-4FC2-481A-9F4C-AEC27447856D}"/>
                          </a:ext>
                        </a:extLst>
                      </p:cNvPr>
                      <p:cNvSpPr/>
                      <p:nvPr/>
                    </p:nvSpPr>
                    <p:spPr>
                      <a:xfrm>
                        <a:off x="152399" y="396241"/>
                        <a:ext cx="3122295"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51" name="Oval 50">
                      <a:extLst>
                        <a:ext uri="{FF2B5EF4-FFF2-40B4-BE49-F238E27FC236}">
                          <a16:creationId xmlns:a16="http://schemas.microsoft.com/office/drawing/2014/main" id="{20B313AF-BC56-451C-BB06-4C3623AD1B0F}"/>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9" name="Speech Bubble: Rectangle with Corners Rounded 56">
                    <a:extLst>
                      <a:ext uri="{FF2B5EF4-FFF2-40B4-BE49-F238E27FC236}">
                        <a16:creationId xmlns:a16="http://schemas.microsoft.com/office/drawing/2014/main" id="{90CD29AA-0A5D-4E4F-AF06-1D3CC670DE3C}"/>
                      </a:ext>
                    </a:extLst>
                  </p:cNvPr>
                  <p:cNvSpPr/>
                  <p:nvPr/>
                </p:nvSpPr>
                <p:spPr>
                  <a:xfrm>
                    <a:off x="266310" y="525983"/>
                    <a:ext cx="2918849" cy="243366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47" name="TextBox 46">
                  <a:extLst>
                    <a:ext uri="{FF2B5EF4-FFF2-40B4-BE49-F238E27FC236}">
                      <a16:creationId xmlns:a16="http://schemas.microsoft.com/office/drawing/2014/main" id="{D1E79B4C-EAFA-47FB-9751-B429162EA7BD}"/>
                    </a:ext>
                  </a:extLst>
                </p:cNvPr>
                <p:cNvSpPr txBox="1"/>
                <p:nvPr/>
              </p:nvSpPr>
              <p:spPr>
                <a:xfrm>
                  <a:off x="4970358" y="2604848"/>
                  <a:ext cx="1906490" cy="1473104"/>
                </a:xfrm>
                <a:prstGeom prst="rect">
                  <a:avLst/>
                </a:prstGeom>
                <a:noFill/>
              </p:spPr>
              <p:txBody>
                <a:bodyPr wrap="square" rtlCol="0">
                  <a:spAutoFit/>
                </a:bodyPr>
                <a:lstStyle/>
                <a:p>
                  <a:pPr lvl="0">
                    <a:buClr>
                      <a:srgbClr val="000000"/>
                    </a:buClr>
                    <a:defRPr/>
                  </a:pPr>
                  <a:r>
                    <a:rPr lang="en-GB" sz="2000" b="1" kern="0" dirty="0">
                      <a:solidFill>
                        <a:schemeClr val="accent5">
                          <a:lumMod val="50000"/>
                        </a:schemeClr>
                      </a:solidFill>
                      <a:latin typeface="Century Gothic" panose="020B0502020202020204" pitchFamily="34" charset="0"/>
                      <a:cs typeface="Arial"/>
                      <a:sym typeface="Arial"/>
                    </a:rPr>
                    <a:t>Mon amie /</a:t>
                  </a:r>
                  <a:br>
                    <a:rPr lang="en-GB" sz="2000" b="1" kern="0" dirty="0">
                      <a:solidFill>
                        <a:schemeClr val="accent5">
                          <a:lumMod val="50000"/>
                        </a:schemeClr>
                      </a:solidFill>
                      <a:latin typeface="Century Gothic" panose="020B0502020202020204" pitchFamily="34" charset="0"/>
                      <a:cs typeface="Arial"/>
                      <a:sym typeface="Arial"/>
                    </a:rPr>
                  </a:br>
                  <a:r>
                    <a:rPr lang="en-GB" sz="2000" b="1" kern="0" dirty="0" err="1">
                      <a:solidFill>
                        <a:schemeClr val="accent5">
                          <a:lumMod val="50000"/>
                        </a:schemeClr>
                      </a:solidFill>
                      <a:latin typeface="Century Gothic" panose="020B0502020202020204" pitchFamily="34" charset="0"/>
                      <a:cs typeface="Arial"/>
                      <a:sym typeface="Arial"/>
                    </a:rPr>
                    <a:t>mes</a:t>
                  </a:r>
                  <a:r>
                    <a:rPr lang="en-GB" sz="2000" b="1" kern="0" dirty="0">
                      <a:solidFill>
                        <a:schemeClr val="accent5">
                          <a:lumMod val="50000"/>
                        </a:schemeClr>
                      </a:solidFill>
                      <a:latin typeface="Century Gothic" panose="020B0502020202020204" pitchFamily="34" charset="0"/>
                      <a:cs typeface="Arial"/>
                      <a:sym typeface="Arial"/>
                    </a:rPr>
                    <a:t> amies</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disent</a:t>
                  </a:r>
                  <a:r>
                    <a:rPr lang="en-GB" sz="2000" b="1" kern="0" dirty="0">
                      <a:solidFill>
                        <a:schemeClr val="accent5">
                          <a:lumMod val="50000"/>
                        </a:schemeClr>
                      </a:solidFill>
                      <a:latin typeface="Century Gothic" panose="020B0502020202020204" pitchFamily="34" charset="0"/>
                      <a:cs typeface="Arial"/>
                      <a:sym typeface="Arial"/>
                    </a:rPr>
                    <a:t> </a:t>
                  </a:r>
                  <a:r>
                    <a:rPr lang="en-GB" sz="2000" kern="0" dirty="0">
                      <a:solidFill>
                        <a:schemeClr val="accent5">
                          <a:lumMod val="50000"/>
                        </a:schemeClr>
                      </a:solidFill>
                      <a:latin typeface="Century Gothic" panose="020B0502020202020204" pitchFamily="34" charset="0"/>
                      <a:cs typeface="Arial"/>
                      <a:sym typeface="Arial"/>
                    </a:rPr>
                    <a:t>beaucoup de choses </a:t>
                  </a:r>
                  <a:r>
                    <a:rPr lang="en-GB" sz="2000" kern="0" dirty="0" err="1">
                      <a:solidFill>
                        <a:schemeClr val="accent5">
                          <a:lumMod val="50000"/>
                        </a:schemeClr>
                      </a:solidFill>
                      <a:latin typeface="Century Gothic" panose="020B0502020202020204" pitchFamily="34" charset="0"/>
                      <a:cs typeface="Arial"/>
                      <a:sym typeface="Arial"/>
                    </a:rPr>
                    <a:t>en</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français</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aussi</a:t>
                  </a:r>
                  <a:r>
                    <a:rPr lang="en-GB" sz="2000" kern="0" dirty="0">
                      <a:solidFill>
                        <a:schemeClr val="accent5">
                          <a:lumMod val="50000"/>
                        </a:schemeClr>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grpSp>
          <p:sp>
            <p:nvSpPr>
              <p:cNvPr id="44" name="Speech Bubble: Rectangle with Corners Rounded 49">
                <a:extLst>
                  <a:ext uri="{FF2B5EF4-FFF2-40B4-BE49-F238E27FC236}">
                    <a16:creationId xmlns:a16="http://schemas.microsoft.com/office/drawing/2014/main" id="{0CB9F01C-0531-4839-8659-252A23BF0987}"/>
                  </a:ext>
                </a:extLst>
              </p:cNvPr>
              <p:cNvSpPr/>
              <p:nvPr/>
            </p:nvSpPr>
            <p:spPr>
              <a:xfrm>
                <a:off x="4921682" y="4222400"/>
                <a:ext cx="1990073"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1050" b="1" i="0" u="none" strike="noStrike" kern="0" cap="none" spc="0" normalizeH="0" baseline="0" noProof="0" dirty="0">
                    <a:ln>
                      <a:noFill/>
                    </a:ln>
                    <a:solidFill>
                      <a:srgbClr val="1F4E79"/>
                    </a:solidFill>
                    <a:effectLst/>
                    <a:uLnTx/>
                    <a:uFillTx/>
                    <a:latin typeface="Arial"/>
                    <a:ea typeface="Calibri" panose="020F0502020204030204" pitchFamily="34" charset="0"/>
                    <a:cs typeface="Times New Roman" panose="02020603050405020304" pitchFamily="18" charset="0"/>
                    <a:sym typeface="Arial"/>
                  </a:rPr>
                  <a:t> </a:t>
                </a:r>
                <a:endParaRPr kumimoji="0" lang="en-GB" sz="11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sp>
            <p:nvSpPr>
              <p:cNvPr id="45" name="TextBox 44">
                <a:extLst>
                  <a:ext uri="{FF2B5EF4-FFF2-40B4-BE49-F238E27FC236}">
                    <a16:creationId xmlns:a16="http://schemas.microsoft.com/office/drawing/2014/main" id="{0A65C13D-8C57-4AC2-9D9E-DDA88702E1E2}"/>
                  </a:ext>
                </a:extLst>
              </p:cNvPr>
              <p:cNvSpPr txBox="1"/>
              <p:nvPr/>
            </p:nvSpPr>
            <p:spPr>
              <a:xfrm>
                <a:off x="4909195" y="4308348"/>
                <a:ext cx="2063605" cy="1195159"/>
              </a:xfrm>
              <a:prstGeom prst="rect">
                <a:avLst/>
              </a:prstGeom>
              <a:noFill/>
            </p:spPr>
            <p:txBody>
              <a:bodyPr wrap="square" rtlCol="0">
                <a:spAutoFit/>
              </a:bodyPr>
              <a:lstStyle/>
              <a:p>
                <a:pPr lvl="0">
                  <a:buClr>
                    <a:srgbClr val="000000"/>
                  </a:buClr>
                  <a:defRPr/>
                </a:pPr>
                <a:r>
                  <a:rPr lang="en-GB" sz="2000" kern="0" dirty="0">
                    <a:solidFill>
                      <a:schemeClr val="accent5">
                        <a:lumMod val="50000"/>
                      </a:schemeClr>
                    </a:solidFill>
                    <a:latin typeface="Century Gothic" panose="020B0502020202020204" pitchFamily="34" charset="0"/>
                    <a:cs typeface="Arial"/>
                    <a:sym typeface="Arial"/>
                  </a:rPr>
                  <a:t>Est-</a:t>
                </a:r>
                <a:r>
                  <a:rPr lang="en-GB" sz="2000" kern="0" dirty="0" err="1">
                    <a:solidFill>
                      <a:schemeClr val="accent5">
                        <a:lumMod val="50000"/>
                      </a:schemeClr>
                    </a:solidFill>
                    <a:latin typeface="Century Gothic" panose="020B0502020202020204" pitchFamily="34" charset="0"/>
                    <a:cs typeface="Arial"/>
                    <a:sym typeface="Arial"/>
                  </a:rPr>
                  <a:t>ce</a:t>
                </a:r>
                <a:r>
                  <a:rPr lang="en-GB" sz="2000" kern="0" dirty="0">
                    <a:solidFill>
                      <a:schemeClr val="accent5">
                        <a:lumMod val="50000"/>
                      </a:schemeClr>
                    </a:solidFill>
                    <a:latin typeface="Century Gothic" panose="020B0502020202020204" pitchFamily="34" charset="0"/>
                    <a:cs typeface="Arial"/>
                    <a:sym typeface="Arial"/>
                  </a:rPr>
                  <a:t> que </a:t>
                </a:r>
                <a:r>
                  <a:rPr lang="en-GB" sz="2000" b="1" kern="0" dirty="0" err="1">
                    <a:solidFill>
                      <a:schemeClr val="accent5">
                        <a:lumMod val="50000"/>
                      </a:schemeClr>
                    </a:solidFill>
                    <a:latin typeface="Century Gothic" panose="020B0502020202020204" pitchFamily="34" charset="0"/>
                    <a:cs typeface="Arial"/>
                    <a:sym typeface="Arial"/>
                  </a:rPr>
                  <a:t>tu</a:t>
                </a:r>
                <a:r>
                  <a:rPr lang="en-GB" sz="2000" b="1" kern="0" dirty="0">
                    <a:solidFill>
                      <a:schemeClr val="accent5">
                        <a:lumMod val="50000"/>
                      </a:schemeClr>
                    </a:solidFill>
                    <a:latin typeface="Century Gothic" panose="020B0502020202020204" pitchFamily="34" charset="0"/>
                    <a:cs typeface="Arial"/>
                    <a:sym typeface="Arial"/>
                  </a:rPr>
                  <a:t> / </a:t>
                </a:r>
                <a:r>
                  <a:rPr lang="en-GB" sz="2000" b="1" kern="0" dirty="0" err="1">
                    <a:solidFill>
                      <a:schemeClr val="accent5">
                        <a:lumMod val="50000"/>
                      </a:schemeClr>
                    </a:solidFill>
                    <a:latin typeface="Century Gothic" panose="020B0502020202020204" pitchFamily="34" charset="0"/>
                    <a:cs typeface="Arial"/>
                    <a:sym typeface="Arial"/>
                  </a:rPr>
                  <a:t>tes</a:t>
                </a:r>
                <a:r>
                  <a:rPr lang="en-GB" sz="2000" b="1" kern="0" dirty="0">
                    <a:solidFill>
                      <a:schemeClr val="accent5">
                        <a:lumMod val="50000"/>
                      </a:schemeClr>
                    </a:solidFill>
                    <a:latin typeface="Century Gothic" panose="020B0502020202020204" pitchFamily="34" charset="0"/>
                    <a:cs typeface="Arial"/>
                    <a:sym typeface="Arial"/>
                  </a:rPr>
                  <a:t> </a:t>
                </a:r>
                <a:r>
                  <a:rPr lang="en-GB" sz="2000" b="1" kern="0" dirty="0" err="1">
                    <a:solidFill>
                      <a:schemeClr val="accent5">
                        <a:lumMod val="50000"/>
                      </a:schemeClr>
                    </a:solidFill>
                    <a:latin typeface="Century Gothic" panose="020B0502020202020204" pitchFamily="34" charset="0"/>
                    <a:cs typeface="Arial"/>
                    <a:sym typeface="Arial"/>
                  </a:rPr>
                  <a:t>amis</a:t>
                </a:r>
                <a:r>
                  <a:rPr lang="en-GB" sz="2000" kern="0" dirty="0">
                    <a:solidFill>
                      <a:schemeClr val="accent5">
                        <a:lumMod val="50000"/>
                      </a:schemeClr>
                    </a:solidFill>
                    <a:latin typeface="Century Gothic" panose="020B0502020202020204" pitchFamily="34" charset="0"/>
                    <a:cs typeface="Arial"/>
                    <a:sym typeface="Arial"/>
                  </a:rPr>
                  <a:t> dis beaucoup de choses </a:t>
                </a:r>
                <a:r>
                  <a:rPr lang="en-GB" sz="2000" kern="0" dirty="0" err="1">
                    <a:solidFill>
                      <a:schemeClr val="accent5">
                        <a:lumMod val="50000"/>
                      </a:schemeClr>
                    </a:solidFill>
                    <a:latin typeface="Century Gothic" panose="020B0502020202020204" pitchFamily="34" charset="0"/>
                    <a:cs typeface="Arial"/>
                    <a:sym typeface="Arial"/>
                  </a:rPr>
                  <a:t>en</a:t>
                </a:r>
                <a:r>
                  <a:rPr lang="en-GB" sz="2000" kern="0" dirty="0">
                    <a:solidFill>
                      <a:schemeClr val="accent5">
                        <a:lumMod val="50000"/>
                      </a:schemeClr>
                    </a:solidFill>
                    <a:latin typeface="Century Gothic" panose="020B0502020202020204" pitchFamily="34" charset="0"/>
                    <a:cs typeface="Arial"/>
                    <a:sym typeface="Arial"/>
                  </a:rPr>
                  <a:t> </a:t>
                </a:r>
                <a:r>
                  <a:rPr lang="en-GB" sz="2000" kern="0" dirty="0" err="1">
                    <a:solidFill>
                      <a:schemeClr val="accent5">
                        <a:lumMod val="50000"/>
                      </a:schemeClr>
                    </a:solidFill>
                    <a:latin typeface="Century Gothic" panose="020B0502020202020204" pitchFamily="34" charset="0"/>
                    <a:cs typeface="Arial"/>
                    <a:sym typeface="Arial"/>
                  </a:rPr>
                  <a:t>italien</a:t>
                </a:r>
                <a:r>
                  <a:rPr lang="en-GB" sz="2000" kern="0" dirty="0">
                    <a:solidFill>
                      <a:schemeClr val="accent5">
                        <a:lumMod val="50000"/>
                      </a:schemeClr>
                    </a:solidFill>
                    <a:latin typeface="Century Gothic" panose="020B0502020202020204" pitchFamily="34" charset="0"/>
                    <a:cs typeface="Arial"/>
                    <a:sym typeface="Arial"/>
                  </a:rPr>
                  <a:t> à </a:t>
                </a:r>
                <a:r>
                  <a:rPr lang="en-GB" sz="2000" kern="0" dirty="0" err="1">
                    <a:solidFill>
                      <a:schemeClr val="accent5">
                        <a:lumMod val="50000"/>
                      </a:schemeClr>
                    </a:solidFill>
                    <a:latin typeface="Century Gothic" panose="020B0502020202020204" pitchFamily="34" charset="0"/>
                    <a:cs typeface="Arial"/>
                    <a:sym typeface="Arial"/>
                  </a:rPr>
                  <a:t>l’école</a:t>
                </a:r>
                <a:r>
                  <a:rPr lang="en-GB" sz="2000" kern="0" dirty="0">
                    <a:solidFill>
                      <a:schemeClr val="accent5">
                        <a:lumMod val="50000"/>
                      </a:schemeClr>
                    </a:solidFill>
                    <a:latin typeface="Century Gothic" panose="020B0502020202020204" pitchFamily="34" charset="0"/>
                    <a:cs typeface="Arial"/>
                    <a:sym typeface="Arial"/>
                  </a:rPr>
                  <a:t> ?</a:t>
                </a:r>
                <a:endPar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grpSp>
        <p:sp>
          <p:nvSpPr>
            <p:cNvPr id="41" name="TextBox 40">
              <a:extLst>
                <a:ext uri="{FF2B5EF4-FFF2-40B4-BE49-F238E27FC236}">
                  <a16:creationId xmlns:a16="http://schemas.microsoft.com/office/drawing/2014/main" id="{DDFAC6B9-61D9-4366-A925-381C8DFCE4CE}"/>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5</a:t>
              </a:r>
            </a:p>
          </p:txBody>
        </p:sp>
        <p:sp>
          <p:nvSpPr>
            <p:cNvPr id="42" name="TextBox 41">
              <a:extLst>
                <a:ext uri="{FF2B5EF4-FFF2-40B4-BE49-F238E27FC236}">
                  <a16:creationId xmlns:a16="http://schemas.microsoft.com/office/drawing/2014/main" id="{03258AE1-5D6E-4B3C-A78B-5A79A9FAF2D7}"/>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50000"/>
                    </a:srgbClr>
                  </a:solidFill>
                  <a:effectLst/>
                  <a:uLnTx/>
                  <a:uFillTx/>
                  <a:latin typeface="Arial"/>
                  <a:cs typeface="Arial"/>
                  <a:sym typeface="Arial"/>
                </a:rPr>
                <a:t>6</a:t>
              </a:r>
            </a:p>
          </p:txBody>
        </p:sp>
      </p:grpSp>
      <p:sp>
        <p:nvSpPr>
          <p:cNvPr id="71" name="Oval 70">
            <a:extLst>
              <a:ext uri="{FF2B5EF4-FFF2-40B4-BE49-F238E27FC236}">
                <a16:creationId xmlns:a16="http://schemas.microsoft.com/office/drawing/2014/main" id="{0C2CF87B-04A9-42BD-A5E7-185DC73ACDF1}"/>
              </a:ext>
            </a:extLst>
          </p:cNvPr>
          <p:cNvSpPr/>
          <p:nvPr/>
        </p:nvSpPr>
        <p:spPr>
          <a:xfrm>
            <a:off x="2822869" y="2783429"/>
            <a:ext cx="529691" cy="398768"/>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Oval 71">
            <a:extLst>
              <a:ext uri="{FF2B5EF4-FFF2-40B4-BE49-F238E27FC236}">
                <a16:creationId xmlns:a16="http://schemas.microsoft.com/office/drawing/2014/main" id="{A5141DCE-C62B-4226-8B12-D42FD24E317A}"/>
              </a:ext>
            </a:extLst>
          </p:cNvPr>
          <p:cNvSpPr/>
          <p:nvPr/>
        </p:nvSpPr>
        <p:spPr>
          <a:xfrm>
            <a:off x="2438001" y="4042427"/>
            <a:ext cx="1356016" cy="415529"/>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Oval 72">
            <a:extLst>
              <a:ext uri="{FF2B5EF4-FFF2-40B4-BE49-F238E27FC236}">
                <a16:creationId xmlns:a16="http://schemas.microsoft.com/office/drawing/2014/main" id="{FC9C2444-254B-4117-9583-25AEE077B0E0}"/>
              </a:ext>
            </a:extLst>
          </p:cNvPr>
          <p:cNvSpPr/>
          <p:nvPr/>
        </p:nvSpPr>
        <p:spPr>
          <a:xfrm>
            <a:off x="4923002" y="2180111"/>
            <a:ext cx="791333" cy="373517"/>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Oval 73">
            <a:extLst>
              <a:ext uri="{FF2B5EF4-FFF2-40B4-BE49-F238E27FC236}">
                <a16:creationId xmlns:a16="http://schemas.microsoft.com/office/drawing/2014/main" id="{23A978F5-0FAD-4724-9613-270A787E08BF}"/>
              </a:ext>
            </a:extLst>
          </p:cNvPr>
          <p:cNvSpPr/>
          <p:nvPr/>
        </p:nvSpPr>
        <p:spPr>
          <a:xfrm>
            <a:off x="5444620" y="4107352"/>
            <a:ext cx="683099"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Oval 74">
            <a:extLst>
              <a:ext uri="{FF2B5EF4-FFF2-40B4-BE49-F238E27FC236}">
                <a16:creationId xmlns:a16="http://schemas.microsoft.com/office/drawing/2014/main" id="{DB3053F3-57A9-4252-80A8-0B250524D732}"/>
              </a:ext>
            </a:extLst>
          </p:cNvPr>
          <p:cNvSpPr/>
          <p:nvPr/>
        </p:nvSpPr>
        <p:spPr>
          <a:xfrm>
            <a:off x="8003188" y="2553628"/>
            <a:ext cx="1508801" cy="343332"/>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Oval 75">
            <a:extLst>
              <a:ext uri="{FF2B5EF4-FFF2-40B4-BE49-F238E27FC236}">
                <a16:creationId xmlns:a16="http://schemas.microsoft.com/office/drawing/2014/main" id="{07684B33-3759-4D77-A253-BD7E8D457990}"/>
              </a:ext>
            </a:extLst>
          </p:cNvPr>
          <p:cNvSpPr/>
          <p:nvPr/>
        </p:nvSpPr>
        <p:spPr>
          <a:xfrm>
            <a:off x="9305362" y="4107352"/>
            <a:ext cx="413254" cy="316429"/>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p:cNvSpPr txBox="1"/>
          <p:nvPr/>
        </p:nvSpPr>
        <p:spPr>
          <a:xfrm>
            <a:off x="162924" y="1246741"/>
            <a:ext cx="11292840" cy="400110"/>
          </a:xfrm>
          <a:prstGeom prst="rect">
            <a:avLst/>
          </a:prstGeom>
          <a:noFill/>
        </p:spPr>
        <p:txBody>
          <a:bodyPr wrap="square" rtlCol="0">
            <a:spAutoFit/>
          </a:bodyPr>
          <a:lstStyle/>
          <a:p>
            <a:pPr algn="l"/>
            <a:r>
              <a:rPr lang="en-GB" sz="2000" dirty="0" err="1">
                <a:solidFill>
                  <a:schemeClr val="accent5">
                    <a:lumMod val="50000"/>
                  </a:schemeClr>
                </a:solidFill>
              </a:rPr>
              <a:t>Océane</a:t>
            </a:r>
            <a:r>
              <a:rPr lang="en-GB" sz="2000" dirty="0">
                <a:solidFill>
                  <a:schemeClr val="accent5">
                    <a:lumMod val="50000"/>
                  </a:schemeClr>
                </a:solidFill>
              </a:rPr>
              <a:t> </a:t>
            </a:r>
            <a:r>
              <a:rPr lang="en-GB" sz="2000" dirty="0" err="1">
                <a:solidFill>
                  <a:schemeClr val="accent5">
                    <a:lumMod val="50000"/>
                  </a:schemeClr>
                </a:solidFill>
              </a:rPr>
              <a:t>écrit</a:t>
            </a:r>
            <a:r>
              <a:rPr lang="en-GB" sz="2000" dirty="0">
                <a:solidFill>
                  <a:schemeClr val="accent5">
                    <a:lumMod val="50000"/>
                  </a:schemeClr>
                </a:solidFill>
              </a:rPr>
              <a:t> à Amir sur les </a:t>
            </a:r>
            <a:r>
              <a:rPr lang="en-GB" sz="2000" dirty="0" err="1">
                <a:solidFill>
                  <a:schemeClr val="accent5">
                    <a:lumMod val="50000"/>
                  </a:schemeClr>
                </a:solidFill>
              </a:rPr>
              <a:t>difficultés</a:t>
            </a:r>
            <a:r>
              <a:rPr lang="en-GB" sz="2000" dirty="0">
                <a:solidFill>
                  <a:schemeClr val="accent5">
                    <a:lumMod val="50000"/>
                  </a:schemeClr>
                </a:solidFill>
              </a:rPr>
              <a:t> avec </a:t>
            </a:r>
            <a:r>
              <a:rPr lang="en-GB" sz="2000" dirty="0" err="1">
                <a:solidFill>
                  <a:schemeClr val="accent5">
                    <a:lumMod val="50000"/>
                  </a:schemeClr>
                </a:solidFill>
              </a:rPr>
              <a:t>l’italien</a:t>
            </a:r>
            <a:r>
              <a:rPr lang="en-GB" sz="2000" dirty="0">
                <a:solidFill>
                  <a:schemeClr val="accent5">
                    <a:lumMod val="50000"/>
                  </a:schemeClr>
                </a:solidFill>
              </a:rPr>
              <a:t> ! </a:t>
            </a:r>
            <a:r>
              <a:rPr lang="en-GB" sz="2000" dirty="0" err="1">
                <a:solidFill>
                  <a:schemeClr val="accent5">
                    <a:lumMod val="50000"/>
                  </a:schemeClr>
                </a:solidFill>
              </a:rPr>
              <a:t>Choisis</a:t>
            </a:r>
            <a:r>
              <a:rPr lang="en-GB" sz="2000" dirty="0">
                <a:solidFill>
                  <a:schemeClr val="accent5">
                    <a:lumMod val="50000"/>
                  </a:schemeClr>
                </a:solidFill>
              </a:rPr>
              <a:t> le </a:t>
            </a:r>
            <a:r>
              <a:rPr lang="en-GB" sz="2000" dirty="0" err="1">
                <a:solidFill>
                  <a:schemeClr val="accent5">
                    <a:lumMod val="50000"/>
                  </a:schemeClr>
                </a:solidFill>
              </a:rPr>
              <a:t>pronom</a:t>
            </a:r>
            <a:r>
              <a:rPr lang="en-GB" sz="2000" dirty="0">
                <a:solidFill>
                  <a:schemeClr val="accent5">
                    <a:lumMod val="50000"/>
                  </a:schemeClr>
                </a:solidFill>
              </a:rPr>
              <a:t> correct.</a:t>
            </a:r>
          </a:p>
        </p:txBody>
      </p:sp>
      <p:pic>
        <p:nvPicPr>
          <p:cNvPr id="3" name="Picture 2" descr="A picture containing shirt&#10;&#10;Description automatically generated">
            <a:extLst>
              <a:ext uri="{FF2B5EF4-FFF2-40B4-BE49-F238E27FC236}">
                <a16:creationId xmlns:a16="http://schemas.microsoft.com/office/drawing/2014/main" id="{7C3D2801-D56E-425B-B6E8-07DF9098A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98" y="1657728"/>
            <a:ext cx="1644065" cy="1644065"/>
          </a:xfrm>
          <a:prstGeom prst="rect">
            <a:avLst/>
          </a:prstGeom>
        </p:spPr>
      </p:pic>
      <p:pic>
        <p:nvPicPr>
          <p:cNvPr id="6" name="Picture 5" descr="A picture containing doll, toy, shirt&#10;&#10;Description automatically generated">
            <a:extLst>
              <a:ext uri="{FF2B5EF4-FFF2-40B4-BE49-F238E27FC236}">
                <a16:creationId xmlns:a16="http://schemas.microsoft.com/office/drawing/2014/main" id="{373218F4-A589-466D-84AC-5ACEC1CBD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0917" y="4348254"/>
            <a:ext cx="1743520" cy="1743520"/>
          </a:xfrm>
          <a:prstGeom prst="rect">
            <a:avLst/>
          </a:prstGeom>
        </p:spPr>
      </p:pic>
    </p:spTree>
    <p:extLst>
      <p:ext uri="{BB962C8B-B14F-4D97-AF65-F5344CB8AC3E}">
        <p14:creationId xmlns:p14="http://schemas.microsoft.com/office/powerpoint/2010/main" val="155983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75" grpId="0" animBg="1"/>
      <p:bldP spid="7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8612</TotalTime>
  <Words>7897</Words>
  <Application>Microsoft Macintosh PowerPoint</Application>
  <PresentationFormat>Widescreen</PresentationFormat>
  <Paragraphs>1141</Paragraphs>
  <Slides>57</Slides>
  <Notes>57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57</vt:i4>
      </vt:variant>
    </vt:vector>
  </HeadingPairs>
  <TitlesOfParts>
    <vt:vector size="68" baseType="lpstr">
      <vt:lpstr>Arial</vt:lpstr>
      <vt:lpstr>Arial</vt:lpstr>
      <vt:lpstr>Calibri</vt:lpstr>
      <vt:lpstr>Century Gothic</vt:lpstr>
      <vt:lpstr>Georgia</vt:lpstr>
      <vt:lpstr>Ink Free</vt:lpstr>
      <vt:lpstr>Tw Cen MT</vt:lpstr>
      <vt:lpstr>1_Office Theme</vt:lpstr>
      <vt:lpstr>NCELP Theme</vt:lpstr>
      <vt:lpstr>2_Office Theme</vt:lpstr>
      <vt:lpstr>5_Office Theme</vt:lpstr>
      <vt:lpstr>Communicating in other languages [4] </vt:lpstr>
      <vt:lpstr>y</vt:lpstr>
      <vt:lpstr>oy</vt:lpstr>
      <vt:lpstr>Phonétique  </vt:lpstr>
      <vt:lpstr>Définis les mots</vt:lpstr>
      <vt:lpstr>Froid / chaud</vt:lpstr>
      <vt:lpstr>Le journal d’Océane</vt:lpstr>
      <vt:lpstr>Verbs like lire in the plural</vt:lpstr>
      <vt:lpstr>Je ne comprends pas !</vt:lpstr>
      <vt:lpstr>Je ne comprends pas !</vt:lpstr>
      <vt:lpstr>Prononciation</vt:lpstr>
      <vt:lpstr>Prononciation</vt:lpstr>
      <vt:lpstr>Prononciation</vt:lpstr>
      <vt:lpstr>Prononciation</vt:lpstr>
      <vt:lpstr>Un séjour linguistique*</vt:lpstr>
      <vt:lpstr>Un séjour linguistique*</vt:lpstr>
      <vt:lpstr>Une ou plusieurs personnes ?</vt:lpstr>
      <vt:lpstr>Une ou plusieurs personnes ?</vt:lpstr>
      <vt:lpstr>Une ou plusieurs personnes ?</vt:lpstr>
      <vt:lpstr>Une ou plusieurs personnes ?</vt:lpstr>
      <vt:lpstr>Une ou plusieurs personnes ?</vt:lpstr>
      <vt:lpstr>Une ou plusieurs personnes ?</vt:lpstr>
      <vt:lpstr>Une ou plusieurs personnes ?</vt:lpstr>
      <vt:lpstr>Une ou plusieurs personnes ?</vt:lpstr>
      <vt:lpstr>Conversations avec le moniteur de ski</vt:lpstr>
      <vt:lpstr>Communicating in other languages [4] </vt:lpstr>
      <vt:lpstr>y</vt:lpstr>
      <vt:lpstr>oy</vt:lpstr>
      <vt:lpstr>Des virelangues !  </vt:lpstr>
      <vt:lpstr>Des virelangues !  </vt:lpstr>
      <vt:lpstr>Vocabulaire</vt:lpstr>
      <vt:lpstr>Vocabulaire</vt:lpstr>
      <vt:lpstr>Vocabulaire</vt:lpstr>
      <vt:lpstr>Vocabulaire</vt:lpstr>
      <vt:lpstr>Vocabulaire</vt:lpstr>
      <vt:lpstr>Vocabulaire</vt:lpstr>
      <vt:lpstr>Vocabulaire</vt:lpstr>
      <vt:lpstr>Vocabulaire</vt:lpstr>
      <vt:lpstr>Vocabulaire</vt:lpstr>
      <vt:lpstr>Vocabulaire</vt:lpstr>
      <vt:lpstr>Verbs like écrire in the plural</vt:lpstr>
      <vt:lpstr>Océane écrit à ses amis </vt:lpstr>
      <vt:lpstr>Océane écrit</vt:lpstr>
      <vt:lpstr>Prononciation</vt:lpstr>
      <vt:lpstr>Prononciation</vt:lpstr>
      <vt:lpstr>Prononciation</vt:lpstr>
      <vt:lpstr>Qui fait quoi ?</vt:lpstr>
      <vt:lpstr>Le professeur parle</vt:lpstr>
      <vt:lpstr>Une interview avec une écrivaine</vt:lpstr>
      <vt:lpstr>Réponses</vt:lpstr>
      <vt:lpstr>On parle ! (Exemple)</vt:lpstr>
      <vt:lpstr>Partenaire A</vt:lpstr>
      <vt:lpstr>Partenaire B</vt:lpstr>
      <vt:lpstr>Partenaire A</vt:lpstr>
      <vt:lpstr>On parle ! (réponses)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1065</cp:revision>
  <dcterms:created xsi:type="dcterms:W3CDTF">2020-06-12T14:19:03Z</dcterms:created>
  <dcterms:modified xsi:type="dcterms:W3CDTF">2021-07-09T13:30:27Z</dcterms:modified>
</cp:coreProperties>
</file>