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10" r:id="rId4"/>
    <p:sldMasterId id="2147483723" r:id="rId5"/>
    <p:sldMasterId id="2147483735" r:id="rId6"/>
  </p:sldMasterIdLst>
  <p:notesMasterIdLst>
    <p:notesMasterId r:id="rId43"/>
  </p:notesMasterIdLst>
  <p:sldIdLst>
    <p:sldId id="259" r:id="rId7"/>
    <p:sldId id="554" r:id="rId8"/>
    <p:sldId id="558" r:id="rId9"/>
    <p:sldId id="555" r:id="rId10"/>
    <p:sldId id="556" r:id="rId11"/>
    <p:sldId id="557" r:id="rId12"/>
    <p:sldId id="559" r:id="rId13"/>
    <p:sldId id="560" r:id="rId14"/>
    <p:sldId id="561" r:id="rId15"/>
    <p:sldId id="261" r:id="rId16"/>
    <p:sldId id="277" r:id="rId17"/>
    <p:sldId id="257" r:id="rId18"/>
    <p:sldId id="258" r:id="rId19"/>
    <p:sldId id="310" r:id="rId20"/>
    <p:sldId id="260" r:id="rId21"/>
    <p:sldId id="311" r:id="rId22"/>
    <p:sldId id="262" r:id="rId23"/>
    <p:sldId id="318" r:id="rId24"/>
    <p:sldId id="317" r:id="rId25"/>
    <p:sldId id="279" r:id="rId26"/>
    <p:sldId id="312" r:id="rId27"/>
    <p:sldId id="549" r:id="rId28"/>
    <p:sldId id="276" r:id="rId29"/>
    <p:sldId id="550" r:id="rId30"/>
    <p:sldId id="313" r:id="rId31"/>
    <p:sldId id="526" r:id="rId32"/>
    <p:sldId id="314" r:id="rId33"/>
    <p:sldId id="315" r:id="rId34"/>
    <p:sldId id="344" r:id="rId35"/>
    <p:sldId id="551" r:id="rId36"/>
    <p:sldId id="274" r:id="rId37"/>
    <p:sldId id="275" r:id="rId38"/>
    <p:sldId id="552" r:id="rId39"/>
    <p:sldId id="281" r:id="rId40"/>
    <p:sldId id="528" r:id="rId41"/>
    <p:sldId id="55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F4E7"/>
    <a:srgbClr val="FBF0D5"/>
    <a:srgbClr val="FFE8CB"/>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9" autoAdjust="0"/>
    <p:restoredTop sz="54407" autoAdjust="0"/>
  </p:normalViewPr>
  <p:slideViewPr>
    <p:cSldViewPr snapToGrid="0">
      <p:cViewPr varScale="1">
        <p:scale>
          <a:sx n="69" d="100"/>
          <a:sy n="69" d="100"/>
        </p:scale>
        <p:origin x="16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adjective agreement with singular indefinite articles in R2 (accusative case).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verbringen [1391] Auge [222] Gesicht [346] Haar [748] Mund [856] Nase [1264] Schüler [557] Zeit [96] ähnlich [437]  breit [847] dünn [1739] neu [84] rund [298] als [22]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gegessen [323] gelegen [118] gesprochen [161] geschrieben [184] gesungen [1063] getroffen [259] getrunken [634] treffen [259] Frankreich [813] Sommer [771] Spanien [1745] bisher [441] welcher, welche, welches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Bruder [687] Eltern [351] Geschwister [3090] Kind [106] Schauspieler [2202]  Schwester [776] mein1 [53] dein1 [225] ihr1[26]  sein [36] über1 [48] </a:t>
            </a: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r>
              <a:rPr lang="en-GB" dirty="0"/>
              <a:t/>
            </a:r>
            <a:br>
              <a:rPr lang="en-GB" dirty="0"/>
            </a:br>
            <a:r>
              <a:rPr lang="en-GB" b="1" dirty="0"/>
              <a:t/>
            </a:r>
            <a:br>
              <a:rPr lang="en-GB" b="1" dirty="0"/>
            </a:br>
            <a:r>
              <a:rPr lang="en-GB" b="1" dirty="0"/>
              <a:t>Aim: </a:t>
            </a:r>
            <a:r>
              <a:rPr lang="en-GB" b="0" dirty="0"/>
              <a:t>Listening for and noticing the SSC [r] in a sentence context.</a:t>
            </a:r>
            <a:r>
              <a:rPr lang="en-GB" dirty="0"/>
              <a:t/>
            </a:r>
            <a:br>
              <a:rPr lang="en-GB" dirty="0"/>
            </a:br>
            <a:r>
              <a:rPr lang="en-GB" dirty="0"/>
              <a:t/>
            </a:r>
            <a:br>
              <a:rPr lang="en-GB" dirty="0"/>
            </a:br>
            <a:r>
              <a:rPr lang="en-GB" b="1" dirty="0"/>
              <a:t>Procedure:</a:t>
            </a:r>
            <a:r>
              <a:rPr lang="en-GB" dirty="0"/>
              <a:t/>
            </a:r>
            <a:br>
              <a:rPr lang="en-GB" dirty="0"/>
            </a:br>
            <a:r>
              <a:rPr lang="en-GB" dirty="0"/>
              <a:t>1. Click on a number to hear the sentence. Click on the number again to repeat if necessary.</a:t>
            </a:r>
          </a:p>
          <a:p>
            <a:r>
              <a:rPr lang="en-GB" dirty="0"/>
              <a:t>2. Write down how many Rs you hear in each sentence.</a:t>
            </a:r>
          </a:p>
          <a:p>
            <a:r>
              <a:rPr lang="en-GB" dirty="0"/>
              <a:t>3. Click to see the sentence and check the answer.</a:t>
            </a:r>
          </a:p>
          <a:p>
            <a:r>
              <a:rPr lang="en-GB" dirty="0"/>
              <a:t>4. Check understanding of sentences.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en-GB" dirty="0" err="1"/>
              <a:t>Ihre</a:t>
            </a:r>
            <a:r>
              <a:rPr lang="en-GB" dirty="0"/>
              <a:t> </a:t>
            </a:r>
            <a:r>
              <a:rPr lang="en-GB" dirty="0" err="1"/>
              <a:t>Schwester</a:t>
            </a:r>
            <a:r>
              <a:rPr lang="en-GB" dirty="0"/>
              <a:t> </a:t>
            </a:r>
            <a:r>
              <a:rPr lang="en-GB" dirty="0" err="1"/>
              <a:t>trägt</a:t>
            </a:r>
            <a:r>
              <a:rPr lang="en-GB" dirty="0"/>
              <a:t> </a:t>
            </a:r>
            <a:r>
              <a:rPr lang="en-GB" dirty="0" err="1"/>
              <a:t>einen</a:t>
            </a:r>
            <a:r>
              <a:rPr lang="en-GB" dirty="0"/>
              <a:t> </a:t>
            </a:r>
            <a:r>
              <a:rPr lang="en-GB" dirty="0" err="1"/>
              <a:t>roten</a:t>
            </a:r>
            <a:r>
              <a:rPr lang="en-GB" dirty="0"/>
              <a:t> Rock.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Sein </a:t>
            </a:r>
            <a:r>
              <a:rPr lang="en-GB" dirty="0" err="1"/>
              <a:t>großer</a:t>
            </a:r>
            <a:r>
              <a:rPr lang="en-GB" dirty="0"/>
              <a:t> </a:t>
            </a:r>
            <a:r>
              <a:rPr lang="en-GB" dirty="0" err="1"/>
              <a:t>Bruder</a:t>
            </a:r>
            <a:r>
              <a:rPr lang="en-GB" dirty="0"/>
              <a:t> </a:t>
            </a:r>
            <a:r>
              <a:rPr lang="en-GB" dirty="0" err="1"/>
              <a:t>reist</a:t>
            </a:r>
            <a:r>
              <a:rPr lang="en-GB" dirty="0"/>
              <a:t> </a:t>
            </a:r>
            <a:r>
              <a:rPr lang="en-GB" dirty="0" err="1"/>
              <a:t>nach</a:t>
            </a:r>
            <a:r>
              <a:rPr lang="en-GB" dirty="0"/>
              <a:t> 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Deine</a:t>
            </a:r>
            <a:r>
              <a:rPr lang="en-GB" dirty="0"/>
              <a:t> </a:t>
            </a:r>
            <a:r>
              <a:rPr lang="en-GB" dirty="0" err="1"/>
              <a:t>Eltern</a:t>
            </a:r>
            <a:r>
              <a:rPr lang="en-GB" dirty="0"/>
              <a:t> </a:t>
            </a:r>
            <a:r>
              <a:rPr lang="en-GB" dirty="0" err="1"/>
              <a:t>fahren</a:t>
            </a:r>
            <a:r>
              <a:rPr lang="en-GB" dirty="0"/>
              <a:t> </a:t>
            </a:r>
            <a:r>
              <a:rPr lang="en-GB" dirty="0" err="1"/>
              <a:t>immer</a:t>
            </a:r>
            <a:r>
              <a:rPr lang="en-GB" dirty="0"/>
              <a:t> </a:t>
            </a:r>
            <a:r>
              <a:rPr lang="en-GB" dirty="0" err="1"/>
              <a:t>über</a:t>
            </a:r>
            <a:r>
              <a:rPr lang="en-GB" dirty="0"/>
              <a:t> die </a:t>
            </a:r>
            <a:r>
              <a:rPr lang="en-GB" dirty="0" err="1"/>
              <a:t>Brücke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Das </a:t>
            </a:r>
            <a:r>
              <a:rPr lang="en-GB" dirty="0" err="1"/>
              <a:t>traurige</a:t>
            </a:r>
            <a:r>
              <a:rPr lang="en-GB" dirty="0"/>
              <a:t> Kind </a:t>
            </a:r>
            <a:r>
              <a:rPr lang="en-GB" dirty="0" err="1"/>
              <a:t>erlebt</a:t>
            </a:r>
            <a:r>
              <a:rPr lang="en-GB" dirty="0"/>
              <a:t> die Kultur.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Wir</a:t>
            </a:r>
            <a:r>
              <a:rPr lang="en-GB" dirty="0"/>
              <a:t> </a:t>
            </a:r>
            <a:r>
              <a:rPr lang="en-GB" dirty="0" err="1"/>
              <a:t>verbringen</a:t>
            </a:r>
            <a:r>
              <a:rPr lang="en-GB" dirty="0"/>
              <a:t> </a:t>
            </a:r>
            <a:r>
              <a:rPr lang="en-GB" dirty="0" err="1"/>
              <a:t>eine</a:t>
            </a:r>
            <a:r>
              <a:rPr lang="en-GB" dirty="0"/>
              <a:t> </a:t>
            </a:r>
            <a:r>
              <a:rPr lang="en-GB" dirty="0" err="1"/>
              <a:t>schöne</a:t>
            </a:r>
            <a:r>
              <a:rPr lang="en-GB" dirty="0"/>
              <a:t> Zeit in Frankfurt.</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r>
              <a:rPr lang="en-GB" dirty="0"/>
              <a:t/>
            </a:r>
            <a:br>
              <a:rPr lang="en-GB" dirty="0"/>
            </a:br>
            <a:r>
              <a:rPr lang="en-GB" b="1" dirty="0"/>
              <a:t/>
            </a:r>
            <a:br>
              <a:rPr lang="en-GB" b="1" dirty="0"/>
            </a:br>
            <a:r>
              <a:rPr lang="en-GB" b="1" dirty="0"/>
              <a:t>Aim: </a:t>
            </a:r>
            <a:r>
              <a:rPr lang="en-GB" b="0" dirty="0"/>
              <a:t>To automatize pronunciation of the SSC [r] by saying words containing the SSC in a speeded fashion. All the words are known.</a:t>
            </a:r>
            <a:r>
              <a:rPr lang="en-GB" dirty="0"/>
              <a:t/>
            </a:r>
            <a:br>
              <a:rPr lang="en-GB" dirty="0"/>
            </a:br>
            <a:r>
              <a:rPr lang="en-GB" dirty="0"/>
              <a:t/>
            </a:r>
            <a:br>
              <a:rPr lang="en-GB" dirty="0"/>
            </a:br>
            <a:r>
              <a:rPr lang="en-GB" b="1" dirty="0"/>
              <a:t>Procedure:</a:t>
            </a:r>
            <a:r>
              <a:rPr lang="en-GB" dirty="0"/>
              <a:t/>
            </a:r>
            <a:br>
              <a:rPr lang="en-GB" dirty="0"/>
            </a:br>
            <a:r>
              <a:rPr lang="en-GB" dirty="0"/>
              <a:t>1. Say a many of these words out loud in 30 seconds</a:t>
            </a:r>
          </a:p>
          <a:p>
            <a:r>
              <a:rPr lang="en-GB" dirty="0"/>
              <a:t>2. Click on </a:t>
            </a:r>
            <a:r>
              <a:rPr lang="en-GB" i="1" dirty="0"/>
              <a:t>Los! </a:t>
            </a:r>
            <a:r>
              <a:rPr lang="en-GB" i="0" dirty="0"/>
              <a:t>to start the timer.</a:t>
            </a:r>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verbringen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verbringt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00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long and short form again.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04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Introduce the short form in a sentence. </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2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Introduce the long form in a sentence.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98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short form in context again.</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7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long form in context again.</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26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a:t>
            </a:r>
            <a:r>
              <a:rPr lang="en-GB" b="0" i="0" dirty="0"/>
              <a:t>5 minutes</a:t>
            </a:r>
            <a:endParaRPr lang="en-GB" b="0" dirty="0"/>
          </a:p>
          <a:p>
            <a:endParaRPr lang="en-GB" dirty="0"/>
          </a:p>
          <a:p>
            <a:r>
              <a:rPr lang="en-GB" b="1" dirty="0"/>
              <a:t>Aim: </a:t>
            </a:r>
            <a:r>
              <a:rPr lang="en-GB" dirty="0"/>
              <a:t>This memory game checks students’ understanding of the meaning of this week’s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the words are practised receptively. Students volunteer a letter and number (in German), and try to find a matching pair.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letter and number chosen to reveal a German and English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Read both words out loud, and checks understanding by asking </a:t>
            </a:r>
            <a:r>
              <a:rPr lang="en-GB" i="1" dirty="0"/>
              <a:t>‘</a:t>
            </a:r>
            <a:r>
              <a:rPr lang="en-GB" i="1" dirty="0" err="1"/>
              <a:t>Ist</a:t>
            </a:r>
            <a:r>
              <a:rPr lang="en-GB" i="1" dirty="0"/>
              <a:t> das </a:t>
            </a:r>
            <a:r>
              <a:rPr lang="en-GB" i="1" dirty="0" err="1"/>
              <a:t>ein</a:t>
            </a:r>
            <a:r>
              <a:rPr lang="en-GB" i="1" dirty="0"/>
              <a:t> </a:t>
            </a:r>
            <a:r>
              <a:rPr lang="en-GB" i="1" dirty="0" err="1"/>
              <a:t>Paar</a:t>
            </a:r>
            <a:r>
              <a:rPr lang="en-GB" i="1" dirty="0"/>
              <a:t>?’ </a:t>
            </a:r>
            <a:r>
              <a:rPr lang="en-GB" dirty="0"/>
              <a:t>This could be done in teams to add an element of competition.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it isn’t a match, click on the words again to hide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Once all the cards are revealed, a scaffolded production exercise can be attempted. On a click, English words appear one by one in the centre.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look at the German cards and try to recall the equivalent.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say their answer out 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Answer revealed on a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another English word.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For more of a challenge, or at the beginning of lesson 2, steps 4-7 could be carried out as a writing exercise with the cards from the first activity hidden for more of a challenge. Mini whiteboards held up by students can be used to check spelling.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US" sz="1200" kern="1200" dirty="0" err="1">
                <a:solidFill>
                  <a:schemeClr val="tx1"/>
                </a:solidFill>
                <a:effectLst/>
                <a:latin typeface="+mn-lt"/>
                <a:ea typeface="+mn-ea"/>
                <a:cs typeface="+mn-cs"/>
              </a:rPr>
              <a:t>verbringen</a:t>
            </a:r>
            <a:r>
              <a:rPr lang="en-US" sz="1200" kern="1200" dirty="0">
                <a:solidFill>
                  <a:schemeClr val="tx1"/>
                </a:solidFill>
                <a:effectLst/>
                <a:latin typeface="+mn-lt"/>
                <a:ea typeface="+mn-ea"/>
                <a:cs typeface="+mn-cs"/>
              </a:rPr>
              <a:t> [1391] </a:t>
            </a:r>
            <a:r>
              <a:rPr lang="en-US" sz="1200" kern="1200" dirty="0" err="1">
                <a:solidFill>
                  <a:schemeClr val="tx1"/>
                </a:solidFill>
                <a:effectLst/>
                <a:latin typeface="+mn-lt"/>
                <a:ea typeface="+mn-ea"/>
                <a:cs typeface="+mn-cs"/>
              </a:rPr>
              <a:t>Auge</a:t>
            </a:r>
            <a:r>
              <a:rPr lang="en-US" sz="1200" kern="1200" dirty="0">
                <a:solidFill>
                  <a:schemeClr val="tx1"/>
                </a:solidFill>
                <a:effectLst/>
                <a:latin typeface="+mn-lt"/>
                <a:ea typeface="+mn-ea"/>
                <a:cs typeface="+mn-cs"/>
              </a:rPr>
              <a:t> [222] </a:t>
            </a:r>
            <a:r>
              <a:rPr lang="en-US" sz="1200" kern="1200" dirty="0" err="1">
                <a:solidFill>
                  <a:schemeClr val="tx1"/>
                </a:solidFill>
                <a:effectLst/>
                <a:latin typeface="+mn-lt"/>
                <a:ea typeface="+mn-ea"/>
                <a:cs typeface="+mn-cs"/>
              </a:rPr>
              <a:t>Gesicht</a:t>
            </a:r>
            <a:r>
              <a:rPr lang="en-US" sz="1200" kern="1200" dirty="0">
                <a:solidFill>
                  <a:schemeClr val="tx1"/>
                </a:solidFill>
                <a:effectLst/>
                <a:latin typeface="+mn-lt"/>
                <a:ea typeface="+mn-ea"/>
                <a:cs typeface="+mn-cs"/>
              </a:rPr>
              <a:t> [346] </a:t>
            </a:r>
            <a:r>
              <a:rPr lang="en-US" sz="1200" kern="1200" dirty="0" err="1">
                <a:solidFill>
                  <a:schemeClr val="tx1"/>
                </a:solidFill>
                <a:effectLst/>
                <a:latin typeface="+mn-lt"/>
                <a:ea typeface="+mn-ea"/>
                <a:cs typeface="+mn-cs"/>
              </a:rPr>
              <a:t>Haar</a:t>
            </a:r>
            <a:r>
              <a:rPr lang="en-US" sz="1200" kern="1200" dirty="0">
                <a:solidFill>
                  <a:schemeClr val="tx1"/>
                </a:solidFill>
                <a:effectLst/>
                <a:latin typeface="+mn-lt"/>
                <a:ea typeface="+mn-ea"/>
                <a:cs typeface="+mn-cs"/>
              </a:rPr>
              <a:t> [748] </a:t>
            </a:r>
            <a:r>
              <a:rPr lang="en-US" sz="1200"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 [856] </a:t>
            </a:r>
            <a:r>
              <a:rPr lang="en-US" sz="1200" kern="1200" dirty="0" err="1">
                <a:solidFill>
                  <a:schemeClr val="tx1"/>
                </a:solidFill>
                <a:effectLst/>
                <a:latin typeface="+mn-lt"/>
                <a:ea typeface="+mn-ea"/>
                <a:cs typeface="+mn-cs"/>
              </a:rPr>
              <a:t>Nase</a:t>
            </a:r>
            <a:r>
              <a:rPr lang="en-US" sz="1200" kern="1200" dirty="0">
                <a:solidFill>
                  <a:schemeClr val="tx1"/>
                </a:solidFill>
                <a:effectLst/>
                <a:latin typeface="+mn-lt"/>
                <a:ea typeface="+mn-ea"/>
                <a:cs typeface="+mn-cs"/>
              </a:rPr>
              <a:t> [1264] </a:t>
            </a:r>
            <a:r>
              <a:rPr lang="en-US" sz="1200" kern="1200" dirty="0" err="1">
                <a:solidFill>
                  <a:schemeClr val="tx1"/>
                </a:solidFill>
                <a:effectLst/>
                <a:latin typeface="+mn-lt"/>
                <a:ea typeface="+mn-ea"/>
                <a:cs typeface="+mn-cs"/>
              </a:rPr>
              <a:t>Schüler</a:t>
            </a:r>
            <a:r>
              <a:rPr lang="en-US" sz="1200" kern="1200" dirty="0">
                <a:solidFill>
                  <a:schemeClr val="tx1"/>
                </a:solidFill>
                <a:effectLst/>
                <a:latin typeface="+mn-lt"/>
                <a:ea typeface="+mn-ea"/>
                <a:cs typeface="+mn-cs"/>
              </a:rPr>
              <a:t> [557] Zeit [96] </a:t>
            </a:r>
            <a:r>
              <a:rPr lang="en-US" sz="1200" kern="1200" dirty="0" err="1">
                <a:solidFill>
                  <a:schemeClr val="tx1"/>
                </a:solidFill>
                <a:effectLst/>
                <a:latin typeface="+mn-lt"/>
                <a:ea typeface="+mn-ea"/>
                <a:cs typeface="+mn-cs"/>
              </a:rPr>
              <a:t>ähnlich</a:t>
            </a:r>
            <a:r>
              <a:rPr lang="en-US" sz="1200" kern="1200" dirty="0">
                <a:solidFill>
                  <a:schemeClr val="tx1"/>
                </a:solidFill>
                <a:effectLst/>
                <a:latin typeface="+mn-lt"/>
                <a:ea typeface="+mn-ea"/>
                <a:cs typeface="+mn-cs"/>
              </a:rPr>
              <a:t> [437]  </a:t>
            </a:r>
            <a:r>
              <a:rPr lang="en-US" sz="1200" kern="1200" dirty="0" err="1">
                <a:solidFill>
                  <a:schemeClr val="tx1"/>
                </a:solidFill>
                <a:effectLst/>
                <a:latin typeface="+mn-lt"/>
                <a:ea typeface="+mn-ea"/>
                <a:cs typeface="+mn-cs"/>
              </a:rPr>
              <a:t>breit</a:t>
            </a:r>
            <a:r>
              <a:rPr lang="en-US" sz="1200" kern="1200" dirty="0">
                <a:solidFill>
                  <a:schemeClr val="tx1"/>
                </a:solidFill>
                <a:effectLst/>
                <a:latin typeface="+mn-lt"/>
                <a:ea typeface="+mn-ea"/>
                <a:cs typeface="+mn-cs"/>
              </a:rPr>
              <a:t> [847] </a:t>
            </a:r>
            <a:r>
              <a:rPr lang="en-US" sz="1200" kern="1200" dirty="0" err="1">
                <a:solidFill>
                  <a:schemeClr val="tx1"/>
                </a:solidFill>
                <a:effectLst/>
                <a:latin typeface="+mn-lt"/>
                <a:ea typeface="+mn-ea"/>
                <a:cs typeface="+mn-cs"/>
              </a:rPr>
              <a:t>dünn</a:t>
            </a:r>
            <a:r>
              <a:rPr lang="en-US" sz="1200" kern="1200" dirty="0">
                <a:solidFill>
                  <a:schemeClr val="tx1"/>
                </a:solidFill>
                <a:effectLst/>
                <a:latin typeface="+mn-lt"/>
                <a:ea typeface="+mn-ea"/>
                <a:cs typeface="+mn-cs"/>
              </a:rPr>
              <a:t> [1739] neu [84] </a:t>
            </a:r>
            <a:r>
              <a:rPr lang="en-US" sz="1200" kern="1200" dirty="0" err="1">
                <a:solidFill>
                  <a:schemeClr val="tx1"/>
                </a:solidFill>
                <a:effectLst/>
                <a:latin typeface="+mn-lt"/>
                <a:ea typeface="+mn-ea"/>
                <a:cs typeface="+mn-cs"/>
              </a:rPr>
              <a:t>rund</a:t>
            </a:r>
            <a:r>
              <a:rPr lang="en-US" sz="1200" kern="1200" dirty="0">
                <a:solidFill>
                  <a:schemeClr val="tx1"/>
                </a:solidFill>
                <a:effectLst/>
                <a:latin typeface="+mn-lt"/>
                <a:ea typeface="+mn-ea"/>
                <a:cs typeface="+mn-cs"/>
              </a:rPr>
              <a:t> [298] </a:t>
            </a:r>
            <a:r>
              <a:rPr lang="en-US" sz="1200" kern="1200" dirty="0" err="1">
                <a:solidFill>
                  <a:schemeClr val="tx1"/>
                </a:solidFill>
                <a:effectLst/>
                <a:latin typeface="+mn-lt"/>
                <a:ea typeface="+mn-ea"/>
                <a:cs typeface="+mn-cs"/>
              </a:rPr>
              <a:t>als</a:t>
            </a:r>
            <a:r>
              <a:rPr lang="en-US" sz="1200" kern="1200" dirty="0">
                <a:solidFill>
                  <a:schemeClr val="tx1"/>
                </a:solidFill>
                <a:effectLst/>
                <a:latin typeface="+mn-lt"/>
                <a:ea typeface="+mn-ea"/>
                <a:cs typeface="+mn-cs"/>
              </a:rPr>
              <a:t> [22]</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1H </a:t>
            </a:r>
            <a:r>
              <a:rPr lang="en-GB" sz="1200" b="0" i="0" u="none" strike="noStrike" kern="1200" cap="none" dirty="0" err="1">
                <a:solidFill>
                  <a:schemeClr val="tx1"/>
                </a:solidFill>
                <a:effectLst/>
                <a:latin typeface="+mn-lt"/>
                <a:ea typeface="Calibri"/>
                <a:cs typeface="Calibri"/>
                <a:sym typeface="Calibri"/>
              </a:rPr>
              <a:t>Auge</a:t>
            </a:r>
            <a:r>
              <a:rPr lang="en-GB" sz="1200" b="0" i="0" u="none" strike="noStrike" kern="1200" cap="none" dirty="0">
                <a:solidFill>
                  <a:schemeClr val="tx1"/>
                </a:solidFill>
                <a:effectLst/>
                <a:latin typeface="+mn-lt"/>
                <a:ea typeface="Calibri"/>
                <a:cs typeface="Calibri"/>
                <a:sym typeface="Calibri"/>
              </a:rPr>
              <a:t> / eye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2D </a:t>
            </a:r>
            <a:r>
              <a:rPr lang="en-GB" sz="1200" b="0" i="0" u="none" strike="noStrike" kern="1200" cap="none" dirty="0" err="1">
                <a:solidFill>
                  <a:schemeClr val="tx1"/>
                </a:solidFill>
                <a:effectLst/>
                <a:latin typeface="+mn-lt"/>
                <a:ea typeface="Calibri"/>
                <a:cs typeface="Calibri"/>
                <a:sym typeface="Calibri"/>
              </a:rPr>
              <a:t>Gesicht</a:t>
            </a:r>
            <a:r>
              <a:rPr lang="en-GB" sz="1200" b="0" i="0" u="none" strike="noStrike" kern="1200" cap="none" dirty="0">
                <a:solidFill>
                  <a:schemeClr val="tx1"/>
                </a:solidFill>
                <a:effectLst/>
                <a:latin typeface="+mn-lt"/>
                <a:ea typeface="Calibri"/>
                <a:cs typeface="Calibri"/>
                <a:sym typeface="Calibri"/>
              </a:rPr>
              <a:t> / 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3E </a:t>
            </a:r>
            <a:r>
              <a:rPr lang="en-GB" sz="1200" b="0" i="0" u="none" strike="noStrike" kern="1200" cap="none" dirty="0" err="1">
                <a:solidFill>
                  <a:schemeClr val="tx1"/>
                </a:solidFill>
                <a:effectLst/>
                <a:latin typeface="+mn-lt"/>
                <a:ea typeface="Calibri"/>
                <a:cs typeface="Calibri"/>
                <a:sym typeface="Calibri"/>
              </a:rPr>
              <a:t>Haar</a:t>
            </a:r>
            <a:r>
              <a:rPr lang="en-GB" sz="1200" b="0" i="0" u="none" strike="noStrike" kern="1200" cap="none" dirty="0">
                <a:solidFill>
                  <a:schemeClr val="tx1"/>
                </a:solidFill>
                <a:effectLst/>
                <a:latin typeface="+mn-lt"/>
                <a:ea typeface="Calibri"/>
                <a:cs typeface="Calibri"/>
                <a:sym typeface="Calibri"/>
              </a:rPr>
              <a:t> / 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4A </a:t>
            </a:r>
            <a:r>
              <a:rPr lang="en-GB" sz="1200" b="0" i="0" u="none" strike="noStrike" kern="1200" cap="none" dirty="0" err="1">
                <a:solidFill>
                  <a:schemeClr val="tx1"/>
                </a:solidFill>
                <a:effectLst/>
                <a:latin typeface="+mn-lt"/>
                <a:ea typeface="Calibri"/>
                <a:cs typeface="Calibri"/>
                <a:sym typeface="Calibri"/>
              </a:rPr>
              <a:t>Mund</a:t>
            </a:r>
            <a:r>
              <a:rPr lang="en-GB" sz="1200" b="0" i="0" u="none" strike="noStrike" kern="1200" cap="none" dirty="0">
                <a:solidFill>
                  <a:schemeClr val="tx1"/>
                </a:solidFill>
                <a:effectLst/>
                <a:latin typeface="+mn-lt"/>
                <a:ea typeface="Calibri"/>
                <a:cs typeface="Calibri"/>
                <a:sym typeface="Calibri"/>
              </a:rPr>
              <a:t> /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5F </a:t>
            </a:r>
            <a:r>
              <a:rPr lang="en-GB" sz="1200" b="0" i="0" u="none" strike="noStrike" kern="1200" cap="none" dirty="0" err="1">
                <a:solidFill>
                  <a:schemeClr val="tx1"/>
                </a:solidFill>
                <a:effectLst/>
                <a:latin typeface="+mn-lt"/>
                <a:ea typeface="Calibri"/>
                <a:cs typeface="Calibri"/>
                <a:sym typeface="Calibri"/>
              </a:rPr>
              <a:t>Nase</a:t>
            </a:r>
            <a:r>
              <a:rPr lang="en-GB" sz="1200" b="0" i="0" u="none" strike="noStrike" kern="1200" cap="none" dirty="0">
                <a:solidFill>
                  <a:schemeClr val="tx1"/>
                </a:solidFill>
                <a:effectLst/>
                <a:latin typeface="+mn-lt"/>
                <a:ea typeface="Calibri"/>
                <a:cs typeface="Calibri"/>
                <a:sym typeface="Calibri"/>
              </a:rPr>
              <a:t> / nose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6C </a:t>
            </a:r>
            <a:r>
              <a:rPr lang="en-GB" sz="1200" b="0" i="0" u="none" strike="noStrike" kern="1200" cap="none" dirty="0" err="1">
                <a:solidFill>
                  <a:schemeClr val="tx1"/>
                </a:solidFill>
                <a:effectLst/>
                <a:latin typeface="+mn-lt"/>
                <a:ea typeface="Calibri"/>
                <a:cs typeface="Calibri"/>
                <a:sym typeface="Calibri"/>
              </a:rPr>
              <a:t>Schüler</a:t>
            </a:r>
            <a:r>
              <a:rPr lang="en-GB" sz="1200" b="0" i="0" u="none" strike="noStrike" kern="1200" cap="none" dirty="0">
                <a:solidFill>
                  <a:schemeClr val="tx1"/>
                </a:solidFill>
                <a:effectLst/>
                <a:latin typeface="+mn-lt"/>
                <a:ea typeface="Calibri"/>
                <a:cs typeface="Calibri"/>
                <a:sym typeface="Calibri"/>
              </a:rPr>
              <a:t> / pupil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7B </a:t>
            </a:r>
            <a:r>
              <a:rPr lang="en-GB" sz="1200" b="0" i="0" u="none" strike="noStrike" kern="1200" cap="none" dirty="0" err="1">
                <a:solidFill>
                  <a:schemeClr val="tx1"/>
                </a:solidFill>
                <a:effectLst/>
                <a:latin typeface="+mn-lt"/>
                <a:ea typeface="Calibri"/>
                <a:cs typeface="Calibri"/>
                <a:sym typeface="Calibri"/>
              </a:rPr>
              <a:t>ähnlich</a:t>
            </a:r>
            <a:r>
              <a:rPr lang="en-GB" sz="1200" b="0" i="0" u="none" strike="noStrike" kern="1200" cap="none" dirty="0">
                <a:solidFill>
                  <a:schemeClr val="tx1"/>
                </a:solidFill>
                <a:effectLst/>
                <a:latin typeface="+mn-lt"/>
                <a:ea typeface="Calibri"/>
                <a:cs typeface="Calibri"/>
                <a:sym typeface="Calibri"/>
              </a:rPr>
              <a:t>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8G </a:t>
            </a:r>
            <a:r>
              <a:rPr lang="en-GB" sz="1200" b="0" i="0" u="none" strike="noStrike" kern="1200" cap="none" dirty="0" err="1">
                <a:solidFill>
                  <a:schemeClr val="tx1"/>
                </a:solidFill>
                <a:effectLst/>
                <a:latin typeface="+mn-lt"/>
                <a:ea typeface="Calibri"/>
                <a:cs typeface="Calibri"/>
                <a:sym typeface="Calibri"/>
              </a:rPr>
              <a:t>breit</a:t>
            </a:r>
            <a:r>
              <a:rPr lang="en-GB" sz="1200" b="0" i="0" u="none" strike="noStrike" kern="1200" cap="none" dirty="0">
                <a:solidFill>
                  <a:schemeClr val="tx1"/>
                </a:solidFill>
                <a:effectLst/>
                <a:latin typeface="+mn-lt"/>
                <a:ea typeface="Calibri"/>
                <a:cs typeface="Calibri"/>
                <a:sym typeface="Calibri"/>
              </a:rPr>
              <a:t> / wide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9L </a:t>
            </a:r>
            <a:r>
              <a:rPr lang="en-GB" sz="1200" b="0" i="0" u="none" strike="noStrike" kern="1200" cap="none" dirty="0" err="1">
                <a:solidFill>
                  <a:schemeClr val="tx1"/>
                </a:solidFill>
                <a:effectLst/>
                <a:latin typeface="+mn-lt"/>
                <a:ea typeface="Calibri"/>
                <a:cs typeface="Calibri"/>
                <a:sym typeface="Calibri"/>
              </a:rPr>
              <a:t>dünn</a:t>
            </a:r>
            <a:r>
              <a:rPr lang="en-GB" sz="1200" b="0" i="0" u="none" strike="noStrike" kern="1200" cap="none" dirty="0">
                <a:solidFill>
                  <a:schemeClr val="tx1"/>
                </a:solidFill>
                <a:effectLst/>
                <a:latin typeface="+mn-lt"/>
                <a:ea typeface="Calibri"/>
                <a:cs typeface="Calibri"/>
                <a:sym typeface="Calibri"/>
              </a:rPr>
              <a:t> /thin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10I neu /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11K </a:t>
            </a:r>
            <a:r>
              <a:rPr lang="en-GB" sz="1200" b="0" i="0" u="none" strike="noStrike" kern="1200" cap="none" dirty="0" err="1">
                <a:solidFill>
                  <a:schemeClr val="tx1"/>
                </a:solidFill>
                <a:effectLst/>
                <a:latin typeface="+mn-lt"/>
                <a:ea typeface="Calibri"/>
                <a:cs typeface="Calibri"/>
                <a:sym typeface="Calibri"/>
              </a:rPr>
              <a:t>rund</a:t>
            </a:r>
            <a:r>
              <a:rPr lang="en-GB" sz="1200" b="0" i="0" u="none" strike="noStrike" kern="1200" cap="none" dirty="0">
                <a:solidFill>
                  <a:schemeClr val="tx1"/>
                </a:solidFill>
                <a:effectLst/>
                <a:latin typeface="+mn-lt"/>
                <a:ea typeface="Calibri"/>
                <a:cs typeface="Calibri"/>
                <a:sym typeface="Calibri"/>
              </a:rPr>
              <a:t> / 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12J </a:t>
            </a:r>
            <a:r>
              <a:rPr lang="en-GB" sz="1200" b="0" i="0" u="none" strike="noStrike" kern="1200" cap="none" dirty="0" err="1">
                <a:solidFill>
                  <a:schemeClr val="tx1"/>
                </a:solidFill>
                <a:effectLst/>
                <a:latin typeface="+mn-lt"/>
                <a:ea typeface="Calibri"/>
                <a:cs typeface="Calibri"/>
                <a:sym typeface="Calibri"/>
              </a:rPr>
              <a:t>als</a:t>
            </a:r>
            <a:r>
              <a:rPr lang="en-GB" sz="1200" b="0" i="0" u="none" strike="noStrike" kern="1200" cap="none" dirty="0">
                <a:solidFill>
                  <a:schemeClr val="tx1"/>
                </a:solidFill>
                <a:effectLst/>
                <a:latin typeface="+mn-lt"/>
                <a:ea typeface="Calibri"/>
                <a:cs typeface="Calibri"/>
                <a:sym typeface="Calibri"/>
              </a:rPr>
              <a:t> / 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0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1" dirty="0"/>
              <a:t/>
            </a:r>
            <a:br>
              <a:rPr lang="en-GB" b="1" dirty="0"/>
            </a:br>
            <a:r>
              <a:rPr lang="en-GB" b="1" dirty="0"/>
              <a:t>Aim: </a:t>
            </a:r>
            <a:r>
              <a:rPr lang="en-GB" b="0" dirty="0" err="1"/>
              <a:t>Explaning</a:t>
            </a:r>
            <a:r>
              <a:rPr lang="en-GB" b="0" dirty="0"/>
              <a:t> the use of indefinite articles and adjectives in R2 (accusative)</a:t>
            </a:r>
            <a:r>
              <a:rPr lang="en-GB" dirty="0"/>
              <a:t/>
            </a:r>
            <a:br>
              <a:rPr lang="en-GB" dirty="0"/>
            </a:br>
            <a:r>
              <a:rPr lang="en-GB" dirty="0"/>
              <a:t/>
            </a:r>
            <a:br>
              <a:rPr lang="en-GB" dirty="0"/>
            </a:br>
            <a:r>
              <a:rPr lang="en-GB" b="1" dirty="0"/>
              <a:t>Procedure:</a:t>
            </a:r>
            <a:r>
              <a:rPr lang="en-GB" dirty="0"/>
              <a:t/>
            </a:r>
            <a:br>
              <a:rPr lang="en-GB" dirty="0"/>
            </a:br>
            <a:r>
              <a:rPr lang="en-GB" dirty="0"/>
              <a:t>1. Use the animated sequence to work through the explanation and examples.</a:t>
            </a:r>
          </a:p>
          <a:p>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www.pixabay.com</a:t>
            </a:r>
            <a:r>
              <a:rPr lang="en-GB" b="0" dirty="0"/>
              <a:t> / </a:t>
            </a:r>
            <a:r>
              <a:rPr lang="en-GB" b="0" dirty="0" err="1"/>
              <a:t>www.publicdomainpictures.net</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47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80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practice noticing the adjective endings and their relationship to the indefinite article and the noun.</a:t>
            </a:r>
            <a:br>
              <a:rPr lang="en-GB" b="0" dirty="0"/>
            </a:br>
            <a:r>
              <a:rPr lang="en-GB" dirty="0"/>
              <a:t/>
            </a:r>
            <a:br>
              <a:rPr lang="en-GB" dirty="0"/>
            </a:br>
            <a:r>
              <a:rPr lang="en-GB" b="1" dirty="0"/>
              <a:t>Procedure:</a:t>
            </a:r>
            <a:r>
              <a:rPr lang="en-GB" dirty="0"/>
              <a:t/>
            </a:r>
            <a:br>
              <a:rPr lang="en-GB" dirty="0"/>
            </a:br>
            <a:r>
              <a:rPr lang="en-GB" dirty="0"/>
              <a:t>1. For each item say which article fits.</a:t>
            </a:r>
          </a:p>
          <a:p>
            <a:r>
              <a:rPr lang="en-GB" dirty="0"/>
              <a:t>2. Click to check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Referential listening activity to practise noticing articles and word endings.</a:t>
            </a:r>
            <a:r>
              <a:rPr lang="en-GB" dirty="0"/>
              <a:t/>
            </a:r>
            <a:br>
              <a:rPr lang="en-GB" dirty="0"/>
            </a:br>
            <a:r>
              <a:rPr lang="en-GB" dirty="0"/>
              <a:t/>
            </a:r>
            <a:br>
              <a:rPr lang="en-GB" dirty="0"/>
            </a:br>
            <a:r>
              <a:rPr lang="en-GB" b="1" dirty="0"/>
              <a:t>Procedure:</a:t>
            </a:r>
            <a:r>
              <a:rPr lang="en-GB" dirty="0"/>
              <a:t/>
            </a:r>
            <a:br>
              <a:rPr lang="en-GB" dirty="0"/>
            </a:br>
            <a:r>
              <a:rPr lang="en-GB" dirty="0"/>
              <a:t>1. Click to reveal the first pair of pictures. Bringing up the sets of pictures one at a time avoid sensory overload and helps focus on each pair of options in turn.</a:t>
            </a:r>
            <a:br>
              <a:rPr lang="en-GB" dirty="0"/>
            </a:br>
            <a:r>
              <a:rPr lang="en-GB" dirty="0"/>
              <a:t>2. Click on a number to play the sentence.</a:t>
            </a:r>
          </a:p>
          <a:p>
            <a:r>
              <a:rPr lang="en-GB" dirty="0"/>
              <a:t>3. For each item select the picture that could complete the picture. </a:t>
            </a:r>
          </a:p>
          <a:p>
            <a:r>
              <a:rPr lang="en-GB" dirty="0"/>
              <a:t>4. Click to reveal and check answers.</a:t>
            </a:r>
          </a:p>
          <a:p>
            <a:endParaRPr lang="en-GB" dirty="0"/>
          </a:p>
          <a:p>
            <a:endParaRPr lang="en-GB" dirty="0"/>
          </a:p>
          <a:p>
            <a:r>
              <a:rPr lang="en-GB" b="1" dirty="0"/>
              <a:t>Transcript:</a:t>
            </a:r>
            <a:r>
              <a:rPr lang="en-GB" dirty="0"/>
              <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Meine</a:t>
            </a:r>
            <a:r>
              <a:rPr lang="en-US" sz="1200" kern="1200" dirty="0">
                <a:solidFill>
                  <a:schemeClr val="tx1"/>
                </a:solidFill>
                <a:effectLst/>
                <a:latin typeface="+mn-lt"/>
                <a:ea typeface="+mn-ea"/>
                <a:cs typeface="+mn-cs"/>
              </a:rPr>
              <a:t> Mutter hat </a:t>
            </a:r>
            <a:r>
              <a:rPr lang="en-US" sz="1200" kern="1200" dirty="0" err="1">
                <a:solidFill>
                  <a:schemeClr val="tx1"/>
                </a:solidFill>
                <a:effectLst/>
                <a:latin typeface="+mn-lt"/>
                <a:ea typeface="+mn-ea"/>
                <a:cs typeface="+mn-cs"/>
              </a:rPr>
              <a:t>schwarze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Haare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Jacke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Sie hat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dunkle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Augen</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Hose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Sie hat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kleine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Nase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Sie hat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freundliches</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Gesicht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Hund]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ähnlichen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Nase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Meine</a:t>
            </a:r>
            <a:r>
              <a:rPr lang="en-US" sz="1200" kern="1200" dirty="0">
                <a:solidFill>
                  <a:schemeClr val="tx1"/>
                </a:solidFill>
                <a:effectLst/>
                <a:latin typeface="+mn-lt"/>
                <a:ea typeface="+mn-ea"/>
                <a:cs typeface="+mn-cs"/>
              </a:rPr>
              <a:t> Oma hat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lange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Nase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Haare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Sie hat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dünnen</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Gesicht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Sie hat </a:t>
            </a:r>
            <a:r>
              <a:rPr lang="en-US" sz="1200" kern="1200" dirty="0" err="1">
                <a:solidFill>
                  <a:schemeClr val="tx1"/>
                </a:solidFill>
                <a:effectLst/>
                <a:latin typeface="+mn-lt"/>
                <a:ea typeface="+mn-ea"/>
                <a:cs typeface="+mn-cs"/>
              </a:rPr>
              <a:t>auch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braune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Augen</a:t>
            </a:r>
            <a:r>
              <a:rPr lang="en-US" sz="1200" kern="1200" dirty="0">
                <a:solidFill>
                  <a:schemeClr val="tx1"/>
                </a:solidFill>
                <a:effectLst/>
                <a:latin typeface="+mn-lt"/>
                <a:ea typeface="+mn-ea"/>
                <a:cs typeface="+mn-cs"/>
              </a:rPr>
              <a:t> / Hut]</a:t>
            </a:r>
            <a:r>
              <a:rPr lang="en-GB" dirty="0">
                <a:effectLst/>
              </a:rPr>
              <a:t> </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1" dirty="0"/>
              <a:t/>
            </a:r>
            <a:br>
              <a:rPr lang="en-GB" b="1" dirty="0"/>
            </a:br>
            <a:r>
              <a:rPr lang="en-GB" b="1" dirty="0"/>
              <a:t>Aim: </a:t>
            </a:r>
            <a:r>
              <a:rPr lang="en-GB" b="0" dirty="0"/>
              <a:t>Practising using adjective and perfect tense in speech.</a:t>
            </a:r>
            <a:r>
              <a:rPr lang="en-GB" dirty="0"/>
              <a:t/>
            </a:r>
            <a:br>
              <a:rPr lang="en-GB" dirty="0"/>
            </a:br>
            <a:r>
              <a:rPr lang="en-GB" dirty="0"/>
              <a:t/>
            </a:r>
            <a:br>
              <a:rPr lang="en-GB" dirty="0"/>
            </a:br>
            <a:r>
              <a:rPr lang="en-GB" b="1" dirty="0"/>
              <a:t>Procedure:</a:t>
            </a:r>
            <a:r>
              <a:rPr lang="en-GB" dirty="0"/>
              <a:t/>
            </a:r>
            <a:br>
              <a:rPr lang="en-GB" dirty="0"/>
            </a:br>
            <a:r>
              <a:rPr lang="en-GB" dirty="0"/>
              <a:t>1. Person A picks a card for person B. Person B then asks questions to find out who they are (e.g. </a:t>
            </a:r>
            <a:r>
              <a:rPr lang="en-GB" dirty="0" err="1"/>
              <a:t>Habe</a:t>
            </a:r>
            <a:r>
              <a:rPr lang="en-GB" dirty="0"/>
              <a:t> ich </a:t>
            </a:r>
            <a:r>
              <a:rPr lang="en-GB" dirty="0" err="1"/>
              <a:t>einen</a:t>
            </a:r>
            <a:r>
              <a:rPr lang="en-GB" dirty="0"/>
              <a:t> </a:t>
            </a:r>
            <a:r>
              <a:rPr lang="en-GB" dirty="0" err="1"/>
              <a:t>kleinen</a:t>
            </a:r>
            <a:r>
              <a:rPr lang="en-GB" dirty="0"/>
              <a:t> </a:t>
            </a:r>
            <a:r>
              <a:rPr lang="en-GB" dirty="0" err="1"/>
              <a:t>Mund</a:t>
            </a:r>
            <a:r>
              <a:rPr lang="en-GB" dirty="0"/>
              <a:t>?)</a:t>
            </a:r>
          </a:p>
          <a:p>
            <a:r>
              <a:rPr lang="en-GB" dirty="0"/>
              <a:t>2. When person B has enough information they guess which card it is.</a:t>
            </a:r>
          </a:p>
          <a:p>
            <a:r>
              <a:rPr lang="en-GB" dirty="0"/>
              <a:t>3. The activity repeats with roles swapped.</a:t>
            </a:r>
          </a:p>
          <a:p>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15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 writing using the new grammar. </a:t>
            </a:r>
            <a:r>
              <a:rPr lang="en-GB" dirty="0"/>
              <a:t/>
            </a:r>
            <a:br>
              <a:rPr lang="en-GB" dirty="0"/>
            </a:br>
            <a:r>
              <a:rPr lang="en-GB" dirty="0"/>
              <a:t/>
            </a:r>
            <a:br>
              <a:rPr lang="en-GB" dirty="0"/>
            </a:br>
            <a:r>
              <a:rPr lang="en-GB" b="1" dirty="0"/>
              <a:t>Procedure:</a:t>
            </a:r>
            <a:r>
              <a:rPr lang="en-GB" dirty="0"/>
              <a:t/>
            </a:r>
            <a:br>
              <a:rPr lang="en-GB" dirty="0"/>
            </a:br>
            <a:r>
              <a:rPr lang="en-GB" dirty="0"/>
              <a:t>1. Pick one of the pictures and write a 5 sentence profile.</a:t>
            </a:r>
          </a:p>
          <a:p>
            <a:r>
              <a:rPr lang="en-GB" dirty="0"/>
              <a:t>2. Use the verbs on the left at least once.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r>
              <a:rPr lang="en-GB" b="0" dirty="0"/>
              <a:t>This could be an alternative, more challenging writing than the previous slide.  Or it could be an extension task, or a homework task.</a:t>
            </a:r>
            <a:r>
              <a:rPr lang="en-GB" dirty="0"/>
              <a:t/>
            </a:r>
            <a:br>
              <a:rPr lang="en-GB" dirty="0"/>
            </a:br>
            <a:r>
              <a:rPr lang="en-GB" b="1" dirty="0"/>
              <a:t/>
            </a:r>
            <a:br>
              <a:rPr lang="en-GB" b="1" dirty="0"/>
            </a:br>
            <a:r>
              <a:rPr lang="en-GB" b="1" dirty="0"/>
              <a:t>Aim: </a:t>
            </a:r>
            <a:r>
              <a:rPr lang="en-GB" b="0" dirty="0"/>
              <a:t>To practise writing using the new grammar. </a:t>
            </a:r>
            <a:r>
              <a:rPr lang="en-GB" dirty="0"/>
              <a:t/>
            </a:r>
            <a:br>
              <a:rPr lang="en-GB" dirty="0"/>
            </a:br>
            <a:r>
              <a:rPr lang="en-GB" dirty="0"/>
              <a:t/>
            </a:r>
            <a:br>
              <a:rPr lang="en-GB" dirty="0"/>
            </a:br>
            <a:r>
              <a:rPr lang="en-GB" b="1" dirty="0"/>
              <a:t>Procedure:</a:t>
            </a:r>
            <a:r>
              <a:rPr lang="en-GB" dirty="0"/>
              <a:t/>
            </a:r>
            <a:br>
              <a:rPr lang="en-GB" dirty="0"/>
            </a:br>
            <a:r>
              <a:rPr lang="en-GB" dirty="0"/>
              <a:t>1. Pick one of the pictures and write a 5 sentence description.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36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Introduction of SSC </a:t>
            </a:r>
            <a:r>
              <a:rPr lang="en-GB" sz="1200" b="1"/>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Consolidation</a:t>
            </a:r>
            <a:r>
              <a:rPr lang="en-GB" sz="1200" b="0" baseline="0"/>
              <a:t> of adjective agreement with singular indefinite and definite articles in R1 (nominative) and R2 (accusative) cases.</a:t>
            </a: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8.1.1.6</a:t>
            </a:r>
            <a:r>
              <a:rPr lang="en-GB" sz="1200" b="1" i="0" u="none" strike="noStrike" kern="1200" cap="none" baseline="0">
                <a:solidFill>
                  <a:schemeClr val="tx1"/>
                </a:solidFill>
                <a:effectLst/>
                <a:latin typeface="+mn-lt"/>
                <a:ea typeface="Calibri"/>
                <a:cs typeface="Calibri"/>
                <a:sym typeface="Calibri"/>
              </a:rPr>
              <a:t> (introduce)</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baseline="0">
                <a:solidFill>
                  <a:schemeClr val="tx1"/>
                </a:solidFill>
                <a:effectLst/>
                <a:latin typeface="+mn-lt"/>
                <a:ea typeface="Calibri"/>
                <a:cs typeface="Calibri"/>
                <a:sym typeface="Calibri"/>
              </a:rPr>
              <a:t>verbringen [1391] Auge [222] Gesicht [346] Haar [748] Mund [856] Nase [1264] Schüler [557] Zeit [96] ähnlich [437]  breit [847] dünn [1739] neu [84] rund [298] als [22]</a:t>
            </a:r>
            <a:endParaRPr lang="en-GB" sz="1200" b="0" i="0" u="none" strike="noStrike" kern="1200" cap="none" baseline="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8.1.1.2 (revisit)</a:t>
            </a:r>
            <a:r>
              <a:rPr lang="en-GB" sz="1200" b="1" i="0" u="none" strike="noStrike" kern="1200" cap="none" baseline="0">
                <a:solidFill>
                  <a:schemeClr val="tx1"/>
                </a:solidFill>
                <a:effectLst/>
                <a:latin typeface="+mn-lt"/>
                <a:ea typeface="Calibri"/>
                <a:cs typeface="Calibri"/>
                <a:sym typeface="Calibri"/>
              </a:rPr>
              <a:t> </a:t>
            </a:r>
            <a:r>
              <a:rPr lang="de-DE" sz="1200" b="0" i="0" u="none" strike="noStrike" kern="1200" cap="none">
                <a:solidFill>
                  <a:schemeClr val="tx1"/>
                </a:solidFill>
                <a:effectLst/>
                <a:latin typeface="+mn-lt"/>
                <a:ea typeface="Calibri"/>
                <a:cs typeface="Calibri"/>
                <a:sym typeface="Calibri"/>
              </a:rPr>
              <a:t>gegessen [323] gelegen [118] gesprochen [161] geschrieben [184] gesungen [1063] getroffen [259] getrunken [634] treffen [259] Frankreich [813] Sommer [771] Spanien [1745] bisher [441] welcher, welche, welches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7.3.1.4 (revisit)</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a:solidFill>
                  <a:schemeClr val="tx1"/>
                </a:solidFill>
                <a:effectLst/>
                <a:latin typeface="+mn-lt"/>
                <a:ea typeface="Calibri"/>
                <a:cs typeface="Calibri"/>
                <a:sym typeface="Calibri"/>
              </a:rPr>
              <a:t>Bruder [687] Eltern [351] Geschwister [3090] Kind [106] Schauspieler [2202]  Schwester [776] mein1 [53] dein1 [225] ihr1[26]  sein [36] über1 [48] </a:t>
            </a:r>
            <a:endParaRPr lang="en-GB"/>
          </a:p>
          <a:p>
            <a:pPr marL="0" lvl="0" indent="0" algn="l" rtl="0">
              <a:lnSpc>
                <a:spcPct val="100000"/>
              </a:lnSpc>
              <a:spcBef>
                <a:spcPts val="0"/>
              </a:spcBef>
              <a:spcAft>
                <a:spcPts val="0"/>
              </a:spcAft>
              <a:buSzPts val="1400"/>
              <a:buNone/>
            </a:pP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41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r>
              <a:rPr lang="en-GB" dirty="0"/>
              <a:t/>
            </a:r>
            <a:br>
              <a:rPr lang="en-GB" dirty="0"/>
            </a:br>
            <a:r>
              <a:rPr lang="en-GB" b="1" dirty="0"/>
              <a:t/>
            </a:r>
            <a:br>
              <a:rPr lang="en-GB" b="1" dirty="0"/>
            </a:br>
            <a:r>
              <a:rPr lang="en-GB" b="1" dirty="0"/>
              <a:t>Aim: </a:t>
            </a:r>
            <a:r>
              <a:rPr lang="en-GB" b="0" dirty="0"/>
              <a:t>To notice –e vs –</a:t>
            </a:r>
            <a:r>
              <a:rPr lang="en-GB" b="0" dirty="0" err="1"/>
              <a:t>er</a:t>
            </a:r>
            <a:r>
              <a:rPr lang="en-GB" b="0" dirty="0"/>
              <a:t> in a contrasting context.</a:t>
            </a:r>
            <a:r>
              <a:rPr lang="en-GB" dirty="0"/>
              <a:t/>
            </a:r>
            <a:br>
              <a:rPr lang="en-GB" dirty="0"/>
            </a:br>
            <a:r>
              <a:rPr lang="en-GB" dirty="0"/>
              <a:t/>
            </a:r>
            <a:br>
              <a:rPr lang="en-GB" dirty="0"/>
            </a:br>
            <a:r>
              <a:rPr lang="en-GB" b="1" dirty="0"/>
              <a:t>Procedure:</a:t>
            </a:r>
            <a:r>
              <a:rPr lang="en-GB" dirty="0"/>
              <a:t/>
            </a:r>
            <a:br>
              <a:rPr lang="en-GB" dirty="0"/>
            </a:br>
            <a:r>
              <a:rPr lang="en-GB" dirty="0"/>
              <a:t>1. Click on a number to play a three-word sequence.</a:t>
            </a:r>
          </a:p>
          <a:p>
            <a:r>
              <a:rPr lang="en-GB" dirty="0"/>
              <a:t>2. For each sequence say which one is the odd one out.</a:t>
            </a:r>
          </a:p>
          <a:p>
            <a:r>
              <a:rPr lang="en-GB" dirty="0"/>
              <a:t>3. Click to check answers.</a:t>
            </a:r>
          </a:p>
          <a:p>
            <a:endParaRPr lang="en-GB" dirty="0"/>
          </a:p>
          <a:p>
            <a:r>
              <a:rPr lang="en-GB" b="1" dirty="0"/>
              <a:t>Transcript:</a:t>
            </a:r>
            <a:r>
              <a:rPr lang="en-GB" dirty="0"/>
              <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Bruder</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Schwester</a:t>
            </a:r>
            <a:r>
              <a:rPr lang="en-US" sz="1200" kern="1200" dirty="0">
                <a:solidFill>
                  <a:schemeClr val="tx1"/>
                </a:solidFill>
                <a:effectLst/>
                <a:latin typeface="+mn-lt"/>
                <a:ea typeface="+mn-ea"/>
                <a:cs typeface="+mn-cs"/>
              </a:rPr>
              <a:t> / </a:t>
            </a:r>
            <a:r>
              <a:rPr lang="en-US" sz="1200" b="1" kern="1200" dirty="0" err="1">
                <a:solidFill>
                  <a:schemeClr val="tx1"/>
                </a:solidFill>
                <a:effectLst/>
                <a:latin typeface="+mn-lt"/>
                <a:ea typeface="+mn-ea"/>
                <a:cs typeface="+mn-cs"/>
              </a:rPr>
              <a:t>Spiele</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err="1">
                <a:solidFill>
                  <a:schemeClr val="tx1"/>
                </a:solidFill>
                <a:effectLst/>
                <a:latin typeface="+mn-lt"/>
                <a:ea typeface="+mn-ea"/>
                <a:cs typeface="+mn-cs"/>
              </a:rPr>
              <a:t>Schauspieler</a:t>
            </a:r>
            <a:r>
              <a:rPr lang="en-US" sz="1200" kern="1200" dirty="0">
                <a:solidFill>
                  <a:schemeClr val="tx1"/>
                </a:solidFill>
                <a:effectLst/>
                <a:latin typeface="+mn-lt"/>
                <a:ea typeface="+mn-ea"/>
                <a:cs typeface="+mn-cs"/>
              </a:rPr>
              <a:t> / Schule / </a:t>
            </a:r>
            <a:r>
              <a:rPr lang="en-US" sz="1200" kern="1200" dirty="0" err="1">
                <a:solidFill>
                  <a:schemeClr val="tx1"/>
                </a:solidFill>
                <a:effectLst/>
                <a:latin typeface="+mn-lt"/>
                <a:ea typeface="+mn-ea"/>
                <a:cs typeface="+mn-cs"/>
              </a:rPr>
              <a:t>Stunde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Partner / </a:t>
            </a:r>
            <a:r>
              <a:rPr lang="en-US" sz="1200" kern="1200" dirty="0" err="1">
                <a:solidFill>
                  <a:schemeClr val="tx1"/>
                </a:solidFill>
                <a:effectLst/>
                <a:latin typeface="+mn-lt"/>
                <a:ea typeface="+mn-ea"/>
                <a:cs typeface="+mn-cs"/>
              </a:rPr>
              <a:t>Sänger</a:t>
            </a:r>
            <a:r>
              <a:rPr lang="en-US" sz="1200" kern="1200" dirty="0">
                <a:solidFill>
                  <a:schemeClr val="tx1"/>
                </a:solidFill>
                <a:effectLst/>
                <a:latin typeface="+mn-lt"/>
                <a:ea typeface="+mn-ea"/>
                <a:cs typeface="+mn-cs"/>
              </a:rPr>
              <a:t> / </a:t>
            </a:r>
            <a:r>
              <a:rPr lang="en-US" sz="1200" b="1" kern="1200" dirty="0" err="1">
                <a:solidFill>
                  <a:schemeClr val="tx1"/>
                </a:solidFill>
                <a:effectLst/>
                <a:latin typeface="+mn-lt"/>
                <a:ea typeface="+mn-ea"/>
                <a:cs typeface="+mn-cs"/>
              </a:rPr>
              <a:t>Karte</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Jede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nächster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b="1" kern="1200" dirty="0" err="1">
                <a:solidFill>
                  <a:schemeClr val="tx1"/>
                </a:solidFill>
                <a:effectLst/>
                <a:latin typeface="+mn-lt"/>
                <a:ea typeface="+mn-ea"/>
                <a:cs typeface="+mn-cs"/>
              </a:rPr>
              <a:t>Welche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jeder</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dieser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421219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To develop word knowledge, making links between the masculine and feminine forms of jobs / roles.</a:t>
            </a:r>
            <a:br>
              <a:rPr lang="en-GB" b="0" dirty="0"/>
            </a:br>
            <a:r>
              <a:rPr lang="en-GB" dirty="0"/>
              <a:t/>
            </a:r>
            <a:br>
              <a:rPr lang="en-GB" dirty="0"/>
            </a:br>
            <a:r>
              <a:rPr lang="en-GB" b="1" dirty="0"/>
              <a:t>Procedure:</a:t>
            </a:r>
            <a:r>
              <a:rPr lang="en-GB" dirty="0"/>
              <a:t/>
            </a:r>
            <a:br>
              <a:rPr lang="en-GB" dirty="0"/>
            </a:br>
            <a:r>
              <a:rPr lang="en-GB" dirty="0"/>
              <a:t>1. Click through the animations to present the pattern.</a:t>
            </a:r>
          </a:p>
          <a:p>
            <a:r>
              <a:rPr lang="en-GB" dirty="0"/>
              <a:t>2. Complete the short tasks.</a:t>
            </a:r>
          </a:p>
          <a:p>
            <a:r>
              <a:rPr lang="en-GB" dirty="0"/>
              <a:t>3. Answers (with audio)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Students have already learnt Lehrer</a:t>
            </a:r>
            <a:r>
              <a:rPr lang="en-GB" baseline="0" dirty="0"/>
              <a:t> / </a:t>
            </a:r>
            <a:r>
              <a:rPr lang="en-GB" baseline="0" dirty="0" err="1"/>
              <a:t>Lehrerin</a:t>
            </a:r>
            <a:r>
              <a:rPr lang="en-GB" baseline="0" dirty="0"/>
              <a:t>, </a:t>
            </a:r>
            <a:r>
              <a:rPr lang="en-GB" dirty="0"/>
              <a:t>Freund/</a:t>
            </a:r>
            <a:r>
              <a:rPr lang="en-GB" dirty="0" err="1"/>
              <a:t>Freundin</a:t>
            </a:r>
            <a:r>
              <a:rPr lang="en-GB" baseline="0" dirty="0"/>
              <a:t> and </a:t>
            </a:r>
            <a:r>
              <a:rPr lang="en-GB" baseline="0" dirty="0" err="1"/>
              <a:t>Arzt</a:t>
            </a:r>
            <a:r>
              <a:rPr lang="en-GB" baseline="0" dirty="0"/>
              <a:t>/</a:t>
            </a:r>
            <a:r>
              <a:rPr lang="en-GB" baseline="0" dirty="0" err="1"/>
              <a:t>Schüler</a:t>
            </a:r>
            <a:r>
              <a:rPr lang="en-GB" baseline="0" dirty="0"/>
              <a:t> in Y7.  They need to be told that Partner, Journalist and Tourist are cognates.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other words with this pattern (words in bold are included in the task):  Freund</a:t>
            </a:r>
            <a:r>
              <a:rPr lang="en-GB" dirty="0"/>
              <a:t> [273] </a:t>
            </a:r>
            <a:r>
              <a:rPr lang="en-GB" dirty="0" err="1"/>
              <a:t>Kollege</a:t>
            </a:r>
            <a:r>
              <a:rPr lang="en-GB" dirty="0"/>
              <a:t> [440] Kunde [519] </a:t>
            </a:r>
            <a:r>
              <a:rPr lang="en-GB" dirty="0" err="1"/>
              <a:t>Präsident</a:t>
            </a:r>
            <a:r>
              <a:rPr lang="en-GB" dirty="0"/>
              <a:t> [546] </a:t>
            </a:r>
            <a:r>
              <a:rPr lang="en-GB" b="1" dirty="0" err="1"/>
              <a:t>Schüler</a:t>
            </a:r>
            <a:r>
              <a:rPr lang="en-GB" dirty="0"/>
              <a:t> [556] Lehrer [695] Patient [620] </a:t>
            </a:r>
            <a:r>
              <a:rPr lang="en-GB" b="1" dirty="0" err="1"/>
              <a:t>Arzt</a:t>
            </a:r>
            <a:r>
              <a:rPr lang="en-GB" b="1" dirty="0"/>
              <a:t> </a:t>
            </a:r>
            <a:r>
              <a:rPr lang="en-GB" dirty="0"/>
              <a:t>[622] Mitarbeiter [639] Autor [723] </a:t>
            </a:r>
            <a:r>
              <a:rPr lang="en-GB" dirty="0" err="1"/>
              <a:t>Künstler</a:t>
            </a:r>
            <a:r>
              <a:rPr lang="en-GB" dirty="0"/>
              <a:t> [789] </a:t>
            </a:r>
            <a:r>
              <a:rPr lang="en-GB" dirty="0" err="1"/>
              <a:t>Spieler</a:t>
            </a:r>
            <a:r>
              <a:rPr lang="en-GB" dirty="0"/>
              <a:t> [822] Chef [975] Sprecher [999] Trainer [1003] Student [1017] König [1087] </a:t>
            </a:r>
            <a:r>
              <a:rPr lang="en-GB" dirty="0" err="1"/>
              <a:t>Politiker</a:t>
            </a:r>
            <a:r>
              <a:rPr lang="en-GB" dirty="0"/>
              <a:t> [1140] </a:t>
            </a:r>
            <a:r>
              <a:rPr lang="en-GB" b="1" dirty="0"/>
              <a:t>Partner</a:t>
            </a:r>
            <a:r>
              <a:rPr lang="en-GB" dirty="0"/>
              <a:t> [1172] </a:t>
            </a:r>
            <a:r>
              <a:rPr lang="en-GB" dirty="0" err="1"/>
              <a:t>Forscher</a:t>
            </a:r>
            <a:r>
              <a:rPr lang="en-GB" dirty="0"/>
              <a:t> [1246] </a:t>
            </a:r>
            <a:r>
              <a:rPr lang="en-GB" dirty="0" err="1"/>
              <a:t>Nachbar</a:t>
            </a:r>
            <a:r>
              <a:rPr lang="en-GB" baseline="0" dirty="0"/>
              <a:t> [1283] </a:t>
            </a:r>
            <a:r>
              <a:rPr lang="en-GB" baseline="0" dirty="0" err="1"/>
              <a:t>Vertreter</a:t>
            </a:r>
            <a:r>
              <a:rPr lang="en-GB" baseline="0" dirty="0"/>
              <a:t> [1303] </a:t>
            </a:r>
            <a:r>
              <a:rPr lang="en-GB" b="1" baseline="0" dirty="0"/>
              <a:t>Tourist </a:t>
            </a:r>
            <a:r>
              <a:rPr lang="en-GB" baseline="0" dirty="0"/>
              <a:t>[1318] </a:t>
            </a:r>
            <a:r>
              <a:rPr lang="en-GB" baseline="0" dirty="0" err="1"/>
              <a:t>Experte</a:t>
            </a:r>
            <a:r>
              <a:rPr lang="en-GB" baseline="0" dirty="0"/>
              <a:t> [1437] </a:t>
            </a:r>
            <a:r>
              <a:rPr lang="en-GB" b="1" baseline="0" dirty="0"/>
              <a:t>Journalist [</a:t>
            </a:r>
            <a:r>
              <a:rPr lang="en-GB" baseline="0" dirty="0"/>
              <a:t>1480]  </a:t>
            </a:r>
            <a:r>
              <a:rPr lang="en-GB" baseline="0" dirty="0" err="1"/>
              <a:t>Polizist</a:t>
            </a:r>
            <a:r>
              <a:rPr lang="en-GB" baseline="0" dirty="0"/>
              <a:t> [1433] </a:t>
            </a:r>
            <a:r>
              <a:rPr lang="en-GB" baseline="0" dirty="0" err="1"/>
              <a:t>Gegner</a:t>
            </a:r>
            <a:r>
              <a:rPr lang="en-GB" baseline="0" dirty="0"/>
              <a:t> [1532] </a:t>
            </a:r>
            <a:r>
              <a:rPr lang="en-GB" baseline="0" dirty="0" err="1"/>
              <a:t>Leser</a:t>
            </a:r>
            <a:r>
              <a:rPr lang="en-GB" baseline="0" dirty="0"/>
              <a:t> [1533] Bauer [1548] </a:t>
            </a:r>
            <a:r>
              <a:rPr lang="en-GB" baseline="0" dirty="0" err="1"/>
              <a:t>Bürgermeister</a:t>
            </a:r>
            <a:r>
              <a:rPr lang="en-GB" baseline="0" dirty="0"/>
              <a:t> [1600] </a:t>
            </a:r>
            <a:r>
              <a:rPr lang="en-GB" baseline="0" dirty="0" err="1"/>
              <a:t>Schauspieler</a:t>
            </a:r>
            <a:r>
              <a:rPr lang="en-GB" baseline="0" dirty="0"/>
              <a:t> [1704] </a:t>
            </a:r>
            <a:r>
              <a:rPr lang="en-GB" baseline="0" dirty="0" err="1"/>
              <a:t>Amerikaner</a:t>
            </a:r>
            <a:r>
              <a:rPr lang="en-GB" baseline="0" dirty="0"/>
              <a:t> [1741] </a:t>
            </a:r>
            <a:r>
              <a:rPr lang="en-GB" baseline="0" dirty="0" err="1"/>
              <a:t>Beamte</a:t>
            </a:r>
            <a:r>
              <a:rPr lang="en-GB" baseline="0" dirty="0"/>
              <a:t> [1806] </a:t>
            </a:r>
            <a:r>
              <a:rPr lang="en-GB" baseline="0" dirty="0" err="1"/>
              <a:t>Kanzler</a:t>
            </a:r>
            <a:r>
              <a:rPr lang="en-GB" baseline="0" dirty="0"/>
              <a:t> [1983] Manager [2174] </a:t>
            </a:r>
            <a:r>
              <a:rPr lang="en-GB" baseline="0" dirty="0" err="1"/>
              <a:t>Sportler</a:t>
            </a:r>
            <a:r>
              <a:rPr lang="en-GB" baseline="0" dirty="0"/>
              <a:t> [2565] Musiker [2577] </a:t>
            </a:r>
            <a:r>
              <a:rPr lang="en-GB" baseline="0" dirty="0" err="1"/>
              <a:t>Gastgeber</a:t>
            </a:r>
            <a:r>
              <a:rPr lang="en-GB" baseline="0" dirty="0"/>
              <a:t> [3008] </a:t>
            </a:r>
            <a:r>
              <a:rPr lang="en-GB" baseline="0" dirty="0" err="1"/>
              <a:t>Sänger</a:t>
            </a:r>
            <a:r>
              <a:rPr lang="en-GB" baseline="0" dirty="0"/>
              <a:t> [3029] </a:t>
            </a:r>
            <a:r>
              <a:rPr lang="en-GB" baseline="0" dirty="0" err="1"/>
              <a:t>Engländer</a:t>
            </a:r>
            <a:r>
              <a:rPr lang="en-GB" baseline="0" dirty="0"/>
              <a:t> [3903]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a:t>
            </a:r>
            <a:r>
              <a:rPr lang="en-GB" baseline="0" dirty="0"/>
              <a:t> This would combine well with the introduction of the plural rule for these feminine nouns, i.e. +-</a:t>
            </a:r>
            <a:r>
              <a:rPr lang="en-GB" baseline="0" dirty="0" err="1"/>
              <a:t>innen</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93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246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consolidation of </a:t>
            </a:r>
            <a:r>
              <a:rPr lang="en-US" dirty="0"/>
              <a:t>SSC [r] with some known and some unfamiliar vocabulary. Several words pick up on the pronunciation difference between masculine role nouns and their feminine equivalents, which involves the SSC [r] </a:t>
            </a:r>
            <a:r>
              <a:rPr lang="en-US" i="1" dirty="0"/>
              <a:t>within </a:t>
            </a:r>
            <a:r>
              <a:rPr lang="en-US" dirty="0"/>
              <a:t>words.  Pronunciation is very different from English, formed at the back of the throat without using the lips at all.</a:t>
            </a:r>
            <a:br>
              <a:rPr lang="en-US" dirty="0"/>
            </a:br>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Say the word out loud, focusing on the SSC.</a:t>
            </a:r>
          </a:p>
          <a:p>
            <a:pPr marL="228600" indent="-228600">
              <a:buFont typeface="+mj-lt"/>
              <a:buAutoNum type="arabicPeriod"/>
            </a:pPr>
            <a:r>
              <a:rPr lang="en-US" b="0" dirty="0"/>
              <a:t>Click on the number button next to the word to check pronunciation.</a:t>
            </a:r>
          </a:p>
          <a:p>
            <a:pPr marL="228600" indent="-228600">
              <a:buFont typeface="+mj-lt"/>
              <a:buAutoNum type="arabicPeriod"/>
            </a:pPr>
            <a:r>
              <a:rPr lang="en-US" b="0" dirty="0"/>
              <a:t>Repeat as needed.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German): </a:t>
            </a:r>
            <a:endParaRPr lang="en-US" dirty="0"/>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Sängerin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Partnerin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Schülerin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Kanzlerin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Touristin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Lehrerin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Bankerin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Musikerin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Sportlerin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Kaiserin</a:t>
            </a:r>
            <a:r>
              <a:rPr lang="en-GB" dirty="0"/>
              <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Uhr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your left wrist and tap your imaginary watch twice, to emphasise the two distinct sounds you hear – Uh-r.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Uhr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err="1"/>
              <a:t>Uhr</a:t>
            </a:r>
            <a:r>
              <a:rPr lang="en-GB" sz="1200" b="1" baseline="0" dirty="0"/>
              <a:t> </a:t>
            </a:r>
            <a:r>
              <a:rPr lang="en-GB" sz="1200" baseline="0" dirty="0"/>
              <a:t>[349]</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15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r>
              <a:rPr lang="en-GB" dirty="0"/>
              <a:t/>
            </a:r>
            <a:br>
              <a:rPr lang="en-GB" dirty="0"/>
            </a:br>
            <a:r>
              <a:rPr lang="en-GB" b="1" dirty="0"/>
              <a:t/>
            </a:r>
            <a:br>
              <a:rPr lang="en-GB" b="1" dirty="0"/>
            </a:br>
            <a:r>
              <a:rPr lang="en-GB" b="1" dirty="0"/>
              <a:t>Aim: </a:t>
            </a:r>
            <a:r>
              <a:rPr lang="en-GB" b="0" dirty="0"/>
              <a:t>To apply new grammatical and vocabulary knowledge to the understanding of a short text.</a:t>
            </a:r>
            <a:br>
              <a:rPr lang="en-GB" b="0" dirty="0"/>
            </a:br>
            <a:r>
              <a:rPr lang="en-GB" b="0" dirty="0"/>
              <a:t/>
            </a:r>
            <a:br>
              <a:rPr lang="en-GB" b="0" dirty="0"/>
            </a:br>
            <a:r>
              <a:rPr lang="en-GB" b="1" dirty="0"/>
              <a:t>Procedure:</a:t>
            </a:r>
            <a:r>
              <a:rPr lang="en-GB" dirty="0"/>
              <a:t/>
            </a:r>
            <a:br>
              <a:rPr lang="en-GB" dirty="0"/>
            </a:br>
            <a:r>
              <a:rPr lang="en-GB" dirty="0"/>
              <a:t>1. Use this slide to set the context.  Ensure that the two sentences are understood, and draw attention to the compound noun title.</a:t>
            </a:r>
          </a:p>
          <a:p>
            <a:r>
              <a:rPr lang="en-GB" dirty="0"/>
              <a:t>2. Number 1-8.  Write the phrases that are missing.</a:t>
            </a:r>
          </a:p>
          <a:p>
            <a:r>
              <a:rPr lang="en-GB" dirty="0"/>
              <a:t>3. Check answers.</a:t>
            </a:r>
          </a:p>
          <a:p>
            <a:endParaRPr lang="en-GB" dirty="0"/>
          </a:p>
          <a:p>
            <a:r>
              <a:rPr lang="en-GB" dirty="0"/>
              <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676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cont’d:</a:t>
            </a:r>
            <a:endParaRPr lang="en-GB" dirty="0"/>
          </a:p>
          <a:p>
            <a:r>
              <a:rPr lang="en-GB" dirty="0"/>
              <a:t>2. Number 1-8.  Write the phrases that are missing.</a:t>
            </a:r>
          </a:p>
          <a:p>
            <a:r>
              <a:rPr lang="en-GB" dirty="0"/>
              <a:t>3. Check answers.</a:t>
            </a:r>
            <a:br>
              <a:rPr lang="en-GB" dirty="0"/>
            </a:br>
            <a:r>
              <a:rPr lang="en-GB" dirty="0"/>
              <a:t>Note: 1 and 2 are interchangeable.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 per round</a:t>
            </a:r>
            <a:br>
              <a:rPr lang="en-GB" b="0" dirty="0"/>
            </a:br>
            <a:r>
              <a:rPr lang="en-GB" b="1" dirty="0"/>
              <a:t/>
            </a:r>
            <a:br>
              <a:rPr lang="en-GB" b="1" dirty="0"/>
            </a:br>
            <a:r>
              <a:rPr lang="en-GB" b="1" dirty="0"/>
              <a:t>Aim: </a:t>
            </a:r>
            <a:r>
              <a:rPr lang="en-GB" b="0" dirty="0"/>
              <a:t>To practise adjectives in the spoken modality.</a:t>
            </a:r>
            <a:br>
              <a:rPr lang="en-GB" b="0" dirty="0"/>
            </a:br>
            <a:r>
              <a:rPr lang="en-GB" dirty="0"/>
              <a:t/>
            </a:r>
            <a:br>
              <a:rPr lang="en-GB" dirty="0"/>
            </a:br>
            <a:r>
              <a:rPr lang="en-GB" b="1" dirty="0"/>
              <a:t>Procedure:</a:t>
            </a:r>
            <a:r>
              <a:rPr lang="en-GB" dirty="0"/>
              <a:t/>
            </a:r>
            <a:br>
              <a:rPr lang="en-GB" dirty="0"/>
            </a:br>
            <a:r>
              <a:rPr lang="en-GB" dirty="0"/>
              <a:t>1. This is a version of Guess Who to be played in pairs.</a:t>
            </a:r>
          </a:p>
          <a:p>
            <a:r>
              <a:rPr lang="en-GB" dirty="0"/>
              <a:t>2. Both players pick a person from the board.</a:t>
            </a:r>
          </a:p>
          <a:p>
            <a:r>
              <a:rPr lang="en-GB" dirty="0"/>
              <a:t>3. Take turns asking each other questions until one of you arrives at the answer.</a:t>
            </a:r>
          </a:p>
          <a:p>
            <a:r>
              <a:rPr lang="en-GB" dirty="0"/>
              <a:t>4. The game can be repeated.</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8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of new language in the oral modality, segmentation and transcription. To then reflect on explicit knowledge of the new grammar in the written modality.</a:t>
            </a:r>
            <a:endParaRPr lang="en-GB" sz="1200" b="1" kern="1200" dirty="0">
              <a:solidFill>
                <a:schemeClr val="tx1"/>
              </a:solidFill>
              <a:effectLst/>
              <a:latin typeface="+mn-lt"/>
              <a:ea typeface="+mn-ea"/>
              <a:cs typeface="+mn-cs"/>
            </a:endParaRPr>
          </a:p>
          <a:p>
            <a:endPar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terms</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of</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storyline</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Mia‘s</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mother‘s</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answer</a:t>
            </a:r>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has reassured the twins, and they are now realising that they have not had such a bad time at home this summer!</a:t>
            </a:r>
            <a:endParaRPr lang="en-GB" i="1" dirty="0"/>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numbers to play the recording.</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Write down the missing words.  Note that there is always more than one missing word: (article) + adjective + noun. Students need to be able to segment stream of audio into these separate words in order to write them down accurately.</a:t>
            </a:r>
          </a:p>
          <a:p>
            <a:r>
              <a:rPr lang="en-GB" sz="1200" b="0" kern="1200" baseline="0" dirty="0">
                <a:solidFill>
                  <a:schemeClr val="tx1"/>
                </a:solidFill>
                <a:effectLst/>
                <a:latin typeface="+mn-lt"/>
                <a:ea typeface="+mn-ea"/>
                <a:cs typeface="+mn-cs"/>
              </a:rPr>
              <a:t>3.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reveal and check answers.</a:t>
            </a:r>
          </a:p>
          <a:p>
            <a:r>
              <a:rPr lang="en-GB" sz="1200" b="0" kern="1200" baseline="0" dirty="0">
                <a:solidFill>
                  <a:schemeClr val="tx1"/>
                </a:solidFill>
                <a:effectLst/>
                <a:latin typeface="+mn-lt"/>
                <a:ea typeface="+mn-ea"/>
                <a:cs typeface="+mn-cs"/>
              </a:rPr>
              <a:t>4. Read the full text and decide for each gap whether the noun is R1 or R2 (Note that this stage can be omitted by removing the prompt.</a:t>
            </a:r>
          </a:p>
          <a:p>
            <a:r>
              <a:rPr lang="en-GB" sz="1200" b="0" kern="1200" baseline="0" dirty="0">
                <a:solidFill>
                  <a:schemeClr val="tx1"/>
                </a:solidFill>
                <a:effectLst/>
                <a:latin typeface="+mn-lt"/>
                <a:ea typeface="+mn-ea"/>
                <a:cs typeface="+mn-cs"/>
              </a:rPr>
              <a:t>5. Optional - Listen to the full recoding (click on the speech bubble).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6. Optional - Students can be asked to translate the text orally, if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(Wolfgang)</a:t>
            </a:r>
          </a:p>
          <a:p>
            <a:r>
              <a:rPr lang="de-DE" dirty="0">
                <a:latin typeface="Century Gothic" panose="020B0502020202020204" pitchFamily="34" charset="0"/>
              </a:rPr>
              <a:t>Mutti hat Recht*! </a:t>
            </a:r>
          </a:p>
          <a:p>
            <a:r>
              <a:rPr lang="de-DE" dirty="0">
                <a:latin typeface="Century Gothic" panose="020B0502020202020204" pitchFamily="34" charset="0"/>
              </a:rPr>
              <a:t>Letztes Jahr hast du viel im Sommerurlaub gemacht. </a:t>
            </a:r>
          </a:p>
          <a:p>
            <a:r>
              <a:rPr lang="de-DE" dirty="0">
                <a:latin typeface="Century Gothic" panose="020B0502020202020204" pitchFamily="34" charset="0"/>
              </a:rPr>
              <a:t>Du hast den tollen Wasserpark besucht! Du hast auch am Strand gespielt und im Café leckere Kekse gegessen. Aber letzte Woche haben deine guten Freunden dich getroffen. Ihr habt zusammen einen neuen Film gesehen! Du hast auch im Theater ein schönes Lied gesungen! Und das große Schwimmbad macht immer Spaß.</a:t>
            </a:r>
          </a:p>
          <a:p>
            <a:r>
              <a:rPr lang="de-DE" dirty="0">
                <a:latin typeface="Century Gothic" panose="020B0502020202020204" pitchFamily="34" charset="0"/>
              </a:rPr>
              <a:t>Das ist bisher kein schlechter Urlaub!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r>
              <a:rPr lang="de-DE" dirty="0">
                <a:latin typeface="Century Gothic" panose="020B0502020202020204" pitchFamily="34" charset="0"/>
              </a:rPr>
              <a:t>Ja, richtig! Vielleicht können wir nächstes Jahr Frankreich, Spanien, oder ein anderes Land besuchen!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6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 minutes</a:t>
            </a:r>
            <a:r>
              <a:rPr lang="en-GB" dirty="0"/>
              <a:t/>
            </a:r>
            <a:br>
              <a:rPr lang="en-GB" dirty="0"/>
            </a:br>
            <a:r>
              <a:rPr lang="en-GB" b="1" dirty="0"/>
              <a:t/>
            </a:r>
            <a:br>
              <a:rPr lang="en-GB" b="1" dirty="0"/>
            </a:br>
            <a:r>
              <a:rPr lang="en-GB" b="1" dirty="0"/>
              <a:t>Aim: </a:t>
            </a:r>
            <a:r>
              <a:rPr lang="en-GB" b="0" dirty="0"/>
              <a:t>To bring together previous and new vocabulary and grammar in writing.</a:t>
            </a:r>
            <a:br>
              <a:rPr lang="en-GB" b="0" dirty="0"/>
            </a:br>
            <a:r>
              <a:rPr lang="en-GB" dirty="0"/>
              <a:t/>
            </a:r>
            <a:br>
              <a:rPr lang="en-GB" dirty="0"/>
            </a:br>
            <a:r>
              <a:rPr lang="en-GB" b="1" dirty="0"/>
              <a:t>Procedure:</a:t>
            </a:r>
            <a:r>
              <a:rPr lang="en-GB" dirty="0"/>
              <a:t/>
            </a:r>
            <a:br>
              <a:rPr lang="en-GB" dirty="0"/>
            </a:br>
            <a:r>
              <a:rPr lang="en-GB" dirty="0"/>
              <a:t>1. Translate the text.</a:t>
            </a:r>
          </a:p>
          <a:p>
            <a:r>
              <a:rPr lang="en-GB" dirty="0"/>
              <a:t>2. Correct the text, using the next slide.</a:t>
            </a:r>
            <a:br>
              <a:rPr lang="en-GB" dirty="0"/>
            </a:br>
            <a:r>
              <a:rPr lang="en-GB" dirty="0"/>
              <a:t/>
            </a:r>
            <a:br>
              <a:rPr lang="en-GB" dirty="0"/>
            </a:br>
            <a:r>
              <a:rPr lang="en-GB" dirty="0"/>
              <a:t>Note: Students learnt ‘</a:t>
            </a:r>
            <a:r>
              <a:rPr lang="en-GB" dirty="0" err="1"/>
              <a:t>mir</a:t>
            </a:r>
            <a:r>
              <a:rPr lang="en-GB" dirty="0"/>
              <a:t>’ as a lexical item within one or two particular contexts in Y7.  Later in Y7 they will be taught indirect object pronouns.</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334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Answer sheet: https://resources.ncelp.org/concern/resources/5t34sk14h?locale=en</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84612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16170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15738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44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uhr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a:t>Kultur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7066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723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Without sound</a:t>
            </a:r>
            <a:r>
              <a:rPr lang="en-GB" sz="800"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aseline="0" dirty="0"/>
              <a:t>Teacher to elicit pronunciation by asking “</a:t>
            </a:r>
            <a:r>
              <a:rPr lang="en-GB" sz="800" i="1" baseline="0" dirty="0"/>
              <a:t>Wie </a:t>
            </a:r>
            <a:r>
              <a:rPr lang="en-GB" sz="800" i="1" baseline="0" dirty="0" err="1"/>
              <a:t>sagt</a:t>
            </a:r>
            <a:r>
              <a:rPr lang="en-GB" sz="800" i="1" baseline="0" dirty="0"/>
              <a:t> man…”</a:t>
            </a:r>
            <a:endParaRPr lang="en-GB" sz="80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69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a:p>
        </p:txBody>
      </p:sp>
    </p:spTree>
    <p:extLst>
      <p:ext uri="{BB962C8B-B14F-4D97-AF65-F5344CB8AC3E}">
        <p14:creationId xmlns:p14="http://schemas.microsoft.com/office/powerpoint/2010/main" val="84854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50776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5669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0135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2226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520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86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2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8280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2295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580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399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267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1833997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43297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644009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0075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36735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132826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92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97959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1580347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29101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609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353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0622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92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5250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442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275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0286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41539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14077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5278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47130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09686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29235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0007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22648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1133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511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64136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80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4403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90157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809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03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879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r>
              <a:rPr lang="en-GB" sz="1100">
                <a:latin typeface="Century Gothic" panose="020B0502020202020204" pitchFamily="34" charset="0"/>
              </a:rPr>
              <a:t/>
            </a:r>
            <a:br>
              <a:rPr lang="en-GB" sz="1100">
                <a:latin typeface="Century Gothic" panose="020B0502020202020204" pitchFamily="34" charset="0"/>
              </a:rPr>
            </a:br>
            <a:endParaRPr lang="en-GB" sz="110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 / Images</a:t>
            </a:r>
            <a:r>
              <a:rPr lang="en-GB" sz="1050" baseline="0">
                <a:solidFill>
                  <a:srgbClr val="002060"/>
                </a:solidFill>
                <a:latin typeface="Century Gothic" panose="020B0502020202020204" pitchFamily="34" charset="0"/>
              </a:rPr>
              <a:t> by Steve Clarke</a:t>
            </a:r>
            <a:endParaRPr lang="en-GB" sz="105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70069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4687572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r>
              <a:rPr lang="en-GB" sz="1100">
                <a:solidFill>
                  <a:prstClr val="black"/>
                </a:solidFill>
                <a:latin typeface="Century Gothic" panose="020B0502020202020204" pitchFamily="34" charset="0"/>
              </a:rPr>
              <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221840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471070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1.jpg"/><Relationship Id="rId7"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5.png"/><Relationship Id="rId18" Type="http://schemas.openxmlformats.org/officeDocument/2006/relationships/image" Target="../media/image38.png"/><Relationship Id="rId26" Type="http://schemas.openxmlformats.org/officeDocument/2006/relationships/image" Target="../media/image44.png"/><Relationship Id="rId3" Type="http://schemas.openxmlformats.org/officeDocument/2006/relationships/image" Target="../media/image27.png"/><Relationship Id="rId21" Type="http://schemas.openxmlformats.org/officeDocument/2006/relationships/image" Target="../media/image40.png"/><Relationship Id="rId7" Type="http://schemas.openxmlformats.org/officeDocument/2006/relationships/audio" Target="../media/audio23.wav"/><Relationship Id="rId12" Type="http://schemas.openxmlformats.org/officeDocument/2006/relationships/image" Target="../media/image34.gif"/><Relationship Id="rId17" Type="http://schemas.openxmlformats.org/officeDocument/2006/relationships/image" Target="../media/image39.svg"/><Relationship Id="rId25" Type="http://schemas.openxmlformats.org/officeDocument/2006/relationships/image" Target="../media/image43.png"/><Relationship Id="rId2" Type="http://schemas.openxmlformats.org/officeDocument/2006/relationships/notesSlide" Target="../notesSlides/notesSlide21.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42.png"/><Relationship Id="rId5" Type="http://schemas.openxmlformats.org/officeDocument/2006/relationships/audio" Target="../media/audio21.wav"/><Relationship Id="rId15" Type="http://schemas.openxmlformats.org/officeDocument/2006/relationships/image" Target="../media/image37.svg"/><Relationship Id="rId23" Type="http://schemas.openxmlformats.org/officeDocument/2006/relationships/image" Target="../media/image45.svg"/><Relationship Id="rId28" Type="http://schemas.openxmlformats.org/officeDocument/2006/relationships/image" Target="../media/image45.gif"/><Relationship Id="rId10" Type="http://schemas.openxmlformats.org/officeDocument/2006/relationships/audio" Target="../media/audio26.wav"/><Relationship Id="rId19" Type="http://schemas.openxmlformats.org/officeDocument/2006/relationships/image" Target="../media/image41.sv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27.png"/><Relationship Id="rId7" Type="http://schemas.openxmlformats.org/officeDocument/2006/relationships/audio" Target="../media/audio31.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2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image" Target="../media/image27.png"/><Relationship Id="rId7" Type="http://schemas.openxmlformats.org/officeDocument/2006/relationships/audio" Target="../media/audio42.wav"/><Relationship Id="rId12" Type="http://schemas.openxmlformats.org/officeDocument/2006/relationships/audio" Target="../media/audio47.wav"/><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33.gif"/><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6.tiff"/><Relationship Id="rId3" Type="http://schemas.openxmlformats.org/officeDocument/2006/relationships/image" Target="../media/image1.jpg"/><Relationship Id="rId7" Type="http://schemas.openxmlformats.org/officeDocument/2006/relationships/image" Target="../media/image61.tiff"/><Relationship Id="rId12" Type="http://schemas.microsoft.com/office/2007/relationships/hdphoto" Target="../media/hdphoto1.wdp"/><Relationship Id="rId17" Type="http://schemas.openxmlformats.org/officeDocument/2006/relationships/image" Target="../media/image70.png"/><Relationship Id="rId2" Type="http://schemas.openxmlformats.org/officeDocument/2006/relationships/notesSlide" Target="../notesSlides/notesSlide32.xml"/><Relationship Id="rId16" Type="http://schemas.openxmlformats.org/officeDocument/2006/relationships/image" Target="../media/image69.gif"/><Relationship Id="rId1" Type="http://schemas.openxmlformats.org/officeDocument/2006/relationships/slideLayout" Target="../slideLayouts/slideLayout2.xml"/><Relationship Id="rId6" Type="http://schemas.openxmlformats.org/officeDocument/2006/relationships/image" Target="../media/image60.tiff"/><Relationship Id="rId11" Type="http://schemas.openxmlformats.org/officeDocument/2006/relationships/image" Target="../media/image65.png"/><Relationship Id="rId5" Type="http://schemas.openxmlformats.org/officeDocument/2006/relationships/image" Target="../media/image59.tiff"/><Relationship Id="rId15" Type="http://schemas.openxmlformats.org/officeDocument/2006/relationships/image" Target="../media/image68.tiff"/><Relationship Id="rId10" Type="http://schemas.openxmlformats.org/officeDocument/2006/relationships/image" Target="../media/image64.tiff"/><Relationship Id="rId4" Type="http://schemas.openxmlformats.org/officeDocument/2006/relationships/image" Target="../media/image27.png"/><Relationship Id="rId9" Type="http://schemas.openxmlformats.org/officeDocument/2006/relationships/image" Target="../media/image63.tiff"/><Relationship Id="rId14" Type="http://schemas.openxmlformats.org/officeDocument/2006/relationships/image" Target="../media/image67.tiff"/></Relationships>
</file>

<file path=ppt/slides/_rels/slide33.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27.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image" Target="../media/image72.gif"/><Relationship Id="rId10" Type="http://schemas.openxmlformats.org/officeDocument/2006/relationships/audio" Target="../media/audio53.wav"/><Relationship Id="rId4" Type="http://schemas.openxmlformats.org/officeDocument/2006/relationships/image" Target="../media/image71.gif"/><Relationship Id="rId9" Type="http://schemas.openxmlformats.org/officeDocument/2006/relationships/audio" Target="../media/audio52.wav"/><Relationship Id="rId14" Type="http://schemas.openxmlformats.org/officeDocument/2006/relationships/image" Target="../media/image73.gif"/></Relationships>
</file>

<file path=ppt/slides/_rels/slide34.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1.jpg"/><Relationship Id="rId7" Type="http://schemas.openxmlformats.org/officeDocument/2006/relationships/image" Target="../media/image81.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7.png"/><Relationship Id="rId9" Type="http://schemas.openxmlformats.org/officeDocument/2006/relationships/image" Target="../media/image77.gif"/></Relationships>
</file>

<file path=ppt/slides/_rels/slide35.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27.png"/><Relationship Id="rId7"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hyperlink" Target="https://quizlet.com/gb/514904253/year-8-german-term-11-week-3-flash-cards/" TargetMode="External"/><Relationship Id="rId3" Type="http://schemas.openxmlformats.org/officeDocument/2006/relationships/image" Target="../media/image27.png"/><Relationship Id="rId7" Type="http://schemas.openxmlformats.org/officeDocument/2006/relationships/hyperlink" Target="https://quizlet.com/gb/515026041/year-8-german-term-11-week-7-flash-cards/" TargetMode="External"/><Relationship Id="rId2" Type="http://schemas.openxmlformats.org/officeDocument/2006/relationships/notesSlide" Target="../notesSlides/notesSlide36.xml"/><Relationship Id="rId1" Type="http://schemas.openxmlformats.org/officeDocument/2006/relationships/slideLayout" Target="../slideLayouts/slideLayout60.xml"/><Relationship Id="rId6" Type="http://schemas.openxmlformats.org/officeDocument/2006/relationships/hyperlink" Target="https://resources.ncelp.org/concern/resources/z316q1989?locale=en" TargetMode="External"/><Relationship Id="rId11" Type="http://schemas.openxmlformats.org/officeDocument/2006/relationships/image" Target="../media/image80.png"/><Relationship Id="rId5" Type="http://schemas.openxmlformats.org/officeDocument/2006/relationships/hyperlink" Target="https://drive.google.com/file/d/1noeXwhxHbnurWgDbX7hMdXLN-Z0C2um1/view?usp=sharing" TargetMode="External"/><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hyperlink" Target="https://quizlet.com/gb/499227956/year-7-german-term-31-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audio" Target="../media/audio6.wav"/><Relationship Id="rId11" Type="http://schemas.openxmlformats.org/officeDocument/2006/relationships/image" Target="../media/image9.jpeg"/><Relationship Id="rId5" Type="http://schemas.openxmlformats.org/officeDocument/2006/relationships/audio" Target="../media/audio5.wav"/><Relationship Id="rId15" Type="http://schemas.openxmlformats.org/officeDocument/2006/relationships/image" Target="../media/image13.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audio" Target="../media/audio9.wav"/><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6.wav"/><Relationship Id="rId11" Type="http://schemas.openxmlformats.org/officeDocument/2006/relationships/image" Target="../media/image9.jpeg"/><Relationship Id="rId5" Type="http://schemas.openxmlformats.org/officeDocument/2006/relationships/audio" Target="../media/audio5.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audio" Target="../media/audio11.wav"/><Relationship Id="rId11" Type="http://schemas.openxmlformats.org/officeDocument/2006/relationships/image" Target="../media/image19.png"/><Relationship Id="rId5" Type="http://schemas.openxmlformats.org/officeDocument/2006/relationships/audio" Target="../media/audio10.wav"/><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3.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8.jpeg"/><Relationship Id="rId4" Type="http://schemas.openxmlformats.org/officeDocument/2006/relationships/audio" Target="../media/audio4.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42394" y="2355761"/>
            <a:ext cx="6912926" cy="1485422"/>
          </a:xfrm>
        </p:spPr>
        <p:txBody>
          <a:bodyPr>
            <a:normAutofit/>
          </a:bodyPr>
          <a:lstStyle/>
          <a:p>
            <a:pPr algn="l"/>
            <a:r>
              <a:rPr lang="en-GB" sz="4000" b="1" dirty="0">
                <a:solidFill>
                  <a:prstClr val="white"/>
                </a:solidFill>
              </a:rPr>
              <a:t>Describing others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92500"/>
          </a:bodyPr>
          <a:lstStyle/>
          <a:p>
            <a:pPr algn="l"/>
            <a:r>
              <a:rPr lang="en-GB" sz="3000" dirty="0">
                <a:solidFill>
                  <a:prstClr val="white"/>
                </a:solidFill>
              </a:rPr>
              <a:t>Adjective agreement – R2 (accusative)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[R]</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43264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a:t>
            </a:r>
            <a:r>
              <a:rPr lang="en-GB" sz="1400" smtClean="0">
                <a:solidFill>
                  <a:prstClr val="white"/>
                </a:solidFill>
                <a:latin typeface="Century Gothic" panose="020B0502020202020204" pitchFamily="34" charset="0"/>
              </a:rPr>
              <a:t>/07/21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schreiben</a:t>
            </a:r>
            <a:endParaRPr lang="en-GB" b="1">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de-DE" sz="2400" dirty="0">
                <a:solidFill>
                  <a:schemeClr val="accent5">
                    <a:lumMod val="50000"/>
                  </a:schemeClr>
                </a:solidFill>
              </a:rPr>
              <a:t>Wie oft hörst du [</a:t>
            </a:r>
            <a:r>
              <a:rPr lang="de-DE" sz="2400" b="1" dirty="0">
                <a:solidFill>
                  <a:schemeClr val="accent5">
                    <a:lumMod val="50000"/>
                  </a:schemeClr>
                </a:solidFill>
              </a:rPr>
              <a:t>r</a:t>
            </a:r>
            <a:r>
              <a:rPr lang="de-DE" sz="2400" dirty="0">
                <a:solidFill>
                  <a:schemeClr val="accent5">
                    <a:lumMod val="50000"/>
                  </a:schemeClr>
                </a:solidFill>
              </a:rPr>
              <a:t>]?</a:t>
            </a:r>
          </a:p>
        </p:txBody>
      </p:sp>
      <p:sp>
        <p:nvSpPr>
          <p:cNvPr id="6" name="Action Button: Custom 16">
            <a:hlinkClick r:id="" action="ppaction://noaction" highlightClick="1">
              <a:snd r:embed="rId5" name="1.wav"/>
            </a:hlinkClick>
            <a:extLst>
              <a:ext uri="{FF2B5EF4-FFF2-40B4-BE49-F238E27FC236}">
                <a16:creationId xmlns:a16="http://schemas.microsoft.com/office/drawing/2014/main" id="{3855CBE7-A9C2-1A40-8DBC-104206797EB7}"/>
              </a:ext>
            </a:extLst>
          </p:cNvPr>
          <p:cNvSpPr/>
          <p:nvPr/>
        </p:nvSpPr>
        <p:spPr>
          <a:xfrm>
            <a:off x="325763" y="20807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6" name="2.wav"/>
            </a:hlinkClick>
            <a:extLst>
              <a:ext uri="{FF2B5EF4-FFF2-40B4-BE49-F238E27FC236}">
                <a16:creationId xmlns:a16="http://schemas.microsoft.com/office/drawing/2014/main" id="{EF2B50D8-93FC-5D45-9BBC-9281AFC736E6}"/>
              </a:ext>
            </a:extLst>
          </p:cNvPr>
          <p:cNvSpPr/>
          <p:nvPr/>
        </p:nvSpPr>
        <p:spPr>
          <a:xfrm>
            <a:off x="325763" y="2720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7" name="3.wav"/>
            </a:hlinkClick>
            <a:extLst>
              <a:ext uri="{FF2B5EF4-FFF2-40B4-BE49-F238E27FC236}">
                <a16:creationId xmlns:a16="http://schemas.microsoft.com/office/drawing/2014/main" id="{8753BD0F-D8F7-DB4D-944E-920796F5CD55}"/>
              </a:ext>
            </a:extLst>
          </p:cNvPr>
          <p:cNvSpPr/>
          <p:nvPr/>
        </p:nvSpPr>
        <p:spPr>
          <a:xfrm>
            <a:off x="323685" y="34097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8" name="4.wav"/>
            </a:hlinkClick>
            <a:extLst>
              <a:ext uri="{FF2B5EF4-FFF2-40B4-BE49-F238E27FC236}">
                <a16:creationId xmlns:a16="http://schemas.microsoft.com/office/drawing/2014/main" id="{60E488F1-93F9-744F-93D8-0578850C09F9}"/>
              </a:ext>
            </a:extLst>
          </p:cNvPr>
          <p:cNvSpPr/>
          <p:nvPr/>
        </p:nvSpPr>
        <p:spPr>
          <a:xfrm>
            <a:off x="323685" y="40926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9" name="5.wav"/>
            </a:hlinkClick>
            <a:extLst>
              <a:ext uri="{FF2B5EF4-FFF2-40B4-BE49-F238E27FC236}">
                <a16:creationId xmlns:a16="http://schemas.microsoft.com/office/drawing/2014/main" id="{6D872263-9569-7F40-A022-794AF8F756EA}"/>
              </a:ext>
            </a:extLst>
          </p:cNvPr>
          <p:cNvSpPr/>
          <p:nvPr/>
        </p:nvSpPr>
        <p:spPr>
          <a:xfrm>
            <a:off x="323685" y="48883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pic>
        <p:nvPicPr>
          <p:cNvPr id="13" name="Picture 12" descr="A picture containing drawing&#10;&#10;Description automatically generated">
            <a:extLst>
              <a:ext uri="{FF2B5EF4-FFF2-40B4-BE49-F238E27FC236}">
                <a16:creationId xmlns:a16="http://schemas.microsoft.com/office/drawing/2014/main" id="{56C289D7-2078-934F-A8A7-2957E396B2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4366" y="141845"/>
            <a:ext cx="2329940" cy="1720090"/>
          </a:xfrm>
          <a:prstGeom prst="rect">
            <a:avLst/>
          </a:prstGeom>
        </p:spPr>
      </p:pic>
      <p:sp>
        <p:nvSpPr>
          <p:cNvPr id="14" name="TextBox 13">
            <a:extLst>
              <a:ext uri="{FF2B5EF4-FFF2-40B4-BE49-F238E27FC236}">
                <a16:creationId xmlns:a16="http://schemas.microsoft.com/office/drawing/2014/main" id="{2392152C-A83E-D14B-8532-5BCBEB81CA7F}"/>
              </a:ext>
            </a:extLst>
          </p:cNvPr>
          <p:cNvSpPr txBox="1"/>
          <p:nvPr/>
        </p:nvSpPr>
        <p:spPr>
          <a:xfrm>
            <a:off x="1064707" y="2028891"/>
            <a:ext cx="5851282" cy="461665"/>
          </a:xfrm>
          <a:prstGeom prst="rect">
            <a:avLst/>
          </a:prstGeom>
          <a:noFill/>
        </p:spPr>
        <p:txBody>
          <a:bodyPr wrap="none" rtlCol="0">
            <a:spAutoFit/>
          </a:bodyPr>
          <a:lstStyle/>
          <a:p>
            <a:r>
              <a:rPr lang="en-GB" sz="2400" dirty="0" err="1">
                <a:solidFill>
                  <a:srgbClr val="115076"/>
                </a:solidFill>
              </a:rPr>
              <a:t>Ih</a:t>
            </a:r>
            <a:r>
              <a:rPr lang="en-GB" sz="2400" b="1" dirty="0" err="1">
                <a:solidFill>
                  <a:srgbClr val="DAA520"/>
                </a:solidFill>
              </a:rPr>
              <a:t>r</a:t>
            </a:r>
            <a:r>
              <a:rPr lang="en-GB" sz="2400" dirty="0" err="1">
                <a:solidFill>
                  <a:srgbClr val="115076"/>
                </a:solidFill>
              </a:rPr>
              <a:t>e</a:t>
            </a:r>
            <a:r>
              <a:rPr lang="en-GB" sz="2400" dirty="0">
                <a:solidFill>
                  <a:srgbClr val="115076"/>
                </a:solidFill>
              </a:rPr>
              <a:t> </a:t>
            </a:r>
            <a:r>
              <a:rPr lang="en-GB" sz="2400" dirty="0" err="1">
                <a:solidFill>
                  <a:srgbClr val="115076"/>
                </a:solidFill>
              </a:rPr>
              <a:t>Schweste</a:t>
            </a:r>
            <a:r>
              <a:rPr lang="en-GB" sz="2400" b="1" dirty="0" err="1">
                <a:solidFill>
                  <a:srgbClr val="DAA520"/>
                </a:solidFill>
              </a:rPr>
              <a:t>r</a:t>
            </a:r>
            <a:r>
              <a:rPr lang="en-GB" sz="2400" dirty="0">
                <a:solidFill>
                  <a:srgbClr val="115076"/>
                </a:solidFill>
              </a:rPr>
              <a:t> </a:t>
            </a:r>
            <a:r>
              <a:rPr lang="en-GB" sz="2400" dirty="0" err="1">
                <a:solidFill>
                  <a:srgbClr val="115076"/>
                </a:solidFill>
              </a:rPr>
              <a:t>t</a:t>
            </a:r>
            <a:r>
              <a:rPr lang="en-GB" sz="2400" b="1" dirty="0" err="1">
                <a:solidFill>
                  <a:srgbClr val="DAA520"/>
                </a:solidFill>
              </a:rPr>
              <a:t>r</a:t>
            </a:r>
            <a:r>
              <a:rPr lang="en-GB" sz="2400" dirty="0" err="1">
                <a:solidFill>
                  <a:srgbClr val="115076"/>
                </a:solidFill>
              </a:rPr>
              <a:t>ägt</a:t>
            </a:r>
            <a:r>
              <a:rPr lang="en-GB" sz="2400" dirty="0">
                <a:solidFill>
                  <a:srgbClr val="115076"/>
                </a:solidFill>
              </a:rPr>
              <a:t> </a:t>
            </a:r>
            <a:r>
              <a:rPr lang="en-GB" sz="2400" dirty="0" err="1">
                <a:solidFill>
                  <a:srgbClr val="115076"/>
                </a:solidFill>
              </a:rPr>
              <a:t>einen</a:t>
            </a:r>
            <a:r>
              <a:rPr lang="en-GB" sz="2400" dirty="0">
                <a:solidFill>
                  <a:srgbClr val="115076"/>
                </a:solidFill>
              </a:rPr>
              <a:t> </a:t>
            </a:r>
            <a:r>
              <a:rPr lang="en-GB" sz="2400" b="1" dirty="0" err="1">
                <a:solidFill>
                  <a:srgbClr val="DAA520"/>
                </a:solidFill>
              </a:rPr>
              <a:t>r</a:t>
            </a:r>
            <a:r>
              <a:rPr lang="en-GB" sz="2400" dirty="0" err="1">
                <a:solidFill>
                  <a:srgbClr val="115076"/>
                </a:solidFill>
              </a:rPr>
              <a:t>oten</a:t>
            </a:r>
            <a:r>
              <a:rPr lang="en-GB" sz="2400" b="1" dirty="0">
                <a:solidFill>
                  <a:srgbClr val="DAA520"/>
                </a:solidFill>
              </a:rPr>
              <a:t> R</a:t>
            </a:r>
            <a:r>
              <a:rPr lang="en-GB" sz="2400" dirty="0">
                <a:solidFill>
                  <a:srgbClr val="115076"/>
                </a:solidFill>
              </a:rPr>
              <a:t>ock.</a:t>
            </a:r>
          </a:p>
        </p:txBody>
      </p:sp>
      <p:sp>
        <p:nvSpPr>
          <p:cNvPr id="15" name="TextBox 14">
            <a:extLst>
              <a:ext uri="{FF2B5EF4-FFF2-40B4-BE49-F238E27FC236}">
                <a16:creationId xmlns:a16="http://schemas.microsoft.com/office/drawing/2014/main" id="{8AB7258D-3314-0040-9D27-F7B97F443B3B}"/>
              </a:ext>
            </a:extLst>
          </p:cNvPr>
          <p:cNvSpPr txBox="1"/>
          <p:nvPr/>
        </p:nvSpPr>
        <p:spPr>
          <a:xfrm>
            <a:off x="1064707" y="2687821"/>
            <a:ext cx="5264583" cy="461665"/>
          </a:xfrm>
          <a:prstGeom prst="rect">
            <a:avLst/>
          </a:prstGeom>
          <a:noFill/>
        </p:spPr>
        <p:txBody>
          <a:bodyPr wrap="none" rtlCol="0">
            <a:spAutoFit/>
          </a:bodyPr>
          <a:lstStyle/>
          <a:p>
            <a:pPr lvl="0">
              <a:defRPr/>
            </a:pPr>
            <a:r>
              <a:rPr lang="en-GB" sz="2400" dirty="0">
                <a:solidFill>
                  <a:srgbClr val="115076"/>
                </a:solidFill>
              </a:rPr>
              <a:t>Sein </a:t>
            </a:r>
            <a:r>
              <a:rPr lang="en-GB" sz="2400" dirty="0" err="1">
                <a:solidFill>
                  <a:srgbClr val="115076"/>
                </a:solidFill>
              </a:rPr>
              <a:t>g</a:t>
            </a:r>
            <a:r>
              <a:rPr lang="en-GB" sz="2400" b="1" dirty="0" err="1">
                <a:solidFill>
                  <a:srgbClr val="DAA520"/>
                </a:solidFill>
              </a:rPr>
              <a:t>r</a:t>
            </a:r>
            <a:r>
              <a:rPr lang="en-GB" sz="2400" dirty="0" err="1">
                <a:solidFill>
                  <a:srgbClr val="115076"/>
                </a:solidFill>
              </a:rPr>
              <a:t>oße</a:t>
            </a:r>
            <a:r>
              <a:rPr lang="en-GB" sz="2400" b="1" dirty="0" err="1">
                <a:solidFill>
                  <a:srgbClr val="DAA520"/>
                </a:solidFill>
              </a:rPr>
              <a:t>r</a:t>
            </a:r>
            <a:r>
              <a:rPr lang="en-GB" sz="2400" dirty="0">
                <a:solidFill>
                  <a:srgbClr val="115076"/>
                </a:solidFill>
              </a:rPr>
              <a:t> </a:t>
            </a:r>
            <a:r>
              <a:rPr lang="en-GB" sz="2400" dirty="0" err="1">
                <a:solidFill>
                  <a:srgbClr val="115076"/>
                </a:solidFill>
              </a:rPr>
              <a:t>B</a:t>
            </a:r>
            <a:r>
              <a:rPr lang="en-GB" sz="2400" b="1" dirty="0" err="1">
                <a:solidFill>
                  <a:srgbClr val="DAA520"/>
                </a:solidFill>
              </a:rPr>
              <a:t>r</a:t>
            </a:r>
            <a:r>
              <a:rPr lang="en-GB" sz="2400" dirty="0" err="1">
                <a:solidFill>
                  <a:srgbClr val="115076"/>
                </a:solidFill>
              </a:rPr>
              <a:t>ude</a:t>
            </a:r>
            <a:r>
              <a:rPr lang="en-GB" sz="2400" b="1" dirty="0" err="1">
                <a:solidFill>
                  <a:srgbClr val="DAA520"/>
                </a:solidFill>
              </a:rPr>
              <a:t>r</a:t>
            </a:r>
            <a:r>
              <a:rPr lang="en-GB" sz="2400" dirty="0">
                <a:solidFill>
                  <a:srgbClr val="115076"/>
                </a:solidFill>
              </a:rPr>
              <a:t> </a:t>
            </a:r>
            <a:r>
              <a:rPr lang="en-GB" sz="2400" b="1" dirty="0" err="1">
                <a:solidFill>
                  <a:srgbClr val="DAA520"/>
                </a:solidFill>
              </a:rPr>
              <a:t>r</a:t>
            </a:r>
            <a:r>
              <a:rPr lang="en-GB" sz="2400" dirty="0" err="1">
                <a:solidFill>
                  <a:srgbClr val="115076"/>
                </a:solidFill>
              </a:rPr>
              <a:t>eist</a:t>
            </a:r>
            <a:r>
              <a:rPr lang="en-GB" sz="2400" dirty="0">
                <a:solidFill>
                  <a:srgbClr val="115076"/>
                </a:solidFill>
              </a:rPr>
              <a:t> </a:t>
            </a:r>
            <a:r>
              <a:rPr lang="en-GB" sz="2400" dirty="0" err="1">
                <a:solidFill>
                  <a:srgbClr val="115076"/>
                </a:solidFill>
              </a:rPr>
              <a:t>nach</a:t>
            </a:r>
            <a:r>
              <a:rPr lang="en-GB" sz="2400" dirty="0">
                <a:solidFill>
                  <a:srgbClr val="115076"/>
                </a:solidFill>
              </a:rPr>
              <a:t> </a:t>
            </a:r>
            <a:r>
              <a:rPr lang="en-GB" sz="2400" b="1" dirty="0">
                <a:solidFill>
                  <a:srgbClr val="DAA520"/>
                </a:solidFill>
              </a:rPr>
              <a:t>R</a:t>
            </a:r>
            <a:r>
              <a:rPr lang="en-GB" sz="2400" dirty="0">
                <a:solidFill>
                  <a:srgbClr val="115076"/>
                </a:solidFill>
              </a:rPr>
              <a:t>om.</a:t>
            </a:r>
          </a:p>
        </p:txBody>
      </p:sp>
      <p:sp>
        <p:nvSpPr>
          <p:cNvPr id="17" name="TextBox 16">
            <a:extLst>
              <a:ext uri="{FF2B5EF4-FFF2-40B4-BE49-F238E27FC236}">
                <a16:creationId xmlns:a16="http://schemas.microsoft.com/office/drawing/2014/main" id="{24EA458F-24F4-A041-9F77-A0CAD7C063B4}"/>
              </a:ext>
            </a:extLst>
          </p:cNvPr>
          <p:cNvSpPr txBox="1"/>
          <p:nvPr/>
        </p:nvSpPr>
        <p:spPr>
          <a:xfrm>
            <a:off x="1064704" y="3401447"/>
            <a:ext cx="6548588" cy="461665"/>
          </a:xfrm>
          <a:prstGeom prst="rect">
            <a:avLst/>
          </a:prstGeom>
          <a:noFill/>
        </p:spPr>
        <p:txBody>
          <a:bodyPr wrap="none" rtlCol="0">
            <a:spAutoFit/>
          </a:bodyPr>
          <a:lstStyle/>
          <a:p>
            <a:pPr lvl="0">
              <a:defRPr/>
            </a:pPr>
            <a:r>
              <a:rPr lang="en-GB" sz="2400" dirty="0" err="1">
                <a:solidFill>
                  <a:srgbClr val="115076"/>
                </a:solidFill>
              </a:rPr>
              <a:t>Deine</a:t>
            </a:r>
            <a:r>
              <a:rPr lang="en-GB" sz="2400" dirty="0">
                <a:solidFill>
                  <a:srgbClr val="115076"/>
                </a:solidFill>
              </a:rPr>
              <a:t> </a:t>
            </a:r>
            <a:r>
              <a:rPr lang="en-GB" sz="2400" dirty="0" err="1">
                <a:solidFill>
                  <a:srgbClr val="115076"/>
                </a:solidFill>
              </a:rPr>
              <a:t>Elte</a:t>
            </a:r>
            <a:r>
              <a:rPr lang="en-GB" sz="2400" b="1" dirty="0" err="1">
                <a:solidFill>
                  <a:srgbClr val="DAA520"/>
                </a:solidFill>
              </a:rPr>
              <a:t>r</a:t>
            </a:r>
            <a:r>
              <a:rPr lang="en-GB" sz="2400" dirty="0" err="1">
                <a:solidFill>
                  <a:srgbClr val="115076"/>
                </a:solidFill>
              </a:rPr>
              <a:t>n</a:t>
            </a:r>
            <a:r>
              <a:rPr lang="en-GB" sz="2400" dirty="0">
                <a:solidFill>
                  <a:srgbClr val="115076"/>
                </a:solidFill>
              </a:rPr>
              <a:t> </a:t>
            </a:r>
            <a:r>
              <a:rPr lang="en-GB" sz="2400" dirty="0" err="1">
                <a:solidFill>
                  <a:srgbClr val="115076"/>
                </a:solidFill>
              </a:rPr>
              <a:t>fah</a:t>
            </a:r>
            <a:r>
              <a:rPr lang="en-GB" sz="2400" b="1" dirty="0" err="1">
                <a:solidFill>
                  <a:srgbClr val="DAA520"/>
                </a:solidFill>
              </a:rPr>
              <a:t>r</a:t>
            </a:r>
            <a:r>
              <a:rPr lang="en-GB" sz="2400" dirty="0" err="1">
                <a:solidFill>
                  <a:srgbClr val="115076"/>
                </a:solidFill>
              </a:rPr>
              <a:t>en</a:t>
            </a:r>
            <a:r>
              <a:rPr lang="en-GB" sz="2400" dirty="0">
                <a:solidFill>
                  <a:srgbClr val="115076"/>
                </a:solidFill>
              </a:rPr>
              <a:t> </a:t>
            </a:r>
            <a:r>
              <a:rPr lang="en-GB" sz="2400" dirty="0" err="1">
                <a:solidFill>
                  <a:srgbClr val="115076"/>
                </a:solidFill>
              </a:rPr>
              <a:t>imme</a:t>
            </a:r>
            <a:r>
              <a:rPr lang="en-GB" sz="2400" b="1" dirty="0" err="1">
                <a:solidFill>
                  <a:srgbClr val="DAA520"/>
                </a:solidFill>
              </a:rPr>
              <a:t>r</a:t>
            </a:r>
            <a:r>
              <a:rPr lang="en-GB" sz="2400" dirty="0">
                <a:solidFill>
                  <a:srgbClr val="115076"/>
                </a:solidFill>
              </a:rPr>
              <a:t> </a:t>
            </a:r>
            <a:r>
              <a:rPr lang="en-GB" sz="2400" dirty="0" err="1">
                <a:solidFill>
                  <a:srgbClr val="115076"/>
                </a:solidFill>
              </a:rPr>
              <a:t>übe</a:t>
            </a:r>
            <a:r>
              <a:rPr lang="en-GB" sz="2400" b="1" dirty="0" err="1">
                <a:solidFill>
                  <a:srgbClr val="DAA520"/>
                </a:solidFill>
              </a:rPr>
              <a:t>r</a:t>
            </a:r>
            <a:r>
              <a:rPr lang="en-GB" sz="2400" dirty="0">
                <a:solidFill>
                  <a:srgbClr val="115076"/>
                </a:solidFill>
              </a:rPr>
              <a:t> die </a:t>
            </a:r>
            <a:r>
              <a:rPr lang="en-GB" sz="2400" dirty="0" err="1">
                <a:solidFill>
                  <a:srgbClr val="115076"/>
                </a:solidFill>
              </a:rPr>
              <a:t>B</a:t>
            </a:r>
            <a:r>
              <a:rPr lang="en-GB" sz="2400" b="1" dirty="0" err="1">
                <a:solidFill>
                  <a:srgbClr val="DAA520"/>
                </a:solidFill>
              </a:rPr>
              <a:t>r</a:t>
            </a:r>
            <a:r>
              <a:rPr lang="en-GB" sz="2400" dirty="0" err="1">
                <a:solidFill>
                  <a:srgbClr val="115076"/>
                </a:solidFill>
              </a:rPr>
              <a:t>ücke</a:t>
            </a:r>
            <a:r>
              <a:rPr lang="en-GB" sz="2400" dirty="0">
                <a:solidFill>
                  <a:srgbClr val="115076"/>
                </a:solidFill>
              </a:rPr>
              <a:t>.</a:t>
            </a:r>
          </a:p>
        </p:txBody>
      </p:sp>
      <p:sp>
        <p:nvSpPr>
          <p:cNvPr id="18" name="TextBox 17">
            <a:extLst>
              <a:ext uri="{FF2B5EF4-FFF2-40B4-BE49-F238E27FC236}">
                <a16:creationId xmlns:a16="http://schemas.microsoft.com/office/drawing/2014/main" id="{26BA7D8D-8B0D-C44F-A6CB-1462F3358951}"/>
              </a:ext>
            </a:extLst>
          </p:cNvPr>
          <p:cNvSpPr txBox="1"/>
          <p:nvPr/>
        </p:nvSpPr>
        <p:spPr>
          <a:xfrm>
            <a:off x="1064705" y="4059815"/>
            <a:ext cx="5291833" cy="461665"/>
          </a:xfrm>
          <a:prstGeom prst="rect">
            <a:avLst/>
          </a:prstGeom>
          <a:noFill/>
        </p:spPr>
        <p:txBody>
          <a:bodyPr wrap="none" rtlCol="0">
            <a:spAutoFit/>
          </a:bodyPr>
          <a:lstStyle/>
          <a:p>
            <a:pPr>
              <a:defRPr/>
            </a:pPr>
            <a:r>
              <a:rPr lang="en-GB" sz="2400" dirty="0">
                <a:solidFill>
                  <a:srgbClr val="115076"/>
                </a:solidFill>
              </a:rPr>
              <a:t>Das </a:t>
            </a:r>
            <a:r>
              <a:rPr lang="en-GB" sz="2400" dirty="0" err="1">
                <a:solidFill>
                  <a:srgbClr val="115076"/>
                </a:solidFill>
              </a:rPr>
              <a:t>t</a:t>
            </a:r>
            <a:r>
              <a:rPr lang="en-GB" sz="2400" b="1" dirty="0" err="1">
                <a:solidFill>
                  <a:srgbClr val="DAA520"/>
                </a:solidFill>
              </a:rPr>
              <a:t>r</a:t>
            </a:r>
            <a:r>
              <a:rPr lang="en-GB" sz="2400" dirty="0" err="1">
                <a:solidFill>
                  <a:srgbClr val="115076"/>
                </a:solidFill>
              </a:rPr>
              <a:t>au</a:t>
            </a:r>
            <a:r>
              <a:rPr lang="en-GB" sz="2400" b="1" dirty="0" err="1">
                <a:solidFill>
                  <a:srgbClr val="DAA520"/>
                </a:solidFill>
              </a:rPr>
              <a:t>r</a:t>
            </a:r>
            <a:r>
              <a:rPr lang="en-GB" sz="2400" dirty="0" err="1">
                <a:solidFill>
                  <a:srgbClr val="115076"/>
                </a:solidFill>
              </a:rPr>
              <a:t>ige</a:t>
            </a:r>
            <a:r>
              <a:rPr lang="en-GB" sz="2400" dirty="0">
                <a:solidFill>
                  <a:srgbClr val="115076"/>
                </a:solidFill>
              </a:rPr>
              <a:t> Kind </a:t>
            </a:r>
            <a:r>
              <a:rPr lang="en-GB" sz="2400" dirty="0" err="1">
                <a:solidFill>
                  <a:srgbClr val="115076"/>
                </a:solidFill>
              </a:rPr>
              <a:t>e</a:t>
            </a:r>
            <a:r>
              <a:rPr lang="en-GB" sz="2400" b="1" dirty="0" err="1">
                <a:solidFill>
                  <a:srgbClr val="DAA520"/>
                </a:solidFill>
              </a:rPr>
              <a:t>r</a:t>
            </a:r>
            <a:r>
              <a:rPr lang="en-GB" sz="2400" dirty="0" err="1">
                <a:solidFill>
                  <a:srgbClr val="115076"/>
                </a:solidFill>
              </a:rPr>
              <a:t>lebt</a:t>
            </a:r>
            <a:r>
              <a:rPr lang="en-GB" sz="2400" dirty="0">
                <a:solidFill>
                  <a:srgbClr val="115076"/>
                </a:solidFill>
              </a:rPr>
              <a:t> die Kultu</a:t>
            </a:r>
            <a:r>
              <a:rPr lang="en-GB" sz="2400" b="1" dirty="0">
                <a:solidFill>
                  <a:srgbClr val="DAA520"/>
                </a:solidFill>
              </a:rPr>
              <a:t>r</a:t>
            </a:r>
            <a:r>
              <a:rPr lang="en-GB" sz="2400" dirty="0">
                <a:solidFill>
                  <a:srgbClr val="115076"/>
                </a:solidFill>
              </a:rPr>
              <a:t>.</a:t>
            </a:r>
          </a:p>
        </p:txBody>
      </p:sp>
      <p:sp>
        <p:nvSpPr>
          <p:cNvPr id="19" name="TextBox 18">
            <a:extLst>
              <a:ext uri="{FF2B5EF4-FFF2-40B4-BE49-F238E27FC236}">
                <a16:creationId xmlns:a16="http://schemas.microsoft.com/office/drawing/2014/main" id="{53704988-E4A8-F44C-BEB1-69886249E549}"/>
              </a:ext>
            </a:extLst>
          </p:cNvPr>
          <p:cNvSpPr txBox="1"/>
          <p:nvPr/>
        </p:nvSpPr>
        <p:spPr>
          <a:xfrm>
            <a:off x="1064706" y="4855518"/>
            <a:ext cx="6619120" cy="461665"/>
          </a:xfrm>
          <a:prstGeom prst="rect">
            <a:avLst/>
          </a:prstGeom>
          <a:noFill/>
        </p:spPr>
        <p:txBody>
          <a:bodyPr wrap="none" rtlCol="0">
            <a:spAutoFit/>
          </a:bodyPr>
          <a:lstStyle/>
          <a:p>
            <a:pPr lvl="0">
              <a:defRPr/>
            </a:pPr>
            <a:r>
              <a:rPr lang="en-GB" sz="2400" dirty="0" err="1">
                <a:solidFill>
                  <a:srgbClr val="115076"/>
                </a:solidFill>
              </a:rPr>
              <a:t>Wi</a:t>
            </a:r>
            <a:r>
              <a:rPr lang="en-GB" sz="2400" b="1" dirty="0" err="1">
                <a:solidFill>
                  <a:srgbClr val="DAA520"/>
                </a:solidFill>
              </a:rPr>
              <a:t>r</a:t>
            </a:r>
            <a:r>
              <a:rPr lang="en-GB" sz="2400" dirty="0">
                <a:solidFill>
                  <a:srgbClr val="115076"/>
                </a:solidFill>
              </a:rPr>
              <a:t> </a:t>
            </a:r>
            <a:r>
              <a:rPr lang="en-GB" sz="2400" dirty="0" err="1">
                <a:solidFill>
                  <a:srgbClr val="115076"/>
                </a:solidFill>
              </a:rPr>
              <a:t>ve</a:t>
            </a:r>
            <a:r>
              <a:rPr lang="en-GB" sz="2400" b="1" dirty="0" err="1">
                <a:solidFill>
                  <a:srgbClr val="DAA520"/>
                </a:solidFill>
              </a:rPr>
              <a:t>r</a:t>
            </a:r>
            <a:r>
              <a:rPr lang="en-GB" sz="2400" dirty="0" err="1">
                <a:solidFill>
                  <a:srgbClr val="115076"/>
                </a:solidFill>
              </a:rPr>
              <a:t>b</a:t>
            </a:r>
            <a:r>
              <a:rPr lang="en-GB" sz="2400" b="1" dirty="0" err="1">
                <a:solidFill>
                  <a:srgbClr val="DAA520"/>
                </a:solidFill>
              </a:rPr>
              <a:t>r</a:t>
            </a:r>
            <a:r>
              <a:rPr lang="en-GB" sz="2400" dirty="0" err="1">
                <a:solidFill>
                  <a:srgbClr val="115076"/>
                </a:solidFill>
              </a:rPr>
              <a:t>ingen</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schöne</a:t>
            </a:r>
            <a:r>
              <a:rPr lang="en-GB" sz="2400" dirty="0">
                <a:solidFill>
                  <a:srgbClr val="115076"/>
                </a:solidFill>
              </a:rPr>
              <a:t> Zeit in F</a:t>
            </a:r>
            <a:r>
              <a:rPr lang="en-GB" sz="2400" b="1" dirty="0">
                <a:solidFill>
                  <a:srgbClr val="DAA520"/>
                </a:solidFill>
              </a:rPr>
              <a:t>r</a:t>
            </a:r>
            <a:r>
              <a:rPr lang="en-GB" sz="2400" dirty="0">
                <a:solidFill>
                  <a:srgbClr val="115076"/>
                </a:solidFill>
              </a:rPr>
              <a:t>ankfu</a:t>
            </a:r>
            <a:r>
              <a:rPr lang="en-GB" sz="2400" b="1" dirty="0">
                <a:solidFill>
                  <a:srgbClr val="DAA520"/>
                </a:solidFill>
              </a:rPr>
              <a:t>r</a:t>
            </a:r>
            <a:r>
              <a:rPr lang="en-GB" sz="2400" dirty="0">
                <a:solidFill>
                  <a:srgbClr val="115076"/>
                </a:solidFill>
              </a:rPr>
              <a:t>t.</a:t>
            </a:r>
          </a:p>
        </p:txBody>
      </p:sp>
      <p:sp>
        <p:nvSpPr>
          <p:cNvPr id="11" name="Rectangle: Rounded Corners 10">
            <a:extLst>
              <a:ext uri="{FF2B5EF4-FFF2-40B4-BE49-F238E27FC236}">
                <a16:creationId xmlns:a16="http://schemas.microsoft.com/office/drawing/2014/main" id="{041C8BC4-525C-41C9-9903-944F253F2A4A}"/>
              </a:ext>
            </a:extLst>
          </p:cNvPr>
          <p:cNvSpPr/>
          <p:nvPr/>
        </p:nvSpPr>
        <p:spPr>
          <a:xfrm>
            <a:off x="7591983" y="2039797"/>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16" name="Straight Connector 15">
            <a:extLst>
              <a:ext uri="{FF2B5EF4-FFF2-40B4-BE49-F238E27FC236}">
                <a16:creationId xmlns:a16="http://schemas.microsoft.com/office/drawing/2014/main" id="{5524F358-837F-448F-A1D2-1CCD721AEFB5}"/>
              </a:ext>
            </a:extLst>
          </p:cNvPr>
          <p:cNvCxnSpPr/>
          <p:nvPr/>
        </p:nvCxnSpPr>
        <p:spPr>
          <a:xfrm>
            <a:off x="8018192" y="2262634"/>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F500173-8DC8-4D04-9631-B6CD90592E86}"/>
              </a:ext>
            </a:extLst>
          </p:cNvPr>
          <p:cNvSpPr/>
          <p:nvPr/>
        </p:nvSpPr>
        <p:spPr>
          <a:xfrm>
            <a:off x="7591983" y="2649875"/>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1" name="Rectangle: Rounded Corners 20">
            <a:extLst>
              <a:ext uri="{FF2B5EF4-FFF2-40B4-BE49-F238E27FC236}">
                <a16:creationId xmlns:a16="http://schemas.microsoft.com/office/drawing/2014/main" id="{62B2BB51-50E1-44C6-A2BF-F9555BDC3BFA}"/>
              </a:ext>
            </a:extLst>
          </p:cNvPr>
          <p:cNvSpPr/>
          <p:nvPr/>
        </p:nvSpPr>
        <p:spPr>
          <a:xfrm>
            <a:off x="7591983" y="3393500"/>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2" name="Straight Connector 21">
            <a:extLst>
              <a:ext uri="{FF2B5EF4-FFF2-40B4-BE49-F238E27FC236}">
                <a16:creationId xmlns:a16="http://schemas.microsoft.com/office/drawing/2014/main" id="{195AFC5D-53F1-4670-83DE-5E3633037865}"/>
              </a:ext>
            </a:extLst>
          </p:cNvPr>
          <p:cNvCxnSpPr/>
          <p:nvPr/>
        </p:nvCxnSpPr>
        <p:spPr>
          <a:xfrm>
            <a:off x="7898627" y="287310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969A6-FA91-4D85-A8FB-8DDE0E2E3600}"/>
              </a:ext>
            </a:extLst>
          </p:cNvPr>
          <p:cNvCxnSpPr/>
          <p:nvPr/>
        </p:nvCxnSpPr>
        <p:spPr>
          <a:xfrm>
            <a:off x="8018192" y="361673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069EC0D-EF52-4466-8EA3-95C1715311E2}"/>
              </a:ext>
            </a:extLst>
          </p:cNvPr>
          <p:cNvSpPr/>
          <p:nvPr/>
        </p:nvSpPr>
        <p:spPr>
          <a:xfrm>
            <a:off x="7591983" y="403571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6" name="Rectangle: Rounded Corners 25">
            <a:extLst>
              <a:ext uri="{FF2B5EF4-FFF2-40B4-BE49-F238E27FC236}">
                <a16:creationId xmlns:a16="http://schemas.microsoft.com/office/drawing/2014/main" id="{A88B8166-8842-4707-B1A6-255D613137F4}"/>
              </a:ext>
            </a:extLst>
          </p:cNvPr>
          <p:cNvSpPr/>
          <p:nvPr/>
        </p:nvSpPr>
        <p:spPr>
          <a:xfrm>
            <a:off x="7591983" y="482268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7" name="Straight Connector 26">
            <a:extLst>
              <a:ext uri="{FF2B5EF4-FFF2-40B4-BE49-F238E27FC236}">
                <a16:creationId xmlns:a16="http://schemas.microsoft.com/office/drawing/2014/main" id="{633021B0-5402-4533-B12A-06B3A7B96B08}"/>
              </a:ext>
            </a:extLst>
          </p:cNvPr>
          <p:cNvCxnSpPr/>
          <p:nvPr/>
        </p:nvCxnSpPr>
        <p:spPr>
          <a:xfrm>
            <a:off x="8018192" y="5045921"/>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11" grpId="0" animBg="1"/>
      <p:bldP spid="20" grpId="0" animBg="1"/>
      <p:bldP spid="21" grpId="0" animBg="1"/>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lesen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sprechen</a:t>
            </a:r>
            <a:endParaRPr lang="en-GB" b="1">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1307303" cy="461665"/>
          </a:xfrm>
          <a:prstGeom prst="rect">
            <a:avLst/>
          </a:prstGeom>
          <a:noFill/>
        </p:spPr>
        <p:txBody>
          <a:bodyPr wrap="square" rtlCol="0">
            <a:spAutoFit/>
          </a:bodyPr>
          <a:lstStyle/>
          <a:p>
            <a:r>
              <a:rPr lang="en-US" sz="2400" dirty="0" err="1">
                <a:solidFill>
                  <a:schemeClr val="accent5">
                    <a:lumMod val="50000"/>
                  </a:schemeClr>
                </a:solidFill>
              </a:rPr>
              <a:t>reden</a:t>
            </a:r>
            <a:endParaRPr lang="en-US" sz="2400" dirty="0">
              <a:solidFill>
                <a:schemeClr val="accent5">
                  <a:lumMod val="50000"/>
                </a:schemeClr>
              </a:solidFill>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err="1">
                <a:solidFill>
                  <a:srgbClr val="5B9BD5">
                    <a:lumMod val="50000"/>
                  </a:srgbClr>
                </a:solidFill>
                <a:latin typeface="Century Gothic" panose="020B0502020202020204" pitchFamily="34" charset="0"/>
              </a:rPr>
              <a:t>Sekunden</a:t>
            </a:r>
            <a:endParaRPr lang="en-GB" b="1">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a:solidFill>
                  <a:prstClr val="white"/>
                </a:solidFill>
              </a:rPr>
              <a:t>LOS!</a:t>
            </a:r>
          </a:p>
        </p:txBody>
      </p:sp>
      <p:sp>
        <p:nvSpPr>
          <p:cNvPr id="2" name="TextBox 1">
            <a:extLst>
              <a:ext uri="{FF2B5EF4-FFF2-40B4-BE49-F238E27FC236}">
                <a16:creationId xmlns:a16="http://schemas.microsoft.com/office/drawing/2014/main" id="{73564A07-AA26-8A42-8A7E-F92871D05ECE}"/>
              </a:ext>
            </a:extLst>
          </p:cNvPr>
          <p:cNvSpPr txBox="1"/>
          <p:nvPr/>
        </p:nvSpPr>
        <p:spPr>
          <a:xfrm>
            <a:off x="1645920" y="5303520"/>
            <a:ext cx="583814" cy="461665"/>
          </a:xfrm>
          <a:prstGeom prst="rect">
            <a:avLst/>
          </a:prstGeom>
          <a:noFill/>
        </p:spPr>
        <p:txBody>
          <a:bodyPr wrap="none" rtlCol="0">
            <a:spAutoFit/>
          </a:bodyPr>
          <a:lstStyle/>
          <a:p>
            <a:pPr algn="l"/>
            <a:r>
              <a:rPr lang="en-US" sz="2400" dirty="0">
                <a:solidFill>
                  <a:schemeClr val="accent5">
                    <a:lumMod val="50000"/>
                  </a:schemeClr>
                </a:solidFill>
              </a:rPr>
              <a:t>rot</a:t>
            </a:r>
          </a:p>
        </p:txBody>
      </p:sp>
      <p:sp>
        <p:nvSpPr>
          <p:cNvPr id="16" name="TextBox 15">
            <a:extLst>
              <a:ext uri="{FF2B5EF4-FFF2-40B4-BE49-F238E27FC236}">
                <a16:creationId xmlns:a16="http://schemas.microsoft.com/office/drawing/2014/main" id="{6ECBAAAE-A512-024F-B04A-22CB1353CC03}"/>
              </a:ext>
            </a:extLst>
          </p:cNvPr>
          <p:cNvSpPr txBox="1"/>
          <p:nvPr/>
        </p:nvSpPr>
        <p:spPr>
          <a:xfrm>
            <a:off x="771270" y="3217492"/>
            <a:ext cx="1047082" cy="461665"/>
          </a:xfrm>
          <a:prstGeom prst="rect">
            <a:avLst/>
          </a:prstGeom>
          <a:noFill/>
        </p:spPr>
        <p:txBody>
          <a:bodyPr wrap="none" rtlCol="0">
            <a:spAutoFit/>
          </a:bodyPr>
          <a:lstStyle/>
          <a:p>
            <a:pPr algn="l"/>
            <a:r>
              <a:rPr lang="en-US" sz="2400" dirty="0" err="1">
                <a:solidFill>
                  <a:schemeClr val="accent5">
                    <a:lumMod val="50000"/>
                  </a:schemeClr>
                </a:solidFill>
              </a:rPr>
              <a:t>reisen</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F765ADFC-4D92-B945-8999-8A58AA3F7523}"/>
              </a:ext>
            </a:extLst>
          </p:cNvPr>
          <p:cNvSpPr txBox="1"/>
          <p:nvPr/>
        </p:nvSpPr>
        <p:spPr>
          <a:xfrm>
            <a:off x="6254496" y="3877056"/>
            <a:ext cx="1027845" cy="461665"/>
          </a:xfrm>
          <a:prstGeom prst="rect">
            <a:avLst/>
          </a:prstGeom>
          <a:noFill/>
        </p:spPr>
        <p:txBody>
          <a:bodyPr wrap="none" rtlCol="0">
            <a:spAutoFit/>
          </a:bodyPr>
          <a:lstStyle/>
          <a:p>
            <a:pPr algn="l"/>
            <a:r>
              <a:rPr lang="en-US" sz="2400" dirty="0" err="1">
                <a:solidFill>
                  <a:schemeClr val="accent5">
                    <a:lumMod val="50000"/>
                  </a:schemeClr>
                </a:solidFill>
              </a:rPr>
              <a:t>Markt</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65E5BC4C-B34F-FD4E-89E7-490CC7281015}"/>
              </a:ext>
            </a:extLst>
          </p:cNvPr>
          <p:cNvSpPr txBox="1"/>
          <p:nvPr/>
        </p:nvSpPr>
        <p:spPr>
          <a:xfrm>
            <a:off x="4956048" y="4828032"/>
            <a:ext cx="998991" cy="461665"/>
          </a:xfrm>
          <a:prstGeom prst="rect">
            <a:avLst/>
          </a:prstGeom>
          <a:noFill/>
        </p:spPr>
        <p:txBody>
          <a:bodyPr wrap="none" rtlCol="0">
            <a:spAutoFit/>
          </a:bodyPr>
          <a:lstStyle/>
          <a:p>
            <a:pPr algn="l"/>
            <a:r>
              <a:rPr lang="en-US" sz="2400" dirty="0">
                <a:solidFill>
                  <a:schemeClr val="accent5">
                    <a:lumMod val="50000"/>
                  </a:schemeClr>
                </a:solidFill>
              </a:rPr>
              <a:t>Kultur</a:t>
            </a:r>
          </a:p>
        </p:txBody>
      </p:sp>
      <p:sp>
        <p:nvSpPr>
          <p:cNvPr id="22" name="TextBox 21">
            <a:extLst>
              <a:ext uri="{FF2B5EF4-FFF2-40B4-BE49-F238E27FC236}">
                <a16:creationId xmlns:a16="http://schemas.microsoft.com/office/drawing/2014/main" id="{726C619B-049F-9F4E-836E-8F7B0F3EC0C4}"/>
              </a:ext>
            </a:extLst>
          </p:cNvPr>
          <p:cNvSpPr txBox="1"/>
          <p:nvPr/>
        </p:nvSpPr>
        <p:spPr>
          <a:xfrm>
            <a:off x="5047564" y="3145536"/>
            <a:ext cx="1356462" cy="461665"/>
          </a:xfrm>
          <a:prstGeom prst="rect">
            <a:avLst/>
          </a:prstGeom>
          <a:noFill/>
        </p:spPr>
        <p:txBody>
          <a:bodyPr wrap="none" rtlCol="0">
            <a:spAutoFit/>
          </a:bodyPr>
          <a:lstStyle/>
          <a:p>
            <a:pPr algn="l"/>
            <a:r>
              <a:rPr lang="en-US" sz="2400" dirty="0">
                <a:solidFill>
                  <a:schemeClr val="accent5">
                    <a:lumMod val="50000"/>
                  </a:schemeClr>
                </a:solidFill>
              </a:rPr>
              <a:t>Morgen</a:t>
            </a:r>
          </a:p>
        </p:txBody>
      </p:sp>
      <p:sp>
        <p:nvSpPr>
          <p:cNvPr id="23" name="TextBox 22">
            <a:extLst>
              <a:ext uri="{FF2B5EF4-FFF2-40B4-BE49-F238E27FC236}">
                <a16:creationId xmlns:a16="http://schemas.microsoft.com/office/drawing/2014/main" id="{C56DE7B7-7A96-6846-B9F8-88ECB1C73D91}"/>
              </a:ext>
            </a:extLst>
          </p:cNvPr>
          <p:cNvSpPr txBox="1"/>
          <p:nvPr/>
        </p:nvSpPr>
        <p:spPr>
          <a:xfrm>
            <a:off x="4645152" y="2194560"/>
            <a:ext cx="878767" cy="461665"/>
          </a:xfrm>
          <a:prstGeom prst="rect">
            <a:avLst/>
          </a:prstGeom>
          <a:noFill/>
        </p:spPr>
        <p:txBody>
          <a:bodyPr wrap="none" rtlCol="0">
            <a:spAutoFit/>
          </a:bodyPr>
          <a:lstStyle/>
          <a:p>
            <a:pPr algn="l"/>
            <a:r>
              <a:rPr lang="en-US" sz="2400" dirty="0">
                <a:solidFill>
                  <a:schemeClr val="accent5">
                    <a:lumMod val="50000"/>
                  </a:schemeClr>
                </a:solidFill>
              </a:rPr>
              <a:t>Wort</a:t>
            </a:r>
          </a:p>
        </p:txBody>
      </p:sp>
      <p:sp>
        <p:nvSpPr>
          <p:cNvPr id="24" name="TextBox 23">
            <a:extLst>
              <a:ext uri="{FF2B5EF4-FFF2-40B4-BE49-F238E27FC236}">
                <a16:creationId xmlns:a16="http://schemas.microsoft.com/office/drawing/2014/main" id="{7500B443-9A36-1444-B3C2-0D360353DFA7}"/>
              </a:ext>
            </a:extLst>
          </p:cNvPr>
          <p:cNvSpPr txBox="1"/>
          <p:nvPr/>
        </p:nvSpPr>
        <p:spPr>
          <a:xfrm>
            <a:off x="2011680" y="4151376"/>
            <a:ext cx="1146468" cy="461665"/>
          </a:xfrm>
          <a:prstGeom prst="rect">
            <a:avLst/>
          </a:prstGeom>
          <a:noFill/>
        </p:spPr>
        <p:txBody>
          <a:bodyPr wrap="none" rtlCol="0">
            <a:spAutoFit/>
          </a:bodyPr>
          <a:lstStyle/>
          <a:p>
            <a:pPr algn="l"/>
            <a:r>
              <a:rPr lang="en-US" sz="2400" dirty="0" err="1">
                <a:solidFill>
                  <a:schemeClr val="accent5">
                    <a:lumMod val="50000"/>
                  </a:schemeClr>
                </a:solidFill>
              </a:rPr>
              <a:t>Bruder</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8B28773A-0B90-5D41-A36D-114882169015}"/>
              </a:ext>
            </a:extLst>
          </p:cNvPr>
          <p:cNvSpPr txBox="1"/>
          <p:nvPr/>
        </p:nvSpPr>
        <p:spPr>
          <a:xfrm>
            <a:off x="2631018" y="2505456"/>
            <a:ext cx="1699504" cy="461665"/>
          </a:xfrm>
          <a:prstGeom prst="rect">
            <a:avLst/>
          </a:prstGeom>
          <a:noFill/>
        </p:spPr>
        <p:txBody>
          <a:bodyPr wrap="none" rtlCol="0">
            <a:spAutoFit/>
          </a:bodyPr>
          <a:lstStyle/>
          <a:p>
            <a:pPr algn="l"/>
            <a:r>
              <a:rPr lang="en-US" sz="2400" dirty="0" err="1">
                <a:solidFill>
                  <a:schemeClr val="accent5">
                    <a:lumMod val="50000"/>
                  </a:schemeClr>
                </a:solidFill>
              </a:rPr>
              <a:t>Schwester</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7D1696E5-0EDA-8F4A-BFE4-C91D3B792F51}"/>
              </a:ext>
            </a:extLst>
          </p:cNvPr>
          <p:cNvSpPr txBox="1"/>
          <p:nvPr/>
        </p:nvSpPr>
        <p:spPr>
          <a:xfrm>
            <a:off x="7866338" y="2157984"/>
            <a:ext cx="995785" cy="461665"/>
          </a:xfrm>
          <a:prstGeom prst="rect">
            <a:avLst/>
          </a:prstGeom>
          <a:noFill/>
        </p:spPr>
        <p:txBody>
          <a:bodyPr wrap="none" rtlCol="0">
            <a:spAutoFit/>
          </a:bodyPr>
          <a:lstStyle/>
          <a:p>
            <a:pPr algn="l"/>
            <a:r>
              <a:rPr lang="en-US" sz="2400" dirty="0" err="1">
                <a:solidFill>
                  <a:schemeClr val="accent5">
                    <a:lumMod val="50000"/>
                  </a:schemeClr>
                </a:solidFill>
              </a:rPr>
              <a:t>Eltern</a:t>
            </a:r>
            <a:endParaRPr lang="en-US" sz="2400" dirty="0">
              <a:solidFill>
                <a:schemeClr val="accent5">
                  <a:lumMod val="50000"/>
                </a:schemeClr>
              </a:solidFill>
            </a:endParaRPr>
          </a:p>
        </p:txBody>
      </p:sp>
      <p:sp>
        <p:nvSpPr>
          <p:cNvPr id="27" name="TextBox 26">
            <a:extLst>
              <a:ext uri="{FF2B5EF4-FFF2-40B4-BE49-F238E27FC236}">
                <a16:creationId xmlns:a16="http://schemas.microsoft.com/office/drawing/2014/main" id="{BE2BA71C-9911-F848-9D9B-9E791AAA12AB}"/>
              </a:ext>
            </a:extLst>
          </p:cNvPr>
          <p:cNvSpPr txBox="1"/>
          <p:nvPr/>
        </p:nvSpPr>
        <p:spPr>
          <a:xfrm>
            <a:off x="7754112" y="5340096"/>
            <a:ext cx="856325" cy="461665"/>
          </a:xfrm>
          <a:prstGeom prst="rect">
            <a:avLst/>
          </a:prstGeom>
          <a:noFill/>
        </p:spPr>
        <p:txBody>
          <a:bodyPr wrap="none" rtlCol="0">
            <a:spAutoFit/>
          </a:bodyPr>
          <a:lstStyle/>
          <a:p>
            <a:pPr algn="l"/>
            <a:r>
              <a:rPr lang="en-US" sz="2400" dirty="0" err="1">
                <a:solidFill>
                  <a:schemeClr val="accent5">
                    <a:lumMod val="50000"/>
                  </a:schemeClr>
                </a:solidFill>
              </a:rPr>
              <a:t>groß</a:t>
            </a:r>
            <a:endParaRPr lang="en-US" sz="2400" dirty="0">
              <a:solidFill>
                <a:schemeClr val="accent5">
                  <a:lumMod val="50000"/>
                </a:schemeClr>
              </a:solidFill>
            </a:endParaRPr>
          </a:p>
        </p:txBody>
      </p:sp>
      <p:sp>
        <p:nvSpPr>
          <p:cNvPr id="28" name="TextBox 27">
            <a:extLst>
              <a:ext uri="{FF2B5EF4-FFF2-40B4-BE49-F238E27FC236}">
                <a16:creationId xmlns:a16="http://schemas.microsoft.com/office/drawing/2014/main" id="{B805699B-9E26-B44D-9D8D-5D4A2E6B68C7}"/>
              </a:ext>
            </a:extLst>
          </p:cNvPr>
          <p:cNvSpPr txBox="1"/>
          <p:nvPr/>
        </p:nvSpPr>
        <p:spPr>
          <a:xfrm>
            <a:off x="8321040" y="3529584"/>
            <a:ext cx="1159292" cy="461665"/>
          </a:xfrm>
          <a:prstGeom prst="rect">
            <a:avLst/>
          </a:prstGeom>
          <a:noFill/>
        </p:spPr>
        <p:txBody>
          <a:bodyPr wrap="none" rtlCol="0">
            <a:spAutoFit/>
          </a:bodyPr>
          <a:lstStyle/>
          <a:p>
            <a:pPr algn="l"/>
            <a:r>
              <a:rPr lang="en-US" sz="2400" dirty="0" err="1">
                <a:solidFill>
                  <a:schemeClr val="accent5">
                    <a:lumMod val="50000"/>
                  </a:schemeClr>
                </a:solidFill>
              </a:rPr>
              <a:t>fahren</a:t>
            </a:r>
            <a:endParaRPr lang="en-US" sz="2400" dirty="0">
              <a:solidFill>
                <a:schemeClr val="accent5">
                  <a:lumMod val="50000"/>
                </a:schemeClr>
              </a:solidFill>
            </a:endParaRPr>
          </a:p>
        </p:txBody>
      </p:sp>
      <p:sp>
        <p:nvSpPr>
          <p:cNvPr id="29" name="TextBox 28">
            <a:extLst>
              <a:ext uri="{FF2B5EF4-FFF2-40B4-BE49-F238E27FC236}">
                <a16:creationId xmlns:a16="http://schemas.microsoft.com/office/drawing/2014/main" id="{D2E948D9-9C36-FE4E-9B5B-44C75BB8ACF1}"/>
              </a:ext>
            </a:extLst>
          </p:cNvPr>
          <p:cNvSpPr txBox="1"/>
          <p:nvPr/>
        </p:nvSpPr>
        <p:spPr>
          <a:xfrm>
            <a:off x="6126480" y="1755648"/>
            <a:ext cx="891591" cy="461665"/>
          </a:xfrm>
          <a:prstGeom prst="rect">
            <a:avLst/>
          </a:prstGeom>
          <a:noFill/>
        </p:spPr>
        <p:txBody>
          <a:bodyPr wrap="none" rtlCol="0">
            <a:spAutoFit/>
          </a:bodyPr>
          <a:lstStyle/>
          <a:p>
            <a:pPr algn="l"/>
            <a:r>
              <a:rPr lang="en-US" sz="2400" dirty="0" err="1">
                <a:solidFill>
                  <a:schemeClr val="accent5">
                    <a:lumMod val="50000"/>
                  </a:schemeClr>
                </a:solidFill>
              </a:rPr>
              <a:t>oder</a:t>
            </a:r>
            <a:endParaRPr lang="en-US" sz="2400" dirty="0">
              <a:solidFill>
                <a:schemeClr val="accent5">
                  <a:lumMod val="50000"/>
                </a:schemeClr>
              </a:solidFill>
            </a:endParaRPr>
          </a:p>
        </p:txBody>
      </p:sp>
      <p:sp>
        <p:nvSpPr>
          <p:cNvPr id="30" name="TextBox 29">
            <a:extLst>
              <a:ext uri="{FF2B5EF4-FFF2-40B4-BE49-F238E27FC236}">
                <a16:creationId xmlns:a16="http://schemas.microsoft.com/office/drawing/2014/main" id="{55128CB1-91D4-254B-B40B-31ACAF871E54}"/>
              </a:ext>
            </a:extLst>
          </p:cNvPr>
          <p:cNvSpPr txBox="1"/>
          <p:nvPr/>
        </p:nvSpPr>
        <p:spPr>
          <a:xfrm>
            <a:off x="3163824" y="5815584"/>
            <a:ext cx="898003" cy="461665"/>
          </a:xfrm>
          <a:prstGeom prst="rect">
            <a:avLst/>
          </a:prstGeom>
          <a:noFill/>
        </p:spPr>
        <p:txBody>
          <a:bodyPr wrap="none" rtlCol="0">
            <a:spAutoFit/>
          </a:bodyPr>
          <a:lstStyle/>
          <a:p>
            <a:pPr algn="l"/>
            <a:r>
              <a:rPr lang="en-US" sz="2400" dirty="0" err="1">
                <a:solidFill>
                  <a:schemeClr val="accent5">
                    <a:lumMod val="50000"/>
                  </a:schemeClr>
                </a:solidFill>
              </a:rPr>
              <a:t>aber</a:t>
            </a:r>
            <a:endParaRPr lang="en-US" sz="2400" dirty="0">
              <a:solidFill>
                <a:schemeClr val="accent5">
                  <a:lumMod val="50000"/>
                </a:schemeClr>
              </a:solidFill>
            </a:endParaRPr>
          </a:p>
        </p:txBody>
      </p:sp>
      <p:sp>
        <p:nvSpPr>
          <p:cNvPr id="31" name="TextBox 30">
            <a:extLst>
              <a:ext uri="{FF2B5EF4-FFF2-40B4-BE49-F238E27FC236}">
                <a16:creationId xmlns:a16="http://schemas.microsoft.com/office/drawing/2014/main" id="{6FC781B3-9951-0441-81E3-2F08A68E6658}"/>
              </a:ext>
            </a:extLst>
          </p:cNvPr>
          <p:cNvSpPr txBox="1"/>
          <p:nvPr/>
        </p:nvSpPr>
        <p:spPr>
          <a:xfrm>
            <a:off x="7059168" y="3108960"/>
            <a:ext cx="1047082" cy="461665"/>
          </a:xfrm>
          <a:prstGeom prst="rect">
            <a:avLst/>
          </a:prstGeom>
          <a:noFill/>
        </p:spPr>
        <p:txBody>
          <a:bodyPr wrap="none" rtlCol="0">
            <a:spAutoFit/>
          </a:bodyPr>
          <a:lstStyle/>
          <a:p>
            <a:pPr algn="l"/>
            <a:r>
              <a:rPr lang="en-US" sz="2400" dirty="0" err="1">
                <a:solidFill>
                  <a:schemeClr val="accent5">
                    <a:lumMod val="50000"/>
                  </a:schemeClr>
                </a:solidFill>
              </a:rPr>
              <a:t>Farbe</a:t>
            </a:r>
            <a:endParaRPr lang="en-US" sz="2400" dirty="0">
              <a:solidFill>
                <a:schemeClr val="accent5">
                  <a:lumMod val="50000"/>
                </a:schemeClr>
              </a:solidFill>
            </a:endParaRPr>
          </a:p>
        </p:txBody>
      </p:sp>
      <p:sp>
        <p:nvSpPr>
          <p:cNvPr id="32" name="TextBox 31">
            <a:extLst>
              <a:ext uri="{FF2B5EF4-FFF2-40B4-BE49-F238E27FC236}">
                <a16:creationId xmlns:a16="http://schemas.microsoft.com/office/drawing/2014/main" id="{0F05249F-C774-274D-9B8F-0BE5CCDB8A48}"/>
              </a:ext>
            </a:extLst>
          </p:cNvPr>
          <p:cNvSpPr txBox="1"/>
          <p:nvPr/>
        </p:nvSpPr>
        <p:spPr>
          <a:xfrm>
            <a:off x="7845552" y="1170432"/>
            <a:ext cx="670376" cy="461665"/>
          </a:xfrm>
          <a:prstGeom prst="rect">
            <a:avLst/>
          </a:prstGeom>
          <a:noFill/>
        </p:spPr>
        <p:txBody>
          <a:bodyPr wrap="none" rtlCol="0">
            <a:spAutoFit/>
          </a:bodyPr>
          <a:lstStyle/>
          <a:p>
            <a:pPr algn="l"/>
            <a:r>
              <a:rPr lang="en-US" sz="2400" dirty="0">
                <a:solidFill>
                  <a:schemeClr val="accent5">
                    <a:lumMod val="50000"/>
                  </a:schemeClr>
                </a:solidFill>
              </a:rPr>
              <a:t>Tier</a:t>
            </a:r>
          </a:p>
        </p:txBody>
      </p:sp>
      <p:sp>
        <p:nvSpPr>
          <p:cNvPr id="33" name="TextBox 32">
            <a:extLst>
              <a:ext uri="{FF2B5EF4-FFF2-40B4-BE49-F238E27FC236}">
                <a16:creationId xmlns:a16="http://schemas.microsoft.com/office/drawing/2014/main" id="{771C9453-CD5C-7242-B966-7FEBAE972611}"/>
              </a:ext>
            </a:extLst>
          </p:cNvPr>
          <p:cNvSpPr txBox="1"/>
          <p:nvPr/>
        </p:nvSpPr>
        <p:spPr>
          <a:xfrm>
            <a:off x="3968496" y="4462272"/>
            <a:ext cx="824265" cy="461665"/>
          </a:xfrm>
          <a:prstGeom prst="rect">
            <a:avLst/>
          </a:prstGeom>
          <a:noFill/>
        </p:spPr>
        <p:txBody>
          <a:bodyPr wrap="none" rtlCol="0">
            <a:spAutoFit/>
          </a:bodyPr>
          <a:lstStyle/>
          <a:p>
            <a:pPr algn="l"/>
            <a:r>
              <a:rPr lang="en-US" sz="2400" dirty="0">
                <a:solidFill>
                  <a:schemeClr val="accent5">
                    <a:lumMod val="50000"/>
                  </a:schemeClr>
                </a:solidFill>
              </a:rPr>
              <a:t>Frau</a:t>
            </a:r>
          </a:p>
        </p:txBody>
      </p:sp>
      <p:sp>
        <p:nvSpPr>
          <p:cNvPr id="34" name="TextBox 33">
            <a:extLst>
              <a:ext uri="{FF2B5EF4-FFF2-40B4-BE49-F238E27FC236}">
                <a16:creationId xmlns:a16="http://schemas.microsoft.com/office/drawing/2014/main" id="{1929BD49-94F9-A74E-8CA8-ABC2900287EC}"/>
              </a:ext>
            </a:extLst>
          </p:cNvPr>
          <p:cNvSpPr txBox="1"/>
          <p:nvPr/>
        </p:nvSpPr>
        <p:spPr>
          <a:xfrm>
            <a:off x="896112" y="3986784"/>
            <a:ext cx="1043876" cy="461665"/>
          </a:xfrm>
          <a:prstGeom prst="rect">
            <a:avLst/>
          </a:prstGeom>
          <a:noFill/>
        </p:spPr>
        <p:txBody>
          <a:bodyPr wrap="none" rtlCol="0">
            <a:spAutoFit/>
          </a:bodyPr>
          <a:lstStyle/>
          <a:p>
            <a:pPr algn="l"/>
            <a:r>
              <a:rPr lang="en-US" sz="2400" dirty="0" err="1">
                <a:solidFill>
                  <a:schemeClr val="accent5">
                    <a:lumMod val="50000"/>
                  </a:schemeClr>
                </a:solidFill>
              </a:rPr>
              <a:t>Frage</a:t>
            </a:r>
            <a:endParaRPr lang="en-US" sz="2400" dirty="0">
              <a:solidFill>
                <a:schemeClr val="accent5">
                  <a:lumMod val="50000"/>
                </a:schemeClr>
              </a:solidFill>
            </a:endParaRPr>
          </a:p>
        </p:txBody>
      </p:sp>
      <p:sp>
        <p:nvSpPr>
          <p:cNvPr id="35" name="TextBox 34">
            <a:extLst>
              <a:ext uri="{FF2B5EF4-FFF2-40B4-BE49-F238E27FC236}">
                <a16:creationId xmlns:a16="http://schemas.microsoft.com/office/drawing/2014/main" id="{A5E3EF83-0EB4-A243-8678-B68A8052B129}"/>
              </a:ext>
            </a:extLst>
          </p:cNvPr>
          <p:cNvSpPr txBox="1"/>
          <p:nvPr/>
        </p:nvSpPr>
        <p:spPr>
          <a:xfrm>
            <a:off x="5471607" y="5767631"/>
            <a:ext cx="780983" cy="461665"/>
          </a:xfrm>
          <a:prstGeom prst="rect">
            <a:avLst/>
          </a:prstGeom>
          <a:noFill/>
        </p:spPr>
        <p:txBody>
          <a:bodyPr wrap="none" rtlCol="0">
            <a:spAutoFit/>
          </a:bodyPr>
          <a:lstStyle/>
          <a:p>
            <a:pPr algn="l"/>
            <a:r>
              <a:rPr lang="en-US" sz="2400" dirty="0">
                <a:solidFill>
                  <a:schemeClr val="accent5">
                    <a:lumMod val="50000"/>
                  </a:schemeClr>
                </a:solidFill>
              </a:rPr>
              <a:t>Herr</a:t>
            </a:r>
          </a:p>
        </p:txBody>
      </p:sp>
      <p:sp>
        <p:nvSpPr>
          <p:cNvPr id="36" name="TextBox 35">
            <a:extLst>
              <a:ext uri="{FF2B5EF4-FFF2-40B4-BE49-F238E27FC236}">
                <a16:creationId xmlns:a16="http://schemas.microsoft.com/office/drawing/2014/main" id="{47127490-CAC1-C945-AD87-C122F71E7CCB}"/>
              </a:ext>
            </a:extLst>
          </p:cNvPr>
          <p:cNvSpPr txBox="1"/>
          <p:nvPr/>
        </p:nvSpPr>
        <p:spPr>
          <a:xfrm>
            <a:off x="2615184" y="3456432"/>
            <a:ext cx="1422184" cy="461665"/>
          </a:xfrm>
          <a:prstGeom prst="rect">
            <a:avLst/>
          </a:prstGeom>
          <a:noFill/>
        </p:spPr>
        <p:txBody>
          <a:bodyPr wrap="none" rtlCol="0">
            <a:spAutoFit/>
          </a:bodyPr>
          <a:lstStyle/>
          <a:p>
            <a:pPr algn="l"/>
            <a:r>
              <a:rPr lang="en-US" sz="2400" dirty="0">
                <a:solidFill>
                  <a:schemeClr val="accent5">
                    <a:lumMod val="50000"/>
                  </a:schemeClr>
                </a:solidFill>
              </a:rPr>
              <a:t>Problem</a:t>
            </a:r>
          </a:p>
        </p:txBody>
      </p:sp>
      <p:sp>
        <p:nvSpPr>
          <p:cNvPr id="37" name="TextBox 36">
            <a:extLst>
              <a:ext uri="{FF2B5EF4-FFF2-40B4-BE49-F238E27FC236}">
                <a16:creationId xmlns:a16="http://schemas.microsoft.com/office/drawing/2014/main" id="{E901B722-DBCA-0D4F-A5E2-438202AAB16D}"/>
              </a:ext>
            </a:extLst>
          </p:cNvPr>
          <p:cNvSpPr txBox="1"/>
          <p:nvPr/>
        </p:nvSpPr>
        <p:spPr>
          <a:xfrm>
            <a:off x="548640" y="5943600"/>
            <a:ext cx="1132041" cy="461665"/>
          </a:xfrm>
          <a:prstGeom prst="rect">
            <a:avLst/>
          </a:prstGeom>
          <a:noFill/>
        </p:spPr>
        <p:txBody>
          <a:bodyPr wrap="none" rtlCol="0">
            <a:spAutoFit/>
          </a:bodyPr>
          <a:lstStyle/>
          <a:p>
            <a:pPr algn="l"/>
            <a:r>
              <a:rPr lang="en-US" sz="2400" dirty="0" err="1">
                <a:solidFill>
                  <a:schemeClr val="accent5">
                    <a:lumMod val="50000"/>
                  </a:schemeClr>
                </a:solidFill>
              </a:rPr>
              <a:t>Grund</a:t>
            </a:r>
            <a:endParaRPr lang="en-US" sz="2400" dirty="0">
              <a:solidFill>
                <a:schemeClr val="accent5">
                  <a:lumMod val="50000"/>
                </a:schemeClr>
              </a:solidFill>
            </a:endParaRPr>
          </a:p>
        </p:txBody>
      </p:sp>
      <p:sp>
        <p:nvSpPr>
          <p:cNvPr id="38" name="TextBox 37">
            <a:extLst>
              <a:ext uri="{FF2B5EF4-FFF2-40B4-BE49-F238E27FC236}">
                <a16:creationId xmlns:a16="http://schemas.microsoft.com/office/drawing/2014/main" id="{7F17B960-6603-D147-A769-29B3D1DC6AEC}"/>
              </a:ext>
            </a:extLst>
          </p:cNvPr>
          <p:cNvSpPr txBox="1"/>
          <p:nvPr/>
        </p:nvSpPr>
        <p:spPr>
          <a:xfrm>
            <a:off x="475488" y="4956048"/>
            <a:ext cx="1011815" cy="461665"/>
          </a:xfrm>
          <a:prstGeom prst="rect">
            <a:avLst/>
          </a:prstGeom>
          <a:noFill/>
        </p:spPr>
        <p:txBody>
          <a:bodyPr wrap="none" rtlCol="0">
            <a:spAutoFit/>
          </a:bodyPr>
          <a:lstStyle/>
          <a:p>
            <a:pPr algn="l"/>
            <a:r>
              <a:rPr lang="en-US" sz="2400" dirty="0" err="1">
                <a:solidFill>
                  <a:schemeClr val="accent5">
                    <a:lumMod val="50000"/>
                  </a:schemeClr>
                </a:solidFill>
              </a:rPr>
              <a:t>leider</a:t>
            </a:r>
            <a:endParaRPr lang="en-US" sz="2400" dirty="0">
              <a:solidFill>
                <a:schemeClr val="accent5">
                  <a:lumMod val="50000"/>
                </a:schemeClr>
              </a:solidFill>
            </a:endParaRPr>
          </a:p>
        </p:txBody>
      </p:sp>
      <p:sp>
        <p:nvSpPr>
          <p:cNvPr id="40" name="TextBox 39">
            <a:extLst>
              <a:ext uri="{FF2B5EF4-FFF2-40B4-BE49-F238E27FC236}">
                <a16:creationId xmlns:a16="http://schemas.microsoft.com/office/drawing/2014/main" id="{06FBA938-1A3E-CC41-8542-6013A8FDB12B}"/>
              </a:ext>
            </a:extLst>
          </p:cNvPr>
          <p:cNvSpPr txBox="1"/>
          <p:nvPr/>
        </p:nvSpPr>
        <p:spPr>
          <a:xfrm>
            <a:off x="329184" y="2359152"/>
            <a:ext cx="1350050" cy="461665"/>
          </a:xfrm>
          <a:prstGeom prst="rect">
            <a:avLst/>
          </a:prstGeom>
          <a:noFill/>
        </p:spPr>
        <p:txBody>
          <a:bodyPr wrap="none" rtlCol="0">
            <a:spAutoFit/>
          </a:bodyPr>
          <a:lstStyle/>
          <a:p>
            <a:pPr algn="l"/>
            <a:r>
              <a:rPr lang="en-US" sz="2400" dirty="0" err="1">
                <a:solidFill>
                  <a:schemeClr val="accent5">
                    <a:lumMod val="50000"/>
                  </a:schemeClr>
                </a:solidFill>
              </a:rPr>
              <a:t>Lehrerin</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504522B4-54AC-D44B-BC1C-87DE9870D989}"/>
              </a:ext>
            </a:extLst>
          </p:cNvPr>
          <p:cNvSpPr txBox="1"/>
          <p:nvPr/>
        </p:nvSpPr>
        <p:spPr>
          <a:xfrm>
            <a:off x="1774988" y="1680734"/>
            <a:ext cx="1114408" cy="461665"/>
          </a:xfrm>
          <a:prstGeom prst="rect">
            <a:avLst/>
          </a:prstGeom>
          <a:noFill/>
        </p:spPr>
        <p:txBody>
          <a:bodyPr wrap="none" rtlCol="0">
            <a:spAutoFit/>
          </a:bodyPr>
          <a:lstStyle/>
          <a:p>
            <a:pPr algn="l"/>
            <a:r>
              <a:rPr lang="en-US" sz="2400" dirty="0" err="1">
                <a:solidFill>
                  <a:schemeClr val="accent5">
                    <a:lumMod val="50000"/>
                  </a:schemeClr>
                </a:solidFill>
              </a:rPr>
              <a:t>lernen</a:t>
            </a:r>
            <a:endParaRPr lang="en-US" sz="2400" dirty="0">
              <a:solidFill>
                <a:schemeClr val="accent5">
                  <a:lumMod val="50000"/>
                </a:schemeClr>
              </a:solidFill>
            </a:endParaRPr>
          </a:p>
        </p:txBody>
      </p:sp>
      <p:sp>
        <p:nvSpPr>
          <p:cNvPr id="43" name="TextBox 42">
            <a:extLst>
              <a:ext uri="{FF2B5EF4-FFF2-40B4-BE49-F238E27FC236}">
                <a16:creationId xmlns:a16="http://schemas.microsoft.com/office/drawing/2014/main" id="{B2E7FB81-5FFB-C841-92D2-76E0C662B8E2}"/>
              </a:ext>
            </a:extLst>
          </p:cNvPr>
          <p:cNvSpPr txBox="1"/>
          <p:nvPr/>
        </p:nvSpPr>
        <p:spPr>
          <a:xfrm>
            <a:off x="3694176" y="1536192"/>
            <a:ext cx="1643399" cy="461665"/>
          </a:xfrm>
          <a:prstGeom prst="rect">
            <a:avLst/>
          </a:prstGeom>
          <a:noFill/>
        </p:spPr>
        <p:txBody>
          <a:bodyPr wrap="none" rtlCol="0">
            <a:spAutoFit/>
          </a:bodyPr>
          <a:lstStyle/>
          <a:p>
            <a:pPr algn="l"/>
            <a:r>
              <a:rPr lang="en-US" sz="2400" dirty="0" err="1">
                <a:solidFill>
                  <a:schemeClr val="accent5">
                    <a:lumMod val="50000"/>
                  </a:schemeClr>
                </a:solidFill>
              </a:rPr>
              <a:t>schreiben</a:t>
            </a:r>
            <a:endParaRPr lang="en-US" sz="2400" dirty="0">
              <a:solidFill>
                <a:schemeClr val="accent5">
                  <a:lumMod val="50000"/>
                </a:schemeClr>
              </a:solidFill>
            </a:endParaRPr>
          </a:p>
        </p:txBody>
      </p:sp>
      <p:sp>
        <p:nvSpPr>
          <p:cNvPr id="44" name="TextBox 43">
            <a:extLst>
              <a:ext uri="{FF2B5EF4-FFF2-40B4-BE49-F238E27FC236}">
                <a16:creationId xmlns:a16="http://schemas.microsoft.com/office/drawing/2014/main" id="{00D77492-E689-074C-98A2-8D7A7739214C}"/>
              </a:ext>
            </a:extLst>
          </p:cNvPr>
          <p:cNvSpPr txBox="1"/>
          <p:nvPr/>
        </p:nvSpPr>
        <p:spPr>
          <a:xfrm>
            <a:off x="2615184" y="5027478"/>
            <a:ext cx="1116011" cy="461665"/>
          </a:xfrm>
          <a:prstGeom prst="rect">
            <a:avLst/>
          </a:prstGeom>
          <a:noFill/>
        </p:spPr>
        <p:txBody>
          <a:bodyPr wrap="none" rtlCol="0">
            <a:spAutoFit/>
          </a:bodyPr>
          <a:lstStyle/>
          <a:p>
            <a:pPr algn="l"/>
            <a:r>
              <a:rPr lang="en-US" sz="2400" dirty="0" err="1">
                <a:solidFill>
                  <a:schemeClr val="accent5">
                    <a:lumMod val="50000"/>
                  </a:schemeClr>
                </a:solidFill>
              </a:rPr>
              <a:t>Straße</a:t>
            </a:r>
            <a:endParaRPr lang="en-US" sz="2400" dirty="0">
              <a:solidFill>
                <a:schemeClr val="accent5">
                  <a:lumMod val="50000"/>
                </a:schemeClr>
              </a:solidFill>
            </a:endParaRPr>
          </a:p>
        </p:txBody>
      </p:sp>
      <p:sp>
        <p:nvSpPr>
          <p:cNvPr id="45" name="TextBox 44">
            <a:extLst>
              <a:ext uri="{FF2B5EF4-FFF2-40B4-BE49-F238E27FC236}">
                <a16:creationId xmlns:a16="http://schemas.microsoft.com/office/drawing/2014/main" id="{3D6BE268-D796-3549-8457-F176BA455426}"/>
              </a:ext>
            </a:extLst>
          </p:cNvPr>
          <p:cNvSpPr txBox="1"/>
          <p:nvPr/>
        </p:nvSpPr>
        <p:spPr>
          <a:xfrm>
            <a:off x="7031986" y="4645152"/>
            <a:ext cx="864339" cy="461665"/>
          </a:xfrm>
          <a:prstGeom prst="rect">
            <a:avLst/>
          </a:prstGeom>
          <a:noFill/>
        </p:spPr>
        <p:txBody>
          <a:bodyPr wrap="none" rtlCol="0">
            <a:spAutoFit/>
          </a:bodyPr>
          <a:lstStyle/>
          <a:p>
            <a:pPr algn="l"/>
            <a:r>
              <a:rPr lang="en-US" sz="2400" dirty="0" err="1">
                <a:solidFill>
                  <a:schemeClr val="accent5">
                    <a:lumMod val="50000"/>
                  </a:schemeClr>
                </a:solidFill>
              </a:rPr>
              <a:t>rund</a:t>
            </a:r>
            <a:endParaRPr lang="en-US" sz="2400" dirty="0">
              <a:solidFill>
                <a:schemeClr val="accent5">
                  <a:lumMod val="50000"/>
                </a:schemeClr>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7"/>
                                        </p:tgtEl>
                                      </p:cBhvr>
                                    </p:animEffect>
                                    <p:set>
                                      <p:cBhvr>
                                        <p:cTn id="7" dur="1" fill="hold">
                                          <p:stCondLst>
                                            <p:cond delay="2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err="1">
                <a:solidFill>
                  <a:srgbClr val="5B9BD5">
                    <a:lumMod val="50000"/>
                  </a:srgbClr>
                </a:solidFill>
                <a:ea typeface="+mn-ea"/>
                <a:cs typeface="+mn-cs"/>
              </a:rPr>
              <a:t>verbringen</a:t>
            </a:r>
            <a:endParaRPr lang="en-GB"/>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spend (time)| spending</a:t>
            </a:r>
            <a:r>
              <a:rPr kumimoji="0" lang="en-GB" sz="32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verbringt</a:t>
            </a:r>
            <a:endPar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242898"/>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[spends (time)| is spending time]</a:t>
            </a:r>
          </a:p>
        </p:txBody>
      </p:sp>
    </p:spTree>
    <p:extLst>
      <p:ext uri="{BB962C8B-B14F-4D97-AF65-F5344CB8AC3E}">
        <p14:creationId xmlns:p14="http://schemas.microsoft.com/office/powerpoint/2010/main" val="27637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err="1">
                <a:solidFill>
                  <a:srgbClr val="5B9BD5">
                    <a:lumMod val="50000"/>
                  </a:srgbClr>
                </a:solidFill>
              </a:rPr>
              <a:t>verbringen</a:t>
            </a:r>
            <a:endParaRPr lang="en-GB"/>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spend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err="1">
                <a:solidFill>
                  <a:srgbClr val="5B9BD5">
                    <a:lumMod val="50000"/>
                  </a:srgbClr>
                </a:solidFill>
                <a:latin typeface="Century Gothic" panose="020B0502020202020204" pitchFamily="34" charset="0"/>
              </a:rPr>
              <a:t>verbringt</a:t>
            </a:r>
            <a:endPar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spends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is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8838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err="1">
                <a:solidFill>
                  <a:srgbClr val="5B9BD5">
                    <a:lumMod val="50000"/>
                  </a:srgbClr>
                </a:solidFill>
              </a:rPr>
              <a:t>verbringt</a:t>
            </a:r>
            <a:endParaRPr lang="en-GB" sz="1150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spends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is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Sie </a:t>
            </a:r>
            <a:r>
              <a:rPr lang="en-GB" sz="6000" b="1" err="1">
                <a:solidFill>
                  <a:srgbClr val="EEC100"/>
                </a:solidFill>
                <a:latin typeface="Century Gothic" panose="020B0502020202020204" pitchFamily="34" charset="0"/>
                <a:cs typeface="Calibri" panose="020F0502020204030204" pitchFamily="34" charset="0"/>
              </a:rPr>
              <a:t>verbringt</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noProof="0" err="1">
                <a:ln>
                  <a:noFill/>
                </a:ln>
                <a:solidFill>
                  <a:srgbClr val="5B9BD5">
                    <a:lumMod val="50000"/>
                  </a:srgbClr>
                </a:solidFill>
                <a:effectLst/>
                <a:uLnTx/>
                <a:uFillTx/>
                <a:latin typeface="Century Gothic" panose="020B0502020202020204" pitchFamily="34" charset="0"/>
                <a:ea typeface="+mn-ea"/>
                <a:cs typeface="+mn-cs"/>
              </a:rPr>
              <a:t>Jahr</a:t>
            </a:r>
            <a:r>
              <a:rPr kumimoji="0" lang="en-GB"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in Berlin.</a:t>
            </a:r>
            <a:endParaRPr kumimoji="0" lang="fr-FR" sz="6000" b="0" i="0" u="none" strike="noStrike" kern="1200" cap="none" spc="0" normalizeH="0" baseline="0" noProof="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129179" y="5098063"/>
            <a:ext cx="891581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[She </a:t>
            </a:r>
            <a:r>
              <a:rPr lang="en-GB" sz="3200" b="1">
                <a:solidFill>
                  <a:srgbClr val="EEC100"/>
                </a:solidFill>
                <a:latin typeface="Century Gothic" panose="020B0502020202020204" pitchFamily="34" charset="0"/>
                <a:cs typeface="Calibri" panose="020F0502020204030204" pitchFamily="34" charset="0"/>
              </a:rPr>
              <a:t>spends</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is </a:t>
            </a:r>
            <a:r>
              <a:rPr lang="en-GB" sz="3200" b="1">
                <a:solidFill>
                  <a:srgbClr val="EEC100"/>
                </a:solidFill>
                <a:latin typeface="Century Gothic" panose="020B0502020202020204" pitchFamily="34" charset="0"/>
                <a:cs typeface="Calibri" panose="020F0502020204030204" pitchFamily="34" charset="0"/>
              </a:rPr>
              <a:t>spending</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 </a:t>
            </a:r>
            <a:r>
              <a:rPr lang="en-GB" sz="3200">
                <a:solidFill>
                  <a:srgbClr val="5B9BD5">
                    <a:lumMod val="50000"/>
                  </a:srgbClr>
                </a:solidFill>
                <a:latin typeface="Century Gothic" panose="020B0502020202020204" pitchFamily="34" charset="0"/>
              </a:rPr>
              <a:t>year in Berlin</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89089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err="1">
                <a:solidFill>
                  <a:srgbClr val="5B9BD5">
                    <a:lumMod val="50000"/>
                  </a:srgbClr>
                </a:solidFill>
              </a:rPr>
              <a:t>verbringen</a:t>
            </a:r>
            <a:endParaRPr lang="en-GB"/>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spend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0">
                <a:solidFill>
                  <a:srgbClr val="5B9BD5">
                    <a:lumMod val="50000"/>
                  </a:srgbClr>
                </a:solidFill>
                <a:latin typeface="Century Gothic" panose="020B0502020202020204" pitchFamily="34" charset="0"/>
              </a:rPr>
              <a:t>Er</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de-DE" sz="6000" noProof="0">
                <a:solidFill>
                  <a:srgbClr val="5B9BD5">
                    <a:lumMod val="50000"/>
                  </a:srgbClr>
                </a:solidFill>
                <a:latin typeface="Century Gothic" panose="020B0502020202020204" pitchFamily="34" charset="0"/>
              </a:rPr>
              <a:t>will</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de-DE" sz="6000">
                <a:solidFill>
                  <a:srgbClr val="5B9BD5">
                    <a:lumMod val="50000"/>
                  </a:srgbClr>
                </a:solidFill>
                <a:latin typeface="Century Gothic" panose="020B0502020202020204" pitchFamily="34" charset="0"/>
              </a:rPr>
              <a:t>Zeit in Rom </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verbringen</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533440" y="5098063"/>
            <a:ext cx="712511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He wants to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3200" b="1">
                <a:solidFill>
                  <a:srgbClr val="EEC100"/>
                </a:solidFill>
                <a:latin typeface="Century Gothic" panose="020B0502020202020204" pitchFamily="34" charset="0"/>
                <a:cs typeface="Calibri" panose="020F0502020204030204" pitchFamily="34" charset="0"/>
              </a:rPr>
              <a:t>spend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time in Rome.]</a:t>
            </a:r>
          </a:p>
        </p:txBody>
      </p:sp>
    </p:spTree>
    <p:extLst>
      <p:ext uri="{BB962C8B-B14F-4D97-AF65-F5344CB8AC3E}">
        <p14:creationId xmlns:p14="http://schemas.microsoft.com/office/powerpoint/2010/main" val="3971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err="1">
                <a:solidFill>
                  <a:srgbClr val="5B9BD5">
                    <a:lumMod val="50000"/>
                  </a:srgbClr>
                </a:solidFill>
              </a:rPr>
              <a:t>verbringt</a:t>
            </a:r>
            <a:endParaRPr lang="en-GB" sz="1150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spends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is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625642" y="4064754"/>
            <a:ext cx="1133434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Sie _________ </a:t>
            </a:r>
            <a:r>
              <a:rPr kumimoji="0" lang="en-GB" sz="6000" b="0"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noProof="0" err="1">
                <a:ln>
                  <a:noFill/>
                </a:ln>
                <a:solidFill>
                  <a:srgbClr val="5B9BD5">
                    <a:lumMod val="50000"/>
                  </a:srgbClr>
                </a:solidFill>
                <a:effectLst/>
                <a:uLnTx/>
                <a:uFillTx/>
                <a:latin typeface="Century Gothic" panose="020B0502020202020204" pitchFamily="34" charset="0"/>
                <a:ea typeface="+mn-ea"/>
                <a:cs typeface="+mn-cs"/>
              </a:rPr>
              <a:t>Jahr</a:t>
            </a:r>
            <a:r>
              <a:rPr kumimoji="0" lang="en-GB"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in Berlin</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1909718" y="4064754"/>
            <a:ext cx="34948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err="1">
                <a:solidFill>
                  <a:srgbClr val="EEC100"/>
                </a:solidFill>
                <a:latin typeface="Century Gothic" panose="020B0502020202020204" pitchFamily="34" charset="0"/>
                <a:cs typeface="Calibri" panose="020F0502020204030204" pitchFamily="34" charset="0"/>
              </a:rPr>
              <a:t>verbringt</a:t>
            </a:r>
            <a:endParaRPr kumimoji="0" lang="en-GB" sz="60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[She </a:t>
            </a:r>
            <a:r>
              <a:rPr lang="en-GB" sz="3200" b="1">
                <a:solidFill>
                  <a:srgbClr val="EEC100"/>
                </a:solidFill>
                <a:latin typeface="Century Gothic" panose="020B0502020202020204" pitchFamily="34" charset="0"/>
                <a:cs typeface="Calibri" panose="020F0502020204030204" pitchFamily="34" charset="0"/>
              </a:rPr>
              <a:t>spends</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is </a:t>
            </a:r>
            <a:r>
              <a:rPr lang="en-GB" sz="3200" b="1">
                <a:solidFill>
                  <a:srgbClr val="EEC100"/>
                </a:solidFill>
                <a:latin typeface="Century Gothic" panose="020B0502020202020204" pitchFamily="34" charset="0"/>
                <a:cs typeface="Calibri" panose="020F0502020204030204" pitchFamily="34" charset="0"/>
              </a:rPr>
              <a:t>spending</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 </a:t>
            </a:r>
            <a:r>
              <a:rPr lang="en-GB" sz="3200">
                <a:solidFill>
                  <a:srgbClr val="5B9BD5">
                    <a:lumMod val="50000"/>
                  </a:srgbClr>
                </a:solidFill>
                <a:latin typeface="Century Gothic" panose="020B0502020202020204" pitchFamily="34" charset="0"/>
              </a:rPr>
              <a:t>year in Berlin</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86829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err="1">
                <a:solidFill>
                  <a:srgbClr val="5B9BD5">
                    <a:lumMod val="50000"/>
                  </a:srgbClr>
                </a:solidFill>
              </a:rPr>
              <a:t>verbringen</a:t>
            </a:r>
            <a:endParaRPr lang="en-GB" sz="11500"/>
          </a:p>
        </p:txBody>
      </p:sp>
      <p:sp>
        <p:nvSpPr>
          <p:cNvPr id="4" name="TextBox 3"/>
          <p:cNvSpPr txBox="1"/>
          <p:nvPr/>
        </p:nvSpPr>
        <p:spPr>
          <a:xfrm>
            <a:off x="2467213" y="2190825"/>
            <a:ext cx="734179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spend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a:t>
            </a:r>
            <a:r>
              <a:rPr lang="en-GB" sz="3200">
                <a:solidFill>
                  <a:srgbClr val="5B9BD5">
                    <a:lumMod val="50000"/>
                  </a:srgbClr>
                </a:solidFill>
                <a:latin typeface="Century Gothic" panose="020B0502020202020204" pitchFamily="34" charset="0"/>
              </a:rPr>
              <a:t>spending (time)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0">
                <a:solidFill>
                  <a:srgbClr val="5B9BD5">
                    <a:lumMod val="50000"/>
                  </a:srgbClr>
                </a:solidFill>
                <a:latin typeface="Century Gothic" panose="020B0502020202020204" pitchFamily="34" charset="0"/>
              </a:rPr>
              <a:t>Er</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de-DE" sz="6000">
                <a:solidFill>
                  <a:srgbClr val="5B9BD5">
                    <a:lumMod val="50000"/>
                  </a:srgbClr>
                </a:solidFill>
                <a:latin typeface="Century Gothic" panose="020B0502020202020204" pitchFamily="34" charset="0"/>
              </a:rPr>
              <a:t>will</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zeit in</a:t>
            </a:r>
            <a:r>
              <a:rPr kumimoji="0" lang="de-DE"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Rom ___</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019575" y="4031769"/>
            <a:ext cx="421782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0" b="1">
                <a:solidFill>
                  <a:srgbClr val="EEC100"/>
                </a:solidFill>
                <a:latin typeface="Century Gothic" panose="020B0502020202020204" pitchFamily="34" charset="0"/>
                <a:cs typeface="Calibri" panose="020F0502020204030204" pitchFamily="34" charset="0"/>
              </a:rPr>
              <a:t>verbringen</a:t>
            </a:r>
            <a:endParaRPr kumimoji="0" lang="en-GB" sz="60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2872038" y="4998047"/>
            <a:ext cx="75536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He wants to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3200" b="1">
                <a:solidFill>
                  <a:srgbClr val="EEC100"/>
                </a:solidFill>
                <a:latin typeface="Century Gothic" panose="020B0502020202020204" pitchFamily="34" charset="0"/>
                <a:cs typeface="Calibri" panose="020F0502020204030204" pitchFamily="34" charset="0"/>
              </a:rPr>
              <a:t>spend</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time in Rome.]</a:t>
            </a:r>
          </a:p>
        </p:txBody>
      </p:sp>
    </p:spTree>
    <p:extLst>
      <p:ext uri="{BB962C8B-B14F-4D97-AF65-F5344CB8AC3E}">
        <p14:creationId xmlns:p14="http://schemas.microsoft.com/office/powerpoint/2010/main" val="25085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7B6E4534-6D38-FE4B-A107-A87FE2A30B4D}"/>
              </a:ext>
            </a:extLst>
          </p:cNvPr>
          <p:cNvSpPr/>
          <p:nvPr/>
        </p:nvSpPr>
        <p:spPr>
          <a:xfrm>
            <a:off x="10501285" y="1323801"/>
            <a:ext cx="1620000" cy="1073043"/>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pupil</a:t>
            </a:r>
          </a:p>
        </p:txBody>
      </p:sp>
      <p:sp>
        <p:nvSpPr>
          <p:cNvPr id="17" name="Rectangle 16">
            <a:extLst>
              <a:ext uri="{FF2B5EF4-FFF2-40B4-BE49-F238E27FC236}">
                <a16:creationId xmlns:a16="http://schemas.microsoft.com/office/drawing/2014/main" id="{C8CF836F-E68F-442C-8C17-EA2308A0987C}"/>
              </a:ext>
            </a:extLst>
          </p:cNvPr>
          <p:cNvSpPr/>
          <p:nvPr/>
        </p:nvSpPr>
        <p:spPr>
          <a:xfrm>
            <a:off x="39707" y="1310971"/>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Auge</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019C89B3-490A-4C40-AC25-C69BB56E016B}"/>
              </a:ext>
            </a:extLst>
          </p:cNvPr>
          <p:cNvSpPr/>
          <p:nvPr/>
        </p:nvSpPr>
        <p:spPr>
          <a:xfrm>
            <a:off x="1710896" y="1310971"/>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F0302020204030204"/>
              </a:rPr>
              <a:t>Gesicht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1E6DB1C2-5F64-4B77-AE86-D32496A49165}"/>
              </a:ext>
            </a:extLst>
          </p:cNvPr>
          <p:cNvSpPr/>
          <p:nvPr/>
        </p:nvSpPr>
        <p:spPr>
          <a:xfrm>
            <a:off x="33620" y="2560489"/>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Mund</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2D8B610D-CA44-4163-89C8-EF6FB6C30826}"/>
              </a:ext>
            </a:extLst>
          </p:cNvPr>
          <p:cNvSpPr/>
          <p:nvPr/>
        </p:nvSpPr>
        <p:spPr>
          <a:xfrm>
            <a:off x="1710896" y="2560489"/>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Nase</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3AD91E8D-7323-4C0D-A71E-7AA7A6D2EF6C}"/>
              </a:ext>
            </a:extLst>
          </p:cNvPr>
          <p:cNvSpPr/>
          <p:nvPr/>
        </p:nvSpPr>
        <p:spPr>
          <a:xfrm>
            <a:off x="39855" y="3830375"/>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ähnlich</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A4204141-1B72-407B-AF58-D145095356B4}"/>
              </a:ext>
            </a:extLst>
          </p:cNvPr>
          <p:cNvSpPr/>
          <p:nvPr/>
        </p:nvSpPr>
        <p:spPr>
          <a:xfrm>
            <a:off x="1711265" y="3830375"/>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breit</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A153AF0B-C474-4A0D-A3A0-A2D7DF059DCA}"/>
              </a:ext>
            </a:extLst>
          </p:cNvPr>
          <p:cNvSpPr/>
          <p:nvPr/>
        </p:nvSpPr>
        <p:spPr>
          <a:xfrm>
            <a:off x="45648" y="5079893"/>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115076"/>
                </a:solidFill>
                <a:latin typeface="Century Gothic" panose="020F0302020204030204"/>
              </a:rPr>
              <a:t>neu</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C16EB18-922B-46AE-9220-EC95F7F99CF0}"/>
              </a:ext>
            </a:extLst>
          </p:cNvPr>
          <p:cNvSpPr/>
          <p:nvPr/>
        </p:nvSpPr>
        <p:spPr>
          <a:xfrm>
            <a:off x="1703802" y="5079893"/>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rund</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B9E651B-AD52-4F94-97A8-770809F9E1FE}"/>
              </a:ext>
            </a:extLst>
          </p:cNvPr>
          <p:cNvSpPr/>
          <p:nvPr/>
        </p:nvSpPr>
        <p:spPr>
          <a:xfrm>
            <a:off x="8844411" y="1309703"/>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similar</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05A68179-4393-4E96-9B67-8D135A6AC006}"/>
              </a:ext>
            </a:extLst>
          </p:cNvPr>
          <p:cNvSpPr/>
          <p:nvPr/>
        </p:nvSpPr>
        <p:spPr>
          <a:xfrm>
            <a:off x="8846391" y="2560108"/>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hair</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0DDC29AF-2997-428A-979A-36B10CF7D752}"/>
              </a:ext>
            </a:extLst>
          </p:cNvPr>
          <p:cNvSpPr/>
          <p:nvPr/>
        </p:nvSpPr>
        <p:spPr>
          <a:xfrm>
            <a:off x="10513062" y="2544050"/>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nose</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F8EB3D95-7EFC-4FC3-9BB0-461A31396ECF}"/>
              </a:ext>
            </a:extLst>
          </p:cNvPr>
          <p:cNvSpPr/>
          <p:nvPr/>
        </p:nvSpPr>
        <p:spPr>
          <a:xfrm>
            <a:off x="8844411" y="3827412"/>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eye</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B9372B94-1892-47DA-BC0C-418E991B4242}"/>
              </a:ext>
            </a:extLst>
          </p:cNvPr>
          <p:cNvSpPr/>
          <p:nvPr/>
        </p:nvSpPr>
        <p:spPr>
          <a:xfrm>
            <a:off x="10513062" y="3828688"/>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new</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72049F43-02DA-4C41-B7F3-74C6D3DE99BD}"/>
              </a:ext>
            </a:extLst>
          </p:cNvPr>
          <p:cNvSpPr/>
          <p:nvPr/>
        </p:nvSpPr>
        <p:spPr>
          <a:xfrm>
            <a:off x="8844411" y="5070711"/>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round</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26C0E2D7-19BD-4D59-BC22-405783D119D1}"/>
              </a:ext>
            </a:extLst>
          </p:cNvPr>
          <p:cNvSpPr/>
          <p:nvPr/>
        </p:nvSpPr>
        <p:spPr>
          <a:xfrm>
            <a:off x="10513062" y="5075302"/>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thin</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A17860C1-F7F5-4AC8-AA25-F8F5B519CBCD}"/>
              </a:ext>
            </a:extLst>
          </p:cNvPr>
          <p:cNvSpPr/>
          <p:nvPr/>
        </p:nvSpPr>
        <p:spPr>
          <a:xfrm>
            <a:off x="17148" y="1322177"/>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1</a:t>
            </a:r>
          </a:p>
        </p:txBody>
      </p:sp>
      <p:sp>
        <p:nvSpPr>
          <p:cNvPr id="62" name="Rectangle 61">
            <a:extLst>
              <a:ext uri="{FF2B5EF4-FFF2-40B4-BE49-F238E27FC236}">
                <a16:creationId xmlns:a16="http://schemas.microsoft.com/office/drawing/2014/main" id="{045EA527-C77D-4036-ADE6-19F3604D91FD}"/>
              </a:ext>
            </a:extLst>
          </p:cNvPr>
          <p:cNvSpPr/>
          <p:nvPr/>
        </p:nvSpPr>
        <p:spPr>
          <a:xfrm>
            <a:off x="1710896" y="1323802"/>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2</a:t>
            </a:r>
          </a:p>
        </p:txBody>
      </p:sp>
      <p:sp>
        <p:nvSpPr>
          <p:cNvPr id="65" name="Rectangle 64">
            <a:extLst>
              <a:ext uri="{FF2B5EF4-FFF2-40B4-BE49-F238E27FC236}">
                <a16:creationId xmlns:a16="http://schemas.microsoft.com/office/drawing/2014/main" id="{0C49D150-0B35-4388-8BC8-E888A643148E}"/>
              </a:ext>
            </a:extLst>
          </p:cNvPr>
          <p:cNvSpPr/>
          <p:nvPr/>
        </p:nvSpPr>
        <p:spPr>
          <a:xfrm>
            <a:off x="1710252" y="2544050"/>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8" name="Rectangle 67">
            <a:extLst>
              <a:ext uri="{FF2B5EF4-FFF2-40B4-BE49-F238E27FC236}">
                <a16:creationId xmlns:a16="http://schemas.microsoft.com/office/drawing/2014/main" id="{27B7486F-D116-4016-9BBB-8A63A8395B18}"/>
              </a:ext>
            </a:extLst>
          </p:cNvPr>
          <p:cNvSpPr/>
          <p:nvPr/>
        </p:nvSpPr>
        <p:spPr>
          <a:xfrm>
            <a:off x="46973" y="3817580"/>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7</a:t>
            </a:r>
          </a:p>
        </p:txBody>
      </p:sp>
      <p:sp>
        <p:nvSpPr>
          <p:cNvPr id="69" name="Rectangle 68">
            <a:extLst>
              <a:ext uri="{FF2B5EF4-FFF2-40B4-BE49-F238E27FC236}">
                <a16:creationId xmlns:a16="http://schemas.microsoft.com/office/drawing/2014/main" id="{312D1178-6921-41BD-805B-7ED2B16E9290}"/>
              </a:ext>
            </a:extLst>
          </p:cNvPr>
          <p:cNvSpPr/>
          <p:nvPr/>
        </p:nvSpPr>
        <p:spPr>
          <a:xfrm>
            <a:off x="1699795" y="3827412"/>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8</a:t>
            </a:r>
          </a:p>
        </p:txBody>
      </p:sp>
      <p:sp>
        <p:nvSpPr>
          <p:cNvPr id="72" name="Rectangle 71">
            <a:extLst>
              <a:ext uri="{FF2B5EF4-FFF2-40B4-BE49-F238E27FC236}">
                <a16:creationId xmlns:a16="http://schemas.microsoft.com/office/drawing/2014/main" id="{59E5BB7E-98E2-42CF-8A97-EA241C48E08D}"/>
              </a:ext>
            </a:extLst>
          </p:cNvPr>
          <p:cNvSpPr/>
          <p:nvPr/>
        </p:nvSpPr>
        <p:spPr>
          <a:xfrm>
            <a:off x="8851754" y="1316167"/>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73" name="Rectangle 72">
            <a:extLst>
              <a:ext uri="{FF2B5EF4-FFF2-40B4-BE49-F238E27FC236}">
                <a16:creationId xmlns:a16="http://schemas.microsoft.com/office/drawing/2014/main" id="{925B2AC7-DCA3-4D9F-83F6-1490E2164176}"/>
              </a:ext>
            </a:extLst>
          </p:cNvPr>
          <p:cNvSpPr/>
          <p:nvPr/>
        </p:nvSpPr>
        <p:spPr>
          <a:xfrm>
            <a:off x="10516302" y="1306437"/>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75" name="Rectangle 74">
            <a:extLst>
              <a:ext uri="{FF2B5EF4-FFF2-40B4-BE49-F238E27FC236}">
                <a16:creationId xmlns:a16="http://schemas.microsoft.com/office/drawing/2014/main" id="{4427867B-F194-4E9D-BA5C-7883849158D5}"/>
              </a:ext>
            </a:extLst>
          </p:cNvPr>
          <p:cNvSpPr/>
          <p:nvPr/>
        </p:nvSpPr>
        <p:spPr>
          <a:xfrm>
            <a:off x="8861104" y="2542686"/>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76" name="Rectangle 75">
            <a:extLst>
              <a:ext uri="{FF2B5EF4-FFF2-40B4-BE49-F238E27FC236}">
                <a16:creationId xmlns:a16="http://schemas.microsoft.com/office/drawing/2014/main" id="{E1450E87-EBAE-4B0D-ADCF-C9AF2E35B32D}"/>
              </a:ext>
            </a:extLst>
          </p:cNvPr>
          <p:cNvSpPr/>
          <p:nvPr/>
        </p:nvSpPr>
        <p:spPr>
          <a:xfrm>
            <a:off x="10522888" y="2544050"/>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F</a:t>
            </a:r>
          </a:p>
        </p:txBody>
      </p:sp>
      <p:sp>
        <p:nvSpPr>
          <p:cNvPr id="78" name="Rectangle 77">
            <a:extLst>
              <a:ext uri="{FF2B5EF4-FFF2-40B4-BE49-F238E27FC236}">
                <a16:creationId xmlns:a16="http://schemas.microsoft.com/office/drawing/2014/main" id="{1FC5222D-65EA-440E-87DC-03AC8525787D}"/>
              </a:ext>
            </a:extLst>
          </p:cNvPr>
          <p:cNvSpPr/>
          <p:nvPr/>
        </p:nvSpPr>
        <p:spPr>
          <a:xfrm>
            <a:off x="8860735" y="3843338"/>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79" name="Rectangle 78">
            <a:extLst>
              <a:ext uri="{FF2B5EF4-FFF2-40B4-BE49-F238E27FC236}">
                <a16:creationId xmlns:a16="http://schemas.microsoft.com/office/drawing/2014/main" id="{6FF2BF22-2B2B-4ABE-ACD9-A439413C3BC4}"/>
              </a:ext>
            </a:extLst>
          </p:cNvPr>
          <p:cNvSpPr/>
          <p:nvPr/>
        </p:nvSpPr>
        <p:spPr>
          <a:xfrm>
            <a:off x="5285756"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EE6000"/>
                </a:solidFill>
                <a:latin typeface="Century Gothic" panose="020F0302020204030204"/>
              </a:rPr>
              <a:t>eye</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A39075BC-E52B-457F-A729-F3AC6F27F1FA}"/>
              </a:ext>
            </a:extLst>
          </p:cNvPr>
          <p:cNvSpPr/>
          <p:nvPr/>
        </p:nvSpPr>
        <p:spPr>
          <a:xfrm>
            <a:off x="5285756"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err="1">
                <a:solidFill>
                  <a:srgbClr val="115076"/>
                </a:solidFill>
                <a:latin typeface="Century Gothic" panose="020F0302020204030204"/>
              </a:rPr>
              <a:t>Auge</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B4FB2119-9A1E-41B3-9168-A6F26FB97C95}"/>
              </a:ext>
            </a:extLst>
          </p:cNvPr>
          <p:cNvSpPr/>
          <p:nvPr/>
        </p:nvSpPr>
        <p:spPr>
          <a:xfrm>
            <a:off x="5292874"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face</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79C8EBF4-FCE8-4B5A-A032-3B35F5E48D18}"/>
              </a:ext>
            </a:extLst>
          </p:cNvPr>
          <p:cNvSpPr/>
          <p:nvPr/>
        </p:nvSpPr>
        <p:spPr>
          <a:xfrm>
            <a:off x="5285756"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Gesicht</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EA3AD7A2-DE34-4219-A5F8-4D346CB475BE}"/>
              </a:ext>
            </a:extLst>
          </p:cNvPr>
          <p:cNvSpPr/>
          <p:nvPr/>
        </p:nvSpPr>
        <p:spPr>
          <a:xfrm>
            <a:off x="5292874"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hair</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CC896774-7914-4520-87E9-EFE60DE75562}"/>
              </a:ext>
            </a:extLst>
          </p:cNvPr>
          <p:cNvSpPr/>
          <p:nvPr/>
        </p:nvSpPr>
        <p:spPr>
          <a:xfrm>
            <a:off x="5292874"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Haar</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EA6E6268-50E6-486B-B478-E0A4E8706BAF}"/>
              </a:ext>
            </a:extLst>
          </p:cNvPr>
          <p:cNvSpPr/>
          <p:nvPr/>
        </p:nvSpPr>
        <p:spPr>
          <a:xfrm>
            <a:off x="5271520"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mouth</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0391C069-14D9-4112-B1F0-C57D6BA72F30}"/>
              </a:ext>
            </a:extLst>
          </p:cNvPr>
          <p:cNvSpPr/>
          <p:nvPr/>
        </p:nvSpPr>
        <p:spPr>
          <a:xfrm>
            <a:off x="5271520"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Mund</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350DE090-9DA0-456A-B957-C2A0F3C94A3D}"/>
              </a:ext>
            </a:extLst>
          </p:cNvPr>
          <p:cNvSpPr/>
          <p:nvPr/>
        </p:nvSpPr>
        <p:spPr>
          <a:xfrm>
            <a:off x="5292874"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rPr>
              <a:t>nose</a:t>
            </a:r>
          </a:p>
        </p:txBody>
      </p:sp>
      <p:sp>
        <p:nvSpPr>
          <p:cNvPr id="89" name="Rectangle 88">
            <a:extLst>
              <a:ext uri="{FF2B5EF4-FFF2-40B4-BE49-F238E27FC236}">
                <a16:creationId xmlns:a16="http://schemas.microsoft.com/office/drawing/2014/main" id="{B36C18D5-2174-4735-BE09-55B85053C152}"/>
              </a:ext>
            </a:extLst>
          </p:cNvPr>
          <p:cNvSpPr/>
          <p:nvPr/>
        </p:nvSpPr>
        <p:spPr>
          <a:xfrm>
            <a:off x="5271520" y="3793324"/>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Nase</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0" name="Rectangle 89">
            <a:extLst>
              <a:ext uri="{FF2B5EF4-FFF2-40B4-BE49-F238E27FC236}">
                <a16:creationId xmlns:a16="http://schemas.microsoft.com/office/drawing/2014/main" id="{A0ED7BFA-430D-4EE3-BB8C-DE654654FD74}"/>
              </a:ext>
            </a:extLst>
          </p:cNvPr>
          <p:cNvSpPr/>
          <p:nvPr/>
        </p:nvSpPr>
        <p:spPr>
          <a:xfrm>
            <a:off x="5299992" y="2554626"/>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pupil</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B49C9D31-1AB1-4E81-A971-55D9F89E8A8E}"/>
              </a:ext>
            </a:extLst>
          </p:cNvPr>
          <p:cNvSpPr/>
          <p:nvPr/>
        </p:nvSpPr>
        <p:spPr>
          <a:xfrm>
            <a:off x="5271520" y="3809401"/>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Schüler</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B7C3EA57-4C4B-4A30-A8D2-16597D28A388}"/>
              </a:ext>
            </a:extLst>
          </p:cNvPr>
          <p:cNvSpPr/>
          <p:nvPr/>
        </p:nvSpPr>
        <p:spPr>
          <a:xfrm>
            <a:off x="5264402" y="2562805"/>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similar</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AA89E41E-FF21-4E1B-84C3-19F837886C6D}"/>
              </a:ext>
            </a:extLst>
          </p:cNvPr>
          <p:cNvSpPr/>
          <p:nvPr/>
        </p:nvSpPr>
        <p:spPr>
          <a:xfrm>
            <a:off x="5280112" y="3817580"/>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ähnlich</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0614F49E-9E7F-4767-B365-D782CAD6228D}"/>
              </a:ext>
            </a:extLst>
          </p:cNvPr>
          <p:cNvSpPr/>
          <p:nvPr/>
        </p:nvSpPr>
        <p:spPr>
          <a:xfrm>
            <a:off x="5285756" y="2554626"/>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wide</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46576BF7-226D-438B-B7ED-D555A0190209}"/>
              </a:ext>
            </a:extLst>
          </p:cNvPr>
          <p:cNvSpPr/>
          <p:nvPr/>
        </p:nvSpPr>
        <p:spPr>
          <a:xfrm>
            <a:off x="5278638"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breit</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pic>
        <p:nvPicPr>
          <p:cNvPr id="71" name="Picture 70" descr="background rectangle">
            <a:extLst>
              <a:ext uri="{FF2B5EF4-FFF2-40B4-BE49-F238E27FC236}">
                <a16:creationId xmlns:a16="http://schemas.microsoft.com/office/drawing/2014/main" id="{4339041C-3C32-4972-A5B6-83CD229EDBF0}"/>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909"/>
            <a:ext cx="3579779" cy="869950"/>
          </a:xfrm>
          <a:prstGeom prst="rect">
            <a:avLst/>
          </a:prstGeom>
        </p:spPr>
      </p:pic>
      <p:sp>
        <p:nvSpPr>
          <p:cNvPr id="3" name="Title 2">
            <a:extLst>
              <a:ext uri="{FF2B5EF4-FFF2-40B4-BE49-F238E27FC236}">
                <a16:creationId xmlns:a16="http://schemas.microsoft.com/office/drawing/2014/main" id="{09A54DF4-E834-4A9E-9409-36D016D2DF3A}"/>
              </a:ext>
            </a:extLst>
          </p:cNvPr>
          <p:cNvSpPr>
            <a:spLocks noGrp="1"/>
          </p:cNvSpPr>
          <p:nvPr>
            <p:ph type="title"/>
          </p:nvPr>
        </p:nvSpPr>
        <p:spPr>
          <a:xfrm>
            <a:off x="0" y="-125532"/>
            <a:ext cx="10515600" cy="1325563"/>
          </a:xfrm>
        </p:spPr>
        <p:txBody>
          <a:bodyPr>
            <a:normAutofit/>
          </a:bodyPr>
          <a:lstStyle/>
          <a:p>
            <a:r>
              <a:rPr lang="en-GB" sz="4000" b="1" dirty="0" err="1">
                <a:solidFill>
                  <a:schemeClr val="bg1"/>
                </a:solidFill>
              </a:rPr>
              <a:t>Vokabeln</a:t>
            </a:r>
            <a:endParaRPr lang="en-GB" sz="4000" b="1" dirty="0">
              <a:solidFill>
                <a:schemeClr val="bg1"/>
              </a:solidFill>
            </a:endParaRPr>
          </a:p>
        </p:txBody>
      </p:sp>
      <p:sp>
        <p:nvSpPr>
          <p:cNvPr id="60" name="Rectangle 59">
            <a:extLst>
              <a:ext uri="{FF2B5EF4-FFF2-40B4-BE49-F238E27FC236}">
                <a16:creationId xmlns:a16="http://schemas.microsoft.com/office/drawing/2014/main" id="{9CAEEAE1-88D1-AE49-8B52-5BEA2DBB5BED}"/>
              </a:ext>
            </a:extLst>
          </p:cNvPr>
          <p:cNvSpPr/>
          <p:nvPr/>
        </p:nvSpPr>
        <p:spPr>
          <a:xfrm>
            <a:off x="3379116" y="2544050"/>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F0302020204030204"/>
              </a:rPr>
              <a:t>Schüler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4F4E98DB-BBDF-DB44-9F86-25533BD77DEC}"/>
              </a:ext>
            </a:extLst>
          </p:cNvPr>
          <p:cNvSpPr/>
          <p:nvPr/>
        </p:nvSpPr>
        <p:spPr>
          <a:xfrm>
            <a:off x="3356970" y="3837717"/>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dünn</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928EBB56-BA60-4746-B439-3CAA723BD3F8}"/>
              </a:ext>
            </a:extLst>
          </p:cNvPr>
          <p:cNvSpPr/>
          <p:nvPr/>
        </p:nvSpPr>
        <p:spPr>
          <a:xfrm>
            <a:off x="3375557" y="5079893"/>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als</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161BF4F5-01F7-0640-AC6F-2C30F1861107}"/>
              </a:ext>
            </a:extLst>
          </p:cNvPr>
          <p:cNvSpPr/>
          <p:nvPr/>
        </p:nvSpPr>
        <p:spPr>
          <a:xfrm>
            <a:off x="7192886" y="1295283"/>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mouth</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81F4DEB1-B06B-0B4C-88AA-BA6C5545974D}"/>
              </a:ext>
            </a:extLst>
          </p:cNvPr>
          <p:cNvSpPr/>
          <p:nvPr/>
        </p:nvSpPr>
        <p:spPr>
          <a:xfrm>
            <a:off x="7193268" y="2544050"/>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face</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6023BA2D-E15D-1C41-BDDD-3FFFFC0239AD}"/>
              </a:ext>
            </a:extLst>
          </p:cNvPr>
          <p:cNvSpPr/>
          <p:nvPr/>
        </p:nvSpPr>
        <p:spPr>
          <a:xfrm>
            <a:off x="7192886" y="3836594"/>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wide</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650B02AD-E254-A94A-9016-226D1B405B7E}"/>
              </a:ext>
            </a:extLst>
          </p:cNvPr>
          <p:cNvSpPr/>
          <p:nvPr/>
        </p:nvSpPr>
        <p:spPr>
          <a:xfrm>
            <a:off x="7192886" y="5079893"/>
            <a:ext cx="1620000" cy="1080000"/>
          </a:xfrm>
          <a:prstGeom prst="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DAA520"/>
                </a:solidFill>
                <a:latin typeface="Century Gothic" panose="020F0302020204030204"/>
              </a:rPr>
              <a:t>as</a:t>
            </a:r>
            <a:endPar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EB927576-623B-41AB-843D-B6E0FCCEF6DD}"/>
              </a:ext>
            </a:extLst>
          </p:cNvPr>
          <p:cNvSpPr/>
          <p:nvPr/>
        </p:nvSpPr>
        <p:spPr>
          <a:xfrm>
            <a:off x="7203056" y="2544707"/>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70" name="Rectangle 69">
            <a:extLst>
              <a:ext uri="{FF2B5EF4-FFF2-40B4-BE49-F238E27FC236}">
                <a16:creationId xmlns:a16="http://schemas.microsoft.com/office/drawing/2014/main" id="{080FFB0B-BDF5-40EA-9B3C-33B2B7DEA971}"/>
              </a:ext>
            </a:extLst>
          </p:cNvPr>
          <p:cNvSpPr/>
          <p:nvPr/>
        </p:nvSpPr>
        <p:spPr>
          <a:xfrm>
            <a:off x="7187537" y="1306437"/>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rPr>
              <a:t>A</a:t>
            </a:r>
          </a:p>
        </p:txBody>
      </p:sp>
      <p:sp>
        <p:nvSpPr>
          <p:cNvPr id="64" name="Rectangle 63">
            <a:extLst>
              <a:ext uri="{FF2B5EF4-FFF2-40B4-BE49-F238E27FC236}">
                <a16:creationId xmlns:a16="http://schemas.microsoft.com/office/drawing/2014/main" id="{BFC6205C-9337-4768-88CB-1284713F8F3B}"/>
              </a:ext>
            </a:extLst>
          </p:cNvPr>
          <p:cNvSpPr/>
          <p:nvPr/>
        </p:nvSpPr>
        <p:spPr>
          <a:xfrm>
            <a:off x="17148" y="2560108"/>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4</a:t>
            </a:r>
          </a:p>
        </p:txBody>
      </p:sp>
      <p:sp>
        <p:nvSpPr>
          <p:cNvPr id="67" name="Rectangle 66">
            <a:extLst>
              <a:ext uri="{FF2B5EF4-FFF2-40B4-BE49-F238E27FC236}">
                <a16:creationId xmlns:a16="http://schemas.microsoft.com/office/drawing/2014/main" id="{A919C2C8-DCFF-43DB-8019-86B2AEF5F4D3}"/>
              </a:ext>
            </a:extLst>
          </p:cNvPr>
          <p:cNvSpPr/>
          <p:nvPr/>
        </p:nvSpPr>
        <p:spPr>
          <a:xfrm>
            <a:off x="3368456" y="2554626"/>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rPr>
              <a:t>6</a:t>
            </a:r>
          </a:p>
        </p:txBody>
      </p:sp>
      <p:sp>
        <p:nvSpPr>
          <p:cNvPr id="77" name="Rectangle 76">
            <a:extLst>
              <a:ext uri="{FF2B5EF4-FFF2-40B4-BE49-F238E27FC236}">
                <a16:creationId xmlns:a16="http://schemas.microsoft.com/office/drawing/2014/main" id="{8573BA9A-5BB1-439C-BCA2-619A60FA0583}"/>
              </a:ext>
            </a:extLst>
          </p:cNvPr>
          <p:cNvSpPr/>
          <p:nvPr/>
        </p:nvSpPr>
        <p:spPr>
          <a:xfrm>
            <a:off x="7209438" y="3827412"/>
            <a:ext cx="1586322"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00" name="Rectangle 99">
            <a:extLst>
              <a:ext uri="{FF2B5EF4-FFF2-40B4-BE49-F238E27FC236}">
                <a16:creationId xmlns:a16="http://schemas.microsoft.com/office/drawing/2014/main" id="{8305F94B-E7E4-6A40-BD35-9A356E102C10}"/>
              </a:ext>
            </a:extLst>
          </p:cNvPr>
          <p:cNvSpPr/>
          <p:nvPr/>
        </p:nvSpPr>
        <p:spPr>
          <a:xfrm>
            <a:off x="3375441" y="3846287"/>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prstClr val="white"/>
                </a:solidFill>
                <a:latin typeface="Century Gothic" panose="020F0302020204030204"/>
              </a:rPr>
              <a:t>9</a:t>
            </a:r>
            <a:endParaRPr kumimoji="0" lang="en-GB" sz="40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A146D049-7C63-EC46-96F1-B4CE4A46BF96}"/>
              </a:ext>
            </a:extLst>
          </p:cNvPr>
          <p:cNvSpPr/>
          <p:nvPr/>
        </p:nvSpPr>
        <p:spPr>
          <a:xfrm>
            <a:off x="10522888" y="5070711"/>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a:solidFill>
                  <a:prstClr val="white"/>
                </a:solidFill>
                <a:latin typeface="Century Gothic" panose="020F0302020204030204"/>
              </a:rPr>
              <a:t>L</a:t>
            </a:r>
            <a:endPar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57EA6EE3-E3E5-DD47-8216-ECEE327B1B9C}"/>
              </a:ext>
            </a:extLst>
          </p:cNvPr>
          <p:cNvSpPr/>
          <p:nvPr/>
        </p:nvSpPr>
        <p:spPr>
          <a:xfrm>
            <a:off x="39707" y="5064843"/>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prstClr val="white"/>
                </a:solidFill>
                <a:latin typeface="Century Gothic" panose="020F0302020204030204"/>
              </a:rPr>
              <a:t>10</a:t>
            </a:r>
            <a:endParaRPr kumimoji="0" lang="en-GB" sz="4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C252B55E-E9D4-3A40-B3D7-F958B10A6B99}"/>
              </a:ext>
            </a:extLst>
          </p:cNvPr>
          <p:cNvSpPr/>
          <p:nvPr/>
        </p:nvSpPr>
        <p:spPr>
          <a:xfrm>
            <a:off x="1699795" y="5079893"/>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prstClr val="white"/>
                </a:solidFill>
                <a:latin typeface="Century Gothic" panose="020F0302020204030204"/>
              </a:rPr>
              <a:t>11</a:t>
            </a:r>
            <a:endParaRPr kumimoji="0" lang="en-GB" sz="4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F337AECC-B3A0-D94B-A4D9-0768939B2323}"/>
              </a:ext>
            </a:extLst>
          </p:cNvPr>
          <p:cNvSpPr/>
          <p:nvPr/>
        </p:nvSpPr>
        <p:spPr>
          <a:xfrm>
            <a:off x="3353942" y="5075302"/>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prstClr val="white"/>
                </a:solidFill>
                <a:latin typeface="Century Gothic" panose="020F0302020204030204"/>
              </a:rPr>
              <a:t>12</a:t>
            </a:r>
            <a:endParaRPr kumimoji="0" lang="en-GB" sz="4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7EB12F74-2F70-164E-AB5C-82CE8503B8A7}"/>
              </a:ext>
            </a:extLst>
          </p:cNvPr>
          <p:cNvSpPr/>
          <p:nvPr/>
        </p:nvSpPr>
        <p:spPr>
          <a:xfrm>
            <a:off x="10513062" y="3827412"/>
            <a:ext cx="1620000"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noProof="0">
                <a:solidFill>
                  <a:prstClr val="white"/>
                </a:solidFill>
                <a:latin typeface="Century Gothic" panose="020F0302020204030204"/>
              </a:rPr>
              <a:t>I</a:t>
            </a:r>
            <a:endPar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CD1794AC-E7D3-204D-A526-F68CCAE6880C}"/>
              </a:ext>
            </a:extLst>
          </p:cNvPr>
          <p:cNvSpPr/>
          <p:nvPr/>
        </p:nvSpPr>
        <p:spPr>
          <a:xfrm>
            <a:off x="7200086" y="5085361"/>
            <a:ext cx="1607451"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noProof="0">
                <a:solidFill>
                  <a:prstClr val="white"/>
                </a:solidFill>
                <a:latin typeface="Century Gothic" panose="020F0302020204030204"/>
              </a:rPr>
              <a:t>J</a:t>
            </a:r>
            <a:endPar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53832BC2-1903-E243-91E4-E51882601783}"/>
              </a:ext>
            </a:extLst>
          </p:cNvPr>
          <p:cNvSpPr/>
          <p:nvPr/>
        </p:nvSpPr>
        <p:spPr>
          <a:xfrm>
            <a:off x="8856849" y="5085361"/>
            <a:ext cx="1593048" cy="10800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noProof="0">
                <a:solidFill>
                  <a:prstClr val="white"/>
                </a:solidFill>
                <a:latin typeface="Century Gothic" panose="020F0302020204030204"/>
              </a:rPr>
              <a:t>K</a:t>
            </a:r>
            <a:endParaRPr kumimoji="0" lang="en-GB" sz="44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8" name="Rectangle 107">
            <a:extLst>
              <a:ext uri="{FF2B5EF4-FFF2-40B4-BE49-F238E27FC236}">
                <a16:creationId xmlns:a16="http://schemas.microsoft.com/office/drawing/2014/main" id="{1F947E00-423C-384B-8EDC-496548D7C0CC}"/>
              </a:ext>
            </a:extLst>
          </p:cNvPr>
          <p:cNvSpPr/>
          <p:nvPr/>
        </p:nvSpPr>
        <p:spPr>
          <a:xfrm>
            <a:off x="5278638" y="2544707"/>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EE6000"/>
                </a:solidFill>
                <a:latin typeface="Century Gothic" panose="020F0302020204030204"/>
              </a:rPr>
              <a:t>thin</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601A3684-9D3C-5F49-9E9F-994937BCBEEF}"/>
              </a:ext>
            </a:extLst>
          </p:cNvPr>
          <p:cNvSpPr/>
          <p:nvPr/>
        </p:nvSpPr>
        <p:spPr>
          <a:xfrm>
            <a:off x="5292874" y="3809120"/>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err="1">
                <a:solidFill>
                  <a:srgbClr val="115076"/>
                </a:solidFill>
                <a:latin typeface="Century Gothic" panose="020F0302020204030204"/>
              </a:rPr>
              <a:t>dünn</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353126BC-F06D-D142-BBBF-A9A870606CF0}"/>
              </a:ext>
            </a:extLst>
          </p:cNvPr>
          <p:cNvSpPr/>
          <p:nvPr/>
        </p:nvSpPr>
        <p:spPr>
          <a:xfrm>
            <a:off x="5271520" y="2534788"/>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new</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B60B99DB-B3C7-3C45-9850-0306EEC64583}"/>
              </a:ext>
            </a:extLst>
          </p:cNvPr>
          <p:cNvSpPr/>
          <p:nvPr/>
        </p:nvSpPr>
        <p:spPr>
          <a:xfrm>
            <a:off x="5285019" y="3801222"/>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115076"/>
                </a:solidFill>
                <a:latin typeface="Century Gothic" panose="020F0302020204030204"/>
              </a:rPr>
              <a:t>neu</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08E8FBC7-2433-124E-AB17-FE657D24A34D}"/>
              </a:ext>
            </a:extLst>
          </p:cNvPr>
          <p:cNvSpPr/>
          <p:nvPr/>
        </p:nvSpPr>
        <p:spPr>
          <a:xfrm>
            <a:off x="5287145" y="2526612"/>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srgbClr val="EE6000"/>
                </a:solidFill>
                <a:latin typeface="Century Gothic" panose="020F0302020204030204"/>
              </a:rPr>
              <a:t>round</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5B32727B-E8A2-E44B-BD6B-D15418197171}"/>
              </a:ext>
            </a:extLst>
          </p:cNvPr>
          <p:cNvSpPr/>
          <p:nvPr/>
        </p:nvSpPr>
        <p:spPr>
          <a:xfrm>
            <a:off x="5277901" y="3793324"/>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err="1">
                <a:solidFill>
                  <a:srgbClr val="115076"/>
                </a:solidFill>
                <a:latin typeface="Century Gothic" panose="020F0302020204030204"/>
              </a:rPr>
              <a:t>rund</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5D3BEE7F-8EA5-C14C-9A28-0B1A4CAD5A19}"/>
              </a:ext>
            </a:extLst>
          </p:cNvPr>
          <p:cNvSpPr/>
          <p:nvPr/>
        </p:nvSpPr>
        <p:spPr>
          <a:xfrm>
            <a:off x="5277901" y="2542686"/>
            <a:ext cx="1620000" cy="1080000"/>
          </a:xfrm>
          <a:prstGeom prst="rec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EE6000"/>
                </a:solidFill>
                <a:latin typeface="Century Gothic" panose="020F0302020204030204"/>
              </a:rPr>
              <a:t>as</a:t>
            </a:r>
            <a:endPar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AC9546BB-D346-4344-9A75-C7A62F465437}"/>
              </a:ext>
            </a:extLst>
          </p:cNvPr>
          <p:cNvSpPr/>
          <p:nvPr/>
        </p:nvSpPr>
        <p:spPr>
          <a:xfrm>
            <a:off x="5271520" y="3785247"/>
            <a:ext cx="1620000" cy="1080000"/>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srgbClr val="115076"/>
                </a:solidFill>
                <a:latin typeface="Century Gothic" panose="020F0302020204030204"/>
              </a:rPr>
              <a:t>als</a:t>
            </a:r>
            <a:endParaRPr kumimoji="0" lang="en-GB" sz="24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345375B4-2403-4C8B-B5FF-9634B36F19BF}"/>
              </a:ext>
            </a:extLst>
          </p:cNvPr>
          <p:cNvSpPr/>
          <p:nvPr/>
        </p:nvSpPr>
        <p:spPr>
          <a:xfrm>
            <a:off x="3399295" y="1317041"/>
            <a:ext cx="1620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F0302020204030204"/>
              </a:rPr>
              <a:t>Haar</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B04D654D-8D7C-4204-8D39-49249287B358}"/>
              </a:ext>
            </a:extLst>
          </p:cNvPr>
          <p:cNvSpPr/>
          <p:nvPr/>
        </p:nvSpPr>
        <p:spPr>
          <a:xfrm>
            <a:off x="3403069" y="1316844"/>
            <a:ext cx="1620000" cy="1080000"/>
          </a:xfrm>
          <a:prstGeom prst="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7354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61"/>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4" restart="whenNotActive" fill="hold" evtFilter="cancelBubble" nodeType="interactiveSeq">
                <p:stCondLst>
                  <p:cond evt="onClick" delay="0">
                    <p:tgtEl>
                      <p:spTgt spid="17"/>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09" restart="whenNotActive" fill="hold" evtFilter="cancelBubble" nodeType="interactiveSeq">
                <p:stCondLst>
                  <p:cond evt="onClick" delay="0">
                    <p:tgtEl>
                      <p:spTgt spid="62"/>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4" restart="whenNotActive" fill="hold" evtFilter="cancelBubble" nodeType="interactiveSeq">
                <p:stCondLst>
                  <p:cond evt="onClick" delay="0">
                    <p:tgtEl>
                      <p:spTgt spid="44"/>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119" restart="whenNotActive" fill="hold" evtFilter="cancelBubble" nodeType="interactiveSeq">
                <p:stCondLst>
                  <p:cond evt="onClick" delay="0">
                    <p:tgtEl>
                      <p:spTgt spid="63"/>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24" restart="whenNotActive" fill="hold" evtFilter="cancelBubble" nodeType="interactiveSeq">
                <p:stCondLst>
                  <p:cond evt="onClick" delay="0">
                    <p:tgtEl>
                      <p:spTgt spid="117"/>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117"/>
                  </p:tgtEl>
                </p:cond>
              </p:nextCondLst>
            </p:seq>
            <p:seq concurrent="1" nextAc="seek">
              <p:cTn id="129" restart="whenNotActive" fill="hold" evtFilter="cancelBubble" nodeType="interactiveSeq">
                <p:stCondLst>
                  <p:cond evt="onClick" delay="0">
                    <p:tgtEl>
                      <p:spTgt spid="6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4" restart="whenNotActive" fill="hold" evtFilter="cancelBubble" nodeType="interactiveSeq">
                <p:stCondLst>
                  <p:cond evt="onClick" delay="0">
                    <p:tgtEl>
                      <p:spTgt spid="45"/>
                    </p:tgtEl>
                  </p:cond>
                </p:stCondLst>
                <p:endSync evt="end" delay="0">
                  <p:rtn val="all"/>
                </p:endSync>
                <p:childTnLst>
                  <p:par>
                    <p:cTn id="135" fill="hold">
                      <p:stCondLst>
                        <p:cond delay="0"/>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39" restart="whenNotActive" fill="hold" evtFilter="cancelBubble" nodeType="interactiveSeq">
                <p:stCondLst>
                  <p:cond evt="onClick" delay="0">
                    <p:tgtEl>
                      <p:spTgt spid="65"/>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4" restart="whenNotActive" fill="hold" evtFilter="cancelBubble" nodeType="interactiveSeq">
                <p:stCondLst>
                  <p:cond evt="onClick" delay="0">
                    <p:tgtEl>
                      <p:spTgt spid="46"/>
                    </p:tgtEl>
                  </p:cond>
                </p:stCondLst>
                <p:endSync evt="end" delay="0">
                  <p:rtn val="all"/>
                </p:endSync>
                <p:childTnLst>
                  <p:par>
                    <p:cTn id="145" fill="hold">
                      <p:stCondLst>
                        <p:cond delay="0"/>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49" restart="whenNotActive" fill="hold" evtFilter="cancelBubble" nodeType="interactiveSeq">
                <p:stCondLst>
                  <p:cond evt="onClick" delay="0">
                    <p:tgtEl>
                      <p:spTgt spid="67"/>
                    </p:tgtEl>
                  </p:cond>
                </p:stCondLst>
                <p:endSync evt="end" delay="0">
                  <p:rtn val="all"/>
                </p:endSync>
                <p:childTnLst>
                  <p:par>
                    <p:cTn id="150" fill="hold">
                      <p:stCondLst>
                        <p:cond delay="0"/>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4" restart="whenNotActive" fill="hold" evtFilter="cancelBubble" nodeType="interactiveSeq">
                <p:stCondLst>
                  <p:cond evt="onClick" delay="0">
                    <p:tgtEl>
                      <p:spTgt spid="60"/>
                    </p:tgtEl>
                  </p:cond>
                </p:stCondLst>
                <p:endSync evt="end" delay="0">
                  <p:rtn val="all"/>
                </p:endSync>
                <p:childTnLst>
                  <p:par>
                    <p:cTn id="155" fill="hold">
                      <p:stCondLst>
                        <p:cond delay="0"/>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67"/>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59" restart="whenNotActive" fill="hold" evtFilter="cancelBubble" nodeType="interactiveSeq">
                <p:stCondLst>
                  <p:cond evt="onClick" delay="0">
                    <p:tgtEl>
                      <p:spTgt spid="68"/>
                    </p:tgtEl>
                  </p:cond>
                </p:stCondLst>
                <p:endSync evt="end" delay="0">
                  <p:rtn val="all"/>
                </p:endSync>
                <p:childTnLst>
                  <p:par>
                    <p:cTn id="160" fill="hold">
                      <p:stCondLst>
                        <p:cond delay="0"/>
                      </p:stCondLst>
                      <p:childTnLst>
                        <p:par>
                          <p:cTn id="161" fill="hold">
                            <p:stCondLst>
                              <p:cond delay="0"/>
                            </p:stCondLst>
                            <p:childTnLst>
                              <p:par>
                                <p:cTn id="162" presetID="1" presetClass="exit" presetSubtype="0" fill="hold" grpId="1" nodeType="clickEffect">
                                  <p:stCondLst>
                                    <p:cond delay="0"/>
                                  </p:stCondLst>
                                  <p:childTnLst>
                                    <p:set>
                                      <p:cBhvr>
                                        <p:cTn id="163"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4" restart="whenNotActive" fill="hold" evtFilter="cancelBubble" nodeType="interactiveSeq">
                <p:stCondLst>
                  <p:cond evt="onClick" delay="0">
                    <p:tgtEl>
                      <p:spTgt spid="47"/>
                    </p:tgtEl>
                  </p:cond>
                </p:stCondLst>
                <p:endSync evt="end" delay="0">
                  <p:rtn val="all"/>
                </p:endSync>
                <p:childTnLst>
                  <p:par>
                    <p:cTn id="165" fill="hold">
                      <p:stCondLst>
                        <p:cond delay="0"/>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69" restart="whenNotActive" fill="hold" evtFilter="cancelBubble" nodeType="interactiveSeq">
                <p:stCondLst>
                  <p:cond evt="onClick" delay="0">
                    <p:tgtEl>
                      <p:spTgt spid="69"/>
                    </p:tgtEl>
                  </p:cond>
                </p:stCondLst>
                <p:endSync evt="end" delay="0">
                  <p:rtn val="all"/>
                </p:endSync>
                <p:childTnLst>
                  <p:par>
                    <p:cTn id="170" fill="hold">
                      <p:stCondLst>
                        <p:cond delay="0"/>
                      </p:stCondLst>
                      <p:childTnLst>
                        <p:par>
                          <p:cTn id="171" fill="hold">
                            <p:stCondLst>
                              <p:cond delay="0"/>
                            </p:stCondLst>
                            <p:childTnLst>
                              <p:par>
                                <p:cTn id="172" presetID="1" presetClass="exit" presetSubtype="0" fill="hold" grpId="1" nodeType="clickEffect">
                                  <p:stCondLst>
                                    <p:cond delay="0"/>
                                  </p:stCondLst>
                                  <p:childTnLst>
                                    <p:set>
                                      <p:cBhvr>
                                        <p:cTn id="173"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74" restart="whenNotActive" fill="hold" evtFilter="cancelBubble" nodeType="interactiveSeq">
                <p:stCondLst>
                  <p:cond evt="onClick" delay="0">
                    <p:tgtEl>
                      <p:spTgt spid="48"/>
                    </p:tgtEl>
                  </p:cond>
                </p:stCondLst>
                <p:endSync evt="end" delay="0">
                  <p:rtn val="all"/>
                </p:endSync>
                <p:childTnLst>
                  <p:par>
                    <p:cTn id="175" fill="hold">
                      <p:stCondLst>
                        <p:cond delay="0"/>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79" restart="whenNotActive" fill="hold" evtFilter="cancelBubble" nodeType="interactiveSeq">
                <p:stCondLst>
                  <p:cond evt="onClick" delay="0">
                    <p:tgtEl>
                      <p:spTgt spid="100"/>
                    </p:tgtEl>
                  </p:cond>
                </p:stCondLst>
                <p:endSync evt="end" delay="0">
                  <p:rtn val="all"/>
                </p:endSync>
                <p:childTnLst>
                  <p:par>
                    <p:cTn id="180" fill="hold">
                      <p:stCondLst>
                        <p:cond delay="0"/>
                      </p:stCondLst>
                      <p:childTnLst>
                        <p:par>
                          <p:cTn id="181" fill="hold">
                            <p:stCondLst>
                              <p:cond delay="0"/>
                            </p:stCondLst>
                            <p:childTnLst>
                              <p:par>
                                <p:cTn id="182" presetID="1" presetClass="exit" presetSubtype="0" fill="hold" grpId="1" nodeType="clickEffect">
                                  <p:stCondLst>
                                    <p:cond delay="0"/>
                                  </p:stCondLst>
                                  <p:childTnLst>
                                    <p:set>
                                      <p:cBhvr>
                                        <p:cTn id="183"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84" restart="whenNotActive" fill="hold" evtFilter="cancelBubble" nodeType="interactiveSeq">
                <p:stCondLst>
                  <p:cond evt="onClick" delay="0">
                    <p:tgtEl>
                      <p:spTgt spid="66"/>
                    </p:tgtEl>
                  </p:cond>
                </p:stCondLst>
                <p:endSync evt="end" delay="0">
                  <p:rtn val="all"/>
                </p:endSync>
                <p:childTnLst>
                  <p:par>
                    <p:cTn id="185" fill="hold">
                      <p:stCondLst>
                        <p:cond delay="0"/>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89" restart="whenNotActive" fill="hold" evtFilter="cancelBubble" nodeType="interactiveSeq">
                <p:stCondLst>
                  <p:cond evt="onClick" delay="0">
                    <p:tgtEl>
                      <p:spTgt spid="10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1" nodeType="clickEffect">
                                  <p:stCondLst>
                                    <p:cond delay="0"/>
                                  </p:stCondLst>
                                  <p:childTnLst>
                                    <p:set>
                                      <p:cBhvr>
                                        <p:cTn id="193"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94" restart="whenNotActive" fill="hold" evtFilter="cancelBubble" nodeType="interactiveSeq">
                <p:stCondLst>
                  <p:cond evt="onClick" delay="0">
                    <p:tgtEl>
                      <p:spTgt spid="49"/>
                    </p:tgtEl>
                  </p:cond>
                </p:stCondLst>
                <p:endSync evt="end" delay="0">
                  <p:rtn val="all"/>
                </p:endSync>
                <p:childTnLst>
                  <p:par>
                    <p:cTn id="195" fill="hold">
                      <p:stCondLst>
                        <p:cond delay="0"/>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99" restart="whenNotActive" fill="hold" evtFilter="cancelBubble" nodeType="interactiveSeq">
                <p:stCondLst>
                  <p:cond evt="onClick" delay="0">
                    <p:tgtEl>
                      <p:spTgt spid="103"/>
                    </p:tgtEl>
                  </p:cond>
                </p:stCondLst>
                <p:endSync evt="end" delay="0">
                  <p:rtn val="all"/>
                </p:endSync>
                <p:childTnLst>
                  <p:par>
                    <p:cTn id="200" fill="hold">
                      <p:stCondLst>
                        <p:cond delay="0"/>
                      </p:stCondLst>
                      <p:childTnLst>
                        <p:par>
                          <p:cTn id="201" fill="hold">
                            <p:stCondLst>
                              <p:cond delay="0"/>
                            </p:stCondLst>
                            <p:childTnLst>
                              <p:par>
                                <p:cTn id="202" presetID="1" presetClass="exit" presetSubtype="0" fill="hold" grpId="1" nodeType="clickEffect">
                                  <p:stCondLst>
                                    <p:cond delay="0"/>
                                  </p:stCondLst>
                                  <p:childTnLst>
                                    <p:set>
                                      <p:cBhvr>
                                        <p:cTn id="203" dur="1" fill="hold">
                                          <p:stCondLst>
                                            <p:cond delay="0"/>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04" restart="whenNotActive" fill="hold" evtFilter="cancelBubble" nodeType="interactiveSeq">
                <p:stCondLst>
                  <p:cond evt="onClick" delay="0">
                    <p:tgtEl>
                      <p:spTgt spid="50"/>
                    </p:tgtEl>
                  </p:cond>
                </p:stCondLst>
                <p:endSync evt="end" delay="0">
                  <p:rtn val="all"/>
                </p:endSync>
                <p:childTnLst>
                  <p:par>
                    <p:cTn id="205" fill="hold">
                      <p:stCondLst>
                        <p:cond delay="0"/>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103"/>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209" restart="whenNotActive" fill="hold" evtFilter="cancelBubble" nodeType="interactiveSeq">
                <p:stCondLst>
                  <p:cond evt="onClick" delay="0">
                    <p:tgtEl>
                      <p:spTgt spid="104"/>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14" restart="whenNotActive" fill="hold" evtFilter="cancelBubble" nodeType="interactiveSeq">
                <p:stCondLst>
                  <p:cond evt="onClick" delay="0">
                    <p:tgtEl>
                      <p:spTgt spid="82"/>
                    </p:tgtEl>
                  </p:cond>
                </p:stCondLst>
                <p:endSync evt="end" delay="0">
                  <p:rtn val="all"/>
                </p:endSync>
                <p:childTnLst>
                  <p:par>
                    <p:cTn id="215" fill="hold">
                      <p:stCondLst>
                        <p:cond delay="0"/>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219" restart="whenNotActive" fill="hold" evtFilter="cancelBubble" nodeType="interactiveSeq">
                <p:stCondLst>
                  <p:cond evt="onClick" delay="0">
                    <p:tgtEl>
                      <p:spTgt spid="70"/>
                    </p:tgtEl>
                  </p:cond>
                </p:stCondLst>
                <p:endSync evt="end" delay="0">
                  <p:rtn val="all"/>
                </p:endSync>
                <p:childTnLst>
                  <p:par>
                    <p:cTn id="220" fill="hold">
                      <p:stCondLst>
                        <p:cond delay="0"/>
                      </p:stCondLst>
                      <p:childTnLst>
                        <p:par>
                          <p:cTn id="221" fill="hold">
                            <p:stCondLst>
                              <p:cond delay="0"/>
                            </p:stCondLst>
                            <p:childTnLst>
                              <p:par>
                                <p:cTn id="222" presetID="1" presetClass="exit" presetSubtype="0" fill="hold" grpId="1" nodeType="clickEffect">
                                  <p:stCondLst>
                                    <p:cond delay="0"/>
                                  </p:stCondLst>
                                  <p:childTnLst>
                                    <p:set>
                                      <p:cBhvr>
                                        <p:cTn id="223"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24" restart="whenNotActive" fill="hold" evtFilter="cancelBubble" nodeType="interactiveSeq">
                <p:stCondLst>
                  <p:cond evt="onClick" delay="0">
                    <p:tgtEl>
                      <p:spTgt spid="96"/>
                    </p:tgtEl>
                  </p:cond>
                </p:stCondLst>
                <p:endSync evt="end" delay="0">
                  <p:rtn val="all"/>
                </p:endSync>
                <p:childTnLst>
                  <p:par>
                    <p:cTn id="225" fill="hold">
                      <p:stCondLst>
                        <p:cond delay="0"/>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seq concurrent="1" nextAc="seek">
              <p:cTn id="229" restart="whenNotActive" fill="hold" evtFilter="cancelBubble" nodeType="interactiveSeq">
                <p:stCondLst>
                  <p:cond evt="onClick" delay="0">
                    <p:tgtEl>
                      <p:spTgt spid="72"/>
                    </p:tgtEl>
                  </p:cond>
                </p:stCondLst>
                <p:endSync evt="end" delay="0">
                  <p:rtn val="all"/>
                </p:endSync>
                <p:childTnLst>
                  <p:par>
                    <p:cTn id="230" fill="hold">
                      <p:stCondLst>
                        <p:cond delay="0"/>
                      </p:stCondLst>
                      <p:childTnLst>
                        <p:par>
                          <p:cTn id="231" fill="hold">
                            <p:stCondLst>
                              <p:cond delay="0"/>
                            </p:stCondLst>
                            <p:childTnLst>
                              <p:par>
                                <p:cTn id="232" presetID="1" presetClass="exit" presetSubtype="0" fill="hold" grpId="1" nodeType="clickEffect">
                                  <p:stCondLst>
                                    <p:cond delay="0"/>
                                  </p:stCondLst>
                                  <p:childTnLst>
                                    <p:set>
                                      <p:cBhvr>
                                        <p:cTn id="23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34" restart="whenNotActive" fill="hold" evtFilter="cancelBubble" nodeType="interactiveSeq">
                <p:stCondLst>
                  <p:cond evt="onClick" delay="0">
                    <p:tgtEl>
                      <p:spTgt spid="52"/>
                    </p:tgtEl>
                  </p:cond>
                </p:stCondLst>
                <p:endSync evt="end" delay="0">
                  <p:rtn val="all"/>
                </p:endSync>
                <p:childTnLst>
                  <p:par>
                    <p:cTn id="235" fill="hold">
                      <p:stCondLst>
                        <p:cond delay="0"/>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39" restart="whenNotActive" fill="hold" evtFilter="cancelBubble" nodeType="interactiveSeq">
                <p:stCondLst>
                  <p:cond evt="onClick" delay="0">
                    <p:tgtEl>
                      <p:spTgt spid="73"/>
                    </p:tgtEl>
                  </p:cond>
                </p:stCondLst>
                <p:endSync evt="end" delay="0">
                  <p:rtn val="all"/>
                </p:endSync>
                <p:childTnLst>
                  <p:par>
                    <p:cTn id="240" fill="hold">
                      <p:stCondLst>
                        <p:cond delay="0"/>
                      </p:stCondLst>
                      <p:childTnLst>
                        <p:par>
                          <p:cTn id="241" fill="hold">
                            <p:stCondLst>
                              <p:cond delay="0"/>
                            </p:stCondLst>
                            <p:childTnLst>
                              <p:par>
                                <p:cTn id="242" presetID="1" presetClass="exit" presetSubtype="0" fill="hold" grpId="1" nodeType="clickEffect">
                                  <p:stCondLst>
                                    <p:cond delay="0"/>
                                  </p:stCondLst>
                                  <p:childTnLst>
                                    <p:set>
                                      <p:cBhvr>
                                        <p:cTn id="243"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44" restart="whenNotActive" fill="hold" evtFilter="cancelBubble" nodeType="interactiveSeq">
                <p:stCondLst>
                  <p:cond evt="onClick" delay="0">
                    <p:tgtEl>
                      <p:spTgt spid="116"/>
                    </p:tgtEl>
                  </p:cond>
                </p:stCondLst>
                <p:endSync evt="end" delay="0">
                  <p:rtn val="all"/>
                </p:endSync>
                <p:childTnLst>
                  <p:par>
                    <p:cTn id="245" fill="hold">
                      <p:stCondLst>
                        <p:cond delay="0"/>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49" restart="whenNotActive" fill="hold" evtFilter="cancelBubble" nodeType="interactiveSeq">
                <p:stCondLst>
                  <p:cond evt="onClick" delay="0">
                    <p:tgtEl>
                      <p:spTgt spid="74"/>
                    </p:tgtEl>
                  </p:cond>
                </p:stCondLst>
                <p:endSync evt="end" delay="0">
                  <p:rtn val="all"/>
                </p:endSync>
                <p:childTnLst>
                  <p:par>
                    <p:cTn id="250" fill="hold">
                      <p:stCondLst>
                        <p:cond delay="0"/>
                      </p:stCondLst>
                      <p:childTnLst>
                        <p:par>
                          <p:cTn id="251" fill="hold">
                            <p:stCondLst>
                              <p:cond delay="0"/>
                            </p:stCondLst>
                            <p:childTnLst>
                              <p:par>
                                <p:cTn id="252" presetID="1" presetClass="exit" presetSubtype="0" fill="hold" grpId="1" nodeType="clickEffect">
                                  <p:stCondLst>
                                    <p:cond delay="0"/>
                                  </p:stCondLst>
                                  <p:childTnLst>
                                    <p:set>
                                      <p:cBhvr>
                                        <p:cTn id="25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54" restart="whenNotActive" fill="hold" evtFilter="cancelBubble" nodeType="interactiveSeq">
                <p:stCondLst>
                  <p:cond evt="onClick" delay="0">
                    <p:tgtEl>
                      <p:spTgt spid="97"/>
                    </p:tgtEl>
                  </p:cond>
                </p:stCondLst>
                <p:endSync evt="end" delay="0">
                  <p:rtn val="all"/>
                </p:endSync>
                <p:childTnLst>
                  <p:par>
                    <p:cTn id="255" fill="hold">
                      <p:stCondLst>
                        <p:cond delay="0"/>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259" restart="whenNotActive" fill="hold" evtFilter="cancelBubble" nodeType="interactiveSeq">
                <p:stCondLst>
                  <p:cond evt="onClick" delay="0">
                    <p:tgtEl>
                      <p:spTgt spid="75"/>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1" nodeType="clickEffect">
                                  <p:stCondLst>
                                    <p:cond delay="0"/>
                                  </p:stCondLst>
                                  <p:childTnLst>
                                    <p:set>
                                      <p:cBhvr>
                                        <p:cTn id="263"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64" restart="whenNotActive" fill="hold" evtFilter="cancelBubble" nodeType="interactiveSeq">
                <p:stCondLst>
                  <p:cond evt="onClick" delay="0">
                    <p:tgtEl>
                      <p:spTgt spid="53"/>
                    </p:tgtEl>
                  </p:cond>
                </p:stCondLst>
                <p:endSync evt="end" delay="0">
                  <p:rtn val="all"/>
                </p:endSync>
                <p:childTnLst>
                  <p:par>
                    <p:cTn id="265" fill="hold">
                      <p:stCondLst>
                        <p:cond delay="0"/>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75"/>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69" restart="whenNotActive" fill="hold" evtFilter="cancelBubble" nodeType="interactiveSeq">
                <p:stCondLst>
                  <p:cond evt="onClick" delay="0">
                    <p:tgtEl>
                      <p:spTgt spid="76"/>
                    </p:tgtEl>
                  </p:cond>
                </p:stCondLst>
                <p:endSync evt="end" delay="0">
                  <p:rtn val="all"/>
                </p:endSync>
                <p:childTnLst>
                  <p:par>
                    <p:cTn id="270" fill="hold">
                      <p:stCondLst>
                        <p:cond delay="0"/>
                      </p:stCondLst>
                      <p:childTnLst>
                        <p:par>
                          <p:cTn id="271" fill="hold">
                            <p:stCondLst>
                              <p:cond delay="0"/>
                            </p:stCondLst>
                            <p:childTnLst>
                              <p:par>
                                <p:cTn id="272" presetID="1" presetClass="exit" presetSubtype="0" fill="hold" grpId="1" nodeType="clickEffect">
                                  <p:stCondLst>
                                    <p:cond delay="0"/>
                                  </p:stCondLst>
                                  <p:childTnLst>
                                    <p:set>
                                      <p:cBhvr>
                                        <p:cTn id="273"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74" restart="whenNotActive" fill="hold" evtFilter="cancelBubble" nodeType="interactiveSeq">
                <p:stCondLst>
                  <p:cond evt="onClick" delay="0">
                    <p:tgtEl>
                      <p:spTgt spid="54"/>
                    </p:tgtEl>
                  </p:cond>
                </p:stCondLst>
                <p:endSync evt="end" delay="0">
                  <p:rtn val="all"/>
                </p:endSync>
                <p:childTnLst>
                  <p:par>
                    <p:cTn id="275" fill="hold">
                      <p:stCondLst>
                        <p:cond delay="0"/>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279" restart="whenNotActive" fill="hold" evtFilter="cancelBubble" nodeType="interactiveSeq">
                <p:stCondLst>
                  <p:cond evt="onClick" delay="0">
                    <p:tgtEl>
                      <p:spTgt spid="77"/>
                    </p:tgtEl>
                  </p:cond>
                </p:stCondLst>
                <p:endSync evt="end" delay="0">
                  <p:rtn val="all"/>
                </p:endSync>
                <p:childTnLst>
                  <p:par>
                    <p:cTn id="280" fill="hold">
                      <p:stCondLst>
                        <p:cond delay="0"/>
                      </p:stCondLst>
                      <p:childTnLst>
                        <p:par>
                          <p:cTn id="281" fill="hold">
                            <p:stCondLst>
                              <p:cond delay="0"/>
                            </p:stCondLst>
                            <p:childTnLst>
                              <p:par>
                                <p:cTn id="282" presetID="1" presetClass="exit" presetSubtype="0" fill="hold" grpId="1" nodeType="clickEffect">
                                  <p:stCondLst>
                                    <p:cond delay="0"/>
                                  </p:stCondLst>
                                  <p:childTnLst>
                                    <p:set>
                                      <p:cBhvr>
                                        <p:cTn id="283"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84" restart="whenNotActive" fill="hold" evtFilter="cancelBubble" nodeType="interactiveSeq">
                <p:stCondLst>
                  <p:cond evt="onClick" delay="0">
                    <p:tgtEl>
                      <p:spTgt spid="98"/>
                    </p:tgtEl>
                  </p:cond>
                </p:stCondLst>
                <p:endSync evt="end" delay="0">
                  <p:rtn val="all"/>
                </p:endSync>
                <p:childTnLst>
                  <p:par>
                    <p:cTn id="285" fill="hold">
                      <p:stCondLst>
                        <p:cond delay="0"/>
                      </p:stCondLst>
                      <p:childTnLst>
                        <p:par>
                          <p:cTn id="286" fill="hold">
                            <p:stCondLst>
                              <p:cond delay="0"/>
                            </p:stCondLst>
                            <p:childTnLst>
                              <p:par>
                                <p:cTn id="287" presetID="1" presetClass="entr" presetSubtype="0" fill="hold" grpId="0" nodeType="clickEffect">
                                  <p:stCondLst>
                                    <p:cond delay="0"/>
                                  </p:stCondLst>
                                  <p:childTnLst>
                                    <p:set>
                                      <p:cBhvr>
                                        <p:cTn id="28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98"/>
                  </p:tgtEl>
                </p:cond>
              </p:nextCondLst>
            </p:seq>
            <p:seq concurrent="1" nextAc="seek">
              <p:cTn id="289" restart="whenNotActive" fill="hold" evtFilter="cancelBubble" nodeType="interactiveSeq">
                <p:stCondLst>
                  <p:cond evt="onClick" delay="0">
                    <p:tgtEl>
                      <p:spTgt spid="78"/>
                    </p:tgtEl>
                  </p:cond>
                </p:stCondLst>
                <p:endSync evt="end" delay="0">
                  <p:rtn val="all"/>
                </p:endSync>
                <p:childTnLst>
                  <p:par>
                    <p:cTn id="290" fill="hold">
                      <p:stCondLst>
                        <p:cond delay="0"/>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94" restart="whenNotActive" fill="hold" evtFilter="cancelBubble" nodeType="interactiveSeq">
                <p:stCondLst>
                  <p:cond evt="onClick" delay="0">
                    <p:tgtEl>
                      <p:spTgt spid="55"/>
                    </p:tgtEl>
                  </p:cond>
                </p:stCondLst>
                <p:endSync evt="end" delay="0">
                  <p:rtn val="all"/>
                </p:endSync>
                <p:childTnLst>
                  <p:par>
                    <p:cTn id="295" fill="hold">
                      <p:stCondLst>
                        <p:cond delay="0"/>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299" restart="whenNotActive" fill="hold" evtFilter="cancelBubble" nodeType="interactiveSeq">
                <p:stCondLst>
                  <p:cond evt="onClick" delay="0">
                    <p:tgtEl>
                      <p:spTgt spid="105"/>
                    </p:tgtEl>
                  </p:cond>
                </p:stCondLst>
                <p:endSync evt="end" delay="0">
                  <p:rtn val="all"/>
                </p:endSync>
                <p:childTnLst>
                  <p:par>
                    <p:cTn id="300" fill="hold">
                      <p:stCondLst>
                        <p:cond delay="0"/>
                      </p:stCondLst>
                      <p:childTnLst>
                        <p:par>
                          <p:cTn id="301" fill="hold">
                            <p:stCondLst>
                              <p:cond delay="0"/>
                            </p:stCondLst>
                            <p:childTnLst>
                              <p:par>
                                <p:cTn id="302" presetID="1" presetClass="exit" presetSubtype="0" fill="hold" grpId="1" nodeType="clickEffect">
                                  <p:stCondLst>
                                    <p:cond delay="0"/>
                                  </p:stCondLst>
                                  <p:childTnLst>
                                    <p:set>
                                      <p:cBhvr>
                                        <p:cTn id="303" dur="1" fill="hold">
                                          <p:stCondLst>
                                            <p:cond delay="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304" restart="whenNotActive" fill="hold" evtFilter="cancelBubble" nodeType="interactiveSeq">
                <p:stCondLst>
                  <p:cond evt="onClick" delay="0">
                    <p:tgtEl>
                      <p:spTgt spid="56"/>
                    </p:tgtEl>
                  </p:cond>
                </p:stCondLst>
                <p:endSync evt="end" delay="0">
                  <p:rtn val="all"/>
                </p:endSync>
                <p:childTnLst>
                  <p:par>
                    <p:cTn id="305" fill="hold">
                      <p:stCondLst>
                        <p:cond delay="0"/>
                      </p:stCondLst>
                      <p:childTnLst>
                        <p:par>
                          <p:cTn id="306" fill="hold">
                            <p:stCondLst>
                              <p:cond delay="0"/>
                            </p:stCondLst>
                            <p:childTnLst>
                              <p:par>
                                <p:cTn id="307" presetID="1" presetClass="entr" presetSubtype="0" fill="hold" grpId="0" nodeType="clickEffect">
                                  <p:stCondLst>
                                    <p:cond delay="0"/>
                                  </p:stCondLst>
                                  <p:childTnLst>
                                    <p:set>
                                      <p:cBhvr>
                                        <p:cTn id="308"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309" restart="whenNotActive" fill="hold" evtFilter="cancelBubble" nodeType="interactiveSeq">
                <p:stCondLst>
                  <p:cond evt="onClick" delay="0">
                    <p:tgtEl>
                      <p:spTgt spid="106"/>
                    </p:tgtEl>
                  </p:cond>
                </p:stCondLst>
                <p:endSync evt="end" delay="0">
                  <p:rtn val="all"/>
                </p:endSync>
                <p:childTnLst>
                  <p:par>
                    <p:cTn id="310" fill="hold">
                      <p:stCondLst>
                        <p:cond delay="0"/>
                      </p:stCondLst>
                      <p:childTnLst>
                        <p:par>
                          <p:cTn id="311" fill="hold">
                            <p:stCondLst>
                              <p:cond delay="0"/>
                            </p:stCondLst>
                            <p:childTnLst>
                              <p:par>
                                <p:cTn id="312" presetID="1" presetClass="exit" presetSubtype="0" fill="hold" grpId="1" nodeType="clickEffect">
                                  <p:stCondLst>
                                    <p:cond delay="0"/>
                                  </p:stCondLst>
                                  <p:childTnLst>
                                    <p:set>
                                      <p:cBhvr>
                                        <p:cTn id="313"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314" restart="whenNotActive" fill="hold" evtFilter="cancelBubble" nodeType="interactiveSeq">
                <p:stCondLst>
                  <p:cond evt="onClick" delay="0">
                    <p:tgtEl>
                      <p:spTgt spid="99"/>
                    </p:tgtEl>
                  </p:cond>
                </p:stCondLst>
                <p:endSync evt="end" delay="0">
                  <p:rtn val="all"/>
                </p:endSync>
                <p:childTnLst>
                  <p:par>
                    <p:cTn id="315" fill="hold">
                      <p:stCondLst>
                        <p:cond delay="0"/>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319" restart="whenNotActive" fill="hold" evtFilter="cancelBubble" nodeType="interactiveSeq">
                <p:stCondLst>
                  <p:cond evt="onClick" delay="0">
                    <p:tgtEl>
                      <p:spTgt spid="107"/>
                    </p:tgtEl>
                  </p:cond>
                </p:stCondLst>
                <p:endSync evt="end" delay="0">
                  <p:rtn val="all"/>
                </p:endSync>
                <p:childTnLst>
                  <p:par>
                    <p:cTn id="320" fill="hold">
                      <p:stCondLst>
                        <p:cond delay="0"/>
                      </p:stCondLst>
                      <p:childTnLst>
                        <p:par>
                          <p:cTn id="321" fill="hold">
                            <p:stCondLst>
                              <p:cond delay="0"/>
                            </p:stCondLst>
                            <p:childTnLst>
                              <p:par>
                                <p:cTn id="322" presetID="1" presetClass="exit" presetSubtype="0" fill="hold" grpId="1" nodeType="clickEffect">
                                  <p:stCondLst>
                                    <p:cond delay="0"/>
                                  </p:stCondLst>
                                  <p:childTnLst>
                                    <p:set>
                                      <p:cBhvr>
                                        <p:cTn id="323"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324" restart="whenNotActive" fill="hold" evtFilter="cancelBubble" nodeType="interactiveSeq">
                <p:stCondLst>
                  <p:cond evt="onClick" delay="0">
                    <p:tgtEl>
                      <p:spTgt spid="57"/>
                    </p:tgtEl>
                  </p:cond>
                </p:stCondLst>
                <p:endSync evt="end" delay="0">
                  <p:rtn val="all"/>
                </p:endSync>
                <p:childTnLst>
                  <p:par>
                    <p:cTn id="325" fill="hold">
                      <p:stCondLst>
                        <p:cond delay="0"/>
                      </p:stCondLst>
                      <p:childTnLst>
                        <p:par>
                          <p:cTn id="326" fill="hold">
                            <p:stCondLst>
                              <p:cond delay="0"/>
                            </p:stCondLst>
                            <p:childTnLst>
                              <p:par>
                                <p:cTn id="327" presetID="1" presetClass="entr" presetSubtype="0" fill="hold" grpId="0" nodeType="clickEffect">
                                  <p:stCondLst>
                                    <p:cond delay="0"/>
                                  </p:stCondLst>
                                  <p:childTnLst>
                                    <p:set>
                                      <p:cBhvr>
                                        <p:cTn id="328"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329" restart="whenNotActive" fill="hold" evtFilter="cancelBubble" nodeType="interactiveSeq">
                <p:stCondLst>
                  <p:cond evt="onClick" delay="0">
                    <p:tgtEl>
                      <p:spTgt spid="101"/>
                    </p:tgtEl>
                  </p:cond>
                </p:stCondLst>
                <p:endSync evt="end" delay="0">
                  <p:rtn val="all"/>
                </p:endSync>
                <p:childTnLst>
                  <p:par>
                    <p:cTn id="330" fill="hold">
                      <p:stCondLst>
                        <p:cond delay="0"/>
                      </p:stCondLst>
                      <p:childTnLst>
                        <p:par>
                          <p:cTn id="331" fill="hold">
                            <p:stCondLst>
                              <p:cond delay="0"/>
                            </p:stCondLst>
                            <p:childTnLst>
                              <p:par>
                                <p:cTn id="332" presetID="1" presetClass="exit" presetSubtype="0" fill="hold" grpId="1" nodeType="clickEffect">
                                  <p:stCondLst>
                                    <p:cond delay="0"/>
                                  </p:stCondLst>
                                  <p:childTnLst>
                                    <p:set>
                                      <p:cBhvr>
                                        <p:cTn id="333"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334" restart="whenNotActive" fill="hold" evtFilter="cancelBubble" nodeType="interactiveSeq">
                <p:stCondLst>
                  <p:cond evt="onClick" delay="0">
                    <p:tgtEl>
                      <p:spTgt spid="58"/>
                    </p:tgtEl>
                  </p:cond>
                </p:stCondLst>
                <p:endSync evt="end" delay="0">
                  <p:rtn val="all"/>
                </p:endSync>
                <p:childTnLst>
                  <p:par>
                    <p:cTn id="335" fill="hold">
                      <p:stCondLst>
                        <p:cond delay="0"/>
                      </p:stCondLst>
                      <p:childTnLst>
                        <p:par>
                          <p:cTn id="336" fill="hold">
                            <p:stCondLst>
                              <p:cond delay="0"/>
                            </p:stCondLst>
                            <p:childTnLst>
                              <p:par>
                                <p:cTn id="337" presetID="1" presetClass="entr" presetSubtype="0" fill="hold" grpId="0" nodeType="clickEffect">
                                  <p:stCondLst>
                                    <p:cond delay="0"/>
                                  </p:stCondLst>
                                  <p:childTnLst>
                                    <p:set>
                                      <p:cBhvr>
                                        <p:cTn id="338"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childTnLst>
        </p:cTn>
      </p:par>
    </p:tnLst>
    <p:bldLst>
      <p:bldP spid="61" grpId="0" animBg="1"/>
      <p:bldP spid="61" grpId="1" animBg="1"/>
      <p:bldP spid="62" grpId="0" animBg="1"/>
      <p:bldP spid="62" grpId="1" animBg="1"/>
      <p:bldP spid="65" grpId="0" animBg="1"/>
      <p:bldP spid="65" grpId="1" animBg="1"/>
      <p:bldP spid="68" grpId="0" animBg="1"/>
      <p:bldP spid="68" grpId="1" animBg="1"/>
      <p:bldP spid="69" grpId="0" animBg="1"/>
      <p:bldP spid="69" grpId="1" animBg="1"/>
      <p:bldP spid="72" grpId="0" animBg="1"/>
      <p:bldP spid="72" grpId="1" animBg="1"/>
      <p:bldP spid="73" grpId="0" animBg="1"/>
      <p:bldP spid="73" grpId="1" animBg="1"/>
      <p:bldP spid="75" grpId="0" animBg="1"/>
      <p:bldP spid="75" grpId="1" animBg="1"/>
      <p:bldP spid="76" grpId="0" animBg="1"/>
      <p:bldP spid="76" grpId="1" animBg="1"/>
      <p:bldP spid="78" grpId="0" animBg="1"/>
      <p:bldP spid="78" grpId="1"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74" grpId="0" animBg="1"/>
      <p:bldP spid="74" grpId="1" animBg="1"/>
      <p:bldP spid="70" grpId="0" animBg="1"/>
      <p:bldP spid="70" grpId="1" animBg="1"/>
      <p:bldP spid="64" grpId="0" animBg="1"/>
      <p:bldP spid="64" grpId="1" animBg="1"/>
      <p:bldP spid="67" grpId="0" animBg="1"/>
      <p:bldP spid="67" grpId="1" animBg="1"/>
      <p:bldP spid="77" grpId="0" animBg="1"/>
      <p:bldP spid="77"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9" grpId="0" animBg="1"/>
      <p:bldP spid="110" grpId="0" animBg="1"/>
      <p:bldP spid="111" grpId="0" animBg="1"/>
      <p:bldP spid="112" grpId="0" animBg="1"/>
      <p:bldP spid="113" grpId="0" animBg="1"/>
      <p:bldP spid="114" grpId="0" animBg="1"/>
      <p:bldP spid="115" grpId="0" animBg="1"/>
      <p:bldP spid="63" grpId="0" animBg="1"/>
      <p:bldP spid="6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err="1">
                <a:solidFill>
                  <a:schemeClr val="bg1"/>
                </a:solidFill>
              </a:rPr>
              <a:t>Adjektiven</a:t>
            </a:r>
            <a:r>
              <a:rPr lang="en-GB" sz="3600" b="1">
                <a:solidFill>
                  <a:schemeClr val="bg1"/>
                </a:solidFill>
              </a:rPr>
              <a:t> – indefinite articles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05142" y="1340052"/>
            <a:ext cx="12012000" cy="830997"/>
          </a:xfrm>
          <a:prstGeom prst="rect">
            <a:avLst/>
          </a:prstGeom>
          <a:noFill/>
        </p:spPr>
        <p:txBody>
          <a:bodyPr wrap="square" rtlCol="0">
            <a:spAutoFit/>
          </a:bodyPr>
          <a:lstStyle/>
          <a:p>
            <a:pPr lvl="0"/>
            <a:r>
              <a:rPr lang="en-US" sz="2400" dirty="0">
                <a:solidFill>
                  <a:srgbClr val="4472C4">
                    <a:lumMod val="50000"/>
                  </a:srgbClr>
                </a:solidFill>
              </a:rPr>
              <a:t>Remember, R1 adjectives </a:t>
            </a:r>
            <a:r>
              <a:rPr lang="en-US" sz="2400" b="1" dirty="0">
                <a:solidFill>
                  <a:srgbClr val="4472C4">
                    <a:lumMod val="50000"/>
                  </a:srgbClr>
                </a:solidFill>
              </a:rPr>
              <a:t>after</a:t>
            </a:r>
            <a:r>
              <a:rPr lang="en-US" sz="2400" dirty="0">
                <a:solidFill>
                  <a:srgbClr val="4472C4">
                    <a:lumMod val="50000"/>
                  </a:srgbClr>
                </a:solidFill>
              </a:rPr>
              <a:t> the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indefinite article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and‘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kein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have these endings:</a:t>
            </a:r>
          </a:p>
        </p:txBody>
      </p:sp>
      <p:sp>
        <p:nvSpPr>
          <p:cNvPr id="24" name="TextBox 23">
            <a:extLst>
              <a:ext uri="{FF2B5EF4-FFF2-40B4-BE49-F238E27FC236}">
                <a16:creationId xmlns:a16="http://schemas.microsoft.com/office/drawing/2014/main" id="{CB88505B-445C-4F6F-8D07-6B7FE22AF407}"/>
              </a:ext>
            </a:extLst>
          </p:cNvPr>
          <p:cNvSpPr txBox="1"/>
          <p:nvPr/>
        </p:nvSpPr>
        <p:spPr>
          <a:xfrm>
            <a:off x="498058" y="2178803"/>
            <a:ext cx="4112630" cy="830997"/>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Ein </a:t>
            </a:r>
            <a:r>
              <a:rPr lang="en-GB" sz="2400" b="1" dirty="0" err="1">
                <a:solidFill>
                  <a:srgbClr val="4472C4">
                    <a:lumMod val="50000"/>
                  </a:srgbClr>
                </a:solidFill>
                <a:latin typeface="Century Gothic" panose="020F0302020204030204"/>
              </a:rPr>
              <a:t>klein</a:t>
            </a:r>
            <a:r>
              <a:rPr lang="en-GB" sz="2400" b="1" dirty="0" err="1">
                <a:solidFill>
                  <a:srgbClr val="DAA520"/>
                </a:solidFill>
                <a:latin typeface="Century Gothic" panose="020F0302020204030204"/>
              </a:rPr>
              <a:t>er</a:t>
            </a:r>
            <a:r>
              <a:rPr lang="en-GB" sz="2400" b="1" dirty="0">
                <a:solidFill>
                  <a:srgbClr val="DAA520"/>
                </a:solidFill>
                <a:latin typeface="Century Gothic" panose="020F0302020204030204"/>
              </a:rPr>
              <a:t> </a:t>
            </a:r>
            <a:r>
              <a:rPr lang="en-GB" sz="2400" dirty="0" err="1">
                <a:solidFill>
                  <a:srgbClr val="4472C4">
                    <a:lumMod val="50000"/>
                  </a:srgbClr>
                </a:solidFill>
                <a:latin typeface="Century Gothic" panose="020F0302020204030204"/>
              </a:rPr>
              <a:t>Mund</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ist</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schön</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6794DD8-5135-407F-911A-2715B8F1F76E}"/>
              </a:ext>
            </a:extLst>
          </p:cNvPr>
          <p:cNvSpPr txBox="1"/>
          <p:nvPr/>
        </p:nvSpPr>
        <p:spPr>
          <a:xfrm>
            <a:off x="4869029" y="2175989"/>
            <a:ext cx="3712389" cy="830997"/>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latin typeface="Century Gothic" panose="020F0302020204030204"/>
              </a:rPr>
              <a:t>lang</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lang="en-GB" sz="2400" noProof="0" dirty="0" err="1">
                <a:solidFill>
                  <a:srgbClr val="4472C4">
                    <a:lumMod val="50000"/>
                  </a:srgbClr>
                </a:solidFill>
                <a:latin typeface="Century Gothic" panose="020F0302020204030204"/>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FD455AA-C64A-4004-ACA9-B8F666F5725B}"/>
              </a:ext>
            </a:extLst>
          </p:cNvPr>
          <p:cNvSpPr txBox="1"/>
          <p:nvPr/>
        </p:nvSpPr>
        <p:spPr>
          <a:xfrm>
            <a:off x="8872495" y="2181212"/>
            <a:ext cx="3194744" cy="830997"/>
          </a:xfrm>
          <a:prstGeom prst="rect">
            <a:avLst/>
          </a:prstGeom>
          <a:solidFill>
            <a:srgbClr val="FFF4E7"/>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lang="en-GB" sz="2400" b="1" dirty="0" err="1">
                <a:solidFill>
                  <a:srgbClr val="4472C4">
                    <a:lumMod val="50000"/>
                  </a:srgbClr>
                </a:solidFill>
                <a:latin typeface="Century Gothic" panose="020F0302020204030204"/>
              </a:rPr>
              <a:t>rund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es </a:t>
            </a:r>
            <a:r>
              <a:rPr lang="en-GB" sz="2400" dirty="0" err="1">
                <a:solidFill>
                  <a:srgbClr val="4472C4">
                    <a:lumMod val="50000"/>
                  </a:srgbClr>
                </a:solidFill>
                <a:latin typeface="Century Gothic" panose="020F0302020204030204"/>
              </a:rPr>
              <a:t>Gesicht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langweilig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38" name="Straight Arrow Connector 37">
            <a:extLst>
              <a:ext uri="{FF2B5EF4-FFF2-40B4-BE49-F238E27FC236}">
                <a16:creationId xmlns:a16="http://schemas.microsoft.com/office/drawing/2014/main" id="{2B09D0A0-C199-4734-A5C2-0DAE7CDAE0F6}"/>
              </a:ext>
            </a:extLst>
          </p:cNvPr>
          <p:cNvCxnSpPr>
            <a:cxnSpLocks/>
          </p:cNvCxnSpPr>
          <p:nvPr/>
        </p:nvCxnSpPr>
        <p:spPr>
          <a:xfrm flipV="1">
            <a:off x="9827383" y="4811144"/>
            <a:ext cx="2" cy="355999"/>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D1F9112-B5B0-4590-BDE2-973B4AD82916}"/>
              </a:ext>
            </a:extLst>
          </p:cNvPr>
          <p:cNvSpPr txBox="1"/>
          <p:nvPr/>
        </p:nvSpPr>
        <p:spPr>
          <a:xfrm>
            <a:off x="895514" y="5208458"/>
            <a:ext cx="2730135" cy="461665"/>
          </a:xfrm>
          <a:prstGeom prst="rect">
            <a:avLst/>
          </a:prstGeom>
          <a:noFill/>
        </p:spPr>
        <p:txBody>
          <a:bodyPr wrap="square" rtlCol="0">
            <a:spAutoFit/>
          </a:bodyPr>
          <a:lstStyle/>
          <a:p>
            <a:pPr algn="l"/>
            <a:r>
              <a:rPr lang="en-GB" sz="2400" dirty="0">
                <a:solidFill>
                  <a:schemeClr val="accent5">
                    <a:lumMod val="50000"/>
                  </a:schemeClr>
                </a:solidFill>
              </a:rPr>
              <a:t>de</a:t>
            </a:r>
            <a:r>
              <a:rPr lang="en-GB" sz="2400" b="1" u="sng" dirty="0">
                <a:solidFill>
                  <a:schemeClr val="accent5">
                    <a:lumMod val="50000"/>
                  </a:schemeClr>
                </a:solidFill>
              </a:rPr>
              <a:t>n</a:t>
            </a:r>
            <a:r>
              <a:rPr lang="en-GB" sz="2400" b="1" dirty="0">
                <a:solidFill>
                  <a:schemeClr val="accent5">
                    <a:lumMod val="50000"/>
                  </a:schemeClr>
                </a:solidFill>
              </a:rPr>
              <a:t> </a:t>
            </a:r>
            <a:r>
              <a:rPr lang="en-GB" sz="2400" dirty="0" err="1">
                <a:solidFill>
                  <a:schemeClr val="accent5">
                    <a:lumMod val="50000"/>
                  </a:schemeClr>
                </a:solidFill>
              </a:rPr>
              <a:t>Mund</a:t>
            </a:r>
            <a:endParaRPr lang="en-GB" sz="2400" dirty="0">
              <a:solidFill>
                <a:schemeClr val="accent5">
                  <a:lumMod val="50000"/>
                </a:schemeClr>
              </a:solidFill>
            </a:endParaRPr>
          </a:p>
        </p:txBody>
      </p:sp>
      <p:sp>
        <p:nvSpPr>
          <p:cNvPr id="42" name="TextBox 41">
            <a:extLst>
              <a:ext uri="{FF2B5EF4-FFF2-40B4-BE49-F238E27FC236}">
                <a16:creationId xmlns:a16="http://schemas.microsoft.com/office/drawing/2014/main" id="{08526E6E-C1A2-4B1B-B0F6-E9B04972DB54}"/>
              </a:ext>
            </a:extLst>
          </p:cNvPr>
          <p:cNvSpPr txBox="1"/>
          <p:nvPr/>
        </p:nvSpPr>
        <p:spPr>
          <a:xfrm>
            <a:off x="5309966" y="5187774"/>
            <a:ext cx="2209260" cy="461665"/>
          </a:xfrm>
          <a:prstGeom prst="rect">
            <a:avLst/>
          </a:prstGeom>
          <a:noFill/>
        </p:spPr>
        <p:txBody>
          <a:bodyPr wrap="square" rtlCol="0">
            <a:spAutoFit/>
          </a:bodyPr>
          <a:lstStyle/>
          <a:p>
            <a:pPr algn="l"/>
            <a:r>
              <a:rPr lang="en-GB" sz="2400" dirty="0">
                <a:solidFill>
                  <a:schemeClr val="accent5">
                    <a:lumMod val="50000"/>
                  </a:schemeClr>
                </a:solidFill>
              </a:rPr>
              <a:t>di</a:t>
            </a:r>
            <a:r>
              <a:rPr lang="en-GB" sz="2400" b="1" u="sng" dirty="0">
                <a:solidFill>
                  <a:schemeClr val="accent5">
                    <a:lumMod val="50000"/>
                  </a:schemeClr>
                </a:solidFill>
              </a:rPr>
              <a:t>e</a:t>
            </a:r>
            <a:r>
              <a:rPr lang="en-GB" sz="2400" dirty="0">
                <a:solidFill>
                  <a:schemeClr val="accent5">
                    <a:lumMod val="50000"/>
                  </a:schemeClr>
                </a:solidFill>
              </a:rPr>
              <a:t> </a:t>
            </a:r>
            <a:r>
              <a:rPr lang="en-GB" sz="2400" dirty="0" err="1">
                <a:solidFill>
                  <a:schemeClr val="accent5">
                    <a:lumMod val="50000"/>
                  </a:schemeClr>
                </a:solidFill>
              </a:rPr>
              <a:t>Nase</a:t>
            </a:r>
            <a:r>
              <a:rPr lang="en-GB" sz="2400" dirty="0">
                <a:solidFill>
                  <a:schemeClr val="accent5">
                    <a:lumMod val="50000"/>
                  </a:schemeClr>
                </a:solidFill>
              </a:rPr>
              <a:t> </a:t>
            </a:r>
          </a:p>
        </p:txBody>
      </p:sp>
      <p:sp>
        <p:nvSpPr>
          <p:cNvPr id="44" name="TextBox 43">
            <a:extLst>
              <a:ext uri="{FF2B5EF4-FFF2-40B4-BE49-F238E27FC236}">
                <a16:creationId xmlns:a16="http://schemas.microsoft.com/office/drawing/2014/main" id="{BDD95309-CCEC-4A98-AEE8-50EDED853F7C}"/>
              </a:ext>
            </a:extLst>
          </p:cNvPr>
          <p:cNvSpPr txBox="1"/>
          <p:nvPr/>
        </p:nvSpPr>
        <p:spPr>
          <a:xfrm>
            <a:off x="9236487" y="5179413"/>
            <a:ext cx="2730135" cy="461665"/>
          </a:xfrm>
          <a:prstGeom prst="rect">
            <a:avLst/>
          </a:prstGeom>
          <a:noFill/>
        </p:spPr>
        <p:txBody>
          <a:bodyPr wrap="square" rtlCol="0">
            <a:spAutoFit/>
          </a:bodyPr>
          <a:lstStyle/>
          <a:p>
            <a:pPr algn="l"/>
            <a:r>
              <a:rPr lang="en-GB" sz="2400" dirty="0">
                <a:solidFill>
                  <a:schemeClr val="accent5">
                    <a:lumMod val="50000"/>
                  </a:schemeClr>
                </a:solidFill>
              </a:rPr>
              <a:t>da</a:t>
            </a:r>
            <a:r>
              <a:rPr lang="en-GB" sz="2400" b="1" u="sng" dirty="0">
                <a:solidFill>
                  <a:schemeClr val="accent5">
                    <a:lumMod val="50000"/>
                  </a:schemeClr>
                </a:solidFill>
              </a:rPr>
              <a:t>s</a:t>
            </a:r>
            <a:r>
              <a:rPr lang="en-GB" sz="2400" dirty="0">
                <a:solidFill>
                  <a:schemeClr val="accent5">
                    <a:lumMod val="50000"/>
                  </a:schemeClr>
                </a:solidFill>
              </a:rPr>
              <a:t> </a:t>
            </a:r>
            <a:r>
              <a:rPr lang="en-GB" sz="2400" dirty="0" err="1">
                <a:solidFill>
                  <a:schemeClr val="accent5">
                    <a:lumMod val="50000"/>
                  </a:schemeClr>
                </a:solidFill>
              </a:rPr>
              <a:t>Gesicht</a:t>
            </a:r>
            <a:endParaRPr lang="en-GB" sz="2400" dirty="0">
              <a:solidFill>
                <a:schemeClr val="accent5">
                  <a:lumMod val="50000"/>
                </a:schemeClr>
              </a:solidFill>
            </a:endParaRPr>
          </a:p>
        </p:txBody>
      </p:sp>
      <p:pic>
        <p:nvPicPr>
          <p:cNvPr id="17" name="Picture 16" descr="A drawing of a cartoon character&#10;&#10;Description automatically generated">
            <a:extLst>
              <a:ext uri="{FF2B5EF4-FFF2-40B4-BE49-F238E27FC236}">
                <a16:creationId xmlns:a16="http://schemas.microsoft.com/office/drawing/2014/main" id="{94B34AD6-E734-0944-8997-5741652DD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7368" y="3074817"/>
            <a:ext cx="695709" cy="897690"/>
          </a:xfrm>
          <a:prstGeom prst="rect">
            <a:avLst/>
          </a:prstGeom>
        </p:spPr>
      </p:pic>
      <p:pic>
        <p:nvPicPr>
          <p:cNvPr id="19" name="Picture 18" descr="A close up of a logo&#10;&#10;Description automatically generated">
            <a:extLst>
              <a:ext uri="{FF2B5EF4-FFF2-40B4-BE49-F238E27FC236}">
                <a16:creationId xmlns:a16="http://schemas.microsoft.com/office/drawing/2014/main" id="{B0719832-8462-744C-99FA-47DE67EBB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0069" y="3196604"/>
            <a:ext cx="934451" cy="654116"/>
          </a:xfrm>
          <a:prstGeom prst="rect">
            <a:avLst/>
          </a:prstGeom>
        </p:spPr>
      </p:pic>
      <p:sp>
        <p:nvSpPr>
          <p:cNvPr id="43" name="TextBox 42">
            <a:extLst>
              <a:ext uri="{FF2B5EF4-FFF2-40B4-BE49-F238E27FC236}">
                <a16:creationId xmlns:a16="http://schemas.microsoft.com/office/drawing/2014/main" id="{19C02F72-9A11-0D4A-B892-1B613BCEC5E7}"/>
              </a:ext>
            </a:extLst>
          </p:cNvPr>
          <p:cNvSpPr txBox="1"/>
          <p:nvPr/>
        </p:nvSpPr>
        <p:spPr>
          <a:xfrm>
            <a:off x="498058" y="3972782"/>
            <a:ext cx="4112630" cy="830997"/>
          </a:xfrm>
          <a:prstGeom prst="rect">
            <a:avLst/>
          </a:prstGeom>
          <a:solidFill>
            <a:srgbClr val="FFF4E7"/>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Seine </a:t>
            </a:r>
            <a:r>
              <a:rPr lang="en-GB" sz="2400" dirty="0" err="1">
                <a:solidFill>
                  <a:srgbClr val="4472C4">
                    <a:lumMod val="50000"/>
                  </a:srgbClr>
                </a:solidFill>
                <a:latin typeface="Century Gothic" panose="020F0302020204030204"/>
              </a:rPr>
              <a:t>Schwester</a:t>
            </a:r>
            <a:r>
              <a:rPr lang="en-GB" sz="2400" dirty="0">
                <a:solidFill>
                  <a:srgbClr val="4472C4">
                    <a:lumMod val="50000"/>
                  </a:srgbClr>
                </a:solidFill>
                <a:latin typeface="Century Gothic" panose="020F0302020204030204"/>
              </a:rPr>
              <a:t> hat </a:t>
            </a:r>
            <a:r>
              <a:rPr lang="en-GB" sz="2400" dirty="0" err="1">
                <a:solidFill>
                  <a:srgbClr val="4472C4">
                    <a:lumMod val="50000"/>
                  </a:srgbClr>
                </a:solidFill>
                <a:latin typeface="Century Gothic" panose="020F0302020204030204"/>
              </a:rPr>
              <a:t>einen</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klein</a:t>
            </a:r>
            <a:r>
              <a:rPr lang="en-GB" sz="2400" b="1" dirty="0" err="1">
                <a:solidFill>
                  <a:srgbClr val="DAA520"/>
                </a:solidFill>
                <a:latin typeface="Century Gothic" panose="020F0302020204030204"/>
              </a:rPr>
              <a:t>en</a:t>
            </a:r>
            <a:r>
              <a:rPr lang="en-GB" sz="2400" b="1" dirty="0">
                <a:solidFill>
                  <a:srgbClr val="DAA520"/>
                </a:solidFill>
                <a:latin typeface="Century Gothic" panose="020F0302020204030204"/>
              </a:rPr>
              <a:t> </a:t>
            </a:r>
            <a:r>
              <a:rPr lang="en-GB" sz="2400" dirty="0" err="1">
                <a:solidFill>
                  <a:srgbClr val="4472C4">
                    <a:lumMod val="50000"/>
                  </a:srgbClr>
                </a:solidFill>
                <a:latin typeface="Century Gothic" panose="020F0302020204030204"/>
              </a:rPr>
              <a:t>Mund</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896E6FA-4D0D-8347-AB78-E020A944B094}"/>
              </a:ext>
            </a:extLst>
          </p:cNvPr>
          <p:cNvSpPr txBox="1"/>
          <p:nvPr/>
        </p:nvSpPr>
        <p:spPr>
          <a:xfrm>
            <a:off x="4870248" y="3963635"/>
            <a:ext cx="3712389" cy="830997"/>
          </a:xfrm>
          <a:prstGeom prst="rect">
            <a:avLst/>
          </a:prstGeom>
          <a:solidFill>
            <a:srgbClr val="FFF4E7"/>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Ihr</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Bruder</a:t>
            </a:r>
            <a:r>
              <a:rPr lang="en-GB" sz="2400" dirty="0">
                <a:solidFill>
                  <a:srgbClr val="4472C4">
                    <a:lumMod val="50000"/>
                  </a:srgbClr>
                </a:solidFill>
                <a:latin typeface="Century Gothic" panose="020F0302020204030204"/>
              </a:rPr>
              <a:t> hat </a:t>
            </a:r>
            <a:r>
              <a:rPr lang="en-GB" sz="2400" dirty="0" err="1">
                <a:solidFill>
                  <a:srgbClr val="4472C4">
                    <a:lumMod val="50000"/>
                  </a:srgbClr>
                </a:solidFill>
                <a:latin typeface="Century Gothic" panose="020F0302020204030204"/>
              </a:rPr>
              <a:t>eine</a:t>
            </a:r>
            <a:r>
              <a:rPr lang="en-GB" sz="2400" b="1"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lang</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lang="en-GB" sz="2400" noProof="0" dirty="0" err="1">
                <a:solidFill>
                  <a:srgbClr val="4472C4">
                    <a:lumMod val="50000"/>
                  </a:srgbClr>
                </a:solidFill>
                <a:latin typeface="Century Gothic" panose="020F0302020204030204"/>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991E1985-098F-2644-BF3A-59AB1C7492BF}"/>
              </a:ext>
            </a:extLst>
          </p:cNvPr>
          <p:cNvSpPr txBox="1"/>
          <p:nvPr/>
        </p:nvSpPr>
        <p:spPr>
          <a:xfrm>
            <a:off x="8842197" y="3963577"/>
            <a:ext cx="3225042" cy="830997"/>
          </a:xfrm>
          <a:prstGeom prst="rect">
            <a:avLst/>
          </a:prstGeom>
          <a:solidFill>
            <a:srgbClr val="FFF4E7"/>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Meine</a:t>
            </a:r>
            <a:r>
              <a:rPr lang="en-GB" sz="2400" dirty="0">
                <a:solidFill>
                  <a:srgbClr val="4472C4">
                    <a:lumMod val="50000"/>
                  </a:srgbClr>
                </a:solidFill>
                <a:latin typeface="Century Gothic" panose="020F0302020204030204"/>
              </a:rPr>
              <a:t> Oma hat </a:t>
            </a:r>
            <a:r>
              <a:rPr lang="en-GB" sz="2400" dirty="0" err="1">
                <a:solidFill>
                  <a:srgbClr val="4472C4">
                    <a:lumMod val="50000"/>
                  </a:srgbClr>
                </a:solidFill>
                <a:latin typeface="Century Gothic" panose="020F0302020204030204"/>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latin typeface="Century Gothic" panose="020F0302020204030204"/>
              </a:rPr>
              <a:t>rund</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es </a:t>
            </a:r>
            <a:r>
              <a:rPr lang="en-GB" sz="2400" dirty="0" err="1">
                <a:solidFill>
                  <a:srgbClr val="4472C4">
                    <a:lumMod val="50000"/>
                  </a:srgbClr>
                </a:solidFill>
                <a:latin typeface="Century Gothic" panose="020F0302020204030204"/>
              </a:rPr>
              <a:t>Gesicht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clock&#10;&#10;Description automatically generated">
            <a:extLst>
              <a:ext uri="{FF2B5EF4-FFF2-40B4-BE49-F238E27FC236}">
                <a16:creationId xmlns:a16="http://schemas.microsoft.com/office/drawing/2014/main" id="{79F95FB2-BE9B-524C-8D16-2855C5E4C2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56" y="3109445"/>
            <a:ext cx="977724" cy="733293"/>
          </a:xfrm>
          <a:prstGeom prst="rect">
            <a:avLst/>
          </a:prstGeom>
        </p:spPr>
      </p:pic>
      <p:cxnSp>
        <p:nvCxnSpPr>
          <p:cNvPr id="37" name="Straight Arrow Connector 36">
            <a:extLst>
              <a:ext uri="{FF2B5EF4-FFF2-40B4-BE49-F238E27FC236}">
                <a16:creationId xmlns:a16="http://schemas.microsoft.com/office/drawing/2014/main" id="{2AA45D82-50B4-4086-B872-D6AC59C751E3}"/>
              </a:ext>
            </a:extLst>
          </p:cNvPr>
          <p:cNvCxnSpPr>
            <a:cxnSpLocks/>
          </p:cNvCxnSpPr>
          <p:nvPr/>
        </p:nvCxnSpPr>
        <p:spPr>
          <a:xfrm flipV="1">
            <a:off x="5720158" y="4815733"/>
            <a:ext cx="0" cy="400586"/>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D0F31EE-8CEB-244E-8CA9-2C878E50C1BA}"/>
              </a:ext>
            </a:extLst>
          </p:cNvPr>
          <p:cNvCxnSpPr>
            <a:cxnSpLocks/>
          </p:cNvCxnSpPr>
          <p:nvPr/>
        </p:nvCxnSpPr>
        <p:spPr>
          <a:xfrm flipV="1">
            <a:off x="1502537" y="4848463"/>
            <a:ext cx="0" cy="33512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4D7ECF5-3F00-B742-805F-C8FAAF17A175}"/>
              </a:ext>
            </a:extLst>
          </p:cNvPr>
          <p:cNvSpPr txBox="1"/>
          <p:nvPr/>
        </p:nvSpPr>
        <p:spPr>
          <a:xfrm>
            <a:off x="74643" y="4876275"/>
            <a:ext cx="12012000" cy="461665"/>
          </a:xfrm>
          <a:prstGeom prst="rect">
            <a:avLst/>
          </a:prstGeom>
          <a:noFill/>
        </p:spPr>
        <p:txBody>
          <a:bodyPr wrap="square" rtlCol="0">
            <a:spAutoFit/>
          </a:bodyPr>
          <a:lstStyle/>
          <a:p>
            <a:pPr lvl="0"/>
            <a:r>
              <a:rPr lang="en-US" sz="2400" dirty="0">
                <a:solidFill>
                  <a:srgbClr val="4472C4">
                    <a:lumMod val="50000"/>
                  </a:srgbClr>
                </a:solidFill>
              </a:rPr>
              <a:t>Adjectives for R2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have these endings:</a:t>
            </a:r>
          </a:p>
        </p:txBody>
      </p:sp>
      <p:sp>
        <p:nvSpPr>
          <p:cNvPr id="58" name="TextBox 57">
            <a:extLst>
              <a:ext uri="{FF2B5EF4-FFF2-40B4-BE49-F238E27FC236}">
                <a16:creationId xmlns:a16="http://schemas.microsoft.com/office/drawing/2014/main" id="{92ABCAF0-F7BB-9145-AF82-731E0547FD15}"/>
              </a:ext>
            </a:extLst>
          </p:cNvPr>
          <p:cNvSpPr txBox="1"/>
          <p:nvPr/>
        </p:nvSpPr>
        <p:spPr>
          <a:xfrm>
            <a:off x="-87874" y="4102177"/>
            <a:ext cx="652743" cy="584775"/>
          </a:xfrm>
          <a:prstGeom prst="rect">
            <a:avLst/>
          </a:prstGeom>
          <a:noFill/>
        </p:spPr>
        <p:txBody>
          <a:bodyPr wrap="none" rtlCol="0">
            <a:spAutoFit/>
          </a:bodyPr>
          <a:lstStyle/>
          <a:p>
            <a:pPr algn="l"/>
            <a:r>
              <a:rPr lang="en-US" sz="3200" b="1" dirty="0">
                <a:solidFill>
                  <a:schemeClr val="accent5">
                    <a:lumMod val="50000"/>
                  </a:schemeClr>
                </a:solidFill>
              </a:rPr>
              <a:t>R2</a:t>
            </a:r>
          </a:p>
        </p:txBody>
      </p:sp>
      <p:sp>
        <p:nvSpPr>
          <p:cNvPr id="60" name="TextBox 59">
            <a:extLst>
              <a:ext uri="{FF2B5EF4-FFF2-40B4-BE49-F238E27FC236}">
                <a16:creationId xmlns:a16="http://schemas.microsoft.com/office/drawing/2014/main" id="{34C23D2E-4E21-1343-A6E1-DFFC3E834B25}"/>
              </a:ext>
            </a:extLst>
          </p:cNvPr>
          <p:cNvSpPr txBox="1"/>
          <p:nvPr/>
        </p:nvSpPr>
        <p:spPr>
          <a:xfrm>
            <a:off x="-92653" y="2130056"/>
            <a:ext cx="652743" cy="584775"/>
          </a:xfrm>
          <a:prstGeom prst="rect">
            <a:avLst/>
          </a:prstGeom>
          <a:noFill/>
        </p:spPr>
        <p:txBody>
          <a:bodyPr wrap="none" rtlCol="0">
            <a:spAutoFit/>
          </a:bodyPr>
          <a:lstStyle/>
          <a:p>
            <a:pPr algn="l"/>
            <a:r>
              <a:rPr lang="en-US" sz="3200" b="1" dirty="0">
                <a:solidFill>
                  <a:schemeClr val="accent5">
                    <a:lumMod val="50000"/>
                  </a:schemeClr>
                </a:solidFill>
              </a:rPr>
              <a:t>R1</a:t>
            </a:r>
          </a:p>
        </p:txBody>
      </p:sp>
      <p:sp>
        <p:nvSpPr>
          <p:cNvPr id="36" name="Rounded Rectangular Callout 4">
            <a:extLst>
              <a:ext uri="{FF2B5EF4-FFF2-40B4-BE49-F238E27FC236}">
                <a16:creationId xmlns:a16="http://schemas.microsoft.com/office/drawing/2014/main" id="{EAE5D107-3239-429C-9FC5-BDD5BA26616F}"/>
              </a:ext>
            </a:extLst>
          </p:cNvPr>
          <p:cNvSpPr/>
          <p:nvPr/>
        </p:nvSpPr>
        <p:spPr>
          <a:xfrm>
            <a:off x="4040313" y="1727035"/>
            <a:ext cx="8072450" cy="1312510"/>
          </a:xfrm>
          <a:prstGeom prst="wedgeRoundRectCallout">
            <a:avLst>
              <a:gd name="adj1" fmla="val -19407"/>
              <a:gd name="adj2" fmla="val -50269"/>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R2 (accusative) singular endings for indefinite articles also have the </a:t>
            </a:r>
            <a:r>
              <a:rPr lang="en-US" sz="2000" b="1" dirty="0">
                <a:solidFill>
                  <a:schemeClr val="bg1"/>
                </a:solidFill>
              </a:rPr>
              <a:t>same final letter </a:t>
            </a:r>
            <a:r>
              <a:rPr lang="en-US" sz="2000" dirty="0">
                <a:solidFill>
                  <a:schemeClr val="bg1"/>
                </a:solidFill>
              </a:rPr>
              <a:t>as their matching definite articles. </a:t>
            </a:r>
          </a:p>
        </p:txBody>
      </p:sp>
      <p:sp>
        <p:nvSpPr>
          <p:cNvPr id="63" name="Rounded Rectangular Callout 4">
            <a:extLst>
              <a:ext uri="{FF2B5EF4-FFF2-40B4-BE49-F238E27FC236}">
                <a16:creationId xmlns:a16="http://schemas.microsoft.com/office/drawing/2014/main" id="{B1B91FC1-152A-8142-99A3-902A2862EE04}"/>
              </a:ext>
            </a:extLst>
          </p:cNvPr>
          <p:cNvSpPr/>
          <p:nvPr/>
        </p:nvSpPr>
        <p:spPr>
          <a:xfrm>
            <a:off x="558752" y="1793474"/>
            <a:ext cx="2834996" cy="1973891"/>
          </a:xfrm>
          <a:prstGeom prst="wedgeRoundRectCallout">
            <a:avLst>
              <a:gd name="adj1" fmla="val -19407"/>
              <a:gd name="adj2" fmla="val -50269"/>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rPr>
              <a:t>Only the masculine ending is different in R2!</a:t>
            </a:r>
          </a:p>
        </p:txBody>
      </p:sp>
      <p:sp>
        <p:nvSpPr>
          <p:cNvPr id="64" name="TextBox 63">
            <a:extLst>
              <a:ext uri="{FF2B5EF4-FFF2-40B4-BE49-F238E27FC236}">
                <a16:creationId xmlns:a16="http://schemas.microsoft.com/office/drawing/2014/main" id="{96CC4E44-0CEC-F340-8FB0-1D60DCA93B38}"/>
              </a:ext>
            </a:extLst>
          </p:cNvPr>
          <p:cNvSpPr txBox="1"/>
          <p:nvPr/>
        </p:nvSpPr>
        <p:spPr>
          <a:xfrm>
            <a:off x="2026472" y="5855992"/>
            <a:ext cx="4949071" cy="461665"/>
          </a:xfrm>
          <a:prstGeom prst="rect">
            <a:avLst/>
          </a:prstGeom>
          <a:solidFill>
            <a:srgbClr val="FFF4E7"/>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Ich </a:t>
            </a:r>
            <a:r>
              <a:rPr lang="en-GB" sz="2400" dirty="0" err="1">
                <a:solidFill>
                  <a:srgbClr val="4472C4">
                    <a:lumMod val="50000"/>
                  </a:srgbClr>
                </a:solidFill>
                <a:latin typeface="Century Gothic" panose="020F0302020204030204"/>
              </a:rPr>
              <a:t>habe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keine</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grün</a:t>
            </a:r>
            <a:r>
              <a:rPr lang="en-GB" sz="2400" b="1" dirty="0" err="1">
                <a:solidFill>
                  <a:srgbClr val="DAA520"/>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Augen</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5C70A868-88E9-DD42-9D21-B881FA4E87FA}"/>
              </a:ext>
            </a:extLst>
          </p:cNvPr>
          <p:cNvSpPr txBox="1"/>
          <p:nvPr/>
        </p:nvSpPr>
        <p:spPr>
          <a:xfrm>
            <a:off x="7118168" y="5843465"/>
            <a:ext cx="4949071" cy="461665"/>
          </a:xfrm>
          <a:prstGeom prst="rect">
            <a:avLst/>
          </a:prstGeom>
          <a:solidFill>
            <a:srgbClr val="FFF4E7"/>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Ich </a:t>
            </a:r>
            <a:r>
              <a:rPr lang="en-GB" sz="2400" dirty="0" err="1">
                <a:solidFill>
                  <a:srgbClr val="4472C4">
                    <a:lumMod val="50000"/>
                  </a:srgbClr>
                </a:solidFill>
                <a:latin typeface="Century Gothic" panose="020F0302020204030204"/>
              </a:rPr>
              <a:t>habe</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grün</a:t>
            </a:r>
            <a:r>
              <a:rPr lang="en-GB" sz="2400" b="1" dirty="0" err="1">
                <a:solidFill>
                  <a:srgbClr val="DAA520"/>
                </a:solidFill>
                <a:latin typeface="Century Gothic" panose="020F0302020204030204"/>
              </a:rPr>
              <a:t>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Augen</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Rounded Rectangular Callout 4">
            <a:extLst>
              <a:ext uri="{FF2B5EF4-FFF2-40B4-BE49-F238E27FC236}">
                <a16:creationId xmlns:a16="http://schemas.microsoft.com/office/drawing/2014/main" id="{1BD7DCAF-5256-7F4A-B79C-B31AA97E4720}"/>
              </a:ext>
            </a:extLst>
          </p:cNvPr>
          <p:cNvSpPr/>
          <p:nvPr/>
        </p:nvSpPr>
        <p:spPr>
          <a:xfrm>
            <a:off x="6740998" y="3842738"/>
            <a:ext cx="3354236" cy="1632362"/>
          </a:xfrm>
          <a:prstGeom prst="wedgeRoundRectCallout">
            <a:avLst>
              <a:gd name="adj1" fmla="val -19407"/>
              <a:gd name="adj2" fmla="val -50269"/>
              <a:gd name="adj3" fmla="val 16667"/>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FF0000"/>
                </a:solidFill>
                <a:latin typeface="Bauhaus 93" pitchFamily="82" charset="77"/>
              </a:rPr>
              <a:t>! </a:t>
            </a:r>
            <a:r>
              <a:rPr lang="en-US" sz="2000" dirty="0">
                <a:solidFill>
                  <a:schemeClr val="bg1"/>
                </a:solidFill>
              </a:rPr>
              <a:t>We often use the plural without an article. Notice how the ending changes</a:t>
            </a:r>
          </a:p>
        </p:txBody>
      </p:sp>
      <p:sp>
        <p:nvSpPr>
          <p:cNvPr id="67" name="TextBox 66">
            <a:extLst>
              <a:ext uri="{FF2B5EF4-FFF2-40B4-BE49-F238E27FC236}">
                <a16:creationId xmlns:a16="http://schemas.microsoft.com/office/drawing/2014/main" id="{642FFCB3-73A8-5A4E-99BA-E6FE0D2E61D6}"/>
              </a:ext>
            </a:extLst>
          </p:cNvPr>
          <p:cNvSpPr txBox="1"/>
          <p:nvPr/>
        </p:nvSpPr>
        <p:spPr>
          <a:xfrm>
            <a:off x="-1" y="5720355"/>
            <a:ext cx="1883849" cy="584775"/>
          </a:xfrm>
          <a:prstGeom prst="rect">
            <a:avLst/>
          </a:prstGeom>
          <a:noFill/>
        </p:spPr>
        <p:txBody>
          <a:bodyPr wrap="none" rtlCol="0">
            <a:spAutoFit/>
          </a:bodyPr>
          <a:lstStyle/>
          <a:p>
            <a:pPr algn="l"/>
            <a:r>
              <a:rPr lang="en-US" sz="3200" b="1" dirty="0">
                <a:solidFill>
                  <a:schemeClr val="accent5">
                    <a:lumMod val="50000"/>
                  </a:schemeClr>
                </a:solidFill>
              </a:rPr>
              <a:t>R2 plural</a:t>
            </a:r>
          </a:p>
        </p:txBody>
      </p:sp>
    </p:spTree>
    <p:extLst>
      <p:ext uri="{BB962C8B-B14F-4D97-AF65-F5344CB8AC3E}">
        <p14:creationId xmlns:p14="http://schemas.microsoft.com/office/powerpoint/2010/main" val="102244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5"/>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P spid="25" grpId="0" animBg="1"/>
      <p:bldP spid="27" grpId="0" animBg="1"/>
      <p:bldP spid="41" grpId="0"/>
      <p:bldP spid="42" grpId="0"/>
      <p:bldP spid="44" grpId="0"/>
      <p:bldP spid="43" grpId="0" animBg="1"/>
      <p:bldP spid="45" grpId="0" animBg="1"/>
      <p:bldP spid="47" grpId="0" animBg="1"/>
      <p:bldP spid="55" grpId="0"/>
      <p:bldP spid="55" grpId="1"/>
      <p:bldP spid="58" grpId="0"/>
      <p:bldP spid="60" grpId="0"/>
      <p:bldP spid="36" grpId="0" animBg="1"/>
      <p:bldP spid="63" grpId="0" animBg="1"/>
      <p:bldP spid="64" grpId="0" animBg="1"/>
      <p:bldP spid="65" grpId="0" animBg="1"/>
      <p:bldP spid="66"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r>
              <a:rPr lang="en-GB" sz="1400" b="1" dirty="0"/>
              <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314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73359498"/>
              </p:ext>
            </p:extLst>
          </p:nvPr>
        </p:nvGraphicFramePr>
        <p:xfrm>
          <a:off x="503716" y="2159247"/>
          <a:ext cx="11406204" cy="405384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a:p>
                  </a:txBody>
                  <a:tcPr>
                    <a:noFill/>
                  </a:tcPr>
                </a:tc>
                <a:tc>
                  <a:txBody>
                    <a:bodyPr/>
                    <a:lstStyle/>
                    <a:p>
                      <a:r>
                        <a:rPr lang="en-GB">
                          <a:solidFill>
                            <a:srgbClr val="115076"/>
                          </a:solidFill>
                        </a:rPr>
                        <a:t>Sie hat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err="1">
                          <a:ln>
                            <a:noFill/>
                          </a:ln>
                          <a:effectLst/>
                          <a:uLnTx/>
                          <a:uFillTx/>
                        </a:rPr>
                        <a:t>einen</a:t>
                      </a:r>
                      <a:endParaRPr lang="en-GB" sz="2000"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err="1"/>
                        <a:t>eine</a:t>
                      </a:r>
                      <a:endParaRPr lang="en-GB" sz="2000"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err="1">
                          <a:effectLst/>
                        </a:rPr>
                        <a:t>ein</a:t>
                      </a:r>
                      <a:endParaRPr lang="en-GB" sz="2000" kern="1200">
                        <a:effectLst/>
                      </a:endParaRPr>
                    </a:p>
                  </a:txBody>
                  <a:tcPr/>
                </a:tc>
                <a:extLst>
                  <a:ext uri="{0D108BD9-81ED-4DB2-BD59-A6C34878D82A}">
                    <a16:rowId xmlns:a16="http://schemas.microsoft.com/office/drawing/2014/main" val="1153431983"/>
                  </a:ext>
                </a:extLst>
              </a:tr>
              <a:tr h="370840">
                <a:tc>
                  <a:txBody>
                    <a:bodyPr/>
                    <a:lstStyle/>
                    <a:p>
                      <a:pPr algn="ctr"/>
                      <a:r>
                        <a:rPr lang="en-GB" sz="2400" dirty="0">
                          <a:solidFill>
                            <a:srgbClr val="115076"/>
                          </a:solidFill>
                        </a:rPr>
                        <a:t>1.</a:t>
                      </a:r>
                    </a:p>
                  </a:txBody>
                  <a:tcPr/>
                </a:tc>
                <a:tc>
                  <a:txBody>
                    <a:bodyPr/>
                    <a:lstStyle/>
                    <a:p>
                      <a:r>
                        <a:rPr lang="en-GB" sz="2200" dirty="0" err="1">
                          <a:solidFill>
                            <a:srgbClr val="115076"/>
                          </a:solidFill>
                        </a:rPr>
                        <a:t>einen</a:t>
                      </a:r>
                      <a:r>
                        <a:rPr lang="en-GB" sz="2200" dirty="0">
                          <a:solidFill>
                            <a:srgbClr val="115076"/>
                          </a:solidFill>
                        </a:rPr>
                        <a:t>   </a:t>
                      </a:r>
                      <a:r>
                        <a:rPr lang="en-GB" sz="2200" dirty="0" err="1">
                          <a:solidFill>
                            <a:srgbClr val="115076"/>
                          </a:solidFill>
                        </a:rPr>
                        <a:t>schönen</a:t>
                      </a:r>
                      <a:r>
                        <a:rPr lang="en-GB" sz="2200" dirty="0">
                          <a:solidFill>
                            <a:srgbClr val="115076"/>
                          </a:solidFill>
                        </a:rPr>
                        <a:t> </a:t>
                      </a:r>
                      <a:r>
                        <a:rPr lang="en-GB" sz="2200" dirty="0" err="1">
                          <a:solidFill>
                            <a:srgbClr val="115076"/>
                          </a:solidFill>
                        </a:rPr>
                        <a:t>Mund</a:t>
                      </a:r>
                      <a:endParaRPr lang="en-GB" sz="22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400"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eine</a:t>
                      </a:r>
                      <a:r>
                        <a:rPr lang="en-GB" sz="2200" dirty="0">
                          <a:solidFill>
                            <a:schemeClr val="accent1">
                              <a:lumMod val="50000"/>
                            </a:schemeClr>
                          </a:solidFill>
                        </a:rPr>
                        <a:t>     </a:t>
                      </a:r>
                      <a:r>
                        <a:rPr lang="en-GB" sz="2200" dirty="0" err="1">
                          <a:solidFill>
                            <a:schemeClr val="accent1">
                              <a:lumMod val="50000"/>
                            </a:schemeClr>
                          </a:solidFill>
                        </a:rPr>
                        <a:t>hässliche</a:t>
                      </a:r>
                      <a:r>
                        <a:rPr lang="en-GB" sz="2200" dirty="0">
                          <a:solidFill>
                            <a:schemeClr val="accent1">
                              <a:lumMod val="50000"/>
                            </a:schemeClr>
                          </a:solidFill>
                        </a:rPr>
                        <a:t> </a:t>
                      </a:r>
                      <a:r>
                        <a:rPr lang="en-GB" sz="2200" dirty="0" err="1">
                          <a:solidFill>
                            <a:schemeClr val="accent1">
                              <a:lumMod val="50000"/>
                            </a:schemeClr>
                          </a:solidFill>
                        </a:rPr>
                        <a:t>Tasche</a:t>
                      </a:r>
                      <a:endParaRPr lang="en-GB" sz="22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40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ein</a:t>
                      </a:r>
                      <a:r>
                        <a:rPr lang="en-GB" sz="2200" dirty="0">
                          <a:solidFill>
                            <a:schemeClr val="accent1">
                              <a:lumMod val="50000"/>
                            </a:schemeClr>
                          </a:solidFill>
                        </a:rPr>
                        <a:t>       </a:t>
                      </a:r>
                      <a:r>
                        <a:rPr lang="en-GB" sz="2200" dirty="0" err="1">
                          <a:solidFill>
                            <a:schemeClr val="accent1">
                              <a:lumMod val="50000"/>
                            </a:schemeClr>
                          </a:solidFill>
                        </a:rPr>
                        <a:t>rundes</a:t>
                      </a:r>
                      <a:r>
                        <a:rPr lang="en-GB" sz="2200" dirty="0">
                          <a:solidFill>
                            <a:schemeClr val="accent1">
                              <a:lumMod val="50000"/>
                            </a:schemeClr>
                          </a:solidFill>
                        </a:rPr>
                        <a:t> </a:t>
                      </a:r>
                      <a:r>
                        <a:rPr lang="en-GB" sz="2200" dirty="0" err="1">
                          <a:solidFill>
                            <a:schemeClr val="accent1">
                              <a:lumMod val="50000"/>
                            </a:schemeClr>
                          </a:solidFill>
                        </a:rPr>
                        <a:t>Gesicht</a:t>
                      </a:r>
                      <a:endParaRPr lang="en-GB" sz="22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400">
                          <a:solidFill>
                            <a:srgbClr val="115076"/>
                          </a:solidFill>
                        </a:rPr>
                        <a:t>4.</a:t>
                      </a:r>
                    </a:p>
                  </a:txBody>
                  <a:tcPr/>
                </a:tc>
                <a:tc>
                  <a:txBody>
                    <a:bodyPr/>
                    <a:lstStyle/>
                    <a:p>
                      <a:r>
                        <a:rPr lang="en-GB" sz="2200" dirty="0" err="1">
                          <a:solidFill>
                            <a:schemeClr val="accent1">
                              <a:lumMod val="50000"/>
                            </a:schemeClr>
                          </a:solidFill>
                        </a:rPr>
                        <a:t>eine</a:t>
                      </a:r>
                      <a:r>
                        <a:rPr lang="en-GB" sz="2200" dirty="0">
                          <a:solidFill>
                            <a:schemeClr val="accent1">
                              <a:lumMod val="50000"/>
                            </a:schemeClr>
                          </a:solidFill>
                        </a:rPr>
                        <a:t>     </a:t>
                      </a:r>
                      <a:r>
                        <a:rPr lang="en-GB" sz="2200" dirty="0" err="1">
                          <a:solidFill>
                            <a:schemeClr val="accent1">
                              <a:lumMod val="50000"/>
                            </a:schemeClr>
                          </a:solidFill>
                        </a:rPr>
                        <a:t>kleine</a:t>
                      </a:r>
                      <a:r>
                        <a:rPr lang="en-GB" sz="2200" dirty="0">
                          <a:solidFill>
                            <a:schemeClr val="accent1">
                              <a:lumMod val="50000"/>
                            </a:schemeClr>
                          </a:solidFill>
                        </a:rPr>
                        <a:t> </a:t>
                      </a:r>
                      <a:r>
                        <a:rPr lang="en-GB" sz="2200" dirty="0" err="1">
                          <a:solidFill>
                            <a:schemeClr val="accent1">
                              <a:lumMod val="50000"/>
                            </a:schemeClr>
                          </a:solidFill>
                        </a:rPr>
                        <a:t>Nase</a:t>
                      </a:r>
                      <a:endParaRPr lang="en-GB" sz="22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400"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einen</a:t>
                      </a:r>
                      <a:r>
                        <a:rPr lang="en-GB" sz="2200" dirty="0">
                          <a:solidFill>
                            <a:schemeClr val="accent1">
                              <a:lumMod val="50000"/>
                            </a:schemeClr>
                          </a:solidFill>
                        </a:rPr>
                        <a:t>   </a:t>
                      </a:r>
                      <a:r>
                        <a:rPr lang="en-GB" sz="2200" dirty="0" err="1">
                          <a:solidFill>
                            <a:schemeClr val="accent1">
                              <a:lumMod val="50000"/>
                            </a:schemeClr>
                          </a:solidFill>
                        </a:rPr>
                        <a:t>freundlichen</a:t>
                      </a:r>
                      <a:r>
                        <a:rPr lang="en-GB" sz="2200" dirty="0">
                          <a:solidFill>
                            <a:schemeClr val="accent1">
                              <a:lumMod val="50000"/>
                            </a:schemeClr>
                          </a:solidFill>
                        </a:rPr>
                        <a:t> Hund</a:t>
                      </a: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400"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einen</a:t>
                      </a:r>
                      <a:r>
                        <a:rPr lang="en-GB" sz="2200" dirty="0">
                          <a:solidFill>
                            <a:schemeClr val="accent1">
                              <a:lumMod val="50000"/>
                            </a:schemeClr>
                          </a:solidFill>
                        </a:rPr>
                        <a:t>    </a:t>
                      </a:r>
                      <a:r>
                        <a:rPr lang="en-GB" sz="2200" dirty="0" err="1">
                          <a:solidFill>
                            <a:schemeClr val="accent1">
                              <a:lumMod val="50000"/>
                            </a:schemeClr>
                          </a:solidFill>
                        </a:rPr>
                        <a:t>großen</a:t>
                      </a:r>
                      <a:r>
                        <a:rPr lang="en-GB" sz="2200" dirty="0">
                          <a:solidFill>
                            <a:schemeClr val="accent1">
                              <a:lumMod val="50000"/>
                            </a:schemeClr>
                          </a:solidFill>
                        </a:rPr>
                        <a:t> Hut</a:t>
                      </a: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400" dirty="0">
                          <a:solidFill>
                            <a:srgbClr val="115076"/>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ein</a:t>
                      </a:r>
                      <a:r>
                        <a:rPr lang="en-GB" sz="2200" dirty="0">
                          <a:solidFill>
                            <a:schemeClr val="accent1">
                              <a:lumMod val="50000"/>
                            </a:schemeClr>
                          </a:solidFill>
                        </a:rPr>
                        <a:t>       </a:t>
                      </a:r>
                      <a:r>
                        <a:rPr lang="en-GB" sz="2200" dirty="0" err="1">
                          <a:solidFill>
                            <a:schemeClr val="accent1">
                              <a:lumMod val="50000"/>
                            </a:schemeClr>
                          </a:solidFill>
                        </a:rPr>
                        <a:t>neues</a:t>
                      </a:r>
                      <a:r>
                        <a:rPr lang="en-GB" sz="2200" dirty="0">
                          <a:solidFill>
                            <a:schemeClr val="accent1">
                              <a:lumMod val="50000"/>
                            </a:schemeClr>
                          </a:solidFill>
                        </a:rPr>
                        <a:t> Handy</a:t>
                      </a: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4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u="none" dirty="0" err="1">
                          <a:solidFill>
                            <a:schemeClr val="accent1">
                              <a:lumMod val="50000"/>
                            </a:schemeClr>
                          </a:solidFill>
                        </a:rPr>
                        <a:t>ein</a:t>
                      </a:r>
                      <a:r>
                        <a:rPr lang="en-GB" sz="2200" u="none" dirty="0">
                          <a:solidFill>
                            <a:schemeClr val="accent1">
                              <a:lumMod val="50000"/>
                            </a:schemeClr>
                          </a:solidFill>
                        </a:rPr>
                        <a:t>       rotes </a:t>
                      </a:r>
                      <a:r>
                        <a:rPr lang="en-GB" sz="2200" u="none" dirty="0" err="1">
                          <a:solidFill>
                            <a:schemeClr val="accent1">
                              <a:lumMod val="50000"/>
                            </a:schemeClr>
                          </a:solidFill>
                        </a:rPr>
                        <a:t>Fahrrad</a:t>
                      </a:r>
                      <a:endParaRPr lang="en-GB" sz="2200" u="none"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161132" y="2621661"/>
            <a:ext cx="943083"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308" y="2621661"/>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1188628" y="3083223"/>
            <a:ext cx="826438" cy="307777"/>
          </a:xfrm>
          <a:prstGeom prst="rect">
            <a:avLst/>
          </a:prstGeom>
          <a:solidFill>
            <a:srgbClr val="FFF4E7"/>
          </a:solidFill>
        </p:spPr>
        <p:txBody>
          <a:bodyPr wrap="square" lIns="0" tIns="0" rIns="0" bIns="0" rtlCol="0">
            <a:spAutoFit/>
          </a:bodyPr>
          <a:lstStyle/>
          <a:p>
            <a:pPr algn="ctr"/>
            <a:r>
              <a:rPr lang="en-GB" sz="2000">
                <a:solidFill>
                  <a:schemeClr val="accent1">
                    <a:lumMod val="50000"/>
                  </a:schemeClr>
                </a:solidFill>
              </a:rPr>
              <a:t>____</a:t>
            </a:r>
          </a:p>
        </p:txBody>
      </p:sp>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690" y="3083223"/>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7711" y="3551304"/>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690" y="4024052"/>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308" y="4398921"/>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308" y="4913802"/>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7711" y="5347657"/>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0957" y="5833594"/>
            <a:ext cx="282522" cy="294294"/>
          </a:xfrm>
          <a:prstGeom prst="rect">
            <a:avLst/>
          </a:prstGeom>
        </p:spPr>
      </p:pic>
      <p:sp>
        <p:nvSpPr>
          <p:cNvPr id="24" name="TextBox 23">
            <a:extLst>
              <a:ext uri="{FF2B5EF4-FFF2-40B4-BE49-F238E27FC236}">
                <a16:creationId xmlns:a16="http://schemas.microsoft.com/office/drawing/2014/main" id="{D4E33543-0AC2-3245-9AE0-1B4F17D8D345}"/>
              </a:ext>
            </a:extLst>
          </p:cNvPr>
          <p:cNvSpPr txBox="1"/>
          <p:nvPr/>
        </p:nvSpPr>
        <p:spPr>
          <a:xfrm>
            <a:off x="401727" y="1284749"/>
            <a:ext cx="11388545" cy="830997"/>
          </a:xfrm>
          <a:prstGeom prst="rect">
            <a:avLst/>
          </a:prstGeom>
          <a:noFill/>
        </p:spPr>
        <p:txBody>
          <a:bodyPr wrap="square" rtlCol="0">
            <a:spAutoFit/>
          </a:bodyPr>
          <a:lstStyle/>
          <a:p>
            <a:r>
              <a:rPr lang="en-US" sz="2400">
                <a:solidFill>
                  <a:schemeClr val="accent5">
                    <a:lumMod val="50000"/>
                  </a:schemeClr>
                </a:solidFill>
              </a:rPr>
              <a:t>Andrea </a:t>
            </a:r>
            <a:r>
              <a:rPr lang="en-US" sz="2400" err="1">
                <a:solidFill>
                  <a:schemeClr val="accent5">
                    <a:lumMod val="50000"/>
                  </a:schemeClr>
                </a:solidFill>
              </a:rPr>
              <a:t>findet</a:t>
            </a:r>
            <a:r>
              <a:rPr lang="en-US" sz="2400">
                <a:solidFill>
                  <a:schemeClr val="accent5">
                    <a:lumMod val="50000"/>
                  </a:schemeClr>
                </a:solidFill>
              </a:rPr>
              <a:t> </a:t>
            </a:r>
            <a:r>
              <a:rPr lang="en-US" sz="2400" err="1">
                <a:solidFill>
                  <a:schemeClr val="accent5">
                    <a:lumMod val="50000"/>
                  </a:schemeClr>
                </a:solidFill>
              </a:rPr>
              <a:t>Adjektivendungen</a:t>
            </a:r>
            <a:r>
              <a:rPr lang="en-US" sz="2400">
                <a:solidFill>
                  <a:schemeClr val="accent5">
                    <a:lumMod val="50000"/>
                  </a:schemeClr>
                </a:solidFill>
              </a:rPr>
              <a:t> </a:t>
            </a:r>
            <a:r>
              <a:rPr lang="en-US" sz="2400" err="1">
                <a:solidFill>
                  <a:schemeClr val="accent5">
                    <a:lumMod val="50000"/>
                  </a:schemeClr>
                </a:solidFill>
              </a:rPr>
              <a:t>schwierig</a:t>
            </a:r>
            <a:r>
              <a:rPr lang="en-US" sz="2400">
                <a:solidFill>
                  <a:schemeClr val="accent5">
                    <a:lumMod val="50000"/>
                  </a:schemeClr>
                </a:solidFill>
              </a:rPr>
              <a:t>! </a:t>
            </a:r>
            <a:r>
              <a:rPr lang="en-US" sz="2400" err="1">
                <a:solidFill>
                  <a:schemeClr val="accent5">
                    <a:lumMod val="50000"/>
                  </a:schemeClr>
                </a:solidFill>
              </a:rPr>
              <a:t>Kannst</a:t>
            </a:r>
            <a:r>
              <a:rPr lang="en-US" sz="2400">
                <a:solidFill>
                  <a:schemeClr val="accent5">
                    <a:lumMod val="50000"/>
                  </a:schemeClr>
                </a:solidFill>
              </a:rPr>
              <a:t> du </a:t>
            </a:r>
            <a:r>
              <a:rPr lang="en-US" sz="2400" err="1">
                <a:solidFill>
                  <a:schemeClr val="accent5">
                    <a:lumMod val="50000"/>
                  </a:schemeClr>
                </a:solidFill>
              </a:rPr>
              <a:t>helfen</a:t>
            </a:r>
            <a:r>
              <a:rPr lang="en-US" sz="2400">
                <a:solidFill>
                  <a:schemeClr val="accent5">
                    <a:lumMod val="50000"/>
                  </a:schemeClr>
                </a:solidFill>
              </a:rPr>
              <a:t>?</a:t>
            </a:r>
            <a:br>
              <a:rPr lang="en-US" sz="2400">
                <a:solidFill>
                  <a:schemeClr val="accent5">
                    <a:lumMod val="50000"/>
                  </a:schemeClr>
                </a:solidFill>
              </a:rPr>
            </a:br>
            <a:r>
              <a:rPr lang="en-US" sz="2400" err="1">
                <a:solidFill>
                  <a:schemeClr val="accent5">
                    <a:lumMod val="50000"/>
                  </a:schemeClr>
                </a:solidFill>
              </a:rPr>
              <a:t>Ist</a:t>
            </a:r>
            <a:r>
              <a:rPr lang="en-US" sz="2400">
                <a:solidFill>
                  <a:schemeClr val="accent5">
                    <a:lumMod val="50000"/>
                  </a:schemeClr>
                </a:solidFill>
              </a:rPr>
              <a:t> es </a:t>
            </a:r>
            <a:r>
              <a:rPr lang="en-US" sz="2400" b="1" err="1">
                <a:solidFill>
                  <a:schemeClr val="accent5">
                    <a:lumMod val="50000"/>
                  </a:schemeClr>
                </a:solidFill>
              </a:rPr>
              <a:t>einen</a:t>
            </a:r>
            <a:r>
              <a:rPr lang="en-US" sz="2400" b="1">
                <a:solidFill>
                  <a:schemeClr val="accent5">
                    <a:lumMod val="50000"/>
                  </a:schemeClr>
                </a:solidFill>
              </a:rPr>
              <a:t>, </a:t>
            </a:r>
            <a:r>
              <a:rPr lang="en-US" sz="2400" b="1" err="1">
                <a:solidFill>
                  <a:schemeClr val="accent5">
                    <a:lumMod val="50000"/>
                  </a:schemeClr>
                </a:solidFill>
              </a:rPr>
              <a:t>eine</a:t>
            </a:r>
            <a:r>
              <a:rPr lang="en-US" sz="2400">
                <a:solidFill>
                  <a:schemeClr val="accent5">
                    <a:lumMod val="50000"/>
                  </a:schemeClr>
                </a:solidFill>
              </a:rPr>
              <a:t> </a:t>
            </a:r>
            <a:r>
              <a:rPr lang="en-US" sz="2400" err="1">
                <a:solidFill>
                  <a:schemeClr val="accent5">
                    <a:lumMod val="50000"/>
                  </a:schemeClr>
                </a:solidFill>
              </a:rPr>
              <a:t>oder</a:t>
            </a:r>
            <a:r>
              <a:rPr lang="en-US" sz="2400">
                <a:solidFill>
                  <a:schemeClr val="accent5">
                    <a:lumMod val="50000"/>
                  </a:schemeClr>
                </a:solidFill>
              </a:rPr>
              <a:t> </a:t>
            </a:r>
            <a:r>
              <a:rPr lang="en-US" sz="2400" b="1" err="1">
                <a:solidFill>
                  <a:schemeClr val="accent5">
                    <a:lumMod val="50000"/>
                  </a:schemeClr>
                </a:solidFill>
              </a:rPr>
              <a:t>ein</a:t>
            </a:r>
            <a:r>
              <a:rPr lang="en-US" sz="2400">
                <a:solidFill>
                  <a:schemeClr val="accent5">
                    <a:lumMod val="50000"/>
                  </a:schemeClr>
                </a:solidFill>
              </a:rPr>
              <a:t>?</a:t>
            </a:r>
          </a:p>
        </p:txBody>
      </p:sp>
      <p:pic>
        <p:nvPicPr>
          <p:cNvPr id="25" name="Picture 24" descr="A picture containing toy&#10;&#10;Description automatically generated">
            <a:extLst>
              <a:ext uri="{FF2B5EF4-FFF2-40B4-BE49-F238E27FC236}">
                <a16:creationId xmlns:a16="http://schemas.microsoft.com/office/drawing/2014/main" id="{1F003BFD-C328-7542-8D5B-D8F468BBB3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2938" y="153476"/>
            <a:ext cx="1264773" cy="1923429"/>
          </a:xfrm>
          <a:prstGeom prst="rect">
            <a:avLst/>
          </a:prstGeom>
        </p:spPr>
      </p:pic>
      <p:sp>
        <p:nvSpPr>
          <p:cNvPr id="26" name="TextBox 25">
            <a:extLst>
              <a:ext uri="{FF2B5EF4-FFF2-40B4-BE49-F238E27FC236}">
                <a16:creationId xmlns:a16="http://schemas.microsoft.com/office/drawing/2014/main" id="{30FE1C50-B0CB-9245-8692-887E5AB0B725}"/>
              </a:ext>
            </a:extLst>
          </p:cNvPr>
          <p:cNvSpPr txBox="1"/>
          <p:nvPr/>
        </p:nvSpPr>
        <p:spPr>
          <a:xfrm>
            <a:off x="1130305" y="3553749"/>
            <a:ext cx="943083" cy="307777"/>
          </a:xfrm>
          <a:prstGeom prst="rect">
            <a:avLst/>
          </a:prstGeom>
          <a:solidFill>
            <a:srgbClr val="FFE8CB"/>
          </a:solidFill>
        </p:spPr>
        <p:txBody>
          <a:bodyPr wrap="square" lIns="0" tIns="0" rIns="0" bIns="0" rtlCol="0">
            <a:spAutoFit/>
          </a:bodyPr>
          <a:lstStyle/>
          <a:p>
            <a:pPr algn="ctr"/>
            <a:r>
              <a:rPr lang="en-GB" sz="2000">
                <a:solidFill>
                  <a:schemeClr val="accent1">
                    <a:lumMod val="50000"/>
                  </a:schemeClr>
                </a:solidFill>
              </a:rPr>
              <a:t>____</a:t>
            </a:r>
          </a:p>
        </p:txBody>
      </p:sp>
      <p:sp>
        <p:nvSpPr>
          <p:cNvPr id="27" name="TextBox 26">
            <a:extLst>
              <a:ext uri="{FF2B5EF4-FFF2-40B4-BE49-F238E27FC236}">
                <a16:creationId xmlns:a16="http://schemas.microsoft.com/office/drawing/2014/main" id="{35B44FF5-2636-5040-AB61-430DABCFE35B}"/>
              </a:ext>
            </a:extLst>
          </p:cNvPr>
          <p:cNvSpPr txBox="1"/>
          <p:nvPr/>
        </p:nvSpPr>
        <p:spPr>
          <a:xfrm>
            <a:off x="1124850" y="4471792"/>
            <a:ext cx="856166" cy="307777"/>
          </a:xfrm>
          <a:prstGeom prst="rect">
            <a:avLst/>
          </a:prstGeom>
          <a:solidFill>
            <a:srgbClr val="FFE8CB"/>
          </a:solidFill>
        </p:spPr>
        <p:txBody>
          <a:bodyPr wrap="square" lIns="0" tIns="0" rIns="0" bIns="0" rtlCol="0">
            <a:spAutoFit/>
          </a:bodyPr>
          <a:lstStyle/>
          <a:p>
            <a:pPr algn="ctr"/>
            <a:r>
              <a:rPr lang="en-GB" sz="2000" dirty="0">
                <a:solidFill>
                  <a:schemeClr val="accent1">
                    <a:lumMod val="50000"/>
                  </a:schemeClr>
                </a:solidFill>
              </a:rPr>
              <a:t>____</a:t>
            </a:r>
          </a:p>
        </p:txBody>
      </p:sp>
      <p:sp>
        <p:nvSpPr>
          <p:cNvPr id="28" name="TextBox 27">
            <a:extLst>
              <a:ext uri="{FF2B5EF4-FFF2-40B4-BE49-F238E27FC236}">
                <a16:creationId xmlns:a16="http://schemas.microsoft.com/office/drawing/2014/main" id="{02F08A6A-A100-4E49-8C34-BD1FF4973AE6}"/>
              </a:ext>
            </a:extLst>
          </p:cNvPr>
          <p:cNvSpPr txBox="1"/>
          <p:nvPr/>
        </p:nvSpPr>
        <p:spPr>
          <a:xfrm>
            <a:off x="1081392" y="5412621"/>
            <a:ext cx="943083" cy="307777"/>
          </a:xfrm>
          <a:prstGeom prst="rect">
            <a:avLst/>
          </a:prstGeom>
          <a:solidFill>
            <a:srgbClr val="FFE8CB"/>
          </a:solidFill>
        </p:spPr>
        <p:txBody>
          <a:bodyPr wrap="square" lIns="0" tIns="0" rIns="0" bIns="0" rtlCol="0">
            <a:spAutoFit/>
          </a:bodyPr>
          <a:lstStyle/>
          <a:p>
            <a:pPr algn="ctr"/>
            <a:r>
              <a:rPr lang="en-GB" sz="2000">
                <a:solidFill>
                  <a:schemeClr val="accent1">
                    <a:lumMod val="50000"/>
                  </a:schemeClr>
                </a:solidFill>
              </a:rPr>
              <a:t>____</a:t>
            </a:r>
          </a:p>
        </p:txBody>
      </p:sp>
      <p:sp>
        <p:nvSpPr>
          <p:cNvPr id="29" name="TextBox 28">
            <a:extLst>
              <a:ext uri="{FF2B5EF4-FFF2-40B4-BE49-F238E27FC236}">
                <a16:creationId xmlns:a16="http://schemas.microsoft.com/office/drawing/2014/main" id="{C4492ACC-7804-D742-9E5D-4FA1567996BC}"/>
              </a:ext>
            </a:extLst>
          </p:cNvPr>
          <p:cNvSpPr txBox="1"/>
          <p:nvPr/>
        </p:nvSpPr>
        <p:spPr>
          <a:xfrm>
            <a:off x="1161133" y="4024052"/>
            <a:ext cx="770960"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sp>
        <p:nvSpPr>
          <p:cNvPr id="30" name="TextBox 29">
            <a:extLst>
              <a:ext uri="{FF2B5EF4-FFF2-40B4-BE49-F238E27FC236}">
                <a16:creationId xmlns:a16="http://schemas.microsoft.com/office/drawing/2014/main" id="{788FD659-E2D0-D844-8DE8-F07B5D6A13EE}"/>
              </a:ext>
            </a:extLst>
          </p:cNvPr>
          <p:cNvSpPr txBox="1"/>
          <p:nvPr/>
        </p:nvSpPr>
        <p:spPr>
          <a:xfrm>
            <a:off x="1159041" y="4942095"/>
            <a:ext cx="865434" cy="307777"/>
          </a:xfrm>
          <a:prstGeom prst="rect">
            <a:avLst/>
          </a:prstGeom>
          <a:solidFill>
            <a:srgbClr val="FFF4E7"/>
          </a:solidFill>
        </p:spPr>
        <p:txBody>
          <a:bodyPr wrap="square" lIns="0" tIns="0" rIns="0" bIns="0" rtlCol="0">
            <a:spAutoFit/>
          </a:bodyPr>
          <a:lstStyle/>
          <a:p>
            <a:pPr algn="ctr"/>
            <a:r>
              <a:rPr lang="en-GB" sz="2000" dirty="0">
                <a:solidFill>
                  <a:schemeClr val="accent1">
                    <a:lumMod val="50000"/>
                  </a:schemeClr>
                </a:solidFill>
              </a:rPr>
              <a:t>____</a:t>
            </a:r>
          </a:p>
        </p:txBody>
      </p:sp>
      <p:sp>
        <p:nvSpPr>
          <p:cNvPr id="31" name="TextBox 30">
            <a:extLst>
              <a:ext uri="{FF2B5EF4-FFF2-40B4-BE49-F238E27FC236}">
                <a16:creationId xmlns:a16="http://schemas.microsoft.com/office/drawing/2014/main" id="{72A8E463-1757-434E-A39F-349E0C4A7096}"/>
              </a:ext>
            </a:extLst>
          </p:cNvPr>
          <p:cNvSpPr txBox="1"/>
          <p:nvPr/>
        </p:nvSpPr>
        <p:spPr>
          <a:xfrm>
            <a:off x="1139716" y="5834666"/>
            <a:ext cx="826437" cy="307777"/>
          </a:xfrm>
          <a:prstGeom prst="rect">
            <a:avLst/>
          </a:prstGeom>
          <a:solidFill>
            <a:srgbClr val="FFF4E7"/>
          </a:solidFill>
        </p:spPr>
        <p:txBody>
          <a:bodyPr wrap="square" lIns="0" tIns="0" rIns="0" bIns="0" rtlCol="0">
            <a:spAutoFit/>
          </a:bodyPr>
          <a:lstStyle/>
          <a:p>
            <a:pPr algn="ctr"/>
            <a:r>
              <a:rPr lang="en-GB" sz="2000">
                <a:solidFill>
                  <a:schemeClr val="accent1">
                    <a:lumMod val="50000"/>
                  </a:schemeClr>
                </a:solidFill>
              </a:rPr>
              <a:t>____</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6" grpId="0" animBg="1"/>
      <p:bldP spid="27"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0001" y="1165615"/>
            <a:ext cx="6482952" cy="461665"/>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redet</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dirty="0" err="1">
                <a:solidFill>
                  <a:schemeClr val="accent5">
                    <a:lumMod val="50000"/>
                  </a:schemeClr>
                </a:solidFill>
              </a:rPr>
              <a:t>Familie</a:t>
            </a:r>
            <a:r>
              <a:rPr lang="en-US" sz="2400" dirty="0">
                <a:solidFill>
                  <a:schemeClr val="accent5">
                    <a:lumMod val="50000"/>
                  </a:schemeClr>
                </a:solidFill>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514683618"/>
              </p:ext>
            </p:extLst>
          </p:nvPr>
        </p:nvGraphicFramePr>
        <p:xfrm>
          <a:off x="180001" y="1602341"/>
          <a:ext cx="11729921" cy="4473603"/>
        </p:xfrm>
        <a:graphic>
          <a:graphicData uri="http://schemas.openxmlformats.org/drawingml/2006/table">
            <a:tbl>
              <a:tblPr firstRow="1" bandRow="1">
                <a:tableStyleId>{00A15C55-8517-42AA-B614-E9B94910E393}</a:tableStyleId>
              </a:tblPr>
              <a:tblGrid>
                <a:gridCol w="1289054">
                  <a:extLst>
                    <a:ext uri="{9D8B030D-6E8A-4147-A177-3AD203B41FA5}">
                      <a16:colId xmlns:a16="http://schemas.microsoft.com/office/drawing/2014/main" val="2607353726"/>
                    </a:ext>
                  </a:extLst>
                </a:gridCol>
                <a:gridCol w="4303095">
                  <a:extLst>
                    <a:ext uri="{9D8B030D-6E8A-4147-A177-3AD203B41FA5}">
                      <a16:colId xmlns:a16="http://schemas.microsoft.com/office/drawing/2014/main" val="1600817978"/>
                    </a:ext>
                  </a:extLst>
                </a:gridCol>
                <a:gridCol w="2953951">
                  <a:extLst>
                    <a:ext uri="{9D8B030D-6E8A-4147-A177-3AD203B41FA5}">
                      <a16:colId xmlns:a16="http://schemas.microsoft.com/office/drawing/2014/main" val="4128092149"/>
                    </a:ext>
                  </a:extLst>
                </a:gridCol>
                <a:gridCol w="3183821">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extLst>
                  <a:ext uri="{0D108BD9-81ED-4DB2-BD59-A6C34878D82A}">
                    <a16:rowId xmlns:a16="http://schemas.microsoft.com/office/drawing/2014/main" val="1153431983"/>
                  </a:ext>
                </a:extLst>
              </a:tr>
              <a:tr h="497067">
                <a:tc>
                  <a:txBody>
                    <a:bodyPr/>
                    <a:lstStyle/>
                    <a:p>
                      <a:pPr algn="ctr"/>
                      <a:endParaRPr lang="en-GB" sz="2000">
                        <a:solidFill>
                          <a:schemeClr val="accent1">
                            <a:lumMod val="50000"/>
                          </a:schemeClr>
                        </a:solidFill>
                      </a:endParaRPr>
                    </a:p>
                  </a:txBody>
                  <a:tcPr/>
                </a:tc>
                <a:tc>
                  <a:txBody>
                    <a:bodyPr/>
                    <a:lstStyle/>
                    <a:p>
                      <a:r>
                        <a:rPr lang="en-GB" sz="2000" err="1">
                          <a:solidFill>
                            <a:schemeClr val="accent1">
                              <a:lumMod val="50000"/>
                            </a:schemeClr>
                          </a:solidFill>
                        </a:rPr>
                        <a:t>Meine</a:t>
                      </a:r>
                      <a:r>
                        <a:rPr lang="en-GB" sz="2000">
                          <a:solidFill>
                            <a:schemeClr val="accent1">
                              <a:lumMod val="50000"/>
                            </a:schemeClr>
                          </a:solidFill>
                        </a:rPr>
                        <a:t> Mutter hat </a:t>
                      </a:r>
                      <a:r>
                        <a:rPr lang="en-GB" sz="2000" err="1">
                          <a:solidFill>
                            <a:schemeClr val="accent1">
                              <a:lumMod val="50000"/>
                            </a:schemeClr>
                          </a:solidFill>
                        </a:rPr>
                        <a:t>schwarze</a:t>
                      </a:r>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a:solidFill>
                          <a:schemeClr val="accent1">
                            <a:lumMod val="50000"/>
                          </a:schemeClr>
                        </a:solidFill>
                      </a:endParaRPr>
                    </a:p>
                  </a:txBody>
                  <a:tcPr/>
                </a:tc>
                <a:tc>
                  <a:txBody>
                    <a:bodyPr/>
                    <a:lstStyle/>
                    <a:p>
                      <a:r>
                        <a:rPr lang="en-GB" sz="2000" dirty="0">
                          <a:solidFill>
                            <a:schemeClr val="accent1">
                              <a:lumMod val="50000"/>
                            </a:schemeClr>
                          </a:solidFill>
                        </a:rPr>
                        <a:t>Sie hat </a:t>
                      </a:r>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dunkle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a:solidFill>
                          <a:schemeClr val="accent1">
                            <a:lumMod val="50000"/>
                          </a:schemeClr>
                        </a:solidFill>
                      </a:endParaRPr>
                    </a:p>
                  </a:txBody>
                  <a:tcPr/>
                </a:tc>
                <a:tc>
                  <a:txBody>
                    <a:bodyPr/>
                    <a:lstStyle/>
                    <a:p>
                      <a:r>
                        <a:rPr lang="en-GB" sz="2000">
                          <a:solidFill>
                            <a:schemeClr val="accent1">
                              <a:lumMod val="50000"/>
                            </a:schemeClr>
                          </a:solidFill>
                        </a:rPr>
                        <a:t>Sie hat </a:t>
                      </a:r>
                      <a:r>
                        <a:rPr lang="en-GB" sz="2000" err="1">
                          <a:solidFill>
                            <a:schemeClr val="accent1">
                              <a:lumMod val="50000"/>
                            </a:schemeClr>
                          </a:solidFill>
                        </a:rPr>
                        <a:t>eine</a:t>
                      </a:r>
                      <a:r>
                        <a:rPr lang="en-GB" sz="2000">
                          <a:solidFill>
                            <a:schemeClr val="accent1">
                              <a:lumMod val="50000"/>
                            </a:schemeClr>
                          </a:solidFill>
                        </a:rPr>
                        <a:t> </a:t>
                      </a:r>
                      <a:r>
                        <a:rPr lang="en-GB" sz="2000" err="1">
                          <a:solidFill>
                            <a:schemeClr val="accent1">
                              <a:lumMod val="50000"/>
                            </a:schemeClr>
                          </a:solidFill>
                        </a:rPr>
                        <a:t>kleine</a:t>
                      </a:r>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a:solidFill>
                          <a:schemeClr val="accent1">
                            <a:lumMod val="50000"/>
                          </a:schemeClr>
                        </a:solidFill>
                      </a:endParaRPr>
                    </a:p>
                  </a:txBody>
                  <a:tcPr/>
                </a:tc>
                <a:tc>
                  <a:txBody>
                    <a:bodyPr/>
                    <a:lstStyle/>
                    <a:p>
                      <a:r>
                        <a:rPr lang="en-GB" sz="2000">
                          <a:solidFill>
                            <a:schemeClr val="accent1">
                              <a:lumMod val="50000"/>
                            </a:schemeClr>
                          </a:solidFill>
                        </a:rPr>
                        <a:t>Sie hat </a:t>
                      </a:r>
                      <a:r>
                        <a:rPr lang="en-GB" sz="2000" err="1">
                          <a:solidFill>
                            <a:schemeClr val="accent1">
                              <a:lumMod val="50000"/>
                            </a:schemeClr>
                          </a:solidFill>
                        </a:rPr>
                        <a:t>ein</a:t>
                      </a:r>
                      <a:r>
                        <a:rPr lang="en-GB" sz="2000">
                          <a:solidFill>
                            <a:schemeClr val="accent1">
                              <a:lumMod val="50000"/>
                            </a:schemeClr>
                          </a:solidFill>
                        </a:rPr>
                        <a:t> </a:t>
                      </a:r>
                      <a:r>
                        <a:rPr lang="en-GB" sz="2000" err="1">
                          <a:solidFill>
                            <a:schemeClr val="accent1">
                              <a:lumMod val="50000"/>
                            </a:schemeClr>
                          </a:solidFill>
                        </a:rPr>
                        <a:t>freundliches</a:t>
                      </a:r>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a:solidFill>
                          <a:schemeClr val="accent1">
                            <a:lumMod val="50000"/>
                          </a:schemeClr>
                        </a:solidFill>
                      </a:endParaRPr>
                    </a:p>
                  </a:txBody>
                  <a:tcPr/>
                </a:tc>
                <a:tc>
                  <a:txBody>
                    <a:bodyPr/>
                    <a:lstStyle/>
                    <a:p>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haben</a:t>
                      </a:r>
                      <a:r>
                        <a:rPr lang="en-GB" sz="2000" dirty="0">
                          <a:solidFill>
                            <a:schemeClr val="accent1">
                              <a:lumMod val="50000"/>
                            </a:schemeClr>
                          </a:solidFill>
                        </a:rPr>
                        <a:t> </a:t>
                      </a:r>
                      <a:r>
                        <a:rPr lang="en-GB" sz="2000" dirty="0" err="1">
                          <a:solidFill>
                            <a:schemeClr val="accent1">
                              <a:lumMod val="50000"/>
                            </a:schemeClr>
                          </a:solidFill>
                        </a:rPr>
                        <a:t>einen</a:t>
                      </a:r>
                      <a:r>
                        <a:rPr lang="en-GB" sz="2000" dirty="0">
                          <a:solidFill>
                            <a:schemeClr val="accent1">
                              <a:lumMod val="50000"/>
                            </a:schemeClr>
                          </a:solidFill>
                        </a:rPr>
                        <a:t> </a:t>
                      </a:r>
                      <a:r>
                        <a:rPr lang="en-GB" sz="2000" dirty="0" err="1">
                          <a:solidFill>
                            <a:schemeClr val="accent1">
                              <a:lumMod val="50000"/>
                            </a:schemeClr>
                          </a:solidFill>
                        </a:rPr>
                        <a:t>ähnlichen</a:t>
                      </a:r>
                      <a:r>
                        <a:rPr lang="en-GB" sz="2000" dirty="0">
                          <a:solidFill>
                            <a:schemeClr val="accent1">
                              <a:lumMod val="50000"/>
                            </a:schemeClr>
                          </a:solidFill>
                        </a:rPr>
                        <a:t> </a:t>
                      </a:r>
                      <a:r>
                        <a:rPr lang="en-GB" sz="2000" dirty="0" err="1">
                          <a:solidFill>
                            <a:schemeClr val="accent1">
                              <a:lumMod val="50000"/>
                            </a:schemeClr>
                          </a:solidFill>
                        </a:rPr>
                        <a:t>Mund</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err="1">
                          <a:solidFill>
                            <a:schemeClr val="accent1">
                              <a:lumMod val="50000"/>
                            </a:schemeClr>
                          </a:solidFill>
                        </a:rPr>
                        <a:t>Meine</a:t>
                      </a:r>
                      <a:r>
                        <a:rPr lang="en-GB" sz="2000">
                          <a:solidFill>
                            <a:schemeClr val="accent1">
                              <a:lumMod val="50000"/>
                            </a:schemeClr>
                          </a:solidFill>
                        </a:rPr>
                        <a:t> Oma hat </a:t>
                      </a:r>
                      <a:r>
                        <a:rPr lang="en-GB" sz="2000" err="1">
                          <a:solidFill>
                            <a:schemeClr val="accent1">
                              <a:lumMod val="50000"/>
                            </a:schemeClr>
                          </a:solidFill>
                        </a:rPr>
                        <a:t>eine</a:t>
                      </a:r>
                      <a:r>
                        <a:rPr lang="en-GB" sz="2000">
                          <a:solidFill>
                            <a:schemeClr val="accent1">
                              <a:lumMod val="50000"/>
                            </a:schemeClr>
                          </a:solidFill>
                        </a:rPr>
                        <a:t> </a:t>
                      </a:r>
                      <a:r>
                        <a:rPr lang="en-GB" sz="2000" err="1">
                          <a:solidFill>
                            <a:schemeClr val="accent1">
                              <a:lumMod val="50000"/>
                            </a:schemeClr>
                          </a:solidFill>
                        </a:rPr>
                        <a:t>lange</a:t>
                      </a:r>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Sie hat </a:t>
                      </a:r>
                      <a:r>
                        <a:rPr lang="en-GB" sz="2000" err="1">
                          <a:solidFill>
                            <a:schemeClr val="accent1">
                              <a:lumMod val="50000"/>
                            </a:schemeClr>
                          </a:solidFill>
                        </a:rPr>
                        <a:t>einen</a:t>
                      </a:r>
                      <a:r>
                        <a:rPr lang="en-GB" sz="2000">
                          <a:solidFill>
                            <a:schemeClr val="accent1">
                              <a:lumMod val="50000"/>
                            </a:schemeClr>
                          </a:solidFill>
                        </a:rPr>
                        <a:t> </a:t>
                      </a:r>
                      <a:r>
                        <a:rPr lang="en-GB" sz="2000" err="1">
                          <a:solidFill>
                            <a:schemeClr val="accent1">
                              <a:lumMod val="50000"/>
                            </a:schemeClr>
                          </a:solidFill>
                        </a:rPr>
                        <a:t>dünnen</a:t>
                      </a:r>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Sie hat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braune</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487740" y="2215232"/>
            <a:ext cx="388012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538261" y="2669013"/>
            <a:ext cx="301543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480313" y="3208195"/>
            <a:ext cx="277881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430502" y="3702065"/>
            <a:ext cx="359216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266718" y="4195936"/>
            <a:ext cx="4433871" cy="28493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518833" y="4735115"/>
            <a:ext cx="350383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538261" y="5127468"/>
            <a:ext cx="299262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538261" y="5689491"/>
            <a:ext cx="299262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4" name="1.wav"/>
            </a:hlinkClick>
            <a:extLst>
              <a:ext uri="{FF2B5EF4-FFF2-40B4-BE49-F238E27FC236}">
                <a16:creationId xmlns:a16="http://schemas.microsoft.com/office/drawing/2014/main" id="{05F2ADCE-70C7-E04F-BECA-05C45DD454EC}"/>
              </a:ext>
            </a:extLst>
          </p:cNvPr>
          <p:cNvSpPr/>
          <p:nvPr/>
        </p:nvSpPr>
        <p:spPr>
          <a:xfrm>
            <a:off x="612596" y="21547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5" name="2.wav"/>
            </a:hlinkClick>
            <a:extLst>
              <a:ext uri="{FF2B5EF4-FFF2-40B4-BE49-F238E27FC236}">
                <a16:creationId xmlns:a16="http://schemas.microsoft.com/office/drawing/2014/main" id="{44109E9C-0769-6C47-A831-8778B8849E8D}"/>
              </a:ext>
            </a:extLst>
          </p:cNvPr>
          <p:cNvSpPr/>
          <p:nvPr/>
        </p:nvSpPr>
        <p:spPr>
          <a:xfrm>
            <a:off x="612596" y="26273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6" name="3.wav"/>
            </a:hlinkClick>
            <a:extLst>
              <a:ext uri="{FF2B5EF4-FFF2-40B4-BE49-F238E27FC236}">
                <a16:creationId xmlns:a16="http://schemas.microsoft.com/office/drawing/2014/main" id="{8B8C748D-CF6D-D043-92BE-795904AA76BF}"/>
              </a:ext>
            </a:extLst>
          </p:cNvPr>
          <p:cNvSpPr/>
          <p:nvPr/>
        </p:nvSpPr>
        <p:spPr>
          <a:xfrm>
            <a:off x="610518" y="31205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6" name="Action Button: Custom 35">
            <a:hlinkClick r:id="" action="ppaction://noaction" highlightClick="1">
              <a:snd r:embed="rId7" name="4.wav"/>
            </a:hlinkClick>
            <a:extLst>
              <a:ext uri="{FF2B5EF4-FFF2-40B4-BE49-F238E27FC236}">
                <a16:creationId xmlns:a16="http://schemas.microsoft.com/office/drawing/2014/main" id="{3022E9F0-447A-3749-AD5D-B604E34945C6}"/>
              </a:ext>
            </a:extLst>
          </p:cNvPr>
          <p:cNvSpPr/>
          <p:nvPr/>
        </p:nvSpPr>
        <p:spPr>
          <a:xfrm>
            <a:off x="610518" y="36026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5.wav"/>
            </a:hlinkClick>
            <a:extLst>
              <a:ext uri="{FF2B5EF4-FFF2-40B4-BE49-F238E27FC236}">
                <a16:creationId xmlns:a16="http://schemas.microsoft.com/office/drawing/2014/main" id="{99F89F2E-7EB4-1443-BE86-6E36DB6FA465}"/>
              </a:ext>
            </a:extLst>
          </p:cNvPr>
          <p:cNvSpPr/>
          <p:nvPr/>
        </p:nvSpPr>
        <p:spPr>
          <a:xfrm>
            <a:off x="610518" y="41202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6.wav"/>
            </a:hlinkClick>
            <a:extLst>
              <a:ext uri="{FF2B5EF4-FFF2-40B4-BE49-F238E27FC236}">
                <a16:creationId xmlns:a16="http://schemas.microsoft.com/office/drawing/2014/main" id="{E0048348-2B96-3A4E-8BDB-2DF1BD07BE45}"/>
              </a:ext>
            </a:extLst>
          </p:cNvPr>
          <p:cNvSpPr/>
          <p:nvPr/>
        </p:nvSpPr>
        <p:spPr>
          <a:xfrm>
            <a:off x="615312" y="46061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10" name="7.wav"/>
            </a:hlinkClick>
            <a:extLst>
              <a:ext uri="{FF2B5EF4-FFF2-40B4-BE49-F238E27FC236}">
                <a16:creationId xmlns:a16="http://schemas.microsoft.com/office/drawing/2014/main" id="{62A90EEB-4A0F-3A42-A561-D98500C1E030}"/>
              </a:ext>
            </a:extLst>
          </p:cNvPr>
          <p:cNvSpPr/>
          <p:nvPr/>
        </p:nvSpPr>
        <p:spPr>
          <a:xfrm>
            <a:off x="620712" y="51125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11" name="8.wav"/>
            </a:hlinkClick>
            <a:extLst>
              <a:ext uri="{FF2B5EF4-FFF2-40B4-BE49-F238E27FC236}">
                <a16:creationId xmlns:a16="http://schemas.microsoft.com/office/drawing/2014/main" id="{EE5D719C-F8F3-504E-8306-93E66B5D72DE}"/>
              </a:ext>
            </a:extLst>
          </p:cNvPr>
          <p:cNvSpPr/>
          <p:nvPr/>
        </p:nvSpPr>
        <p:spPr>
          <a:xfrm>
            <a:off x="610518" y="55996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pic>
        <p:nvPicPr>
          <p:cNvPr id="41" name="Picture 40" descr="A picture containing text, queen, toy, sign&#10;&#10;Description automatically generated">
            <a:extLst>
              <a:ext uri="{FF2B5EF4-FFF2-40B4-BE49-F238E27FC236}">
                <a16:creationId xmlns:a16="http://schemas.microsoft.com/office/drawing/2014/main" id="{A1B43659-5A5E-994C-901B-18033B4B7B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47450" y="158854"/>
            <a:ext cx="2150219" cy="1569121"/>
          </a:xfrm>
          <a:prstGeom prst="rect">
            <a:avLst/>
          </a:prstGeom>
        </p:spPr>
      </p:pic>
      <p:pic>
        <p:nvPicPr>
          <p:cNvPr id="44" name="Picture 43" descr="A close up of a logo&#10;&#10;Description automatically generated">
            <a:extLst>
              <a:ext uri="{FF2B5EF4-FFF2-40B4-BE49-F238E27FC236}">
                <a16:creationId xmlns:a16="http://schemas.microsoft.com/office/drawing/2014/main" id="{C076CD43-8EE1-5545-AE45-74D7025761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88941" y="-1239524"/>
            <a:ext cx="630824" cy="441577"/>
          </a:xfrm>
          <a:prstGeom prst="rect">
            <a:avLst/>
          </a:prstGeom>
        </p:spPr>
      </p:pic>
      <p:pic>
        <p:nvPicPr>
          <p:cNvPr id="46" name="Graphic 45" descr="Suit">
            <a:extLst>
              <a:ext uri="{FF2B5EF4-FFF2-40B4-BE49-F238E27FC236}">
                <a16:creationId xmlns:a16="http://schemas.microsoft.com/office/drawing/2014/main" id="{3E029012-C082-B645-8289-48695357CC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30934" y="2041264"/>
            <a:ext cx="630824" cy="630824"/>
          </a:xfrm>
          <a:prstGeom prst="rect">
            <a:avLst/>
          </a:prstGeom>
        </p:spPr>
      </p:pic>
      <p:pic>
        <p:nvPicPr>
          <p:cNvPr id="49" name="Graphic 48" descr="Trousers">
            <a:extLst>
              <a:ext uri="{FF2B5EF4-FFF2-40B4-BE49-F238E27FC236}">
                <a16:creationId xmlns:a16="http://schemas.microsoft.com/office/drawing/2014/main" id="{1C1040D2-6558-F749-A479-343DCC57949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995679" y="2623645"/>
            <a:ext cx="457200" cy="457200"/>
          </a:xfrm>
          <a:prstGeom prst="rect">
            <a:avLst/>
          </a:prstGeom>
        </p:spPr>
      </p:pic>
      <p:pic>
        <p:nvPicPr>
          <p:cNvPr id="55" name="Graphic 54" descr="Eyes">
            <a:extLst>
              <a:ext uri="{FF2B5EF4-FFF2-40B4-BE49-F238E27FC236}">
                <a16:creationId xmlns:a16="http://schemas.microsoft.com/office/drawing/2014/main" id="{B6B2FC11-7740-B848-B96D-E7C2EED3015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662953" y="2382281"/>
            <a:ext cx="914400" cy="914400"/>
          </a:xfrm>
          <a:prstGeom prst="rect">
            <a:avLst/>
          </a:prstGeom>
        </p:spPr>
      </p:pic>
      <p:pic>
        <p:nvPicPr>
          <p:cNvPr id="56" name="Graphic 55" descr="Eyes">
            <a:extLst>
              <a:ext uri="{FF2B5EF4-FFF2-40B4-BE49-F238E27FC236}">
                <a16:creationId xmlns:a16="http://schemas.microsoft.com/office/drawing/2014/main" id="{74E80DB0-B1A9-AB4D-A17F-D89D561DEA4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662953" y="5412945"/>
            <a:ext cx="914400" cy="914400"/>
          </a:xfrm>
          <a:prstGeom prst="rect">
            <a:avLst/>
          </a:prstGeom>
        </p:spPr>
      </p:pic>
      <p:pic>
        <p:nvPicPr>
          <p:cNvPr id="65" name="Picture 64" descr="A picture containing clock&#10;&#10;Description automatically generated">
            <a:extLst>
              <a:ext uri="{FF2B5EF4-FFF2-40B4-BE49-F238E27FC236}">
                <a16:creationId xmlns:a16="http://schemas.microsoft.com/office/drawing/2014/main" id="{AFED7933-B6B3-2C4D-95D5-BE5E302AD36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68406" y="5167093"/>
            <a:ext cx="528001" cy="396001"/>
          </a:xfrm>
          <a:prstGeom prst="rect">
            <a:avLst/>
          </a:prstGeom>
        </p:spPr>
      </p:pic>
      <p:pic>
        <p:nvPicPr>
          <p:cNvPr id="66" name="Picture 65" descr="A picture containing clock&#10;&#10;Description automatically generated">
            <a:extLst>
              <a:ext uri="{FF2B5EF4-FFF2-40B4-BE49-F238E27FC236}">
                <a16:creationId xmlns:a16="http://schemas.microsoft.com/office/drawing/2014/main" id="{E19274BF-1551-974A-B365-729DB42071A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56153" y="3657952"/>
            <a:ext cx="528001" cy="396001"/>
          </a:xfrm>
          <a:prstGeom prst="rect">
            <a:avLst/>
          </a:prstGeom>
        </p:spPr>
      </p:pic>
      <p:pic>
        <p:nvPicPr>
          <p:cNvPr id="67" name="Picture 66" descr="A close up of a logo&#10;&#10;Description automatically generated">
            <a:extLst>
              <a:ext uri="{FF2B5EF4-FFF2-40B4-BE49-F238E27FC236}">
                <a16:creationId xmlns:a16="http://schemas.microsoft.com/office/drawing/2014/main" id="{F6417E14-31B7-144E-A3B0-5F1E30EA75F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33757" y="3177282"/>
            <a:ext cx="528001" cy="369601"/>
          </a:xfrm>
          <a:prstGeom prst="rect">
            <a:avLst/>
          </a:prstGeom>
        </p:spPr>
      </p:pic>
      <p:pic>
        <p:nvPicPr>
          <p:cNvPr id="68" name="Picture 67" descr="A close up of a logo&#10;&#10;Description automatically generated">
            <a:extLst>
              <a:ext uri="{FF2B5EF4-FFF2-40B4-BE49-F238E27FC236}">
                <a16:creationId xmlns:a16="http://schemas.microsoft.com/office/drawing/2014/main" id="{ECB314C7-2061-4E48-B143-7AA05EF2FDB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56152" y="5175515"/>
            <a:ext cx="528001" cy="369601"/>
          </a:xfrm>
          <a:prstGeom prst="rect">
            <a:avLst/>
          </a:prstGeom>
        </p:spPr>
      </p:pic>
      <p:pic>
        <p:nvPicPr>
          <p:cNvPr id="69" name="Picture 68" descr="A close up of a logo&#10;&#10;Description automatically generated">
            <a:extLst>
              <a:ext uri="{FF2B5EF4-FFF2-40B4-BE49-F238E27FC236}">
                <a16:creationId xmlns:a16="http://schemas.microsoft.com/office/drawing/2014/main" id="{E03A7C60-22C2-2F4F-BF9E-18BE406CC99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14111" y="4189827"/>
            <a:ext cx="528001" cy="369601"/>
          </a:xfrm>
          <a:prstGeom prst="rect">
            <a:avLst/>
          </a:prstGeom>
        </p:spPr>
      </p:pic>
      <p:pic>
        <p:nvPicPr>
          <p:cNvPr id="72" name="Graphic 71" descr="Nose">
            <a:extLst>
              <a:ext uri="{FF2B5EF4-FFF2-40B4-BE49-F238E27FC236}">
                <a16:creationId xmlns:a16="http://schemas.microsoft.com/office/drawing/2014/main" id="{0D8287E3-BB2A-C843-97A4-886E9784381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6856152" y="3091941"/>
            <a:ext cx="528001" cy="528001"/>
          </a:xfrm>
          <a:prstGeom prst="rect">
            <a:avLst/>
          </a:prstGeom>
        </p:spPr>
      </p:pic>
      <p:pic>
        <p:nvPicPr>
          <p:cNvPr id="73" name="Graphic 72" descr="Nose">
            <a:extLst>
              <a:ext uri="{FF2B5EF4-FFF2-40B4-BE49-F238E27FC236}">
                <a16:creationId xmlns:a16="http://schemas.microsoft.com/office/drawing/2014/main" id="{C1C7361E-1FD3-A443-8550-EA5BE23DE08D}"/>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6856151" y="4110061"/>
            <a:ext cx="528001" cy="528001"/>
          </a:xfrm>
          <a:prstGeom prst="rect">
            <a:avLst/>
          </a:prstGeom>
        </p:spPr>
      </p:pic>
      <p:pic>
        <p:nvPicPr>
          <p:cNvPr id="74" name="Graphic 73" descr="Nose">
            <a:extLst>
              <a:ext uri="{FF2B5EF4-FFF2-40B4-BE49-F238E27FC236}">
                <a16:creationId xmlns:a16="http://schemas.microsoft.com/office/drawing/2014/main" id="{0C7A1F1E-4536-2941-BF47-01AF6528B7D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0068271" y="4566916"/>
            <a:ext cx="528001" cy="528001"/>
          </a:xfrm>
          <a:prstGeom prst="rect">
            <a:avLst/>
          </a:prstGeom>
        </p:spPr>
      </p:pic>
      <p:pic>
        <p:nvPicPr>
          <p:cNvPr id="75" name="Picture 74" descr="A picture containing hat, food&#10;&#10;Description automatically generated">
            <a:extLst>
              <a:ext uri="{FF2B5EF4-FFF2-40B4-BE49-F238E27FC236}">
                <a16:creationId xmlns:a16="http://schemas.microsoft.com/office/drawing/2014/main" id="{182D0A55-A951-BE40-9137-296B93F0E8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968699" y="5606144"/>
            <a:ext cx="715934" cy="528001"/>
          </a:xfrm>
          <a:prstGeom prst="rect">
            <a:avLst/>
          </a:prstGeom>
        </p:spPr>
      </p:pic>
      <p:pic>
        <p:nvPicPr>
          <p:cNvPr id="77" name="Picture 76" descr="A picture containing dark, black, food, animal&#10;&#10;Description automatically generated">
            <a:extLst>
              <a:ext uri="{FF2B5EF4-FFF2-40B4-BE49-F238E27FC236}">
                <a16:creationId xmlns:a16="http://schemas.microsoft.com/office/drawing/2014/main" id="{52B60169-57F5-B74C-A198-7119CBF4AA3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24134" y="2136400"/>
            <a:ext cx="528001" cy="440551"/>
          </a:xfrm>
          <a:prstGeom prst="rect">
            <a:avLst/>
          </a:prstGeom>
        </p:spPr>
      </p:pic>
      <p:pic>
        <p:nvPicPr>
          <p:cNvPr id="78" name="Picture 77" descr="A picture containing dark, black, food, animal&#10;&#10;Description automatically generated">
            <a:extLst>
              <a:ext uri="{FF2B5EF4-FFF2-40B4-BE49-F238E27FC236}">
                <a16:creationId xmlns:a16="http://schemas.microsoft.com/office/drawing/2014/main" id="{CEA3855E-814A-FD41-95F2-A9AAB2D3725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56150" y="4676763"/>
            <a:ext cx="528001" cy="440551"/>
          </a:xfrm>
          <a:prstGeom prst="rect">
            <a:avLst/>
          </a:prstGeom>
        </p:spPr>
      </p:pic>
      <p:pic>
        <p:nvPicPr>
          <p:cNvPr id="80" name="Graphic 79" descr="Dog">
            <a:extLst>
              <a:ext uri="{FF2B5EF4-FFF2-40B4-BE49-F238E27FC236}">
                <a16:creationId xmlns:a16="http://schemas.microsoft.com/office/drawing/2014/main" id="{5A2F3A21-A59F-974F-8368-5657A45ADDBD}"/>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9958667" y="3496317"/>
            <a:ext cx="678005" cy="678005"/>
          </a:xfrm>
          <a:prstGeom prst="rect">
            <a:avLst/>
          </a:prstGeom>
        </p:spPr>
      </p:pic>
      <p:pic>
        <p:nvPicPr>
          <p:cNvPr id="81" name="Picture 80" descr="A picture containing shirt&#10;&#10;Description automatically generated">
            <a:extLst>
              <a:ext uri="{FF2B5EF4-FFF2-40B4-BE49-F238E27FC236}">
                <a16:creationId xmlns:a16="http://schemas.microsoft.com/office/drawing/2014/main" id="{8F83D14F-FD12-0D44-A7AD-70780410641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056567" y="128241"/>
            <a:ext cx="1291617" cy="1324361"/>
          </a:xfrm>
          <a:prstGeom prst="rect">
            <a:avLst/>
          </a:prstGeom>
        </p:spPr>
      </p:pic>
      <p:sp>
        <p:nvSpPr>
          <p:cNvPr id="2" name="Oval 1">
            <a:extLst>
              <a:ext uri="{FF2B5EF4-FFF2-40B4-BE49-F238E27FC236}">
                <a16:creationId xmlns:a16="http://schemas.microsoft.com/office/drawing/2014/main" id="{A3C6C0CB-3DC6-4DBE-AEFD-AAA980660162}"/>
              </a:ext>
            </a:extLst>
          </p:cNvPr>
          <p:cNvSpPr/>
          <p:nvPr/>
        </p:nvSpPr>
        <p:spPr>
          <a:xfrm>
            <a:off x="6662952" y="2021010"/>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61BBC6F0-A427-4DF1-8065-034E1FA1D2D5}"/>
              </a:ext>
            </a:extLst>
          </p:cNvPr>
          <p:cNvSpPr/>
          <p:nvPr/>
        </p:nvSpPr>
        <p:spPr>
          <a:xfrm>
            <a:off x="9762153" y="2559158"/>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2837C932-C3A8-4AD6-8964-5625519B02A4}"/>
              </a:ext>
            </a:extLst>
          </p:cNvPr>
          <p:cNvSpPr/>
          <p:nvPr/>
        </p:nvSpPr>
        <p:spPr>
          <a:xfrm>
            <a:off x="6687447" y="3080845"/>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A40E969-1191-47A6-94B0-401BF35983EB}"/>
              </a:ext>
            </a:extLst>
          </p:cNvPr>
          <p:cNvSpPr/>
          <p:nvPr/>
        </p:nvSpPr>
        <p:spPr>
          <a:xfrm>
            <a:off x="6662952" y="3584307"/>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6B3AA7A9-441B-4E87-B163-9F642ABA0A83}"/>
              </a:ext>
            </a:extLst>
          </p:cNvPr>
          <p:cNvSpPr/>
          <p:nvPr/>
        </p:nvSpPr>
        <p:spPr>
          <a:xfrm>
            <a:off x="9820911" y="4090296"/>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F44B7C0-8A57-400C-9142-A7E5E702C686}"/>
              </a:ext>
            </a:extLst>
          </p:cNvPr>
          <p:cNvSpPr/>
          <p:nvPr/>
        </p:nvSpPr>
        <p:spPr>
          <a:xfrm>
            <a:off x="9869466" y="4575187"/>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EF190B2-9EE3-4D03-9D37-43D315BC8079}"/>
              </a:ext>
            </a:extLst>
          </p:cNvPr>
          <p:cNvSpPr/>
          <p:nvPr/>
        </p:nvSpPr>
        <p:spPr>
          <a:xfrm>
            <a:off x="6662952" y="5027794"/>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4C3BD1C-E8CA-4EFF-A5FB-C737D373A68A}"/>
              </a:ext>
            </a:extLst>
          </p:cNvPr>
          <p:cNvSpPr/>
          <p:nvPr/>
        </p:nvSpPr>
        <p:spPr>
          <a:xfrm>
            <a:off x="6675155" y="5586003"/>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peech Bubble: Rectangle with Corners Rounded 53">
            <a:extLst>
              <a:ext uri="{FF2B5EF4-FFF2-40B4-BE49-F238E27FC236}">
                <a16:creationId xmlns:a16="http://schemas.microsoft.com/office/drawing/2014/main" id="{B1113E9F-5082-430F-BE55-F31B42E81926}"/>
              </a:ext>
            </a:extLst>
          </p:cNvPr>
          <p:cNvSpPr/>
          <p:nvPr/>
        </p:nvSpPr>
        <p:spPr>
          <a:xfrm>
            <a:off x="234443" y="1098573"/>
            <a:ext cx="4188986" cy="846013"/>
          </a:xfrm>
          <a:prstGeom prst="wedgeRoundRectCallout">
            <a:avLst>
              <a:gd name="adj1" fmla="val 29246"/>
              <a:gd name="adj2" fmla="val 133244"/>
              <a:gd name="adj3" fmla="val 16667"/>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Spelling difference:</a:t>
            </a:r>
            <a:br>
              <a:rPr lang="en-GB" sz="2000" dirty="0"/>
            </a:br>
            <a:r>
              <a:rPr lang="en-GB" sz="2000" dirty="0">
                <a:sym typeface="Wingdings" panose="05000000000000000000" pitchFamily="2" charset="2"/>
              </a:rPr>
              <a:t>-el  -</a:t>
            </a:r>
            <a:r>
              <a:rPr lang="en-GB" sz="2000" dirty="0" err="1">
                <a:sym typeface="Wingdings" panose="05000000000000000000" pitchFamily="2" charset="2"/>
              </a:rPr>
              <a:t>ler</a:t>
            </a:r>
            <a:r>
              <a:rPr lang="en-GB" sz="2000" dirty="0">
                <a:sym typeface="Wingdings" panose="05000000000000000000" pitchFamily="2" charset="2"/>
              </a:rPr>
              <a:t> – </a:t>
            </a:r>
            <a:r>
              <a:rPr lang="en-GB" sz="2000" dirty="0" err="1">
                <a:sym typeface="Wingdings" panose="05000000000000000000" pitchFamily="2" charset="2"/>
              </a:rPr>
              <a:t>dunkel</a:t>
            </a:r>
            <a:r>
              <a:rPr lang="en-GB" sz="2000" dirty="0">
                <a:sym typeface="Wingdings" panose="05000000000000000000" pitchFamily="2" charset="2"/>
              </a:rPr>
              <a:t>  </a:t>
            </a:r>
            <a:r>
              <a:rPr lang="en-GB" sz="2000" dirty="0" err="1">
                <a:sym typeface="Wingdings" panose="05000000000000000000" pitchFamily="2" charset="2"/>
              </a:rPr>
              <a:t>dunk</a:t>
            </a:r>
            <a:r>
              <a:rPr lang="en-GB" sz="2000" b="1" dirty="0" err="1">
                <a:sym typeface="Wingdings" panose="05000000000000000000" pitchFamily="2" charset="2"/>
              </a:rPr>
              <a:t>le</a:t>
            </a:r>
            <a:r>
              <a:rPr lang="en-GB" sz="2000" b="1" dirty="0">
                <a:sym typeface="Wingdings" panose="05000000000000000000" pitchFamily="2" charset="2"/>
              </a:rPr>
              <a:t>(</a:t>
            </a:r>
            <a:r>
              <a:rPr lang="en-GB" sz="2000" b="1" dirty="0" err="1">
                <a:sym typeface="Wingdings" panose="05000000000000000000" pitchFamily="2" charset="2"/>
              </a:rPr>
              <a:t>r,s</a:t>
            </a:r>
            <a:r>
              <a:rPr lang="en-GB" sz="2000" b="1" dirty="0">
                <a:sym typeface="Wingdings" panose="05000000000000000000" pitchFamily="2" charset="2"/>
              </a:rPr>
              <a:t>)</a:t>
            </a:r>
            <a:endParaRPr lang="en-GB" sz="2000" dirty="0"/>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2" grpId="0" animBg="1"/>
      <p:bldP spid="45" grpId="0" animBg="1"/>
      <p:bldP spid="47" grpId="0" animBg="1"/>
      <p:bldP spid="48" grpId="0" animBg="1"/>
      <p:bldP spid="50" grpId="0" animBg="1"/>
      <p:bldP spid="51" grpId="0" animBg="1"/>
      <p:bldP spid="52" grpId="0" animBg="1"/>
      <p:bldP spid="53"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5">
            <a:extLst>
              <a:ext uri="{FF2B5EF4-FFF2-40B4-BE49-F238E27FC236}">
                <a16:creationId xmlns:a16="http://schemas.microsoft.com/office/drawing/2014/main" id="{C3C3E16E-C88F-5C44-9266-F5B6E68069CD}"/>
              </a:ext>
            </a:extLst>
          </p:cNvPr>
          <p:cNvSpPr/>
          <p:nvPr/>
        </p:nvSpPr>
        <p:spPr>
          <a:xfrm>
            <a:off x="182880" y="1383101"/>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115076"/>
              </a:solidFill>
            </a:endParaRPr>
          </a:p>
          <a:p>
            <a:pPr algn="ctr"/>
            <a:r>
              <a:rPr lang="en-US" b="1" dirty="0">
                <a:solidFill>
                  <a:srgbClr val="115076"/>
                </a:solidFill>
              </a:rPr>
              <a:t>Person 1</a:t>
            </a:r>
          </a:p>
          <a:p>
            <a:pPr marL="342900" indent="-342900">
              <a:buAutoNum type="arabicPeriod"/>
            </a:pPr>
            <a:r>
              <a:rPr lang="en-US" dirty="0">
                <a:solidFill>
                  <a:srgbClr val="115076"/>
                </a:solidFill>
              </a:rPr>
              <a:t>Small mouth</a:t>
            </a:r>
          </a:p>
          <a:p>
            <a:pPr marL="342900" indent="-342900">
              <a:buAutoNum type="arabicPeriod"/>
            </a:pPr>
            <a:r>
              <a:rPr lang="en-US" dirty="0">
                <a:solidFill>
                  <a:srgbClr val="115076"/>
                </a:solidFill>
              </a:rPr>
              <a:t>Small face</a:t>
            </a:r>
          </a:p>
          <a:p>
            <a:pPr marL="342900" indent="-342900">
              <a:buAutoNum type="arabicPeriod"/>
            </a:pPr>
            <a:r>
              <a:rPr lang="en-US" dirty="0">
                <a:solidFill>
                  <a:srgbClr val="115076"/>
                </a:solidFill>
              </a:rPr>
              <a:t>Small nose</a:t>
            </a:r>
          </a:p>
          <a:p>
            <a:pPr marL="342900" indent="-342900">
              <a:buAutoNum type="arabicPeriod"/>
            </a:pPr>
            <a:r>
              <a:rPr lang="en-US" dirty="0">
                <a:solidFill>
                  <a:srgbClr val="115076"/>
                </a:solidFill>
              </a:rPr>
              <a:t>Small eyes</a:t>
            </a:r>
          </a:p>
          <a:p>
            <a:pPr marL="342900" indent="-342900">
              <a:buAutoNum type="arabicPeriod"/>
            </a:pPr>
            <a:r>
              <a:rPr lang="en-US" dirty="0">
                <a:solidFill>
                  <a:srgbClr val="115076"/>
                </a:solidFill>
              </a:rPr>
              <a:t>Small hat</a:t>
            </a:r>
          </a:p>
          <a:p>
            <a:pPr marL="342900" indent="-342900">
              <a:buAutoNum type="arabicPeriod"/>
            </a:pPr>
            <a:r>
              <a:rPr lang="en-US" dirty="0">
                <a:solidFill>
                  <a:srgbClr val="115076"/>
                </a:solidFill>
              </a:rPr>
              <a:t>Small child</a:t>
            </a:r>
          </a:p>
          <a:p>
            <a:pPr marL="342900" indent="-342900">
              <a:buAutoNum type="arabicPeriod"/>
            </a:pPr>
            <a:endParaRPr lang="en-US" dirty="0">
              <a:solidFill>
                <a:srgbClr val="115076"/>
              </a:solidFill>
            </a:endParaRPr>
          </a:p>
        </p:txBody>
      </p:sp>
      <p:sp>
        <p:nvSpPr>
          <p:cNvPr id="9" name="Rounded Rectangle 8">
            <a:extLst>
              <a:ext uri="{FF2B5EF4-FFF2-40B4-BE49-F238E27FC236}">
                <a16:creationId xmlns:a16="http://schemas.microsoft.com/office/drawing/2014/main" id="{A6BDAC72-AE80-F04D-8F52-81E503ECDDF3}"/>
              </a:ext>
            </a:extLst>
          </p:cNvPr>
          <p:cNvSpPr/>
          <p:nvPr/>
        </p:nvSpPr>
        <p:spPr>
          <a:xfrm>
            <a:off x="23622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4</a:t>
            </a:r>
          </a:p>
          <a:p>
            <a:pPr marL="342900" indent="-342900">
              <a:buAutoNum type="arabicPeriod"/>
            </a:pPr>
            <a:r>
              <a:rPr lang="en-US" dirty="0">
                <a:solidFill>
                  <a:srgbClr val="115076"/>
                </a:solidFill>
              </a:rPr>
              <a:t>Small hat</a:t>
            </a:r>
          </a:p>
          <a:p>
            <a:pPr marL="342900" indent="-342900">
              <a:buAutoNum type="arabicPeriod"/>
            </a:pPr>
            <a:r>
              <a:rPr lang="en-US" dirty="0">
                <a:solidFill>
                  <a:srgbClr val="115076"/>
                </a:solidFill>
              </a:rPr>
              <a:t>Small face</a:t>
            </a:r>
          </a:p>
          <a:p>
            <a:pPr marL="342900" indent="-342900">
              <a:buAutoNum type="arabicPeriod"/>
            </a:pPr>
            <a:r>
              <a:rPr lang="en-US" dirty="0">
                <a:solidFill>
                  <a:srgbClr val="115076"/>
                </a:solidFill>
              </a:rPr>
              <a:t>Small eyes</a:t>
            </a:r>
          </a:p>
          <a:p>
            <a:pPr marL="342900" indent="-342900">
              <a:buAutoNum type="arabicPeriod"/>
            </a:pPr>
            <a:r>
              <a:rPr lang="en-US" dirty="0">
                <a:solidFill>
                  <a:srgbClr val="115076"/>
                </a:solidFill>
              </a:rPr>
              <a:t>Small nose</a:t>
            </a:r>
          </a:p>
          <a:p>
            <a:pPr marL="342900" indent="-342900">
              <a:buAutoNum type="arabicPeriod"/>
            </a:pPr>
            <a:r>
              <a:rPr lang="en-US" dirty="0">
                <a:solidFill>
                  <a:srgbClr val="115076"/>
                </a:solidFill>
              </a:rPr>
              <a:t>Big child</a:t>
            </a:r>
          </a:p>
          <a:p>
            <a:pPr marL="342900" indent="-342900">
              <a:buAutoNum type="arabicPeriod"/>
            </a:pPr>
            <a:r>
              <a:rPr lang="en-US" dirty="0">
                <a:solidFill>
                  <a:srgbClr val="115076"/>
                </a:solidFill>
              </a:rPr>
              <a:t>Small hat</a:t>
            </a:r>
          </a:p>
        </p:txBody>
      </p:sp>
      <p:sp>
        <p:nvSpPr>
          <p:cNvPr id="11" name="Rounded Rectangle 10">
            <a:extLst>
              <a:ext uri="{FF2B5EF4-FFF2-40B4-BE49-F238E27FC236}">
                <a16:creationId xmlns:a16="http://schemas.microsoft.com/office/drawing/2014/main" id="{560540D1-2BE0-3E4C-A40A-78FF719EBF48}"/>
              </a:ext>
            </a:extLst>
          </p:cNvPr>
          <p:cNvSpPr/>
          <p:nvPr/>
        </p:nvSpPr>
        <p:spPr>
          <a:xfrm>
            <a:off x="4160520" y="1383101"/>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5076"/>
                </a:solidFill>
              </a:rPr>
              <a:t>Person 2</a:t>
            </a:r>
          </a:p>
          <a:p>
            <a:pPr marL="342900" indent="-342900">
              <a:buAutoNum type="arabicPeriod"/>
            </a:pPr>
            <a:r>
              <a:rPr lang="en-US" dirty="0">
                <a:solidFill>
                  <a:srgbClr val="115076"/>
                </a:solidFill>
              </a:rPr>
              <a:t>Small nose</a:t>
            </a:r>
          </a:p>
          <a:p>
            <a:pPr marL="342900" indent="-342900">
              <a:buAutoNum type="arabicPeriod"/>
            </a:pPr>
            <a:r>
              <a:rPr lang="en-US" dirty="0">
                <a:solidFill>
                  <a:srgbClr val="115076"/>
                </a:solidFill>
              </a:rPr>
              <a:t>Small eyes</a:t>
            </a:r>
          </a:p>
          <a:p>
            <a:pPr marL="342900" indent="-342900">
              <a:buAutoNum type="arabicPeriod"/>
            </a:pPr>
            <a:r>
              <a:rPr lang="en-US" dirty="0">
                <a:solidFill>
                  <a:srgbClr val="115076"/>
                </a:solidFill>
              </a:rPr>
              <a:t>Small face</a:t>
            </a:r>
          </a:p>
          <a:p>
            <a:pPr marL="342900" indent="-342900">
              <a:buAutoNum type="arabicPeriod"/>
            </a:pPr>
            <a:r>
              <a:rPr lang="en-US" dirty="0">
                <a:solidFill>
                  <a:srgbClr val="115076"/>
                </a:solidFill>
              </a:rPr>
              <a:t>Big hat</a:t>
            </a:r>
          </a:p>
          <a:p>
            <a:pPr marL="342900" indent="-342900">
              <a:buAutoNum type="arabicPeriod"/>
            </a:pPr>
            <a:r>
              <a:rPr lang="en-US" dirty="0">
                <a:solidFill>
                  <a:srgbClr val="115076"/>
                </a:solidFill>
              </a:rPr>
              <a:t>Small child</a:t>
            </a:r>
          </a:p>
          <a:p>
            <a:pPr marL="342900" indent="-342900">
              <a:buAutoNum type="arabicPeriod"/>
            </a:pPr>
            <a:r>
              <a:rPr lang="en-US" dirty="0">
                <a:solidFill>
                  <a:srgbClr val="115076"/>
                </a:solidFill>
              </a:rPr>
              <a:t>Small mouth</a:t>
            </a:r>
          </a:p>
        </p:txBody>
      </p:sp>
      <p:sp>
        <p:nvSpPr>
          <p:cNvPr id="12" name="Rounded Rectangle 11">
            <a:extLst>
              <a:ext uri="{FF2B5EF4-FFF2-40B4-BE49-F238E27FC236}">
                <a16:creationId xmlns:a16="http://schemas.microsoft.com/office/drawing/2014/main" id="{2040F8BB-F15A-D646-9867-AD116BAB1846}"/>
              </a:ext>
            </a:extLst>
          </p:cNvPr>
          <p:cNvSpPr/>
          <p:nvPr/>
        </p:nvSpPr>
        <p:spPr>
          <a:xfrm>
            <a:off x="8138160" y="1320790"/>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115076"/>
              </a:solidFill>
            </a:endParaRPr>
          </a:p>
          <a:p>
            <a:pPr algn="ctr"/>
            <a:r>
              <a:rPr lang="en-US" b="1" dirty="0">
                <a:solidFill>
                  <a:srgbClr val="115076"/>
                </a:solidFill>
              </a:rPr>
              <a:t>Person 3</a:t>
            </a:r>
          </a:p>
          <a:p>
            <a:pPr marL="342900" indent="-342900">
              <a:buAutoNum type="arabicPeriod"/>
            </a:pPr>
            <a:r>
              <a:rPr lang="en-US" dirty="0">
                <a:solidFill>
                  <a:srgbClr val="115076"/>
                </a:solidFill>
              </a:rPr>
              <a:t>Big face</a:t>
            </a:r>
          </a:p>
          <a:p>
            <a:pPr marL="342900" indent="-342900">
              <a:buAutoNum type="arabicPeriod"/>
            </a:pPr>
            <a:r>
              <a:rPr lang="en-US" dirty="0">
                <a:solidFill>
                  <a:srgbClr val="115076"/>
                </a:solidFill>
              </a:rPr>
              <a:t>Big hat</a:t>
            </a:r>
          </a:p>
          <a:p>
            <a:pPr marL="342900" indent="-342900">
              <a:buAutoNum type="arabicPeriod"/>
            </a:pPr>
            <a:r>
              <a:rPr lang="en-US" dirty="0">
                <a:solidFill>
                  <a:srgbClr val="115076"/>
                </a:solidFill>
              </a:rPr>
              <a:t>Big child</a:t>
            </a:r>
          </a:p>
          <a:p>
            <a:pPr marL="342900" indent="-342900">
              <a:buAutoNum type="arabicPeriod"/>
            </a:pPr>
            <a:r>
              <a:rPr lang="en-US" dirty="0">
                <a:solidFill>
                  <a:srgbClr val="115076"/>
                </a:solidFill>
              </a:rPr>
              <a:t>Big eyes</a:t>
            </a:r>
          </a:p>
          <a:p>
            <a:pPr marL="342900" indent="-342900">
              <a:buAutoNum type="arabicPeriod"/>
            </a:pPr>
            <a:r>
              <a:rPr lang="en-US" dirty="0">
                <a:solidFill>
                  <a:srgbClr val="115076"/>
                </a:solidFill>
              </a:rPr>
              <a:t>Big mouth</a:t>
            </a:r>
          </a:p>
          <a:p>
            <a:pPr marL="342900" indent="-342900">
              <a:buAutoNum type="arabicPeriod"/>
            </a:pPr>
            <a:r>
              <a:rPr lang="en-US" dirty="0">
                <a:solidFill>
                  <a:srgbClr val="115076"/>
                </a:solidFill>
              </a:rPr>
              <a:t>Big nose</a:t>
            </a:r>
          </a:p>
          <a:p>
            <a:pPr marL="342900" indent="-342900">
              <a:buAutoNum type="arabicPeriod"/>
            </a:pPr>
            <a:endParaRPr lang="en-US" dirty="0">
              <a:solidFill>
                <a:srgbClr val="115076"/>
              </a:solidFill>
            </a:endParaRPr>
          </a:p>
        </p:txBody>
      </p:sp>
      <p:sp>
        <p:nvSpPr>
          <p:cNvPr id="13" name="Rounded Rectangle 12">
            <a:extLst>
              <a:ext uri="{FF2B5EF4-FFF2-40B4-BE49-F238E27FC236}">
                <a16:creationId xmlns:a16="http://schemas.microsoft.com/office/drawing/2014/main" id="{07F05A55-1DA1-9A49-BC1C-10B47EF98712}"/>
              </a:ext>
            </a:extLst>
          </p:cNvPr>
          <p:cNvSpPr/>
          <p:nvPr/>
        </p:nvSpPr>
        <p:spPr>
          <a:xfrm>
            <a:off x="416052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115076"/>
              </a:solidFill>
            </a:endParaRPr>
          </a:p>
          <a:p>
            <a:pPr algn="ctr"/>
            <a:r>
              <a:rPr lang="en-US" b="1" dirty="0">
                <a:solidFill>
                  <a:srgbClr val="115076"/>
                </a:solidFill>
              </a:rPr>
              <a:t>Person 5</a:t>
            </a:r>
          </a:p>
          <a:p>
            <a:pPr marL="342900" indent="-342900">
              <a:buAutoNum type="arabicPeriod"/>
            </a:pPr>
            <a:r>
              <a:rPr lang="en-US" dirty="0">
                <a:solidFill>
                  <a:srgbClr val="115076"/>
                </a:solidFill>
              </a:rPr>
              <a:t>Big eyes</a:t>
            </a:r>
          </a:p>
          <a:p>
            <a:pPr marL="342900" indent="-342900">
              <a:buAutoNum type="arabicPeriod"/>
            </a:pPr>
            <a:r>
              <a:rPr lang="en-US" dirty="0">
                <a:solidFill>
                  <a:srgbClr val="115076"/>
                </a:solidFill>
              </a:rPr>
              <a:t>Small hat</a:t>
            </a:r>
          </a:p>
          <a:p>
            <a:pPr marL="342900" indent="-342900">
              <a:buAutoNum type="arabicPeriod"/>
            </a:pPr>
            <a:r>
              <a:rPr lang="en-US" dirty="0">
                <a:solidFill>
                  <a:srgbClr val="115076"/>
                </a:solidFill>
              </a:rPr>
              <a:t>Big face</a:t>
            </a:r>
          </a:p>
          <a:p>
            <a:pPr marL="342900" indent="-342900">
              <a:buAutoNum type="arabicPeriod"/>
            </a:pPr>
            <a:r>
              <a:rPr lang="en-US" dirty="0">
                <a:solidFill>
                  <a:srgbClr val="115076"/>
                </a:solidFill>
              </a:rPr>
              <a:t>Big mouth</a:t>
            </a:r>
          </a:p>
          <a:p>
            <a:pPr marL="342900" indent="-342900">
              <a:buAutoNum type="arabicPeriod"/>
            </a:pPr>
            <a:r>
              <a:rPr lang="en-US" dirty="0">
                <a:solidFill>
                  <a:srgbClr val="115076"/>
                </a:solidFill>
              </a:rPr>
              <a:t>Big nose</a:t>
            </a:r>
          </a:p>
          <a:p>
            <a:pPr marL="342900" indent="-342900">
              <a:buAutoNum type="arabicPeriod"/>
            </a:pPr>
            <a:r>
              <a:rPr lang="en-US" dirty="0">
                <a:solidFill>
                  <a:srgbClr val="115076"/>
                </a:solidFill>
              </a:rPr>
              <a:t>Big child</a:t>
            </a:r>
          </a:p>
          <a:p>
            <a:pPr marL="342900" indent="-342900">
              <a:buAutoNum type="arabicPeriod"/>
            </a:pPr>
            <a:endParaRPr lang="en-US" dirty="0">
              <a:solidFill>
                <a:srgbClr val="115076"/>
              </a:solidFill>
            </a:endParaRPr>
          </a:p>
        </p:txBody>
      </p:sp>
      <p:sp>
        <p:nvSpPr>
          <p:cNvPr id="14" name="Rounded Rectangle 13">
            <a:extLst>
              <a:ext uri="{FF2B5EF4-FFF2-40B4-BE49-F238E27FC236}">
                <a16:creationId xmlns:a16="http://schemas.microsoft.com/office/drawing/2014/main" id="{6FD1D93C-BB89-7044-B9F7-7C2F0CDCD2D9}"/>
              </a:ext>
            </a:extLst>
          </p:cNvPr>
          <p:cNvSpPr/>
          <p:nvPr/>
        </p:nvSpPr>
        <p:spPr>
          <a:xfrm>
            <a:off x="8138160" y="3924439"/>
            <a:ext cx="3870960" cy="2234529"/>
          </a:xfrm>
          <a:prstGeom prst="round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115076"/>
              </a:solidFill>
            </a:endParaRPr>
          </a:p>
          <a:p>
            <a:pPr algn="ctr"/>
            <a:r>
              <a:rPr lang="en-US" b="1" dirty="0">
                <a:solidFill>
                  <a:srgbClr val="115076"/>
                </a:solidFill>
              </a:rPr>
              <a:t>Person 6</a:t>
            </a:r>
          </a:p>
          <a:p>
            <a:pPr marL="342900" indent="-342900">
              <a:buFontTx/>
              <a:buAutoNum type="arabicPeriod"/>
            </a:pPr>
            <a:r>
              <a:rPr lang="en-US" dirty="0">
                <a:solidFill>
                  <a:srgbClr val="115076"/>
                </a:solidFill>
              </a:rPr>
              <a:t>Small child</a:t>
            </a:r>
          </a:p>
          <a:p>
            <a:pPr marL="342900" indent="-342900">
              <a:buAutoNum type="arabicPeriod"/>
            </a:pPr>
            <a:r>
              <a:rPr lang="en-US" dirty="0">
                <a:solidFill>
                  <a:srgbClr val="115076"/>
                </a:solidFill>
              </a:rPr>
              <a:t>Big mouth</a:t>
            </a:r>
          </a:p>
          <a:p>
            <a:pPr marL="342900" indent="-342900">
              <a:buAutoNum type="arabicPeriod"/>
            </a:pPr>
            <a:r>
              <a:rPr lang="en-US" dirty="0">
                <a:solidFill>
                  <a:srgbClr val="115076"/>
                </a:solidFill>
              </a:rPr>
              <a:t>Big nose</a:t>
            </a:r>
          </a:p>
          <a:p>
            <a:pPr marL="342900" indent="-342900">
              <a:buAutoNum type="arabicPeriod"/>
            </a:pPr>
            <a:r>
              <a:rPr lang="en-US" dirty="0">
                <a:solidFill>
                  <a:srgbClr val="115076"/>
                </a:solidFill>
              </a:rPr>
              <a:t>Big face</a:t>
            </a:r>
          </a:p>
          <a:p>
            <a:pPr marL="342900" indent="-342900">
              <a:buAutoNum type="arabicPeriod"/>
            </a:pPr>
            <a:r>
              <a:rPr lang="en-US" dirty="0">
                <a:solidFill>
                  <a:srgbClr val="115076"/>
                </a:solidFill>
              </a:rPr>
              <a:t>Big eyes</a:t>
            </a:r>
          </a:p>
          <a:p>
            <a:pPr marL="342900" indent="-342900">
              <a:buAutoNum type="arabicPeriod"/>
            </a:pPr>
            <a:r>
              <a:rPr lang="en-US" dirty="0">
                <a:solidFill>
                  <a:srgbClr val="115076"/>
                </a:solidFill>
              </a:rPr>
              <a:t>Big hat</a:t>
            </a:r>
          </a:p>
          <a:p>
            <a:pPr marL="342900" indent="-342900">
              <a:buAutoNum type="arabicPeriod"/>
            </a:pPr>
            <a:endParaRPr lang="en-US" dirty="0">
              <a:solidFill>
                <a:srgbClr val="115076"/>
              </a:solidFill>
            </a:endParaRPr>
          </a:p>
        </p:txBody>
      </p:sp>
      <p:pic>
        <p:nvPicPr>
          <p:cNvPr id="15" name="Picture 14">
            <a:extLst>
              <a:ext uri="{FF2B5EF4-FFF2-40B4-BE49-F238E27FC236}">
                <a16:creationId xmlns:a16="http://schemas.microsoft.com/office/drawing/2014/main" id="{81DA31FA-6442-164E-ACC0-59FE42DB8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817" y="-15691"/>
            <a:ext cx="1117600" cy="1384176"/>
          </a:xfrm>
          <a:prstGeom prst="rect">
            <a:avLst/>
          </a:prstGeom>
        </p:spPr>
      </p:pic>
    </p:spTree>
    <p:extLst>
      <p:ext uri="{BB962C8B-B14F-4D97-AF65-F5344CB8AC3E}">
        <p14:creationId xmlns:p14="http://schemas.microsoft.com/office/powerpoint/2010/main" val="183293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Profil</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3898224"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Profil</a:t>
            </a:r>
            <a:r>
              <a:rPr lang="en-US" sz="2400" dirty="0">
                <a:solidFill>
                  <a:schemeClr val="accent5">
                    <a:lumMod val="50000"/>
                  </a:schemeClr>
                </a:solidFill>
              </a:rPr>
              <a:t> 1, 2, </a:t>
            </a:r>
            <a:r>
              <a:rPr lang="en-US" sz="2400" dirty="0" err="1">
                <a:solidFill>
                  <a:schemeClr val="accent5">
                    <a:lumMod val="50000"/>
                  </a:schemeClr>
                </a:solidFill>
              </a:rPr>
              <a:t>oder</a:t>
            </a:r>
            <a:r>
              <a:rPr lang="en-US" sz="2400" dirty="0">
                <a:solidFill>
                  <a:schemeClr val="accent5">
                    <a:lumMod val="50000"/>
                  </a:schemeClr>
                </a:solidFill>
              </a:rPr>
              <a:t> 3.</a:t>
            </a:r>
          </a:p>
          <a:p>
            <a:r>
              <a:rPr lang="en-US" sz="2400" dirty="0" err="1">
                <a:solidFill>
                  <a:schemeClr val="accent5">
                    <a:lumMod val="50000"/>
                  </a:schemeClr>
                </a:solidFill>
              </a:rPr>
              <a:t>Benutze</a:t>
            </a:r>
            <a:r>
              <a:rPr lang="en-US" sz="2400" dirty="0">
                <a:solidFill>
                  <a:schemeClr val="accent5">
                    <a:lumMod val="50000"/>
                  </a:schemeClr>
                </a:solidFill>
              </a:rPr>
              <a:t> </a:t>
            </a:r>
            <a:r>
              <a:rPr lang="en-US" sz="2400" dirty="0" err="1">
                <a:solidFill>
                  <a:schemeClr val="accent5">
                    <a:lumMod val="50000"/>
                  </a:schemeClr>
                </a:solidFill>
              </a:rPr>
              <a:t>alle</a:t>
            </a:r>
            <a:r>
              <a:rPr lang="en-US" sz="2400" dirty="0">
                <a:solidFill>
                  <a:schemeClr val="accent5">
                    <a:lumMod val="50000"/>
                  </a:schemeClr>
                </a:solidFill>
              </a:rPr>
              <a:t> </a:t>
            </a:r>
            <a:r>
              <a:rPr lang="en-US" sz="2400" dirty="0" err="1">
                <a:solidFill>
                  <a:schemeClr val="accent5">
                    <a:lumMod val="50000"/>
                  </a:schemeClr>
                </a:solidFill>
              </a:rPr>
              <a:t>Verben</a:t>
            </a:r>
            <a:r>
              <a:rPr lang="en-US" sz="2400" dirty="0">
                <a:solidFill>
                  <a:schemeClr val="accent5">
                    <a:lumMod val="50000"/>
                  </a:schemeClr>
                </a:solidFill>
              </a:rPr>
              <a:t>. </a:t>
            </a:r>
          </a:p>
        </p:txBody>
      </p:sp>
      <p:pic>
        <p:nvPicPr>
          <p:cNvPr id="8" name="Picture 7" descr="A close up of a logo&#10;&#10;Description automatically generated">
            <a:extLst>
              <a:ext uri="{FF2B5EF4-FFF2-40B4-BE49-F238E27FC236}">
                <a16:creationId xmlns:a16="http://schemas.microsoft.com/office/drawing/2014/main" id="{D02A721A-EDF9-DE42-8B3E-BEEBB99E4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5906" y="1842694"/>
            <a:ext cx="2493064" cy="2493064"/>
          </a:xfrm>
          <a:prstGeom prst="rect">
            <a:avLst/>
          </a:prstGeom>
        </p:spPr>
      </p:pic>
      <p:pic>
        <p:nvPicPr>
          <p:cNvPr id="9" name="Picture 8">
            <a:extLst>
              <a:ext uri="{FF2B5EF4-FFF2-40B4-BE49-F238E27FC236}">
                <a16:creationId xmlns:a16="http://schemas.microsoft.com/office/drawing/2014/main" id="{117AC4C4-321F-B140-8D92-C3130DACAA2B}"/>
              </a:ext>
            </a:extLst>
          </p:cNvPr>
          <p:cNvPicPr>
            <a:picLocks noChangeAspect="1"/>
          </p:cNvPicPr>
          <p:nvPr/>
        </p:nvPicPr>
        <p:blipFill>
          <a:blip r:embed="rId6"/>
          <a:stretch>
            <a:fillRect/>
          </a:stretch>
        </p:blipFill>
        <p:spPr>
          <a:xfrm>
            <a:off x="6664475" y="1653560"/>
            <a:ext cx="2138326" cy="2786304"/>
          </a:xfrm>
          <a:prstGeom prst="rect">
            <a:avLst/>
          </a:prstGeom>
        </p:spPr>
      </p:pic>
      <p:pic>
        <p:nvPicPr>
          <p:cNvPr id="13" name="Picture 12" descr="A picture containing toy, holding, player, person&#10;&#10;Description automatically generated">
            <a:extLst>
              <a:ext uri="{FF2B5EF4-FFF2-40B4-BE49-F238E27FC236}">
                <a16:creationId xmlns:a16="http://schemas.microsoft.com/office/drawing/2014/main" id="{CC8E186D-75E6-B34A-97C0-5EC3D4D39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9700" y="1625942"/>
            <a:ext cx="1502896" cy="2578695"/>
          </a:xfrm>
          <a:prstGeom prst="rect">
            <a:avLst/>
          </a:prstGeom>
        </p:spPr>
      </p:pic>
      <p:sp>
        <p:nvSpPr>
          <p:cNvPr id="14" name="TextBox 13">
            <a:extLst>
              <a:ext uri="{FF2B5EF4-FFF2-40B4-BE49-F238E27FC236}">
                <a16:creationId xmlns:a16="http://schemas.microsoft.com/office/drawing/2014/main" id="{8F07993F-29AE-654D-9FC6-F16505C56B45}"/>
              </a:ext>
            </a:extLst>
          </p:cNvPr>
          <p:cNvSpPr txBox="1"/>
          <p:nvPr/>
        </p:nvSpPr>
        <p:spPr>
          <a:xfrm>
            <a:off x="270058" y="2270623"/>
            <a:ext cx="838691" cy="461665"/>
          </a:xfrm>
          <a:prstGeom prst="rect">
            <a:avLst/>
          </a:prstGeom>
          <a:noFill/>
          <a:ln>
            <a:solidFill>
              <a:srgbClr val="115076"/>
            </a:solidFill>
          </a:ln>
        </p:spPr>
        <p:txBody>
          <a:bodyPr wrap="none" rtlCol="0">
            <a:spAutoFit/>
          </a:bodyPr>
          <a:lstStyle/>
          <a:p>
            <a:pPr algn="ctr"/>
            <a:r>
              <a:rPr lang="en-US" sz="2400" dirty="0">
                <a:solidFill>
                  <a:schemeClr val="accent5">
                    <a:lumMod val="50000"/>
                  </a:schemeClr>
                </a:solidFill>
              </a:rPr>
              <a:t>sein </a:t>
            </a:r>
          </a:p>
        </p:txBody>
      </p:sp>
      <p:sp>
        <p:nvSpPr>
          <p:cNvPr id="15" name="TextBox 14">
            <a:extLst>
              <a:ext uri="{FF2B5EF4-FFF2-40B4-BE49-F238E27FC236}">
                <a16:creationId xmlns:a16="http://schemas.microsoft.com/office/drawing/2014/main" id="{165A8129-32E9-C84C-8081-DC9169D04C9D}"/>
              </a:ext>
            </a:extLst>
          </p:cNvPr>
          <p:cNvSpPr txBox="1"/>
          <p:nvPr/>
        </p:nvSpPr>
        <p:spPr>
          <a:xfrm>
            <a:off x="2493241" y="2259006"/>
            <a:ext cx="1180131" cy="461665"/>
          </a:xfrm>
          <a:prstGeom prst="rect">
            <a:avLst/>
          </a:prstGeom>
          <a:noFill/>
          <a:ln>
            <a:solidFill>
              <a:srgbClr val="115076"/>
            </a:solidFill>
          </a:ln>
        </p:spPr>
        <p:txBody>
          <a:bodyPr wrap="none" rtlCol="0">
            <a:spAutoFit/>
          </a:bodyPr>
          <a:lstStyle/>
          <a:p>
            <a:pPr algn="ctr"/>
            <a:r>
              <a:rPr lang="en-US" sz="2400" dirty="0" err="1">
                <a:solidFill>
                  <a:schemeClr val="accent5">
                    <a:lumMod val="50000"/>
                  </a:schemeClr>
                </a:solidFill>
              </a:rPr>
              <a:t>haben</a:t>
            </a:r>
            <a:endParaRPr lang="en-US" sz="2400" dirty="0">
              <a:solidFill>
                <a:schemeClr val="accent5">
                  <a:lumMod val="50000"/>
                </a:schemeClr>
              </a:solidFill>
            </a:endParaRPr>
          </a:p>
        </p:txBody>
      </p:sp>
      <p:sp>
        <p:nvSpPr>
          <p:cNvPr id="16" name="TextBox 15">
            <a:extLst>
              <a:ext uri="{FF2B5EF4-FFF2-40B4-BE49-F238E27FC236}">
                <a16:creationId xmlns:a16="http://schemas.microsoft.com/office/drawing/2014/main" id="{342F467A-02F8-FA42-ABB7-229EC2F04D89}"/>
              </a:ext>
            </a:extLst>
          </p:cNvPr>
          <p:cNvSpPr txBox="1"/>
          <p:nvPr/>
        </p:nvSpPr>
        <p:spPr>
          <a:xfrm>
            <a:off x="1204738" y="2259006"/>
            <a:ext cx="1186543" cy="461665"/>
          </a:xfrm>
          <a:prstGeom prst="rect">
            <a:avLst/>
          </a:prstGeom>
          <a:noFill/>
          <a:ln>
            <a:solidFill>
              <a:srgbClr val="115076"/>
            </a:solidFill>
          </a:ln>
        </p:spPr>
        <p:txBody>
          <a:bodyPr wrap="none" rtlCol="0">
            <a:spAutoFit/>
          </a:bodyPr>
          <a:lstStyle/>
          <a:p>
            <a:pPr algn="ctr"/>
            <a:r>
              <a:rPr lang="en-US" sz="2400" dirty="0" err="1">
                <a:solidFill>
                  <a:schemeClr val="accent5">
                    <a:lumMod val="50000"/>
                  </a:schemeClr>
                </a:solidFill>
              </a:rPr>
              <a:t>tragen</a:t>
            </a:r>
            <a:endParaRPr lang="en-US" sz="2400" dirty="0">
              <a:solidFill>
                <a:schemeClr val="accent5">
                  <a:lumMod val="50000"/>
                </a:schemeClr>
              </a:solidFill>
            </a:endParaRPr>
          </a:p>
        </p:txBody>
      </p:sp>
      <p:sp>
        <p:nvSpPr>
          <p:cNvPr id="17" name="Rectangle 16">
            <a:extLst>
              <a:ext uri="{FF2B5EF4-FFF2-40B4-BE49-F238E27FC236}">
                <a16:creationId xmlns:a16="http://schemas.microsoft.com/office/drawing/2014/main" id="{4763BA60-172D-D44D-8CA9-CAA86B397046}"/>
              </a:ext>
            </a:extLst>
          </p:cNvPr>
          <p:cNvSpPr/>
          <p:nvPr/>
        </p:nvSpPr>
        <p:spPr>
          <a:xfrm>
            <a:off x="3845906" y="4335757"/>
            <a:ext cx="2493064" cy="1918737"/>
          </a:xfrm>
          <a:prstGeom prst="rect">
            <a:avLst/>
          </a:prstGeom>
          <a:solidFill>
            <a:srgbClr val="FBF0D5"/>
          </a:solid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err="1">
                <a:solidFill>
                  <a:srgbClr val="115076"/>
                </a:solidFill>
              </a:rPr>
              <a:t>Profil</a:t>
            </a:r>
            <a:r>
              <a:rPr lang="en-US" sz="2000" b="1" dirty="0">
                <a:solidFill>
                  <a:srgbClr val="115076"/>
                </a:solidFill>
              </a:rPr>
              <a:t> 1</a:t>
            </a:r>
          </a:p>
          <a:p>
            <a:r>
              <a:rPr lang="en-US" sz="2000" b="1" dirty="0">
                <a:solidFill>
                  <a:srgbClr val="115076"/>
                </a:solidFill>
              </a:rPr>
              <a:t>1.</a:t>
            </a:r>
          </a:p>
          <a:p>
            <a:r>
              <a:rPr lang="en-US" sz="2000" b="1" dirty="0">
                <a:solidFill>
                  <a:srgbClr val="115076"/>
                </a:solidFill>
              </a:rPr>
              <a:t>2.</a:t>
            </a:r>
          </a:p>
          <a:p>
            <a:r>
              <a:rPr lang="en-US" sz="2000" b="1" dirty="0">
                <a:solidFill>
                  <a:srgbClr val="115076"/>
                </a:solidFill>
              </a:rPr>
              <a:t>3.</a:t>
            </a:r>
          </a:p>
          <a:p>
            <a:r>
              <a:rPr lang="en-US" sz="2000" b="1" dirty="0">
                <a:solidFill>
                  <a:srgbClr val="115076"/>
                </a:solidFill>
              </a:rPr>
              <a:t>4.</a:t>
            </a:r>
          </a:p>
          <a:p>
            <a:r>
              <a:rPr lang="en-US" sz="2000" b="1" dirty="0">
                <a:solidFill>
                  <a:srgbClr val="115076"/>
                </a:solidFill>
              </a:rPr>
              <a:t>5.</a:t>
            </a:r>
          </a:p>
          <a:p>
            <a:endParaRPr lang="en-US" sz="2000" b="1" dirty="0">
              <a:solidFill>
                <a:srgbClr val="115076"/>
              </a:solidFill>
            </a:endParaRPr>
          </a:p>
        </p:txBody>
      </p:sp>
      <p:sp>
        <p:nvSpPr>
          <p:cNvPr id="18" name="Rectangle 17">
            <a:extLst>
              <a:ext uri="{FF2B5EF4-FFF2-40B4-BE49-F238E27FC236}">
                <a16:creationId xmlns:a16="http://schemas.microsoft.com/office/drawing/2014/main" id="{779ED4B9-894C-9F4C-8077-AB5F7DC90B2D}"/>
              </a:ext>
            </a:extLst>
          </p:cNvPr>
          <p:cNvSpPr/>
          <p:nvPr/>
        </p:nvSpPr>
        <p:spPr>
          <a:xfrm>
            <a:off x="6635242" y="4335758"/>
            <a:ext cx="2493064" cy="1918737"/>
          </a:xfrm>
          <a:prstGeom prst="rect">
            <a:avLst/>
          </a:prstGeom>
          <a:solidFill>
            <a:srgbClr val="FBF0D5"/>
          </a:solid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err="1">
                <a:solidFill>
                  <a:srgbClr val="115076"/>
                </a:solidFill>
              </a:rPr>
              <a:t>Profil</a:t>
            </a:r>
            <a:r>
              <a:rPr lang="en-US" sz="2000" b="1" dirty="0">
                <a:solidFill>
                  <a:srgbClr val="115076"/>
                </a:solidFill>
              </a:rPr>
              <a:t> 2</a:t>
            </a:r>
          </a:p>
          <a:p>
            <a:r>
              <a:rPr lang="en-US" sz="2000" b="1" dirty="0">
                <a:solidFill>
                  <a:srgbClr val="115076"/>
                </a:solidFill>
              </a:rPr>
              <a:t>1.</a:t>
            </a:r>
          </a:p>
          <a:p>
            <a:r>
              <a:rPr lang="en-US" sz="2000" b="1" dirty="0">
                <a:solidFill>
                  <a:srgbClr val="115076"/>
                </a:solidFill>
              </a:rPr>
              <a:t>2.</a:t>
            </a:r>
          </a:p>
          <a:p>
            <a:r>
              <a:rPr lang="en-US" sz="2000" b="1" dirty="0">
                <a:solidFill>
                  <a:srgbClr val="115076"/>
                </a:solidFill>
              </a:rPr>
              <a:t>3.</a:t>
            </a:r>
          </a:p>
          <a:p>
            <a:r>
              <a:rPr lang="en-US" sz="2000" b="1" dirty="0">
                <a:solidFill>
                  <a:srgbClr val="115076"/>
                </a:solidFill>
              </a:rPr>
              <a:t>4.</a:t>
            </a:r>
          </a:p>
          <a:p>
            <a:r>
              <a:rPr lang="en-US" sz="2000" b="1" dirty="0">
                <a:solidFill>
                  <a:srgbClr val="115076"/>
                </a:solidFill>
              </a:rPr>
              <a:t>5.</a:t>
            </a:r>
          </a:p>
          <a:p>
            <a:endParaRPr lang="en-US" sz="2000" b="1" dirty="0">
              <a:solidFill>
                <a:srgbClr val="115076"/>
              </a:solidFill>
            </a:endParaRPr>
          </a:p>
        </p:txBody>
      </p:sp>
      <p:sp>
        <p:nvSpPr>
          <p:cNvPr id="19" name="Rectangle 18">
            <a:extLst>
              <a:ext uri="{FF2B5EF4-FFF2-40B4-BE49-F238E27FC236}">
                <a16:creationId xmlns:a16="http://schemas.microsoft.com/office/drawing/2014/main" id="{4DBFB048-CD75-3146-9F5A-FD275460F0F9}"/>
              </a:ext>
            </a:extLst>
          </p:cNvPr>
          <p:cNvSpPr/>
          <p:nvPr/>
        </p:nvSpPr>
        <p:spPr>
          <a:xfrm>
            <a:off x="9441894" y="4335758"/>
            <a:ext cx="2493064" cy="1918737"/>
          </a:xfrm>
          <a:prstGeom prst="rect">
            <a:avLst/>
          </a:prstGeom>
          <a:solidFill>
            <a:srgbClr val="FBF0D5"/>
          </a:solid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err="1">
                <a:solidFill>
                  <a:srgbClr val="115076"/>
                </a:solidFill>
              </a:rPr>
              <a:t>Profil</a:t>
            </a:r>
            <a:r>
              <a:rPr lang="en-US" sz="2000" b="1" dirty="0">
                <a:solidFill>
                  <a:srgbClr val="115076"/>
                </a:solidFill>
              </a:rPr>
              <a:t> 3</a:t>
            </a:r>
          </a:p>
          <a:p>
            <a:r>
              <a:rPr lang="en-US" sz="2000" b="1" dirty="0">
                <a:solidFill>
                  <a:srgbClr val="115076"/>
                </a:solidFill>
              </a:rPr>
              <a:t>1.</a:t>
            </a:r>
          </a:p>
          <a:p>
            <a:r>
              <a:rPr lang="en-US" sz="2000" b="1" dirty="0">
                <a:solidFill>
                  <a:srgbClr val="115076"/>
                </a:solidFill>
              </a:rPr>
              <a:t>2.</a:t>
            </a:r>
          </a:p>
          <a:p>
            <a:r>
              <a:rPr lang="en-US" sz="2000" b="1" dirty="0">
                <a:solidFill>
                  <a:srgbClr val="115076"/>
                </a:solidFill>
              </a:rPr>
              <a:t>3.</a:t>
            </a:r>
          </a:p>
          <a:p>
            <a:r>
              <a:rPr lang="en-US" sz="2000" b="1" dirty="0">
                <a:solidFill>
                  <a:srgbClr val="115076"/>
                </a:solidFill>
              </a:rPr>
              <a:t>4.</a:t>
            </a:r>
          </a:p>
          <a:p>
            <a:r>
              <a:rPr lang="en-US" sz="2000" b="1" dirty="0">
                <a:solidFill>
                  <a:srgbClr val="115076"/>
                </a:solidFill>
              </a:rPr>
              <a:t>5.</a:t>
            </a:r>
          </a:p>
          <a:p>
            <a:endParaRPr lang="en-US" sz="2000" b="1" dirty="0">
              <a:solidFill>
                <a:srgbClr val="115076"/>
              </a:solidFill>
            </a:endParaRPr>
          </a:p>
        </p:txBody>
      </p:sp>
      <p:sp>
        <p:nvSpPr>
          <p:cNvPr id="20" name="TextBox 19">
            <a:extLst>
              <a:ext uri="{FF2B5EF4-FFF2-40B4-BE49-F238E27FC236}">
                <a16:creationId xmlns:a16="http://schemas.microsoft.com/office/drawing/2014/main" id="{FB45760B-9BF9-4DF5-A75D-8A605C5A0B30}"/>
              </a:ext>
            </a:extLst>
          </p:cNvPr>
          <p:cNvSpPr txBox="1"/>
          <p:nvPr/>
        </p:nvSpPr>
        <p:spPr>
          <a:xfrm>
            <a:off x="159426" y="2995492"/>
            <a:ext cx="3898224" cy="2677656"/>
          </a:xfrm>
          <a:prstGeom prst="rect">
            <a:avLst/>
          </a:prstGeom>
          <a:noFill/>
        </p:spPr>
        <p:txBody>
          <a:bodyPr wrap="square" rtlCol="0">
            <a:spAutoFit/>
          </a:bodyPr>
          <a:lstStyle/>
          <a:p>
            <a:r>
              <a:rPr lang="en-US" sz="2400" dirty="0" err="1">
                <a:solidFill>
                  <a:schemeClr val="accent5">
                    <a:lumMod val="50000"/>
                  </a:schemeClr>
                </a:solidFill>
              </a:rPr>
              <a:t>Beschreib</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 die </a:t>
            </a:r>
            <a:r>
              <a:rPr lang="en-US" sz="2400" dirty="0" err="1">
                <a:solidFill>
                  <a:schemeClr val="accent5">
                    <a:lumMod val="50000"/>
                  </a:schemeClr>
                </a:solidFill>
              </a:rPr>
              <a:t>Kleidung</a:t>
            </a:r>
            <a:r>
              <a:rPr lang="en-US" sz="2400" dirty="0">
                <a:solidFill>
                  <a:schemeClr val="accent5">
                    <a:lumMod val="50000"/>
                  </a:schemeClr>
                </a:solidFill>
              </a:rPr>
              <a:t/>
            </a:r>
            <a:br>
              <a:rPr lang="en-US" sz="2400" dirty="0">
                <a:solidFill>
                  <a:schemeClr val="accent5">
                    <a:lumMod val="50000"/>
                  </a:schemeClr>
                </a:solidFill>
              </a:rPr>
            </a:br>
            <a:r>
              <a:rPr lang="en-US" sz="2400" dirty="0">
                <a:solidFill>
                  <a:schemeClr val="accent5">
                    <a:lumMod val="50000"/>
                  </a:schemeClr>
                </a:solidFill>
              </a:rPr>
              <a:t> - das </a:t>
            </a:r>
            <a:r>
              <a:rPr lang="en-US" sz="2400" dirty="0" err="1">
                <a:solidFill>
                  <a:schemeClr val="accent5">
                    <a:lumMod val="50000"/>
                  </a:schemeClr>
                </a:solidFill>
              </a:rPr>
              <a:t>Gesicht</a:t>
            </a:r>
            <a:r>
              <a:rPr lang="en-US" sz="2400" dirty="0">
                <a:solidFill>
                  <a:schemeClr val="accent5">
                    <a:lumMod val="50000"/>
                  </a:schemeClr>
                </a:solidFill>
              </a:rPr>
              <a:t/>
            </a:r>
            <a:br>
              <a:rPr lang="en-US" sz="2400" dirty="0">
                <a:solidFill>
                  <a:schemeClr val="accent5">
                    <a:lumMod val="50000"/>
                  </a:schemeClr>
                </a:solidFill>
              </a:rPr>
            </a:br>
            <a:r>
              <a:rPr lang="en-US" sz="2400" dirty="0">
                <a:solidFill>
                  <a:schemeClr val="accent5">
                    <a:lumMod val="50000"/>
                  </a:schemeClr>
                </a:solidFill>
              </a:rPr>
              <a:t> - die </a:t>
            </a:r>
            <a:r>
              <a:rPr lang="en-US" sz="2400" dirty="0" err="1">
                <a:solidFill>
                  <a:schemeClr val="accent5">
                    <a:lumMod val="50000"/>
                  </a:schemeClr>
                </a:solidFill>
              </a:rPr>
              <a:t>Haare</a:t>
            </a:r>
            <a:r>
              <a:rPr lang="en-US" sz="2400" dirty="0">
                <a:solidFill>
                  <a:schemeClr val="accent5">
                    <a:lumMod val="50000"/>
                  </a:schemeClr>
                </a:solidFill>
              </a:rPr>
              <a:t/>
            </a:r>
            <a:br>
              <a:rPr lang="en-US" sz="2400" dirty="0">
                <a:solidFill>
                  <a:schemeClr val="accent5">
                    <a:lumMod val="50000"/>
                  </a:schemeClr>
                </a:solidFill>
              </a:rPr>
            </a:br>
            <a:r>
              <a:rPr lang="en-US" sz="2400" dirty="0">
                <a:solidFill>
                  <a:schemeClr val="accent5">
                    <a:lumMod val="50000"/>
                  </a:schemeClr>
                </a:solidFill>
              </a:rPr>
              <a:t> - den </a:t>
            </a:r>
            <a:r>
              <a:rPr lang="en-US" sz="2400" dirty="0" err="1">
                <a:solidFill>
                  <a:schemeClr val="accent5">
                    <a:lumMod val="50000"/>
                  </a:schemeClr>
                </a:solidFill>
              </a:rPr>
              <a:t>Körper</a:t>
            </a:r>
            <a:r>
              <a:rPr lang="en-US" sz="2400" dirty="0">
                <a:solidFill>
                  <a:schemeClr val="accent5">
                    <a:lumMod val="50000"/>
                  </a:schemeClr>
                </a:solidFill>
              </a:rPr>
              <a:t/>
            </a:r>
            <a:br>
              <a:rPr lang="en-US" sz="2400" dirty="0">
                <a:solidFill>
                  <a:schemeClr val="accent5">
                    <a:lumMod val="50000"/>
                  </a:schemeClr>
                </a:solidFill>
              </a:rPr>
            </a:br>
            <a:r>
              <a:rPr lang="en-US" sz="2400" dirty="0">
                <a:solidFill>
                  <a:schemeClr val="accent5">
                    <a:lumMod val="50000"/>
                  </a:schemeClr>
                </a:solidFill>
              </a:rPr>
              <a:t> - den </a:t>
            </a:r>
            <a:r>
              <a:rPr lang="en-US" sz="2400" dirty="0" err="1">
                <a:solidFill>
                  <a:schemeClr val="accent5">
                    <a:lumMod val="50000"/>
                  </a:schemeClr>
                </a:solidFill>
              </a:rPr>
              <a:t>Charakter</a:t>
            </a:r>
            <a:r>
              <a:rPr lang="en-US" sz="2400" dirty="0">
                <a:solidFill>
                  <a:schemeClr val="accent5">
                    <a:lumMod val="50000"/>
                  </a:schemeClr>
                </a:solidFill>
              </a:rPr>
              <a:t/>
            </a:r>
            <a:br>
              <a:rPr lang="en-US" sz="2400" dirty="0">
                <a:solidFill>
                  <a:schemeClr val="accent5">
                    <a:lumMod val="50000"/>
                  </a:schemeClr>
                </a:solidFill>
              </a:rPr>
            </a:br>
            <a:r>
              <a:rPr lang="en-US" sz="2400" dirty="0">
                <a:solidFill>
                  <a:schemeClr val="accent5">
                    <a:lumMod val="50000"/>
                  </a:schemeClr>
                </a:solidFill>
              </a:rPr>
              <a:t> - die Laune*</a:t>
            </a:r>
          </a:p>
        </p:txBody>
      </p:sp>
      <p:sp>
        <p:nvSpPr>
          <p:cNvPr id="2" name="TextBox 1">
            <a:extLst>
              <a:ext uri="{FF2B5EF4-FFF2-40B4-BE49-F238E27FC236}">
                <a16:creationId xmlns:a16="http://schemas.microsoft.com/office/drawing/2014/main" id="{96BB0C73-19AB-4606-9AE4-3D9F286525CB}"/>
              </a:ext>
            </a:extLst>
          </p:cNvPr>
          <p:cNvSpPr txBox="1"/>
          <p:nvPr/>
        </p:nvSpPr>
        <p:spPr>
          <a:xfrm>
            <a:off x="3403600" y="6383215"/>
            <a:ext cx="4439138" cy="461665"/>
          </a:xfrm>
          <a:prstGeom prst="rect">
            <a:avLst/>
          </a:prstGeom>
          <a:noFill/>
        </p:spPr>
        <p:txBody>
          <a:bodyPr wrap="square" rtlCol="0">
            <a:spAutoFit/>
          </a:bodyPr>
          <a:lstStyle/>
          <a:p>
            <a:pPr algn="l"/>
            <a:r>
              <a:rPr lang="en-GB" sz="2400" dirty="0">
                <a:solidFill>
                  <a:schemeClr val="bg1"/>
                </a:solidFill>
              </a:rPr>
              <a:t>* die Laune - mood</a:t>
            </a:r>
          </a:p>
        </p:txBody>
      </p:sp>
    </p:spTree>
    <p:extLst>
      <p:ext uri="{BB962C8B-B14F-4D97-AF65-F5344CB8AC3E}">
        <p14:creationId xmlns:p14="http://schemas.microsoft.com/office/powerpoint/2010/main" val="317398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61185" cy="707849"/>
          </a:xfrm>
        </p:spPr>
        <p:txBody>
          <a:bodyPr>
            <a:normAutofit/>
          </a:bodyPr>
          <a:lstStyle/>
          <a:p>
            <a:r>
              <a:rPr lang="en-GB" sz="3600" b="1" dirty="0">
                <a:solidFill>
                  <a:schemeClr val="bg1"/>
                </a:solidFill>
              </a:rPr>
              <a:t>Ein </a:t>
            </a:r>
            <a:r>
              <a:rPr lang="en-GB" sz="3600" b="1" dirty="0" err="1">
                <a:solidFill>
                  <a:schemeClr val="bg1"/>
                </a:solidFill>
              </a:rPr>
              <a:t>Foto</a:t>
            </a:r>
            <a:r>
              <a:rPr lang="en-GB" sz="3600" b="1" dirty="0">
                <a:solidFill>
                  <a:schemeClr val="bg1"/>
                </a:solidFill>
              </a:rPr>
              <a:t> </a:t>
            </a:r>
            <a:r>
              <a:rPr lang="en-GB" sz="3600" b="1" dirty="0" err="1">
                <a:solidFill>
                  <a:schemeClr val="bg1"/>
                </a:solidFill>
              </a:rPr>
              <a:t>beschreiben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Beschreib</a:t>
            </a:r>
            <a:r>
              <a:rPr lang="en-US" sz="2400" dirty="0">
                <a:solidFill>
                  <a:schemeClr val="accent5">
                    <a:lumMod val="50000"/>
                  </a:schemeClr>
                </a:solidFill>
              </a:rPr>
              <a:t> </a:t>
            </a:r>
            <a:r>
              <a:rPr lang="en-US" sz="2400" dirty="0" err="1">
                <a:solidFill>
                  <a:schemeClr val="accent5">
                    <a:lumMod val="50000"/>
                  </a:schemeClr>
                </a:solidFill>
              </a:rPr>
              <a:t>Foto</a:t>
            </a:r>
            <a:r>
              <a:rPr lang="en-US" sz="2400" dirty="0">
                <a:solidFill>
                  <a:schemeClr val="accent5">
                    <a:lumMod val="50000"/>
                  </a:schemeClr>
                </a:solidFill>
              </a:rPr>
              <a:t> 1, 2, </a:t>
            </a:r>
            <a:r>
              <a:rPr lang="en-US" sz="2400" dirty="0" err="1">
                <a:solidFill>
                  <a:schemeClr val="accent5">
                    <a:lumMod val="50000"/>
                  </a:schemeClr>
                </a:solidFill>
              </a:rPr>
              <a:t>oder</a:t>
            </a:r>
            <a:r>
              <a:rPr lang="en-US" sz="2400" dirty="0">
                <a:solidFill>
                  <a:schemeClr val="accent5">
                    <a:lumMod val="50000"/>
                  </a:schemeClr>
                </a:solidFill>
              </a:rPr>
              <a:t> 3.</a:t>
            </a:r>
          </a:p>
        </p:txBody>
      </p:sp>
      <p:pic>
        <p:nvPicPr>
          <p:cNvPr id="6" name="Picture 5" descr="A person walking down the street&#10;&#10;Description automatically generated">
            <a:extLst>
              <a:ext uri="{FF2B5EF4-FFF2-40B4-BE49-F238E27FC236}">
                <a16:creationId xmlns:a16="http://schemas.microsoft.com/office/drawing/2014/main" id="{30E25997-146F-F84C-9006-43A398C49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1889675"/>
            <a:ext cx="3665322" cy="2439730"/>
          </a:xfrm>
          <a:prstGeom prst="rect">
            <a:avLst/>
          </a:prstGeom>
        </p:spPr>
      </p:pic>
      <p:pic>
        <p:nvPicPr>
          <p:cNvPr id="11" name="Picture 10" descr="A person standing next to a tree&#10;&#10;Description automatically generated">
            <a:extLst>
              <a:ext uri="{FF2B5EF4-FFF2-40B4-BE49-F238E27FC236}">
                <a16:creationId xmlns:a16="http://schemas.microsoft.com/office/drawing/2014/main" id="{7A99E433-1B7D-E442-9D26-7C1269C0A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0222" y="1889673"/>
            <a:ext cx="3671556" cy="2439731"/>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754D56A5-0D5C-6E4A-80A2-DF44A89653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5771" y="1889674"/>
            <a:ext cx="3671556" cy="2439731"/>
          </a:xfrm>
          <a:prstGeom prst="rect">
            <a:avLst/>
          </a:prstGeom>
        </p:spPr>
      </p:pic>
      <p:sp>
        <p:nvSpPr>
          <p:cNvPr id="15" name="TextBox 14">
            <a:extLst>
              <a:ext uri="{FF2B5EF4-FFF2-40B4-BE49-F238E27FC236}">
                <a16:creationId xmlns:a16="http://schemas.microsoft.com/office/drawing/2014/main" id="{A2A283C6-CAF8-F841-9EC4-955E9160FD7A}"/>
              </a:ext>
            </a:extLst>
          </p:cNvPr>
          <p:cNvSpPr txBox="1"/>
          <p:nvPr/>
        </p:nvSpPr>
        <p:spPr>
          <a:xfrm>
            <a:off x="234673" y="3744629"/>
            <a:ext cx="413896" cy="584775"/>
          </a:xfrm>
          <a:prstGeom prst="rect">
            <a:avLst/>
          </a:prstGeom>
          <a:noFill/>
        </p:spPr>
        <p:txBody>
          <a:bodyPr wrap="none" rtlCol="0">
            <a:spAutoFit/>
          </a:bodyPr>
          <a:lstStyle/>
          <a:p>
            <a:pPr algn="l"/>
            <a:r>
              <a:rPr lang="en-US" sz="3200" b="1" dirty="0">
                <a:solidFill>
                  <a:schemeClr val="bg1"/>
                </a:solidFill>
              </a:rPr>
              <a:t>1</a:t>
            </a:r>
          </a:p>
        </p:txBody>
      </p:sp>
      <p:sp>
        <p:nvSpPr>
          <p:cNvPr id="16" name="TextBox 15">
            <a:extLst>
              <a:ext uri="{FF2B5EF4-FFF2-40B4-BE49-F238E27FC236}">
                <a16:creationId xmlns:a16="http://schemas.microsoft.com/office/drawing/2014/main" id="{FE5991C6-2819-3D4B-829D-5E776FF8940A}"/>
              </a:ext>
            </a:extLst>
          </p:cNvPr>
          <p:cNvSpPr txBox="1"/>
          <p:nvPr/>
        </p:nvSpPr>
        <p:spPr>
          <a:xfrm>
            <a:off x="4260222" y="3744628"/>
            <a:ext cx="413896" cy="584775"/>
          </a:xfrm>
          <a:prstGeom prst="rect">
            <a:avLst/>
          </a:prstGeom>
          <a:noFill/>
        </p:spPr>
        <p:txBody>
          <a:bodyPr wrap="none" rtlCol="0">
            <a:spAutoFit/>
          </a:bodyPr>
          <a:lstStyle/>
          <a:p>
            <a:pPr algn="l"/>
            <a:r>
              <a:rPr lang="en-US" sz="3200" b="1" dirty="0">
                <a:solidFill>
                  <a:schemeClr val="bg1"/>
                </a:solidFill>
              </a:rPr>
              <a:t>2</a:t>
            </a:r>
          </a:p>
        </p:txBody>
      </p:sp>
      <p:sp>
        <p:nvSpPr>
          <p:cNvPr id="17" name="TextBox 16">
            <a:extLst>
              <a:ext uri="{FF2B5EF4-FFF2-40B4-BE49-F238E27FC236}">
                <a16:creationId xmlns:a16="http://schemas.microsoft.com/office/drawing/2014/main" id="{8A5702E0-C656-D349-8870-F511E8ACDE7A}"/>
              </a:ext>
            </a:extLst>
          </p:cNvPr>
          <p:cNvSpPr txBox="1"/>
          <p:nvPr/>
        </p:nvSpPr>
        <p:spPr>
          <a:xfrm>
            <a:off x="8346678" y="3744627"/>
            <a:ext cx="413896" cy="584775"/>
          </a:xfrm>
          <a:prstGeom prst="rect">
            <a:avLst/>
          </a:prstGeom>
          <a:noFill/>
        </p:spPr>
        <p:txBody>
          <a:bodyPr wrap="none" rtlCol="0">
            <a:spAutoFit/>
          </a:bodyPr>
          <a:lstStyle/>
          <a:p>
            <a:pPr algn="l"/>
            <a:r>
              <a:rPr lang="en-US" sz="3200" b="1" dirty="0">
                <a:solidFill>
                  <a:schemeClr val="bg1"/>
                </a:solidFill>
              </a:rPr>
              <a:t>3</a:t>
            </a:r>
          </a:p>
        </p:txBody>
      </p:sp>
    </p:spTree>
    <p:extLst>
      <p:ext uri="{BB962C8B-B14F-4D97-AF65-F5344CB8AC3E}">
        <p14:creationId xmlns:p14="http://schemas.microsoft.com/office/powerpoint/2010/main" val="3583783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60572" y="2355761"/>
            <a:ext cx="6912926" cy="1485422"/>
          </a:xfrm>
        </p:spPr>
        <p:txBody>
          <a:bodyPr>
            <a:normAutofit/>
          </a:bodyPr>
          <a:lstStyle/>
          <a:p>
            <a:pPr algn="l"/>
            <a:r>
              <a:rPr lang="en-GB" sz="4000" b="1">
                <a:solidFill>
                  <a:prstClr val="white"/>
                </a:solidFill>
              </a:rPr>
              <a:t>Describing others</a:t>
            </a:r>
            <a:r>
              <a:rPr lang="en-GB" b="1">
                <a:solidFill>
                  <a:prstClr val="white"/>
                </a:solidFill>
              </a:rPr>
              <a:t/>
            </a:r>
            <a:br>
              <a:rPr lang="en-GB" b="1">
                <a:solidFill>
                  <a:prstClr val="white"/>
                </a:solidFill>
              </a:rPr>
            </a:br>
            <a:endParaRPr lang="en-US"/>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a:bodyPr>
          <a:lstStyle/>
          <a:p>
            <a:pPr algn="l"/>
            <a:r>
              <a:rPr lang="en-GB" sz="3000">
                <a:solidFill>
                  <a:prstClr val="white"/>
                </a:solidFill>
              </a:rPr>
              <a:t>Adjective agreement </a:t>
            </a:r>
          </a:p>
          <a:p>
            <a:pPr algn="l"/>
            <a:endParaRPr lang="en-US"/>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SSC [r]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1 - Week 6- Lesson 12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43264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94891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513277" cy="869950"/>
          </a:xfrm>
          <a:prstGeom prst="rect">
            <a:avLst/>
          </a:prstGeom>
        </p:spPr>
      </p:pic>
      <p:sp>
        <p:nvSpPr>
          <p:cNvPr id="4" name="Title 3"/>
          <p:cNvSpPr>
            <a:spLocks noGrp="1"/>
          </p:cNvSpPr>
          <p:nvPr>
            <p:ph type="title"/>
          </p:nvPr>
        </p:nvSpPr>
        <p:spPr>
          <a:xfrm>
            <a:off x="0" y="294041"/>
            <a:ext cx="8616462" cy="707849"/>
          </a:xfrm>
        </p:spPr>
        <p:txBody>
          <a:bodyPr>
            <a:normAutofit fontScale="90000"/>
          </a:bodyPr>
          <a:lstStyle/>
          <a:p>
            <a:r>
              <a:rPr lang="en-GB" sz="3600" b="1" dirty="0" err="1">
                <a:solidFill>
                  <a:schemeClr val="bg1"/>
                </a:solidFill>
              </a:rPr>
              <a:t>Phonetik</a:t>
            </a:r>
            <a:r>
              <a:rPr lang="en-GB" sz="3600" b="1" dirty="0">
                <a:solidFill>
                  <a:schemeClr val="bg1"/>
                </a:solidFill>
              </a:rPr>
              <a:t>: 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8629892" cy="461665"/>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wie</a:t>
            </a:r>
            <a:r>
              <a:rPr lang="en-US" sz="2400" dirty="0">
                <a:solidFill>
                  <a:schemeClr val="accent5">
                    <a:lumMod val="50000"/>
                  </a:schemeClr>
                </a:solidFill>
              </a:rPr>
              <a:t> die </a:t>
            </a:r>
            <a:r>
              <a:rPr lang="en-US" sz="2400" dirty="0" err="1">
                <a:solidFill>
                  <a:schemeClr val="accent5">
                    <a:lumMod val="50000"/>
                  </a:schemeClr>
                </a:solidFill>
              </a:rPr>
              <a:t>anderen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sp>
        <p:nvSpPr>
          <p:cNvPr id="6" name="Action Button: Custom 16">
            <a:hlinkClick r:id="" action="ppaction://noaction" highlightClick="1">
              <a:snd r:embed="rId4" name="1.wav"/>
            </a:hlinkClick>
            <a:extLst>
              <a:ext uri="{FF2B5EF4-FFF2-40B4-BE49-F238E27FC236}">
                <a16:creationId xmlns:a16="http://schemas.microsoft.com/office/drawing/2014/main" id="{C87EA713-C13E-184B-B483-A9C08DB702F1}"/>
              </a:ext>
            </a:extLst>
          </p:cNvPr>
          <p:cNvSpPr/>
          <p:nvPr/>
        </p:nvSpPr>
        <p:spPr>
          <a:xfrm>
            <a:off x="612596" y="211959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2.wav"/>
            </a:hlinkClick>
            <a:extLst>
              <a:ext uri="{FF2B5EF4-FFF2-40B4-BE49-F238E27FC236}">
                <a16:creationId xmlns:a16="http://schemas.microsoft.com/office/drawing/2014/main" id="{A84CDC1B-937E-A347-B278-FDC24D0B8CD6}"/>
              </a:ext>
            </a:extLst>
          </p:cNvPr>
          <p:cNvSpPr/>
          <p:nvPr/>
        </p:nvSpPr>
        <p:spPr>
          <a:xfrm>
            <a:off x="612596" y="287358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6" name="3.wav"/>
            </a:hlinkClick>
            <a:extLst>
              <a:ext uri="{FF2B5EF4-FFF2-40B4-BE49-F238E27FC236}">
                <a16:creationId xmlns:a16="http://schemas.microsoft.com/office/drawing/2014/main" id="{4C97F5F7-96F5-FF40-9354-84C8973F42F6}"/>
              </a:ext>
            </a:extLst>
          </p:cNvPr>
          <p:cNvSpPr/>
          <p:nvPr/>
        </p:nvSpPr>
        <p:spPr>
          <a:xfrm>
            <a:off x="610518" y="36656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7" name="4.wav"/>
            </a:hlinkClick>
            <a:extLst>
              <a:ext uri="{FF2B5EF4-FFF2-40B4-BE49-F238E27FC236}">
                <a16:creationId xmlns:a16="http://schemas.microsoft.com/office/drawing/2014/main" id="{4555B704-1126-CA43-A70A-4AB4D9CCCAF0}"/>
              </a:ext>
            </a:extLst>
          </p:cNvPr>
          <p:cNvSpPr/>
          <p:nvPr/>
        </p:nvSpPr>
        <p:spPr>
          <a:xfrm>
            <a:off x="610518" y="45522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8" name="5.wav"/>
            </a:hlinkClick>
            <a:extLst>
              <a:ext uri="{FF2B5EF4-FFF2-40B4-BE49-F238E27FC236}">
                <a16:creationId xmlns:a16="http://schemas.microsoft.com/office/drawing/2014/main" id="{012DF096-03FB-5644-B2AD-1BDDDAAB172A}"/>
              </a:ext>
            </a:extLst>
          </p:cNvPr>
          <p:cNvSpPr/>
          <p:nvPr/>
        </p:nvSpPr>
        <p:spPr>
          <a:xfrm>
            <a:off x="610518" y="5439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11" name="Rounded Rectangle 11">
            <a:extLst>
              <a:ext uri="{FF2B5EF4-FFF2-40B4-BE49-F238E27FC236}">
                <a16:creationId xmlns:a16="http://schemas.microsoft.com/office/drawing/2014/main" id="{4EF47822-AA17-DB4E-B315-C33C3033D6CF}"/>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27BEA7A-8408-6A44-98B2-79A11F9709A1}"/>
              </a:ext>
            </a:extLst>
          </p:cNvPr>
          <p:cNvSpPr txBox="1"/>
          <p:nvPr/>
        </p:nvSpPr>
        <p:spPr>
          <a:xfrm>
            <a:off x="1315528" y="2067730"/>
            <a:ext cx="4176143" cy="461665"/>
          </a:xfrm>
          <a:prstGeom prst="rect">
            <a:avLst/>
          </a:prstGeom>
          <a:noFill/>
        </p:spPr>
        <p:txBody>
          <a:bodyPr wrap="none" rtlCol="0">
            <a:spAutoFit/>
          </a:bodyPr>
          <a:lstStyle/>
          <a:p>
            <a:r>
              <a:rPr lang="en-US" sz="2400" dirty="0" err="1">
                <a:solidFill>
                  <a:srgbClr val="115076"/>
                </a:solidFill>
              </a:rPr>
              <a:t>Bruder</a:t>
            </a:r>
            <a:r>
              <a:rPr lang="en-US" sz="2400" dirty="0">
                <a:solidFill>
                  <a:srgbClr val="115076"/>
                </a:solidFill>
              </a:rPr>
              <a:t> / </a:t>
            </a:r>
            <a:r>
              <a:rPr lang="en-US" sz="2400" dirty="0" err="1">
                <a:solidFill>
                  <a:srgbClr val="115076"/>
                </a:solidFill>
              </a:rPr>
              <a:t>Schwester</a:t>
            </a:r>
            <a:r>
              <a:rPr lang="en-US" sz="2400" dirty="0">
                <a:solidFill>
                  <a:srgbClr val="115076"/>
                </a:solidFill>
              </a:rPr>
              <a:t> / </a:t>
            </a:r>
            <a:r>
              <a:rPr lang="en-US" sz="2400" b="1" dirty="0" err="1">
                <a:solidFill>
                  <a:srgbClr val="115076"/>
                </a:solidFill>
              </a:rPr>
              <a:t>Spiele</a:t>
            </a:r>
            <a:endParaRPr lang="en-GB" sz="2400" b="1" dirty="0">
              <a:solidFill>
                <a:srgbClr val="115076"/>
              </a:solidFill>
            </a:endParaRPr>
          </a:p>
        </p:txBody>
      </p:sp>
      <p:sp>
        <p:nvSpPr>
          <p:cNvPr id="13" name="TextBox 12">
            <a:extLst>
              <a:ext uri="{FF2B5EF4-FFF2-40B4-BE49-F238E27FC236}">
                <a16:creationId xmlns:a16="http://schemas.microsoft.com/office/drawing/2014/main" id="{1092297C-BFFA-9B48-9BD7-28EFE1C4812C}"/>
              </a:ext>
            </a:extLst>
          </p:cNvPr>
          <p:cNvSpPr txBox="1"/>
          <p:nvPr/>
        </p:nvSpPr>
        <p:spPr>
          <a:xfrm>
            <a:off x="1315528" y="2873584"/>
            <a:ext cx="4735592" cy="461665"/>
          </a:xfrm>
          <a:prstGeom prst="rect">
            <a:avLst/>
          </a:prstGeom>
          <a:noFill/>
        </p:spPr>
        <p:txBody>
          <a:bodyPr wrap="none" rtlCol="0">
            <a:spAutoFit/>
          </a:bodyPr>
          <a:lstStyle/>
          <a:p>
            <a:r>
              <a:rPr lang="en-US" sz="2400" b="1" dirty="0" err="1">
                <a:solidFill>
                  <a:srgbClr val="115076"/>
                </a:solidFill>
              </a:rPr>
              <a:t>Schauspieler</a:t>
            </a:r>
            <a:r>
              <a:rPr lang="en-US" sz="2400" dirty="0">
                <a:solidFill>
                  <a:srgbClr val="115076"/>
                </a:solidFill>
              </a:rPr>
              <a:t> / Schule / </a:t>
            </a:r>
            <a:r>
              <a:rPr lang="en-US" sz="2400" dirty="0" err="1">
                <a:solidFill>
                  <a:srgbClr val="115076"/>
                </a:solidFill>
              </a:rPr>
              <a:t>Stunde</a:t>
            </a:r>
            <a:endParaRPr lang="en-GB" sz="2400" dirty="0">
              <a:solidFill>
                <a:srgbClr val="115076"/>
              </a:solidFill>
            </a:endParaRPr>
          </a:p>
        </p:txBody>
      </p:sp>
      <p:sp>
        <p:nvSpPr>
          <p:cNvPr id="14" name="TextBox 13">
            <a:extLst>
              <a:ext uri="{FF2B5EF4-FFF2-40B4-BE49-F238E27FC236}">
                <a16:creationId xmlns:a16="http://schemas.microsoft.com/office/drawing/2014/main" id="{A786F50B-DA9A-1D4C-9263-9029A5B0BE03}"/>
              </a:ext>
            </a:extLst>
          </p:cNvPr>
          <p:cNvSpPr txBox="1"/>
          <p:nvPr/>
        </p:nvSpPr>
        <p:spPr>
          <a:xfrm>
            <a:off x="1313450" y="3632803"/>
            <a:ext cx="3698448" cy="461665"/>
          </a:xfrm>
          <a:prstGeom prst="rect">
            <a:avLst/>
          </a:prstGeom>
          <a:noFill/>
        </p:spPr>
        <p:txBody>
          <a:bodyPr wrap="none" rtlCol="0">
            <a:spAutoFit/>
          </a:bodyPr>
          <a:lstStyle/>
          <a:p>
            <a:r>
              <a:rPr lang="en-US" sz="2400" dirty="0">
                <a:solidFill>
                  <a:srgbClr val="115076"/>
                </a:solidFill>
              </a:rPr>
              <a:t>Partner / </a:t>
            </a:r>
            <a:r>
              <a:rPr lang="en-US" sz="2400" dirty="0" err="1">
                <a:solidFill>
                  <a:srgbClr val="115076"/>
                </a:solidFill>
              </a:rPr>
              <a:t>Sänger</a:t>
            </a:r>
            <a:r>
              <a:rPr lang="en-US" sz="2400" dirty="0">
                <a:solidFill>
                  <a:srgbClr val="115076"/>
                </a:solidFill>
              </a:rPr>
              <a:t> / </a:t>
            </a:r>
            <a:r>
              <a:rPr lang="en-US" sz="2400" b="1" dirty="0" err="1">
                <a:solidFill>
                  <a:srgbClr val="115076"/>
                </a:solidFill>
              </a:rPr>
              <a:t>Karte</a:t>
            </a:r>
            <a:endParaRPr lang="en-GB" sz="2400" b="1" dirty="0">
              <a:solidFill>
                <a:srgbClr val="115076"/>
              </a:solidFill>
            </a:endParaRPr>
          </a:p>
        </p:txBody>
      </p:sp>
      <p:sp>
        <p:nvSpPr>
          <p:cNvPr id="15" name="TextBox 14">
            <a:extLst>
              <a:ext uri="{FF2B5EF4-FFF2-40B4-BE49-F238E27FC236}">
                <a16:creationId xmlns:a16="http://schemas.microsoft.com/office/drawing/2014/main" id="{E51DB601-C865-2E49-9A04-815E0015943D}"/>
              </a:ext>
            </a:extLst>
          </p:cNvPr>
          <p:cNvSpPr txBox="1"/>
          <p:nvPr/>
        </p:nvSpPr>
        <p:spPr>
          <a:xfrm>
            <a:off x="1313450" y="4498911"/>
            <a:ext cx="3643946" cy="461665"/>
          </a:xfrm>
          <a:prstGeom prst="rect">
            <a:avLst/>
          </a:prstGeom>
          <a:noFill/>
        </p:spPr>
        <p:txBody>
          <a:bodyPr wrap="none" rtlCol="0">
            <a:spAutoFit/>
          </a:bodyPr>
          <a:lstStyle/>
          <a:p>
            <a:r>
              <a:rPr lang="en-US" sz="2400" dirty="0" err="1">
                <a:solidFill>
                  <a:srgbClr val="115076"/>
                </a:solidFill>
              </a:rPr>
              <a:t>Jede</a:t>
            </a:r>
            <a:r>
              <a:rPr lang="en-US" sz="2400" dirty="0">
                <a:solidFill>
                  <a:srgbClr val="115076"/>
                </a:solidFill>
              </a:rPr>
              <a:t> /</a:t>
            </a:r>
            <a:r>
              <a:rPr lang="en-US" sz="2400" b="1" dirty="0">
                <a:solidFill>
                  <a:srgbClr val="115076"/>
                </a:solidFill>
              </a:rPr>
              <a:t> </a:t>
            </a:r>
            <a:r>
              <a:rPr lang="en-US" sz="2400" b="1" dirty="0" err="1">
                <a:solidFill>
                  <a:srgbClr val="115076"/>
                </a:solidFill>
              </a:rPr>
              <a:t>nächster</a:t>
            </a:r>
            <a:r>
              <a:rPr lang="en-US" sz="2400" b="1" dirty="0">
                <a:solidFill>
                  <a:srgbClr val="115076"/>
                </a:solidFill>
              </a:rPr>
              <a:t> </a:t>
            </a:r>
            <a:r>
              <a:rPr lang="en-US" sz="2400" dirty="0">
                <a:solidFill>
                  <a:srgbClr val="115076"/>
                </a:solidFill>
              </a:rPr>
              <a:t>/ </a:t>
            </a:r>
            <a:r>
              <a:rPr lang="en-US" sz="2400" dirty="0" err="1">
                <a:solidFill>
                  <a:srgbClr val="115076"/>
                </a:solidFill>
              </a:rPr>
              <a:t>diese</a:t>
            </a:r>
            <a:endParaRPr lang="en-GB" sz="2400" dirty="0">
              <a:solidFill>
                <a:srgbClr val="115076"/>
              </a:solidFill>
            </a:endParaRPr>
          </a:p>
        </p:txBody>
      </p:sp>
      <p:sp>
        <p:nvSpPr>
          <p:cNvPr id="17" name="TextBox 16">
            <a:extLst>
              <a:ext uri="{FF2B5EF4-FFF2-40B4-BE49-F238E27FC236}">
                <a16:creationId xmlns:a16="http://schemas.microsoft.com/office/drawing/2014/main" id="{9AFC1DE0-AAD0-FC41-A55B-03B552C80975}"/>
              </a:ext>
            </a:extLst>
          </p:cNvPr>
          <p:cNvSpPr txBox="1"/>
          <p:nvPr/>
        </p:nvSpPr>
        <p:spPr>
          <a:xfrm>
            <a:off x="1313450" y="5403283"/>
            <a:ext cx="3659976" cy="461665"/>
          </a:xfrm>
          <a:prstGeom prst="rect">
            <a:avLst/>
          </a:prstGeom>
          <a:noFill/>
        </p:spPr>
        <p:txBody>
          <a:bodyPr wrap="none" rtlCol="0">
            <a:spAutoFit/>
          </a:bodyPr>
          <a:lstStyle/>
          <a:p>
            <a:r>
              <a:rPr lang="en-US" sz="2400" b="1" dirty="0" err="1">
                <a:solidFill>
                  <a:srgbClr val="115076"/>
                </a:solidFill>
              </a:rPr>
              <a:t>Welche</a:t>
            </a:r>
            <a:r>
              <a:rPr lang="en-US" sz="2400" dirty="0">
                <a:solidFill>
                  <a:srgbClr val="115076"/>
                </a:solidFill>
              </a:rPr>
              <a:t>  / </a:t>
            </a:r>
            <a:r>
              <a:rPr lang="en-US" sz="2400" dirty="0" err="1">
                <a:solidFill>
                  <a:srgbClr val="115076"/>
                </a:solidFill>
              </a:rPr>
              <a:t>jeder</a:t>
            </a:r>
            <a:r>
              <a:rPr lang="en-US" sz="2400" dirty="0">
                <a:solidFill>
                  <a:srgbClr val="115076"/>
                </a:solidFill>
              </a:rPr>
              <a:t> / </a:t>
            </a:r>
            <a:r>
              <a:rPr lang="en-US" sz="2400" dirty="0" err="1">
                <a:solidFill>
                  <a:srgbClr val="115076"/>
                </a:solidFill>
              </a:rPr>
              <a:t>dieser</a:t>
            </a:r>
            <a:endParaRPr lang="en-GB" sz="2400" dirty="0">
              <a:solidFill>
                <a:srgbClr val="115076"/>
              </a:solidFill>
            </a:endParaRPr>
          </a:p>
        </p:txBody>
      </p:sp>
    </p:spTree>
    <p:extLst>
      <p:ext uri="{BB962C8B-B14F-4D97-AF65-F5344CB8AC3E}">
        <p14:creationId xmlns:p14="http://schemas.microsoft.com/office/powerpoint/2010/main" val="37552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148" y="1599366"/>
            <a:ext cx="4405725" cy="2983043"/>
          </a:xfrm>
          <a:prstGeom prst="rect">
            <a:avLst/>
          </a:prstGeom>
        </p:spPr>
      </p:pic>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ounded Rectangle 5"/>
          <p:cNvSpPr/>
          <p:nvPr/>
        </p:nvSpPr>
        <p:spPr>
          <a:xfrm>
            <a:off x="522485" y="1584074"/>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She is a </a:t>
            </a:r>
            <a:r>
              <a:rPr kumimoji="0" lang="en-GB" sz="3200" b="1" i="0" u="none" strike="noStrike" kern="1200" cap="none" spc="0" normalizeH="0" baseline="0" noProof="0">
                <a:ln>
                  <a:noFill/>
                </a:ln>
                <a:solidFill>
                  <a:srgbClr val="EA5F00"/>
                </a:solidFill>
                <a:effectLst/>
                <a:uLnTx/>
                <a:uFillTx/>
                <a:latin typeface="Century Gothic" panose="020B0502020202020204" pitchFamily="34" charset="0"/>
                <a:ea typeface="+mn-ea"/>
                <a:cs typeface="+mn-cs"/>
              </a:rPr>
              <a:t>teacher</a:t>
            </a:r>
            <a:r>
              <a:rPr kumimoji="0" lang="en-GB" sz="24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a:ln>
                <a:noFill/>
              </a:ln>
              <a:solidFill>
                <a:srgbClr val="EA5F00"/>
              </a:solidFill>
              <a:effectLst/>
              <a:uLnTx/>
              <a:uFillTx/>
              <a:latin typeface="Century Gothic" panose="020B0502020202020204" pitchFamily="34" charset="0"/>
              <a:ea typeface="+mn-ea"/>
              <a:cs typeface="+mn-cs"/>
            </a:endParaRPr>
          </a:p>
        </p:txBody>
      </p:sp>
      <p:sp>
        <p:nvSpPr>
          <p:cNvPr id="7" name="Rounded Rectangle 6"/>
          <p:cNvSpPr/>
          <p:nvPr/>
        </p:nvSpPr>
        <p:spPr>
          <a:xfrm>
            <a:off x="7209673" y="1584074"/>
            <a:ext cx="4160042"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err="1">
                <a:ln>
                  <a:noFill/>
                </a:ln>
                <a:solidFill>
                  <a:srgbClr val="EA5F00"/>
                </a:solidFill>
                <a:effectLst/>
                <a:uLnTx/>
                <a:uFillTx/>
                <a:latin typeface="Century Gothic" panose="020B0502020202020204" pitchFamily="34" charset="0"/>
                <a:ea typeface="+mn-ea"/>
                <a:cs typeface="+mn-cs"/>
              </a:rPr>
              <a:t>Lehrer</a:t>
            </a:r>
            <a:r>
              <a:rPr kumimoji="0" lang="en-GB" sz="3200" b="1" i="1" u="sng" strike="noStrike" kern="1200" cap="none" spc="0" normalizeH="0" baseline="0" noProof="0" err="1">
                <a:ln>
                  <a:noFill/>
                </a:ln>
                <a:solidFill>
                  <a:srgbClr val="EA5F00"/>
                </a:solidFill>
                <a:effectLst/>
                <a:uLnTx/>
                <a:uFillTx/>
                <a:latin typeface="Century Gothic" panose="020B0502020202020204" pitchFamily="34" charset="0"/>
                <a:ea typeface="+mn-ea"/>
                <a:cs typeface="+mn-cs"/>
              </a:rPr>
              <a:t>in</a:t>
            </a:r>
            <a:r>
              <a:rPr kumimoji="0" lang="en-GB" sz="24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a:ln>
                <a:noFill/>
              </a:ln>
              <a:solidFill>
                <a:srgbClr val="EA5F00"/>
              </a:solidFill>
              <a:effectLst/>
              <a:uLnTx/>
              <a:uFillTx/>
              <a:latin typeface="Century Gothic" panose="020B0502020202020204" pitchFamily="34" charset="0"/>
              <a:ea typeface="+mn-ea"/>
              <a:cs typeface="+mn-cs"/>
            </a:endParaRPr>
          </a:p>
        </p:txBody>
      </p:sp>
      <p:sp>
        <p:nvSpPr>
          <p:cNvPr id="8" name="Right Arrow 7"/>
          <p:cNvSpPr/>
          <p:nvPr/>
        </p:nvSpPr>
        <p:spPr>
          <a:xfrm>
            <a:off x="5087141" y="15760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211136" y="3400113"/>
            <a:ext cx="461373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1. Die </a:t>
            </a:r>
            <a:r>
              <a:rPr kumimoji="0" lang="en-GB" sz="28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Ärztin</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nett.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2. Mia is my partner.</a:t>
            </a:r>
          </a:p>
        </p:txBody>
      </p:sp>
      <p:sp>
        <p:nvSpPr>
          <p:cNvPr id="11" name="Rounded Rectangle 10"/>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female friend / girlfriend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female pupil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female journalist</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female tourist</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05" y="3593924"/>
            <a:ext cx="634541" cy="1082630"/>
          </a:xfrm>
          <a:prstGeom prst="rect">
            <a:avLst/>
          </a:prstGeom>
        </p:spPr>
      </p:pic>
      <p:sp>
        <p:nvSpPr>
          <p:cNvPr id="17" name="Title 1">
            <a:extLst>
              <a:ext uri="{FF2B5EF4-FFF2-40B4-BE49-F238E27FC236}">
                <a16:creationId xmlns:a16="http://schemas.microsoft.com/office/drawing/2014/main" id="{4F30A5AC-DBAD-4134-AE7D-A1E0C4990D7C}"/>
              </a:ext>
            </a:extLst>
          </p:cNvPr>
          <p:cNvSpPr txBox="1">
            <a:spLocks/>
          </p:cNvSpPr>
          <p:nvPr/>
        </p:nvSpPr>
        <p:spPr>
          <a:xfrm>
            <a:off x="339899" y="640298"/>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To refer to a woman, add </a:t>
            </a:r>
            <a:r>
              <a:rPr kumimoji="0" lang="en-GB" sz="2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–in</a:t>
            </a: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to the end of a noun.</a:t>
            </a:r>
            <a:endParaRPr kumimoji="0" lang="en-GB" sz="2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4E7DFD04-0EE5-4608-A7E4-12ED409242F7}"/>
              </a:ext>
            </a:extLst>
          </p:cNvPr>
          <p:cNvSpPr txBox="1"/>
          <p:nvPr/>
        </p:nvSpPr>
        <p:spPr>
          <a:xfrm>
            <a:off x="9289694" y="116296"/>
            <a:ext cx="2562407" cy="646331"/>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Note that you don’t say ‘a’ with jobs.</a:t>
            </a:r>
          </a:p>
        </p:txBody>
      </p:sp>
      <p:cxnSp>
        <p:nvCxnSpPr>
          <p:cNvPr id="20" name="Straight Arrow Connector 19"/>
          <p:cNvCxnSpPr/>
          <p:nvPr/>
        </p:nvCxnSpPr>
        <p:spPr>
          <a:xfrm flipH="1" flipV="1">
            <a:off x="1678899" y="5024460"/>
            <a:ext cx="314793" cy="928416"/>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8" idx="2"/>
          </p:cNvCxnSpPr>
          <p:nvPr/>
        </p:nvCxnSpPr>
        <p:spPr>
          <a:xfrm flipH="1">
            <a:off x="8874177" y="762627"/>
            <a:ext cx="1696721" cy="1058495"/>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79750" y="5700876"/>
            <a:ext cx="4291463" cy="1015663"/>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The letters ‘a’, ‘o’ and ‘u’ in the male form sometimes change to ‘ä’, ‘ö’ and ‘ü’</a:t>
            </a:r>
          </a:p>
        </p:txBody>
      </p:sp>
      <p:sp>
        <p:nvSpPr>
          <p:cNvPr id="25" name="Title 24"/>
          <p:cNvSpPr>
            <a:spLocks noGrp="1"/>
          </p:cNvSpPr>
          <p:nvPr>
            <p:ph type="title"/>
          </p:nvPr>
        </p:nvSpPr>
        <p:spPr>
          <a:xfrm>
            <a:off x="838200" y="-69053"/>
            <a:ext cx="10515600" cy="1325563"/>
          </a:xfrm>
        </p:spPr>
        <p:txBody>
          <a:bodyPr>
            <a:normAutofit/>
          </a:bodyPr>
          <a:lstStyle/>
          <a:p>
            <a:pPr algn="ctr"/>
            <a:r>
              <a:rPr lang="en-GB" sz="2800" b="1">
                <a:solidFill>
                  <a:srgbClr val="4472C4">
                    <a:lumMod val="50000"/>
                  </a:srgbClr>
                </a:solidFill>
              </a:rPr>
              <a:t>English </a:t>
            </a:r>
            <a:r>
              <a:rPr lang="en-GB" sz="2800" b="1">
                <a:solidFill>
                  <a:srgbClr val="4472C4">
                    <a:lumMod val="50000"/>
                  </a:srgbClr>
                </a:solidFill>
                <a:sym typeface="Wingdings" panose="05000000000000000000" pitchFamily="2" charset="2"/>
              </a:rPr>
              <a:t> German  English</a:t>
            </a:r>
            <a:r>
              <a:rPr lang="en-GB" sz="2800" b="1">
                <a:solidFill>
                  <a:srgbClr val="4472C4">
                    <a:lumMod val="50000"/>
                  </a:srgbClr>
                </a:solidFill>
              </a:rPr>
              <a:t/>
            </a:r>
            <a:br>
              <a:rPr lang="en-GB" sz="2800" b="1">
                <a:solidFill>
                  <a:srgbClr val="4472C4">
                    <a:lumMod val="50000"/>
                  </a:srgbClr>
                </a:solidFill>
              </a:rPr>
            </a:br>
            <a:endParaRPr lang="en-GB" sz="2800"/>
          </a:p>
        </p:txBody>
      </p:sp>
    </p:spTree>
    <p:extLst>
      <p:ext uri="{BB962C8B-B14F-4D97-AF65-F5344CB8AC3E}">
        <p14:creationId xmlns:p14="http://schemas.microsoft.com/office/powerpoint/2010/main" val="192138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22" presetClass="entr" presetSubtype="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7" grpId="0" animBg="1"/>
      <p:bldP spid="18"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27963" y="1864491"/>
            <a:ext cx="490620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Ärztin ist nett.</a:t>
            </a:r>
          </a:p>
          <a:p>
            <a:pPr marL="0" marR="0" lvl="0" indent="0" algn="l" defTabSz="914400" rtl="0" eaLnBrk="1" fontAlgn="auto" latinLnBrk="0" hangingPunct="1">
              <a:lnSpc>
                <a:spcPct val="90000"/>
              </a:lnSpc>
              <a:spcBef>
                <a:spcPts val="1000"/>
              </a:spcBef>
              <a:spcAft>
                <a:spcPts val="0"/>
              </a:spcAft>
              <a:buClrTx/>
              <a:buSzTx/>
              <a:buNone/>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 </a:t>
            </a:r>
            <a:r>
              <a:rPr kumimoji="0" lang="de-DE"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my</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partner</a:t>
            </a: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friend</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pupil</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journalist</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female tourist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864491"/>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doctor is nice.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meine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Partnerin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Freundin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Schülerin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Journalistin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Touristin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277581" y="514190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What do you notice about the gender of these nouns?</a:t>
            </a:r>
          </a:p>
        </p:txBody>
      </p:sp>
      <p:sp>
        <p:nvSpPr>
          <p:cNvPr id="9" name="TextBox 8"/>
          <p:cNvSpPr txBox="1"/>
          <p:nvPr/>
        </p:nvSpPr>
        <p:spPr>
          <a:xfrm>
            <a:off x="6951854" y="5839067"/>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Don’t forget to pronounce the words. </a:t>
            </a:r>
          </a:p>
        </p:txBody>
      </p:sp>
      <p:sp>
        <p:nvSpPr>
          <p:cNvPr id="10" name="Title 7"/>
          <p:cNvSpPr txBox="1">
            <a:spLocks/>
          </p:cNvSpPr>
          <p:nvPr/>
        </p:nvSpPr>
        <p:spPr>
          <a:xfrm>
            <a:off x="2191330" y="382068"/>
            <a:ext cx="7809340" cy="617853"/>
          </a:xfrm>
          <a:prstGeom prst="rect">
            <a:avLst/>
          </a:prstGeom>
          <a:solidFill>
            <a:schemeClr val="accent5">
              <a:lumMod val="50000"/>
            </a:schemeClr>
          </a:solidFill>
          <a:effectLst>
            <a:outerShdw blurRad="50800" dist="38100" dir="5400000" algn="t"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11" name="TextBox 10"/>
          <p:cNvSpPr txBox="1"/>
          <p:nvPr/>
        </p:nvSpPr>
        <p:spPr>
          <a:xfrm>
            <a:off x="1868314" y="5681015"/>
            <a:ext cx="4365866"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der </a:t>
            </a:r>
            <a:r>
              <a:rPr kumimoji="0" lang="en-GB" sz="22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Schüler</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a:t>
            </a:r>
            <a:r>
              <a:rPr kumimoji="0" lang="en-GB" sz="2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die</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a:t>
            </a:r>
            <a:r>
              <a:rPr kumimoji="0" lang="en-GB" sz="22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Schüler</a:t>
            </a:r>
            <a:r>
              <a:rPr kumimoji="0" lang="en-GB" sz="22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in</a:t>
            </a:r>
            <a:endParaRPr kumimoji="0" lang="en-GB" sz="2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11"/>
          <p:cNvSpPr>
            <a:spLocks noGrp="1"/>
          </p:cNvSpPr>
          <p:nvPr>
            <p:ph type="title"/>
          </p:nvPr>
        </p:nvSpPr>
        <p:spPr>
          <a:xfrm>
            <a:off x="810388" y="382068"/>
            <a:ext cx="10515600" cy="617853"/>
          </a:xfrm>
        </p:spPr>
        <p:txBody>
          <a:bodyPr>
            <a:normAutofit fontScale="90000"/>
          </a:bodyPr>
          <a:lstStyle/>
          <a:p>
            <a:pPr algn="ctr"/>
            <a:r>
              <a:rPr lang="en-GB" b="1" dirty="0">
                <a:solidFill>
                  <a:prstClr val="white"/>
                </a:solidFill>
              </a:rPr>
              <a:t>ANTWORTEN</a:t>
            </a:r>
            <a:endParaRPr lang="en-GB" dirty="0"/>
          </a:p>
        </p:txBody>
      </p:sp>
      <p:sp>
        <p:nvSpPr>
          <p:cNvPr id="13" name="Action Button: Custom 16">
            <a:hlinkClick r:id="" action="ppaction://noaction" highlightClick="1">
              <a:snd r:embed="rId3" name="1.wav"/>
            </a:hlinkClick>
            <a:extLst>
              <a:ext uri="{FF2B5EF4-FFF2-40B4-BE49-F238E27FC236}">
                <a16:creationId xmlns:a16="http://schemas.microsoft.com/office/drawing/2014/main" id="{E5F5FBA0-3BE1-0A46-916C-A47E7555DD93}"/>
              </a:ext>
            </a:extLst>
          </p:cNvPr>
          <p:cNvSpPr/>
          <p:nvPr/>
        </p:nvSpPr>
        <p:spPr>
          <a:xfrm>
            <a:off x="433624" y="18644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4" name="2.wav"/>
            </a:hlinkClick>
            <a:extLst>
              <a:ext uri="{FF2B5EF4-FFF2-40B4-BE49-F238E27FC236}">
                <a16:creationId xmlns:a16="http://schemas.microsoft.com/office/drawing/2014/main" id="{F81884F0-1660-DB4B-ACE0-3BB23E5C7DBE}"/>
              </a:ext>
            </a:extLst>
          </p:cNvPr>
          <p:cNvSpPr/>
          <p:nvPr/>
        </p:nvSpPr>
        <p:spPr>
          <a:xfrm>
            <a:off x="431546" y="23818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5" name="3.wav"/>
            </a:hlinkClick>
            <a:extLst>
              <a:ext uri="{FF2B5EF4-FFF2-40B4-BE49-F238E27FC236}">
                <a16:creationId xmlns:a16="http://schemas.microsoft.com/office/drawing/2014/main" id="{3DBEFF6F-6E44-5345-9873-A4C29B73C883}"/>
              </a:ext>
            </a:extLst>
          </p:cNvPr>
          <p:cNvSpPr/>
          <p:nvPr/>
        </p:nvSpPr>
        <p:spPr>
          <a:xfrm>
            <a:off x="431546" y="29091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4.wav"/>
            </a:hlinkClick>
            <a:extLst>
              <a:ext uri="{FF2B5EF4-FFF2-40B4-BE49-F238E27FC236}">
                <a16:creationId xmlns:a16="http://schemas.microsoft.com/office/drawing/2014/main" id="{9050F36E-0BFC-3E42-84A7-0B382E232E50}"/>
              </a:ext>
            </a:extLst>
          </p:cNvPr>
          <p:cNvSpPr/>
          <p:nvPr/>
        </p:nvSpPr>
        <p:spPr>
          <a:xfrm>
            <a:off x="431546" y="34365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7" name="5.wav"/>
            </a:hlinkClick>
            <a:extLst>
              <a:ext uri="{FF2B5EF4-FFF2-40B4-BE49-F238E27FC236}">
                <a16:creationId xmlns:a16="http://schemas.microsoft.com/office/drawing/2014/main" id="{59726F92-508F-204B-AE39-E1E6FBAE8E61}"/>
              </a:ext>
            </a:extLst>
          </p:cNvPr>
          <p:cNvSpPr/>
          <p:nvPr/>
        </p:nvSpPr>
        <p:spPr>
          <a:xfrm>
            <a:off x="431546" y="39193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8" name="6.wav"/>
            </a:hlinkClick>
            <a:extLst>
              <a:ext uri="{FF2B5EF4-FFF2-40B4-BE49-F238E27FC236}">
                <a16:creationId xmlns:a16="http://schemas.microsoft.com/office/drawing/2014/main" id="{B9C2E23C-FB0F-394D-9186-249B6103E5DD}"/>
              </a:ext>
            </a:extLst>
          </p:cNvPr>
          <p:cNvSpPr/>
          <p:nvPr/>
        </p:nvSpPr>
        <p:spPr>
          <a:xfrm>
            <a:off x="431546" y="44165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1259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Karaoke SSC</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95709" y="247046"/>
            <a:ext cx="12616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sprechen</a:t>
            </a:r>
            <a:endParaRPr lang="en-GB" b="1">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9102545" cy="461665"/>
          </a:xfrm>
          <a:prstGeom prst="rect">
            <a:avLst/>
          </a:prstGeom>
          <a:noFill/>
        </p:spPr>
        <p:txBody>
          <a:bodyPr wrap="square" rtlCol="0">
            <a:spAutoFit/>
          </a:bodyPr>
          <a:lstStyle/>
          <a:p>
            <a:r>
              <a:rPr lang="en-US" sz="2400">
                <a:solidFill>
                  <a:schemeClr val="accent5">
                    <a:lumMod val="50000"/>
                  </a:schemeClr>
                </a:solidFill>
              </a:rPr>
              <a:t>Sag das deutsche Wort </a:t>
            </a:r>
            <a:r>
              <a:rPr lang="en-US" sz="2400" err="1">
                <a:solidFill>
                  <a:schemeClr val="accent5">
                    <a:lumMod val="50000"/>
                  </a:schemeClr>
                </a:solidFill>
              </a:rPr>
              <a:t>für</a:t>
            </a:r>
            <a:r>
              <a:rPr lang="en-US" sz="2400">
                <a:solidFill>
                  <a:schemeClr val="accent5">
                    <a:lumMod val="50000"/>
                  </a:schemeClr>
                </a:solidFill>
              </a:rPr>
              <a:t> </a:t>
            </a:r>
            <a:r>
              <a:rPr lang="en-US" sz="2400" err="1">
                <a:solidFill>
                  <a:schemeClr val="accent5">
                    <a:lumMod val="50000"/>
                  </a:schemeClr>
                </a:solidFill>
              </a:rPr>
              <a:t>jede</a:t>
            </a:r>
            <a:r>
              <a:rPr lang="en-US" sz="2400">
                <a:solidFill>
                  <a:schemeClr val="accent5">
                    <a:lumMod val="50000"/>
                  </a:schemeClr>
                </a:solidFill>
              </a:rPr>
              <a:t> </a:t>
            </a:r>
            <a:r>
              <a:rPr lang="en-US" sz="2400" err="1">
                <a:solidFill>
                  <a:schemeClr val="accent5">
                    <a:lumMod val="50000"/>
                  </a:schemeClr>
                </a:solidFill>
              </a:rPr>
              <a:t>Nummer</a:t>
            </a:r>
            <a:r>
              <a:rPr lang="en-US" sz="2400">
                <a:solidFill>
                  <a:schemeClr val="accent5">
                    <a:lumMod val="50000"/>
                  </a:schemeClr>
                </a:solidFill>
              </a:rPr>
              <a:t>.</a:t>
            </a:r>
          </a:p>
        </p:txBody>
      </p:sp>
      <p:sp>
        <p:nvSpPr>
          <p:cNvPr id="6" name="TextBox 5">
            <a:extLst>
              <a:ext uri="{FF2B5EF4-FFF2-40B4-BE49-F238E27FC236}">
                <a16:creationId xmlns:a16="http://schemas.microsoft.com/office/drawing/2014/main" id="{B78AC31A-A091-4C85-A624-65AD5240E6BA}"/>
              </a:ext>
            </a:extLst>
          </p:cNvPr>
          <p:cNvSpPr txBox="1"/>
          <p:nvPr/>
        </p:nvSpPr>
        <p:spPr>
          <a:xfrm>
            <a:off x="2466213" y="3336071"/>
            <a:ext cx="156353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Sängerin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560C12B-6D88-47CC-BF2A-06B8B599E4E7}"/>
              </a:ext>
            </a:extLst>
          </p:cNvPr>
          <p:cNvSpPr txBox="1"/>
          <p:nvPr/>
        </p:nvSpPr>
        <p:spPr>
          <a:xfrm>
            <a:off x="4687439" y="2750518"/>
            <a:ext cx="167492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Partnerin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414CBDD-6C27-4E4D-972B-1118A0F7D09D}"/>
              </a:ext>
            </a:extLst>
          </p:cNvPr>
          <p:cNvSpPr txBox="1"/>
          <p:nvPr/>
        </p:nvSpPr>
        <p:spPr>
          <a:xfrm>
            <a:off x="6443733" y="2046963"/>
            <a:ext cx="158376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Schülerin</a:t>
            </a:r>
            <a:endParaRPr lang="fr-FR" sz="2400">
              <a:solidFill>
                <a:srgbClr val="1F4E79"/>
              </a:solidFill>
              <a:latin typeface="Century Gothic" panose="020B0502020202020204" pitchFamily="34" charset="0"/>
            </a:endParaRPr>
          </a:p>
        </p:txBody>
      </p:sp>
      <p:sp>
        <p:nvSpPr>
          <p:cNvPr id="9" name="TextBox 8">
            <a:extLst>
              <a:ext uri="{FF2B5EF4-FFF2-40B4-BE49-F238E27FC236}">
                <a16:creationId xmlns:a16="http://schemas.microsoft.com/office/drawing/2014/main" id="{EE7825C5-6DB3-4B63-B63D-74A83BD6662A}"/>
              </a:ext>
            </a:extLst>
          </p:cNvPr>
          <p:cNvSpPr txBox="1"/>
          <p:nvPr/>
        </p:nvSpPr>
        <p:spPr>
          <a:xfrm>
            <a:off x="4117673" y="3988579"/>
            <a:ext cx="1937399"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Kanzlerin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659F78B-8E1F-4502-84D2-0FE3AED58FAF}"/>
              </a:ext>
            </a:extLst>
          </p:cNvPr>
          <p:cNvSpPr txBox="1"/>
          <p:nvPr/>
        </p:nvSpPr>
        <p:spPr>
          <a:xfrm flipH="1">
            <a:off x="2467189" y="4732871"/>
            <a:ext cx="191871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err="1">
                <a:solidFill>
                  <a:srgbClr val="1F4E79"/>
                </a:solidFill>
                <a:latin typeface="Century Gothic" panose="020B0502020202020204" pitchFamily="34" charset="0"/>
              </a:rPr>
              <a:t>Touristin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E3CCECD-0227-4733-8828-0AB0D020C7C6}"/>
              </a:ext>
            </a:extLst>
          </p:cNvPr>
          <p:cNvSpPr txBox="1"/>
          <p:nvPr/>
        </p:nvSpPr>
        <p:spPr>
          <a:xfrm>
            <a:off x="6166344" y="3372988"/>
            <a:ext cx="2331170"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Kaiserin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6759C6F-D37C-49CA-B400-07CC9232AB89}"/>
              </a:ext>
            </a:extLst>
          </p:cNvPr>
          <p:cNvSpPr txBox="1"/>
          <p:nvPr/>
        </p:nvSpPr>
        <p:spPr>
          <a:xfrm>
            <a:off x="5774008" y="4712525"/>
            <a:ext cx="1918715" cy="461665"/>
          </a:xfrm>
          <a:prstGeom prst="rect">
            <a:avLst/>
          </a:prstGeom>
          <a:noFill/>
          <a:ln>
            <a:solidFill>
              <a:schemeClr val="accent1">
                <a:lumMod val="50000"/>
              </a:schemeClr>
            </a:solidFill>
          </a:ln>
        </p:spPr>
        <p:txBody>
          <a:bodyPr wrap="square" rtlCol="0">
            <a:spAutoFit/>
          </a:bodyPr>
          <a:lstStyle/>
          <a:p>
            <a:pPr lvl="0" algn="ctr">
              <a:defRPr/>
            </a:pPr>
            <a:r>
              <a:rPr lang="fr-FR" sz="2400" err="1">
                <a:solidFill>
                  <a:srgbClr val="1F4E79"/>
                </a:solidFill>
                <a:latin typeface="Century Gothic" panose="020B0502020202020204" pitchFamily="34" charset="0"/>
              </a:rPr>
              <a:t>Sportlerin</a:t>
            </a:r>
            <a:endParaRPr lang="fr-FR" sz="2400">
              <a:solidFill>
                <a:srgbClr val="1F4E79"/>
              </a:solidFill>
              <a:latin typeface="Century Gothic" panose="020B0502020202020204" pitchFamily="34" charset="0"/>
            </a:endParaRPr>
          </a:p>
        </p:txBody>
      </p:sp>
      <p:sp>
        <p:nvSpPr>
          <p:cNvPr id="13" name="TextBox 12">
            <a:extLst>
              <a:ext uri="{FF2B5EF4-FFF2-40B4-BE49-F238E27FC236}">
                <a16:creationId xmlns:a16="http://schemas.microsoft.com/office/drawing/2014/main" id="{191B75F1-FEAE-4048-8109-DB4EB90CCBF3}"/>
              </a:ext>
            </a:extLst>
          </p:cNvPr>
          <p:cNvSpPr txBox="1"/>
          <p:nvPr/>
        </p:nvSpPr>
        <p:spPr>
          <a:xfrm>
            <a:off x="3564717" y="5671905"/>
            <a:ext cx="1836437"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Musikerin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4471356-3BDA-445D-917D-C59B32F3053A}"/>
              </a:ext>
            </a:extLst>
          </p:cNvPr>
          <p:cNvSpPr txBox="1"/>
          <p:nvPr/>
        </p:nvSpPr>
        <p:spPr>
          <a:xfrm>
            <a:off x="1933960" y="2083882"/>
            <a:ext cx="2135125" cy="461665"/>
          </a:xfrm>
          <a:prstGeom prst="rect">
            <a:avLst/>
          </a:prstGeom>
          <a:noFill/>
          <a:ln>
            <a:solidFill>
              <a:schemeClr val="accent1">
                <a:lumMod val="50000"/>
              </a:schemeClr>
            </a:solidFill>
          </a:ln>
        </p:spPr>
        <p:txBody>
          <a:bodyPr wrap="square" rtlCol="0">
            <a:spAutoFit/>
          </a:bodyPr>
          <a:lstStyle/>
          <a:p>
            <a:pPr lvl="0" algn="ctr">
              <a:defRPr/>
            </a:pPr>
            <a:r>
              <a:rPr lang="fr-FR" sz="2400" err="1">
                <a:solidFill>
                  <a:srgbClr val="1F4E79"/>
                </a:solidFill>
                <a:latin typeface="Century Gothic" panose="020B0502020202020204" pitchFamily="34" charset="0"/>
              </a:rPr>
              <a:t>Lehrerin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4803906-C1C7-4C8B-AC90-8D49CC2FA492}"/>
              </a:ext>
            </a:extLst>
          </p:cNvPr>
          <p:cNvSpPr txBox="1"/>
          <p:nvPr/>
        </p:nvSpPr>
        <p:spPr>
          <a:xfrm>
            <a:off x="6864270" y="5654885"/>
            <a:ext cx="149756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Bankerin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4" name="1.wav"/>
            </a:hlinkClick>
            <a:extLst>
              <a:ext uri="{FF2B5EF4-FFF2-40B4-BE49-F238E27FC236}">
                <a16:creationId xmlns:a16="http://schemas.microsoft.com/office/drawing/2014/main" id="{4ADE1D05-CF06-4DC3-AD23-CA8C047D8692}"/>
              </a:ext>
            </a:extLst>
          </p:cNvPr>
          <p:cNvSpPr/>
          <p:nvPr/>
        </p:nvSpPr>
        <p:spPr>
          <a:xfrm>
            <a:off x="1954520" y="333607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5" name="10.wav"/>
            </a:hlinkClick>
            <a:extLst>
              <a:ext uri="{FF2B5EF4-FFF2-40B4-BE49-F238E27FC236}">
                <a16:creationId xmlns:a16="http://schemas.microsoft.com/office/drawing/2014/main" id="{E1E217F3-316C-412C-937D-099BEA80C81A}"/>
              </a:ext>
            </a:extLst>
          </p:cNvPr>
          <p:cNvSpPr/>
          <p:nvPr/>
        </p:nvSpPr>
        <p:spPr>
          <a:xfrm>
            <a:off x="5654651" y="337318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6" name="9.wav"/>
            </a:hlinkClick>
            <a:extLst>
              <a:ext uri="{FF2B5EF4-FFF2-40B4-BE49-F238E27FC236}">
                <a16:creationId xmlns:a16="http://schemas.microsoft.com/office/drawing/2014/main" id="{741AEB69-B1A1-4EEB-BAE3-FBBAF048ACB7}"/>
              </a:ext>
            </a:extLst>
          </p:cNvPr>
          <p:cNvSpPr/>
          <p:nvPr/>
        </p:nvSpPr>
        <p:spPr>
          <a:xfrm>
            <a:off x="5262822" y="4711613"/>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9</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7" name="8.wav"/>
            </a:hlinkClick>
            <a:extLst>
              <a:ext uri="{FF2B5EF4-FFF2-40B4-BE49-F238E27FC236}">
                <a16:creationId xmlns:a16="http://schemas.microsoft.com/office/drawing/2014/main" id="{11C0E8A4-248C-4864-90F0-15BB765E03F5}"/>
              </a:ext>
            </a:extLst>
          </p:cNvPr>
          <p:cNvSpPr/>
          <p:nvPr/>
        </p:nvSpPr>
        <p:spPr>
          <a:xfrm>
            <a:off x="3060197" y="567572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8</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8" name="7.wav"/>
            </a:hlinkClick>
            <a:extLst>
              <a:ext uri="{FF2B5EF4-FFF2-40B4-BE49-F238E27FC236}">
                <a16:creationId xmlns:a16="http://schemas.microsoft.com/office/drawing/2014/main" id="{B9D6D802-86D5-4716-B128-0CF2CCC7DC46}"/>
              </a:ext>
            </a:extLst>
          </p:cNvPr>
          <p:cNvSpPr/>
          <p:nvPr/>
        </p:nvSpPr>
        <p:spPr>
          <a:xfrm>
            <a:off x="6352577" y="565964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7</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9" name="6.wav"/>
            </a:hlinkClick>
            <a:extLst>
              <a:ext uri="{FF2B5EF4-FFF2-40B4-BE49-F238E27FC236}">
                <a16:creationId xmlns:a16="http://schemas.microsoft.com/office/drawing/2014/main" id="{893CA9F9-9403-44A0-8875-7B275DAC6FC3}"/>
              </a:ext>
            </a:extLst>
          </p:cNvPr>
          <p:cNvSpPr/>
          <p:nvPr/>
        </p:nvSpPr>
        <p:spPr>
          <a:xfrm>
            <a:off x="1422267" y="207662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6</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10" name="5.wav"/>
            </a:hlinkClick>
            <a:extLst>
              <a:ext uri="{FF2B5EF4-FFF2-40B4-BE49-F238E27FC236}">
                <a16:creationId xmlns:a16="http://schemas.microsoft.com/office/drawing/2014/main" id="{A85AC438-655F-4C5A-BDEA-5F8B4D009D1A}"/>
              </a:ext>
            </a:extLst>
          </p:cNvPr>
          <p:cNvSpPr/>
          <p:nvPr/>
        </p:nvSpPr>
        <p:spPr>
          <a:xfrm>
            <a:off x="1974504" y="472735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1" name="4.wav"/>
            </a:hlinkClick>
            <a:extLst>
              <a:ext uri="{FF2B5EF4-FFF2-40B4-BE49-F238E27FC236}">
                <a16:creationId xmlns:a16="http://schemas.microsoft.com/office/drawing/2014/main" id="{796BFB71-7B20-4CF0-B386-EBF5F6BC938A}"/>
              </a:ext>
            </a:extLst>
          </p:cNvPr>
          <p:cNvSpPr/>
          <p:nvPr/>
        </p:nvSpPr>
        <p:spPr>
          <a:xfrm>
            <a:off x="3605980" y="398857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12" name="3.wav"/>
            </a:hlinkClick>
            <a:extLst>
              <a:ext uri="{FF2B5EF4-FFF2-40B4-BE49-F238E27FC236}">
                <a16:creationId xmlns:a16="http://schemas.microsoft.com/office/drawing/2014/main" id="{97A47CAC-004F-4F1A-BFC0-80F59E0D33FC}"/>
              </a:ext>
            </a:extLst>
          </p:cNvPr>
          <p:cNvSpPr/>
          <p:nvPr/>
        </p:nvSpPr>
        <p:spPr>
          <a:xfrm>
            <a:off x="5911985" y="204194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3</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13" name="2.wav"/>
            </a:hlinkClick>
            <a:extLst>
              <a:ext uri="{FF2B5EF4-FFF2-40B4-BE49-F238E27FC236}">
                <a16:creationId xmlns:a16="http://schemas.microsoft.com/office/drawing/2014/main" id="{2297B77D-BA3F-4894-80CB-76388DD37516}"/>
              </a:ext>
            </a:extLst>
          </p:cNvPr>
          <p:cNvSpPr/>
          <p:nvPr/>
        </p:nvSpPr>
        <p:spPr>
          <a:xfrm>
            <a:off x="4175746" y="274375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26" name="Picture 2" descr="Singing, Music, Sound, Entertainment, Concert">
            <a:extLst>
              <a:ext uri="{FF2B5EF4-FFF2-40B4-BE49-F238E27FC236}">
                <a16:creationId xmlns:a16="http://schemas.microsoft.com/office/drawing/2014/main" id="{DC6F8245-C867-4029-9942-E059CC6270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15280" y="2589197"/>
            <a:ext cx="2075224" cy="372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chemeClr val="accent2"/>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8"/>
                                        </p:tgtEl>
                                        <p:attrNameLst>
                                          <p:attrName>fillcolor</p:attrName>
                                        </p:attrNameLst>
                                      </p:cBhvr>
                                      <p:to>
                                        <a:schemeClr val="accent2"/>
                                      </p:to>
                                    </p:animClr>
                                    <p:set>
                                      <p:cBhvr>
                                        <p:cTn id="19" dur="2000" fill="hold"/>
                                        <p:tgtEl>
                                          <p:spTgt spid="8"/>
                                        </p:tgtEl>
                                        <p:attrNameLst>
                                          <p:attrName>fill.type</p:attrName>
                                        </p:attrNameLst>
                                      </p:cBhvr>
                                      <p:to>
                                        <p:strVal val="solid"/>
                                      </p:to>
                                    </p:set>
                                    <p:set>
                                      <p:cBhvr>
                                        <p:cTn id="20" dur="2000" fill="hold"/>
                                        <p:tgtEl>
                                          <p:spTgt spid="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9"/>
                                        </p:tgtEl>
                                        <p:attrNameLst>
                                          <p:attrName>fillcolor</p:attrName>
                                        </p:attrNameLst>
                                      </p:cBhvr>
                                      <p:to>
                                        <a:schemeClr val="accent2"/>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0"/>
                                        </p:tgtEl>
                                        <p:attrNameLst>
                                          <p:attrName>fillcolor</p:attrName>
                                        </p:attrNameLst>
                                      </p:cBhvr>
                                      <p:to>
                                        <a:schemeClr val="accent2"/>
                                      </p:to>
                                    </p:animClr>
                                    <p:set>
                                      <p:cBhvr>
                                        <p:cTn id="31" dur="2000" fill="hold"/>
                                        <p:tgtEl>
                                          <p:spTgt spid="10"/>
                                        </p:tgtEl>
                                        <p:attrNameLst>
                                          <p:attrName>fill.type</p:attrName>
                                        </p:attrNameLst>
                                      </p:cBhvr>
                                      <p:to>
                                        <p:strVal val="solid"/>
                                      </p:to>
                                    </p:set>
                                    <p:set>
                                      <p:cBhvr>
                                        <p:cTn id="32" dur="2000" fill="hold"/>
                                        <p:tgtEl>
                                          <p:spTgt spid="10"/>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chemeClr val="accent2"/>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3"/>
                                        </p:tgtEl>
                                        <p:attrNameLst>
                                          <p:attrName>fillcolor</p:attrName>
                                        </p:attrNameLst>
                                      </p:cBhvr>
                                      <p:to>
                                        <a:schemeClr val="accent2"/>
                                      </p:to>
                                    </p:animClr>
                                    <p:set>
                                      <p:cBhvr>
                                        <p:cTn id="49" dur="2000" fill="hold"/>
                                        <p:tgtEl>
                                          <p:spTgt spid="13"/>
                                        </p:tgtEl>
                                        <p:attrNameLst>
                                          <p:attrName>fill.type</p:attrName>
                                        </p:attrNameLst>
                                      </p:cBhvr>
                                      <p:to>
                                        <p:strVal val="solid"/>
                                      </p:to>
                                    </p:set>
                                    <p:set>
                                      <p:cBhvr>
                                        <p:cTn id="50" dur="2000" fill="hold"/>
                                        <p:tgtEl>
                                          <p:spTgt spid="13"/>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chemeClr val="accent2"/>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chemeClr val="accent2"/>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r>
              <a:rPr lang="en-GB" sz="1400" b="1" dirty="0"/>
              <a:t/>
            </a:r>
            <a:br>
              <a:rPr lang="en-GB" sz="1400" b="1" dirty="0"/>
            </a:br>
            <a:endParaRPr lang="en-GB" dirty="0"/>
          </a:p>
        </p:txBody>
      </p:sp>
      <p:pic>
        <p:nvPicPr>
          <p:cNvPr id="4" name="Picture 3" descr="clock face with the hours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90846"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Museumsbesuch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7" name="Picture 6" descr="A large stone statue in front of a building&#10;&#10;Description automatically generated">
            <a:extLst>
              <a:ext uri="{FF2B5EF4-FFF2-40B4-BE49-F238E27FC236}">
                <a16:creationId xmlns:a16="http://schemas.microsoft.com/office/drawing/2014/main" id="{46722555-8AD1-4BA4-8B5E-34B531CC90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322" y="1429443"/>
            <a:ext cx="7034283" cy="4689522"/>
          </a:xfrm>
          <a:prstGeom prst="rect">
            <a:avLst/>
          </a:prstGeom>
        </p:spPr>
      </p:pic>
      <p:pic>
        <p:nvPicPr>
          <p:cNvPr id="9" name="Picture 8" descr="A picture containing toy&#10;&#10;Description automatically generated">
            <a:extLst>
              <a:ext uri="{FF2B5EF4-FFF2-40B4-BE49-F238E27FC236}">
                <a16:creationId xmlns:a16="http://schemas.microsoft.com/office/drawing/2014/main" id="{581E4D66-D284-4EB4-97CB-66AAE6822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395" y="4061566"/>
            <a:ext cx="1352867" cy="2057399"/>
          </a:xfrm>
          <a:prstGeom prst="rect">
            <a:avLst/>
          </a:prstGeom>
        </p:spPr>
      </p:pic>
      <p:sp>
        <p:nvSpPr>
          <p:cNvPr id="10" name="Rectangle 9">
            <a:extLst>
              <a:ext uri="{FF2B5EF4-FFF2-40B4-BE49-F238E27FC236}">
                <a16:creationId xmlns:a16="http://schemas.microsoft.com/office/drawing/2014/main" id="{15365AC9-950B-479F-A67D-3D435008B2A0}"/>
              </a:ext>
            </a:extLst>
          </p:cNvPr>
          <p:cNvSpPr/>
          <p:nvPr/>
        </p:nvSpPr>
        <p:spPr>
          <a:xfrm>
            <a:off x="73612" y="1191126"/>
            <a:ext cx="4252496" cy="1569660"/>
          </a:xfrm>
          <a:prstGeom prst="rect">
            <a:avLst/>
          </a:prstGeom>
        </p:spPr>
        <p:txBody>
          <a:bodyPr wrap="square">
            <a:spAutoFit/>
          </a:bodyPr>
          <a:lstStyle/>
          <a:p>
            <a:r>
              <a:rPr lang="de-DE" sz="2400" dirty="0">
                <a:solidFill>
                  <a:schemeClr val="accent5">
                    <a:lumMod val="50000"/>
                  </a:schemeClr>
                </a:solidFill>
              </a:rPr>
              <a:t>Andrea hat in Berlin das Museum Berggruen besucht. Sie muss ein Kunstwerk* beschreiben. </a:t>
            </a:r>
            <a:endParaRPr lang="en-GB" sz="2400" dirty="0"/>
          </a:p>
        </p:txBody>
      </p:sp>
      <p:sp>
        <p:nvSpPr>
          <p:cNvPr id="11" name="TextBox 10">
            <a:extLst>
              <a:ext uri="{FF2B5EF4-FFF2-40B4-BE49-F238E27FC236}">
                <a16:creationId xmlns:a16="http://schemas.microsoft.com/office/drawing/2014/main" id="{F33564CF-074F-49C1-A780-C83DE29EFB83}"/>
              </a:ext>
            </a:extLst>
          </p:cNvPr>
          <p:cNvSpPr txBox="1"/>
          <p:nvPr/>
        </p:nvSpPr>
        <p:spPr>
          <a:xfrm>
            <a:off x="3745089" y="6396335"/>
            <a:ext cx="3736920" cy="461665"/>
          </a:xfrm>
          <a:prstGeom prst="rect">
            <a:avLst/>
          </a:prstGeom>
          <a:noFill/>
        </p:spPr>
        <p:txBody>
          <a:bodyPr wrap="none" rtlCol="0">
            <a:spAutoFit/>
          </a:bodyPr>
          <a:lstStyle/>
          <a:p>
            <a:pPr algn="l"/>
            <a:r>
              <a:rPr lang="en-US" sz="2400" dirty="0">
                <a:solidFill>
                  <a:schemeClr val="bg1"/>
                </a:solidFill>
              </a:rPr>
              <a:t>*</a:t>
            </a:r>
            <a:r>
              <a:rPr lang="en-US" sz="2400" dirty="0" err="1">
                <a:solidFill>
                  <a:schemeClr val="bg1"/>
                </a:solidFill>
              </a:rPr>
              <a:t>Kunstwerk</a:t>
            </a:r>
            <a:r>
              <a:rPr lang="en-US" sz="2400" dirty="0">
                <a:solidFill>
                  <a:schemeClr val="bg1"/>
                </a:solidFill>
              </a:rPr>
              <a:t> = work of art</a:t>
            </a:r>
          </a:p>
        </p:txBody>
      </p:sp>
      <p:pic>
        <p:nvPicPr>
          <p:cNvPr id="15" name="Picture 14" descr="A picture containing colorful, kite, looking, colored&#10;&#10;Description automatically generated">
            <a:extLst>
              <a:ext uri="{FF2B5EF4-FFF2-40B4-BE49-F238E27FC236}">
                <a16:creationId xmlns:a16="http://schemas.microsoft.com/office/drawing/2014/main" id="{CDA9F263-593D-4C89-A831-09A014E7B9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3195" y="3305635"/>
            <a:ext cx="1860809" cy="2373923"/>
          </a:xfrm>
          <a:prstGeom prst="rect">
            <a:avLst/>
          </a:prstGeom>
          <a:ln w="88900" cap="sq" cmpd="thickThin">
            <a:solidFill>
              <a:srgbClr val="000000"/>
            </a:solidFill>
            <a:prstDash val="solid"/>
            <a:miter lim="800000"/>
          </a:ln>
          <a:effectLst>
            <a:innerShdw blurRad="76200">
              <a:srgbClr val="000000"/>
            </a:innerShdw>
          </a:effectLst>
        </p:spPr>
      </p:pic>
      <p:sp>
        <p:nvSpPr>
          <p:cNvPr id="16" name="Action Button: Help 15">
            <a:hlinkClick r:id="" action="ppaction://noaction" highlightClick="1"/>
            <a:extLst>
              <a:ext uri="{FF2B5EF4-FFF2-40B4-BE49-F238E27FC236}">
                <a16:creationId xmlns:a16="http://schemas.microsoft.com/office/drawing/2014/main" id="{3A214328-AE17-483E-80A7-9B6C40913A8D}"/>
              </a:ext>
            </a:extLst>
          </p:cNvPr>
          <p:cNvSpPr/>
          <p:nvPr/>
        </p:nvSpPr>
        <p:spPr>
          <a:xfrm>
            <a:off x="2848708" y="3798277"/>
            <a:ext cx="1037492" cy="1318846"/>
          </a:xfrm>
          <a:prstGeom prst="actionButtonHelp">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F0D5"/>
              </a:solidFill>
            </a:endParaRPr>
          </a:p>
        </p:txBody>
      </p:sp>
    </p:spTree>
    <p:extLst>
      <p:ext uri="{BB962C8B-B14F-4D97-AF65-F5344CB8AC3E}">
        <p14:creationId xmlns:p14="http://schemas.microsoft.com/office/powerpoint/2010/main" val="603797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oy&#10;&#10;Description automatically generated">
            <a:extLst>
              <a:ext uri="{FF2B5EF4-FFF2-40B4-BE49-F238E27FC236}">
                <a16:creationId xmlns:a16="http://schemas.microsoft.com/office/drawing/2014/main" id="{271C3A6F-A173-7441-BED8-AA3A00372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227" y="729083"/>
            <a:ext cx="1264773" cy="1923429"/>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Kunstwerk</a:t>
            </a:r>
            <a:r>
              <a:rPr lang="en-GB" sz="3600" b="1" dirty="0">
                <a:solidFill>
                  <a:schemeClr val="bg1"/>
                </a:solidFill>
              </a:rPr>
              <a:t> </a:t>
            </a:r>
            <a:r>
              <a:rPr lang="en-GB" sz="3600" b="1" dirty="0" err="1">
                <a:solidFill>
                  <a:schemeClr val="bg1"/>
                </a:solidFill>
              </a:rPr>
              <a:t>beschreiben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0747227" cy="954107"/>
          </a:xfrm>
          <a:prstGeom prst="rect">
            <a:avLst/>
          </a:prstGeom>
          <a:noFill/>
        </p:spPr>
        <p:txBody>
          <a:bodyPr wrap="square" rtlCol="0">
            <a:spAutoFit/>
          </a:bodyPr>
          <a:lstStyle/>
          <a:p>
            <a:r>
              <a:rPr lang="de-DE" sz="2800" dirty="0">
                <a:solidFill>
                  <a:schemeClr val="accent5">
                    <a:lumMod val="50000"/>
                  </a:schemeClr>
                </a:solidFill>
              </a:rPr>
              <a:t>Leider hat Andrea ihre Notizen verloren*. </a:t>
            </a:r>
            <a:br>
              <a:rPr lang="de-DE" sz="2800" dirty="0">
                <a:solidFill>
                  <a:schemeClr val="accent5">
                    <a:lumMod val="50000"/>
                  </a:schemeClr>
                </a:solidFill>
              </a:rPr>
            </a:br>
            <a:r>
              <a:rPr lang="de-DE" sz="2800" dirty="0">
                <a:solidFill>
                  <a:schemeClr val="accent5">
                    <a:lumMod val="50000"/>
                  </a:schemeClr>
                </a:solidFill>
              </a:rPr>
              <a:t>Kannst du helfen?  Schreib das richtig.</a:t>
            </a:r>
          </a:p>
        </p:txBody>
      </p:sp>
      <p:sp>
        <p:nvSpPr>
          <p:cNvPr id="11" name="TextBox 10">
            <a:extLst>
              <a:ext uri="{FF2B5EF4-FFF2-40B4-BE49-F238E27FC236}">
                <a16:creationId xmlns:a16="http://schemas.microsoft.com/office/drawing/2014/main" id="{5B289149-1FFA-EA4F-A68B-82ED5C673F77}"/>
              </a:ext>
            </a:extLst>
          </p:cNvPr>
          <p:cNvSpPr txBox="1"/>
          <p:nvPr/>
        </p:nvSpPr>
        <p:spPr>
          <a:xfrm>
            <a:off x="8497869" y="3821127"/>
            <a:ext cx="2294218"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grün</a:t>
            </a:r>
            <a:r>
              <a:rPr lang="en-US" sz="2400" dirty="0">
                <a:solidFill>
                  <a:schemeClr val="accent5">
                    <a:lumMod val="50000"/>
                  </a:schemeClr>
                </a:solidFill>
              </a:rPr>
              <a:t> und </a:t>
            </a:r>
            <a:r>
              <a:rPr lang="en-US" sz="2400" dirty="0" err="1">
                <a:solidFill>
                  <a:schemeClr val="accent5">
                    <a:lumMod val="50000"/>
                  </a:schemeClr>
                </a:solidFill>
              </a:rPr>
              <a:t>gelb</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1671043B-9936-154F-B1AF-6251F438081C}"/>
              </a:ext>
            </a:extLst>
          </p:cNvPr>
          <p:cNvSpPr txBox="1"/>
          <p:nvPr/>
        </p:nvSpPr>
        <p:spPr>
          <a:xfrm>
            <a:off x="8301295" y="2904781"/>
            <a:ext cx="1707519"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blaues</a:t>
            </a:r>
            <a:endParaRPr lang="en-US" sz="2400" dirty="0">
              <a:solidFill>
                <a:schemeClr val="accent5">
                  <a:lumMod val="50000"/>
                </a:schemeClr>
              </a:solidFill>
            </a:endParaRPr>
          </a:p>
        </p:txBody>
      </p:sp>
      <p:sp>
        <p:nvSpPr>
          <p:cNvPr id="13" name="TextBox 12">
            <a:extLst>
              <a:ext uri="{FF2B5EF4-FFF2-40B4-BE49-F238E27FC236}">
                <a16:creationId xmlns:a16="http://schemas.microsoft.com/office/drawing/2014/main" id="{9A43DB83-E863-F64F-92E0-F49081408804}"/>
              </a:ext>
            </a:extLst>
          </p:cNvPr>
          <p:cNvSpPr txBox="1"/>
          <p:nvPr/>
        </p:nvSpPr>
        <p:spPr>
          <a:xfrm>
            <a:off x="8352997" y="5032144"/>
            <a:ext cx="2863284"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vielfarbigen</a:t>
            </a:r>
            <a:endParaRPr lang="en-US" sz="2400" dirty="0">
              <a:solidFill>
                <a:schemeClr val="accent5">
                  <a:lumMod val="50000"/>
                </a:schemeClr>
              </a:solidFill>
            </a:endParaRPr>
          </a:p>
        </p:txBody>
      </p:sp>
      <p:sp>
        <p:nvSpPr>
          <p:cNvPr id="15" name="TextBox 14">
            <a:extLst>
              <a:ext uri="{FF2B5EF4-FFF2-40B4-BE49-F238E27FC236}">
                <a16:creationId xmlns:a16="http://schemas.microsoft.com/office/drawing/2014/main" id="{AAA773F5-CF00-054F-AB13-EED900BC80AF}"/>
              </a:ext>
            </a:extLst>
          </p:cNvPr>
          <p:cNvSpPr txBox="1"/>
          <p:nvPr/>
        </p:nvSpPr>
        <p:spPr>
          <a:xfrm>
            <a:off x="8500573" y="1836243"/>
            <a:ext cx="1938351" cy="461665"/>
          </a:xfrm>
          <a:prstGeom prst="rect">
            <a:avLst/>
          </a:prstGeom>
          <a:solidFill>
            <a:srgbClr val="FBF0D5"/>
          </a:solidFill>
          <a:ln>
            <a:solidFill>
              <a:srgbClr val="115076"/>
            </a:solidFill>
          </a:ln>
        </p:spPr>
        <p:txBody>
          <a:bodyPr wrap="square" rtlCol="0">
            <a:spAutoFit/>
          </a:bodyPr>
          <a:lstStyle/>
          <a:p>
            <a:pPr algn="l"/>
            <a:r>
              <a:rPr lang="en-US" sz="2400" dirty="0" err="1">
                <a:solidFill>
                  <a:schemeClr val="accent5">
                    <a:lumMod val="50000"/>
                  </a:schemeClr>
                </a:solidFill>
              </a:rPr>
              <a:t>ein</a:t>
            </a:r>
            <a:r>
              <a:rPr lang="en-US" sz="2400" dirty="0">
                <a:solidFill>
                  <a:schemeClr val="accent5">
                    <a:lumMod val="50000"/>
                  </a:schemeClr>
                </a:solidFill>
              </a:rPr>
              <a:t> rotes</a:t>
            </a:r>
          </a:p>
        </p:txBody>
      </p:sp>
      <p:sp>
        <p:nvSpPr>
          <p:cNvPr id="18" name="TextBox 17">
            <a:extLst>
              <a:ext uri="{FF2B5EF4-FFF2-40B4-BE49-F238E27FC236}">
                <a16:creationId xmlns:a16="http://schemas.microsoft.com/office/drawing/2014/main" id="{45A96A6F-A03E-E047-BE83-DB2173584655}"/>
              </a:ext>
            </a:extLst>
          </p:cNvPr>
          <p:cNvSpPr txBox="1"/>
          <p:nvPr/>
        </p:nvSpPr>
        <p:spPr>
          <a:xfrm>
            <a:off x="311021" y="2480982"/>
            <a:ext cx="7772400" cy="3346109"/>
          </a:xfrm>
          <a:prstGeom prst="rect">
            <a:avLst/>
          </a:prstGeom>
          <a:noFill/>
          <a:ln>
            <a:solidFill>
              <a:srgbClr val="115076"/>
            </a:solidFill>
          </a:ln>
        </p:spPr>
        <p:txBody>
          <a:bodyPr wrap="square" rtlCol="0">
            <a:spAutoFit/>
          </a:bodyPr>
          <a:lstStyle/>
          <a:p>
            <a:pPr>
              <a:lnSpc>
                <a:spcPct val="150000"/>
              </a:lnSpc>
            </a:pPr>
            <a:r>
              <a:rPr lang="de-DE" sz="2400" dirty="0">
                <a:solidFill>
                  <a:schemeClr val="accent5">
                    <a:lumMod val="50000"/>
                  </a:schemeClr>
                </a:solidFill>
              </a:rPr>
              <a:t>Es gibt eine Frau. Sie hat </a:t>
            </a:r>
            <a:r>
              <a:rPr lang="de-DE" sz="2400" b="1" dirty="0">
                <a:solidFill>
                  <a:srgbClr val="115076"/>
                </a:solidFill>
              </a:rPr>
              <a:t>ein blaues </a:t>
            </a:r>
            <a:r>
              <a:rPr lang="de-DE" sz="2400" dirty="0">
                <a:solidFill>
                  <a:schemeClr val="accent5">
                    <a:lumMod val="50000"/>
                  </a:schemeClr>
                </a:solidFill>
              </a:rPr>
              <a:t>Auge und</a:t>
            </a:r>
            <a:br>
              <a:rPr lang="de-DE" sz="2400" dirty="0">
                <a:solidFill>
                  <a:schemeClr val="accent5">
                    <a:lumMod val="50000"/>
                  </a:schemeClr>
                </a:solidFill>
              </a:rPr>
            </a:br>
            <a:r>
              <a:rPr lang="de-DE" sz="2400" b="1" dirty="0">
                <a:solidFill>
                  <a:schemeClr val="accent5">
                    <a:lumMod val="50000"/>
                  </a:schemeClr>
                </a:solidFill>
              </a:rPr>
              <a:t>ein rotes</a:t>
            </a:r>
            <a:r>
              <a:rPr lang="de-DE" sz="2400" dirty="0">
                <a:solidFill>
                  <a:schemeClr val="accent5">
                    <a:lumMod val="50000"/>
                  </a:schemeClr>
                </a:solidFill>
              </a:rPr>
              <a:t> Auge. Sie hat auch </a:t>
            </a:r>
            <a:r>
              <a:rPr lang="de-DE" sz="2400" b="1" dirty="0">
                <a:solidFill>
                  <a:schemeClr val="accent5">
                    <a:lumMod val="50000"/>
                  </a:schemeClr>
                </a:solidFill>
              </a:rPr>
              <a:t>einen grünen </a:t>
            </a:r>
            <a:r>
              <a:rPr lang="de-DE" sz="2400" dirty="0">
                <a:solidFill>
                  <a:schemeClr val="accent5">
                    <a:lumMod val="50000"/>
                  </a:schemeClr>
                </a:solidFill>
              </a:rPr>
              <a:t>Mund und ihre Nase ist </a:t>
            </a:r>
            <a:r>
              <a:rPr lang="de-DE" sz="2400" b="1" dirty="0">
                <a:solidFill>
                  <a:schemeClr val="accent5">
                    <a:lumMod val="50000"/>
                  </a:schemeClr>
                </a:solidFill>
              </a:rPr>
              <a:t>breit</a:t>
            </a:r>
            <a:r>
              <a:rPr lang="de-DE" sz="2400" dirty="0">
                <a:solidFill>
                  <a:schemeClr val="accent5">
                    <a:lumMod val="50000"/>
                  </a:schemeClr>
                </a:solidFill>
              </a:rPr>
              <a:t>.   </a:t>
            </a:r>
            <a:br>
              <a:rPr lang="de-DE" sz="2400" dirty="0">
                <a:solidFill>
                  <a:schemeClr val="accent5">
                    <a:lumMod val="50000"/>
                  </a:schemeClr>
                </a:solidFill>
              </a:rPr>
            </a:br>
            <a:r>
              <a:rPr lang="de-DE" sz="2400" dirty="0">
                <a:solidFill>
                  <a:schemeClr val="accent5">
                    <a:lumMod val="50000"/>
                  </a:schemeClr>
                </a:solidFill>
              </a:rPr>
              <a:t>Sie trägt </a:t>
            </a:r>
            <a:r>
              <a:rPr lang="de-DE" sz="2400" b="1" dirty="0">
                <a:solidFill>
                  <a:schemeClr val="accent5">
                    <a:lumMod val="50000"/>
                  </a:schemeClr>
                </a:solidFill>
              </a:rPr>
              <a:t>einen vielfarbigen </a:t>
            </a:r>
            <a:r>
              <a:rPr lang="de-DE" sz="2400" dirty="0">
                <a:solidFill>
                  <a:schemeClr val="accent5">
                    <a:lumMod val="50000"/>
                  </a:schemeClr>
                </a:solidFill>
              </a:rPr>
              <a:t>Hut.   </a:t>
            </a:r>
            <a:r>
              <a:rPr lang="de-DE" sz="2400" b="1" dirty="0">
                <a:solidFill>
                  <a:schemeClr val="accent5">
                    <a:lumMod val="50000"/>
                  </a:schemeClr>
                </a:solidFill>
              </a:rPr>
              <a:t>Ihr trauriges </a:t>
            </a:r>
            <a:r>
              <a:rPr lang="de-DE" sz="2400" dirty="0">
                <a:solidFill>
                  <a:schemeClr val="accent5">
                    <a:lumMod val="50000"/>
                  </a:schemeClr>
                </a:solidFill>
              </a:rPr>
              <a:t>Gesicht ist </a:t>
            </a:r>
            <a:r>
              <a:rPr lang="de-DE" sz="2400" b="1" dirty="0">
                <a:solidFill>
                  <a:schemeClr val="accent5">
                    <a:lumMod val="50000"/>
                  </a:schemeClr>
                </a:solidFill>
              </a:rPr>
              <a:t>grün und gelb </a:t>
            </a:r>
            <a:r>
              <a:rPr lang="de-DE" sz="2400" dirty="0">
                <a:solidFill>
                  <a:schemeClr val="accent5">
                    <a:lumMod val="50000"/>
                  </a:schemeClr>
                </a:solidFill>
              </a:rPr>
              <a:t>und </a:t>
            </a:r>
            <a:r>
              <a:rPr lang="de-DE" sz="2400" b="1" dirty="0">
                <a:solidFill>
                  <a:schemeClr val="accent5">
                    <a:lumMod val="50000"/>
                  </a:schemeClr>
                </a:solidFill>
              </a:rPr>
              <a:t>ihre langen </a:t>
            </a:r>
            <a:r>
              <a:rPr lang="de-DE" sz="2400" dirty="0">
                <a:solidFill>
                  <a:schemeClr val="accent5">
                    <a:lumMod val="50000"/>
                  </a:schemeClr>
                </a:solidFill>
              </a:rPr>
              <a:t>Haare haben auch zwei Farben. Sie ist wirklich speziell!</a:t>
            </a:r>
          </a:p>
        </p:txBody>
      </p:sp>
      <p:sp>
        <p:nvSpPr>
          <p:cNvPr id="21" name="TextBox 20">
            <a:extLst>
              <a:ext uri="{FF2B5EF4-FFF2-40B4-BE49-F238E27FC236}">
                <a16:creationId xmlns:a16="http://schemas.microsoft.com/office/drawing/2014/main" id="{787EECA9-2A2F-4C43-B300-73EEFB0BEA68}"/>
              </a:ext>
            </a:extLst>
          </p:cNvPr>
          <p:cNvSpPr txBox="1"/>
          <p:nvPr/>
        </p:nvSpPr>
        <p:spPr>
          <a:xfrm>
            <a:off x="9842635" y="5717162"/>
            <a:ext cx="2169184"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grünen</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E1773B9C-DA08-6B4F-BB4C-0E5DA789A828}"/>
              </a:ext>
            </a:extLst>
          </p:cNvPr>
          <p:cNvSpPr txBox="1"/>
          <p:nvPr/>
        </p:nvSpPr>
        <p:spPr>
          <a:xfrm>
            <a:off x="10004353" y="4430446"/>
            <a:ext cx="1895071"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trauriges</a:t>
            </a:r>
            <a:endParaRPr lang="en-US" sz="2400" dirty="0">
              <a:solidFill>
                <a:schemeClr val="accent5">
                  <a:lumMod val="50000"/>
                </a:schemeClr>
              </a:solidFill>
            </a:endParaRPr>
          </a:p>
        </p:txBody>
      </p:sp>
      <p:sp>
        <p:nvSpPr>
          <p:cNvPr id="30" name="TextBox 29">
            <a:extLst>
              <a:ext uri="{FF2B5EF4-FFF2-40B4-BE49-F238E27FC236}">
                <a16:creationId xmlns:a16="http://schemas.microsoft.com/office/drawing/2014/main" id="{6DE73F25-92E5-124F-B6B1-95100F97C3FD}"/>
              </a:ext>
            </a:extLst>
          </p:cNvPr>
          <p:cNvSpPr txBox="1"/>
          <p:nvPr/>
        </p:nvSpPr>
        <p:spPr>
          <a:xfrm>
            <a:off x="10189256" y="3177769"/>
            <a:ext cx="1864613" cy="461665"/>
          </a:xfrm>
          <a:prstGeom prst="rect">
            <a:avLst/>
          </a:prstGeom>
          <a:solidFill>
            <a:srgbClr val="FBF0D5"/>
          </a:solidFill>
          <a:ln>
            <a:solidFill>
              <a:srgbClr val="115076"/>
            </a:solidFill>
          </a:ln>
        </p:spPr>
        <p:txBody>
          <a:bodyPr wrap="none" rtlCol="0">
            <a:spAutoFit/>
          </a:bodyPr>
          <a:lstStyle/>
          <a:p>
            <a:pPr algn="l"/>
            <a:r>
              <a:rPr lang="en-US" sz="2400" dirty="0" err="1">
                <a:solidFill>
                  <a:schemeClr val="accent5">
                    <a:lumMod val="50000"/>
                  </a:schemeClr>
                </a:solidFill>
              </a:rPr>
              <a:t>ihre</a:t>
            </a:r>
            <a:r>
              <a:rPr lang="en-US" sz="2400" dirty="0">
                <a:solidFill>
                  <a:schemeClr val="accent5">
                    <a:lumMod val="50000"/>
                  </a:schemeClr>
                </a:solidFill>
              </a:rPr>
              <a:t> </a:t>
            </a:r>
            <a:r>
              <a:rPr lang="en-US" sz="2400" dirty="0" err="1">
                <a:solidFill>
                  <a:schemeClr val="accent5">
                    <a:lumMod val="50000"/>
                  </a:schemeClr>
                </a:solidFill>
              </a:rPr>
              <a:t>langen</a:t>
            </a:r>
            <a:endParaRPr lang="en-US" sz="2400" dirty="0">
              <a:solidFill>
                <a:schemeClr val="accent5">
                  <a:lumMod val="50000"/>
                </a:schemeClr>
              </a:solidFill>
            </a:endParaRPr>
          </a:p>
        </p:txBody>
      </p:sp>
      <p:sp>
        <p:nvSpPr>
          <p:cNvPr id="32" name="TextBox 31">
            <a:extLst>
              <a:ext uri="{FF2B5EF4-FFF2-40B4-BE49-F238E27FC236}">
                <a16:creationId xmlns:a16="http://schemas.microsoft.com/office/drawing/2014/main" id="{5E59230C-2378-BC43-810A-96B9B8B3A470}"/>
              </a:ext>
            </a:extLst>
          </p:cNvPr>
          <p:cNvSpPr txBox="1"/>
          <p:nvPr/>
        </p:nvSpPr>
        <p:spPr>
          <a:xfrm>
            <a:off x="10212201" y="2518184"/>
            <a:ext cx="913824" cy="461665"/>
          </a:xfrm>
          <a:prstGeom prst="rect">
            <a:avLst/>
          </a:prstGeom>
          <a:solidFill>
            <a:srgbClr val="FBF0D5"/>
          </a:solidFill>
          <a:ln>
            <a:solidFill>
              <a:srgbClr val="115076"/>
            </a:solidFill>
          </a:ln>
        </p:spPr>
        <p:txBody>
          <a:bodyPr wrap="square" rtlCol="0">
            <a:spAutoFit/>
          </a:bodyPr>
          <a:lstStyle/>
          <a:p>
            <a:pPr algn="l"/>
            <a:r>
              <a:rPr lang="en-US" sz="2400" dirty="0" err="1">
                <a:solidFill>
                  <a:schemeClr val="accent5">
                    <a:lumMod val="50000"/>
                  </a:schemeClr>
                </a:solidFill>
              </a:rPr>
              <a:t>breit</a:t>
            </a:r>
            <a:endParaRPr lang="en-US" sz="2400" dirty="0">
              <a:solidFill>
                <a:schemeClr val="accent5">
                  <a:lumMod val="50000"/>
                </a:schemeClr>
              </a:solidFill>
            </a:endParaRPr>
          </a:p>
        </p:txBody>
      </p:sp>
      <p:sp>
        <p:nvSpPr>
          <p:cNvPr id="33" name="Rectangle 32">
            <a:extLst>
              <a:ext uri="{FF2B5EF4-FFF2-40B4-BE49-F238E27FC236}">
                <a16:creationId xmlns:a16="http://schemas.microsoft.com/office/drawing/2014/main" id="{C04D2995-F766-7B43-A2D8-0DD9548C05EB}"/>
              </a:ext>
            </a:extLst>
          </p:cNvPr>
          <p:cNvSpPr/>
          <p:nvPr/>
        </p:nvSpPr>
        <p:spPr>
          <a:xfrm>
            <a:off x="4039028" y="2625921"/>
            <a:ext cx="1552880" cy="403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1._______</a:t>
            </a:r>
          </a:p>
        </p:txBody>
      </p:sp>
      <p:sp>
        <p:nvSpPr>
          <p:cNvPr id="35" name="Rectangle 34">
            <a:extLst>
              <a:ext uri="{FF2B5EF4-FFF2-40B4-BE49-F238E27FC236}">
                <a16:creationId xmlns:a16="http://schemas.microsoft.com/office/drawing/2014/main" id="{EA90FD37-9744-6F49-B391-EA100626A919}"/>
              </a:ext>
            </a:extLst>
          </p:cNvPr>
          <p:cNvSpPr/>
          <p:nvPr/>
        </p:nvSpPr>
        <p:spPr>
          <a:xfrm>
            <a:off x="375035" y="3153824"/>
            <a:ext cx="1334590" cy="46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2.______</a:t>
            </a:r>
          </a:p>
        </p:txBody>
      </p:sp>
      <p:sp>
        <p:nvSpPr>
          <p:cNvPr id="36" name="Rectangle 35">
            <a:extLst>
              <a:ext uri="{FF2B5EF4-FFF2-40B4-BE49-F238E27FC236}">
                <a16:creationId xmlns:a16="http://schemas.microsoft.com/office/drawing/2014/main" id="{2A7075CC-8BC3-0E46-9C3B-8F70E32EDBB4}"/>
              </a:ext>
            </a:extLst>
          </p:cNvPr>
          <p:cNvSpPr/>
          <p:nvPr/>
        </p:nvSpPr>
        <p:spPr>
          <a:xfrm>
            <a:off x="4742378" y="4797486"/>
            <a:ext cx="1728760" cy="45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8._______</a:t>
            </a:r>
          </a:p>
        </p:txBody>
      </p:sp>
      <p:sp>
        <p:nvSpPr>
          <p:cNvPr id="37" name="Rectangle 36">
            <a:extLst>
              <a:ext uri="{FF2B5EF4-FFF2-40B4-BE49-F238E27FC236}">
                <a16:creationId xmlns:a16="http://schemas.microsoft.com/office/drawing/2014/main" id="{1E5A834F-95C1-4C40-B247-4AD51E91108B}"/>
              </a:ext>
            </a:extLst>
          </p:cNvPr>
          <p:cNvSpPr/>
          <p:nvPr/>
        </p:nvSpPr>
        <p:spPr>
          <a:xfrm>
            <a:off x="4655294" y="3167641"/>
            <a:ext cx="1982483" cy="431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3._______</a:t>
            </a:r>
          </a:p>
        </p:txBody>
      </p:sp>
      <p:sp>
        <p:nvSpPr>
          <p:cNvPr id="38" name="Rectangle 37">
            <a:extLst>
              <a:ext uri="{FF2B5EF4-FFF2-40B4-BE49-F238E27FC236}">
                <a16:creationId xmlns:a16="http://schemas.microsoft.com/office/drawing/2014/main" id="{F2827C42-3D9B-C449-B6A6-87C88CBAD68E}"/>
              </a:ext>
            </a:extLst>
          </p:cNvPr>
          <p:cNvSpPr/>
          <p:nvPr/>
        </p:nvSpPr>
        <p:spPr>
          <a:xfrm>
            <a:off x="2809248" y="3685920"/>
            <a:ext cx="1280784" cy="45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4._____</a:t>
            </a:r>
          </a:p>
        </p:txBody>
      </p:sp>
      <p:sp>
        <p:nvSpPr>
          <p:cNvPr id="39" name="Rectangle 38">
            <a:extLst>
              <a:ext uri="{FF2B5EF4-FFF2-40B4-BE49-F238E27FC236}">
                <a16:creationId xmlns:a16="http://schemas.microsoft.com/office/drawing/2014/main" id="{185CD4FA-9E5B-E345-91A2-2D5B3052BADE}"/>
              </a:ext>
            </a:extLst>
          </p:cNvPr>
          <p:cNvSpPr/>
          <p:nvPr/>
        </p:nvSpPr>
        <p:spPr>
          <a:xfrm>
            <a:off x="1596767" y="4262617"/>
            <a:ext cx="2764218" cy="45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5. ____________</a:t>
            </a:r>
          </a:p>
        </p:txBody>
      </p:sp>
      <p:sp>
        <p:nvSpPr>
          <p:cNvPr id="40" name="Rectangle 39">
            <a:extLst>
              <a:ext uri="{FF2B5EF4-FFF2-40B4-BE49-F238E27FC236}">
                <a16:creationId xmlns:a16="http://schemas.microsoft.com/office/drawing/2014/main" id="{03DDD277-B03B-F747-9D89-DA29D835A410}"/>
              </a:ext>
            </a:extLst>
          </p:cNvPr>
          <p:cNvSpPr/>
          <p:nvPr/>
        </p:nvSpPr>
        <p:spPr>
          <a:xfrm>
            <a:off x="5119189" y="4353380"/>
            <a:ext cx="2206027" cy="32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6. ___________</a:t>
            </a:r>
          </a:p>
        </p:txBody>
      </p:sp>
      <p:sp>
        <p:nvSpPr>
          <p:cNvPr id="42" name="Rectangle 41">
            <a:extLst>
              <a:ext uri="{FF2B5EF4-FFF2-40B4-BE49-F238E27FC236}">
                <a16:creationId xmlns:a16="http://schemas.microsoft.com/office/drawing/2014/main" id="{44A7081D-A2E6-634D-982C-27C79D73D346}"/>
              </a:ext>
            </a:extLst>
          </p:cNvPr>
          <p:cNvSpPr/>
          <p:nvPr/>
        </p:nvSpPr>
        <p:spPr>
          <a:xfrm>
            <a:off x="1898572" y="4809258"/>
            <a:ext cx="2191460" cy="453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15076"/>
                </a:solidFill>
              </a:rPr>
              <a:t>7. ___________</a:t>
            </a:r>
          </a:p>
        </p:txBody>
      </p:sp>
      <p:sp>
        <p:nvSpPr>
          <p:cNvPr id="2" name="TextBox 1">
            <a:extLst>
              <a:ext uri="{FF2B5EF4-FFF2-40B4-BE49-F238E27FC236}">
                <a16:creationId xmlns:a16="http://schemas.microsoft.com/office/drawing/2014/main" id="{F2166766-FFE2-4C3C-8BFE-D1E0BCF0440A}"/>
              </a:ext>
            </a:extLst>
          </p:cNvPr>
          <p:cNvSpPr txBox="1"/>
          <p:nvPr/>
        </p:nvSpPr>
        <p:spPr>
          <a:xfrm>
            <a:off x="3377474" y="6350061"/>
            <a:ext cx="3483429" cy="461665"/>
          </a:xfrm>
          <a:prstGeom prst="rect">
            <a:avLst/>
          </a:prstGeom>
          <a:noFill/>
        </p:spPr>
        <p:txBody>
          <a:bodyPr wrap="square" rtlCol="0">
            <a:spAutoFit/>
          </a:bodyPr>
          <a:lstStyle/>
          <a:p>
            <a:pPr algn="l"/>
            <a:r>
              <a:rPr lang="en-GB" sz="2400" dirty="0" err="1">
                <a:solidFill>
                  <a:schemeClr val="bg1"/>
                </a:solidFill>
              </a:rPr>
              <a:t>verloren</a:t>
            </a:r>
            <a:r>
              <a:rPr lang="en-GB" sz="2400" dirty="0">
                <a:solidFill>
                  <a:schemeClr val="bg1"/>
                </a:solidFill>
              </a:rPr>
              <a:t> = lost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39" grpId="0" animBg="1"/>
      <p:bldP spid="40"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AF9BF249-B61E-E945-BEB4-126D122127EB}"/>
              </a:ext>
            </a:extLst>
          </p:cNvPr>
          <p:cNvSpPr/>
          <p:nvPr/>
        </p:nvSpPr>
        <p:spPr>
          <a:xfrm>
            <a:off x="366160" y="122798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C82E288-30C4-7D47-ADEF-28119FEE0A49}"/>
              </a:ext>
            </a:extLst>
          </p:cNvPr>
          <p:cNvSpPr/>
          <p:nvPr/>
        </p:nvSpPr>
        <p:spPr>
          <a:xfrm>
            <a:off x="2115984" y="122798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E9BBBC-1164-734C-A96E-6CAB96F25BBF}"/>
              </a:ext>
            </a:extLst>
          </p:cNvPr>
          <p:cNvSpPr/>
          <p:nvPr/>
        </p:nvSpPr>
        <p:spPr>
          <a:xfrm>
            <a:off x="3902784" y="122798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D695F5-E253-BB44-9AFF-2685554665D5}"/>
              </a:ext>
            </a:extLst>
          </p:cNvPr>
          <p:cNvSpPr/>
          <p:nvPr/>
        </p:nvSpPr>
        <p:spPr>
          <a:xfrm>
            <a:off x="5689584" y="122798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87AD42-F822-9D43-B594-84FD23F56192}"/>
              </a:ext>
            </a:extLst>
          </p:cNvPr>
          <p:cNvSpPr/>
          <p:nvPr/>
        </p:nvSpPr>
        <p:spPr>
          <a:xfrm>
            <a:off x="330192" y="3023428"/>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BBC66F-F8E2-0442-BA6D-A14AB08DBB64}"/>
              </a:ext>
            </a:extLst>
          </p:cNvPr>
          <p:cNvSpPr/>
          <p:nvPr/>
        </p:nvSpPr>
        <p:spPr>
          <a:xfrm>
            <a:off x="2115984" y="3025632"/>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E9EBB7-0F86-F943-B856-DCE4A49EE6E8}"/>
              </a:ext>
            </a:extLst>
          </p:cNvPr>
          <p:cNvSpPr/>
          <p:nvPr/>
        </p:nvSpPr>
        <p:spPr>
          <a:xfrm>
            <a:off x="3902784" y="3023428"/>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ACE191-796D-2148-ADCA-E2A42B37C097}"/>
              </a:ext>
            </a:extLst>
          </p:cNvPr>
          <p:cNvSpPr/>
          <p:nvPr/>
        </p:nvSpPr>
        <p:spPr>
          <a:xfrm>
            <a:off x="5689584" y="3023428"/>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8A7FFF-615A-8E47-B03F-892002C19FB9}"/>
              </a:ext>
            </a:extLst>
          </p:cNvPr>
          <p:cNvSpPr/>
          <p:nvPr/>
        </p:nvSpPr>
        <p:spPr>
          <a:xfrm>
            <a:off x="5689584" y="481887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694F67-6E1E-C54A-A57B-3241725A0840}"/>
              </a:ext>
            </a:extLst>
          </p:cNvPr>
          <p:cNvSpPr/>
          <p:nvPr/>
        </p:nvSpPr>
        <p:spPr>
          <a:xfrm>
            <a:off x="3902784" y="481887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33236B-98E2-BF43-B6D5-67DFF7B2971A}"/>
              </a:ext>
            </a:extLst>
          </p:cNvPr>
          <p:cNvSpPr/>
          <p:nvPr/>
        </p:nvSpPr>
        <p:spPr>
          <a:xfrm>
            <a:off x="2115984" y="481887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D27CB-5B38-D945-A0FA-1A435FBD886B}"/>
              </a:ext>
            </a:extLst>
          </p:cNvPr>
          <p:cNvSpPr/>
          <p:nvPr/>
        </p:nvSpPr>
        <p:spPr>
          <a:xfrm>
            <a:off x="329184" y="4818873"/>
            <a:ext cx="1440000" cy="144000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C0DB732-4A66-ED46-A358-9CEE541FD63F}"/>
              </a:ext>
            </a:extLst>
          </p:cNvPr>
          <p:cNvPicPr>
            <a:picLocks noChangeAspect="1"/>
          </p:cNvPicPr>
          <p:nvPr/>
        </p:nvPicPr>
        <p:blipFill>
          <a:blip r:embed="rId5"/>
          <a:stretch>
            <a:fillRect/>
          </a:stretch>
        </p:blipFill>
        <p:spPr>
          <a:xfrm>
            <a:off x="522241" y="1451008"/>
            <a:ext cx="1127837" cy="1285403"/>
          </a:xfrm>
          <a:prstGeom prst="rect">
            <a:avLst/>
          </a:prstGeom>
        </p:spPr>
      </p:pic>
      <p:pic>
        <p:nvPicPr>
          <p:cNvPr id="19" name="Picture 18">
            <a:extLst>
              <a:ext uri="{FF2B5EF4-FFF2-40B4-BE49-F238E27FC236}">
                <a16:creationId xmlns:a16="http://schemas.microsoft.com/office/drawing/2014/main" id="{4FD0FCB9-A563-BC48-A3BA-A487D39F6E76}"/>
              </a:ext>
            </a:extLst>
          </p:cNvPr>
          <p:cNvPicPr>
            <a:picLocks noChangeAspect="1"/>
          </p:cNvPicPr>
          <p:nvPr/>
        </p:nvPicPr>
        <p:blipFill>
          <a:blip r:embed="rId6"/>
          <a:stretch>
            <a:fillRect/>
          </a:stretch>
        </p:blipFill>
        <p:spPr>
          <a:xfrm>
            <a:off x="5790742" y="3316320"/>
            <a:ext cx="1230122" cy="1147108"/>
          </a:xfrm>
          <a:prstGeom prst="rect">
            <a:avLst/>
          </a:prstGeom>
        </p:spPr>
      </p:pic>
      <p:pic>
        <p:nvPicPr>
          <p:cNvPr id="20" name="Picture 19">
            <a:extLst>
              <a:ext uri="{FF2B5EF4-FFF2-40B4-BE49-F238E27FC236}">
                <a16:creationId xmlns:a16="http://schemas.microsoft.com/office/drawing/2014/main" id="{BA2AD253-B24F-6C47-B715-B0D4ADD36EBB}"/>
              </a:ext>
            </a:extLst>
          </p:cNvPr>
          <p:cNvPicPr>
            <a:picLocks noChangeAspect="1"/>
          </p:cNvPicPr>
          <p:nvPr/>
        </p:nvPicPr>
        <p:blipFill>
          <a:blip r:embed="rId7"/>
          <a:stretch>
            <a:fillRect/>
          </a:stretch>
        </p:blipFill>
        <p:spPr>
          <a:xfrm>
            <a:off x="4041731" y="1261019"/>
            <a:ext cx="1162105" cy="1440000"/>
          </a:xfrm>
          <a:prstGeom prst="rect">
            <a:avLst/>
          </a:prstGeom>
        </p:spPr>
      </p:pic>
      <p:pic>
        <p:nvPicPr>
          <p:cNvPr id="21" name="Picture 20">
            <a:extLst>
              <a:ext uri="{FF2B5EF4-FFF2-40B4-BE49-F238E27FC236}">
                <a16:creationId xmlns:a16="http://schemas.microsoft.com/office/drawing/2014/main" id="{B52B462E-A051-F54D-9BE3-5928395A6344}"/>
              </a:ext>
            </a:extLst>
          </p:cNvPr>
          <p:cNvPicPr>
            <a:picLocks noChangeAspect="1"/>
          </p:cNvPicPr>
          <p:nvPr/>
        </p:nvPicPr>
        <p:blipFill>
          <a:blip r:embed="rId8"/>
          <a:stretch>
            <a:fillRect/>
          </a:stretch>
        </p:blipFill>
        <p:spPr>
          <a:xfrm>
            <a:off x="2220923" y="3044078"/>
            <a:ext cx="1230122" cy="1439162"/>
          </a:xfrm>
          <a:prstGeom prst="rect">
            <a:avLst/>
          </a:prstGeom>
        </p:spPr>
      </p:pic>
      <p:pic>
        <p:nvPicPr>
          <p:cNvPr id="23" name="Picture 22">
            <a:extLst>
              <a:ext uri="{FF2B5EF4-FFF2-40B4-BE49-F238E27FC236}">
                <a16:creationId xmlns:a16="http://schemas.microsoft.com/office/drawing/2014/main" id="{BB323B0E-0558-844C-A936-8A5220380BEB}"/>
              </a:ext>
            </a:extLst>
          </p:cNvPr>
          <p:cNvPicPr>
            <a:picLocks noChangeAspect="1"/>
          </p:cNvPicPr>
          <p:nvPr/>
        </p:nvPicPr>
        <p:blipFill>
          <a:blip r:embed="rId9"/>
          <a:stretch>
            <a:fillRect/>
          </a:stretch>
        </p:blipFill>
        <p:spPr>
          <a:xfrm>
            <a:off x="5855525" y="1327789"/>
            <a:ext cx="1194353" cy="1440000"/>
          </a:xfrm>
          <a:prstGeom prst="rect">
            <a:avLst/>
          </a:prstGeom>
        </p:spPr>
      </p:pic>
      <p:pic>
        <p:nvPicPr>
          <p:cNvPr id="24" name="Picture 23">
            <a:extLst>
              <a:ext uri="{FF2B5EF4-FFF2-40B4-BE49-F238E27FC236}">
                <a16:creationId xmlns:a16="http://schemas.microsoft.com/office/drawing/2014/main" id="{2654AB62-36AF-DD48-B116-172E7C6F1219}"/>
              </a:ext>
            </a:extLst>
          </p:cNvPr>
          <p:cNvPicPr>
            <a:picLocks noChangeAspect="1"/>
          </p:cNvPicPr>
          <p:nvPr/>
        </p:nvPicPr>
        <p:blipFill>
          <a:blip r:embed="rId10"/>
          <a:stretch>
            <a:fillRect/>
          </a:stretch>
        </p:blipFill>
        <p:spPr>
          <a:xfrm>
            <a:off x="3941140" y="4927216"/>
            <a:ext cx="1313569" cy="1405602"/>
          </a:xfrm>
          <a:prstGeom prst="rect">
            <a:avLst/>
          </a:prstGeom>
        </p:spPr>
      </p:pic>
      <p:pic>
        <p:nvPicPr>
          <p:cNvPr id="25" name="Picture 24">
            <a:extLst>
              <a:ext uri="{FF2B5EF4-FFF2-40B4-BE49-F238E27FC236}">
                <a16:creationId xmlns:a16="http://schemas.microsoft.com/office/drawing/2014/main" id="{9582FC39-ABB4-934E-B1D5-55BD2F8FD8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87" b="94068" l="9792" r="89911">
                        <a14:foregroundMark x1="34421" y1="48305" x2="30861" y2="39831"/>
                        <a14:foregroundMark x1="38576" y1="42090" x2="56380" y2="56780"/>
                        <a14:foregroundMark x1="56380" y1="56780" x2="53412" y2="40395"/>
                        <a14:foregroundMark x1="39763" y1="65819" x2="35608" y2="68644"/>
                        <a14:foregroundMark x1="60534" y1="28531" x2="68249" y2="52260"/>
                        <a14:foregroundMark x1="68249" y1="52260" x2="64095" y2="27966"/>
                        <a14:foregroundMark x1="64095" y1="27966" x2="70623" y2="48588"/>
                        <a14:foregroundMark x1="70623" y1="48588" x2="65282" y2="22599"/>
                        <a14:foregroundMark x1="65282" y1="22599" x2="71513" y2="42938"/>
                        <a14:foregroundMark x1="71513" y1="42938" x2="67953" y2="18079"/>
                        <a14:foregroundMark x1="67953" y1="18079" x2="70623" y2="43220"/>
                        <a14:foregroundMark x1="37982" y1="48870" x2="35015" y2="52260"/>
                        <a14:foregroundMark x1="70030" y1="91808" x2="43027" y2="92938"/>
                        <a14:foregroundMark x1="43027" y1="92938" x2="71513" y2="92938"/>
                        <a14:foregroundMark x1="71513" y1="92938" x2="46884" y2="90678"/>
                        <a14:foregroundMark x1="46884" y1="90678" x2="24926" y2="95198"/>
                        <a14:foregroundMark x1="24926" y1="95198" x2="49555" y2="84181"/>
                        <a14:foregroundMark x1="49555" y1="84181" x2="72404" y2="83051"/>
                        <a14:foregroundMark x1="72404" y1="83051" x2="50742" y2="92373"/>
                        <a14:foregroundMark x1="50742" y1="92373" x2="27300" y2="94068"/>
                        <a14:foregroundMark x1="27300" y1="94068" x2="48368" y2="72034"/>
                        <a14:foregroundMark x1="48368" y1="72034" x2="48071" y2="71469"/>
                        <a14:foregroundMark x1="52226" y1="50000" x2="46884" y2="51130"/>
                        <a14:backgroundMark x1="95846" y1="62712" x2="94065" y2="39548"/>
                        <a14:backgroundMark x1="94065" y1="39548" x2="95549" y2="64124"/>
                        <a14:backgroundMark x1="95549" y1="64124" x2="97626" y2="33616"/>
                        <a14:backgroundMark x1="97626" y1="33616" x2="94362" y2="57627"/>
                        <a14:backgroundMark x1="94362" y1="57627" x2="90504" y2="35028"/>
                        <a14:backgroundMark x1="90504" y1="35028" x2="83680" y2="57345"/>
                        <a14:backgroundMark x1="83680" y1="57345" x2="94955" y2="78249"/>
                        <a14:backgroundMark x1="94955" y1="78249" x2="91395" y2="34181"/>
                        <a14:backgroundMark x1="91395" y1="34181" x2="99110" y2="83616"/>
                        <a14:backgroundMark x1="99110" y1="83616" x2="94362" y2="50847"/>
                        <a14:backgroundMark x1="94362" y1="50847" x2="98220" y2="70056"/>
                      </a14:backgroundRemoval>
                    </a14:imgEffect>
                  </a14:imgLayer>
                </a14:imgProps>
              </a:ext>
            </a:extLst>
          </a:blip>
          <a:stretch>
            <a:fillRect/>
          </a:stretch>
        </p:blipFill>
        <p:spPr>
          <a:xfrm>
            <a:off x="3928066" y="2998175"/>
            <a:ext cx="1414718" cy="1490506"/>
          </a:xfrm>
          <a:prstGeom prst="rect">
            <a:avLst/>
          </a:prstGeom>
        </p:spPr>
      </p:pic>
      <p:pic>
        <p:nvPicPr>
          <p:cNvPr id="26" name="Picture 25">
            <a:extLst>
              <a:ext uri="{FF2B5EF4-FFF2-40B4-BE49-F238E27FC236}">
                <a16:creationId xmlns:a16="http://schemas.microsoft.com/office/drawing/2014/main" id="{7F6227F4-1AFB-FC49-A137-2E7852D44455}"/>
              </a:ext>
            </a:extLst>
          </p:cNvPr>
          <p:cNvPicPr>
            <a:picLocks noChangeAspect="1"/>
          </p:cNvPicPr>
          <p:nvPr/>
        </p:nvPicPr>
        <p:blipFill>
          <a:blip r:embed="rId13"/>
          <a:stretch>
            <a:fillRect/>
          </a:stretch>
        </p:blipFill>
        <p:spPr>
          <a:xfrm>
            <a:off x="5843764" y="4927216"/>
            <a:ext cx="1025975" cy="1250969"/>
          </a:xfrm>
          <a:prstGeom prst="rect">
            <a:avLst/>
          </a:prstGeom>
        </p:spPr>
      </p:pic>
      <p:pic>
        <p:nvPicPr>
          <p:cNvPr id="27" name="Picture 26">
            <a:extLst>
              <a:ext uri="{FF2B5EF4-FFF2-40B4-BE49-F238E27FC236}">
                <a16:creationId xmlns:a16="http://schemas.microsoft.com/office/drawing/2014/main" id="{291F8FC4-2E87-F041-9D9F-CB8F74567D69}"/>
              </a:ext>
            </a:extLst>
          </p:cNvPr>
          <p:cNvPicPr>
            <a:picLocks noChangeAspect="1"/>
          </p:cNvPicPr>
          <p:nvPr/>
        </p:nvPicPr>
        <p:blipFill>
          <a:blip r:embed="rId14"/>
          <a:stretch>
            <a:fillRect/>
          </a:stretch>
        </p:blipFill>
        <p:spPr>
          <a:xfrm>
            <a:off x="2154340" y="4836481"/>
            <a:ext cx="1295004" cy="1450405"/>
          </a:xfrm>
          <a:prstGeom prst="rect">
            <a:avLst/>
          </a:prstGeom>
        </p:spPr>
      </p:pic>
      <p:pic>
        <p:nvPicPr>
          <p:cNvPr id="28" name="Picture 27">
            <a:extLst>
              <a:ext uri="{FF2B5EF4-FFF2-40B4-BE49-F238E27FC236}">
                <a16:creationId xmlns:a16="http://schemas.microsoft.com/office/drawing/2014/main" id="{F78F9738-3751-F049-B7C5-CB4966C26FEB}"/>
              </a:ext>
            </a:extLst>
          </p:cNvPr>
          <p:cNvPicPr>
            <a:picLocks noChangeAspect="1"/>
          </p:cNvPicPr>
          <p:nvPr/>
        </p:nvPicPr>
        <p:blipFill>
          <a:blip r:embed="rId15"/>
          <a:stretch>
            <a:fillRect/>
          </a:stretch>
        </p:blipFill>
        <p:spPr>
          <a:xfrm>
            <a:off x="2019384" y="1296564"/>
            <a:ext cx="1674206" cy="1368910"/>
          </a:xfrm>
          <a:prstGeom prst="rect">
            <a:avLst/>
          </a:prstGeom>
        </p:spPr>
      </p:pic>
      <p:pic>
        <p:nvPicPr>
          <p:cNvPr id="31" name="Picture 30" descr="A close up of a logo&#10;&#10;Description automatically generated">
            <a:extLst>
              <a:ext uri="{FF2B5EF4-FFF2-40B4-BE49-F238E27FC236}">
                <a16:creationId xmlns:a16="http://schemas.microsoft.com/office/drawing/2014/main" id="{DEEDF449-6056-4B42-9ECD-66C842AC500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198" t="31423" r="36333" b="29429"/>
          <a:stretch/>
        </p:blipFill>
        <p:spPr>
          <a:xfrm>
            <a:off x="174333" y="3023428"/>
            <a:ext cx="1698211" cy="1605132"/>
          </a:xfrm>
          <a:prstGeom prst="rect">
            <a:avLst/>
          </a:prstGeom>
        </p:spPr>
      </p:pic>
      <p:pic>
        <p:nvPicPr>
          <p:cNvPr id="32" name="Picture 31" descr="A drawing of a cartoon character&#10;&#10;Description automatically generated">
            <a:extLst>
              <a:ext uri="{FF2B5EF4-FFF2-40B4-BE49-F238E27FC236}">
                <a16:creationId xmlns:a16="http://schemas.microsoft.com/office/drawing/2014/main" id="{B22B00CF-639D-1847-826B-D474639393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5049" y="4863581"/>
            <a:ext cx="1068134" cy="1378238"/>
          </a:xfrm>
          <a:prstGeom prst="rect">
            <a:avLst/>
          </a:prstGeom>
        </p:spPr>
      </p:pic>
      <p:sp>
        <p:nvSpPr>
          <p:cNvPr id="33" name="TextBox 32">
            <a:extLst>
              <a:ext uri="{FF2B5EF4-FFF2-40B4-BE49-F238E27FC236}">
                <a16:creationId xmlns:a16="http://schemas.microsoft.com/office/drawing/2014/main" id="{F8CC877A-544E-3542-BFAC-3375DED9F652}"/>
              </a:ext>
            </a:extLst>
          </p:cNvPr>
          <p:cNvSpPr txBox="1"/>
          <p:nvPr/>
        </p:nvSpPr>
        <p:spPr>
          <a:xfrm>
            <a:off x="7933186" y="1219341"/>
            <a:ext cx="3640740" cy="523220"/>
          </a:xfrm>
          <a:prstGeom prst="rect">
            <a:avLst/>
          </a:prstGeom>
          <a:noFill/>
        </p:spPr>
        <p:txBody>
          <a:bodyPr wrap="none" rtlCol="0">
            <a:spAutoFit/>
          </a:bodyPr>
          <a:lstStyle/>
          <a:p>
            <a:pPr algn="l"/>
            <a:r>
              <a:rPr lang="de-DE" sz="2800" dirty="0">
                <a:solidFill>
                  <a:schemeClr val="accent5">
                    <a:lumMod val="50000"/>
                  </a:schemeClr>
                </a:solidFill>
              </a:rPr>
              <a:t>Hat diese Person…?</a:t>
            </a:r>
          </a:p>
        </p:txBody>
      </p:sp>
      <p:sp>
        <p:nvSpPr>
          <p:cNvPr id="30" name="TextBox 29">
            <a:extLst>
              <a:ext uri="{FF2B5EF4-FFF2-40B4-BE49-F238E27FC236}">
                <a16:creationId xmlns:a16="http://schemas.microsoft.com/office/drawing/2014/main" id="{26DDB583-EFB6-46A0-9D50-99AE82669648}"/>
              </a:ext>
            </a:extLst>
          </p:cNvPr>
          <p:cNvSpPr txBox="1"/>
          <p:nvPr/>
        </p:nvSpPr>
        <p:spPr>
          <a:xfrm>
            <a:off x="7934654" y="2623454"/>
            <a:ext cx="4131259" cy="523220"/>
          </a:xfrm>
          <a:prstGeom prst="rect">
            <a:avLst/>
          </a:prstGeom>
          <a:noFill/>
        </p:spPr>
        <p:txBody>
          <a:bodyPr wrap="none" rtlCol="0">
            <a:spAutoFit/>
          </a:bodyPr>
          <a:lstStyle/>
          <a:p>
            <a:pPr algn="l"/>
            <a:r>
              <a:rPr lang="de-DE" sz="2800" dirty="0">
                <a:solidFill>
                  <a:schemeClr val="accent5">
                    <a:lumMod val="50000"/>
                  </a:schemeClr>
                </a:solidFill>
              </a:rPr>
              <a:t>Ist er / sie Nummer [5]?</a:t>
            </a:r>
          </a:p>
        </p:txBody>
      </p:sp>
      <p:sp>
        <p:nvSpPr>
          <p:cNvPr id="34" name="TextBox 33">
            <a:extLst>
              <a:ext uri="{FF2B5EF4-FFF2-40B4-BE49-F238E27FC236}">
                <a16:creationId xmlns:a16="http://schemas.microsoft.com/office/drawing/2014/main" id="{7AB2CD4B-6EE7-4EE7-AFD6-4BB7DD7004D0}"/>
              </a:ext>
            </a:extLst>
          </p:cNvPr>
          <p:cNvSpPr txBox="1"/>
          <p:nvPr/>
        </p:nvSpPr>
        <p:spPr>
          <a:xfrm>
            <a:off x="7933186" y="1921397"/>
            <a:ext cx="3897221" cy="523220"/>
          </a:xfrm>
          <a:prstGeom prst="rect">
            <a:avLst/>
          </a:prstGeom>
          <a:noFill/>
        </p:spPr>
        <p:txBody>
          <a:bodyPr wrap="none" rtlCol="0">
            <a:spAutoFit/>
          </a:bodyPr>
          <a:lstStyle/>
          <a:p>
            <a:pPr algn="l"/>
            <a:r>
              <a:rPr lang="de-DE" sz="2800" dirty="0">
                <a:solidFill>
                  <a:schemeClr val="accent5">
                    <a:lumMod val="50000"/>
                  </a:schemeClr>
                </a:solidFill>
              </a:rPr>
              <a:t>Trägt diese Person…?</a:t>
            </a:r>
          </a:p>
        </p:txBody>
      </p:sp>
      <p:sp>
        <p:nvSpPr>
          <p:cNvPr id="35" name="TextBox 34">
            <a:extLst>
              <a:ext uri="{FF2B5EF4-FFF2-40B4-BE49-F238E27FC236}">
                <a16:creationId xmlns:a16="http://schemas.microsoft.com/office/drawing/2014/main" id="{C607CB66-4A34-4CFE-A42E-ED6CA74E396B}"/>
              </a:ext>
            </a:extLst>
          </p:cNvPr>
          <p:cNvSpPr txBox="1"/>
          <p:nvPr/>
        </p:nvSpPr>
        <p:spPr>
          <a:xfrm>
            <a:off x="3323318" y="6332818"/>
            <a:ext cx="4960012" cy="523220"/>
          </a:xfrm>
          <a:prstGeom prst="rect">
            <a:avLst/>
          </a:prstGeom>
          <a:noFill/>
        </p:spPr>
        <p:txBody>
          <a:bodyPr wrap="none" rtlCol="0">
            <a:spAutoFit/>
          </a:bodyPr>
          <a:lstStyle/>
          <a:p>
            <a:pPr algn="l"/>
            <a:r>
              <a:rPr lang="de-DE" sz="2800" dirty="0">
                <a:solidFill>
                  <a:schemeClr val="bg1"/>
                </a:solidFill>
              </a:rPr>
              <a:t>eine Brille – a pair of glasses</a:t>
            </a:r>
          </a:p>
        </p:txBody>
      </p:sp>
      <p:sp>
        <p:nvSpPr>
          <p:cNvPr id="7" name="TextBox 6">
            <a:extLst>
              <a:ext uri="{FF2B5EF4-FFF2-40B4-BE49-F238E27FC236}">
                <a16:creationId xmlns:a16="http://schemas.microsoft.com/office/drawing/2014/main" id="{E807F1E0-5C20-4567-9080-CB85B481BFFE}"/>
              </a:ext>
            </a:extLst>
          </p:cNvPr>
          <p:cNvSpPr txBox="1"/>
          <p:nvPr/>
        </p:nvSpPr>
        <p:spPr>
          <a:xfrm>
            <a:off x="329184" y="1189713"/>
            <a:ext cx="404446" cy="470389"/>
          </a:xfrm>
          <a:prstGeom prst="rect">
            <a:avLst/>
          </a:prstGeom>
          <a:noFill/>
        </p:spPr>
        <p:txBody>
          <a:bodyPr wrap="square" rtlCol="0">
            <a:spAutoFit/>
          </a:bodyPr>
          <a:lstStyle/>
          <a:p>
            <a:pPr algn="l"/>
            <a:r>
              <a:rPr lang="en-GB" sz="2400" b="1" dirty="0">
                <a:solidFill>
                  <a:srgbClr val="115076"/>
                </a:solidFill>
              </a:rPr>
              <a:t>1</a:t>
            </a:r>
          </a:p>
        </p:txBody>
      </p:sp>
      <p:sp>
        <p:nvSpPr>
          <p:cNvPr id="36" name="TextBox 35">
            <a:extLst>
              <a:ext uri="{FF2B5EF4-FFF2-40B4-BE49-F238E27FC236}">
                <a16:creationId xmlns:a16="http://schemas.microsoft.com/office/drawing/2014/main" id="{8C3D7329-8E0C-4F46-9D55-6C873B601EBD}"/>
              </a:ext>
            </a:extLst>
          </p:cNvPr>
          <p:cNvSpPr txBox="1"/>
          <p:nvPr/>
        </p:nvSpPr>
        <p:spPr>
          <a:xfrm>
            <a:off x="2081016" y="1163991"/>
            <a:ext cx="404446" cy="470389"/>
          </a:xfrm>
          <a:prstGeom prst="rect">
            <a:avLst/>
          </a:prstGeom>
          <a:noFill/>
        </p:spPr>
        <p:txBody>
          <a:bodyPr wrap="square" rtlCol="0">
            <a:spAutoFit/>
          </a:bodyPr>
          <a:lstStyle/>
          <a:p>
            <a:pPr algn="l"/>
            <a:r>
              <a:rPr lang="en-GB" sz="2400" b="1" dirty="0">
                <a:solidFill>
                  <a:srgbClr val="115076"/>
                </a:solidFill>
              </a:rPr>
              <a:t>2</a:t>
            </a:r>
          </a:p>
        </p:txBody>
      </p:sp>
      <p:sp>
        <p:nvSpPr>
          <p:cNvPr id="37" name="TextBox 36">
            <a:extLst>
              <a:ext uri="{FF2B5EF4-FFF2-40B4-BE49-F238E27FC236}">
                <a16:creationId xmlns:a16="http://schemas.microsoft.com/office/drawing/2014/main" id="{A2B48B89-1E8E-4F06-9F42-37E9C6CA7019}"/>
              </a:ext>
            </a:extLst>
          </p:cNvPr>
          <p:cNvSpPr txBox="1"/>
          <p:nvPr/>
        </p:nvSpPr>
        <p:spPr>
          <a:xfrm>
            <a:off x="3893168" y="1164280"/>
            <a:ext cx="404446" cy="470389"/>
          </a:xfrm>
          <a:prstGeom prst="rect">
            <a:avLst/>
          </a:prstGeom>
          <a:noFill/>
        </p:spPr>
        <p:txBody>
          <a:bodyPr wrap="square" rtlCol="0">
            <a:spAutoFit/>
          </a:bodyPr>
          <a:lstStyle/>
          <a:p>
            <a:pPr algn="l"/>
            <a:r>
              <a:rPr lang="en-GB" sz="2400" b="1" dirty="0">
                <a:solidFill>
                  <a:srgbClr val="115076"/>
                </a:solidFill>
              </a:rPr>
              <a:t>3</a:t>
            </a:r>
          </a:p>
        </p:txBody>
      </p:sp>
      <p:sp>
        <p:nvSpPr>
          <p:cNvPr id="38" name="TextBox 37">
            <a:extLst>
              <a:ext uri="{FF2B5EF4-FFF2-40B4-BE49-F238E27FC236}">
                <a16:creationId xmlns:a16="http://schemas.microsoft.com/office/drawing/2014/main" id="{139919D6-A232-4E4E-B9BF-378B51EF05B8}"/>
              </a:ext>
            </a:extLst>
          </p:cNvPr>
          <p:cNvSpPr txBox="1"/>
          <p:nvPr/>
        </p:nvSpPr>
        <p:spPr>
          <a:xfrm>
            <a:off x="5705320" y="1184435"/>
            <a:ext cx="404446" cy="470389"/>
          </a:xfrm>
          <a:prstGeom prst="rect">
            <a:avLst/>
          </a:prstGeom>
          <a:noFill/>
        </p:spPr>
        <p:txBody>
          <a:bodyPr wrap="square" rtlCol="0">
            <a:spAutoFit/>
          </a:bodyPr>
          <a:lstStyle/>
          <a:p>
            <a:pPr algn="l"/>
            <a:r>
              <a:rPr lang="en-GB" sz="2400" b="1" dirty="0">
                <a:solidFill>
                  <a:srgbClr val="115076"/>
                </a:solidFill>
              </a:rPr>
              <a:t>4</a:t>
            </a:r>
          </a:p>
        </p:txBody>
      </p:sp>
      <p:sp>
        <p:nvSpPr>
          <p:cNvPr id="39" name="TextBox 38">
            <a:extLst>
              <a:ext uri="{FF2B5EF4-FFF2-40B4-BE49-F238E27FC236}">
                <a16:creationId xmlns:a16="http://schemas.microsoft.com/office/drawing/2014/main" id="{32F4EF0B-A89C-4F11-9DD3-7F72AF38F77D}"/>
              </a:ext>
            </a:extLst>
          </p:cNvPr>
          <p:cNvSpPr txBox="1"/>
          <p:nvPr/>
        </p:nvSpPr>
        <p:spPr>
          <a:xfrm>
            <a:off x="319504" y="2996144"/>
            <a:ext cx="404446" cy="470389"/>
          </a:xfrm>
          <a:prstGeom prst="rect">
            <a:avLst/>
          </a:prstGeom>
          <a:noFill/>
        </p:spPr>
        <p:txBody>
          <a:bodyPr wrap="square" rtlCol="0">
            <a:spAutoFit/>
          </a:bodyPr>
          <a:lstStyle/>
          <a:p>
            <a:pPr algn="l"/>
            <a:r>
              <a:rPr lang="en-GB" sz="2400" b="1" dirty="0">
                <a:solidFill>
                  <a:srgbClr val="115076"/>
                </a:solidFill>
              </a:rPr>
              <a:t>5</a:t>
            </a:r>
          </a:p>
        </p:txBody>
      </p:sp>
      <p:sp>
        <p:nvSpPr>
          <p:cNvPr id="40" name="TextBox 39">
            <a:extLst>
              <a:ext uri="{FF2B5EF4-FFF2-40B4-BE49-F238E27FC236}">
                <a16:creationId xmlns:a16="http://schemas.microsoft.com/office/drawing/2014/main" id="{F33667E0-2192-4118-81B0-4B82F20FDD76}"/>
              </a:ext>
            </a:extLst>
          </p:cNvPr>
          <p:cNvSpPr txBox="1"/>
          <p:nvPr/>
        </p:nvSpPr>
        <p:spPr>
          <a:xfrm>
            <a:off x="2071336" y="2970422"/>
            <a:ext cx="404446" cy="470389"/>
          </a:xfrm>
          <a:prstGeom prst="rect">
            <a:avLst/>
          </a:prstGeom>
          <a:noFill/>
        </p:spPr>
        <p:txBody>
          <a:bodyPr wrap="square" rtlCol="0">
            <a:spAutoFit/>
          </a:bodyPr>
          <a:lstStyle/>
          <a:p>
            <a:pPr algn="l"/>
            <a:r>
              <a:rPr lang="en-GB" sz="2400" b="1" dirty="0">
                <a:solidFill>
                  <a:srgbClr val="115076"/>
                </a:solidFill>
              </a:rPr>
              <a:t>6</a:t>
            </a:r>
          </a:p>
        </p:txBody>
      </p:sp>
      <p:sp>
        <p:nvSpPr>
          <p:cNvPr id="41" name="TextBox 40">
            <a:extLst>
              <a:ext uri="{FF2B5EF4-FFF2-40B4-BE49-F238E27FC236}">
                <a16:creationId xmlns:a16="http://schemas.microsoft.com/office/drawing/2014/main" id="{6CA87AC4-5BFD-4396-A90C-8E0081B83AB7}"/>
              </a:ext>
            </a:extLst>
          </p:cNvPr>
          <p:cNvSpPr txBox="1"/>
          <p:nvPr/>
        </p:nvSpPr>
        <p:spPr>
          <a:xfrm>
            <a:off x="3883488" y="2970711"/>
            <a:ext cx="404446" cy="470389"/>
          </a:xfrm>
          <a:prstGeom prst="rect">
            <a:avLst/>
          </a:prstGeom>
          <a:noFill/>
        </p:spPr>
        <p:txBody>
          <a:bodyPr wrap="square" rtlCol="0">
            <a:spAutoFit/>
          </a:bodyPr>
          <a:lstStyle/>
          <a:p>
            <a:pPr algn="l"/>
            <a:r>
              <a:rPr lang="en-GB" sz="2400" b="1" dirty="0">
                <a:solidFill>
                  <a:srgbClr val="115076"/>
                </a:solidFill>
              </a:rPr>
              <a:t>7</a:t>
            </a:r>
          </a:p>
        </p:txBody>
      </p:sp>
      <p:sp>
        <p:nvSpPr>
          <p:cNvPr id="42" name="TextBox 41">
            <a:extLst>
              <a:ext uri="{FF2B5EF4-FFF2-40B4-BE49-F238E27FC236}">
                <a16:creationId xmlns:a16="http://schemas.microsoft.com/office/drawing/2014/main" id="{8D063419-A8B3-4DAB-84DF-BBC9D2775D3A}"/>
              </a:ext>
            </a:extLst>
          </p:cNvPr>
          <p:cNvSpPr txBox="1"/>
          <p:nvPr/>
        </p:nvSpPr>
        <p:spPr>
          <a:xfrm>
            <a:off x="5695640" y="2990866"/>
            <a:ext cx="404446" cy="470389"/>
          </a:xfrm>
          <a:prstGeom prst="rect">
            <a:avLst/>
          </a:prstGeom>
          <a:noFill/>
        </p:spPr>
        <p:txBody>
          <a:bodyPr wrap="square" rtlCol="0">
            <a:spAutoFit/>
          </a:bodyPr>
          <a:lstStyle/>
          <a:p>
            <a:pPr algn="l"/>
            <a:r>
              <a:rPr lang="en-GB" sz="2400" b="1" dirty="0">
                <a:solidFill>
                  <a:srgbClr val="115076"/>
                </a:solidFill>
              </a:rPr>
              <a:t>8</a:t>
            </a:r>
          </a:p>
        </p:txBody>
      </p:sp>
      <p:sp>
        <p:nvSpPr>
          <p:cNvPr id="43" name="TextBox 42">
            <a:extLst>
              <a:ext uri="{FF2B5EF4-FFF2-40B4-BE49-F238E27FC236}">
                <a16:creationId xmlns:a16="http://schemas.microsoft.com/office/drawing/2014/main" id="{9B84BCE7-78A9-4D11-8641-8F06CD12493F}"/>
              </a:ext>
            </a:extLst>
          </p:cNvPr>
          <p:cNvSpPr txBox="1"/>
          <p:nvPr/>
        </p:nvSpPr>
        <p:spPr>
          <a:xfrm>
            <a:off x="329184" y="4804774"/>
            <a:ext cx="404446" cy="470389"/>
          </a:xfrm>
          <a:prstGeom prst="rect">
            <a:avLst/>
          </a:prstGeom>
          <a:noFill/>
        </p:spPr>
        <p:txBody>
          <a:bodyPr wrap="square" rtlCol="0">
            <a:spAutoFit/>
          </a:bodyPr>
          <a:lstStyle/>
          <a:p>
            <a:pPr algn="l"/>
            <a:r>
              <a:rPr lang="en-GB" sz="2400" b="1" dirty="0">
                <a:solidFill>
                  <a:srgbClr val="115076"/>
                </a:solidFill>
              </a:rPr>
              <a:t>9</a:t>
            </a:r>
          </a:p>
        </p:txBody>
      </p:sp>
      <p:sp>
        <p:nvSpPr>
          <p:cNvPr id="44" name="TextBox 43">
            <a:extLst>
              <a:ext uri="{FF2B5EF4-FFF2-40B4-BE49-F238E27FC236}">
                <a16:creationId xmlns:a16="http://schemas.microsoft.com/office/drawing/2014/main" id="{C7665438-BC39-4D07-AFBE-57114EFD3B02}"/>
              </a:ext>
            </a:extLst>
          </p:cNvPr>
          <p:cNvSpPr txBox="1"/>
          <p:nvPr/>
        </p:nvSpPr>
        <p:spPr>
          <a:xfrm>
            <a:off x="2081016" y="4779052"/>
            <a:ext cx="766982" cy="461665"/>
          </a:xfrm>
          <a:prstGeom prst="rect">
            <a:avLst/>
          </a:prstGeom>
          <a:noFill/>
        </p:spPr>
        <p:txBody>
          <a:bodyPr wrap="square" rtlCol="0">
            <a:spAutoFit/>
          </a:bodyPr>
          <a:lstStyle/>
          <a:p>
            <a:pPr algn="l"/>
            <a:r>
              <a:rPr lang="en-GB" sz="2400" b="1" dirty="0">
                <a:solidFill>
                  <a:srgbClr val="115076"/>
                </a:solidFill>
              </a:rPr>
              <a:t>10</a:t>
            </a:r>
          </a:p>
        </p:txBody>
      </p:sp>
      <p:sp>
        <p:nvSpPr>
          <p:cNvPr id="45" name="TextBox 44">
            <a:extLst>
              <a:ext uri="{FF2B5EF4-FFF2-40B4-BE49-F238E27FC236}">
                <a16:creationId xmlns:a16="http://schemas.microsoft.com/office/drawing/2014/main" id="{39FCE335-D96E-46B0-861A-E31DE0944F73}"/>
              </a:ext>
            </a:extLst>
          </p:cNvPr>
          <p:cNvSpPr txBox="1"/>
          <p:nvPr/>
        </p:nvSpPr>
        <p:spPr>
          <a:xfrm>
            <a:off x="3893168" y="4779341"/>
            <a:ext cx="733338" cy="461665"/>
          </a:xfrm>
          <a:prstGeom prst="rect">
            <a:avLst/>
          </a:prstGeom>
          <a:noFill/>
        </p:spPr>
        <p:txBody>
          <a:bodyPr wrap="square" rtlCol="0">
            <a:spAutoFit/>
          </a:bodyPr>
          <a:lstStyle/>
          <a:p>
            <a:pPr algn="l"/>
            <a:r>
              <a:rPr lang="en-GB" sz="2400" b="1" dirty="0">
                <a:solidFill>
                  <a:srgbClr val="115076"/>
                </a:solidFill>
              </a:rPr>
              <a:t>11</a:t>
            </a:r>
          </a:p>
        </p:txBody>
      </p:sp>
      <p:sp>
        <p:nvSpPr>
          <p:cNvPr id="46" name="TextBox 45">
            <a:extLst>
              <a:ext uri="{FF2B5EF4-FFF2-40B4-BE49-F238E27FC236}">
                <a16:creationId xmlns:a16="http://schemas.microsoft.com/office/drawing/2014/main" id="{BA2582E5-4BCA-45E1-BBCD-3357064B8E15}"/>
              </a:ext>
            </a:extLst>
          </p:cNvPr>
          <p:cNvSpPr txBox="1"/>
          <p:nvPr/>
        </p:nvSpPr>
        <p:spPr>
          <a:xfrm>
            <a:off x="5652564" y="4729156"/>
            <a:ext cx="554803" cy="461665"/>
          </a:xfrm>
          <a:prstGeom prst="rect">
            <a:avLst/>
          </a:prstGeom>
          <a:noFill/>
        </p:spPr>
        <p:txBody>
          <a:bodyPr wrap="square" rtlCol="0">
            <a:spAutoFit/>
          </a:bodyPr>
          <a:lstStyle/>
          <a:p>
            <a:pPr algn="l"/>
            <a:r>
              <a:rPr lang="en-GB" sz="2400" b="1" dirty="0">
                <a:solidFill>
                  <a:srgbClr val="115076"/>
                </a:solidFill>
              </a:rPr>
              <a:t>12</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p:cNvSpPr/>
          <p:nvPr/>
        </p:nvSpPr>
        <p:spPr>
          <a:xfrm>
            <a:off x="8922263" y="4686885"/>
            <a:ext cx="3119262" cy="1538703"/>
          </a:xfrm>
          <a:prstGeom prst="wedgeRoundRectCallout">
            <a:avLst>
              <a:gd name="adj1" fmla="val -59607"/>
              <a:gd name="adj2" fmla="val -7624"/>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latin typeface="Century Gothic" panose="020B0502020202020204" pitchFamily="34" charset="0"/>
              </a:rPr>
              <a:t>Ja</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a:t>
            </a:r>
            <a:r>
              <a:rPr lang="en-GB" dirty="0" err="1">
                <a:latin typeface="Century Gothic" panose="020B0502020202020204" pitchFamily="34" charset="0"/>
              </a:rPr>
              <a:t>Vielleicht</a:t>
            </a:r>
            <a:r>
              <a:rPr lang="en-GB" dirty="0">
                <a:latin typeface="Century Gothic" panose="020B0502020202020204" pitchFamily="34" charset="0"/>
              </a:rPr>
              <a:t> </a:t>
            </a:r>
            <a:r>
              <a:rPr lang="en-GB" dirty="0" err="1">
                <a:latin typeface="Century Gothic" panose="020B0502020202020204" pitchFamily="34" charset="0"/>
              </a:rPr>
              <a:t>können</a:t>
            </a:r>
            <a:r>
              <a:rPr lang="en-GB" dirty="0">
                <a:latin typeface="Century Gothic" panose="020B0502020202020204" pitchFamily="34" charset="0"/>
              </a:rPr>
              <a:t> </a:t>
            </a:r>
            <a:r>
              <a:rPr lang="en-GB" dirty="0" err="1">
                <a:latin typeface="Century Gothic" panose="020B0502020202020204" pitchFamily="34" charset="0"/>
              </a:rPr>
              <a:t>wir</a:t>
            </a:r>
            <a:r>
              <a:rPr lang="en-GB" dirty="0">
                <a:latin typeface="Century Gothic" panose="020B0502020202020204" pitchFamily="34" charset="0"/>
              </a:rPr>
              <a:t> </a:t>
            </a:r>
            <a:r>
              <a:rPr lang="en-GB" dirty="0" err="1">
                <a:latin typeface="Century Gothic" panose="020B0502020202020204" pitchFamily="34" charset="0"/>
              </a:rPr>
              <a:t>nächstes</a:t>
            </a:r>
            <a:r>
              <a:rPr lang="en-GB" dirty="0">
                <a:latin typeface="Century Gothic" panose="020B0502020202020204" pitchFamily="34" charset="0"/>
              </a:rPr>
              <a:t> </a:t>
            </a:r>
            <a:r>
              <a:rPr lang="en-GB" dirty="0" err="1">
                <a:latin typeface="Century Gothic" panose="020B0502020202020204" pitchFamily="34" charset="0"/>
              </a:rPr>
              <a:t>Jahr</a:t>
            </a:r>
            <a:r>
              <a:rPr lang="en-GB" dirty="0">
                <a:latin typeface="Century Gothic" panose="020B0502020202020204" pitchFamily="34" charset="0"/>
              </a:rPr>
              <a:t> </a:t>
            </a:r>
            <a:r>
              <a:rPr lang="en-GB" dirty="0" err="1">
                <a:latin typeface="Century Gothic" panose="020B0502020202020204" pitchFamily="34" charset="0"/>
              </a:rPr>
              <a:t>Frankreich</a:t>
            </a:r>
            <a:r>
              <a:rPr lang="en-GB" dirty="0">
                <a:latin typeface="Century Gothic" panose="020B0502020202020204" pitchFamily="34" charset="0"/>
              </a:rPr>
              <a:t>, </a:t>
            </a:r>
            <a:r>
              <a:rPr lang="en-GB" dirty="0" err="1">
                <a:latin typeface="Century Gothic" panose="020B0502020202020204" pitchFamily="34" charset="0"/>
              </a:rPr>
              <a:t>Spanien</a:t>
            </a:r>
            <a:r>
              <a:rPr lang="en-GB" dirty="0">
                <a:latin typeface="Century Gothic" panose="020B0502020202020204" pitchFamily="34" charset="0"/>
              </a:rPr>
              <a:t>, </a:t>
            </a:r>
            <a:r>
              <a:rPr lang="en-GB" dirty="0" err="1">
                <a:latin typeface="Century Gothic" panose="020B0502020202020204" pitchFamily="34" charset="0"/>
              </a:rPr>
              <a:t>oder</a:t>
            </a:r>
            <a:r>
              <a:rPr lang="en-GB" dirty="0">
                <a:latin typeface="Century Gothic" panose="020B0502020202020204" pitchFamily="34" charset="0"/>
              </a:rPr>
              <a:t> </a:t>
            </a:r>
            <a:r>
              <a:rPr lang="en-GB" dirty="0" err="1">
                <a:latin typeface="Century Gothic" panose="020B0502020202020204" pitchFamily="34" charset="0"/>
              </a:rPr>
              <a:t>ein</a:t>
            </a:r>
            <a:r>
              <a:rPr lang="en-GB" dirty="0">
                <a:latin typeface="Century Gothic" panose="020B0502020202020204" pitchFamily="34" charset="0"/>
              </a:rPr>
              <a:t> </a:t>
            </a:r>
            <a:r>
              <a:rPr lang="en-GB" dirty="0" err="1">
                <a:latin typeface="Century Gothic" panose="020B0502020202020204" pitchFamily="34" charset="0"/>
              </a:rPr>
              <a:t>anderes</a:t>
            </a:r>
            <a:r>
              <a:rPr lang="en-GB" dirty="0">
                <a:latin typeface="Century Gothic" panose="020B0502020202020204" pitchFamily="34" charset="0"/>
              </a:rPr>
              <a:t> Land </a:t>
            </a:r>
            <a:r>
              <a:rPr lang="en-GB" dirty="0" err="1">
                <a:latin typeface="Century Gothic" panose="020B0502020202020204" pitchFamily="34" charset="0"/>
              </a:rPr>
              <a:t>besuchen</a:t>
            </a:r>
            <a:r>
              <a:rPr lang="en-GB" dirty="0">
                <a:latin typeface="Century Gothic" panose="020B0502020202020204" pitchFamily="34" charset="0"/>
              </a:rPr>
              <a:t>!</a:t>
            </a:r>
          </a:p>
        </p:txBody>
      </p:sp>
      <p:pic>
        <p:nvPicPr>
          <p:cNvPr id="4"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2400" dirty="0">
                <a:solidFill>
                  <a:schemeClr val="bg1"/>
                </a:solidFill>
              </a:rPr>
              <a:t>Wolfgang </a:t>
            </a:r>
            <a:r>
              <a:rPr lang="en-GB" sz="2400" dirty="0" err="1">
                <a:solidFill>
                  <a:schemeClr val="bg1"/>
                </a:solidFill>
              </a:rPr>
              <a:t>redet</a:t>
            </a:r>
            <a:r>
              <a:rPr lang="en-GB" sz="2400" dirty="0">
                <a:solidFill>
                  <a:schemeClr val="bg1"/>
                </a:solidFill>
              </a:rPr>
              <a:t> </a:t>
            </a:r>
            <a:r>
              <a:rPr lang="en-GB" sz="2400" dirty="0" err="1">
                <a:solidFill>
                  <a:schemeClr val="bg1"/>
                </a:solidFill>
              </a:rPr>
              <a:t>mit</a:t>
            </a:r>
            <a:r>
              <a:rPr lang="en-GB" sz="2400" dirty="0">
                <a:solidFill>
                  <a:schemeClr val="bg1"/>
                </a:solidFill>
              </a:rPr>
              <a:t> Mia </a:t>
            </a:r>
            <a:r>
              <a:rPr lang="en-GB" sz="2400" dirty="0" err="1">
                <a:solidFill>
                  <a:schemeClr val="bg1"/>
                </a:solidFill>
              </a:rPr>
              <a:t>über</a:t>
            </a:r>
            <a:r>
              <a:rPr lang="en-GB" sz="2400" dirty="0">
                <a:solidFill>
                  <a:schemeClr val="bg1"/>
                </a:solidFill>
              </a:rPr>
              <a:t> die </a:t>
            </a:r>
            <a:r>
              <a:rPr lang="en-GB" sz="2400" dirty="0" err="1">
                <a:solidFill>
                  <a:schemeClr val="bg1"/>
                </a:solidFill>
              </a:rPr>
              <a:t>Ferien</a:t>
            </a:r>
            <a:endParaRPr lang="en-GB" sz="2400" dirty="0">
              <a:solidFill>
                <a:schemeClr val="bg1"/>
              </a:solidFill>
            </a:endParaRPr>
          </a:p>
        </p:txBody>
      </p:sp>
      <p:sp>
        <p:nvSpPr>
          <p:cNvPr id="8" name="Rounded Rectangular Callout 7"/>
          <p:cNvSpPr/>
          <p:nvPr/>
        </p:nvSpPr>
        <p:spPr>
          <a:xfrm>
            <a:off x="185871" y="1158112"/>
            <a:ext cx="4194280" cy="5087723"/>
          </a:xfrm>
          <a:prstGeom prst="wedgeRoundRectCallout">
            <a:avLst>
              <a:gd name="adj1" fmla="val 63617"/>
              <a:gd name="adj2" fmla="val 25300"/>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latin typeface="Century Gothic" panose="020B0502020202020204" pitchFamily="34" charset="0"/>
              </a:rPr>
              <a:t>Mutti</a:t>
            </a:r>
            <a:r>
              <a:rPr lang="en-GB" dirty="0">
                <a:latin typeface="Century Gothic" panose="020B0502020202020204" pitchFamily="34" charset="0"/>
              </a:rPr>
              <a:t> hat </a:t>
            </a:r>
            <a:r>
              <a:rPr lang="en-GB" dirty="0" err="1">
                <a:latin typeface="Century Gothic" panose="020B0502020202020204" pitchFamily="34" charset="0"/>
              </a:rPr>
              <a:t>Recht</a:t>
            </a:r>
            <a:r>
              <a:rPr lang="en-GB" dirty="0">
                <a:latin typeface="Century Gothic" panose="020B0502020202020204" pitchFamily="34" charset="0"/>
              </a:rPr>
              <a:t>*! </a:t>
            </a:r>
          </a:p>
          <a:p>
            <a:r>
              <a:rPr lang="en-GB" dirty="0" err="1">
                <a:latin typeface="Century Gothic" panose="020B0502020202020204" pitchFamily="34" charset="0"/>
              </a:rPr>
              <a:t>Letztes</a:t>
            </a:r>
            <a:r>
              <a:rPr lang="en-GB" dirty="0">
                <a:latin typeface="Century Gothic" panose="020B0502020202020204" pitchFamily="34" charset="0"/>
              </a:rPr>
              <a:t> </a:t>
            </a:r>
            <a:r>
              <a:rPr lang="en-GB" dirty="0" err="1">
                <a:latin typeface="Century Gothic" panose="020B0502020202020204" pitchFamily="34" charset="0"/>
              </a:rPr>
              <a:t>Jahr</a:t>
            </a:r>
            <a:r>
              <a:rPr lang="en-GB" dirty="0">
                <a:latin typeface="Century Gothic" panose="020B0502020202020204" pitchFamily="34" charset="0"/>
              </a:rPr>
              <a:t> hast du </a:t>
            </a:r>
            <a:r>
              <a:rPr lang="en-GB" dirty="0" err="1">
                <a:latin typeface="Century Gothic" panose="020B0502020202020204" pitchFamily="34" charset="0"/>
              </a:rPr>
              <a:t>viel</a:t>
            </a:r>
            <a:r>
              <a:rPr lang="en-GB" dirty="0">
                <a:latin typeface="Century Gothic" panose="020B0502020202020204" pitchFamily="34" charset="0"/>
              </a:rPr>
              <a:t> </a:t>
            </a:r>
            <a:r>
              <a:rPr lang="en-GB" dirty="0" err="1">
                <a:latin typeface="Century Gothic" panose="020B0502020202020204" pitchFamily="34" charset="0"/>
              </a:rPr>
              <a:t>im</a:t>
            </a:r>
            <a:r>
              <a:rPr lang="en-GB" dirty="0">
                <a:latin typeface="Century Gothic" panose="020B0502020202020204" pitchFamily="34" charset="0"/>
              </a:rPr>
              <a:t> </a:t>
            </a:r>
            <a:r>
              <a:rPr lang="en-GB" dirty="0" err="1">
                <a:latin typeface="Century Gothic" panose="020B0502020202020204" pitchFamily="34" charset="0"/>
              </a:rPr>
              <a:t>Sommerurlaub</a:t>
            </a:r>
            <a:r>
              <a:rPr lang="en-GB" dirty="0">
                <a:latin typeface="Century Gothic" panose="020B0502020202020204" pitchFamily="34" charset="0"/>
              </a:rPr>
              <a:t> </a:t>
            </a:r>
            <a:r>
              <a:rPr lang="en-GB" dirty="0" err="1">
                <a:latin typeface="Century Gothic" panose="020B0502020202020204" pitchFamily="34" charset="0"/>
              </a:rPr>
              <a:t>gemacht</a:t>
            </a:r>
            <a:r>
              <a:rPr lang="en-GB" dirty="0">
                <a:latin typeface="Century Gothic" panose="020B0502020202020204" pitchFamily="34" charset="0"/>
              </a:rPr>
              <a:t>. </a:t>
            </a:r>
          </a:p>
          <a:p>
            <a:r>
              <a:rPr lang="en-GB" dirty="0">
                <a:latin typeface="Century Gothic" panose="020B0502020202020204" pitchFamily="34" charset="0"/>
              </a:rPr>
              <a:t>Du hast den </a:t>
            </a:r>
            <a:r>
              <a:rPr lang="en-GB" dirty="0" err="1">
                <a:latin typeface="Century Gothic" panose="020B0502020202020204" pitchFamily="34" charset="0"/>
              </a:rPr>
              <a:t>tollen</a:t>
            </a:r>
            <a:r>
              <a:rPr lang="en-GB" dirty="0">
                <a:latin typeface="Century Gothic" panose="020B0502020202020204" pitchFamily="34" charset="0"/>
              </a:rPr>
              <a:t> </a:t>
            </a:r>
            <a:r>
              <a:rPr lang="en-GB" dirty="0" err="1">
                <a:latin typeface="Century Gothic" panose="020B0502020202020204" pitchFamily="34" charset="0"/>
              </a:rPr>
              <a:t>Wasserpark</a:t>
            </a:r>
            <a:r>
              <a:rPr lang="en-GB" dirty="0">
                <a:latin typeface="Century Gothic" panose="020B0502020202020204" pitchFamily="34" charset="0"/>
              </a:rPr>
              <a:t> </a:t>
            </a:r>
            <a:r>
              <a:rPr lang="en-GB" dirty="0" err="1">
                <a:latin typeface="Century Gothic" panose="020B0502020202020204" pitchFamily="34" charset="0"/>
              </a:rPr>
              <a:t>besucht</a:t>
            </a:r>
            <a:r>
              <a:rPr lang="en-GB" dirty="0">
                <a:latin typeface="Century Gothic" panose="020B0502020202020204" pitchFamily="34" charset="0"/>
              </a:rPr>
              <a:t>! Du hast </a:t>
            </a:r>
            <a:r>
              <a:rPr lang="en-GB" dirty="0" err="1">
                <a:latin typeface="Century Gothic" panose="020B0502020202020204" pitchFamily="34" charset="0"/>
              </a:rPr>
              <a:t>auch</a:t>
            </a:r>
            <a:r>
              <a:rPr lang="en-GB" dirty="0">
                <a:latin typeface="Century Gothic" panose="020B0502020202020204" pitchFamily="34" charset="0"/>
              </a:rPr>
              <a:t> am Strand </a:t>
            </a:r>
            <a:r>
              <a:rPr lang="en-GB" dirty="0" err="1">
                <a:latin typeface="Century Gothic" panose="020B0502020202020204" pitchFamily="34" charset="0"/>
              </a:rPr>
              <a:t>gespielt</a:t>
            </a:r>
            <a:r>
              <a:rPr lang="en-GB" dirty="0">
                <a:latin typeface="Century Gothic" panose="020B0502020202020204" pitchFamily="34" charset="0"/>
              </a:rPr>
              <a:t> und </a:t>
            </a:r>
            <a:r>
              <a:rPr lang="en-GB" dirty="0" err="1">
                <a:latin typeface="Century Gothic" panose="020B0502020202020204" pitchFamily="34" charset="0"/>
              </a:rPr>
              <a:t>im</a:t>
            </a:r>
            <a:r>
              <a:rPr lang="en-GB" dirty="0">
                <a:latin typeface="Century Gothic" panose="020B0502020202020204" pitchFamily="34" charset="0"/>
              </a:rPr>
              <a:t> Café </a:t>
            </a:r>
            <a:r>
              <a:rPr lang="en-GB" dirty="0" err="1">
                <a:latin typeface="Century Gothic" panose="020B0502020202020204" pitchFamily="34" charset="0"/>
              </a:rPr>
              <a:t>leckere</a:t>
            </a:r>
            <a:r>
              <a:rPr lang="en-GB" dirty="0">
                <a:latin typeface="Century Gothic" panose="020B0502020202020204" pitchFamily="34" charset="0"/>
              </a:rPr>
              <a:t> </a:t>
            </a:r>
            <a:r>
              <a:rPr lang="en-GB" dirty="0" err="1">
                <a:latin typeface="Century Gothic" panose="020B0502020202020204" pitchFamily="34" charset="0"/>
              </a:rPr>
              <a:t>Kekse</a:t>
            </a:r>
            <a:r>
              <a:rPr lang="en-GB" dirty="0">
                <a:latin typeface="Century Gothic" panose="020B0502020202020204" pitchFamily="34" charset="0"/>
              </a:rPr>
              <a:t> </a:t>
            </a:r>
            <a:r>
              <a:rPr lang="en-GB" dirty="0" err="1">
                <a:latin typeface="Century Gothic" panose="020B0502020202020204" pitchFamily="34" charset="0"/>
              </a:rPr>
              <a:t>gegessen</a:t>
            </a:r>
            <a:r>
              <a:rPr lang="en-GB" dirty="0">
                <a:latin typeface="Century Gothic" panose="020B0502020202020204" pitchFamily="34" charset="0"/>
              </a:rPr>
              <a:t>. Und </a:t>
            </a:r>
            <a:r>
              <a:rPr lang="en-GB" dirty="0" err="1">
                <a:latin typeface="Century Gothic" panose="020B0502020202020204" pitchFamily="34" charset="0"/>
              </a:rPr>
              <a:t>letzte</a:t>
            </a:r>
            <a:r>
              <a:rPr lang="en-GB" dirty="0">
                <a:latin typeface="Century Gothic" panose="020B0502020202020204" pitchFamily="34" charset="0"/>
              </a:rPr>
              <a:t> </a:t>
            </a:r>
            <a:r>
              <a:rPr lang="en-GB" dirty="0" err="1">
                <a:latin typeface="Century Gothic" panose="020B0502020202020204" pitchFamily="34" charset="0"/>
              </a:rPr>
              <a:t>Woche</a:t>
            </a:r>
            <a:r>
              <a:rPr lang="en-GB" dirty="0">
                <a:latin typeface="Century Gothic" panose="020B0502020202020204" pitchFamily="34" charset="0"/>
              </a:rPr>
              <a:t> </a:t>
            </a:r>
            <a:r>
              <a:rPr lang="en-GB" dirty="0" err="1">
                <a:latin typeface="Century Gothic" panose="020B0502020202020204" pitchFamily="34" charset="0"/>
              </a:rPr>
              <a:t>haben</a:t>
            </a:r>
            <a:r>
              <a:rPr lang="en-GB" dirty="0">
                <a:latin typeface="Century Gothic" panose="020B0502020202020204" pitchFamily="34" charset="0"/>
              </a:rPr>
              <a:t> </a:t>
            </a:r>
            <a:r>
              <a:rPr lang="en-GB" dirty="0" err="1">
                <a:latin typeface="Century Gothic" panose="020B0502020202020204" pitchFamily="34" charset="0"/>
              </a:rPr>
              <a:t>deine</a:t>
            </a:r>
            <a:r>
              <a:rPr lang="en-GB" dirty="0">
                <a:latin typeface="Century Gothic" panose="020B0502020202020204" pitchFamily="34" charset="0"/>
              </a:rPr>
              <a:t> </a:t>
            </a:r>
            <a:r>
              <a:rPr lang="en-GB" dirty="0" err="1">
                <a:latin typeface="Century Gothic" panose="020B0502020202020204" pitchFamily="34" charset="0"/>
              </a:rPr>
              <a:t>guten</a:t>
            </a:r>
            <a:r>
              <a:rPr lang="en-GB" dirty="0">
                <a:latin typeface="Century Gothic" panose="020B0502020202020204" pitchFamily="34" charset="0"/>
              </a:rPr>
              <a:t> Freunde dich </a:t>
            </a:r>
            <a:r>
              <a:rPr lang="en-GB" dirty="0" err="1">
                <a:latin typeface="Century Gothic" panose="020B0502020202020204" pitchFamily="34" charset="0"/>
              </a:rPr>
              <a:t>besucht</a:t>
            </a:r>
            <a:r>
              <a:rPr lang="en-GB" dirty="0">
                <a:latin typeface="Century Gothic" panose="020B0502020202020204" pitchFamily="34" charset="0"/>
              </a:rPr>
              <a:t>. </a:t>
            </a:r>
            <a:r>
              <a:rPr lang="en-GB" dirty="0" err="1">
                <a:latin typeface="Century Gothic" panose="020B0502020202020204" pitchFamily="34" charset="0"/>
              </a:rPr>
              <a:t>Wir</a:t>
            </a:r>
            <a:r>
              <a:rPr lang="en-GB" dirty="0">
                <a:latin typeface="Century Gothic" panose="020B0502020202020204" pitchFamily="34" charset="0"/>
              </a:rPr>
              <a:t> </a:t>
            </a:r>
            <a:r>
              <a:rPr lang="en-GB" dirty="0" err="1">
                <a:latin typeface="Century Gothic" panose="020B0502020202020204" pitchFamily="34" charset="0"/>
              </a:rPr>
              <a:t>haben</a:t>
            </a:r>
            <a:r>
              <a:rPr lang="en-GB" dirty="0">
                <a:latin typeface="Century Gothic" panose="020B0502020202020204" pitchFamily="34" charset="0"/>
              </a:rPr>
              <a:t> </a:t>
            </a:r>
            <a:r>
              <a:rPr lang="en-GB" dirty="0" err="1">
                <a:latin typeface="Century Gothic" panose="020B0502020202020204" pitchFamily="34" charset="0"/>
              </a:rPr>
              <a:t>zusammen</a:t>
            </a:r>
            <a:r>
              <a:rPr lang="en-GB" dirty="0">
                <a:latin typeface="Century Gothic" panose="020B0502020202020204" pitchFamily="34" charset="0"/>
              </a:rPr>
              <a:t> </a:t>
            </a:r>
            <a:r>
              <a:rPr lang="en-GB" dirty="0" err="1">
                <a:latin typeface="Century Gothic" panose="020B0502020202020204" pitchFamily="34" charset="0"/>
              </a:rPr>
              <a:t>einen</a:t>
            </a:r>
            <a:r>
              <a:rPr lang="en-GB" dirty="0">
                <a:latin typeface="Century Gothic" panose="020B0502020202020204" pitchFamily="34" charset="0"/>
              </a:rPr>
              <a:t> </a:t>
            </a:r>
            <a:r>
              <a:rPr lang="en-GB" dirty="0" err="1">
                <a:latin typeface="Century Gothic" panose="020B0502020202020204" pitchFamily="34" charset="0"/>
              </a:rPr>
              <a:t>neuen</a:t>
            </a:r>
            <a:r>
              <a:rPr lang="en-GB" dirty="0">
                <a:latin typeface="Century Gothic" panose="020B0502020202020204" pitchFamily="34" charset="0"/>
              </a:rPr>
              <a:t> Film </a:t>
            </a:r>
            <a:r>
              <a:rPr lang="en-GB" dirty="0" err="1">
                <a:latin typeface="Century Gothic" panose="020B0502020202020204" pitchFamily="34" charset="0"/>
              </a:rPr>
              <a:t>gesehen</a:t>
            </a:r>
            <a:r>
              <a:rPr lang="en-GB" dirty="0">
                <a:latin typeface="Century Gothic" panose="020B0502020202020204" pitchFamily="34" charset="0"/>
              </a:rPr>
              <a:t>! Du hast </a:t>
            </a:r>
            <a:r>
              <a:rPr lang="en-GB" dirty="0" err="1">
                <a:latin typeface="Century Gothic" panose="020B0502020202020204" pitchFamily="34" charset="0"/>
              </a:rPr>
              <a:t>auch</a:t>
            </a:r>
            <a:r>
              <a:rPr lang="en-GB" dirty="0">
                <a:latin typeface="Century Gothic" panose="020B0502020202020204" pitchFamily="34" charset="0"/>
              </a:rPr>
              <a:t> </a:t>
            </a:r>
            <a:r>
              <a:rPr lang="en-GB" dirty="0" err="1">
                <a:latin typeface="Century Gothic" panose="020B0502020202020204" pitchFamily="34" charset="0"/>
              </a:rPr>
              <a:t>im</a:t>
            </a:r>
            <a:r>
              <a:rPr lang="en-GB" dirty="0">
                <a:latin typeface="Century Gothic" panose="020B0502020202020204" pitchFamily="34" charset="0"/>
              </a:rPr>
              <a:t> </a:t>
            </a:r>
            <a:r>
              <a:rPr lang="en-GB" dirty="0" err="1">
                <a:latin typeface="Century Gothic" panose="020B0502020202020204" pitchFamily="34" charset="0"/>
              </a:rPr>
              <a:t>Theater</a:t>
            </a:r>
            <a:r>
              <a:rPr lang="en-GB" dirty="0">
                <a:latin typeface="Century Gothic" panose="020B0502020202020204" pitchFamily="34" charset="0"/>
              </a:rPr>
              <a:t> </a:t>
            </a:r>
            <a:r>
              <a:rPr lang="en-GB" dirty="0" err="1">
                <a:latin typeface="Century Gothic" panose="020B0502020202020204" pitchFamily="34" charset="0"/>
              </a:rPr>
              <a:t>ein</a:t>
            </a:r>
            <a:r>
              <a:rPr lang="en-GB" dirty="0">
                <a:latin typeface="Century Gothic" panose="020B0502020202020204" pitchFamily="34" charset="0"/>
              </a:rPr>
              <a:t> </a:t>
            </a:r>
            <a:r>
              <a:rPr lang="en-GB" dirty="0" err="1">
                <a:latin typeface="Century Gothic" panose="020B0502020202020204" pitchFamily="34" charset="0"/>
              </a:rPr>
              <a:t>schönes</a:t>
            </a:r>
            <a:r>
              <a:rPr lang="en-GB" dirty="0">
                <a:latin typeface="Century Gothic" panose="020B0502020202020204" pitchFamily="34" charset="0"/>
              </a:rPr>
              <a:t> Lied </a:t>
            </a:r>
            <a:r>
              <a:rPr lang="en-GB" dirty="0" err="1">
                <a:latin typeface="Century Gothic" panose="020B0502020202020204" pitchFamily="34" charset="0"/>
              </a:rPr>
              <a:t>gesungen</a:t>
            </a:r>
            <a:r>
              <a:rPr lang="en-GB" dirty="0">
                <a:latin typeface="Century Gothic" panose="020B0502020202020204" pitchFamily="34" charset="0"/>
              </a:rPr>
              <a:t>! Und das </a:t>
            </a:r>
            <a:r>
              <a:rPr lang="en-GB" dirty="0" err="1">
                <a:latin typeface="Century Gothic" panose="020B0502020202020204" pitchFamily="34" charset="0"/>
              </a:rPr>
              <a:t>große</a:t>
            </a:r>
            <a:r>
              <a:rPr lang="en-GB" dirty="0">
                <a:latin typeface="Century Gothic" panose="020B0502020202020204" pitchFamily="34" charset="0"/>
              </a:rPr>
              <a:t> </a:t>
            </a:r>
            <a:r>
              <a:rPr lang="en-GB" dirty="0" err="1">
                <a:latin typeface="Century Gothic" panose="020B0502020202020204" pitchFamily="34" charset="0"/>
              </a:rPr>
              <a:t>Schwimmbad</a:t>
            </a:r>
            <a:r>
              <a:rPr lang="en-GB" dirty="0">
                <a:latin typeface="Century Gothic" panose="020B0502020202020204" pitchFamily="34" charset="0"/>
              </a:rPr>
              <a:t> </a:t>
            </a:r>
            <a:r>
              <a:rPr lang="en-GB" dirty="0" err="1">
                <a:latin typeface="Century Gothic" panose="020B0502020202020204" pitchFamily="34" charset="0"/>
              </a:rPr>
              <a:t>macht</a:t>
            </a:r>
            <a:r>
              <a:rPr lang="en-GB" dirty="0">
                <a:latin typeface="Century Gothic" panose="020B0502020202020204" pitchFamily="34" charset="0"/>
              </a:rPr>
              <a:t> </a:t>
            </a:r>
            <a:r>
              <a:rPr lang="en-GB" dirty="0" err="1">
                <a:latin typeface="Century Gothic" panose="020B0502020202020204" pitchFamily="34" charset="0"/>
              </a:rPr>
              <a:t>immer</a:t>
            </a:r>
            <a:r>
              <a:rPr lang="en-GB" dirty="0">
                <a:latin typeface="Century Gothic" panose="020B0502020202020204" pitchFamily="34" charset="0"/>
              </a:rPr>
              <a:t> </a:t>
            </a:r>
            <a:r>
              <a:rPr lang="en-GB" dirty="0" err="1">
                <a:latin typeface="Century Gothic" panose="020B0502020202020204" pitchFamily="34" charset="0"/>
              </a:rPr>
              <a:t>Spaß</a:t>
            </a:r>
            <a:r>
              <a:rPr lang="en-GB" dirty="0">
                <a:latin typeface="Century Gothic" panose="020B0502020202020204" pitchFamily="34" charset="0"/>
              </a:rPr>
              <a:t>.</a:t>
            </a:r>
          </a:p>
          <a:p>
            <a:r>
              <a:rPr lang="en-GB" dirty="0">
                <a:latin typeface="Century Gothic" panose="020B0502020202020204" pitchFamily="34" charset="0"/>
              </a:rPr>
              <a:t>Das </a:t>
            </a:r>
            <a:r>
              <a:rPr lang="en-GB" dirty="0" err="1">
                <a:latin typeface="Century Gothic" panose="020B0502020202020204" pitchFamily="34" charset="0"/>
              </a:rPr>
              <a:t>ist</a:t>
            </a:r>
            <a:r>
              <a:rPr lang="en-GB" dirty="0">
                <a:latin typeface="Century Gothic" panose="020B0502020202020204" pitchFamily="34" charset="0"/>
              </a:rPr>
              <a:t> </a:t>
            </a:r>
            <a:r>
              <a:rPr lang="en-GB" dirty="0" err="1">
                <a:latin typeface="Century Gothic" panose="020B0502020202020204" pitchFamily="34" charset="0"/>
              </a:rPr>
              <a:t>bisher</a:t>
            </a:r>
            <a:r>
              <a:rPr lang="en-GB" dirty="0">
                <a:latin typeface="Century Gothic" panose="020B0502020202020204" pitchFamily="34" charset="0"/>
              </a:rPr>
              <a:t> </a:t>
            </a:r>
            <a:r>
              <a:rPr lang="en-GB" dirty="0" err="1">
                <a:latin typeface="Century Gothic" panose="020B0502020202020204" pitchFamily="34" charset="0"/>
              </a:rPr>
              <a:t>kein</a:t>
            </a:r>
            <a:r>
              <a:rPr lang="en-GB" dirty="0">
                <a:latin typeface="Century Gothic" panose="020B0502020202020204" pitchFamily="34" charset="0"/>
              </a:rPr>
              <a:t> </a:t>
            </a:r>
            <a:r>
              <a:rPr lang="en-GB" dirty="0" err="1">
                <a:latin typeface="Century Gothic" panose="020B0502020202020204" pitchFamily="34" charset="0"/>
              </a:rPr>
              <a:t>schlechter</a:t>
            </a:r>
            <a:r>
              <a:rPr lang="en-GB" dirty="0">
                <a:latin typeface="Century Gothic" panose="020B0502020202020204" pitchFamily="34" charset="0"/>
              </a:rPr>
              <a:t> </a:t>
            </a:r>
            <a:r>
              <a:rPr lang="en-GB" dirty="0" err="1">
                <a:latin typeface="Century Gothic" panose="020B0502020202020204" pitchFamily="34" charset="0"/>
              </a:rPr>
              <a:t>Urlaub</a:t>
            </a:r>
            <a:r>
              <a:rPr lang="en-GB" dirty="0">
                <a:latin typeface="Century Gothic" panose="020B0502020202020204" pitchFamily="34" charset="0"/>
              </a:rPr>
              <a:t>!</a:t>
            </a:r>
          </a:p>
        </p:txBody>
      </p:sp>
      <p:sp>
        <p:nvSpPr>
          <p:cNvPr id="14" name="Google Shape;150;p2"/>
          <p:cNvSpPr/>
          <p:nvPr/>
        </p:nvSpPr>
        <p:spPr>
          <a:xfrm>
            <a:off x="9913434" y="103918"/>
            <a:ext cx="21280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srgbClr val="FFFFFF"/>
                </a:solidFill>
                <a:effectLst/>
                <a:uLnTx/>
                <a:uFillTx/>
                <a:latin typeface="Century Gothic" panose="020B0502020202020204" pitchFamily="34" charset="0"/>
                <a:ea typeface="Century Gothic"/>
                <a:cs typeface="Century Gothic"/>
                <a:sym typeface="Century Gothic"/>
              </a:rPr>
              <a:t>hören</a:t>
            </a:r>
            <a:r>
              <a:rPr kumimoji="0" lang="en-GB" sz="1800" b="1" i="0" u="none" strike="noStrike" kern="120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rPr>
              <a:t> und </a:t>
            </a:r>
            <a:r>
              <a:rPr kumimoji="0" lang="en-GB" sz="1800" b="1" i="0" u="none" strike="noStrike" kern="1200" cap="none" spc="0" normalizeH="0" baseline="0" noProof="0" err="1">
                <a:ln>
                  <a:noFill/>
                </a:ln>
                <a:solidFill>
                  <a:srgbClr val="FFFFFF"/>
                </a:solidFill>
                <a:effectLst/>
                <a:uLnTx/>
                <a:uFillTx/>
                <a:latin typeface="Century Gothic" panose="020B0502020202020204" pitchFamily="34" charset="0"/>
                <a:ea typeface="Century Gothic"/>
                <a:cs typeface="Century Gothic"/>
                <a:sym typeface="Century Gothic"/>
              </a:rPr>
              <a:t>lesen</a:t>
            </a:r>
            <a:endParaRPr kumimoji="0" lang="en-GB" sz="1800" b="1" i="0" u="none" strike="noStrike" kern="120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301" y="3806687"/>
            <a:ext cx="2625090" cy="25260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496" y="3859561"/>
            <a:ext cx="2400300" cy="2449830"/>
          </a:xfrm>
          <a:prstGeom prst="rect">
            <a:avLst/>
          </a:prstGeom>
        </p:spPr>
      </p:pic>
      <p:sp>
        <p:nvSpPr>
          <p:cNvPr id="6" name="TextBox 5"/>
          <p:cNvSpPr txBox="1"/>
          <p:nvPr/>
        </p:nvSpPr>
        <p:spPr>
          <a:xfrm flipH="1">
            <a:off x="3650770" y="6413286"/>
            <a:ext cx="4047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Recht</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be right</a:t>
            </a:r>
          </a:p>
        </p:txBody>
      </p:sp>
      <p:sp>
        <p:nvSpPr>
          <p:cNvPr id="20" name="TextBox 19"/>
          <p:cNvSpPr txBox="1"/>
          <p:nvPr/>
        </p:nvSpPr>
        <p:spPr>
          <a:xfrm>
            <a:off x="4513873" y="1226593"/>
            <a:ext cx="76781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B0502020202020204" pitchFamily="34" charset="0"/>
              </a:rPr>
              <a:t>Hör</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zu</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Schreib</a:t>
            </a:r>
            <a:r>
              <a:rPr lang="en-GB" sz="2400" b="1" dirty="0">
                <a:solidFill>
                  <a:srgbClr val="115076"/>
                </a:solidFill>
                <a:latin typeface="Century Gothic" panose="020B0502020202020204" pitchFamily="34" charset="0"/>
              </a:rPr>
              <a:t> 1 – 8. </a:t>
            </a:r>
            <a:r>
              <a:rPr lang="en-GB" sz="2400" b="1" dirty="0" err="1">
                <a:solidFill>
                  <a:srgbClr val="115076"/>
                </a:solidFill>
                <a:latin typeface="Century Gothic" panose="020B0502020202020204" pitchFamily="34" charset="0"/>
              </a:rPr>
              <a:t>Schreib</a:t>
            </a:r>
            <a:r>
              <a:rPr lang="en-GB" sz="2400" b="1" dirty="0">
                <a:solidFill>
                  <a:srgbClr val="115076"/>
                </a:solidFill>
                <a:latin typeface="Century Gothic" panose="020B0502020202020204" pitchFamily="34" charset="0"/>
              </a:rPr>
              <a:t> die </a:t>
            </a:r>
            <a:r>
              <a:rPr lang="en-GB" sz="2400" b="1" dirty="0" err="1">
                <a:solidFill>
                  <a:srgbClr val="115076"/>
                </a:solidFill>
                <a:latin typeface="Century Gothic" panose="020B0502020202020204" pitchFamily="34" charset="0"/>
              </a:rPr>
              <a:t>Wörter</a:t>
            </a:r>
            <a:r>
              <a:rPr lang="en-GB" sz="2400" b="1" dirty="0">
                <a:solidFill>
                  <a:srgbClr val="115076"/>
                </a:solidFill>
                <a:latin typeface="Century Gothic" panose="020B050202020202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22" name="Action Button: Custom 16">
            <a:hlinkClick r:id="" action="ppaction://noaction" highlightClick="1">
              <a:snd r:embed="rId6" name="1.wav"/>
            </a:hlinkClick>
            <a:extLst>
              <a:ext uri="{FF2B5EF4-FFF2-40B4-BE49-F238E27FC236}">
                <a16:creationId xmlns:a16="http://schemas.microsoft.com/office/drawing/2014/main" id="{45FAE0FF-CEC7-324B-9EF8-0F2130F52734}"/>
              </a:ext>
            </a:extLst>
          </p:cNvPr>
          <p:cNvSpPr/>
          <p:nvPr/>
        </p:nvSpPr>
        <p:spPr>
          <a:xfrm>
            <a:off x="4569959" y="185646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7" name="2.wav"/>
            </a:hlinkClick>
            <a:extLst>
              <a:ext uri="{FF2B5EF4-FFF2-40B4-BE49-F238E27FC236}">
                <a16:creationId xmlns:a16="http://schemas.microsoft.com/office/drawing/2014/main" id="{A0100CB8-71E9-974C-86EF-FA47DED761A0}"/>
              </a:ext>
            </a:extLst>
          </p:cNvPr>
          <p:cNvSpPr/>
          <p:nvPr/>
        </p:nvSpPr>
        <p:spPr>
          <a:xfrm>
            <a:off x="4569959" y="23291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8" name="3.wav"/>
            </a:hlinkClick>
            <a:extLst>
              <a:ext uri="{FF2B5EF4-FFF2-40B4-BE49-F238E27FC236}">
                <a16:creationId xmlns:a16="http://schemas.microsoft.com/office/drawing/2014/main" id="{4237CC8C-32AD-7F40-AFA4-3D181FA7F854}"/>
              </a:ext>
            </a:extLst>
          </p:cNvPr>
          <p:cNvSpPr/>
          <p:nvPr/>
        </p:nvSpPr>
        <p:spPr>
          <a:xfrm>
            <a:off x="4567881" y="28397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5" name="Action Button: Custom 24">
            <a:hlinkClick r:id="" action="ppaction://noaction" highlightClick="1">
              <a:snd r:embed="rId9" name="4.wav"/>
            </a:hlinkClick>
            <a:extLst>
              <a:ext uri="{FF2B5EF4-FFF2-40B4-BE49-F238E27FC236}">
                <a16:creationId xmlns:a16="http://schemas.microsoft.com/office/drawing/2014/main" id="{A85324CF-87F2-1249-89AF-C7880F806675}"/>
              </a:ext>
            </a:extLst>
          </p:cNvPr>
          <p:cNvSpPr/>
          <p:nvPr/>
        </p:nvSpPr>
        <p:spPr>
          <a:xfrm>
            <a:off x="4567881" y="33219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10" name="5.wav"/>
            </a:hlinkClick>
            <a:extLst>
              <a:ext uri="{FF2B5EF4-FFF2-40B4-BE49-F238E27FC236}">
                <a16:creationId xmlns:a16="http://schemas.microsoft.com/office/drawing/2014/main" id="{716985A7-F633-7E47-A822-CA1D93D0DC35}"/>
              </a:ext>
            </a:extLst>
          </p:cNvPr>
          <p:cNvSpPr/>
          <p:nvPr/>
        </p:nvSpPr>
        <p:spPr>
          <a:xfrm>
            <a:off x="5244699" y="18564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7" name="Action Button: Custom 16">
            <a:hlinkClick r:id="" action="ppaction://noaction" highlightClick="1">
              <a:snd r:embed="rId11" name="6.wav"/>
            </a:hlinkClick>
            <a:extLst>
              <a:ext uri="{FF2B5EF4-FFF2-40B4-BE49-F238E27FC236}">
                <a16:creationId xmlns:a16="http://schemas.microsoft.com/office/drawing/2014/main" id="{C627E862-36EC-9E43-A560-C210031DDE43}"/>
              </a:ext>
            </a:extLst>
          </p:cNvPr>
          <p:cNvSpPr/>
          <p:nvPr/>
        </p:nvSpPr>
        <p:spPr>
          <a:xfrm>
            <a:off x="5249493" y="23423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2" name="7.wav"/>
            </a:hlinkClick>
            <a:extLst>
              <a:ext uri="{FF2B5EF4-FFF2-40B4-BE49-F238E27FC236}">
                <a16:creationId xmlns:a16="http://schemas.microsoft.com/office/drawing/2014/main" id="{35ADBA10-8E88-4A4F-8F4E-AB69D4B26E1E}"/>
              </a:ext>
            </a:extLst>
          </p:cNvPr>
          <p:cNvSpPr/>
          <p:nvPr/>
        </p:nvSpPr>
        <p:spPr>
          <a:xfrm>
            <a:off x="5254893" y="2848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3" name="8.wav"/>
            </a:hlinkClick>
            <a:extLst>
              <a:ext uri="{FF2B5EF4-FFF2-40B4-BE49-F238E27FC236}">
                <a16:creationId xmlns:a16="http://schemas.microsoft.com/office/drawing/2014/main" id="{90FC7945-9354-3B4F-A104-816E2CFA2877}"/>
              </a:ext>
            </a:extLst>
          </p:cNvPr>
          <p:cNvSpPr/>
          <p:nvPr/>
        </p:nvSpPr>
        <p:spPr>
          <a:xfrm>
            <a:off x="5244699" y="33359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7" name="Cloud Callout 6"/>
          <p:cNvSpPr/>
          <p:nvPr/>
        </p:nvSpPr>
        <p:spPr>
          <a:xfrm>
            <a:off x="9425614" y="2429712"/>
            <a:ext cx="2625090" cy="2164051"/>
          </a:xfrm>
          <a:prstGeom prst="cloudCallout">
            <a:avLst>
              <a:gd name="adj1" fmla="val -77693"/>
              <a:gd name="adj2" fmla="val 42117"/>
            </a:avLst>
          </a:prstGeom>
          <a:solidFill>
            <a:schemeClr val="bg1"/>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1099" y="2822846"/>
            <a:ext cx="1641922" cy="1374200"/>
          </a:xfrm>
          <a:prstGeom prst="rect">
            <a:avLst/>
          </a:prstGeom>
        </p:spPr>
      </p:pic>
      <p:sp>
        <p:nvSpPr>
          <p:cNvPr id="37" name="Rectangle 36">
            <a:extLst>
              <a:ext uri="{FF2B5EF4-FFF2-40B4-BE49-F238E27FC236}">
                <a16:creationId xmlns:a16="http://schemas.microsoft.com/office/drawing/2014/main" id="{18071B32-08F6-764F-A4E9-AC583C4A7A76}"/>
              </a:ext>
            </a:extLst>
          </p:cNvPr>
          <p:cNvSpPr/>
          <p:nvPr/>
        </p:nvSpPr>
        <p:spPr>
          <a:xfrm>
            <a:off x="1360291" y="2238992"/>
            <a:ext cx="2926134" cy="23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entury Gothic" panose="020B0502020202020204" pitchFamily="34" charset="0"/>
              </a:rPr>
              <a:t>1.___________________</a:t>
            </a:r>
          </a:p>
        </p:txBody>
      </p:sp>
      <p:sp>
        <p:nvSpPr>
          <p:cNvPr id="38" name="Rectangle 37">
            <a:extLst>
              <a:ext uri="{FF2B5EF4-FFF2-40B4-BE49-F238E27FC236}">
                <a16:creationId xmlns:a16="http://schemas.microsoft.com/office/drawing/2014/main" id="{E1169CAA-B36B-754A-87D2-A66BE827A6C0}"/>
              </a:ext>
            </a:extLst>
          </p:cNvPr>
          <p:cNvSpPr/>
          <p:nvPr/>
        </p:nvSpPr>
        <p:spPr>
          <a:xfrm>
            <a:off x="455024" y="3043393"/>
            <a:ext cx="1556656" cy="196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2.__________</a:t>
            </a:r>
          </a:p>
        </p:txBody>
      </p:sp>
      <p:sp>
        <p:nvSpPr>
          <p:cNvPr id="39" name="Rectangle 38">
            <a:extLst>
              <a:ext uri="{FF2B5EF4-FFF2-40B4-BE49-F238E27FC236}">
                <a16:creationId xmlns:a16="http://schemas.microsoft.com/office/drawing/2014/main" id="{19A58035-C8FD-5C4B-9AA8-C226FF9F5B2A}"/>
              </a:ext>
            </a:extLst>
          </p:cNvPr>
          <p:cNvSpPr/>
          <p:nvPr/>
        </p:nvSpPr>
        <p:spPr>
          <a:xfrm>
            <a:off x="291091" y="3527381"/>
            <a:ext cx="1854920" cy="322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3. __________</a:t>
            </a:r>
          </a:p>
        </p:txBody>
      </p:sp>
      <p:sp>
        <p:nvSpPr>
          <p:cNvPr id="40" name="Rectangle 39">
            <a:extLst>
              <a:ext uri="{FF2B5EF4-FFF2-40B4-BE49-F238E27FC236}">
                <a16:creationId xmlns:a16="http://schemas.microsoft.com/office/drawing/2014/main" id="{AFE00ED8-81E5-0649-BC81-B7616A2176AA}"/>
              </a:ext>
            </a:extLst>
          </p:cNvPr>
          <p:cNvSpPr/>
          <p:nvPr/>
        </p:nvSpPr>
        <p:spPr>
          <a:xfrm>
            <a:off x="2910076" y="3840787"/>
            <a:ext cx="1376349"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4._______</a:t>
            </a:r>
          </a:p>
        </p:txBody>
      </p:sp>
      <p:sp>
        <p:nvSpPr>
          <p:cNvPr id="41" name="Rectangle 40">
            <a:extLst>
              <a:ext uri="{FF2B5EF4-FFF2-40B4-BE49-F238E27FC236}">
                <a16:creationId xmlns:a16="http://schemas.microsoft.com/office/drawing/2014/main" id="{0E769873-4B52-FD4E-A644-A3FB9C175C4E}"/>
              </a:ext>
            </a:extLst>
          </p:cNvPr>
          <p:cNvSpPr/>
          <p:nvPr/>
        </p:nvSpPr>
        <p:spPr>
          <a:xfrm>
            <a:off x="344064" y="4098452"/>
            <a:ext cx="867543" cy="328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Century Gothic" panose="020B0502020202020204" pitchFamily="34" charset="0"/>
              </a:rPr>
              <a:t>__</a:t>
            </a:r>
          </a:p>
        </p:txBody>
      </p:sp>
      <p:sp>
        <p:nvSpPr>
          <p:cNvPr id="42" name="Rectangle 41">
            <a:extLst>
              <a:ext uri="{FF2B5EF4-FFF2-40B4-BE49-F238E27FC236}">
                <a16:creationId xmlns:a16="http://schemas.microsoft.com/office/drawing/2014/main" id="{05DA33EE-C2D7-1140-8948-BD25D2741E12}"/>
              </a:ext>
            </a:extLst>
          </p:cNvPr>
          <p:cNvSpPr/>
          <p:nvPr/>
        </p:nvSpPr>
        <p:spPr>
          <a:xfrm>
            <a:off x="1401415" y="4427699"/>
            <a:ext cx="1922077" cy="222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entury Gothic" panose="020B0502020202020204" pitchFamily="34" charset="0"/>
              </a:rPr>
              <a:t>5._______</a:t>
            </a:r>
          </a:p>
        </p:txBody>
      </p:sp>
      <p:sp>
        <p:nvSpPr>
          <p:cNvPr id="43" name="Rectangle 42">
            <a:extLst>
              <a:ext uri="{FF2B5EF4-FFF2-40B4-BE49-F238E27FC236}">
                <a16:creationId xmlns:a16="http://schemas.microsoft.com/office/drawing/2014/main" id="{1E75C53C-1051-A04D-A108-91302A8ABD22}"/>
              </a:ext>
            </a:extLst>
          </p:cNvPr>
          <p:cNvSpPr/>
          <p:nvPr/>
        </p:nvSpPr>
        <p:spPr>
          <a:xfrm>
            <a:off x="2754335" y="4674009"/>
            <a:ext cx="1681347"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6._______</a:t>
            </a:r>
          </a:p>
        </p:txBody>
      </p:sp>
      <p:sp>
        <p:nvSpPr>
          <p:cNvPr id="44" name="Rectangle 43">
            <a:extLst>
              <a:ext uri="{FF2B5EF4-FFF2-40B4-BE49-F238E27FC236}">
                <a16:creationId xmlns:a16="http://schemas.microsoft.com/office/drawing/2014/main" id="{5F6A8ADB-8A5C-314B-9367-DC023DE6DE28}"/>
              </a:ext>
            </a:extLst>
          </p:cNvPr>
          <p:cNvSpPr/>
          <p:nvPr/>
        </p:nvSpPr>
        <p:spPr>
          <a:xfrm>
            <a:off x="455024" y="4997838"/>
            <a:ext cx="1527054" cy="187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__________</a:t>
            </a:r>
          </a:p>
        </p:txBody>
      </p:sp>
      <p:sp>
        <p:nvSpPr>
          <p:cNvPr id="45" name="Rectangle 44">
            <a:extLst>
              <a:ext uri="{FF2B5EF4-FFF2-40B4-BE49-F238E27FC236}">
                <a16:creationId xmlns:a16="http://schemas.microsoft.com/office/drawing/2014/main" id="{5163231C-66CE-9943-A45B-EC8060E4C954}"/>
              </a:ext>
            </a:extLst>
          </p:cNvPr>
          <p:cNvSpPr/>
          <p:nvPr/>
        </p:nvSpPr>
        <p:spPr>
          <a:xfrm>
            <a:off x="1913807" y="5431538"/>
            <a:ext cx="1736963"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entury Gothic" panose="020B0502020202020204" pitchFamily="34" charset="0"/>
              </a:rPr>
              <a:t>7. __________</a:t>
            </a:r>
          </a:p>
        </p:txBody>
      </p:sp>
      <p:sp>
        <p:nvSpPr>
          <p:cNvPr id="46" name="Rectangle 45">
            <a:extLst>
              <a:ext uri="{FF2B5EF4-FFF2-40B4-BE49-F238E27FC236}">
                <a16:creationId xmlns:a16="http://schemas.microsoft.com/office/drawing/2014/main" id="{BA42203D-8376-B04A-9760-BC82FB48FA74}"/>
              </a:ext>
            </a:extLst>
          </p:cNvPr>
          <p:cNvSpPr/>
          <p:nvPr/>
        </p:nvSpPr>
        <p:spPr>
          <a:xfrm>
            <a:off x="9666890" y="5607361"/>
            <a:ext cx="2097019" cy="216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8. ___________</a:t>
            </a:r>
          </a:p>
        </p:txBody>
      </p:sp>
      <p:sp>
        <p:nvSpPr>
          <p:cNvPr id="47" name="Rectangle 46">
            <a:extLst>
              <a:ext uri="{FF2B5EF4-FFF2-40B4-BE49-F238E27FC236}">
                <a16:creationId xmlns:a16="http://schemas.microsoft.com/office/drawing/2014/main" id="{37EC96EA-A678-4BBA-9D4C-2AE180474D96}"/>
              </a:ext>
            </a:extLst>
          </p:cNvPr>
          <p:cNvSpPr/>
          <p:nvPr/>
        </p:nvSpPr>
        <p:spPr>
          <a:xfrm>
            <a:off x="428091" y="5806399"/>
            <a:ext cx="1553988" cy="206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entury Gothic" panose="020B0502020202020204" pitchFamily="34" charset="0"/>
              </a:rPr>
              <a:t>__________</a:t>
            </a:r>
          </a:p>
        </p:txBody>
      </p:sp>
      <p:sp>
        <p:nvSpPr>
          <p:cNvPr id="9" name="Rectangle 8">
            <a:extLst>
              <a:ext uri="{FF2B5EF4-FFF2-40B4-BE49-F238E27FC236}">
                <a16:creationId xmlns:a16="http://schemas.microsoft.com/office/drawing/2014/main" id="{35CDBC5B-1CC1-4C02-A381-ED1B318156A9}"/>
              </a:ext>
            </a:extLst>
          </p:cNvPr>
          <p:cNvSpPr/>
          <p:nvPr/>
        </p:nvSpPr>
        <p:spPr>
          <a:xfrm>
            <a:off x="5800138" y="1770051"/>
            <a:ext cx="2957861" cy="461665"/>
          </a:xfrm>
          <a:prstGeom prst="rect">
            <a:avLst/>
          </a:prstGeom>
        </p:spPr>
        <p:txBody>
          <a:bodyPr wrap="none">
            <a:spAutoFit/>
          </a:bodyPr>
          <a:lstStyle/>
          <a:p>
            <a:r>
              <a:rPr lang="en-GB" sz="2400" b="1" dirty="0" err="1">
                <a:solidFill>
                  <a:srgbClr val="115076"/>
                </a:solidFill>
                <a:latin typeface="Century Gothic" panose="020B0502020202020204" pitchFamily="34" charset="0"/>
              </a:rPr>
              <a:t>Ist</a:t>
            </a:r>
            <a:r>
              <a:rPr lang="en-GB" sz="2400" b="1" dirty="0">
                <a:solidFill>
                  <a:srgbClr val="115076"/>
                </a:solidFill>
                <a:latin typeface="Century Gothic" panose="020B0502020202020204" pitchFamily="34" charset="0"/>
              </a:rPr>
              <a:t> das R1 </a:t>
            </a:r>
            <a:r>
              <a:rPr lang="en-GB" sz="2400" b="1" dirty="0" err="1">
                <a:solidFill>
                  <a:srgbClr val="115076"/>
                </a:solidFill>
                <a:latin typeface="Century Gothic" panose="020B0502020202020204" pitchFamily="34" charset="0"/>
              </a:rPr>
              <a:t>oder</a:t>
            </a:r>
            <a:r>
              <a:rPr lang="en-GB" sz="2400" b="1" dirty="0">
                <a:solidFill>
                  <a:srgbClr val="115076"/>
                </a:solidFill>
                <a:latin typeface="Century Gothic" panose="020B0502020202020204" pitchFamily="34" charset="0"/>
              </a:rPr>
              <a:t> R2?</a:t>
            </a:r>
            <a:endParaRPr lang="en-GB" sz="2400" dirty="0"/>
          </a:p>
        </p:txBody>
      </p:sp>
    </p:spTree>
    <p:extLst>
      <p:ext uri="{BB962C8B-B14F-4D97-AF65-F5344CB8AC3E}">
        <p14:creationId xmlns:p14="http://schemas.microsoft.com/office/powerpoint/2010/main" val="223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1" animBg="1"/>
      <p:bldP spid="40" grpId="1" animBg="1"/>
      <p:bldP spid="41" grpId="1" animBg="1"/>
      <p:bldP spid="42" grpId="1" animBg="1"/>
      <p:bldP spid="43" grpId="1" animBg="1"/>
      <p:bldP spid="44" grpId="1" animBg="1"/>
      <p:bldP spid="45" grpId="1" animBg="1"/>
      <p:bldP spid="46" grpId="1" animBg="1"/>
      <p:bldP spid="4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Postkarte</a:t>
            </a:r>
            <a:r>
              <a:rPr lang="en-GB" sz="3600" b="1" dirty="0">
                <a:solidFill>
                  <a:schemeClr val="bg1"/>
                </a:solidFill>
              </a:rPr>
              <a:t> </a:t>
            </a:r>
            <a:r>
              <a:rPr lang="en-GB" sz="3600" b="1" dirty="0" err="1">
                <a:solidFill>
                  <a:schemeClr val="bg1"/>
                </a:solidFill>
              </a:rPr>
              <a:t>aus</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368525" cy="430887"/>
          </a:xfrm>
          <a:prstGeom prst="rect">
            <a:avLst/>
          </a:prstGeom>
          <a:noFill/>
        </p:spPr>
        <p:txBody>
          <a:bodyPr wrap="square" rtlCol="0">
            <a:spAutoFit/>
          </a:bodyPr>
          <a:lstStyle/>
          <a:p>
            <a:r>
              <a:rPr lang="en-US" sz="2200" dirty="0">
                <a:solidFill>
                  <a:schemeClr val="accent5">
                    <a:lumMod val="50000"/>
                  </a:schemeClr>
                </a:solidFill>
              </a:rPr>
              <a:t>Wolfgang </a:t>
            </a:r>
            <a:r>
              <a:rPr lang="en-US" sz="2200" dirty="0" err="1">
                <a:solidFill>
                  <a:schemeClr val="accent5">
                    <a:lumMod val="50000"/>
                  </a:schemeClr>
                </a:solidFill>
              </a:rPr>
              <a:t>versteht</a:t>
            </a:r>
            <a:r>
              <a:rPr lang="en-US" sz="2200" dirty="0">
                <a:solidFill>
                  <a:schemeClr val="accent5">
                    <a:lumMod val="50000"/>
                  </a:schemeClr>
                </a:solidFill>
              </a:rPr>
              <a:t> Andreas </a:t>
            </a:r>
            <a:r>
              <a:rPr lang="en-US" sz="2200" dirty="0" err="1">
                <a:solidFill>
                  <a:schemeClr val="accent5">
                    <a:lumMod val="50000"/>
                  </a:schemeClr>
                </a:solidFill>
              </a:rPr>
              <a:t>Postkarte</a:t>
            </a:r>
            <a:r>
              <a:rPr lang="en-US" sz="2200" dirty="0">
                <a:solidFill>
                  <a:schemeClr val="accent5">
                    <a:lumMod val="50000"/>
                  </a:schemeClr>
                </a:solidFill>
              </a:rPr>
              <a:t> </a:t>
            </a:r>
            <a:r>
              <a:rPr lang="en-US" sz="2200" dirty="0" err="1">
                <a:solidFill>
                  <a:schemeClr val="accent5">
                    <a:lumMod val="50000"/>
                  </a:schemeClr>
                </a:solidFill>
              </a:rPr>
              <a:t>nicht</a:t>
            </a:r>
            <a:r>
              <a:rPr lang="en-US" sz="2200" dirty="0">
                <a:solidFill>
                  <a:schemeClr val="accent5">
                    <a:lumMod val="50000"/>
                  </a:schemeClr>
                </a:solidFill>
              </a:rPr>
              <a:t>. </a:t>
            </a:r>
            <a:r>
              <a:rPr lang="en-US" sz="2200" dirty="0" err="1">
                <a:solidFill>
                  <a:schemeClr val="accent5">
                    <a:lumMod val="50000"/>
                  </a:schemeClr>
                </a:solidFill>
              </a:rPr>
              <a:t>Kannst</a:t>
            </a:r>
            <a:r>
              <a:rPr lang="en-US" sz="2200" dirty="0">
                <a:solidFill>
                  <a:schemeClr val="accent5">
                    <a:lumMod val="50000"/>
                  </a:schemeClr>
                </a:solidFill>
              </a:rPr>
              <a:t> du </a:t>
            </a:r>
            <a:r>
              <a:rPr lang="en-US" sz="2200" dirty="0" err="1">
                <a:solidFill>
                  <a:schemeClr val="accent5">
                    <a:lumMod val="50000"/>
                  </a:schemeClr>
                </a:solidFill>
              </a:rPr>
              <a:t>sie</a:t>
            </a:r>
            <a:r>
              <a:rPr lang="en-US" sz="2200" dirty="0">
                <a:solidFill>
                  <a:schemeClr val="accent5">
                    <a:lumMod val="50000"/>
                  </a:schemeClr>
                </a:solidFill>
              </a:rPr>
              <a:t> auf Deutsch </a:t>
            </a:r>
            <a:r>
              <a:rPr lang="en-US" sz="2200" dirty="0" err="1">
                <a:solidFill>
                  <a:schemeClr val="accent5">
                    <a:lumMod val="50000"/>
                  </a:schemeClr>
                </a:solidFill>
              </a:rPr>
              <a:t>schreiben</a:t>
            </a:r>
            <a:r>
              <a:rPr lang="en-US" sz="2200" dirty="0">
                <a:solidFill>
                  <a:schemeClr val="accent5">
                    <a:lumMod val="50000"/>
                  </a:schemeClr>
                </a:solidFill>
              </a:rPr>
              <a:t>?</a:t>
            </a:r>
          </a:p>
        </p:txBody>
      </p:sp>
      <p:grpSp>
        <p:nvGrpSpPr>
          <p:cNvPr id="17" name="Group 16">
            <a:extLst>
              <a:ext uri="{FF2B5EF4-FFF2-40B4-BE49-F238E27FC236}">
                <a16:creationId xmlns:a16="http://schemas.microsoft.com/office/drawing/2014/main" id="{C09B5E27-264A-1C47-8F44-57C8BB0AF128}"/>
              </a:ext>
            </a:extLst>
          </p:cNvPr>
          <p:cNvGrpSpPr/>
          <p:nvPr/>
        </p:nvGrpSpPr>
        <p:grpSpPr>
          <a:xfrm>
            <a:off x="1652236" y="1757665"/>
            <a:ext cx="10102574" cy="4517369"/>
            <a:chOff x="1518315" y="1528826"/>
            <a:chExt cx="10102574" cy="4517369"/>
          </a:xfrm>
        </p:grpSpPr>
        <p:grpSp>
          <p:nvGrpSpPr>
            <p:cNvPr id="12" name="Group 11">
              <a:extLst>
                <a:ext uri="{FF2B5EF4-FFF2-40B4-BE49-F238E27FC236}">
                  <a16:creationId xmlns:a16="http://schemas.microsoft.com/office/drawing/2014/main" id="{BBBFF331-4131-BB4D-B0C4-94C2683390F1}"/>
                </a:ext>
              </a:extLst>
            </p:cNvPr>
            <p:cNvGrpSpPr/>
            <p:nvPr/>
          </p:nvGrpSpPr>
          <p:grpSpPr>
            <a:xfrm>
              <a:off x="1518315" y="1583187"/>
              <a:ext cx="10102574" cy="4463008"/>
              <a:chOff x="3867428" y="1531290"/>
              <a:chExt cx="8748050" cy="4396619"/>
            </a:xfrm>
          </p:grpSpPr>
          <p:sp>
            <p:nvSpPr>
              <p:cNvPr id="13" name="Rectangle 12">
                <a:extLst>
                  <a:ext uri="{FF2B5EF4-FFF2-40B4-BE49-F238E27FC236}">
                    <a16:creationId xmlns:a16="http://schemas.microsoft.com/office/drawing/2014/main" id="{490E03C5-1215-8C4E-BFE8-9C72CAD5A740}"/>
                  </a:ext>
                </a:extLst>
              </p:cNvPr>
              <p:cNvSpPr/>
              <p:nvPr/>
            </p:nvSpPr>
            <p:spPr>
              <a:xfrm>
                <a:off x="3867428" y="1531290"/>
                <a:ext cx="8748050" cy="4396619"/>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115076"/>
                  </a:solidFill>
                  <a:latin typeface="Bradley Hand" pitchFamily="2" charset="77"/>
                </a:endParaRPr>
              </a:p>
            </p:txBody>
          </p:sp>
          <p:cxnSp>
            <p:nvCxnSpPr>
              <p:cNvPr id="14" name="Straight Connector 13">
                <a:extLst>
                  <a:ext uri="{FF2B5EF4-FFF2-40B4-BE49-F238E27FC236}">
                    <a16:creationId xmlns:a16="http://schemas.microsoft.com/office/drawing/2014/main" id="{E64E2201-161D-BA40-B755-66DC3A589FDF}"/>
                  </a:ext>
                </a:extLst>
              </p:cNvPr>
              <p:cNvCxnSpPr/>
              <p:nvPr/>
            </p:nvCxnSpPr>
            <p:spPr>
              <a:xfrm>
                <a:off x="9241828" y="1725539"/>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pic>
          <p:nvPicPr>
            <p:cNvPr id="15" name="Picture 14" descr="A close up of a sign&#10;&#10;Description automatically generated">
              <a:extLst>
                <a:ext uri="{FF2B5EF4-FFF2-40B4-BE49-F238E27FC236}">
                  <a16:creationId xmlns:a16="http://schemas.microsoft.com/office/drawing/2014/main" id="{B63DA7C1-8AEE-CD40-A0F5-F81750D7FE36}"/>
                </a:ext>
              </a:extLst>
            </p:cNvPr>
            <p:cNvPicPr>
              <a:picLocks noChangeAspect="1"/>
            </p:cNvPicPr>
            <p:nvPr/>
          </p:nvPicPr>
          <p:blipFill rotWithShape="1">
            <a:blip r:embed="rId5">
              <a:extLst>
                <a:ext uri="{28A0092B-C50C-407E-A947-70E740481C1C}">
                  <a14:useLocalDpi xmlns:a14="http://schemas.microsoft.com/office/drawing/2010/main" val="0"/>
                </a:ext>
              </a:extLst>
            </a:blip>
            <a:srcRect l="11874" t="13238" r="67800" b="69386"/>
            <a:stretch/>
          </p:blipFill>
          <p:spPr>
            <a:xfrm>
              <a:off x="9356267" y="1780369"/>
              <a:ext cx="824219" cy="493200"/>
            </a:xfrm>
            <a:prstGeom prst="rect">
              <a:avLst/>
            </a:prstGeom>
          </p:spPr>
        </p:pic>
        <p:pic>
          <p:nvPicPr>
            <p:cNvPr id="16" name="Graphic 15" descr="Stamp">
              <a:extLst>
                <a:ext uri="{FF2B5EF4-FFF2-40B4-BE49-F238E27FC236}">
                  <a16:creationId xmlns:a16="http://schemas.microsoft.com/office/drawing/2014/main" id="{CFD59028-A7C3-B846-B9C7-C2A841C9A6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80486" y="1528826"/>
              <a:ext cx="1440403" cy="1440403"/>
            </a:xfrm>
            <a:prstGeom prst="rect">
              <a:avLst/>
            </a:prstGeom>
          </p:spPr>
        </p:pic>
      </p:grpSp>
      <p:sp>
        <p:nvSpPr>
          <p:cNvPr id="18" name="TextBox 17">
            <a:extLst>
              <a:ext uri="{FF2B5EF4-FFF2-40B4-BE49-F238E27FC236}">
                <a16:creationId xmlns:a16="http://schemas.microsoft.com/office/drawing/2014/main" id="{9A612666-113F-E642-A5B1-D4A1C28C36AE}"/>
              </a:ext>
            </a:extLst>
          </p:cNvPr>
          <p:cNvSpPr txBox="1"/>
          <p:nvPr/>
        </p:nvSpPr>
        <p:spPr>
          <a:xfrm>
            <a:off x="1877593" y="2009208"/>
            <a:ext cx="5915449" cy="4154984"/>
          </a:xfrm>
          <a:prstGeom prst="rect">
            <a:avLst/>
          </a:prstGeom>
          <a:noFill/>
        </p:spPr>
        <p:txBody>
          <a:bodyPr wrap="square" rtlCol="0">
            <a:spAutoFit/>
          </a:bodyPr>
          <a:lstStyle/>
          <a:p>
            <a:pPr algn="l"/>
            <a:r>
              <a:rPr lang="en-GB" sz="2400" b="1" dirty="0">
                <a:solidFill>
                  <a:srgbClr val="115076"/>
                </a:solidFill>
                <a:latin typeface="Bradley Hand ITC" panose="03070402050302030203" pitchFamily="66" charset="0"/>
              </a:rPr>
              <a:t>Dear Mum and Dad,</a:t>
            </a:r>
          </a:p>
          <a:p>
            <a:pPr algn="l"/>
            <a:r>
              <a:rPr lang="en-GB" sz="2400" b="1" dirty="0">
                <a:solidFill>
                  <a:srgbClr val="115076"/>
                </a:solidFill>
                <a:latin typeface="Bradley Hand ITC" panose="03070402050302030203" pitchFamily="66" charset="0"/>
              </a:rPr>
              <a:t>How are you? I am having a lot of fun with Wolfgang and Mia. Mia’s friends are very nice. As a person Katja is great. She has </a:t>
            </a:r>
            <a:r>
              <a:rPr lang="en-GB" sz="2400" b="1" u="sng" dirty="0">
                <a:solidFill>
                  <a:srgbClr val="115076"/>
                </a:solidFill>
                <a:latin typeface="Bradley Hand ITC" panose="03070402050302030203" pitchFamily="66" charset="0"/>
              </a:rPr>
              <a:t>violet</a:t>
            </a:r>
            <a:r>
              <a:rPr lang="en-GB" sz="2400" b="1" dirty="0">
                <a:solidFill>
                  <a:srgbClr val="115076"/>
                </a:solidFill>
                <a:latin typeface="Bradley Hand ITC" panose="03070402050302030203" pitchFamily="66" charset="0"/>
              </a:rPr>
              <a:t> hair  and always wears interesting clothing!</a:t>
            </a:r>
          </a:p>
          <a:p>
            <a:pPr algn="l"/>
            <a:r>
              <a:rPr lang="en-GB" sz="2400" b="1" dirty="0">
                <a:solidFill>
                  <a:srgbClr val="115076"/>
                </a:solidFill>
                <a:latin typeface="Bradley Hand ITC" panose="03070402050302030203" pitchFamily="66" charset="0"/>
              </a:rPr>
              <a:t>I also like Heidi a lot. She is Wolfgang’s girlfriend and is always friendly. Mia and Wolfgang also showed </a:t>
            </a:r>
            <a:r>
              <a:rPr lang="en-GB" sz="2400" b="1" u="sng" dirty="0">
                <a:solidFill>
                  <a:srgbClr val="115076"/>
                </a:solidFill>
                <a:latin typeface="Bradley Hand ITC" panose="03070402050302030203" pitchFamily="66" charset="0"/>
              </a:rPr>
              <a:t>me</a:t>
            </a:r>
            <a:r>
              <a:rPr lang="en-GB" sz="2400" b="1" dirty="0">
                <a:solidFill>
                  <a:srgbClr val="115076"/>
                </a:solidFill>
                <a:latin typeface="Bradley Hand ITC" panose="03070402050302030203" pitchFamily="66" charset="0"/>
              </a:rPr>
              <a:t> family photos.</a:t>
            </a:r>
          </a:p>
          <a:p>
            <a:pPr algn="l"/>
            <a:r>
              <a:rPr lang="en-GB" sz="2400" b="1" dirty="0">
                <a:solidFill>
                  <a:srgbClr val="115076"/>
                </a:solidFill>
                <a:latin typeface="Bradley Hand ITC" panose="03070402050302030203" pitchFamily="66" charset="0"/>
              </a:rPr>
              <a:t>The kids and their mum have very similar hair and eyes!  See you soon, Andrea</a:t>
            </a:r>
          </a:p>
        </p:txBody>
      </p:sp>
      <p:pic>
        <p:nvPicPr>
          <p:cNvPr id="19" name="Picture 18" descr="A picture containing toy, doll&#10;&#10;Description automatically generated">
            <a:extLst>
              <a:ext uri="{FF2B5EF4-FFF2-40B4-BE49-F238E27FC236}">
                <a16:creationId xmlns:a16="http://schemas.microsoft.com/office/drawing/2014/main" id="{C82C92D2-7A32-6A47-9DEB-96FD0F70C0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63" y="2858716"/>
            <a:ext cx="1558175" cy="2369626"/>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AC102E3-716C-AE4B-9420-20F27B1159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8738" y="193519"/>
            <a:ext cx="1558175" cy="1070994"/>
          </a:xfrm>
          <a:prstGeom prst="rect">
            <a:avLst/>
          </a:prstGeom>
        </p:spPr>
      </p:pic>
      <p:sp>
        <p:nvSpPr>
          <p:cNvPr id="22" name="Cloud Callout 21">
            <a:extLst>
              <a:ext uri="{FF2B5EF4-FFF2-40B4-BE49-F238E27FC236}">
                <a16:creationId xmlns:a16="http://schemas.microsoft.com/office/drawing/2014/main" id="{BEC8D9F0-0475-E846-AF4A-E333EC744E10}"/>
              </a:ext>
            </a:extLst>
          </p:cNvPr>
          <p:cNvSpPr/>
          <p:nvPr/>
        </p:nvSpPr>
        <p:spPr>
          <a:xfrm>
            <a:off x="8181618" y="162032"/>
            <a:ext cx="1053822" cy="899587"/>
          </a:xfrm>
          <a:prstGeom prst="cloudCallout">
            <a:avLst>
              <a:gd name="adj1" fmla="val -112267"/>
              <a:gd name="adj2" fmla="val -18871"/>
            </a:avLst>
          </a:prstGeom>
          <a:solidFill>
            <a:schemeClr val="bg1"/>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ea typeface="+mn-ea"/>
                <a:cs typeface="+mn-cs"/>
              </a:rPr>
              <a:t>???</a:t>
            </a:r>
          </a:p>
        </p:txBody>
      </p:sp>
      <p:sp>
        <p:nvSpPr>
          <p:cNvPr id="20" name="TextBox 19">
            <a:extLst>
              <a:ext uri="{FF2B5EF4-FFF2-40B4-BE49-F238E27FC236}">
                <a16:creationId xmlns:a16="http://schemas.microsoft.com/office/drawing/2014/main" id="{5196A205-8288-454F-9355-03570CB9DAB0}"/>
              </a:ext>
            </a:extLst>
          </p:cNvPr>
          <p:cNvSpPr txBox="1"/>
          <p:nvPr/>
        </p:nvSpPr>
        <p:spPr>
          <a:xfrm flipH="1">
            <a:off x="3403600" y="6360173"/>
            <a:ext cx="4047891" cy="461665"/>
          </a:xfrm>
          <a:prstGeom prst="rect">
            <a:avLst/>
          </a:prstGeom>
          <a:noFill/>
        </p:spPr>
        <p:txBody>
          <a:bodyPr wrap="square" rtlCol="0">
            <a:spAutoFit/>
          </a:bodyPr>
          <a:lstStyle/>
          <a:p>
            <a:pPr lvl="0">
              <a:defRPr/>
            </a:pPr>
            <a:r>
              <a:rPr lang="en-GB" sz="2400" dirty="0">
                <a:solidFill>
                  <a:prstClr val="white"/>
                </a:solidFill>
                <a:latin typeface="Century Gothic" panose="020B0502020202020204" pitchFamily="34" charset="0"/>
              </a:rPr>
              <a:t>violet – </a:t>
            </a:r>
            <a:r>
              <a:rPr lang="en-GB" sz="2400" dirty="0" err="1">
                <a:solidFill>
                  <a:prstClr val="white"/>
                </a:solidFill>
                <a:latin typeface="Century Gothic" panose="020B0502020202020204" pitchFamily="34" charset="0"/>
              </a:rPr>
              <a:t>violett</a:t>
            </a:r>
            <a:r>
              <a:rPr lang="en-GB" sz="2400" dirty="0">
                <a:solidFill>
                  <a:prstClr val="white"/>
                </a:solidFill>
                <a:latin typeface="Century Gothic" panose="020B0502020202020204" pitchFamily="34" charset="0"/>
              </a:rPr>
              <a:t>  me - </a:t>
            </a:r>
            <a:r>
              <a:rPr lang="en-GB" sz="2400" dirty="0" err="1">
                <a:solidFill>
                  <a:prstClr val="white"/>
                </a:solidFill>
                <a:latin typeface="Century Gothic" panose="020B0502020202020204" pitchFamily="34" charset="0"/>
              </a:rPr>
              <a:t>mir</a:t>
            </a:r>
            <a:endParaRPr kumimoji="0" lang="en-GB" sz="24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1C351F29-D050-488B-AD54-0D2557A8994A}"/>
              </a:ext>
            </a:extLst>
          </p:cNvPr>
          <p:cNvSpPr/>
          <p:nvPr/>
        </p:nvSpPr>
        <p:spPr>
          <a:xfrm>
            <a:off x="8811685" y="3659933"/>
            <a:ext cx="2780621" cy="2101855"/>
          </a:xfrm>
          <a:prstGeom prst="wedgeRoundRectCallout">
            <a:avLst>
              <a:gd name="adj1" fmla="val -165088"/>
              <a:gd name="adj2" fmla="val 8517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Violett</a:t>
            </a:r>
            <a:r>
              <a:rPr lang="en-GB" sz="2000" dirty="0"/>
              <a:t> will need an ending to match plural </a:t>
            </a:r>
            <a:r>
              <a:rPr lang="en-GB" sz="2000" b="1" dirty="0" err="1"/>
              <a:t>Haare</a:t>
            </a:r>
            <a:r>
              <a:rPr lang="en-GB" sz="2000" dirty="0"/>
              <a:t>.</a:t>
            </a:r>
          </a:p>
          <a:p>
            <a:pPr algn="ctr"/>
            <a:r>
              <a:rPr lang="en-GB" sz="2000" dirty="0"/>
              <a:t>Note: Ich </a:t>
            </a:r>
            <a:r>
              <a:rPr lang="en-GB" sz="2000" dirty="0" err="1"/>
              <a:t>habe</a:t>
            </a:r>
            <a:r>
              <a:rPr lang="en-GB" sz="2000" dirty="0"/>
              <a:t> </a:t>
            </a:r>
            <a:r>
              <a:rPr lang="en-GB" sz="2000" dirty="0" err="1"/>
              <a:t>grün</a:t>
            </a:r>
            <a:r>
              <a:rPr lang="en-GB" sz="2000" b="1" dirty="0" err="1"/>
              <a:t>e</a:t>
            </a:r>
            <a:r>
              <a:rPr lang="en-GB" sz="2000" dirty="0"/>
              <a:t> </a:t>
            </a:r>
            <a:r>
              <a:rPr lang="en-GB" sz="2000" dirty="0" err="1"/>
              <a:t>Augen</a:t>
            </a:r>
            <a:r>
              <a:rPr lang="en-GB" sz="2000" dirty="0"/>
              <a:t>.</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26015" cy="707849"/>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Postkarte</a:t>
            </a:r>
            <a:r>
              <a:rPr lang="en-GB" sz="3600" b="1" dirty="0">
                <a:solidFill>
                  <a:schemeClr val="bg1"/>
                </a:solidFill>
              </a:rPr>
              <a:t> </a:t>
            </a:r>
            <a:r>
              <a:rPr lang="en-GB" sz="3600" b="1" dirty="0" err="1">
                <a:solidFill>
                  <a:schemeClr val="bg1"/>
                </a:solidFill>
              </a:rPr>
              <a:t>aus</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368525" cy="430887"/>
          </a:xfrm>
          <a:prstGeom prst="rect">
            <a:avLst/>
          </a:prstGeom>
          <a:noFill/>
        </p:spPr>
        <p:txBody>
          <a:bodyPr wrap="square" rtlCol="0">
            <a:spAutoFit/>
          </a:bodyPr>
          <a:lstStyle/>
          <a:p>
            <a:r>
              <a:rPr lang="en-US" sz="2200" dirty="0">
                <a:solidFill>
                  <a:schemeClr val="accent5">
                    <a:lumMod val="50000"/>
                  </a:schemeClr>
                </a:solidFill>
              </a:rPr>
              <a:t>Wolfgang </a:t>
            </a:r>
            <a:r>
              <a:rPr lang="en-US" sz="2200" dirty="0" err="1">
                <a:solidFill>
                  <a:schemeClr val="accent5">
                    <a:lumMod val="50000"/>
                  </a:schemeClr>
                </a:solidFill>
              </a:rPr>
              <a:t>versteht</a:t>
            </a:r>
            <a:r>
              <a:rPr lang="en-US" sz="2200" dirty="0">
                <a:solidFill>
                  <a:schemeClr val="accent5">
                    <a:lumMod val="50000"/>
                  </a:schemeClr>
                </a:solidFill>
              </a:rPr>
              <a:t> Andreas </a:t>
            </a:r>
            <a:r>
              <a:rPr lang="en-US" sz="2200" dirty="0" err="1">
                <a:solidFill>
                  <a:schemeClr val="accent5">
                    <a:lumMod val="50000"/>
                  </a:schemeClr>
                </a:solidFill>
              </a:rPr>
              <a:t>Postkarte</a:t>
            </a:r>
            <a:r>
              <a:rPr lang="en-US" sz="2200" dirty="0">
                <a:solidFill>
                  <a:schemeClr val="accent5">
                    <a:lumMod val="50000"/>
                  </a:schemeClr>
                </a:solidFill>
              </a:rPr>
              <a:t> </a:t>
            </a:r>
            <a:r>
              <a:rPr lang="en-US" sz="2200" dirty="0" err="1">
                <a:solidFill>
                  <a:schemeClr val="accent5">
                    <a:lumMod val="50000"/>
                  </a:schemeClr>
                </a:solidFill>
              </a:rPr>
              <a:t>nicht</a:t>
            </a:r>
            <a:r>
              <a:rPr lang="en-US" sz="2200" dirty="0">
                <a:solidFill>
                  <a:schemeClr val="accent5">
                    <a:lumMod val="50000"/>
                  </a:schemeClr>
                </a:solidFill>
              </a:rPr>
              <a:t>. </a:t>
            </a:r>
            <a:r>
              <a:rPr lang="en-US" sz="2200" dirty="0" err="1">
                <a:solidFill>
                  <a:schemeClr val="accent5">
                    <a:lumMod val="50000"/>
                  </a:schemeClr>
                </a:solidFill>
              </a:rPr>
              <a:t>Kannst</a:t>
            </a:r>
            <a:r>
              <a:rPr lang="en-US" sz="2200" dirty="0">
                <a:solidFill>
                  <a:schemeClr val="accent5">
                    <a:lumMod val="50000"/>
                  </a:schemeClr>
                </a:solidFill>
              </a:rPr>
              <a:t> du </a:t>
            </a:r>
            <a:r>
              <a:rPr lang="en-US" sz="2200" dirty="0" err="1">
                <a:solidFill>
                  <a:schemeClr val="accent5">
                    <a:lumMod val="50000"/>
                  </a:schemeClr>
                </a:solidFill>
              </a:rPr>
              <a:t>sie</a:t>
            </a:r>
            <a:r>
              <a:rPr lang="en-US" sz="2200" dirty="0">
                <a:solidFill>
                  <a:schemeClr val="accent5">
                    <a:lumMod val="50000"/>
                  </a:schemeClr>
                </a:solidFill>
              </a:rPr>
              <a:t> auf Deutsch </a:t>
            </a:r>
            <a:r>
              <a:rPr lang="en-US" sz="2200" dirty="0" err="1">
                <a:solidFill>
                  <a:schemeClr val="accent5">
                    <a:lumMod val="50000"/>
                  </a:schemeClr>
                </a:solidFill>
              </a:rPr>
              <a:t>schreiben</a:t>
            </a:r>
            <a:r>
              <a:rPr lang="en-US" sz="2200" dirty="0">
                <a:solidFill>
                  <a:schemeClr val="accent5">
                    <a:lumMod val="50000"/>
                  </a:schemeClr>
                </a:solidFill>
              </a:rPr>
              <a:t>?</a:t>
            </a:r>
          </a:p>
        </p:txBody>
      </p:sp>
      <p:grpSp>
        <p:nvGrpSpPr>
          <p:cNvPr id="17" name="Group 16">
            <a:extLst>
              <a:ext uri="{FF2B5EF4-FFF2-40B4-BE49-F238E27FC236}">
                <a16:creationId xmlns:a16="http://schemas.microsoft.com/office/drawing/2014/main" id="{C09B5E27-264A-1C47-8F44-57C8BB0AF128}"/>
              </a:ext>
            </a:extLst>
          </p:cNvPr>
          <p:cNvGrpSpPr/>
          <p:nvPr/>
        </p:nvGrpSpPr>
        <p:grpSpPr>
          <a:xfrm>
            <a:off x="1652236" y="1757665"/>
            <a:ext cx="10102574" cy="4517369"/>
            <a:chOff x="1518315" y="1528826"/>
            <a:chExt cx="10102574" cy="4517369"/>
          </a:xfrm>
        </p:grpSpPr>
        <p:grpSp>
          <p:nvGrpSpPr>
            <p:cNvPr id="12" name="Group 11">
              <a:extLst>
                <a:ext uri="{FF2B5EF4-FFF2-40B4-BE49-F238E27FC236}">
                  <a16:creationId xmlns:a16="http://schemas.microsoft.com/office/drawing/2014/main" id="{BBBFF331-4131-BB4D-B0C4-94C2683390F1}"/>
                </a:ext>
              </a:extLst>
            </p:cNvPr>
            <p:cNvGrpSpPr/>
            <p:nvPr/>
          </p:nvGrpSpPr>
          <p:grpSpPr>
            <a:xfrm>
              <a:off x="1518315" y="1583187"/>
              <a:ext cx="10102574" cy="4463008"/>
              <a:chOff x="3867428" y="1531290"/>
              <a:chExt cx="8748050" cy="4396619"/>
            </a:xfrm>
          </p:grpSpPr>
          <p:sp>
            <p:nvSpPr>
              <p:cNvPr id="13" name="Rectangle 12">
                <a:extLst>
                  <a:ext uri="{FF2B5EF4-FFF2-40B4-BE49-F238E27FC236}">
                    <a16:creationId xmlns:a16="http://schemas.microsoft.com/office/drawing/2014/main" id="{490E03C5-1215-8C4E-BFE8-9C72CAD5A740}"/>
                  </a:ext>
                </a:extLst>
              </p:cNvPr>
              <p:cNvSpPr/>
              <p:nvPr/>
            </p:nvSpPr>
            <p:spPr>
              <a:xfrm>
                <a:off x="3867428" y="1531290"/>
                <a:ext cx="8748050" cy="4396619"/>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115076"/>
                  </a:solidFill>
                  <a:latin typeface="Bradley Hand" pitchFamily="2" charset="77"/>
                </a:endParaRPr>
              </a:p>
            </p:txBody>
          </p:sp>
          <p:cxnSp>
            <p:nvCxnSpPr>
              <p:cNvPr id="14" name="Straight Connector 13">
                <a:extLst>
                  <a:ext uri="{FF2B5EF4-FFF2-40B4-BE49-F238E27FC236}">
                    <a16:creationId xmlns:a16="http://schemas.microsoft.com/office/drawing/2014/main" id="{E64E2201-161D-BA40-B755-66DC3A589FDF}"/>
                  </a:ext>
                </a:extLst>
              </p:cNvPr>
              <p:cNvCxnSpPr/>
              <p:nvPr/>
            </p:nvCxnSpPr>
            <p:spPr>
              <a:xfrm>
                <a:off x="9241828" y="1725539"/>
                <a:ext cx="0" cy="4008120"/>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grpSp>
        <p:pic>
          <p:nvPicPr>
            <p:cNvPr id="15" name="Picture 14" descr="A close up of a sign&#10;&#10;Description automatically generated">
              <a:extLst>
                <a:ext uri="{FF2B5EF4-FFF2-40B4-BE49-F238E27FC236}">
                  <a16:creationId xmlns:a16="http://schemas.microsoft.com/office/drawing/2014/main" id="{B63DA7C1-8AEE-CD40-A0F5-F81750D7FE36}"/>
                </a:ext>
              </a:extLst>
            </p:cNvPr>
            <p:cNvPicPr>
              <a:picLocks noChangeAspect="1"/>
            </p:cNvPicPr>
            <p:nvPr/>
          </p:nvPicPr>
          <p:blipFill rotWithShape="1">
            <a:blip r:embed="rId4">
              <a:extLst>
                <a:ext uri="{28A0092B-C50C-407E-A947-70E740481C1C}">
                  <a14:useLocalDpi xmlns:a14="http://schemas.microsoft.com/office/drawing/2010/main" val="0"/>
                </a:ext>
              </a:extLst>
            </a:blip>
            <a:srcRect l="11874" t="13238" r="67800" b="69386"/>
            <a:stretch/>
          </p:blipFill>
          <p:spPr>
            <a:xfrm>
              <a:off x="9356267" y="1780369"/>
              <a:ext cx="824219" cy="493200"/>
            </a:xfrm>
            <a:prstGeom prst="rect">
              <a:avLst/>
            </a:prstGeom>
          </p:spPr>
        </p:pic>
        <p:pic>
          <p:nvPicPr>
            <p:cNvPr id="16" name="Graphic 15" descr="Stamp">
              <a:extLst>
                <a:ext uri="{FF2B5EF4-FFF2-40B4-BE49-F238E27FC236}">
                  <a16:creationId xmlns:a16="http://schemas.microsoft.com/office/drawing/2014/main" id="{CFD59028-A7C3-B846-B9C7-C2A841C9A61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80486" y="1528826"/>
              <a:ext cx="1440403" cy="1440403"/>
            </a:xfrm>
            <a:prstGeom prst="rect">
              <a:avLst/>
            </a:prstGeom>
          </p:spPr>
        </p:pic>
      </p:grpSp>
      <p:sp>
        <p:nvSpPr>
          <p:cNvPr id="18" name="TextBox 17">
            <a:extLst>
              <a:ext uri="{FF2B5EF4-FFF2-40B4-BE49-F238E27FC236}">
                <a16:creationId xmlns:a16="http://schemas.microsoft.com/office/drawing/2014/main" id="{9A612666-113F-E642-A5B1-D4A1C28C36AE}"/>
              </a:ext>
            </a:extLst>
          </p:cNvPr>
          <p:cNvSpPr txBox="1"/>
          <p:nvPr/>
        </p:nvSpPr>
        <p:spPr>
          <a:xfrm>
            <a:off x="1765438" y="1986113"/>
            <a:ext cx="5980153" cy="4293483"/>
          </a:xfrm>
          <a:prstGeom prst="rect">
            <a:avLst/>
          </a:prstGeom>
          <a:noFill/>
        </p:spPr>
        <p:txBody>
          <a:bodyPr wrap="square" rtlCol="0">
            <a:spAutoFit/>
          </a:bodyPr>
          <a:lstStyle/>
          <a:p>
            <a:pPr algn="l"/>
            <a:r>
              <a:rPr lang="de-DE" sz="2100" dirty="0">
                <a:solidFill>
                  <a:srgbClr val="115076"/>
                </a:solidFill>
              </a:rPr>
              <a:t>Liebe Vati und Mutti,</a:t>
            </a:r>
          </a:p>
          <a:p>
            <a:pPr algn="l"/>
            <a:r>
              <a:rPr lang="de-DE" sz="2100" dirty="0">
                <a:solidFill>
                  <a:srgbClr val="115076"/>
                </a:solidFill>
              </a:rPr>
              <a:t>Wie geht’s? Ich habe viel Spaß mit Wolfgang und Mia. Mias Freunde sind sehr nett. Als Person ist Katja ganz toll. Sie hat violette Haare und trägt immer interessante Kleidung!</a:t>
            </a:r>
          </a:p>
          <a:p>
            <a:pPr algn="l"/>
            <a:r>
              <a:rPr lang="de-DE" sz="2100" dirty="0">
                <a:solidFill>
                  <a:srgbClr val="115076"/>
                </a:solidFill>
              </a:rPr>
              <a:t>Ich mag Heidi auch sehr. Sie ist Wolfgangs Freundin und ist immer freundlich. </a:t>
            </a:r>
          </a:p>
          <a:p>
            <a:pPr algn="l"/>
            <a:r>
              <a:rPr lang="de-DE" sz="2100" dirty="0">
                <a:solidFill>
                  <a:srgbClr val="115076"/>
                </a:solidFill>
              </a:rPr>
              <a:t>Mia und Wolfgang haben mir auch Familienfotos gezeigt. Die Kinder und ihre Mutter haben ganz ähnliche Haare und Augen!  Bis bald, Andrea</a:t>
            </a:r>
          </a:p>
          <a:p>
            <a:pPr algn="l"/>
            <a:r>
              <a:rPr lang="de-DE" sz="2100" dirty="0">
                <a:solidFill>
                  <a:srgbClr val="115076"/>
                </a:solidFill>
              </a:rPr>
              <a:t> </a:t>
            </a:r>
          </a:p>
        </p:txBody>
      </p:sp>
      <p:pic>
        <p:nvPicPr>
          <p:cNvPr id="19" name="Picture 18" descr="A picture containing toy, doll&#10;&#10;Description automatically generated">
            <a:extLst>
              <a:ext uri="{FF2B5EF4-FFF2-40B4-BE49-F238E27FC236}">
                <a16:creationId xmlns:a16="http://schemas.microsoft.com/office/drawing/2014/main" id="{C82C92D2-7A32-6A47-9DEB-96FD0F70C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63" y="2858716"/>
            <a:ext cx="1558175" cy="2369626"/>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AC102E3-716C-AE4B-9420-20F27B1159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8738" y="193519"/>
            <a:ext cx="1558175" cy="1070994"/>
          </a:xfrm>
          <a:prstGeom prst="rect">
            <a:avLst/>
          </a:prstGeom>
        </p:spPr>
      </p:pic>
      <p:sp>
        <p:nvSpPr>
          <p:cNvPr id="22" name="Cloud Callout 21">
            <a:extLst>
              <a:ext uri="{FF2B5EF4-FFF2-40B4-BE49-F238E27FC236}">
                <a16:creationId xmlns:a16="http://schemas.microsoft.com/office/drawing/2014/main" id="{BEC8D9F0-0475-E846-AF4A-E333EC744E10}"/>
              </a:ext>
            </a:extLst>
          </p:cNvPr>
          <p:cNvSpPr/>
          <p:nvPr/>
        </p:nvSpPr>
        <p:spPr>
          <a:xfrm>
            <a:off x="8181618" y="162032"/>
            <a:ext cx="1053822" cy="899587"/>
          </a:xfrm>
          <a:prstGeom prst="cloudCallout">
            <a:avLst>
              <a:gd name="adj1" fmla="val -112267"/>
              <a:gd name="adj2" fmla="val -18871"/>
            </a:avLst>
          </a:prstGeom>
          <a:solidFill>
            <a:schemeClr val="bg1"/>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ea typeface="+mn-ea"/>
                <a:cs typeface="+mn-cs"/>
              </a:rPr>
              <a:t>???</a:t>
            </a:r>
          </a:p>
        </p:txBody>
      </p:sp>
      <p:sp>
        <p:nvSpPr>
          <p:cNvPr id="20" name="TextBox 19">
            <a:extLst>
              <a:ext uri="{FF2B5EF4-FFF2-40B4-BE49-F238E27FC236}">
                <a16:creationId xmlns:a16="http://schemas.microsoft.com/office/drawing/2014/main" id="{3B6D53FD-0511-43DB-AD8F-9D79216B5F14}"/>
              </a:ext>
            </a:extLst>
          </p:cNvPr>
          <p:cNvSpPr txBox="1"/>
          <p:nvPr/>
        </p:nvSpPr>
        <p:spPr>
          <a:xfrm flipH="1">
            <a:off x="3403600" y="6360173"/>
            <a:ext cx="4047891" cy="461665"/>
          </a:xfrm>
          <a:prstGeom prst="rect">
            <a:avLst/>
          </a:prstGeom>
          <a:noFill/>
        </p:spPr>
        <p:txBody>
          <a:bodyPr wrap="square" rtlCol="0">
            <a:spAutoFit/>
          </a:bodyPr>
          <a:lstStyle/>
          <a:p>
            <a:pPr lvl="0">
              <a:defRPr/>
            </a:pPr>
            <a:r>
              <a:rPr lang="en-GB" sz="2400" dirty="0">
                <a:solidFill>
                  <a:prstClr val="white"/>
                </a:solidFill>
                <a:latin typeface="Century Gothic" panose="020B0502020202020204" pitchFamily="34" charset="0"/>
              </a:rPr>
              <a:t>violet – violet  me - </a:t>
            </a:r>
            <a:r>
              <a:rPr lang="en-GB" sz="2400" dirty="0" err="1">
                <a:solidFill>
                  <a:prstClr val="white"/>
                </a:solidFill>
                <a:latin typeface="Century Gothic" panose="020B0502020202020204" pitchFamily="34" charset="0"/>
              </a:rPr>
              <a:t>mir</a:t>
            </a:r>
            <a:endParaRPr kumimoji="0" lang="en-GB" sz="24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7471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1.1, Week 7)</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a:defRPr/>
            </a:pPr>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a:defRPr/>
            </a:pPr>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a:defRPr/>
            </a:pPr>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defRPr/>
            </a:pPr>
            <a:r>
              <a:rPr lang="en-GB" sz="2400" dirty="0">
                <a:solidFill>
                  <a:srgbClr val="115076"/>
                </a:solidFill>
                <a:hlinkClick r:id="rId7"/>
              </a:rPr>
              <a:t>Quizlet link</a:t>
            </a:r>
            <a:r>
              <a:rPr lang="en-GB" sz="2400" dirty="0">
                <a:solidFill>
                  <a:prstClr val="black"/>
                </a:solidFill>
              </a:rPr>
              <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1.1 Week 3</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7 Term 3.1 Week 6</a:t>
            </a:r>
            <a:r>
              <a:rPr lang="en-GB" sz="2400" dirty="0">
                <a:solidFill>
                  <a:srgbClr val="5B9BD5">
                    <a:lumMod val="50000"/>
                  </a:srgbClr>
                </a:solidFill>
              </a:rPr>
              <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96" y="2419275"/>
            <a:ext cx="1430554" cy="1430554"/>
          </a:xfrm>
          <a:prstGeom prst="rect">
            <a:avLst/>
          </a:prstGeom>
        </p:spPr>
      </p:pic>
    </p:spTree>
    <p:extLst>
      <p:ext uri="{BB962C8B-B14F-4D97-AF65-F5344CB8AC3E}">
        <p14:creationId xmlns:p14="http://schemas.microsoft.com/office/powerpoint/2010/main" val="2281134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19554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8221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35416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descr="you are here poi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descr="arrow pointing there"/>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morn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descr="clock 7 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descr="crosswor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descr="sombrar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descr="woman in dre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descr="pan pipes"/>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descr="fruit market"/>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36347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 new.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 new.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 new.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88760" y="-45653"/>
            <a:ext cx="2258579" cy="1802820"/>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16387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18383" y="198641"/>
            <a:ext cx="1985211" cy="131422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clock face with the hours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420568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Presentation1" id="{BE2F5E7E-A619-411F-A36D-D689702A2BCC}" vid="{838C7731-29B4-425F-94E7-8BBD5567E58C}"/>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13655</TotalTime>
  <Words>5717</Words>
  <Application>Microsoft Office PowerPoint</Application>
  <PresentationFormat>Widescreen</PresentationFormat>
  <Paragraphs>809</Paragraphs>
  <Slides>36</Slides>
  <Notes>36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36</vt:i4>
      </vt:variant>
    </vt:vector>
  </HeadingPairs>
  <TitlesOfParts>
    <vt:vector size="52" baseType="lpstr">
      <vt:lpstr>Arial</vt:lpstr>
      <vt:lpstr>Arial</vt:lpstr>
      <vt:lpstr>Bauhaus 93</vt:lpstr>
      <vt:lpstr>Bradley Hand</vt:lpstr>
      <vt:lpstr>Bradley Hand ITC</vt:lpstr>
      <vt:lpstr>Calibri</vt:lpstr>
      <vt:lpstr>Century Gothic</vt:lpstr>
      <vt:lpstr>Times New Roman</vt:lpstr>
      <vt:lpstr>Tw Cen MT</vt:lpstr>
      <vt:lpstr>Wingdings</vt:lpstr>
      <vt:lpstr>1_Office Theme</vt:lpstr>
      <vt:lpstr>Office Theme</vt:lpstr>
      <vt:lpstr>3_Office Theme</vt:lpstr>
      <vt:lpstr>9_Office Theme</vt:lpstr>
      <vt:lpstr>4_Office Theme</vt:lpstr>
      <vt:lpstr>5_Office Theme</vt:lpstr>
      <vt:lpstr>Describing others </vt:lpstr>
      <vt:lpstr>r </vt:lpstr>
      <vt:lpstr>r </vt:lpstr>
      <vt:lpstr>r</vt:lpstr>
      <vt:lpstr>r</vt:lpstr>
      <vt:lpstr>r</vt:lpstr>
      <vt:lpstr>r</vt:lpstr>
      <vt:lpstr>r</vt:lpstr>
      <vt:lpstr>r</vt:lpstr>
      <vt:lpstr>Phonetik</vt:lpstr>
      <vt:lpstr>Phonetik</vt:lpstr>
      <vt:lpstr>verbringen</vt:lpstr>
      <vt:lpstr>verbringen</vt:lpstr>
      <vt:lpstr>verbringt</vt:lpstr>
      <vt:lpstr>verbringen</vt:lpstr>
      <vt:lpstr>verbringt</vt:lpstr>
      <vt:lpstr>verbringen</vt:lpstr>
      <vt:lpstr>Vokabeln</vt:lpstr>
      <vt:lpstr>Adjektiven – indefinite articles </vt:lpstr>
      <vt:lpstr>Grammatik</vt:lpstr>
      <vt:lpstr>Grammatik</vt:lpstr>
      <vt:lpstr>Wer bin ich?</vt:lpstr>
      <vt:lpstr>Ein Profil </vt:lpstr>
      <vt:lpstr>Ein Foto beschreiben</vt:lpstr>
      <vt:lpstr>Describing others </vt:lpstr>
      <vt:lpstr>Phonetik: Was passt nicht in die Reihe?</vt:lpstr>
      <vt:lpstr>English  German  English </vt:lpstr>
      <vt:lpstr>ANTWORTEN</vt:lpstr>
      <vt:lpstr>Karaoke SSC</vt:lpstr>
      <vt:lpstr>ein Museumsbesuch</vt:lpstr>
      <vt:lpstr>ein Kunstwerk beschreiben</vt:lpstr>
      <vt:lpstr>Wer bin ich?</vt:lpstr>
      <vt:lpstr>Wolfgang redet mit Mia über die Ferien</vt:lpstr>
      <vt:lpstr>eine Postkarte aus Berlin</vt:lpstr>
      <vt:lpstr>eine Postkarte aus Berlin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223</cp:revision>
  <dcterms:created xsi:type="dcterms:W3CDTF">2020-06-03T16:44:05Z</dcterms:created>
  <dcterms:modified xsi:type="dcterms:W3CDTF">2021-07-21T08:38:51Z</dcterms:modified>
</cp:coreProperties>
</file>