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4"/>
  </p:notesMasterIdLst>
  <p:handoutMasterIdLst>
    <p:handoutMasterId r:id="rId5"/>
  </p:handoutMasterIdLst>
  <p:sldIdLst>
    <p:sldId id="262" r:id="rId2"/>
    <p:sldId id="263" r:id="rId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93" autoAdjust="0"/>
    <p:restoredTop sz="94505"/>
  </p:normalViewPr>
  <p:slideViewPr>
    <p:cSldViewPr snapToGrid="0">
      <p:cViewPr varScale="1">
        <p:scale>
          <a:sx n="82" d="100"/>
          <a:sy n="82" d="100"/>
        </p:scale>
        <p:origin x="2982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3560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25B084-D554-47B3-A4A9-3F7D49D94A1D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7A2505-13E1-48DF-93AE-D598946BC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6486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CF24D9-13FD-43CC-B54C-C6AC0EC80DDA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D744DA-84AC-4BB8-94A3-FF5886CB42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7791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71713" y="1143000"/>
            <a:ext cx="23145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D744DA-84AC-4BB8-94A3-FF5886CB427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56171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71713" y="1143000"/>
            <a:ext cx="23145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D744DA-84AC-4BB8-94A3-FF5886CB427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8924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>
            <a:normAutofit/>
          </a:bodyPr>
          <a:lstStyle>
            <a:lvl1pPr algn="ctr">
              <a:defRPr sz="20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>
            <a:normAutofit/>
          </a:bodyPr>
          <a:lstStyle>
            <a:lvl1pPr marL="0" indent="0" algn="ctr">
              <a:buNone/>
              <a:defRPr sz="1800" baseline="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788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8323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84474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4FC85DE-8DB8-A345-91A5-21CFC2372ED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1888"/>
            <a:ext cx="4316090" cy="486000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5897A93B-1AD4-0747-9010-E1D7BE90B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201888"/>
            <a:ext cx="3769112" cy="39191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0203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6516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1793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8640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1407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1831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245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887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674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2843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84133D9-A639-7F47-AB29-485A92D0DC2A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765472"/>
            <a:ext cx="6858000" cy="392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533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66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000" b="1" i="0" kern="1200" baseline="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800" b="1" i="0" kern="1200" baseline="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1" i="0" kern="1200" baseline="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1" i="0" kern="1200" baseline="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1" i="0" kern="1200" baseline="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1" i="0" kern="1200" baseline="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18" Type="http://schemas.openxmlformats.org/officeDocument/2006/relationships/image" Target="../media/image17.jpeg"/><Relationship Id="rId3" Type="http://schemas.openxmlformats.org/officeDocument/2006/relationships/hyperlink" Target="about:blank" TargetMode="External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17" Type="http://schemas.openxmlformats.org/officeDocument/2006/relationships/image" Target="../media/image16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19" Type="http://schemas.openxmlformats.org/officeDocument/2006/relationships/image" Target="../media/image18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13" Type="http://schemas.openxmlformats.org/officeDocument/2006/relationships/image" Target="../media/image4.jpeg"/><Relationship Id="rId18" Type="http://schemas.openxmlformats.org/officeDocument/2006/relationships/image" Target="../media/image9.jpeg"/><Relationship Id="rId3" Type="http://schemas.openxmlformats.org/officeDocument/2006/relationships/hyperlink" Target="about:blank" TargetMode="External"/><Relationship Id="rId7" Type="http://schemas.openxmlformats.org/officeDocument/2006/relationships/image" Target="../media/image14.jpeg"/><Relationship Id="rId12" Type="http://schemas.openxmlformats.org/officeDocument/2006/relationships/image" Target="../media/image3.jpeg"/><Relationship Id="rId17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7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3.jpeg"/><Relationship Id="rId11" Type="http://schemas.openxmlformats.org/officeDocument/2006/relationships/image" Target="../media/image18.jpeg"/><Relationship Id="rId5" Type="http://schemas.openxmlformats.org/officeDocument/2006/relationships/image" Target="../media/image12.jpeg"/><Relationship Id="rId15" Type="http://schemas.openxmlformats.org/officeDocument/2006/relationships/image" Target="../media/image6.jpeg"/><Relationship Id="rId10" Type="http://schemas.openxmlformats.org/officeDocument/2006/relationships/image" Target="../media/image17.jpeg"/><Relationship Id="rId19" Type="http://schemas.openxmlformats.org/officeDocument/2006/relationships/image" Target="../media/image10.jpeg"/><Relationship Id="rId4" Type="http://schemas.openxmlformats.org/officeDocument/2006/relationships/image" Target="../media/image11.jpeg"/><Relationship Id="rId9" Type="http://schemas.openxmlformats.org/officeDocument/2006/relationships/image" Target="../media/image16.jpeg"/><Relationship Id="rId1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3676A-D9FA-DB46-9533-F21EF866B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Parler</a:t>
            </a:r>
            <a:r>
              <a:rPr lang="en-US" dirty="0" smtClean="0"/>
              <a:t>: Nice et Paris [A]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663146" y="9896323"/>
            <a:ext cx="3429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w Cen MT" panose="020B0602020104020603" pitchFamily="34" charset="0"/>
                <a:ea typeface="+mn-ea"/>
                <a:cs typeface="+mn-cs"/>
              </a:rPr>
              <a:t>Material</a:t>
            </a:r>
            <a:r>
              <a:rPr kumimoji="0" lang="en-GB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GB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w Cen MT" panose="020B0602020104020603" pitchFamily="34" charset="0"/>
                <a:ea typeface="+mn-ea"/>
                <a:cs typeface="+mn-cs"/>
              </a:rPr>
              <a:t>licensed as </a:t>
            </a:r>
            <a:r>
              <a:rPr kumimoji="0" lang="en-GB" sz="11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w Cen MT" panose="020B0602020104020603" pitchFamily="34" charset="0"/>
                <a:ea typeface="+mn-ea"/>
                <a:cs typeface="+mn-cs"/>
                <a:hlinkClick r:id="rId3"/>
              </a:rPr>
              <a:t>CC BY-NC-SA 4.0</a:t>
            </a:r>
            <a:r>
              <a:rPr kumimoji="0" lang="en-GB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 pitchFamily="34" charset="0"/>
                <a:ea typeface="+mn-ea"/>
                <a:cs typeface="+mn-cs"/>
              </a:rPr>
              <a:t/>
            </a:r>
            <a:br>
              <a:rPr kumimoji="0" lang="en-GB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 pitchFamily="34" charset="0"/>
                <a:ea typeface="+mn-ea"/>
                <a:cs typeface="+mn-cs"/>
              </a:rPr>
            </a:b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 pitchFamily="34" charset="0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4528" y="1253649"/>
            <a:ext cx="59829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1. À </a:t>
            </a:r>
            <a:r>
              <a:rPr lang="en-GB" sz="1400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Nice, </a:t>
            </a:r>
            <a:r>
              <a:rPr lang="en-GB" sz="1400" dirty="0" err="1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il</a:t>
            </a:r>
            <a:r>
              <a:rPr lang="en-GB" sz="1400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 y a </a:t>
            </a:r>
            <a:r>
              <a:rPr lang="en-GB" sz="1400" dirty="0" err="1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une</a:t>
            </a:r>
            <a:r>
              <a:rPr lang="en-GB" sz="1400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 belle...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53612" y="1621320"/>
            <a:ext cx="9226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parc</a:t>
            </a:r>
            <a:endParaRPr lang="en-GB" sz="1400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22791" y="1617868"/>
            <a:ext cx="14795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plage</a:t>
            </a:r>
            <a:endParaRPr lang="en-GB" sz="1400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7" name="Picture 4" descr="5K7A1012 | Parc Phoenix Nice | Bernard SANTUCCI | Flick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3214" y="1036152"/>
            <a:ext cx="969820" cy="646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Studio Flat for rent in Nice IHA 779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2438" y="1038580"/>
            <a:ext cx="929675" cy="646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42704" y="3136556"/>
            <a:ext cx="67208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en-GB" sz="1400" kern="0" dirty="0" smtClean="0">
                <a:solidFill>
                  <a:srgbClr val="4472C4">
                    <a:lumMod val="50000"/>
                  </a:srgbClr>
                </a:solidFill>
                <a:latin typeface="Century Gothic" panose="020B0502020202020204" pitchFamily="34" charset="0"/>
                <a:cs typeface="Arial"/>
                <a:sym typeface="Arial"/>
              </a:rPr>
              <a:t>3. Il </a:t>
            </a:r>
            <a:r>
              <a:rPr lang="en-GB" sz="1400" kern="0" dirty="0">
                <a:solidFill>
                  <a:srgbClr val="4472C4">
                    <a:lumMod val="50000"/>
                  </a:srgbClr>
                </a:solidFill>
                <a:latin typeface="Century Gothic" panose="020B0502020202020204" pitchFamily="34" charset="0"/>
                <a:cs typeface="Arial"/>
                <a:sym typeface="Arial"/>
              </a:rPr>
              <a:t>y a </a:t>
            </a:r>
            <a:r>
              <a:rPr lang="en-GB" sz="1400" kern="0" dirty="0" err="1">
                <a:solidFill>
                  <a:srgbClr val="4472C4">
                    <a:lumMod val="50000"/>
                  </a:srgbClr>
                </a:solidFill>
                <a:latin typeface="Century Gothic" panose="020B0502020202020204" pitchFamily="34" charset="0"/>
                <a:cs typeface="Arial"/>
                <a:sym typeface="Arial"/>
              </a:rPr>
              <a:t>une</a:t>
            </a:r>
            <a:r>
              <a:rPr lang="en-GB" sz="1400" kern="0" dirty="0">
                <a:solidFill>
                  <a:srgbClr val="4472C4">
                    <a:lumMod val="50000"/>
                  </a:srgbClr>
                </a:solidFill>
                <a:latin typeface="Century Gothic" panose="020B0502020202020204" pitchFamily="34" charset="0"/>
                <a:cs typeface="Arial"/>
                <a:sym typeface="Arial"/>
              </a:rPr>
              <a:t> </a:t>
            </a:r>
            <a:r>
              <a:rPr lang="en-GB" sz="1400" kern="0" dirty="0" err="1">
                <a:solidFill>
                  <a:srgbClr val="4472C4">
                    <a:lumMod val="50000"/>
                  </a:srgbClr>
                </a:solidFill>
                <a:latin typeface="Century Gothic" panose="020B0502020202020204" pitchFamily="34" charset="0"/>
                <a:cs typeface="Arial"/>
                <a:sym typeface="Arial"/>
              </a:rPr>
              <a:t>vieille</a:t>
            </a:r>
            <a:r>
              <a:rPr lang="en-GB" sz="1400" kern="0" dirty="0">
                <a:solidFill>
                  <a:srgbClr val="4472C4">
                    <a:lumMod val="50000"/>
                  </a:srgbClr>
                </a:solidFill>
                <a:latin typeface="Century Gothic" panose="020B0502020202020204" pitchFamily="34" charset="0"/>
                <a:cs typeface="Arial"/>
                <a:sym typeface="Arial"/>
              </a:rPr>
              <a:t>...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0960" y="4035651"/>
            <a:ext cx="67208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en-GB" sz="1400" kern="0" dirty="0" smtClean="0">
                <a:solidFill>
                  <a:srgbClr val="4472C4">
                    <a:lumMod val="50000"/>
                  </a:srgbClr>
                </a:solidFill>
                <a:latin typeface="Century Gothic" panose="020B0502020202020204" pitchFamily="34" charset="0"/>
                <a:cs typeface="Arial"/>
                <a:sym typeface="Arial"/>
              </a:rPr>
              <a:t>4. Il </a:t>
            </a:r>
            <a:r>
              <a:rPr lang="en-GB" sz="1400" kern="0" dirty="0">
                <a:solidFill>
                  <a:srgbClr val="4472C4">
                    <a:lumMod val="50000"/>
                  </a:srgbClr>
                </a:solidFill>
                <a:latin typeface="Century Gothic" panose="020B0502020202020204" pitchFamily="34" charset="0"/>
                <a:cs typeface="Arial"/>
                <a:sym typeface="Arial"/>
              </a:rPr>
              <a:t>y a </a:t>
            </a:r>
            <a:r>
              <a:rPr lang="en-GB" sz="1400" kern="0" dirty="0" err="1">
                <a:solidFill>
                  <a:srgbClr val="4472C4">
                    <a:lumMod val="50000"/>
                  </a:srgbClr>
                </a:solidFill>
                <a:latin typeface="Century Gothic" panose="020B0502020202020204" pitchFamily="34" charset="0"/>
                <a:cs typeface="Arial"/>
                <a:sym typeface="Arial"/>
              </a:rPr>
              <a:t>aussi</a:t>
            </a:r>
            <a:r>
              <a:rPr lang="en-GB" sz="1400" kern="0" dirty="0">
                <a:solidFill>
                  <a:srgbClr val="4472C4">
                    <a:lumMod val="50000"/>
                  </a:srgbClr>
                </a:solidFill>
                <a:latin typeface="Century Gothic" panose="020B0502020202020204" pitchFamily="34" charset="0"/>
                <a:cs typeface="Arial"/>
                <a:sym typeface="Arial"/>
              </a:rPr>
              <a:t> un bon ...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62187" y="4465414"/>
            <a:ext cx="10636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en-GB" sz="1400" kern="0" dirty="0">
                <a:solidFill>
                  <a:srgbClr val="4472C4">
                    <a:lumMod val="50000"/>
                  </a:srgbClr>
                </a:solidFill>
                <a:latin typeface="Century Gothic" panose="020B0502020202020204" pitchFamily="34" charset="0"/>
                <a:cs typeface="Arial"/>
                <a:sym typeface="Arial"/>
              </a:rPr>
              <a:t>café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597524" y="6811270"/>
            <a:ext cx="13227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en-GB" sz="1400" kern="0" dirty="0" err="1">
                <a:solidFill>
                  <a:srgbClr val="4472C4">
                    <a:lumMod val="50000"/>
                  </a:srgbClr>
                </a:solidFill>
                <a:latin typeface="Century Gothic" panose="020B0502020202020204" pitchFamily="34" charset="0"/>
                <a:cs typeface="Arial"/>
                <a:sym typeface="Arial"/>
              </a:rPr>
              <a:t>école</a:t>
            </a:r>
            <a:endParaRPr lang="en-GB" sz="1400" kern="0" dirty="0">
              <a:solidFill>
                <a:srgbClr val="4472C4">
                  <a:lumMod val="50000"/>
                </a:srgbClr>
              </a:solidFill>
              <a:latin typeface="Century Gothic" panose="020B0502020202020204" pitchFamily="34" charset="0"/>
              <a:cs typeface="Arial"/>
              <a:sym typeface="Arial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37996" y="3510685"/>
            <a:ext cx="1071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n-GB" sz="1400" kern="0" dirty="0" err="1">
                <a:solidFill>
                  <a:srgbClr val="4472C4">
                    <a:lumMod val="50000"/>
                  </a:srgbClr>
                </a:solidFill>
                <a:latin typeface="Century Gothic" panose="020B0502020202020204" pitchFamily="34" charset="0"/>
                <a:cs typeface="Arial"/>
                <a:sym typeface="Arial"/>
              </a:rPr>
              <a:t>bâtiment</a:t>
            </a:r>
            <a:endParaRPr lang="en-GB" sz="1400" kern="0" dirty="0">
              <a:solidFill>
                <a:srgbClr val="4472C4">
                  <a:lumMod val="50000"/>
                </a:srgbClr>
              </a:solidFill>
              <a:latin typeface="Century Gothic" panose="020B0502020202020204" pitchFamily="34" charset="0"/>
              <a:cs typeface="Arial"/>
              <a:sym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18429" y="3531496"/>
            <a:ext cx="8788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n-GB" sz="1400" kern="0" dirty="0" err="1">
                <a:solidFill>
                  <a:srgbClr val="4472C4">
                    <a:lumMod val="50000"/>
                  </a:srgbClr>
                </a:solidFill>
                <a:latin typeface="Century Gothic" panose="020B0502020202020204" pitchFamily="34" charset="0"/>
                <a:cs typeface="Arial"/>
                <a:sym typeface="Arial"/>
              </a:rPr>
              <a:t>église</a:t>
            </a:r>
            <a:endParaRPr lang="en-GB" sz="1400" kern="0" dirty="0">
              <a:solidFill>
                <a:srgbClr val="4472C4">
                  <a:lumMod val="50000"/>
                </a:srgbClr>
              </a:solidFill>
              <a:latin typeface="Century Gothic" panose="020B0502020202020204" pitchFamily="34" charset="0"/>
              <a:cs typeface="Arial"/>
              <a:sym typeface="Arial"/>
            </a:endParaRPr>
          </a:p>
        </p:txBody>
      </p:sp>
      <p:pic>
        <p:nvPicPr>
          <p:cNvPr id="15" name="Picture 8" descr="Nice. Notre-Dame of Nic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7068" y="2945247"/>
            <a:ext cx="962794" cy="625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0" descr="File:Nice-clocher-place-rue-Prefecture.jpg - Wikimedia Commons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8721" y="2839891"/>
            <a:ext cx="507423" cy="676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2" descr="File:Café de Turin.jpg - Wikimedia Commons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0204" y="3869470"/>
            <a:ext cx="953150" cy="634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6" descr="File:Ecole Primaire Jean Mermoz Roissy-en-France 2018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1418" y="3884796"/>
            <a:ext cx="834006" cy="619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>
            <a:spLocks noChangeAspect="1"/>
          </p:cNvSpPr>
          <p:nvPr/>
        </p:nvSpPr>
        <p:spPr>
          <a:xfrm>
            <a:off x="142704" y="2155476"/>
            <a:ext cx="66918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en-GB" sz="1400" kern="0" dirty="0" smtClean="0">
                <a:solidFill>
                  <a:srgbClr val="4472C4">
                    <a:lumMod val="50000"/>
                  </a:srgbClr>
                </a:solidFill>
                <a:latin typeface="Century Gothic" panose="020B0502020202020204" pitchFamily="34" charset="0"/>
                <a:cs typeface="Arial"/>
                <a:sym typeface="Arial"/>
              </a:rPr>
              <a:t>2. Il </a:t>
            </a:r>
            <a:r>
              <a:rPr lang="en-GB" sz="1400" kern="0" dirty="0">
                <a:solidFill>
                  <a:srgbClr val="4472C4">
                    <a:lumMod val="50000"/>
                  </a:srgbClr>
                </a:solidFill>
                <a:latin typeface="Century Gothic" panose="020B0502020202020204" pitchFamily="34" charset="0"/>
                <a:cs typeface="Arial"/>
                <a:sym typeface="Arial"/>
              </a:rPr>
              <a:t>y a un </a:t>
            </a:r>
            <a:r>
              <a:rPr lang="en-GB" sz="1400" kern="0" dirty="0" err="1">
                <a:solidFill>
                  <a:srgbClr val="4472C4">
                    <a:lumMod val="50000"/>
                  </a:srgbClr>
                </a:solidFill>
                <a:latin typeface="Century Gothic" panose="020B0502020202020204" pitchFamily="34" charset="0"/>
                <a:cs typeface="Arial"/>
                <a:sym typeface="Arial"/>
              </a:rPr>
              <a:t>vieux</a:t>
            </a:r>
            <a:r>
              <a:rPr lang="en-GB" sz="1400" kern="0" dirty="0">
                <a:solidFill>
                  <a:srgbClr val="4472C4">
                    <a:lumMod val="50000"/>
                  </a:srgbClr>
                </a:solidFill>
                <a:latin typeface="Century Gothic" panose="020B0502020202020204" pitchFamily="34" charset="0"/>
                <a:cs typeface="Arial"/>
                <a:sym typeface="Arial"/>
              </a:rPr>
              <a:t> ...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589091" y="2549302"/>
            <a:ext cx="7763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n-GB" sz="1400" kern="0" dirty="0">
                <a:solidFill>
                  <a:srgbClr val="4472C4">
                    <a:lumMod val="50000"/>
                  </a:srgbClr>
                </a:solidFill>
                <a:latin typeface="Century Gothic" panose="020B0502020202020204" pitchFamily="34" charset="0"/>
                <a:cs typeface="Arial"/>
                <a:sym typeface="Arial"/>
              </a:rPr>
              <a:t>poste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127032" y="2554246"/>
            <a:ext cx="7758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n-GB" sz="1400" kern="0" dirty="0" err="1">
                <a:solidFill>
                  <a:srgbClr val="4472C4">
                    <a:lumMod val="50000"/>
                  </a:srgbClr>
                </a:solidFill>
                <a:latin typeface="Century Gothic" panose="020B0502020202020204" pitchFamily="34" charset="0"/>
                <a:cs typeface="Arial"/>
                <a:sym typeface="Arial"/>
              </a:rPr>
              <a:t>pont</a:t>
            </a:r>
            <a:endParaRPr lang="en-GB" sz="1400" kern="0" dirty="0">
              <a:solidFill>
                <a:srgbClr val="4472C4">
                  <a:lumMod val="50000"/>
                </a:srgbClr>
              </a:solidFill>
              <a:latin typeface="Century Gothic" panose="020B0502020202020204" pitchFamily="34" charset="0"/>
              <a:cs typeface="Arial"/>
              <a:sym typeface="Arial"/>
            </a:endParaRPr>
          </a:p>
        </p:txBody>
      </p:sp>
      <p:pic>
        <p:nvPicPr>
          <p:cNvPr id="22" name="Picture 6" descr="Pont Napoléon, Nice, France (Riviera)] (LOC) | [Pont Napolé… | Flickr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654" y="1957832"/>
            <a:ext cx="941208" cy="683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10" descr="File:Rue Hotel des Postes, La Post, Nice, Provence-Alpes-Côte d ...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417" y="1961146"/>
            <a:ext cx="908033" cy="650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1" y="679367"/>
            <a:ext cx="73392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Read the sentence beginnings. </a:t>
            </a:r>
            <a:r>
              <a:rPr lang="en-GB" sz="1400" b="1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Your partner </a:t>
            </a:r>
            <a:r>
              <a:rPr lang="en-GB" sz="1400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will complete them.</a:t>
            </a:r>
            <a:endParaRPr lang="en-GB" sz="1400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26633" y="4790165"/>
            <a:ext cx="66894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Now listen to your partner. Complete the sentence with the </a:t>
            </a:r>
            <a:r>
              <a:rPr lang="en-GB" sz="1400" b="1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correct noun</a:t>
            </a:r>
            <a:r>
              <a:rPr lang="en-GB" sz="1400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.</a:t>
            </a:r>
            <a:endParaRPr lang="en-GB" sz="1400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4516290"/>
              </p:ext>
            </p:extLst>
          </p:nvPr>
        </p:nvGraphicFramePr>
        <p:xfrm>
          <a:off x="126633" y="5114914"/>
          <a:ext cx="3234509" cy="3607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345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01995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1…………………………………………</a:t>
                      </a:r>
                      <a:endParaRPr lang="en-GB" sz="14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1995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2…………………………………………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1995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3…………………………………………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1995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4…………………………………………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3874913" y="5834367"/>
            <a:ext cx="12800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église</a:t>
            </a:r>
            <a:endParaRPr lang="en-GB" sz="1400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28" name="Picture 12" descr="L'école maternelle et primaire Pajol située dans le 18ème ...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3025" y="6140838"/>
            <a:ext cx="615897" cy="709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5589091" y="4460203"/>
            <a:ext cx="1141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école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867233" y="6749214"/>
            <a:ext cx="12800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pont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400820" y="5829048"/>
            <a:ext cx="12800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err="1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bâtiment</a:t>
            </a:r>
            <a:endParaRPr lang="en-GB" sz="1400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32" name="Picture 31" descr="Paris France - Saint Augustin Church - Historic | SAINT AUGU… | Flickr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6037" y="5051467"/>
            <a:ext cx="618043" cy="824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6" descr="office building in Paris, France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794" y="5074149"/>
            <a:ext cx="610962" cy="783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33" descr="Pont Alexandre III - Wikipedia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9067" y="6154848"/>
            <a:ext cx="851955" cy="637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TextBox 34"/>
          <p:cNvSpPr txBox="1"/>
          <p:nvPr/>
        </p:nvSpPr>
        <p:spPr>
          <a:xfrm>
            <a:off x="3821421" y="8521553"/>
            <a:ext cx="12328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poste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464853" y="8537155"/>
            <a:ext cx="9313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jardin</a:t>
            </a:r>
            <a:endParaRPr lang="en-GB" sz="1400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05055" y="7640117"/>
            <a:ext cx="13690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café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835596" y="7647232"/>
            <a:ext cx="12736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université</a:t>
            </a:r>
            <a:endParaRPr lang="en-GB" sz="1400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39" name="Picture 2" descr="Studying at the Sorbonne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1141" y="7124196"/>
            <a:ext cx="843577" cy="571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8" descr="How to Drink Coffee Like a Local in Paris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7281" y="7132091"/>
            <a:ext cx="826474" cy="571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10" descr="All post offices in France will be open by end of May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9067" y="7965800"/>
            <a:ext cx="767726" cy="604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12" descr="Jardin des Tuileries in autumn leading to the Louvre Museum in ...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7996" y="7946286"/>
            <a:ext cx="927428" cy="643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2075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3676A-D9FA-DB46-9533-F21EF866B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Parler</a:t>
            </a:r>
            <a:r>
              <a:rPr lang="en-US" dirty="0" smtClean="0"/>
              <a:t>: Nice et Paris [B]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663146" y="9896323"/>
            <a:ext cx="3429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w Cen MT" panose="020B0602020104020603" pitchFamily="34" charset="0"/>
                <a:ea typeface="+mn-ea"/>
                <a:cs typeface="+mn-cs"/>
              </a:rPr>
              <a:t>Material</a:t>
            </a:r>
            <a:r>
              <a:rPr kumimoji="0" lang="en-GB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GB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w Cen MT" panose="020B0602020104020603" pitchFamily="34" charset="0"/>
                <a:ea typeface="+mn-ea"/>
                <a:cs typeface="+mn-cs"/>
              </a:rPr>
              <a:t>licensed as </a:t>
            </a:r>
            <a:r>
              <a:rPr kumimoji="0" lang="en-GB" sz="11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w Cen MT" panose="020B0602020104020603" pitchFamily="34" charset="0"/>
                <a:ea typeface="+mn-ea"/>
                <a:cs typeface="+mn-cs"/>
                <a:hlinkClick r:id="rId3"/>
              </a:rPr>
              <a:t>CC BY-NC-SA 4.0</a:t>
            </a:r>
            <a:r>
              <a:rPr kumimoji="0" lang="en-GB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 pitchFamily="34" charset="0"/>
                <a:ea typeface="+mn-ea"/>
                <a:cs typeface="+mn-cs"/>
              </a:rPr>
              <a:t/>
            </a:r>
            <a:br>
              <a:rPr kumimoji="0" lang="en-GB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 pitchFamily="34" charset="0"/>
                <a:ea typeface="+mn-ea"/>
                <a:cs typeface="+mn-cs"/>
              </a:rPr>
            </a:b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 pitchFamily="34" charset="0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55520" y="6727050"/>
            <a:ext cx="13227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en-GB" sz="1400" kern="0" dirty="0" err="1">
                <a:solidFill>
                  <a:srgbClr val="4472C4">
                    <a:lumMod val="50000"/>
                  </a:srgbClr>
                </a:solidFill>
                <a:latin typeface="Century Gothic" panose="020B0502020202020204" pitchFamily="34" charset="0"/>
                <a:cs typeface="Arial"/>
                <a:sym typeface="Arial"/>
              </a:rPr>
              <a:t>école</a:t>
            </a:r>
            <a:endParaRPr lang="en-GB" sz="1400" kern="0" dirty="0">
              <a:solidFill>
                <a:srgbClr val="4472C4">
                  <a:lumMod val="50000"/>
                </a:srgbClr>
              </a:solidFill>
              <a:latin typeface="Century Gothic" panose="020B0502020202020204" pitchFamily="34" charset="0"/>
              <a:cs typeface="Arial"/>
              <a:sym typeface="Arial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4313" y="723492"/>
            <a:ext cx="66894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Listen to your partner. Complete the sentence with the </a:t>
            </a:r>
            <a:r>
              <a:rPr lang="en-GB" sz="1400" b="1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correct noun</a:t>
            </a:r>
            <a:r>
              <a:rPr lang="en-GB" sz="1400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.</a:t>
            </a:r>
            <a:endParaRPr lang="en-GB" sz="1400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3216749"/>
              </p:ext>
            </p:extLst>
          </p:nvPr>
        </p:nvGraphicFramePr>
        <p:xfrm>
          <a:off x="64313" y="1048241"/>
          <a:ext cx="3234509" cy="3607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345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01995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1…………………………………………</a:t>
                      </a:r>
                      <a:endParaRPr lang="en-GB" sz="14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1995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2…………………………………………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1995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3…………………………………………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1995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4…………………………………………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3932909" y="5750147"/>
            <a:ext cx="12800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église</a:t>
            </a:r>
            <a:endParaRPr lang="en-GB" sz="1400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28" name="Picture 12" descr="L'école maternelle et primaire Pajol située dans le 18ème ..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1021" y="6056618"/>
            <a:ext cx="615897" cy="709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3925229" y="6664994"/>
            <a:ext cx="12800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pont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458816" y="5744828"/>
            <a:ext cx="12800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err="1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bâtiment</a:t>
            </a:r>
            <a:endParaRPr lang="en-GB" sz="1400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32" name="Picture 31" descr="Paris France - Saint Augustin Church - Historic | SAINT AUGU… | Flick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4033" y="4967247"/>
            <a:ext cx="618043" cy="824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6" descr="office building in Paris, Franc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9790" y="4989929"/>
            <a:ext cx="610962" cy="783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33" descr="Pont Alexandre III - Wikipedia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7063" y="6070628"/>
            <a:ext cx="851955" cy="637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TextBox 34"/>
          <p:cNvSpPr txBox="1"/>
          <p:nvPr/>
        </p:nvSpPr>
        <p:spPr>
          <a:xfrm>
            <a:off x="3879417" y="8437333"/>
            <a:ext cx="12328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poste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522849" y="8452935"/>
            <a:ext cx="9313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jardin</a:t>
            </a:r>
            <a:endParaRPr lang="en-GB" sz="1400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63051" y="7555897"/>
            <a:ext cx="13690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café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893592" y="7563012"/>
            <a:ext cx="12736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université</a:t>
            </a:r>
            <a:endParaRPr lang="en-GB" sz="1400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39" name="Picture 2" descr="Studying at the Sorbonne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9137" y="7039976"/>
            <a:ext cx="843577" cy="571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8" descr="How to Drink Coffee Like a Local in Paris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5277" y="7047871"/>
            <a:ext cx="826474" cy="571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10" descr="All post offices in France will be open by end of May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7063" y="7881580"/>
            <a:ext cx="767726" cy="604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12" descr="Jardin des Tuileries in autumn leading to the Louvre Museum in ...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5992" y="7862066"/>
            <a:ext cx="927428" cy="643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TextBox 42"/>
          <p:cNvSpPr txBox="1"/>
          <p:nvPr/>
        </p:nvSpPr>
        <p:spPr>
          <a:xfrm>
            <a:off x="4053612" y="1621320"/>
            <a:ext cx="9226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parc</a:t>
            </a:r>
            <a:endParaRPr lang="en-GB" sz="1400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222791" y="1617868"/>
            <a:ext cx="14795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plage</a:t>
            </a:r>
            <a:endParaRPr lang="en-GB" sz="1400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45" name="Picture 4" descr="5K7A1012 | Parc Phoenix Nice | Bernard SANTUCCI | Flickr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3214" y="1036152"/>
            <a:ext cx="969820" cy="646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" descr="Studio Flat for rent in Nice IHA 7795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2438" y="1038580"/>
            <a:ext cx="929675" cy="646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TextBox 46"/>
          <p:cNvSpPr txBox="1"/>
          <p:nvPr/>
        </p:nvSpPr>
        <p:spPr>
          <a:xfrm>
            <a:off x="4162187" y="4465414"/>
            <a:ext cx="10636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en-GB" sz="1400" kern="0" dirty="0">
                <a:solidFill>
                  <a:srgbClr val="4472C4">
                    <a:lumMod val="50000"/>
                  </a:srgbClr>
                </a:solidFill>
                <a:latin typeface="Century Gothic" panose="020B0502020202020204" pitchFamily="34" charset="0"/>
                <a:cs typeface="Arial"/>
                <a:sym typeface="Arial"/>
              </a:rPr>
              <a:t>café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437996" y="3510685"/>
            <a:ext cx="1071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n-GB" sz="1400" kern="0" dirty="0" err="1">
                <a:solidFill>
                  <a:srgbClr val="4472C4">
                    <a:lumMod val="50000"/>
                  </a:srgbClr>
                </a:solidFill>
                <a:latin typeface="Century Gothic" panose="020B0502020202020204" pitchFamily="34" charset="0"/>
                <a:cs typeface="Arial"/>
                <a:sym typeface="Arial"/>
              </a:rPr>
              <a:t>bâtiment</a:t>
            </a:r>
            <a:endParaRPr lang="en-GB" sz="1400" kern="0" dirty="0">
              <a:solidFill>
                <a:srgbClr val="4472C4">
                  <a:lumMod val="50000"/>
                </a:srgbClr>
              </a:solidFill>
              <a:latin typeface="Century Gothic" panose="020B0502020202020204" pitchFamily="34" charset="0"/>
              <a:cs typeface="Arial"/>
              <a:sym typeface="Arial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018429" y="3531496"/>
            <a:ext cx="8788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n-GB" sz="1400" kern="0" dirty="0" err="1">
                <a:solidFill>
                  <a:srgbClr val="4472C4">
                    <a:lumMod val="50000"/>
                  </a:srgbClr>
                </a:solidFill>
                <a:latin typeface="Century Gothic" panose="020B0502020202020204" pitchFamily="34" charset="0"/>
                <a:cs typeface="Arial"/>
                <a:sym typeface="Arial"/>
              </a:rPr>
              <a:t>église</a:t>
            </a:r>
            <a:endParaRPr lang="en-GB" sz="1400" kern="0" dirty="0">
              <a:solidFill>
                <a:srgbClr val="4472C4">
                  <a:lumMod val="50000"/>
                </a:srgbClr>
              </a:solidFill>
              <a:latin typeface="Century Gothic" panose="020B0502020202020204" pitchFamily="34" charset="0"/>
              <a:cs typeface="Arial"/>
              <a:sym typeface="Arial"/>
            </a:endParaRPr>
          </a:p>
        </p:txBody>
      </p:sp>
      <p:pic>
        <p:nvPicPr>
          <p:cNvPr id="50" name="Picture 8" descr="Nice. Notre-Dame of Nice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7068" y="2945247"/>
            <a:ext cx="962794" cy="625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10" descr="File:Nice-clocher-place-rue-Prefecture.jpg - Wikimedia Commons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8721" y="2839891"/>
            <a:ext cx="507423" cy="676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12" descr="File:Café de Turin.jpg - Wikimedia Commons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0204" y="3869470"/>
            <a:ext cx="953150" cy="634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16" descr="File:Ecole Primaire Jean Mermoz Roissy-en-France 2018.jp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1418" y="3884796"/>
            <a:ext cx="834006" cy="619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" name="TextBox 53"/>
          <p:cNvSpPr txBox="1"/>
          <p:nvPr/>
        </p:nvSpPr>
        <p:spPr>
          <a:xfrm>
            <a:off x="5589091" y="2549302"/>
            <a:ext cx="7763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n-GB" sz="1400" kern="0" dirty="0">
                <a:solidFill>
                  <a:srgbClr val="4472C4">
                    <a:lumMod val="50000"/>
                  </a:srgbClr>
                </a:solidFill>
                <a:latin typeface="Century Gothic" panose="020B0502020202020204" pitchFamily="34" charset="0"/>
                <a:cs typeface="Arial"/>
                <a:sym typeface="Arial"/>
              </a:rPr>
              <a:t>poste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4127032" y="2554246"/>
            <a:ext cx="7758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n-GB" sz="1400" kern="0" dirty="0" err="1">
                <a:solidFill>
                  <a:srgbClr val="4472C4">
                    <a:lumMod val="50000"/>
                  </a:srgbClr>
                </a:solidFill>
                <a:latin typeface="Century Gothic" panose="020B0502020202020204" pitchFamily="34" charset="0"/>
                <a:cs typeface="Arial"/>
                <a:sym typeface="Arial"/>
              </a:rPr>
              <a:t>pont</a:t>
            </a:r>
            <a:endParaRPr lang="en-GB" sz="1400" kern="0" dirty="0">
              <a:solidFill>
                <a:srgbClr val="4472C4">
                  <a:lumMod val="50000"/>
                </a:srgbClr>
              </a:solidFill>
              <a:latin typeface="Century Gothic" panose="020B0502020202020204" pitchFamily="34" charset="0"/>
              <a:cs typeface="Arial"/>
              <a:sym typeface="Arial"/>
            </a:endParaRPr>
          </a:p>
        </p:txBody>
      </p:sp>
      <p:pic>
        <p:nvPicPr>
          <p:cNvPr id="56" name="Picture 6" descr="Pont Napoléon, Nice, France (Riviera)] (LOC) | [Pont Napolé… | Flickr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654" y="1957832"/>
            <a:ext cx="941208" cy="683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10" descr="File:Rue Hotel des Postes, La Post, Nice, Provence-Alpes-Côte d ...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417" y="1961146"/>
            <a:ext cx="908033" cy="650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8" name="TextBox 57"/>
          <p:cNvSpPr txBox="1"/>
          <p:nvPr/>
        </p:nvSpPr>
        <p:spPr>
          <a:xfrm>
            <a:off x="5589091" y="4460203"/>
            <a:ext cx="1141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école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1" y="4709670"/>
            <a:ext cx="73392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Now read the sentence beginnings. </a:t>
            </a:r>
            <a:r>
              <a:rPr lang="en-GB" sz="1400" b="1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Your partner </a:t>
            </a:r>
            <a:r>
              <a:rPr lang="en-GB" sz="1400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will complete them.</a:t>
            </a:r>
            <a:endParaRPr lang="en-GB" sz="1400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7090" y="5331109"/>
            <a:ext cx="59829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1. À Paris, </a:t>
            </a:r>
            <a:r>
              <a:rPr lang="en-GB" sz="1400" dirty="0" err="1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il</a:t>
            </a:r>
            <a:r>
              <a:rPr lang="en-GB" sz="1400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 y a </a:t>
            </a:r>
            <a:r>
              <a:rPr lang="en-GB" sz="1400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un haut...</a:t>
            </a:r>
            <a:endParaRPr lang="en-GB" sz="1400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15266" y="7214016"/>
            <a:ext cx="67208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en-GB" sz="1400" kern="0" dirty="0" smtClean="0">
                <a:solidFill>
                  <a:srgbClr val="4472C4">
                    <a:lumMod val="50000"/>
                  </a:srgbClr>
                </a:solidFill>
                <a:latin typeface="Century Gothic" panose="020B0502020202020204" pitchFamily="34" charset="0"/>
                <a:cs typeface="Arial"/>
                <a:sym typeface="Arial"/>
              </a:rPr>
              <a:t>3. Il </a:t>
            </a:r>
            <a:r>
              <a:rPr lang="en-GB" sz="1400" kern="0" dirty="0">
                <a:solidFill>
                  <a:srgbClr val="4472C4">
                    <a:lumMod val="50000"/>
                  </a:srgbClr>
                </a:solidFill>
                <a:latin typeface="Century Gothic" panose="020B0502020202020204" pitchFamily="34" charset="0"/>
                <a:cs typeface="Arial"/>
                <a:sym typeface="Arial"/>
              </a:rPr>
              <a:t>y a </a:t>
            </a:r>
            <a:r>
              <a:rPr lang="en-GB" sz="1400" kern="0" dirty="0" err="1">
                <a:solidFill>
                  <a:srgbClr val="4472C4">
                    <a:lumMod val="50000"/>
                  </a:srgbClr>
                </a:solidFill>
                <a:latin typeface="Century Gothic" panose="020B0502020202020204" pitchFamily="34" charset="0"/>
                <a:cs typeface="Arial"/>
                <a:sym typeface="Arial"/>
              </a:rPr>
              <a:t>une</a:t>
            </a:r>
            <a:r>
              <a:rPr lang="en-GB" sz="1400" kern="0" dirty="0">
                <a:solidFill>
                  <a:srgbClr val="4472C4">
                    <a:lumMod val="50000"/>
                  </a:srgbClr>
                </a:solidFill>
                <a:latin typeface="Century Gothic" panose="020B0502020202020204" pitchFamily="34" charset="0"/>
                <a:cs typeface="Arial"/>
                <a:sym typeface="Arial"/>
              </a:rPr>
              <a:t> </a:t>
            </a:r>
            <a:r>
              <a:rPr lang="en-GB" sz="1400" kern="0" dirty="0" err="1">
                <a:solidFill>
                  <a:srgbClr val="4472C4">
                    <a:lumMod val="50000"/>
                  </a:srgbClr>
                </a:solidFill>
                <a:latin typeface="Century Gothic" panose="020B0502020202020204" pitchFamily="34" charset="0"/>
                <a:cs typeface="Arial"/>
                <a:sym typeface="Arial"/>
              </a:rPr>
              <a:t>vieille</a:t>
            </a:r>
            <a:r>
              <a:rPr lang="en-GB" sz="1400" kern="0" dirty="0">
                <a:solidFill>
                  <a:srgbClr val="4472C4">
                    <a:lumMod val="50000"/>
                  </a:srgbClr>
                </a:solidFill>
                <a:latin typeface="Century Gothic" panose="020B0502020202020204" pitchFamily="34" charset="0"/>
                <a:cs typeface="Arial"/>
                <a:sym typeface="Arial"/>
              </a:rPr>
              <a:t>...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83522" y="8113111"/>
            <a:ext cx="67208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en-GB" sz="1400" kern="0" dirty="0" smtClean="0">
                <a:solidFill>
                  <a:srgbClr val="4472C4">
                    <a:lumMod val="50000"/>
                  </a:srgbClr>
                </a:solidFill>
                <a:latin typeface="Century Gothic" panose="020B0502020202020204" pitchFamily="34" charset="0"/>
                <a:cs typeface="Arial"/>
                <a:sym typeface="Arial"/>
              </a:rPr>
              <a:t>4. Il </a:t>
            </a:r>
            <a:r>
              <a:rPr lang="en-GB" sz="1400" kern="0" dirty="0">
                <a:solidFill>
                  <a:srgbClr val="4472C4">
                    <a:lumMod val="50000"/>
                  </a:srgbClr>
                </a:solidFill>
                <a:latin typeface="Century Gothic" panose="020B0502020202020204" pitchFamily="34" charset="0"/>
                <a:cs typeface="Arial"/>
                <a:sym typeface="Arial"/>
              </a:rPr>
              <a:t>y a </a:t>
            </a:r>
            <a:r>
              <a:rPr lang="en-GB" sz="1400" kern="0" dirty="0" err="1">
                <a:solidFill>
                  <a:srgbClr val="4472C4">
                    <a:lumMod val="50000"/>
                  </a:srgbClr>
                </a:solidFill>
                <a:latin typeface="Century Gothic" panose="020B0502020202020204" pitchFamily="34" charset="0"/>
                <a:cs typeface="Arial"/>
                <a:sym typeface="Arial"/>
              </a:rPr>
              <a:t>aussi</a:t>
            </a:r>
            <a:r>
              <a:rPr lang="en-GB" sz="1400" kern="0" dirty="0">
                <a:solidFill>
                  <a:srgbClr val="4472C4">
                    <a:lumMod val="50000"/>
                  </a:srgbClr>
                </a:solidFill>
                <a:latin typeface="Century Gothic" panose="020B0502020202020204" pitchFamily="34" charset="0"/>
                <a:cs typeface="Arial"/>
                <a:sym typeface="Arial"/>
              </a:rPr>
              <a:t> un </a:t>
            </a:r>
            <a:r>
              <a:rPr lang="en-GB" sz="1400" kern="0" dirty="0" smtClean="0">
                <a:solidFill>
                  <a:srgbClr val="4472C4">
                    <a:lumMod val="50000"/>
                  </a:srgbClr>
                </a:solidFill>
                <a:latin typeface="Century Gothic" panose="020B0502020202020204" pitchFamily="34" charset="0"/>
                <a:cs typeface="Arial"/>
                <a:sym typeface="Arial"/>
              </a:rPr>
              <a:t>beau...</a:t>
            </a:r>
            <a:endParaRPr lang="en-GB" sz="1400" kern="0" dirty="0">
              <a:solidFill>
                <a:srgbClr val="4472C4">
                  <a:lumMod val="50000"/>
                </a:srgbClr>
              </a:solidFill>
              <a:latin typeface="Century Gothic" panose="020B0502020202020204" pitchFamily="34" charset="0"/>
              <a:cs typeface="Arial"/>
              <a:sym typeface="Arial"/>
            </a:endParaRPr>
          </a:p>
        </p:txBody>
      </p:sp>
      <p:sp>
        <p:nvSpPr>
          <p:cNvPr id="63" name="TextBox 62"/>
          <p:cNvSpPr txBox="1">
            <a:spLocks noChangeAspect="1"/>
          </p:cNvSpPr>
          <p:nvPr/>
        </p:nvSpPr>
        <p:spPr>
          <a:xfrm>
            <a:off x="115266" y="6232936"/>
            <a:ext cx="66918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en-GB" sz="1400" kern="0" dirty="0" smtClean="0">
                <a:solidFill>
                  <a:srgbClr val="4472C4">
                    <a:lumMod val="50000"/>
                  </a:srgbClr>
                </a:solidFill>
                <a:latin typeface="Century Gothic" panose="020B0502020202020204" pitchFamily="34" charset="0"/>
                <a:cs typeface="Arial"/>
                <a:sym typeface="Arial"/>
              </a:rPr>
              <a:t>2. Il </a:t>
            </a:r>
            <a:r>
              <a:rPr lang="en-GB" sz="1400" kern="0" dirty="0">
                <a:solidFill>
                  <a:srgbClr val="4472C4">
                    <a:lumMod val="50000"/>
                  </a:srgbClr>
                </a:solidFill>
                <a:latin typeface="Century Gothic" panose="020B0502020202020204" pitchFamily="34" charset="0"/>
                <a:cs typeface="Arial"/>
                <a:sym typeface="Arial"/>
              </a:rPr>
              <a:t>y a </a:t>
            </a:r>
            <a:r>
              <a:rPr lang="en-GB" sz="1400" kern="0" dirty="0" err="1" smtClean="0">
                <a:solidFill>
                  <a:srgbClr val="4472C4">
                    <a:lumMod val="50000"/>
                  </a:srgbClr>
                </a:solidFill>
                <a:latin typeface="Century Gothic" panose="020B0502020202020204" pitchFamily="34" charset="0"/>
                <a:cs typeface="Arial"/>
                <a:sym typeface="Arial"/>
              </a:rPr>
              <a:t>une</a:t>
            </a:r>
            <a:r>
              <a:rPr lang="en-GB" sz="1400" kern="0" dirty="0" smtClean="0">
                <a:solidFill>
                  <a:srgbClr val="4472C4">
                    <a:lumMod val="50000"/>
                  </a:srgbClr>
                </a:solidFill>
                <a:latin typeface="Century Gothic" panose="020B0502020202020204" pitchFamily="34" charset="0"/>
                <a:cs typeface="Arial"/>
                <a:sym typeface="Arial"/>
              </a:rPr>
              <a:t> nouvelle...</a:t>
            </a:r>
            <a:endParaRPr lang="en-GB" sz="1400" kern="0" dirty="0">
              <a:solidFill>
                <a:srgbClr val="4472C4">
                  <a:lumMod val="50000"/>
                </a:srgbClr>
              </a:solidFill>
              <a:latin typeface="Century Gothic" panose="020B0502020202020204" pitchFamily="34" charset="0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1846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CELP_French_Portrait_Template" id="{9465B33A-4896-7340-AA2F-A562FB596386}" vid="{BE9936F4-532A-D848-B02B-F691BC9D61A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NCELP_French_Portrait_Template</Template>
  <TotalTime>49</TotalTime>
  <Words>202</Words>
  <Application>Microsoft Office PowerPoint</Application>
  <PresentationFormat>On-screen Show (4:3)</PresentationFormat>
  <Paragraphs>58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Century Gothic</vt:lpstr>
      <vt:lpstr>Tw Cen MT</vt:lpstr>
      <vt:lpstr>Office Theme</vt:lpstr>
      <vt:lpstr>Parler: Nice et Paris [A]</vt:lpstr>
      <vt:lpstr>Parler: Nice et Paris [B]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Parler: Nice</dc:title>
  <dc:creator>Rachel Hawkes</dc:creator>
  <cp:lastModifiedBy>Stephen Owen</cp:lastModifiedBy>
  <cp:revision>8</cp:revision>
  <dcterms:created xsi:type="dcterms:W3CDTF">2020-06-03T12:52:36Z</dcterms:created>
  <dcterms:modified xsi:type="dcterms:W3CDTF">2020-06-03T16:13:31Z</dcterms:modified>
</cp:coreProperties>
</file>