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9" r:id="rId3"/>
  </p:sldMasterIdLst>
  <p:notesMasterIdLst>
    <p:notesMasterId r:id="rId28"/>
  </p:notesMasterIdLst>
  <p:sldIdLst>
    <p:sldId id="271" r:id="rId4"/>
    <p:sldId id="479" r:id="rId5"/>
    <p:sldId id="480" r:id="rId6"/>
    <p:sldId id="481" r:id="rId7"/>
    <p:sldId id="482" r:id="rId8"/>
    <p:sldId id="483" r:id="rId9"/>
    <p:sldId id="484" r:id="rId10"/>
    <p:sldId id="485" r:id="rId11"/>
    <p:sldId id="486" r:id="rId12"/>
    <p:sldId id="487" r:id="rId13"/>
    <p:sldId id="488" r:id="rId14"/>
    <p:sldId id="489" r:id="rId15"/>
    <p:sldId id="490" r:id="rId16"/>
    <p:sldId id="491" r:id="rId17"/>
    <p:sldId id="492" r:id="rId18"/>
    <p:sldId id="493" r:id="rId19"/>
    <p:sldId id="494" r:id="rId20"/>
    <p:sldId id="495" r:id="rId21"/>
    <p:sldId id="496" r:id="rId22"/>
    <p:sldId id="515" r:id="rId23"/>
    <p:sldId id="516" r:id="rId24"/>
    <p:sldId id="570" r:id="rId25"/>
    <p:sldId id="571" r:id="rId26"/>
    <p:sldId id="57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AFD"/>
    <a:srgbClr val="115076"/>
    <a:srgbClr val="EE6000"/>
    <a:srgbClr val="FBF0D5"/>
    <a:srgbClr val="DAA5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35" autoAdjust="0"/>
    <p:restoredTop sz="75506" autoAdjust="0"/>
  </p:normalViewPr>
  <p:slideViewPr>
    <p:cSldViewPr snapToGrid="0">
      <p:cViewPr varScale="1">
        <p:scale>
          <a:sx n="55" d="100"/>
          <a:sy n="55" d="100"/>
        </p:scale>
        <p:origin x="1104" y="6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17/04/2020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introduced</a:t>
            </a:r>
            <a:r>
              <a:rPr lang="en-GB" sz="1200" b="1" i="0" u="none" strike="noStrike" kern="1200" cap="none" dirty="0">
                <a:solidFill>
                  <a:schemeClr val="tx1"/>
                </a:solidFill>
                <a:effectLst/>
                <a:latin typeface="+mn-lt"/>
                <a:ea typeface="Calibri"/>
                <a:cs typeface="Calibri"/>
                <a:sym typeface="Calibri"/>
              </a:rPr>
              <a:t> this week (1 is the most common word in French): </a:t>
            </a:r>
            <a:endParaRPr lang="en-GB" sz="1200" b="0" i="0" u="none" strike="noStrike" kern="1200" cap="none" dirty="0">
              <a:solidFill>
                <a:schemeClr val="tx1"/>
              </a:solidFill>
              <a:effectLst/>
              <a:latin typeface="+mn-lt"/>
              <a:ea typeface="Calibri"/>
              <a:cs typeface="Calibri"/>
              <a:sym typeface="Calibri"/>
            </a:endParaRPr>
          </a:p>
          <a:p>
            <a:endParaRPr lang="en-GB" sz="1200" b="1"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3.1.1 </a:t>
            </a:r>
            <a:r>
              <a:rPr lang="en-GB" sz="1200" b="0" i="0" u="none" strike="noStrike" kern="1200" cap="none" dirty="0">
                <a:solidFill>
                  <a:schemeClr val="tx1"/>
                </a:solidFill>
                <a:effectLst/>
                <a:latin typeface="+mn-lt"/>
                <a:ea typeface="Calibri"/>
                <a:cs typeface="Calibri"/>
                <a:sym typeface="Calibri"/>
              </a:rPr>
              <a:t>-</a:t>
            </a:r>
            <a:r>
              <a:rPr lang="en-GB" sz="1200" b="1" i="0" u="none" strike="noStrike" kern="1200" cap="none" dirty="0">
                <a:solidFill>
                  <a:schemeClr val="tx1"/>
                </a:solidFill>
                <a:effectLst/>
                <a:latin typeface="+mn-lt"/>
                <a:ea typeface="Calibri"/>
                <a:cs typeface="Calibri"/>
                <a:sym typeface="Calibri"/>
              </a:rPr>
              <a:t> </a:t>
            </a:r>
            <a:r>
              <a:rPr lang="fr-FR" dirty="0">
                <a:solidFill>
                  <a:srgbClr val="000000"/>
                </a:solidFill>
                <a:latin typeface="Century Gothic" panose="020B0502020202020204" pitchFamily="34" charset="0"/>
              </a:rPr>
              <a:t>apprendre [327], apprends [327], apprend [327] comprendre [95], comprends [43], comprend [43] prendre [43], prends [43], prend [43], erreur [612], facile [822]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Source: </a:t>
            </a:r>
            <a:r>
              <a:rPr lang="en-GB" sz="1200" b="0" i="0" u="none" strike="noStrike" kern="1200" cap="none" dirty="0" err="1">
                <a:solidFill>
                  <a:schemeClr val="tx1"/>
                </a:solidFill>
                <a:effectLst/>
                <a:latin typeface="+mn-lt"/>
                <a:ea typeface="Calibri"/>
                <a:cs typeface="Calibri"/>
                <a:sym typeface="Calibri"/>
              </a:rPr>
              <a:t>Londsale</a:t>
            </a:r>
            <a:r>
              <a:rPr lang="en-GB" sz="1200" b="0" i="0" u="none" strike="noStrike" kern="1200" cap="none" dirty="0">
                <a:solidFill>
                  <a:schemeClr val="tx1"/>
                </a:solidFill>
                <a:effectLst/>
                <a:latin typeface="+mn-lt"/>
                <a:ea typeface="Calibri"/>
                <a:cs typeface="Calibri"/>
                <a:sym typeface="Calibri"/>
              </a:rPr>
              <a:t>, D., &amp; Le Bras, Y.  (2009). </a:t>
            </a:r>
            <a:r>
              <a:rPr lang="en-GB" sz="1200" b="0" i="1" u="none" strike="noStrike" kern="1200" cap="none" dirty="0">
                <a:solidFill>
                  <a:schemeClr val="tx1"/>
                </a:solidFill>
                <a:effectLst/>
                <a:latin typeface="+mn-lt"/>
                <a:ea typeface="Calibri"/>
                <a:cs typeface="Calibri"/>
                <a:sym typeface="Calibri"/>
              </a:rPr>
              <a:t>A Frequency Dictionary of French: Core vocabulary for learners </a:t>
            </a:r>
            <a:r>
              <a:rPr lang="en-GB" sz="1200" b="0" i="0" u="none" strike="noStrike" kern="1200" cap="none" dirty="0">
                <a:solidFill>
                  <a:schemeClr val="tx1"/>
                </a:solidFill>
                <a:effectLst/>
                <a:latin typeface="+mn-lt"/>
                <a:ea typeface="Calibri"/>
                <a:cs typeface="Calibri"/>
                <a:sym typeface="Calibri"/>
              </a:rPr>
              <a:t>London: Routledge.</a:t>
            </a:r>
            <a:endParaRPr lang="en-GB" sz="1200" b="0" i="0" dirty="0">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017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prendre.</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566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prendre.</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501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prendre.</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4235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prendre.</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7376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prendre.</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626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prendre.</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522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prendre.</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6793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prendre.</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495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prendre.</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10545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prendre.</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629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Introducing the verb </a:t>
            </a:r>
            <a:r>
              <a:rPr lang="en-GB" i="1" dirty="0"/>
              <a:t>prendre </a:t>
            </a:r>
            <a:r>
              <a:rPr lang="en-GB" dirty="0"/>
              <a:t>more explicitly. </a:t>
            </a:r>
            <a:r>
              <a:rPr lang="en-GB" i="1" dirty="0"/>
              <a:t>Prendre</a:t>
            </a:r>
            <a:r>
              <a:rPr lang="en-GB" dirty="0"/>
              <a:t> is one of the 25 most frequently used verbs in French. All 25 most frequent verbs will be introduced early on using the same format. Both long form (infinitive) and short form (3</a:t>
            </a:r>
            <a:r>
              <a:rPr lang="en-GB" baseline="30000" dirty="0"/>
              <a:t>rd</a:t>
            </a:r>
            <a:r>
              <a:rPr lang="en-GB" dirty="0"/>
              <a:t> person singular) are introduced in order to familiarise students with the various forms of the same verb. </a:t>
            </a:r>
          </a:p>
          <a:p>
            <a:endParaRPr lang="en-GB" dirty="0"/>
          </a:p>
          <a:p>
            <a:r>
              <a:rPr lang="en-GB" b="0" dirty="0"/>
              <a:t>1. Bring up the word </a:t>
            </a:r>
            <a:r>
              <a:rPr lang="en-GB" b="0" i="1" dirty="0"/>
              <a:t>prendre</a:t>
            </a:r>
            <a:r>
              <a:rPr lang="en-GB" b="0" dirty="0"/>
              <a:t> on its own, say</a:t>
            </a:r>
            <a:r>
              <a:rPr lang="en-GB" b="0" baseline="0" dirty="0"/>
              <a:t> it, students repeat it (remind them of the phonics).</a:t>
            </a:r>
          </a:p>
          <a:p>
            <a:r>
              <a:rPr lang="en-GB" b="0" baseline="0" dirty="0"/>
              <a:t>2. </a:t>
            </a:r>
            <a:r>
              <a:rPr lang="en-GB" dirty="0"/>
              <a:t>Try to elicit the meaning from the students. </a:t>
            </a:r>
          </a:p>
          <a:p>
            <a:r>
              <a:rPr lang="en-GB" dirty="0"/>
              <a:t>3.</a:t>
            </a:r>
            <a:r>
              <a:rPr lang="en-GB" b="0" baseline="0" dirty="0"/>
              <a:t> Bring up the picture, and e</a:t>
            </a:r>
            <a:r>
              <a:rPr lang="en-GB" baseline="0" dirty="0"/>
              <a:t>stablish the meaning of the word in English, clearly, i.e., ‘to take’. </a:t>
            </a:r>
            <a:br>
              <a:rPr lang="en-GB" baseline="0" dirty="0"/>
            </a:br>
            <a:r>
              <a:rPr lang="en-GB" baseline="0" dirty="0"/>
              <a:t>4. Bring up the short form </a:t>
            </a:r>
            <a:r>
              <a:rPr lang="en-GB" i="1" baseline="0" dirty="0" err="1"/>
              <a:t>prend</a:t>
            </a:r>
            <a:r>
              <a:rPr lang="en-GB" i="1" baseline="0" dirty="0"/>
              <a:t>, </a:t>
            </a:r>
            <a:r>
              <a:rPr lang="en-GB" i="0" baseline="0" dirty="0"/>
              <a:t>say it, students repeat it. Try to elicit the meaning from the students.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3142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a:t>The first three persons singular of the</a:t>
            </a:r>
            <a:r>
              <a:rPr lang="en-GB" b="0" i="0" baseline="0"/>
              <a:t> verb </a:t>
            </a:r>
            <a:r>
              <a:rPr lang="en-GB" b="0" i="1" baseline="0"/>
              <a:t>prendre</a:t>
            </a:r>
            <a:r>
              <a:rPr lang="en-GB" b="0" i="0" baseline="0"/>
              <a:t> are now presented.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baseline="0"/>
              <a:t>Point out to students that all three of these verb forms sound the same in French.</a:t>
            </a: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577484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a:t>The first three persons singular of the</a:t>
            </a:r>
            <a:r>
              <a:rPr lang="en-GB" b="0" i="0" baseline="0"/>
              <a:t> verb </a:t>
            </a:r>
            <a:r>
              <a:rPr lang="en-GB" b="0" i="1" baseline="0"/>
              <a:t>apprendre</a:t>
            </a:r>
            <a:r>
              <a:rPr lang="en-GB" b="0" i="0" baseline="0"/>
              <a:t> are now presented.</a:t>
            </a: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a:t>Point out the contraction of </a:t>
            </a:r>
            <a:r>
              <a:rPr lang="en-GB" b="0" i="1"/>
              <a:t>je</a:t>
            </a:r>
            <a:r>
              <a:rPr lang="en-GB" b="0" i="0"/>
              <a:t> to </a:t>
            </a:r>
            <a:r>
              <a:rPr lang="en-GB" b="0" i="1"/>
              <a:t>j’</a:t>
            </a:r>
            <a:r>
              <a:rPr lang="en-GB" b="0" i="0"/>
              <a:t> before the ‘a’ of </a:t>
            </a:r>
            <a:r>
              <a:rPr lang="en-GB" b="0" i="1"/>
              <a:t>apprends</a:t>
            </a:r>
            <a:r>
              <a:rPr lang="en-GB" b="0" i="0"/>
              <a:t>.</a:t>
            </a:r>
            <a:r>
              <a:rPr lang="en-GB" b="0" i="0" baseline="0"/>
              <a:t> Students have seen this previously, for example with </a:t>
            </a:r>
            <a:r>
              <a:rPr lang="en-GB" b="0" i="1" baseline="0"/>
              <a:t>j’ai</a:t>
            </a:r>
            <a:r>
              <a:rPr lang="en-GB" b="0" i="0" baseline="0"/>
              <a:t> , </a:t>
            </a:r>
            <a:r>
              <a:rPr lang="en-GB" b="0" i="1" baseline="0"/>
              <a:t>j’aime </a:t>
            </a:r>
            <a:r>
              <a:rPr lang="en-GB" b="0" i="0" baseline="0"/>
              <a:t>and </a:t>
            </a:r>
            <a:r>
              <a:rPr lang="en-GB" b="0" i="1" u="none" baseline="0"/>
              <a:t>j’étudie</a:t>
            </a:r>
            <a:r>
              <a:rPr lang="en-GB" b="0" i="0" u="none" baseline="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baseline="0"/>
              <a:t>Point out to students that all three of these verb forms sound the same in French.</a:t>
            </a: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u="none"/>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62859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a:t>The first three persons singular of the</a:t>
            </a:r>
            <a:r>
              <a:rPr lang="en-GB" b="0" i="0" baseline="0"/>
              <a:t> verb </a:t>
            </a:r>
            <a:r>
              <a:rPr lang="en-GB" b="0" i="1" baseline="0"/>
              <a:t>comprendre</a:t>
            </a:r>
            <a:r>
              <a:rPr lang="en-GB" b="0" i="0" baseline="0"/>
              <a:t> are now presented.</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0" i="0" baseline="0"/>
              <a:t>Point out to students that all three of these verb forms sound the same in French.</a:t>
            </a: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0" i="0"/>
          </a:p>
        </p:txBody>
      </p:sp>
      <p:sp>
        <p:nvSpPr>
          <p:cNvPr id="143" name="Google Shape;14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35391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This slide practises the vocabulary introduced this week, requiring students to pay attention to meaning and form in context. It also incorporates two items of revisited vocabulary, and two examples of intonation questions, which will be returned to when introducing subject-verb inversion.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Students write the missing words in order. To extend the activity, the conversation can be translated into English (a suggested translation follows on the next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NB: </a:t>
            </a:r>
            <a:r>
              <a:rPr lang="en-GB" sz="1200" b="0" i="0" u="none" strike="noStrike" kern="1200" cap="none" dirty="0">
                <a:solidFill>
                  <a:schemeClr val="tx1"/>
                </a:solidFill>
                <a:effectLst/>
                <a:latin typeface="+mn-lt"/>
                <a:ea typeface="Calibri"/>
                <a:cs typeface="Calibri"/>
                <a:sym typeface="Calibri"/>
              </a:rPr>
              <a:t>Students may need some guidance when translating ‘Je </a:t>
            </a:r>
            <a:r>
              <a:rPr lang="en-GB" sz="1200" b="0" i="0" u="none" strike="noStrike" kern="1200" cap="none" dirty="0" err="1">
                <a:solidFill>
                  <a:schemeClr val="tx1"/>
                </a:solidFill>
                <a:effectLst/>
                <a:latin typeface="+mn-lt"/>
                <a:ea typeface="Calibri"/>
                <a:cs typeface="Calibri"/>
                <a:sym typeface="Calibri"/>
              </a:rPr>
              <a:t>prends</a:t>
            </a:r>
            <a:r>
              <a:rPr lang="en-GB" sz="1200" b="0" i="0" u="none" strike="noStrike" kern="1200" cap="none" dirty="0">
                <a:solidFill>
                  <a:schemeClr val="tx1"/>
                </a:solidFill>
                <a:effectLst/>
                <a:latin typeface="+mn-lt"/>
                <a:ea typeface="Calibri"/>
                <a:cs typeface="Calibri"/>
                <a:sym typeface="Calibri"/>
              </a:rPr>
              <a:t> le temps </a:t>
            </a:r>
            <a:r>
              <a:rPr lang="en-GB" sz="1200" b="1" i="0" u="none" strike="noStrike" kern="1200" cap="none" dirty="0">
                <a:solidFill>
                  <a:schemeClr val="tx1"/>
                </a:solidFill>
                <a:effectLst/>
                <a:latin typeface="+mn-lt"/>
                <a:ea typeface="Calibri"/>
                <a:cs typeface="Calibri"/>
                <a:sym typeface="Calibri"/>
              </a:rPr>
              <a:t>de</a:t>
            </a:r>
            <a:r>
              <a:rPr lang="en-GB" sz="1200" b="0" i="0" u="none" strike="noStrike" kern="1200" cap="none" dirty="0">
                <a:solidFill>
                  <a:schemeClr val="tx1"/>
                </a:solidFill>
                <a:effectLst/>
                <a:latin typeface="+mn-lt"/>
                <a:ea typeface="Calibri"/>
                <a:cs typeface="Calibri"/>
                <a:sym typeface="Calibri"/>
              </a:rPr>
              <a:t> faire les devoirs’. This use of ‘de’ + infinitive has not been encountered before, but the meaning may be arrived at by starting with ‘the time of doing the homework’ and working towards a more natural English expression of this idea.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introduced</a:t>
            </a:r>
            <a:r>
              <a:rPr lang="en-GB" sz="1200" b="1" i="0" u="none" strike="noStrike" kern="1200" cap="none" dirty="0">
                <a:solidFill>
                  <a:schemeClr val="tx1"/>
                </a:solidFill>
                <a:effectLst/>
                <a:latin typeface="+mn-lt"/>
                <a:ea typeface="Calibri"/>
                <a:cs typeface="Calibri"/>
                <a:sym typeface="Calibri"/>
              </a:rPr>
              <a:t> this week (1 is the most common word in French):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3.1.1 </a:t>
            </a:r>
            <a:r>
              <a:rPr lang="en-GB" sz="1200" b="0" i="0" u="none" strike="noStrike" kern="1200" cap="none" dirty="0">
                <a:solidFill>
                  <a:schemeClr val="tx1"/>
                </a:solidFill>
                <a:effectLst/>
                <a:latin typeface="+mn-lt"/>
                <a:ea typeface="Calibri"/>
                <a:cs typeface="Calibri"/>
                <a:sym typeface="Calibri"/>
              </a:rPr>
              <a:t>-</a:t>
            </a:r>
            <a:r>
              <a:rPr lang="en-GB" sz="1200" b="1" i="0" u="none" strike="noStrike" kern="1200" cap="none" dirty="0">
                <a:solidFill>
                  <a:schemeClr val="tx1"/>
                </a:solidFill>
                <a:effectLst/>
                <a:latin typeface="+mn-lt"/>
                <a:ea typeface="Calibri"/>
                <a:cs typeface="Calibri"/>
                <a:sym typeface="Calibri"/>
              </a:rPr>
              <a:t> </a:t>
            </a:r>
            <a:r>
              <a:rPr lang="fr-FR" b="1" dirty="0">
                <a:solidFill>
                  <a:srgbClr val="000000"/>
                </a:solidFill>
                <a:latin typeface="Century Gothic" panose="020B0502020202020204" pitchFamily="34" charset="0"/>
              </a:rPr>
              <a:t>apprendre</a:t>
            </a:r>
            <a:r>
              <a:rPr lang="fr-FR" dirty="0">
                <a:solidFill>
                  <a:srgbClr val="000000"/>
                </a:solidFill>
                <a:latin typeface="Century Gothic" panose="020B0502020202020204" pitchFamily="34" charset="0"/>
              </a:rPr>
              <a:t> [327], </a:t>
            </a:r>
            <a:r>
              <a:rPr lang="fr-FR" b="1" dirty="0">
                <a:solidFill>
                  <a:srgbClr val="000000"/>
                </a:solidFill>
                <a:latin typeface="Century Gothic" panose="020B0502020202020204" pitchFamily="34" charset="0"/>
              </a:rPr>
              <a:t>apprends</a:t>
            </a:r>
            <a:r>
              <a:rPr lang="fr-FR" dirty="0">
                <a:solidFill>
                  <a:srgbClr val="000000"/>
                </a:solidFill>
                <a:latin typeface="Century Gothic" panose="020B0502020202020204" pitchFamily="34" charset="0"/>
              </a:rPr>
              <a:t> [327], </a:t>
            </a:r>
            <a:r>
              <a:rPr lang="fr-FR" b="1" dirty="0">
                <a:solidFill>
                  <a:srgbClr val="000000"/>
                </a:solidFill>
                <a:latin typeface="Century Gothic" panose="020B0502020202020204" pitchFamily="34" charset="0"/>
              </a:rPr>
              <a:t>apprend</a:t>
            </a:r>
            <a:r>
              <a:rPr lang="fr-FR" dirty="0">
                <a:solidFill>
                  <a:srgbClr val="000000"/>
                </a:solidFill>
                <a:latin typeface="Century Gothic" panose="020B0502020202020204" pitchFamily="34" charset="0"/>
              </a:rPr>
              <a:t> [327] </a:t>
            </a:r>
            <a:r>
              <a:rPr lang="fr-FR" b="1" dirty="0">
                <a:solidFill>
                  <a:srgbClr val="000000"/>
                </a:solidFill>
                <a:latin typeface="Century Gothic" panose="020B0502020202020204" pitchFamily="34" charset="0"/>
              </a:rPr>
              <a:t>comprendre</a:t>
            </a:r>
            <a:r>
              <a:rPr lang="fr-FR" dirty="0">
                <a:solidFill>
                  <a:srgbClr val="000000"/>
                </a:solidFill>
                <a:latin typeface="Century Gothic" panose="020B0502020202020204" pitchFamily="34" charset="0"/>
              </a:rPr>
              <a:t> [95], </a:t>
            </a:r>
            <a:r>
              <a:rPr lang="fr-FR" b="1" dirty="0">
                <a:solidFill>
                  <a:srgbClr val="000000"/>
                </a:solidFill>
                <a:latin typeface="Century Gothic" panose="020B0502020202020204" pitchFamily="34" charset="0"/>
              </a:rPr>
              <a:t>comprends</a:t>
            </a:r>
            <a:r>
              <a:rPr lang="fr-FR" dirty="0">
                <a:solidFill>
                  <a:srgbClr val="000000"/>
                </a:solidFill>
                <a:latin typeface="Century Gothic" panose="020B0502020202020204" pitchFamily="34" charset="0"/>
              </a:rPr>
              <a:t> [43], </a:t>
            </a:r>
            <a:r>
              <a:rPr lang="fr-FR" b="1" dirty="0">
                <a:solidFill>
                  <a:srgbClr val="000000"/>
                </a:solidFill>
                <a:latin typeface="Century Gothic" panose="020B0502020202020204" pitchFamily="34" charset="0"/>
              </a:rPr>
              <a:t>comprend</a:t>
            </a:r>
            <a:r>
              <a:rPr lang="fr-FR" dirty="0">
                <a:solidFill>
                  <a:srgbClr val="000000"/>
                </a:solidFill>
                <a:latin typeface="Century Gothic" panose="020B0502020202020204" pitchFamily="34" charset="0"/>
              </a:rPr>
              <a:t> [43] </a:t>
            </a:r>
            <a:r>
              <a:rPr lang="fr-FR" b="1" dirty="0">
                <a:solidFill>
                  <a:srgbClr val="000000"/>
                </a:solidFill>
                <a:latin typeface="Century Gothic" panose="020B0502020202020204" pitchFamily="34" charset="0"/>
              </a:rPr>
              <a:t>prendre</a:t>
            </a:r>
            <a:r>
              <a:rPr lang="fr-FR" dirty="0">
                <a:solidFill>
                  <a:srgbClr val="000000"/>
                </a:solidFill>
                <a:latin typeface="Century Gothic" panose="020B0502020202020204" pitchFamily="34" charset="0"/>
              </a:rPr>
              <a:t> [43], </a:t>
            </a:r>
            <a:r>
              <a:rPr lang="fr-FR" b="1" dirty="0">
                <a:solidFill>
                  <a:srgbClr val="000000"/>
                </a:solidFill>
                <a:latin typeface="Century Gothic" panose="020B0502020202020204" pitchFamily="34" charset="0"/>
              </a:rPr>
              <a:t>prends</a:t>
            </a:r>
            <a:r>
              <a:rPr lang="fr-FR" dirty="0">
                <a:solidFill>
                  <a:srgbClr val="000000"/>
                </a:solidFill>
                <a:latin typeface="Century Gothic" panose="020B0502020202020204" pitchFamily="34" charset="0"/>
              </a:rPr>
              <a:t> [43], </a:t>
            </a:r>
            <a:r>
              <a:rPr lang="fr-FR" b="1" dirty="0">
                <a:solidFill>
                  <a:srgbClr val="000000"/>
                </a:solidFill>
                <a:latin typeface="Century Gothic" panose="020B0502020202020204" pitchFamily="34" charset="0"/>
              </a:rPr>
              <a:t>prend</a:t>
            </a:r>
            <a:r>
              <a:rPr lang="fr-FR" dirty="0">
                <a:solidFill>
                  <a:srgbClr val="000000"/>
                </a:solidFill>
                <a:latin typeface="Century Gothic" panose="020B0502020202020204" pitchFamily="34" charset="0"/>
              </a:rPr>
              <a:t> [43], </a:t>
            </a:r>
            <a:r>
              <a:rPr lang="fr-FR" b="1" dirty="0">
                <a:solidFill>
                  <a:srgbClr val="000000"/>
                </a:solidFill>
                <a:latin typeface="Century Gothic" panose="020B0502020202020204" pitchFamily="34" charset="0"/>
              </a:rPr>
              <a:t>erreur</a:t>
            </a:r>
            <a:r>
              <a:rPr lang="fr-FR" dirty="0">
                <a:solidFill>
                  <a:srgbClr val="000000"/>
                </a:solidFill>
                <a:latin typeface="Century Gothic" panose="020B0502020202020204" pitchFamily="34" charset="0"/>
              </a:rPr>
              <a:t> [612], </a:t>
            </a:r>
            <a:r>
              <a:rPr lang="fr-FR" b="1" dirty="0">
                <a:solidFill>
                  <a:srgbClr val="000000"/>
                </a:solidFill>
                <a:latin typeface="Century Gothic" panose="020B0502020202020204" pitchFamily="34" charset="0"/>
              </a:rPr>
              <a:t>facile</a:t>
            </a:r>
            <a:r>
              <a:rPr lang="fr-FR" dirty="0">
                <a:solidFill>
                  <a:srgbClr val="000000"/>
                </a:solidFill>
                <a:latin typeface="Century Gothic" panose="020B0502020202020204" pitchFamily="34" charset="0"/>
              </a:rPr>
              <a:t> [822]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vocabulary </a:t>
            </a:r>
            <a:r>
              <a:rPr lang="en-GB" sz="1200" b="1" i="0" u="sng" strike="noStrike" kern="1200" cap="none" dirty="0">
                <a:solidFill>
                  <a:schemeClr val="tx1"/>
                </a:solidFill>
                <a:effectLst/>
                <a:latin typeface="+mn-lt"/>
                <a:ea typeface="Calibri"/>
                <a:cs typeface="Calibri"/>
                <a:sym typeface="Calibri"/>
              </a:rPr>
              <a:t>revisited</a:t>
            </a:r>
            <a:r>
              <a:rPr lang="en-GB" sz="1200" b="1" i="0" u="none" strike="noStrike" kern="1200" cap="none" dirty="0">
                <a:solidFill>
                  <a:schemeClr val="tx1"/>
                </a:solidFill>
                <a:effectLst/>
                <a:latin typeface="+mn-lt"/>
                <a:ea typeface="Calibri"/>
                <a:cs typeface="Calibri"/>
                <a:sym typeface="Calibri"/>
              </a:rPr>
              <a:t> this week (1 is the most common word in French):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baseline="0" dirty="0">
                <a:solidFill>
                  <a:schemeClr val="tx1"/>
                </a:solidFill>
                <a:effectLst/>
                <a:latin typeface="+mn-lt"/>
                <a:ea typeface="Calibri"/>
                <a:cs typeface="Calibri"/>
                <a:sym typeface="Calibri"/>
              </a:rPr>
              <a:t>2.2.3 </a:t>
            </a:r>
            <a:r>
              <a:rPr lang="en-GB" sz="1200" b="0" i="0" u="none" strike="noStrike" kern="1200" cap="none" baseline="0" dirty="0">
                <a:solidFill>
                  <a:schemeClr val="tx1"/>
                </a:solidFill>
                <a:effectLst/>
                <a:latin typeface="+mn-lt"/>
                <a:ea typeface="Calibri"/>
                <a:cs typeface="Calibri"/>
                <a:sym typeface="Calibri"/>
              </a:rPr>
              <a:t>- </a:t>
            </a:r>
            <a:r>
              <a:rPr lang="fr-FR" sz="1200" b="1" i="0" u="none" strike="noStrike" kern="1200" cap="none" dirty="0">
                <a:solidFill>
                  <a:schemeClr val="tx1"/>
                </a:solidFill>
                <a:effectLst/>
                <a:latin typeface="+mn-lt"/>
                <a:ea typeface="Calibri"/>
                <a:cs typeface="Calibri"/>
                <a:sym typeface="Calibri"/>
              </a:rPr>
              <a:t>pourquoi</a:t>
            </a:r>
            <a:r>
              <a:rPr lang="fr-FR" sz="1200" b="0" i="0" u="none" strike="noStrike" kern="1200" cap="none" dirty="0">
                <a:solidFill>
                  <a:schemeClr val="tx1"/>
                </a:solidFill>
                <a:effectLst/>
                <a:latin typeface="+mn-lt"/>
                <a:ea typeface="Calibri"/>
                <a:cs typeface="Calibri"/>
                <a:sym typeface="Calibri"/>
              </a:rPr>
              <a:t> [193], frapper [745], ressembler [1398], cœur [568], </a:t>
            </a:r>
            <a:r>
              <a:rPr lang="fr-FR" sz="1200" b="1" i="0" u="none" strike="noStrike" kern="1200" cap="none" dirty="0">
                <a:solidFill>
                  <a:schemeClr val="tx1"/>
                </a:solidFill>
                <a:effectLst/>
                <a:latin typeface="+mn-lt"/>
                <a:ea typeface="Calibri"/>
                <a:cs typeface="Calibri"/>
                <a:sym typeface="Calibri"/>
              </a:rPr>
              <a:t>temps</a:t>
            </a:r>
            <a:r>
              <a:rPr lang="fr-FR" sz="1200" b="0" i="0" u="none" strike="noStrike" kern="1200" cap="none" dirty="0">
                <a:solidFill>
                  <a:schemeClr val="tx1"/>
                </a:solidFill>
                <a:effectLst/>
                <a:latin typeface="+mn-lt"/>
                <a:ea typeface="Calibri"/>
                <a:cs typeface="Calibri"/>
                <a:sym typeface="Calibri"/>
              </a:rPr>
              <a:t> [65], si [34], noir [572], blanc [708]</a:t>
            </a:r>
            <a:endParaRPr lang="en-GB" sz="1200" b="0" i="0" u="none" strike="noStrike" kern="1200" cap="none" baseline="0"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baseline="0" dirty="0">
                <a:solidFill>
                  <a:schemeClr val="tx1"/>
                </a:solidFill>
                <a:effectLst/>
                <a:latin typeface="+mn-lt"/>
                <a:ea typeface="Calibri"/>
                <a:cs typeface="Calibri"/>
                <a:sym typeface="Calibri"/>
              </a:rPr>
              <a:t>2.1.2 </a:t>
            </a:r>
            <a:r>
              <a:rPr lang="en-GB" sz="1200" b="0" i="0" u="none" strike="noStrike" kern="1200" cap="none" baseline="0" dirty="0">
                <a:solidFill>
                  <a:schemeClr val="tx1"/>
                </a:solidFill>
                <a:effectLst/>
                <a:latin typeface="+mn-lt"/>
                <a:ea typeface="Calibri"/>
                <a:cs typeface="Calibri"/>
                <a:sym typeface="Calibri"/>
              </a:rPr>
              <a:t>- </a:t>
            </a:r>
            <a:r>
              <a:rPr lang="fr-FR" sz="1200" b="0" i="0" u="none" strike="noStrike" kern="1200" cap="none" dirty="0">
                <a:solidFill>
                  <a:schemeClr val="tx1"/>
                </a:solidFill>
                <a:effectLst/>
                <a:latin typeface="+mn-lt"/>
                <a:ea typeface="Calibri"/>
                <a:cs typeface="Calibri"/>
                <a:sym typeface="Calibri"/>
              </a:rPr>
              <a:t>êtes [5], sommes [5], sont [5], frère [1043], parent [546], sœur [1558], jeune [152], ouvert [897], sage [2643], strict [1859]</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cap="none" dirty="0">
                <a:solidFill>
                  <a:schemeClr val="tx1"/>
                </a:solidFill>
                <a:effectLst/>
                <a:latin typeface="+mn-lt"/>
                <a:ea typeface="Calibri"/>
                <a:cs typeface="Calibri"/>
                <a:sym typeface="Calibri"/>
              </a:rPr>
              <a:t>Frequency rankings of non-SOW (near-)cognates (1 is the most common word in French):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err="1">
                <a:solidFill>
                  <a:schemeClr val="tx1"/>
                </a:solidFill>
                <a:effectLst/>
                <a:latin typeface="+mn-lt"/>
                <a:ea typeface="Calibri"/>
                <a:cs typeface="Calibri"/>
                <a:sym typeface="Calibri"/>
              </a:rPr>
              <a:t>compléter</a:t>
            </a:r>
            <a:r>
              <a:rPr lang="en-GB" sz="1200" b="0" i="0" u="none" strike="noStrike" kern="1200" cap="none" dirty="0">
                <a:solidFill>
                  <a:schemeClr val="tx1"/>
                </a:solidFill>
                <a:effectLst/>
                <a:latin typeface="+mn-lt"/>
                <a:ea typeface="Calibri"/>
                <a:cs typeface="Calibri"/>
                <a:sym typeface="Calibri"/>
              </a:rPr>
              <a:t> [2034], conversation [1747], </a:t>
            </a:r>
            <a:r>
              <a:rPr lang="en-GB" sz="1200" b="0" i="0" u="none" strike="noStrike" kern="1200" cap="none" dirty="0" err="1">
                <a:solidFill>
                  <a:schemeClr val="tx1"/>
                </a:solidFill>
                <a:effectLst/>
                <a:latin typeface="+mn-lt"/>
                <a:ea typeface="Calibri"/>
                <a:cs typeface="Calibri"/>
                <a:sym typeface="Calibri"/>
              </a:rPr>
              <a:t>heure</a:t>
            </a:r>
            <a:r>
              <a:rPr lang="en-GB" sz="1200" b="0" i="0" u="none" strike="noStrike" kern="1200" cap="none" dirty="0">
                <a:solidFill>
                  <a:schemeClr val="tx1"/>
                </a:solidFill>
                <a:effectLst/>
                <a:latin typeface="+mn-lt"/>
                <a:ea typeface="Calibri"/>
                <a:cs typeface="Calibri"/>
                <a:sym typeface="Calibri"/>
              </a:rPr>
              <a:t> [99], musique [1139], rap [&gt;5000], cool [&gt;5000], normal [833]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dirty="0">
                <a:solidFill>
                  <a:schemeClr val="tx1"/>
                </a:solidFill>
                <a:effectLst/>
                <a:latin typeface="+mn-lt"/>
                <a:ea typeface="Calibri"/>
                <a:cs typeface="Calibri"/>
                <a:sym typeface="Calibri"/>
              </a:rPr>
              <a:t>Source: </a:t>
            </a:r>
            <a:r>
              <a:rPr lang="en-GB" sz="1200" b="0" i="0" u="none" strike="noStrike" kern="1200" cap="none" dirty="0" err="1">
                <a:solidFill>
                  <a:schemeClr val="tx1"/>
                </a:solidFill>
                <a:effectLst/>
                <a:latin typeface="+mn-lt"/>
                <a:ea typeface="Calibri"/>
                <a:cs typeface="Calibri"/>
                <a:sym typeface="Calibri"/>
              </a:rPr>
              <a:t>Londsale</a:t>
            </a:r>
            <a:r>
              <a:rPr lang="en-GB" sz="1200" b="0" i="0" u="none" strike="noStrike" kern="1200" cap="none" dirty="0">
                <a:solidFill>
                  <a:schemeClr val="tx1"/>
                </a:solidFill>
                <a:effectLst/>
                <a:latin typeface="+mn-lt"/>
                <a:ea typeface="Calibri"/>
                <a:cs typeface="Calibri"/>
                <a:sym typeface="Calibri"/>
              </a:rPr>
              <a:t>, D., &amp; Le Bras, Y.  (2009). </a:t>
            </a:r>
            <a:r>
              <a:rPr lang="en-GB" sz="1200" b="0" i="1" u="none" strike="noStrike" kern="1200" cap="none" dirty="0">
                <a:solidFill>
                  <a:schemeClr val="tx1"/>
                </a:solidFill>
                <a:effectLst/>
                <a:latin typeface="+mn-lt"/>
                <a:ea typeface="Calibri"/>
                <a:cs typeface="Calibri"/>
                <a:sym typeface="Calibri"/>
              </a:rPr>
              <a:t>A Frequency Dictionary of French: Core vocabulary for learners </a:t>
            </a:r>
            <a:r>
              <a:rPr lang="en-GB" sz="1200" b="0" i="0" u="none" strike="noStrike" kern="1200" cap="none" dirty="0">
                <a:solidFill>
                  <a:schemeClr val="tx1"/>
                </a:solidFill>
                <a:effectLst/>
                <a:latin typeface="+mn-lt"/>
                <a:ea typeface="Calibri"/>
                <a:cs typeface="Calibri"/>
                <a:sym typeface="Calibri"/>
              </a:rPr>
              <a:t>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cap="none" dirty="0">
              <a:solidFill>
                <a:schemeClr val="tx1"/>
              </a:solidFill>
              <a:effectLst/>
              <a:latin typeface="+mn-lt"/>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u="none" strike="noStrike" kern="1200" cap="none" dirty="0">
              <a:solidFill>
                <a:schemeClr val="tx1"/>
              </a:solidFill>
              <a:effectLst/>
              <a:latin typeface="+mn-lt"/>
              <a:ea typeface="Calibri"/>
              <a:cs typeface="Calibri"/>
              <a:sym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39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err="1">
                <a:solidFill>
                  <a:schemeClr val="tx1"/>
                </a:solidFill>
                <a:effectLst/>
                <a:latin typeface="+mn-lt"/>
                <a:ea typeface="Calibri"/>
                <a:cs typeface="Calibri"/>
                <a:sym typeface="Calibri"/>
              </a:rPr>
              <a:t>Suggested</a:t>
            </a:r>
            <a:r>
              <a:rPr lang="fr-FR" sz="1200" b="0" i="0" u="none" strike="noStrike" kern="1200" cap="none" dirty="0">
                <a:solidFill>
                  <a:schemeClr val="tx1"/>
                </a:solidFill>
                <a:effectLst/>
                <a:latin typeface="+mn-lt"/>
                <a:ea typeface="Calibri"/>
                <a:cs typeface="Calibri"/>
                <a:sym typeface="Calibri"/>
              </a:rPr>
              <a:t> translation. Attention can </a:t>
            </a:r>
            <a:r>
              <a:rPr lang="fr-FR" sz="1200" b="0" i="0" u="none" strike="noStrike" kern="1200" cap="none" dirty="0" err="1">
                <a:solidFill>
                  <a:schemeClr val="tx1"/>
                </a:solidFill>
                <a:effectLst/>
                <a:latin typeface="+mn-lt"/>
                <a:ea typeface="Calibri"/>
                <a:cs typeface="Calibri"/>
                <a:sym typeface="Calibri"/>
              </a:rPr>
              <a:t>be</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drawn</a:t>
            </a:r>
            <a:r>
              <a:rPr lang="fr-FR" sz="1200" b="0" i="0" u="none" strike="noStrike" kern="1200" cap="none" dirty="0">
                <a:solidFill>
                  <a:schemeClr val="tx1"/>
                </a:solidFill>
                <a:effectLst/>
                <a:latin typeface="+mn-lt"/>
                <a:ea typeface="Calibri"/>
                <a:cs typeface="Calibri"/>
                <a:sym typeface="Calibri"/>
              </a:rPr>
              <a:t> to the </a:t>
            </a:r>
            <a:r>
              <a:rPr lang="fr-FR" sz="1200" b="0" i="0" u="none" strike="noStrike" kern="1200" cap="none" dirty="0" err="1">
                <a:solidFill>
                  <a:schemeClr val="tx1"/>
                </a:solidFill>
                <a:effectLst/>
                <a:latin typeface="+mn-lt"/>
                <a:ea typeface="Calibri"/>
                <a:cs typeface="Calibri"/>
                <a:sym typeface="Calibri"/>
              </a:rPr>
              <a:t>choice</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between</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present</a:t>
            </a:r>
            <a:r>
              <a:rPr lang="fr-FR" sz="1200" b="0" i="0" u="none" strike="noStrike" kern="1200" cap="none" dirty="0">
                <a:solidFill>
                  <a:schemeClr val="tx1"/>
                </a:solidFill>
                <a:effectLst/>
                <a:latin typeface="+mn-lt"/>
                <a:ea typeface="Calibri"/>
                <a:cs typeface="Calibri"/>
                <a:sym typeface="Calibri"/>
              </a:rPr>
              <a:t> simple and </a:t>
            </a:r>
            <a:r>
              <a:rPr lang="fr-FR" sz="1200" b="0" i="0" u="none" strike="noStrike" kern="1200" cap="none" dirty="0" err="1">
                <a:solidFill>
                  <a:schemeClr val="tx1"/>
                </a:solidFill>
                <a:effectLst/>
                <a:latin typeface="+mn-lt"/>
                <a:ea typeface="Calibri"/>
                <a:cs typeface="Calibri"/>
                <a:sym typeface="Calibri"/>
              </a:rPr>
              <a:t>continuous</a:t>
            </a:r>
            <a:r>
              <a:rPr lang="fr-FR" sz="1200" b="0" i="0" u="none" strike="noStrike" kern="1200" cap="none" dirty="0">
                <a:solidFill>
                  <a:schemeClr val="tx1"/>
                </a:solidFill>
                <a:effectLst/>
                <a:latin typeface="+mn-lt"/>
                <a:ea typeface="Calibri"/>
                <a:cs typeface="Calibri"/>
                <a:sym typeface="Calibri"/>
              </a:rPr>
              <a:t> translations in English – how </a:t>
            </a:r>
            <a:r>
              <a:rPr lang="fr-FR" sz="1200" b="0" i="0" u="none" strike="noStrike" kern="1200" cap="none" dirty="0" err="1">
                <a:solidFill>
                  <a:schemeClr val="tx1"/>
                </a:solidFill>
                <a:effectLst/>
                <a:latin typeface="+mn-lt"/>
                <a:ea typeface="Calibri"/>
                <a:cs typeface="Calibri"/>
                <a:sym typeface="Calibri"/>
              </a:rPr>
              <a:t>did</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students</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choose</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between</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them</a:t>
            </a:r>
            <a:r>
              <a:rPr lang="fr-FR" sz="1200" b="0" i="0" u="none" strike="noStrike" kern="1200" cap="none" dirty="0">
                <a:solidFill>
                  <a:schemeClr val="tx1"/>
                </a:solidFill>
                <a:effectLst/>
                <a:latin typeface="+mn-lt"/>
                <a:ea typeface="Calibri"/>
                <a:cs typeface="Calibri"/>
                <a:sym typeface="Calibri"/>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cap="none" dirty="0" err="1">
                <a:solidFill>
                  <a:schemeClr val="tx1"/>
                </a:solidFill>
                <a:effectLst/>
                <a:latin typeface="+mn-lt"/>
                <a:ea typeface="Calibri"/>
                <a:cs typeface="Calibri"/>
                <a:sym typeface="Calibri"/>
              </a:rPr>
              <a:t>Both</a:t>
            </a:r>
            <a:r>
              <a:rPr lang="fr-FR" sz="1200" b="0" i="0" u="none" strike="noStrike" kern="1200" cap="none" dirty="0">
                <a:solidFill>
                  <a:schemeClr val="tx1"/>
                </a:solidFill>
                <a:effectLst/>
                <a:latin typeface="+mn-lt"/>
                <a:ea typeface="Calibri"/>
                <a:cs typeface="Calibri"/>
                <a:sym typeface="Calibri"/>
              </a:rPr>
              <a:t> versions are possible </a:t>
            </a:r>
            <a:r>
              <a:rPr lang="fr-FR" sz="1200" b="0" i="0" u="none" strike="noStrike" kern="1200" cap="none" dirty="0" err="1">
                <a:solidFill>
                  <a:schemeClr val="tx1"/>
                </a:solidFill>
                <a:effectLst/>
                <a:latin typeface="+mn-lt"/>
                <a:ea typeface="Calibri"/>
                <a:cs typeface="Calibri"/>
                <a:sym typeface="Calibri"/>
              </a:rPr>
              <a:t>with</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similar</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meanings</a:t>
            </a:r>
            <a:r>
              <a:rPr lang="fr-FR" sz="1200" b="0" i="0" u="none" strike="noStrike" kern="1200" cap="none" dirty="0">
                <a:solidFill>
                  <a:schemeClr val="tx1"/>
                </a:solidFill>
                <a:effectLst/>
                <a:latin typeface="+mn-lt"/>
                <a:ea typeface="Calibri"/>
                <a:cs typeface="Calibri"/>
                <a:sym typeface="Calibri"/>
              </a:rPr>
              <a:t> in </a:t>
            </a:r>
            <a:r>
              <a:rPr lang="fr-FR" sz="1200" b="0" i="0" u="none" strike="noStrike" kern="1200" cap="none" dirty="0" err="1">
                <a:solidFill>
                  <a:schemeClr val="tx1"/>
                </a:solidFill>
                <a:effectLst/>
                <a:latin typeface="+mn-lt"/>
                <a:ea typeface="Calibri"/>
                <a:cs typeface="Calibri"/>
                <a:sym typeface="Calibri"/>
              </a:rPr>
              <a:t>some</a:t>
            </a:r>
            <a:r>
              <a:rPr lang="fr-FR" sz="1200" b="0" i="0" u="none" strike="noStrike" kern="1200" cap="none" dirty="0">
                <a:solidFill>
                  <a:schemeClr val="tx1"/>
                </a:solidFill>
                <a:effectLst/>
                <a:latin typeface="+mn-lt"/>
                <a:ea typeface="Calibri"/>
                <a:cs typeface="Calibri"/>
                <a:sym typeface="Calibri"/>
              </a:rPr>
              <a:t> cases (</a:t>
            </a:r>
            <a:r>
              <a:rPr lang="fr-FR" sz="1200" b="0" i="0" u="none" strike="noStrike" kern="1200" cap="none" dirty="0" err="1">
                <a:solidFill>
                  <a:schemeClr val="tx1"/>
                </a:solidFill>
                <a:effectLst/>
                <a:latin typeface="+mn-lt"/>
                <a:ea typeface="Calibri"/>
                <a:cs typeface="Calibri"/>
                <a:sym typeface="Calibri"/>
              </a:rPr>
              <a:t>eg</a:t>
            </a:r>
            <a:r>
              <a:rPr lang="fr-FR" sz="1200" b="0" i="0" u="none" strike="noStrike" kern="1200" cap="none" dirty="0">
                <a:solidFill>
                  <a:schemeClr val="tx1"/>
                </a:solidFill>
                <a:effectLst/>
                <a:latin typeface="+mn-lt"/>
                <a:ea typeface="Calibri"/>
                <a:cs typeface="Calibri"/>
                <a:sym typeface="Calibri"/>
              </a:rPr>
              <a:t>. ‘I like </a:t>
            </a:r>
            <a:r>
              <a:rPr lang="fr-FR" sz="1200" b="0" i="0" u="none" strike="noStrike" kern="1200" cap="none" dirty="0" err="1">
                <a:solidFill>
                  <a:schemeClr val="tx1"/>
                </a:solidFill>
                <a:effectLst/>
                <a:latin typeface="+mn-lt"/>
                <a:ea typeface="Calibri"/>
                <a:cs typeface="Calibri"/>
                <a:sym typeface="Calibri"/>
              </a:rPr>
              <a:t>taking</a:t>
            </a:r>
            <a:r>
              <a:rPr lang="fr-FR" sz="1200" b="0" i="0" u="none" strike="noStrike" kern="1200" cap="none" dirty="0">
                <a:solidFill>
                  <a:schemeClr val="tx1"/>
                </a:solidFill>
                <a:effectLst/>
                <a:latin typeface="+mn-lt"/>
                <a:ea typeface="Calibri"/>
                <a:cs typeface="Calibri"/>
                <a:sym typeface="Calibri"/>
              </a:rPr>
              <a:t> / to </a:t>
            </a:r>
            <a:r>
              <a:rPr lang="fr-FR" sz="1200" b="0" i="0" u="none" strike="noStrike" kern="1200" cap="none" dirty="0" err="1">
                <a:solidFill>
                  <a:schemeClr val="tx1"/>
                </a:solidFill>
                <a:effectLst/>
                <a:latin typeface="+mn-lt"/>
                <a:ea typeface="Calibri"/>
                <a:cs typeface="Calibri"/>
                <a:sym typeface="Calibri"/>
              </a:rPr>
              <a:t>take</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holidays</a:t>
            </a:r>
            <a:r>
              <a:rPr lang="fr-FR" sz="1200" b="0" i="0" u="none" strike="noStrike" kern="1200" cap="none" dirty="0">
                <a:solidFill>
                  <a:schemeClr val="tx1"/>
                </a:solidFill>
                <a:effectLst/>
                <a:latin typeface="+mn-lt"/>
                <a:ea typeface="Calibri"/>
                <a:cs typeface="Calibri"/>
                <a:sym typeface="Calibri"/>
              </a:rPr>
              <a:t> in </a:t>
            </a:r>
            <a:r>
              <a:rPr lang="fr-FR" sz="1200" b="0" i="0" u="none" strike="noStrike" kern="1200" cap="none" dirty="0" err="1">
                <a:solidFill>
                  <a:schemeClr val="tx1"/>
                </a:solidFill>
                <a:effectLst/>
                <a:latin typeface="+mn-lt"/>
                <a:ea typeface="Calibri"/>
                <a:cs typeface="Calibri"/>
                <a:sym typeface="Calibri"/>
              </a:rPr>
              <a:t>England</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different</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meanings</a:t>
            </a:r>
            <a:r>
              <a:rPr lang="fr-FR" sz="1200" b="0" i="0" u="none" strike="noStrike" kern="1200" cap="none" dirty="0">
                <a:solidFill>
                  <a:schemeClr val="tx1"/>
                </a:solidFill>
                <a:effectLst/>
                <a:latin typeface="+mn-lt"/>
                <a:ea typeface="Calibri"/>
                <a:cs typeface="Calibri"/>
                <a:sym typeface="Calibri"/>
              </a:rPr>
              <a:t> in </a:t>
            </a:r>
            <a:r>
              <a:rPr lang="fr-FR" sz="1200" b="0" i="0" u="none" strike="noStrike" kern="1200" cap="none" dirty="0" err="1">
                <a:solidFill>
                  <a:schemeClr val="tx1"/>
                </a:solidFill>
                <a:effectLst/>
                <a:latin typeface="+mn-lt"/>
                <a:ea typeface="Calibri"/>
                <a:cs typeface="Calibri"/>
                <a:sym typeface="Calibri"/>
              </a:rPr>
              <a:t>others</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eg</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what</a:t>
            </a:r>
            <a:r>
              <a:rPr lang="fr-FR" sz="1200" b="0" i="0" u="none" strike="noStrike" kern="1200" cap="none" dirty="0">
                <a:solidFill>
                  <a:schemeClr val="tx1"/>
                </a:solidFill>
                <a:effectLst/>
                <a:latin typeface="+mn-lt"/>
                <a:ea typeface="Calibri"/>
                <a:cs typeface="Calibri"/>
                <a:sym typeface="Calibri"/>
              </a:rPr>
              <a:t> are </a:t>
            </a:r>
            <a:r>
              <a:rPr lang="fr-FR" sz="1200" b="0" i="0" u="none" strike="noStrike" kern="1200" cap="none" dirty="0" err="1">
                <a:solidFill>
                  <a:schemeClr val="tx1"/>
                </a:solidFill>
                <a:effectLst/>
                <a:latin typeface="+mn-lt"/>
                <a:ea typeface="Calibri"/>
                <a:cs typeface="Calibri"/>
                <a:sym typeface="Calibri"/>
              </a:rPr>
              <a:t>you</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learning</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now</a:t>
            </a:r>
            <a:r>
              <a:rPr lang="fr-FR" sz="1200" b="0" i="0" u="none" strike="noStrike" kern="1200" cap="none" dirty="0">
                <a:solidFill>
                  <a:schemeClr val="tx1"/>
                </a:solidFill>
                <a:effectLst/>
                <a:latin typeface="+mn-lt"/>
                <a:ea typeface="Calibri"/>
                <a:cs typeface="Calibri"/>
                <a:sym typeface="Calibri"/>
              </a:rPr>
              <a:t>] / do </a:t>
            </a:r>
            <a:r>
              <a:rPr lang="fr-FR" sz="1200" b="0" i="0" u="none" strike="noStrike" kern="1200" cap="none" dirty="0" err="1">
                <a:solidFill>
                  <a:schemeClr val="tx1"/>
                </a:solidFill>
                <a:effectLst/>
                <a:latin typeface="+mn-lt"/>
                <a:ea typeface="Calibri"/>
                <a:cs typeface="Calibri"/>
                <a:sym typeface="Calibri"/>
              </a:rPr>
              <a:t>you</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learn</a:t>
            </a:r>
            <a:r>
              <a:rPr lang="fr-FR" sz="1200" b="0" i="0" u="none" strike="noStrike" kern="1200" cap="none" dirty="0">
                <a:solidFill>
                  <a:schemeClr val="tx1"/>
                </a:solidFill>
                <a:effectLst/>
                <a:latin typeface="+mn-lt"/>
                <a:ea typeface="Calibri"/>
                <a:cs typeface="Calibri"/>
                <a:sym typeface="Calibri"/>
              </a:rPr>
              <a:t> [in </a:t>
            </a:r>
            <a:r>
              <a:rPr lang="fr-FR" sz="1200" b="0" i="0" u="none" strike="noStrike" kern="1200" cap="none" dirty="0" err="1">
                <a:solidFill>
                  <a:schemeClr val="tx1"/>
                </a:solidFill>
                <a:effectLst/>
                <a:latin typeface="+mn-lt"/>
                <a:ea typeface="Calibri"/>
                <a:cs typeface="Calibri"/>
                <a:sym typeface="Calibri"/>
              </a:rPr>
              <a:t>general</a:t>
            </a:r>
            <a:r>
              <a:rPr lang="fr-FR" sz="1200" b="0" i="0" u="none" strike="noStrike" kern="1200" cap="none" dirty="0">
                <a:solidFill>
                  <a:schemeClr val="tx1"/>
                </a:solidFill>
                <a:effectLst/>
                <a:latin typeface="+mn-lt"/>
                <a:ea typeface="Calibri"/>
                <a:cs typeface="Calibri"/>
                <a:sym typeface="Calibri"/>
              </a:rPr>
              <a:t>] at </a:t>
            </a:r>
            <a:r>
              <a:rPr lang="fr-FR" sz="1200" b="0" i="0" u="none" strike="noStrike" kern="1200" cap="none" dirty="0" err="1">
                <a:solidFill>
                  <a:schemeClr val="tx1"/>
                </a:solidFill>
                <a:effectLst/>
                <a:latin typeface="+mn-lt"/>
                <a:ea typeface="Calibri"/>
                <a:cs typeface="Calibri"/>
                <a:sym typeface="Calibri"/>
              </a:rPr>
              <a:t>school</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whilst</a:t>
            </a:r>
            <a:r>
              <a:rPr lang="fr-FR" sz="1200" b="0" i="0" u="none" strike="noStrike" kern="1200" cap="none" dirty="0">
                <a:solidFill>
                  <a:schemeClr val="tx1"/>
                </a:solidFill>
                <a:effectLst/>
                <a:latin typeface="+mn-lt"/>
                <a:ea typeface="Calibri"/>
                <a:cs typeface="Calibri"/>
                <a:sym typeface="Calibri"/>
              </a:rPr>
              <a:t> in </a:t>
            </a:r>
            <a:r>
              <a:rPr lang="fr-FR" sz="1200" b="0" i="0" u="none" strike="noStrike" kern="1200" cap="none" dirty="0" err="1">
                <a:solidFill>
                  <a:schemeClr val="tx1"/>
                </a:solidFill>
                <a:effectLst/>
                <a:latin typeface="+mn-lt"/>
                <a:ea typeface="Calibri"/>
                <a:cs typeface="Calibri"/>
                <a:sym typeface="Calibri"/>
              </a:rPr>
              <a:t>other</a:t>
            </a:r>
            <a:r>
              <a:rPr lang="fr-FR" sz="1200" b="0" i="0" u="none" strike="noStrike" kern="1200" cap="none" dirty="0">
                <a:solidFill>
                  <a:schemeClr val="tx1"/>
                </a:solidFill>
                <a:effectLst/>
                <a:latin typeface="+mn-lt"/>
                <a:ea typeface="Calibri"/>
                <a:cs typeface="Calibri"/>
                <a:sym typeface="Calibri"/>
              </a:rPr>
              <a:t> cases the </a:t>
            </a:r>
            <a:r>
              <a:rPr lang="fr-FR" sz="1200" b="0" i="0" u="none" strike="noStrike" kern="1200" cap="none" dirty="0" err="1">
                <a:solidFill>
                  <a:schemeClr val="tx1"/>
                </a:solidFill>
                <a:effectLst/>
                <a:latin typeface="+mn-lt"/>
                <a:ea typeface="Calibri"/>
                <a:cs typeface="Calibri"/>
                <a:sym typeface="Calibri"/>
              </a:rPr>
              <a:t>continuous</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would</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sound</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unnatural</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eg</a:t>
            </a:r>
            <a:r>
              <a:rPr lang="fr-FR" sz="1200" b="0" i="0" u="none" strike="noStrike" kern="1200" cap="none" dirty="0">
                <a:solidFill>
                  <a:schemeClr val="tx1"/>
                </a:solidFill>
                <a:effectLst/>
                <a:latin typeface="+mn-lt"/>
                <a:ea typeface="Calibri"/>
                <a:cs typeface="Calibri"/>
                <a:sym typeface="Calibri"/>
              </a:rPr>
              <a:t>. ‘I </a:t>
            </a:r>
            <a:r>
              <a:rPr lang="fr-FR" sz="1200" b="0" i="0" u="none" strike="noStrike" kern="1200" cap="none" dirty="0" err="1">
                <a:solidFill>
                  <a:schemeClr val="tx1"/>
                </a:solidFill>
                <a:effectLst/>
                <a:latin typeface="+mn-lt"/>
                <a:ea typeface="Calibri"/>
                <a:cs typeface="Calibri"/>
                <a:sym typeface="Calibri"/>
              </a:rPr>
              <a:t>am</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understanding</a:t>
            </a:r>
            <a:r>
              <a:rPr lang="fr-FR" sz="1200" b="0" i="0" u="none" strike="noStrike" kern="1200" cap="none" dirty="0">
                <a:solidFill>
                  <a:schemeClr val="tx1"/>
                </a:solidFill>
                <a:effectLst/>
                <a:latin typeface="+mn-lt"/>
                <a:ea typeface="Calibri"/>
                <a:cs typeface="Calibri"/>
                <a:sym typeface="Calibri"/>
              </a:rPr>
              <a:t> </a:t>
            </a:r>
            <a:r>
              <a:rPr lang="fr-FR" sz="1200" b="0" i="0" u="none" strike="noStrike" kern="1200" cap="none" dirty="0" err="1">
                <a:solidFill>
                  <a:schemeClr val="tx1"/>
                </a:solidFill>
                <a:effectLst/>
                <a:latin typeface="+mn-lt"/>
                <a:ea typeface="Calibri"/>
                <a:cs typeface="Calibri"/>
                <a:sym typeface="Calibri"/>
              </a:rPr>
              <a:t>that</a:t>
            </a:r>
            <a:r>
              <a:rPr lang="fr-FR" sz="1200" b="0" i="0" u="none" strike="noStrike" kern="1200" cap="none" dirty="0">
                <a:solidFill>
                  <a:schemeClr val="tx1"/>
                </a:solidFill>
                <a:effectLst/>
                <a:latin typeface="+mn-lt"/>
                <a:ea typeface="Calibri"/>
                <a:cs typeface="Calibri"/>
                <a:sym typeface="Calibri"/>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6248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Cycle through the long and short form again.</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228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Introduce the short form in a sentence.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75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Introduce the long form in a sentence.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277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Cycle through the short form in context again.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1238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Cycle through the long form in context again.</a:t>
            </a:r>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696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Repeat as for the verb </a:t>
            </a:r>
            <a:r>
              <a:rPr lang="en-GB" i="1"/>
              <a:t>prendre.</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024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Repeat as for the verb </a:t>
            </a:r>
            <a:r>
              <a:rPr lang="en-GB" i="1"/>
              <a:t>prendre.</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EFE505-30B2-4019-9366-FF558DA651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61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3055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3424071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953303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28102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24982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264206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7150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3668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452730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3702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5075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A070A8-75FF-4F63-93B6-8413D3C9B57A}"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471921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96925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392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594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17/04/2020</a:t>
            </a:fld>
            <a:endParaRPr lang="en-GB">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0263249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29121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240841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85269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4957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0317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9176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A070A8-75FF-4F63-93B6-8413D3C9B57A}" type="datetimeFigureOut">
              <a:rPr lang="en-GB" smtClean="0"/>
              <a:t>17/04/2020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94554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145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05878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90375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19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9087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A070A8-75FF-4F63-93B6-8413D3C9B57A}"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604234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A070A8-75FF-4F63-93B6-8413D3C9B57A}" type="datetimeFigureOut">
              <a:rPr lang="en-GB" smtClean="0"/>
              <a:t>17/04/2020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1872319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A070A8-75FF-4F63-93B6-8413D3C9B57A}" type="datetimeFigureOut">
              <a:rPr lang="en-GB" smtClean="0"/>
              <a:t>17/04/2020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85606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070A8-75FF-4F63-93B6-8413D3C9B57A}" type="datetimeFigureOut">
              <a:rPr lang="en-GB" smtClean="0"/>
              <a:t>17/04/2020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21260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4226936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A070A8-75FF-4F63-93B6-8413D3C9B57A}" type="datetimeFigureOut">
              <a:rPr lang="en-GB" smtClean="0"/>
              <a:t>17/04/2020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05E9109-AB8D-4945-A2DA-93F8155F9609}" type="slidenum">
              <a:rPr lang="en-GB" smtClean="0"/>
              <a:t>‹#›</a:t>
            </a:fld>
            <a:endParaRPr lang="en-GB"/>
          </a:p>
        </p:txBody>
      </p:sp>
    </p:spTree>
    <p:extLst>
      <p:ext uri="{BB962C8B-B14F-4D97-AF65-F5344CB8AC3E}">
        <p14:creationId xmlns:p14="http://schemas.microsoft.com/office/powerpoint/2010/main" val="77342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070A8-75FF-4F63-93B6-8413D3C9B57A}" type="datetimeFigureOut">
              <a:rPr lang="en-GB" smtClean="0"/>
              <a:t>17/04/2020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E9109-AB8D-4945-A2DA-93F8155F9609}" type="slidenum">
              <a:rPr lang="en-GB" smtClean="0"/>
              <a:t>‹#›</a:t>
            </a:fld>
            <a:endParaRPr lang="en-GB"/>
          </a:p>
        </p:txBody>
      </p:sp>
    </p:spTree>
    <p:extLst>
      <p:ext uri="{BB962C8B-B14F-4D97-AF65-F5344CB8AC3E}">
        <p14:creationId xmlns:p14="http://schemas.microsoft.com/office/powerpoint/2010/main" val="57062536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43663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198031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audio" Target="../media/audio7.wav"/></Relationships>
</file>

<file path=ppt/slides/_rels/slide1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audio" Target="../media/audio8.wav"/></Relationships>
</file>

<file path=ppt/slides/_rels/slide12.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audio" Target="../media/audio7.wav"/></Relationships>
</file>

<file path=ppt/slides/_rels/slide13.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audio" Target="../media/audio8.wav"/></Relationships>
</file>

<file path=ppt/slides/_rels/slide14.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clipart-library.com/" TargetMode="External"/><Relationship Id="rId5" Type="http://schemas.openxmlformats.org/officeDocument/2006/relationships/image" Target="../media/image5.gif"/><Relationship Id="rId4" Type="http://schemas.openxmlformats.org/officeDocument/2006/relationships/audio" Target="../media/audio10.wav"/></Relationships>
</file>

<file path=ppt/slides/_rels/slide15.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audio" Target="../media/audio10.wav"/></Relationships>
</file>

<file path=ppt/slides/_rels/slide16.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audio" Target="../media/audio11.wav"/></Relationships>
</file>

<file path=ppt/slides/_rels/slide17.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audio" Target="../media/audio12.wav"/></Relationships>
</file>

<file path=ppt/slides/_rels/slide18.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audio" Target="../media/audio11.wav"/></Relationships>
</file>

<file path=ppt/slides/_rels/slide19.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audio" Target="../media/audio1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5.xml"/><Relationship Id="rId5" Type="http://schemas.openxmlformats.org/officeDocument/2006/relationships/image" Target="../media/image8.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5.xml"/><Relationship Id="rId5" Type="http://schemas.openxmlformats.org/officeDocument/2006/relationships/image" Target="../media/image6.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audio" Target="../media/audio4.wav"/></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audio" Target="../media/audio3.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audio" Target="../media/audio4.wav"/></Relationships>
</file>

<file path=ppt/slides/_rels/slide8.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audio" Target="../media/audio6.wav"/></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560" y="0"/>
            <a:ext cx="12186440" cy="6858000"/>
            <a:chOff x="-56445" y="0"/>
            <a:chExt cx="12186440" cy="6858000"/>
          </a:xfrm>
        </p:grpSpPr>
        <p:grpSp>
          <p:nvGrpSpPr>
            <p:cNvPr id="8" name="Group 7"/>
            <p:cNvGrpSpPr/>
            <p:nvPr/>
          </p:nvGrpSpPr>
          <p:grpSpPr>
            <a:xfrm>
              <a:off x="-56445" y="0"/>
              <a:ext cx="12186440" cy="6858000"/>
              <a:chOff x="0" y="0"/>
              <a:chExt cx="1218644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86952" y="-341488"/>
                <a:ext cx="6857998" cy="7540978"/>
              </a:xfrm>
              <a:prstGeom prst="triangle">
                <a:avLst>
                  <a:gd name="adj" fmla="val 0"/>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solidFill>
                <a:srgbClr val="E3E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566F02A8-6C90-0F4B-B4B3-C85529F073EE}"/>
              </a:ext>
            </a:extLst>
          </p:cNvPr>
          <p:cNvSpPr>
            <a:spLocks noGrp="1"/>
          </p:cNvSpPr>
          <p:nvPr>
            <p:ph type="title"/>
          </p:nvPr>
        </p:nvSpPr>
        <p:spPr>
          <a:xfrm>
            <a:off x="252984" y="2431669"/>
            <a:ext cx="10515600" cy="1325563"/>
          </a:xfrm>
        </p:spPr>
        <p:txBody>
          <a:bodyPr>
            <a:normAutofit/>
          </a:bodyPr>
          <a:lstStyle/>
          <a:p>
            <a:pPr lvl="0">
              <a:lnSpc>
                <a:spcPct val="100000"/>
              </a:lnSpc>
              <a:spcBef>
                <a:spcPts val="0"/>
              </a:spcBef>
              <a:defRPr/>
            </a:pPr>
            <a:r>
              <a:rPr lang="en-GB" sz="4000" b="1" dirty="0">
                <a:solidFill>
                  <a:prstClr val="white"/>
                </a:solidFill>
                <a:latin typeface="Century Gothic" panose="020B0502020202020204" pitchFamily="34" charset="0"/>
                <a:ea typeface="+mn-ea"/>
                <a:cs typeface="+mn-cs"/>
              </a:rPr>
              <a:t>Vocabulary</a:t>
            </a:r>
            <a:endParaRPr lang="en-US" dirty="0"/>
          </a:p>
        </p:txBody>
      </p:sp>
      <p:sp>
        <p:nvSpPr>
          <p:cNvPr id="14" name="Title 3">
            <a:extLst>
              <a:ext uri="{FF2B5EF4-FFF2-40B4-BE49-F238E27FC236}">
                <a16:creationId xmlns:a16="http://schemas.microsoft.com/office/drawing/2014/main" id="{7B424077-B2D5-46AA-BDA8-6FF15DA500E8}"/>
              </a:ext>
            </a:extLst>
          </p:cNvPr>
          <p:cNvSpPr txBox="1">
            <a:spLocks/>
          </p:cNvSpPr>
          <p:nvPr/>
        </p:nvSpPr>
        <p:spPr>
          <a:xfrm>
            <a:off x="266807" y="5153439"/>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Y7 French</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Term 3.1 - Week 1</a:t>
            </a:r>
          </a:p>
        </p:txBody>
      </p:sp>
      <p:sp>
        <p:nvSpPr>
          <p:cNvPr id="16" name="Title 3">
            <a:extLst>
              <a:ext uri="{FF2B5EF4-FFF2-40B4-BE49-F238E27FC236}">
                <a16:creationId xmlns:a16="http://schemas.microsoft.com/office/drawing/2014/main" id="{C0508B9B-5891-4D3C-9F6E-ECDA43B43AC2}"/>
              </a:ext>
            </a:extLst>
          </p:cNvPr>
          <p:cNvSpPr txBox="1">
            <a:spLocks/>
          </p:cNvSpPr>
          <p:nvPr/>
        </p:nvSpPr>
        <p:spPr>
          <a:xfrm>
            <a:off x="294412" y="6008293"/>
            <a:ext cx="5784972" cy="594189"/>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lvl="0">
              <a:defRPr/>
            </a:pPr>
            <a:r>
              <a:rPr lang="en-GB" sz="1400" dirty="0">
                <a:solidFill>
                  <a:prstClr val="white"/>
                </a:solidFill>
                <a:latin typeface="Century Gothic" panose="020B0502020202020204" pitchFamily="34" charset="0"/>
              </a:rPr>
              <a:t>Stephen Owen / Kirsten Somerville / Natalie Finlayson</a:t>
            </a:r>
          </a:p>
          <a:p>
            <a:pPr lvl="0">
              <a:defRPr/>
            </a:pPr>
            <a:endParaRPr lang="en-GB" sz="1600" dirty="0">
              <a:solidFill>
                <a:prstClr val="white"/>
              </a:solidFill>
              <a:latin typeface="Century Gothic" panose="020B0502020202020204" pitchFamily="34" charset="0"/>
            </a:endParaRPr>
          </a:p>
          <a:p>
            <a:pPr lvl="0">
              <a:defRPr/>
            </a:pPr>
            <a:r>
              <a:rPr lang="en-GB" sz="1400" dirty="0">
                <a:solidFill>
                  <a:prstClr val="white"/>
                </a:solidFill>
                <a:latin typeface="Century Gothic" panose="020B0502020202020204" pitchFamily="34" charset="0"/>
              </a:rPr>
              <a:t>Date updated</a:t>
            </a:r>
            <a:r>
              <a:rPr lang="en-GB" sz="1400">
                <a:solidFill>
                  <a:prstClr val="white"/>
                </a:solidFill>
                <a:latin typeface="Century Gothic" panose="020B0502020202020204" pitchFamily="34" charset="0"/>
              </a:rPr>
              <a:t>: 17/04/20</a:t>
            </a:r>
            <a:endParaRPr lang="en-GB" sz="1400" dirty="0">
              <a:solidFill>
                <a:prstClr val="white"/>
              </a:solidFill>
              <a:latin typeface="Century Gothic" panose="020B0502020202020204" pitchFamily="34" charset="0"/>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50037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77384"/>
            <a:ext cx="12191998"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learns | is learning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3" name="TextBox 2"/>
          <p:cNvSpPr txBox="1"/>
          <p:nvPr/>
        </p:nvSpPr>
        <p:spPr>
          <a:xfrm>
            <a:off x="-2" y="392155"/>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apprend</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9"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5" name="TextBox 4"/>
          <p:cNvSpPr txBox="1"/>
          <p:nvPr/>
        </p:nvSpPr>
        <p:spPr>
          <a:xfrm>
            <a:off x="0" y="4039432"/>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HK"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Elle </a:t>
            </a:r>
            <a:r>
              <a:rPr kumimoji="0" lang="en-HK" sz="60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apprend</a:t>
            </a:r>
            <a:r>
              <a:rPr kumimoji="0" lang="en-HK"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HK"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l'anglais</a:t>
            </a:r>
            <a:r>
              <a:rPr kumimoji="0" lang="en-HK"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0" y="5055095"/>
            <a:ext cx="121919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She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learns</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is</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learning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English.</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2" name="Title 1"/>
          <p:cNvSpPr>
            <a:spLocks noGrp="1"/>
          </p:cNvSpPr>
          <p:nvPr>
            <p:ph type="title"/>
          </p:nvPr>
        </p:nvSpPr>
        <p:spPr>
          <a:xfrm>
            <a:off x="9267259" y="-232169"/>
            <a:ext cx="3695113" cy="1328831"/>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96595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apprend.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elle apprend l_anglais.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8541"/>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apprendre</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0" y="2176662"/>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learn | learning]</a:t>
            </a:r>
            <a:endPar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5" name="TextBox 4"/>
          <p:cNvSpPr txBox="1"/>
          <p:nvPr/>
        </p:nvSpPr>
        <p:spPr>
          <a:xfrm>
            <a:off x="0" y="4037385"/>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HK"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Elle </a:t>
            </a:r>
            <a:r>
              <a:rPr kumimoji="0" lang="en-HK"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aime</a:t>
            </a:r>
            <a:r>
              <a:rPr kumimoji="0" lang="en-HK"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HK" sz="60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apprendre</a:t>
            </a:r>
            <a:r>
              <a:rPr kumimoji="0" lang="en-HK"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HK"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l'anglais</a:t>
            </a:r>
            <a:r>
              <a:rPr kumimoji="0" lang="en-HK"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endPar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0" y="496759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She likes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learning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English.</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9"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319009" y="-226886"/>
            <a:ext cx="3010318"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153026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apprendr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elle aime apprendre l_anglais.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388541"/>
            <a:ext cx="12191999"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apprend</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3"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4" name="TextBox 3"/>
          <p:cNvSpPr txBox="1"/>
          <p:nvPr/>
        </p:nvSpPr>
        <p:spPr>
          <a:xfrm>
            <a:off x="3038170" y="2177384"/>
            <a:ext cx="617898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learns | is learning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TextBox 7"/>
          <p:cNvSpPr txBox="1"/>
          <p:nvPr/>
        </p:nvSpPr>
        <p:spPr>
          <a:xfrm>
            <a:off x="1670305" y="4087847"/>
            <a:ext cx="10521695"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HK"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Elle ________ </a:t>
            </a:r>
            <a:r>
              <a:rPr kumimoji="0" lang="en-HK" sz="60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l'anglais</a:t>
            </a:r>
            <a:r>
              <a:rPr kumimoji="0" lang="en-HK"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2061029" y="5031646"/>
            <a:ext cx="9716443"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She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learns</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is</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learning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English.</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0" name="Rectangle 9"/>
          <p:cNvSpPr/>
          <p:nvPr/>
        </p:nvSpPr>
        <p:spPr>
          <a:xfrm>
            <a:off x="4242135" y="4122986"/>
            <a:ext cx="3417923"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HK" sz="60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apprend</a:t>
            </a:r>
            <a:endParaRPr kumimoji="0" lang="en-GB" sz="6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 name="Title 1"/>
          <p:cNvSpPr>
            <a:spLocks noGrp="1"/>
          </p:cNvSpPr>
          <p:nvPr>
            <p:ph type="title"/>
          </p:nvPr>
        </p:nvSpPr>
        <p:spPr>
          <a:xfrm>
            <a:off x="9266831" y="-226886"/>
            <a:ext cx="2759110"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
        <p:nvSpPr>
          <p:cNvPr id="12" name="Action Button: Help 11">
            <a:hlinkClick r:id="" action="ppaction://noaction" highlightClick="1"/>
          </p:cNvPr>
          <p:cNvSpPr/>
          <p:nvPr/>
        </p:nvSpPr>
        <p:spPr>
          <a:xfrm>
            <a:off x="1939783" y="219424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4" name="Action Button: Help 13">
            <a:hlinkClick r:id="" action="ppaction://noaction" highlightClick="1"/>
          </p:cNvPr>
          <p:cNvSpPr/>
          <p:nvPr/>
        </p:nvSpPr>
        <p:spPr>
          <a:xfrm>
            <a:off x="1939783" y="5108290"/>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238513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apprend.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elle apprend l_anglai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0" grpId="0"/>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388541"/>
            <a:ext cx="12179808"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apprendre</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2"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4" name="TextBox 3"/>
          <p:cNvSpPr txBox="1"/>
          <p:nvPr/>
        </p:nvSpPr>
        <p:spPr>
          <a:xfrm>
            <a:off x="3038170" y="2176662"/>
            <a:ext cx="6232555"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learn | learning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TextBox 4"/>
          <p:cNvSpPr txBox="1"/>
          <p:nvPr/>
        </p:nvSpPr>
        <p:spPr>
          <a:xfrm>
            <a:off x="2852928" y="4199714"/>
            <a:ext cx="9339072"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HK"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Elle </a:t>
            </a:r>
            <a:r>
              <a:rPr kumimoji="0" lang="en-HK" sz="4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aime</a:t>
            </a:r>
            <a:r>
              <a:rPr kumimoji="0" lang="en-HK"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__________ </a:t>
            </a:r>
            <a:r>
              <a:rPr kumimoji="0" lang="en-HK" sz="4800" b="0"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l'anglais</a:t>
            </a:r>
            <a:r>
              <a:rPr kumimoji="0" lang="en-HK"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endPar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2495652" y="5077044"/>
            <a:ext cx="795289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She likes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learning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English.</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0" name="Rectangle 9">
            <a:extLst>
              <a:ext uri="{FF2B5EF4-FFF2-40B4-BE49-F238E27FC236}">
                <a16:creationId xmlns:a16="http://schemas.microsoft.com/office/drawing/2014/main" id="{3095B070-9F18-1047-AD42-62F8B79E04A2}"/>
              </a:ext>
            </a:extLst>
          </p:cNvPr>
          <p:cNvSpPr/>
          <p:nvPr/>
        </p:nvSpPr>
        <p:spPr>
          <a:xfrm>
            <a:off x="5974048" y="4205380"/>
            <a:ext cx="3365024"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HK" sz="48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apprendre</a:t>
            </a:r>
            <a:endParaRPr kumimoji="0" lang="en-GB" sz="32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 name="Title 1"/>
          <p:cNvSpPr>
            <a:spLocks noGrp="1"/>
          </p:cNvSpPr>
          <p:nvPr>
            <p:ph type="title"/>
          </p:nvPr>
        </p:nvSpPr>
        <p:spPr>
          <a:xfrm>
            <a:off x="9248369" y="-213552"/>
            <a:ext cx="2931439"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
        <p:nvSpPr>
          <p:cNvPr id="11" name="Action Button: Help 10">
            <a:hlinkClick r:id="" action="ppaction://noaction" highlightClick="1"/>
          </p:cNvPr>
          <p:cNvSpPr/>
          <p:nvPr/>
        </p:nvSpPr>
        <p:spPr>
          <a:xfrm>
            <a:off x="1939783" y="219424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3" name="Action Button: Help 12">
            <a:hlinkClick r:id="" action="ppaction://noaction" highlightClick="1"/>
          </p:cNvPr>
          <p:cNvSpPr/>
          <p:nvPr/>
        </p:nvSpPr>
        <p:spPr>
          <a:xfrm>
            <a:off x="1939783" y="5108290"/>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8572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apprendr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elle aime apprendre l_anglai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10" grpId="0"/>
      <p:bldP spid="11"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comprendre</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9" name="TextBox 8"/>
          <p:cNvSpPr txBox="1"/>
          <p:nvPr/>
        </p:nvSpPr>
        <p:spPr>
          <a:xfrm>
            <a:off x="0" y="2189979"/>
            <a:ext cx="121919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understand | understanding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0" name="TextBox 9"/>
          <p:cNvSpPr txBox="1"/>
          <p:nvPr/>
        </p:nvSpPr>
        <p:spPr>
          <a:xfrm>
            <a:off x="-2" y="3378608"/>
            <a:ext cx="12192001"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comprend</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TextBox 10"/>
          <p:cNvSpPr txBox="1"/>
          <p:nvPr/>
        </p:nvSpPr>
        <p:spPr>
          <a:xfrm>
            <a:off x="-1" y="5104672"/>
            <a:ext cx="121919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understands | is understanding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59856" y="-318551"/>
            <a:ext cx="3015173" cy="1543822"/>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pic>
        <p:nvPicPr>
          <p:cNvPr id="1026" name="Picture 2" descr="Be Understanding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4929" y="2055779"/>
            <a:ext cx="2105025" cy="25336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344722" y="4655881"/>
            <a:ext cx="147523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entury Gothic" panose="020F0302020204030204"/>
                <a:ea typeface="+mn-ea"/>
                <a:cs typeface="+mn-cs"/>
                <a:hlinkClick r:id="rId6"/>
              </a:rPr>
              <a:t>http://clipart-library.com/</a:t>
            </a:r>
            <a:endParaRPr kumimoji="0" lang="en-GB" sz="800" b="0" i="0" u="none" strike="noStrike" kern="1200" cap="none" spc="0" normalizeH="0" baseline="0" noProof="0">
              <a:ln>
                <a:noFill/>
              </a:ln>
              <a:solidFill>
                <a:prstClr val="black"/>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25793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comprendr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comprend.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comprendre</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2" name="TextBox 11"/>
          <p:cNvSpPr txBox="1"/>
          <p:nvPr/>
        </p:nvSpPr>
        <p:spPr>
          <a:xfrm>
            <a:off x="2391509" y="2177384"/>
            <a:ext cx="7836226"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understand | understanding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3" name="TextBox 12"/>
          <p:cNvSpPr txBox="1"/>
          <p:nvPr/>
        </p:nvSpPr>
        <p:spPr>
          <a:xfrm>
            <a:off x="0" y="3330855"/>
            <a:ext cx="121920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comprend</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4" name="TextBox 13"/>
          <p:cNvSpPr txBox="1"/>
          <p:nvPr/>
        </p:nvSpPr>
        <p:spPr>
          <a:xfrm>
            <a:off x="2391509" y="5026601"/>
            <a:ext cx="7836226"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understands | is understanding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5" name="Action Button: Help 14">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6" name="Action Button: Help 15">
            <a:hlinkClick r:id="" action="ppaction://noaction" highlightClick="1"/>
          </p:cNvPr>
          <p:cNvSpPr/>
          <p:nvPr/>
        </p:nvSpPr>
        <p:spPr>
          <a:xfrm>
            <a:off x="2495652" y="505897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62021" y="56074"/>
            <a:ext cx="2678723" cy="75964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65080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comprendr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4" name="comprend.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444035"/>
            <a:ext cx="12191999"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comprend</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0" y="2177384"/>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understands | is understanding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TextBox 4"/>
          <p:cNvSpPr txBox="1"/>
          <p:nvPr/>
        </p:nvSpPr>
        <p:spPr>
          <a:xfrm>
            <a:off x="0" y="4039432"/>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HK"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Fabien </a:t>
            </a:r>
            <a:r>
              <a:rPr kumimoji="0" lang="en-HK" sz="60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comprend</a:t>
            </a:r>
            <a:r>
              <a:rPr kumimoji="0" lang="en-HK"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la question.</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279400" y="5055095"/>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Fabien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understands</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is understanding </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the question.</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59849" y="-228308"/>
            <a:ext cx="3015177" cy="1344685"/>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2265969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omprend.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fabian comprend la question.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 y="486077"/>
            <a:ext cx="12191998"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comprendre</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0" y="2295412"/>
            <a:ext cx="121919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understand | understanding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TextBox 4"/>
          <p:cNvSpPr txBox="1"/>
          <p:nvPr/>
        </p:nvSpPr>
        <p:spPr>
          <a:xfrm>
            <a:off x="0" y="4037385"/>
            <a:ext cx="12192000"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48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Comprendre</a:t>
            </a:r>
            <a:r>
              <a:rPr kumimoji="0" lang="fr"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la question est important.</a:t>
            </a:r>
            <a:endParaRPr kumimoji="0" lang="fr-FR" sz="48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0" y="5016523"/>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Understanding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the question is important.</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50512" y="-248964"/>
            <a:ext cx="3112309"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1897757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comprendr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comprendre la question est important.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comprend</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9" name="TextBox 8"/>
          <p:cNvSpPr txBox="1"/>
          <p:nvPr/>
        </p:nvSpPr>
        <p:spPr>
          <a:xfrm>
            <a:off x="2227071" y="5173265"/>
            <a:ext cx="977019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Fabien </a:t>
            </a:r>
            <a:r>
              <a:rPr kumimoji="0" lang="en-HK" sz="24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understands</a:t>
            </a:r>
            <a:r>
              <a:rPr kumimoji="0" lang="en-HK"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 </a:t>
            </a:r>
            <a:r>
              <a:rPr kumimoji="0" lang="en-HK" sz="24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is understanding </a:t>
            </a:r>
            <a:r>
              <a:rPr kumimoji="0" lang="en-HK"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the question.</a:t>
            </a:r>
            <a:r>
              <a:rPr kumimoji="0" lang="en-GB" sz="2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4" name="TextBox 3"/>
          <p:cNvSpPr txBox="1"/>
          <p:nvPr/>
        </p:nvSpPr>
        <p:spPr>
          <a:xfrm>
            <a:off x="2495653" y="2177384"/>
            <a:ext cx="763589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understands | is understanding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Action Button: Help 4">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 name="Action Button: Help 6">
            <a:hlinkClick r:id="" action="ppaction://noaction" highlightClick="1"/>
          </p:cNvPr>
          <p:cNvSpPr/>
          <p:nvPr/>
        </p:nvSpPr>
        <p:spPr>
          <a:xfrm>
            <a:off x="2495652" y="5105056"/>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 name="TextBox 7"/>
          <p:cNvSpPr txBox="1"/>
          <p:nvPr/>
        </p:nvSpPr>
        <p:spPr>
          <a:xfrm>
            <a:off x="1531917" y="3974402"/>
            <a:ext cx="10660083" cy="92333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HK" sz="54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Fabien __________ la question.</a:t>
            </a:r>
            <a:endParaRPr kumimoji="0" lang="fr-FR" sz="54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10" name="Rectangle 9"/>
          <p:cNvSpPr/>
          <p:nvPr/>
        </p:nvSpPr>
        <p:spPr>
          <a:xfrm>
            <a:off x="4237158" y="3989225"/>
            <a:ext cx="3717684" cy="9233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HK" sz="54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comprend</a:t>
            </a:r>
            <a:endParaRPr kumimoji="0" lang="en-GB" sz="54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1"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60561" y="-226886"/>
            <a:ext cx="2931439"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333739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comprend.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fabian comprend la ques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4" grpId="0" animBg="1"/>
      <p:bldP spid="5" grpId="0" animBg="1"/>
      <p:bldP spid="7" grpId="0" animBg="1"/>
      <p:bldP spid="8" grpId="0" animBg="1"/>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6077"/>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comprendre</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69" y="2235277"/>
            <a:ext cx="665817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understand | understanding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TextBox 4"/>
          <p:cNvSpPr txBox="1"/>
          <p:nvPr/>
        </p:nvSpPr>
        <p:spPr>
          <a:xfrm>
            <a:off x="1736642" y="4312555"/>
            <a:ext cx="9261231"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36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____________ la question est important.</a:t>
            </a:r>
            <a:endParaRPr kumimoji="0" lang="fr-FR" sz="36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1846636" y="4999671"/>
            <a:ext cx="8920805"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Understanding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the question is important.</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Action Button: Help 7">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Action Button: Help 8">
            <a:hlinkClick r:id="" action="ppaction://noaction" highlightClick="1"/>
          </p:cNvPr>
          <p:cNvSpPr/>
          <p:nvPr/>
        </p:nvSpPr>
        <p:spPr>
          <a:xfrm>
            <a:off x="1194124" y="5053048"/>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FF2B5EF4-FFF2-40B4-BE49-F238E27FC236}">
                <a16:creationId xmlns:a16="http://schemas.microsoft.com/office/drawing/2014/main" id="{3095B070-9F18-1047-AD42-62F8B79E04A2}"/>
              </a:ext>
            </a:extLst>
          </p:cNvPr>
          <p:cNvSpPr/>
          <p:nvPr/>
        </p:nvSpPr>
        <p:spPr>
          <a:xfrm>
            <a:off x="1981566" y="4296128"/>
            <a:ext cx="399637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36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Comprendre</a:t>
            </a:r>
            <a:endParaRPr kumimoji="0" lang="en-GB" sz="4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11"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59854" y="83609"/>
            <a:ext cx="3015175" cy="702439"/>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126206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comprendr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comprendre la question est importa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hlinkClick r:id="" action="ppaction://noaction">
              <a:snd r:embed="rId3" name="prendre.wav"/>
            </a:hlinkClick>
          </p:cNvPr>
          <p:cNvSpPr txBox="1"/>
          <p:nvPr/>
        </p:nvSpPr>
        <p:spPr>
          <a:xfrm>
            <a:off x="3038170" y="486077"/>
            <a:ext cx="5824476"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prendre</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9" name="TextBox 8"/>
          <p:cNvSpPr txBox="1"/>
          <p:nvPr/>
        </p:nvSpPr>
        <p:spPr>
          <a:xfrm>
            <a:off x="3038170" y="2195586"/>
            <a:ext cx="5742415"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take | taking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0" name="TextBox 9">
            <a:hlinkClick r:id="" action="ppaction://noaction">
              <a:snd r:embed="rId4" name="prend.wav"/>
            </a:hlinkClick>
          </p:cNvPr>
          <p:cNvSpPr txBox="1"/>
          <p:nvPr/>
        </p:nvSpPr>
        <p:spPr>
          <a:xfrm>
            <a:off x="3140719" y="3226321"/>
            <a:ext cx="5414904"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prend</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TextBox 10"/>
          <p:cNvSpPr txBox="1"/>
          <p:nvPr/>
        </p:nvSpPr>
        <p:spPr>
          <a:xfrm>
            <a:off x="2815431" y="5017381"/>
            <a:ext cx="6269953"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takes | is taking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3"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4" name="Title 1">
            <a:extLst>
              <a:ext uri="{FF2B5EF4-FFF2-40B4-BE49-F238E27FC236}">
                <a16:creationId xmlns:a16="http://schemas.microsoft.com/office/drawing/2014/main" id="{E80F86C4-99FC-7443-A605-C9F1CE10427C}"/>
              </a:ext>
            </a:extLst>
          </p:cNvPr>
          <p:cNvSpPr txBox="1">
            <a:spLocks/>
          </p:cNvSpPr>
          <p:nvPr/>
        </p:nvSpPr>
        <p:spPr>
          <a:xfrm>
            <a:off x="10254943" y="270713"/>
            <a:ext cx="1679557" cy="321054"/>
          </a:xfrm>
          <a:prstGeom prst="rect">
            <a:avLst/>
          </a:prstGeom>
        </p:spPr>
        <p:txBody>
          <a:bodyPr>
            <a:normAutofit fontScale="37500" lnSpcReduction="20000"/>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j-ea"/>
              <a:cs typeface="+mj-cs"/>
            </a:endParaRPr>
          </a:p>
        </p:txBody>
      </p:sp>
      <p:sp>
        <p:nvSpPr>
          <p:cNvPr id="2" name="Title 1"/>
          <p:cNvSpPr>
            <a:spLocks noGrp="1"/>
          </p:cNvSpPr>
          <p:nvPr>
            <p:ph type="title"/>
          </p:nvPr>
        </p:nvSpPr>
        <p:spPr>
          <a:xfrm>
            <a:off x="9261640" y="-188468"/>
            <a:ext cx="2895600" cy="1239415"/>
          </a:xfrm>
        </p:spPr>
        <p:txBody>
          <a:bodyPr>
            <a:normAutofit/>
          </a:bodyPr>
          <a:lstStyle/>
          <a:p>
            <a:pPr rtl="0" eaLnBrk="1" latinLnBrk="0" hangingPunct="1"/>
            <a:r>
              <a:rPr lang="en-GB" sz="2000" b="1" kern="1200">
                <a:solidFill>
                  <a:srgbClr val="FFFFFF"/>
                </a:solidFill>
                <a:effectLst/>
                <a:ea typeface="+mn-ea"/>
                <a:cs typeface="+mn-cs"/>
              </a:rPr>
              <a:t>vocabulaire: verbes</a:t>
            </a:r>
            <a:endParaRPr lang="en-GB" sz="2000">
              <a:effectLst/>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42240" y="1652402"/>
            <a:ext cx="2857500" cy="2857500"/>
          </a:xfrm>
          <a:prstGeom prst="rect">
            <a:avLst/>
          </a:prstGeom>
        </p:spPr>
      </p:pic>
    </p:spTree>
    <p:extLst>
      <p:ext uri="{BB962C8B-B14F-4D97-AF65-F5344CB8AC3E}">
        <p14:creationId xmlns:p14="http://schemas.microsoft.com/office/powerpoint/2010/main" val="538339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prendr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prend.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Rectangle 3">
            <a:extLst>
              <a:ext uri="{FF2B5EF4-FFF2-40B4-BE49-F238E27FC236}">
                <a16:creationId xmlns:a16="http://schemas.microsoft.com/office/drawing/2014/main" id="{8132F48A-915B-4E31-8C93-5D8BB29C529D}"/>
              </a:ext>
            </a:extLst>
          </p:cNvPr>
          <p:cNvSpPr/>
          <p:nvPr/>
        </p:nvSpPr>
        <p:spPr>
          <a:xfrm>
            <a:off x="300657" y="1437365"/>
            <a:ext cx="11201607"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We have seen how to form the </a:t>
            </a: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third person singular </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of </a:t>
            </a:r>
            <a:r>
              <a:rPr kumimoji="0" lang="en-GB" sz="2800" b="0"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prendre</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TextBox 4">
            <a:extLst>
              <a:ext uri="{FF2B5EF4-FFF2-40B4-BE49-F238E27FC236}">
                <a16:creationId xmlns:a16="http://schemas.microsoft.com/office/drawing/2014/main" id="{829ABE20-583E-4FFA-A34C-A512B8D2D5E2}"/>
              </a:ext>
            </a:extLst>
          </p:cNvPr>
          <p:cNvSpPr txBox="1"/>
          <p:nvPr/>
        </p:nvSpPr>
        <p:spPr>
          <a:xfrm>
            <a:off x="1309536" y="2772917"/>
            <a:ext cx="3346657"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je prend</a:t>
            </a:r>
            <a:r>
              <a:rPr kumimoji="0" lang="en-GB" sz="4800" b="1" i="0" u="none" strike="noStrike" kern="1200" cap="none" spc="0" normalizeH="0" baseline="0" noProof="0">
                <a:ln>
                  <a:noFill/>
                </a:ln>
                <a:solidFill>
                  <a:srgbClr val="ED7D31"/>
                </a:solidFill>
                <a:effectLst/>
                <a:uLnTx/>
                <a:uFillTx/>
                <a:latin typeface="Century Gothic" panose="020B0502020202020204" pitchFamily="34" charset="0"/>
                <a:ea typeface="+mn-ea"/>
                <a:cs typeface="+mn-cs"/>
              </a:rPr>
              <a:t>s</a:t>
            </a:r>
          </a:p>
        </p:txBody>
      </p:sp>
      <p:sp>
        <p:nvSpPr>
          <p:cNvPr id="6" name="TextBox 5">
            <a:extLst>
              <a:ext uri="{FF2B5EF4-FFF2-40B4-BE49-F238E27FC236}">
                <a16:creationId xmlns:a16="http://schemas.microsoft.com/office/drawing/2014/main" id="{9E0B19B6-3AF3-4C6B-BF9A-BFD1157B71F1}"/>
              </a:ext>
            </a:extLst>
          </p:cNvPr>
          <p:cNvSpPr txBox="1"/>
          <p:nvPr/>
        </p:nvSpPr>
        <p:spPr>
          <a:xfrm>
            <a:off x="4771652" y="2928085"/>
            <a:ext cx="644280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I take / I am taking</a:t>
            </a:r>
          </a:p>
        </p:txBody>
      </p:sp>
      <p:sp>
        <p:nvSpPr>
          <p:cNvPr id="7" name="TextBox 6">
            <a:extLst>
              <a:ext uri="{FF2B5EF4-FFF2-40B4-BE49-F238E27FC236}">
                <a16:creationId xmlns:a16="http://schemas.microsoft.com/office/drawing/2014/main" id="{CBD7264A-35DF-4C40-9411-9E88464091E4}"/>
              </a:ext>
            </a:extLst>
          </p:cNvPr>
          <p:cNvSpPr txBox="1"/>
          <p:nvPr/>
        </p:nvSpPr>
        <p:spPr>
          <a:xfrm>
            <a:off x="767513" y="4458124"/>
            <a:ext cx="3688672" cy="83099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il</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prend</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p>
        </p:txBody>
      </p:sp>
      <p:sp>
        <p:nvSpPr>
          <p:cNvPr id="8" name="TextBox 7">
            <a:extLst>
              <a:ext uri="{FF2B5EF4-FFF2-40B4-BE49-F238E27FC236}">
                <a16:creationId xmlns:a16="http://schemas.microsoft.com/office/drawing/2014/main" id="{EA45B3FD-5539-4D9F-AF5F-438E11F004DA}"/>
              </a:ext>
            </a:extLst>
          </p:cNvPr>
          <p:cNvSpPr txBox="1"/>
          <p:nvPr/>
        </p:nvSpPr>
        <p:spPr>
          <a:xfrm>
            <a:off x="4852731" y="5289121"/>
            <a:ext cx="7088727"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she takes / she is taking</a:t>
            </a:r>
          </a:p>
        </p:txBody>
      </p:sp>
      <p:sp>
        <p:nvSpPr>
          <p:cNvPr id="9" name="TextBox 8">
            <a:extLst>
              <a:ext uri="{FF2B5EF4-FFF2-40B4-BE49-F238E27FC236}">
                <a16:creationId xmlns:a16="http://schemas.microsoft.com/office/drawing/2014/main" id="{877AE412-E859-4B58-9311-A8F4A4DC56FC}"/>
              </a:ext>
            </a:extLst>
          </p:cNvPr>
          <p:cNvSpPr txBox="1"/>
          <p:nvPr/>
        </p:nvSpPr>
        <p:spPr>
          <a:xfrm>
            <a:off x="4852731" y="4645348"/>
            <a:ext cx="6969961"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he takes / he is taking</a:t>
            </a:r>
          </a:p>
        </p:txBody>
      </p:sp>
      <p:sp>
        <p:nvSpPr>
          <p:cNvPr id="10" name="Rectangle 9">
            <a:extLst>
              <a:ext uri="{FF2B5EF4-FFF2-40B4-BE49-F238E27FC236}">
                <a16:creationId xmlns:a16="http://schemas.microsoft.com/office/drawing/2014/main" id="{618442BA-8AE7-4F81-8308-5BDF92A8A587}"/>
              </a:ext>
            </a:extLst>
          </p:cNvPr>
          <p:cNvSpPr/>
          <p:nvPr/>
        </p:nvSpPr>
        <p:spPr>
          <a:xfrm>
            <a:off x="1268966" y="5107013"/>
            <a:ext cx="3214342" cy="83099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err="1">
                <a:ln>
                  <a:noFill/>
                </a:ln>
                <a:solidFill>
                  <a:srgbClr val="5B9BD5">
                    <a:lumMod val="50000"/>
                  </a:srgbClr>
                </a:solidFill>
                <a:effectLst/>
                <a:uLnTx/>
                <a:uFillTx/>
                <a:latin typeface="Century Gothic" panose="020B0502020202020204" pitchFamily="34" charset="0"/>
                <a:ea typeface="+mn-ea"/>
                <a:cs typeface="+mn-cs"/>
              </a:rPr>
              <a:t>elle</a:t>
            </a:r>
            <a:r>
              <a:rPr kumimoji="0" lang="en-GB" sz="4800" b="1"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 prend</a:t>
            </a:r>
          </a:p>
        </p:txBody>
      </p:sp>
      <p:sp>
        <p:nvSpPr>
          <p:cNvPr id="11" name="TextBox 10">
            <a:extLst>
              <a:ext uri="{FF2B5EF4-FFF2-40B4-BE49-F238E27FC236}">
                <a16:creationId xmlns:a16="http://schemas.microsoft.com/office/drawing/2014/main" id="{51785505-E840-45D2-8EFC-A07818020BB4}"/>
              </a:ext>
            </a:extLst>
          </p:cNvPr>
          <p:cNvSpPr txBox="1"/>
          <p:nvPr/>
        </p:nvSpPr>
        <p:spPr>
          <a:xfrm>
            <a:off x="1509545" y="3512860"/>
            <a:ext cx="294664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tu</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prend</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5C2CD311-430F-47DC-AB63-9F70C17F3870}"/>
              </a:ext>
            </a:extLst>
          </p:cNvPr>
          <p:cNvSpPr txBox="1"/>
          <p:nvPr/>
        </p:nvSpPr>
        <p:spPr>
          <a:xfrm>
            <a:off x="4771652" y="3646165"/>
            <a:ext cx="6730613"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you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take</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 y</a:t>
            </a:r>
            <a:r>
              <a:rPr kumimoji="0" lang="en-GB" sz="3200" b="0" i="0" u="none" strike="noStrike" kern="1200" cap="none" spc="0" normalizeH="0" baseline="0" noProof="0" dirty="0" err="1">
                <a:ln>
                  <a:noFill/>
                </a:ln>
                <a:solidFill>
                  <a:srgbClr val="4472C4">
                    <a:lumMod val="50000"/>
                  </a:srgbClr>
                </a:solidFill>
                <a:effectLst/>
                <a:uLnTx/>
                <a:uFillTx/>
                <a:latin typeface="Century Gothic" panose="020B0502020202020204" pitchFamily="34" charset="0"/>
                <a:ea typeface="+mn-ea"/>
                <a:cs typeface="+mn-cs"/>
              </a:rPr>
              <a:t>ou</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are </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takin</a:t>
            </a:r>
            <a:r>
              <a:rPr kumimoji="0" lang="en-GB"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g</a:t>
            </a:r>
          </a:p>
        </p:txBody>
      </p:sp>
      <p:sp>
        <p:nvSpPr>
          <p:cNvPr id="13" name="Rounded Rectangle 46">
            <a:extLst>
              <a:ext uri="{FF2B5EF4-FFF2-40B4-BE49-F238E27FC236}">
                <a16:creationId xmlns:a16="http://schemas.microsoft.com/office/drawing/2014/main" id="{CBE14D19-A974-4F42-B0C5-30CC11627200}"/>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sym typeface="Arial"/>
              </a:rPr>
              <a:t>grammaire</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5" y="23491"/>
            <a:ext cx="5167184" cy="1325563"/>
          </a:xfrm>
        </p:spPr>
        <p:txBody>
          <a:bodyPr>
            <a:normAutofit/>
          </a:bodyPr>
          <a:lstStyle/>
          <a:p>
            <a:pPr rtl="0" eaLnBrk="1" fontAlgn="auto" latinLnBrk="0" hangingPunct="1"/>
            <a:r>
              <a:rPr lang="en-GB" sz="2800" b="1" i="0" spc="0" baseline="0" dirty="0">
                <a:ln>
                  <a:noFill/>
                </a:ln>
                <a:solidFill>
                  <a:srgbClr val="FFFFFF"/>
                </a:solidFill>
                <a:effectLst/>
                <a:latin typeface="Century Gothic" panose="020B0502020202020204" pitchFamily="34" charset="0"/>
                <a:ea typeface="+mn-ea"/>
                <a:cs typeface="+mn-cs"/>
              </a:rPr>
              <a:t>The verb ‘prendre’ – to take</a:t>
            </a:r>
            <a:endParaRPr lang="en-GB" sz="3600" dirty="0">
              <a:effectLst/>
            </a:endParaRPr>
          </a:p>
        </p:txBody>
      </p:sp>
      <p:sp>
        <p:nvSpPr>
          <p:cNvPr id="18" name="Rectangle 17">
            <a:extLst>
              <a:ext uri="{FF2B5EF4-FFF2-40B4-BE49-F238E27FC236}">
                <a16:creationId xmlns:a16="http://schemas.microsoft.com/office/drawing/2014/main" id="{8132F48A-915B-4E31-8C93-5D8BB29C529D}"/>
              </a:ext>
            </a:extLst>
          </p:cNvPr>
          <p:cNvSpPr/>
          <p:nvPr/>
        </p:nvSpPr>
        <p:spPr>
          <a:xfrm>
            <a:off x="275757" y="2135786"/>
            <a:ext cx="9430787"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The </a:t>
            </a: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first</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and </a:t>
            </a: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second person</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singular</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forms just add </a:t>
            </a:r>
            <a:r>
              <a:rPr kumimoji="0" lang="en-GB" sz="2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rPr>
              <a:t>-s</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grpSp>
        <p:nvGrpSpPr>
          <p:cNvPr id="14" name="Group 13">
            <a:extLst>
              <a:ext uri="{FF2B5EF4-FFF2-40B4-BE49-F238E27FC236}">
                <a16:creationId xmlns:a16="http://schemas.microsoft.com/office/drawing/2014/main" id="{A4A8D8C0-7FDE-4D1C-B713-0E9DDD691078}"/>
              </a:ext>
            </a:extLst>
          </p:cNvPr>
          <p:cNvGrpSpPr/>
          <p:nvPr/>
        </p:nvGrpSpPr>
        <p:grpSpPr>
          <a:xfrm>
            <a:off x="4456185" y="4414449"/>
            <a:ext cx="6712299" cy="1749344"/>
            <a:chOff x="4852731" y="4355451"/>
            <a:chExt cx="6712299" cy="1749344"/>
          </a:xfrm>
        </p:grpSpPr>
        <p:sp>
          <p:nvSpPr>
            <p:cNvPr id="3" name="Oval Callout 2"/>
            <p:cNvSpPr/>
            <p:nvPr/>
          </p:nvSpPr>
          <p:spPr>
            <a:xfrm>
              <a:off x="4852731" y="4355451"/>
              <a:ext cx="6712299" cy="1749344"/>
            </a:xfrm>
            <a:prstGeom prst="wedgeEllipseCallout">
              <a:avLst>
                <a:gd name="adj1" fmla="val -51592"/>
                <a:gd name="adj2" fmla="val -47466"/>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0" name="TextBox 19"/>
            <p:cNvSpPr txBox="1"/>
            <p:nvPr/>
          </p:nvSpPr>
          <p:spPr>
            <a:xfrm>
              <a:off x="5240364" y="4707871"/>
              <a:ext cx="58782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These verb forms all sound the same!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on the </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je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and </a:t>
              </a:r>
              <a:r>
                <a:rPr kumimoji="0" lang="en-GB" sz="2400" b="0" i="1" u="none" strike="noStrike" kern="1200" cap="none" spc="0" normalizeH="0" baseline="0" noProof="0" dirty="0" err="1">
                  <a:ln>
                    <a:noFill/>
                  </a:ln>
                  <a:solidFill>
                    <a:prstClr val="white"/>
                  </a:solidFill>
                  <a:effectLst/>
                  <a:uLnTx/>
                  <a:uFillTx/>
                  <a:latin typeface="Century Gothic" panose="020F0302020204030204"/>
                  <a:ea typeface="+mn-ea"/>
                  <a:cs typeface="+mn-cs"/>
                </a:rPr>
                <a:t>tu</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forms is a </a:t>
              </a:r>
              <a:b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silent final consonant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(SFC)</a:t>
              </a:r>
            </a:p>
          </p:txBody>
        </p:sp>
      </p:grpSp>
    </p:spTree>
    <p:extLst>
      <p:ext uri="{BB962C8B-B14F-4D97-AF65-F5344CB8AC3E}">
        <p14:creationId xmlns:p14="http://schemas.microsoft.com/office/powerpoint/2010/main" val="125179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96864"/>
            <a:ext cx="6705601" cy="867128"/>
          </a:xfrm>
          <a:prstGeom prst="rect">
            <a:avLst/>
          </a:prstGeom>
        </p:spPr>
      </p:pic>
      <p:sp>
        <p:nvSpPr>
          <p:cNvPr id="4" name="Rectangle 3">
            <a:extLst>
              <a:ext uri="{FF2B5EF4-FFF2-40B4-BE49-F238E27FC236}">
                <a16:creationId xmlns:a16="http://schemas.microsoft.com/office/drawing/2014/main" id="{8132F48A-915B-4E31-8C93-5D8BB29C529D}"/>
              </a:ext>
            </a:extLst>
          </p:cNvPr>
          <p:cNvSpPr/>
          <p:nvPr/>
        </p:nvSpPr>
        <p:spPr>
          <a:xfrm>
            <a:off x="201526" y="1622427"/>
            <a:ext cx="856356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The pattern is the same for </a:t>
            </a:r>
            <a:r>
              <a:rPr kumimoji="0" lang="en-GB" sz="2800" b="1" i="1"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apprendre</a:t>
            </a:r>
            <a:r>
              <a:rPr kumimoji="0" lang="en-GB" sz="2800" b="1"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learn):</a:t>
            </a:r>
          </a:p>
        </p:txBody>
      </p:sp>
      <p:sp>
        <p:nvSpPr>
          <p:cNvPr id="5" name="TextBox 4">
            <a:extLst>
              <a:ext uri="{FF2B5EF4-FFF2-40B4-BE49-F238E27FC236}">
                <a16:creationId xmlns:a16="http://schemas.microsoft.com/office/drawing/2014/main" id="{829ABE20-583E-4FFA-A34C-A512B8D2D5E2}"/>
              </a:ext>
            </a:extLst>
          </p:cNvPr>
          <p:cNvSpPr txBox="1"/>
          <p:nvPr/>
        </p:nvSpPr>
        <p:spPr>
          <a:xfrm>
            <a:off x="1309536" y="2700798"/>
            <a:ext cx="3346657"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j’apprend</a:t>
            </a:r>
            <a:r>
              <a:rPr kumimoji="0" lang="en-GB" sz="4800" b="1" i="0" u="none" strike="noStrike" kern="1200" cap="none" spc="0" normalizeH="0" baseline="0" noProof="0">
                <a:ln>
                  <a:noFill/>
                </a:ln>
                <a:solidFill>
                  <a:srgbClr val="ED7D31"/>
                </a:solidFill>
                <a:effectLst/>
                <a:uLnTx/>
                <a:uFillTx/>
                <a:latin typeface="Century Gothic" panose="020B0502020202020204" pitchFamily="34" charset="0"/>
                <a:ea typeface="+mn-ea"/>
                <a:cs typeface="+mn-cs"/>
              </a:rPr>
              <a:t>s</a:t>
            </a:r>
          </a:p>
        </p:txBody>
      </p:sp>
      <p:sp>
        <p:nvSpPr>
          <p:cNvPr id="6" name="TextBox 5">
            <a:extLst>
              <a:ext uri="{FF2B5EF4-FFF2-40B4-BE49-F238E27FC236}">
                <a16:creationId xmlns:a16="http://schemas.microsoft.com/office/drawing/2014/main" id="{9E0B19B6-3AF3-4C6B-BF9A-BFD1157B71F1}"/>
              </a:ext>
            </a:extLst>
          </p:cNvPr>
          <p:cNvSpPr txBox="1"/>
          <p:nvPr/>
        </p:nvSpPr>
        <p:spPr>
          <a:xfrm>
            <a:off x="4771652" y="2855966"/>
            <a:ext cx="6442802"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I learn / I am learning</a:t>
            </a:r>
          </a:p>
        </p:txBody>
      </p:sp>
      <p:sp>
        <p:nvSpPr>
          <p:cNvPr id="7" name="TextBox 6">
            <a:extLst>
              <a:ext uri="{FF2B5EF4-FFF2-40B4-BE49-F238E27FC236}">
                <a16:creationId xmlns:a16="http://schemas.microsoft.com/office/drawing/2014/main" id="{CBD7264A-35DF-4C40-9411-9E88464091E4}"/>
              </a:ext>
            </a:extLst>
          </p:cNvPr>
          <p:cNvSpPr txBox="1"/>
          <p:nvPr/>
        </p:nvSpPr>
        <p:spPr>
          <a:xfrm>
            <a:off x="767513" y="4386005"/>
            <a:ext cx="3688672" cy="83099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err="1">
                <a:ln>
                  <a:noFill/>
                </a:ln>
                <a:solidFill>
                  <a:srgbClr val="5B9BD5">
                    <a:lumMod val="50000"/>
                  </a:srgbClr>
                </a:solidFill>
                <a:effectLst/>
                <a:uLnTx/>
                <a:uFillTx/>
                <a:latin typeface="Century Gothic" panose="020B0502020202020204" pitchFamily="34" charset="0"/>
                <a:ea typeface="+mn-ea"/>
                <a:cs typeface="+mn-cs"/>
              </a:rPr>
              <a:t>il</a:t>
            </a:r>
            <a:r>
              <a:rPr kumimoji="0" lang="en-GB" sz="4800" b="1"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 apprend </a:t>
            </a:r>
          </a:p>
        </p:txBody>
      </p:sp>
      <p:sp>
        <p:nvSpPr>
          <p:cNvPr id="8" name="TextBox 7">
            <a:extLst>
              <a:ext uri="{FF2B5EF4-FFF2-40B4-BE49-F238E27FC236}">
                <a16:creationId xmlns:a16="http://schemas.microsoft.com/office/drawing/2014/main" id="{EA45B3FD-5539-4D9F-AF5F-438E11F004DA}"/>
              </a:ext>
            </a:extLst>
          </p:cNvPr>
          <p:cNvSpPr txBox="1"/>
          <p:nvPr/>
        </p:nvSpPr>
        <p:spPr>
          <a:xfrm>
            <a:off x="4852731" y="5217002"/>
            <a:ext cx="7088727"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she learns / she is learning</a:t>
            </a:r>
          </a:p>
        </p:txBody>
      </p:sp>
      <p:sp>
        <p:nvSpPr>
          <p:cNvPr id="9" name="TextBox 8">
            <a:extLst>
              <a:ext uri="{FF2B5EF4-FFF2-40B4-BE49-F238E27FC236}">
                <a16:creationId xmlns:a16="http://schemas.microsoft.com/office/drawing/2014/main" id="{877AE412-E859-4B58-9311-A8F4A4DC56FC}"/>
              </a:ext>
            </a:extLst>
          </p:cNvPr>
          <p:cNvSpPr txBox="1"/>
          <p:nvPr/>
        </p:nvSpPr>
        <p:spPr>
          <a:xfrm>
            <a:off x="4852731" y="4573229"/>
            <a:ext cx="6969961"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he learns / he is learning</a:t>
            </a:r>
          </a:p>
        </p:txBody>
      </p:sp>
      <p:sp>
        <p:nvSpPr>
          <p:cNvPr id="10" name="Rectangle 9">
            <a:extLst>
              <a:ext uri="{FF2B5EF4-FFF2-40B4-BE49-F238E27FC236}">
                <a16:creationId xmlns:a16="http://schemas.microsoft.com/office/drawing/2014/main" id="{618442BA-8AE7-4F81-8308-5BDF92A8A587}"/>
              </a:ext>
            </a:extLst>
          </p:cNvPr>
          <p:cNvSpPr/>
          <p:nvPr/>
        </p:nvSpPr>
        <p:spPr>
          <a:xfrm>
            <a:off x="454641" y="5034894"/>
            <a:ext cx="4028667" cy="83099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err="1">
                <a:ln>
                  <a:noFill/>
                </a:ln>
                <a:solidFill>
                  <a:srgbClr val="5B9BD5">
                    <a:lumMod val="50000"/>
                  </a:srgbClr>
                </a:solidFill>
                <a:effectLst/>
                <a:uLnTx/>
                <a:uFillTx/>
                <a:latin typeface="Century Gothic" panose="020B0502020202020204" pitchFamily="34" charset="0"/>
                <a:ea typeface="+mn-ea"/>
                <a:cs typeface="+mn-cs"/>
              </a:rPr>
              <a:t>elle</a:t>
            </a:r>
            <a:r>
              <a:rPr kumimoji="0" lang="en-GB" sz="4800" b="1"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 apprend</a:t>
            </a:r>
          </a:p>
        </p:txBody>
      </p:sp>
      <p:sp>
        <p:nvSpPr>
          <p:cNvPr id="11" name="TextBox 10">
            <a:extLst>
              <a:ext uri="{FF2B5EF4-FFF2-40B4-BE49-F238E27FC236}">
                <a16:creationId xmlns:a16="http://schemas.microsoft.com/office/drawing/2014/main" id="{51785505-E840-45D2-8EFC-A07818020BB4}"/>
              </a:ext>
            </a:extLst>
          </p:cNvPr>
          <p:cNvSpPr txBox="1"/>
          <p:nvPr/>
        </p:nvSpPr>
        <p:spPr>
          <a:xfrm>
            <a:off x="931797" y="3420543"/>
            <a:ext cx="38886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tu</a:t>
            </a:r>
            <a:r>
              <a:rPr kumimoji="0" lang="en-GB" sz="4800" b="1"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apprend</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5C2CD311-430F-47DC-AB63-9F70C17F3870}"/>
              </a:ext>
            </a:extLst>
          </p:cNvPr>
          <p:cNvSpPr txBox="1"/>
          <p:nvPr/>
        </p:nvSpPr>
        <p:spPr>
          <a:xfrm>
            <a:off x="4771652" y="3574046"/>
            <a:ext cx="6730613" cy="584775"/>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you </a:t>
            </a: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learn</a:t>
            </a:r>
            <a:r>
              <a:rPr kumimoji="0" lang="en-GB" sz="3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 / y</a:t>
            </a:r>
            <a:r>
              <a:rPr kumimoji="0" lang="en-GB" sz="3200" b="0" i="0" u="none" strike="noStrike" kern="1200" cap="none" spc="0" normalizeH="0" baseline="0" noProof="0" err="1">
                <a:ln>
                  <a:noFill/>
                </a:ln>
                <a:solidFill>
                  <a:srgbClr val="4472C4">
                    <a:lumMod val="50000"/>
                  </a:srgbClr>
                </a:solidFill>
                <a:effectLst/>
                <a:uLnTx/>
                <a:uFillTx/>
                <a:latin typeface="Century Gothic" panose="020B0502020202020204" pitchFamily="34" charset="0"/>
                <a:ea typeface="+mn-ea"/>
                <a:cs typeface="+mn-cs"/>
              </a:rPr>
              <a:t>ou</a:t>
            </a:r>
            <a:r>
              <a:rPr kumimoji="0" lang="en-GB" sz="3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 are </a:t>
            </a:r>
            <a:r>
              <a:rPr kumimoji="0" lang="en-GB" sz="32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learnin</a:t>
            </a:r>
            <a:r>
              <a:rPr kumimoji="0" lang="en-GB" sz="32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g</a:t>
            </a:r>
          </a:p>
        </p:txBody>
      </p:sp>
      <p:sp>
        <p:nvSpPr>
          <p:cNvPr id="13" name="Rounded Rectangle 46">
            <a:extLst>
              <a:ext uri="{FF2B5EF4-FFF2-40B4-BE49-F238E27FC236}">
                <a16:creationId xmlns:a16="http://schemas.microsoft.com/office/drawing/2014/main" id="{CBE14D19-A974-4F42-B0C5-30CC11627200}"/>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sym typeface="Arial"/>
              </a:rPr>
              <a:t>grammaire</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4" y="23491"/>
            <a:ext cx="5639875" cy="1325563"/>
          </a:xfrm>
        </p:spPr>
        <p:txBody>
          <a:bodyPr>
            <a:normAutofit/>
          </a:bodyPr>
          <a:lstStyle/>
          <a:p>
            <a:pPr rtl="0" eaLnBrk="1" fontAlgn="auto" latinLnBrk="0" hangingPunct="1"/>
            <a:r>
              <a:rPr lang="en-GB" sz="2800" b="1" i="0" spc="0" baseline="0">
                <a:ln>
                  <a:noFill/>
                </a:ln>
                <a:solidFill>
                  <a:srgbClr val="FFFFFF"/>
                </a:solidFill>
                <a:effectLst/>
                <a:latin typeface="Century Gothic" panose="020B0502020202020204" pitchFamily="34" charset="0"/>
                <a:ea typeface="+mn-ea"/>
                <a:cs typeface="+mn-cs"/>
              </a:rPr>
              <a:t>The verb ‘apprendre’ – to learn</a:t>
            </a:r>
            <a:endParaRPr lang="en-GB" sz="3600">
              <a:effectLst/>
            </a:endParaRPr>
          </a:p>
        </p:txBody>
      </p:sp>
      <p:sp>
        <p:nvSpPr>
          <p:cNvPr id="15" name="Oval Callout 14"/>
          <p:cNvSpPr/>
          <p:nvPr/>
        </p:nvSpPr>
        <p:spPr>
          <a:xfrm>
            <a:off x="4656193" y="4251649"/>
            <a:ext cx="6712299" cy="1749344"/>
          </a:xfrm>
          <a:prstGeom prst="wedgeEllipseCallout">
            <a:avLst>
              <a:gd name="adj1" fmla="val -49862"/>
              <a:gd name="adj2" fmla="val -57422"/>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7" name="TextBox 16"/>
          <p:cNvSpPr txBox="1"/>
          <p:nvPr/>
        </p:nvSpPr>
        <p:spPr>
          <a:xfrm>
            <a:off x="5073199" y="4557839"/>
            <a:ext cx="58782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These verb forms all sound the same!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on the </a:t>
            </a:r>
            <a:r>
              <a:rPr kumimoji="0" lang="en-GB" sz="2400" b="1" i="1" u="none" strike="noStrike" kern="1200" cap="none" spc="0" normalizeH="0" baseline="0" noProof="0" dirty="0">
                <a:ln>
                  <a:noFill/>
                </a:ln>
                <a:solidFill>
                  <a:prstClr val="white"/>
                </a:solidFill>
                <a:effectLst/>
                <a:uLnTx/>
                <a:uFillTx/>
                <a:latin typeface="Century Gothic" panose="020F0302020204030204"/>
                <a:ea typeface="+mn-ea"/>
                <a:cs typeface="+mn-cs"/>
              </a:rPr>
              <a:t>je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and </a:t>
            </a:r>
            <a:r>
              <a:rPr kumimoji="0" lang="en-GB" sz="2400" b="1" i="1" u="none" strike="noStrike" kern="1200" cap="none" spc="0" normalizeH="0" baseline="0" noProof="0" dirty="0" err="1">
                <a:ln>
                  <a:noFill/>
                </a:ln>
                <a:solidFill>
                  <a:prstClr val="white"/>
                </a:solidFill>
                <a:effectLst/>
                <a:uLnTx/>
                <a:uFillTx/>
                <a:latin typeface="Century Gothic" panose="020F0302020204030204"/>
                <a:ea typeface="+mn-ea"/>
                <a:cs typeface="+mn-cs"/>
              </a:rPr>
              <a:t>tu</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forms is a </a:t>
            </a:r>
            <a:b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silent final consonant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(SFC)</a:t>
            </a:r>
          </a:p>
        </p:txBody>
      </p:sp>
      <p:sp>
        <p:nvSpPr>
          <p:cNvPr id="19" name="Oval Callout 18"/>
          <p:cNvSpPr/>
          <p:nvPr/>
        </p:nvSpPr>
        <p:spPr>
          <a:xfrm>
            <a:off x="3470904" y="1099663"/>
            <a:ext cx="4046275" cy="1925139"/>
          </a:xfrm>
          <a:prstGeom prst="wedgeEllipseCallout">
            <a:avLst>
              <a:gd name="adj1" fmla="val -89955"/>
              <a:gd name="adj2" fmla="val 40578"/>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0" name="TextBox 19"/>
          <p:cNvSpPr txBox="1"/>
          <p:nvPr/>
        </p:nvSpPr>
        <p:spPr>
          <a:xfrm>
            <a:off x="2585851" y="1439324"/>
            <a:ext cx="602135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Before the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vowel</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a</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t>
            </a:r>
            <a:b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400" b="1" i="1" u="none" strike="noStrike" kern="1200" cap="none" spc="0" normalizeH="0" baseline="0" noProof="0" dirty="0">
                <a:ln>
                  <a:noFill/>
                </a:ln>
                <a:solidFill>
                  <a:prstClr val="white"/>
                </a:solidFill>
                <a:effectLst/>
                <a:uLnTx/>
                <a:uFillTx/>
                <a:latin typeface="Century Gothic" panose="020F0302020204030204"/>
                <a:ea typeface="+mn-ea"/>
                <a:cs typeface="+mn-cs"/>
              </a:rPr>
              <a:t>je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becomes</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1" i="1" u="none" strike="noStrike" kern="1200" cap="none" spc="0" normalizeH="0" baseline="0" noProof="0" dirty="0">
                <a:ln>
                  <a:noFill/>
                </a:ln>
                <a:solidFill>
                  <a:prstClr val="white"/>
                </a:solidFill>
                <a:effectLst/>
                <a:uLnTx/>
                <a:uFillTx/>
                <a:latin typeface="Century Gothic" panose="020F0302020204030204"/>
                <a:ea typeface="+mn-ea"/>
                <a:cs typeface="+mn-cs"/>
              </a:rPr>
              <a:t>j’</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(like in ‘</a:t>
            </a:r>
            <a:r>
              <a:rPr kumimoji="0" lang="en-GB" sz="2400" b="0" i="0" u="none" strike="noStrike" kern="1200" cap="none" spc="0" normalizeH="0" baseline="0" noProof="0" dirty="0" err="1">
                <a:ln>
                  <a:noFill/>
                </a:ln>
                <a:solidFill>
                  <a:prstClr val="white"/>
                </a:solidFill>
                <a:effectLst/>
                <a:uLnTx/>
                <a:uFillTx/>
                <a:latin typeface="Century Gothic" panose="020F0302020204030204"/>
                <a:ea typeface="+mn-ea"/>
                <a:cs typeface="+mn-cs"/>
              </a:rPr>
              <a:t>j’aime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a:t>
            </a:r>
            <a:endParaRPr kumimoji="0" lang="en-GB" sz="2400" b="1" i="1"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60967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animBg="1"/>
      <p:bldP spid="15" grpId="0" animBg="1"/>
      <p:bldP spid="17" grpId="0"/>
      <p:bldP spid="19" grpId="0" animBg="1"/>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2" name="Picture 1" descr="background rectangle ">
            <a:extLst>
              <a:ext uri="{FF2B5EF4-FFF2-40B4-BE49-F238E27FC236}">
                <a16:creationId xmlns:a16="http://schemas.microsoft.com/office/drawing/2014/main" id="{30C7BAD3-E64C-4DA2-A293-193FDB2EF9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 y="296864"/>
            <a:ext cx="6705601" cy="867128"/>
          </a:xfrm>
          <a:prstGeom prst="rect">
            <a:avLst/>
          </a:prstGeom>
        </p:spPr>
      </p:pic>
      <p:sp>
        <p:nvSpPr>
          <p:cNvPr id="4" name="Rectangle 3">
            <a:extLst>
              <a:ext uri="{FF2B5EF4-FFF2-40B4-BE49-F238E27FC236}">
                <a16:creationId xmlns:a16="http://schemas.microsoft.com/office/drawing/2014/main" id="{8132F48A-915B-4E31-8C93-5D8BB29C529D}"/>
              </a:ext>
            </a:extLst>
          </p:cNvPr>
          <p:cNvSpPr/>
          <p:nvPr/>
        </p:nvSpPr>
        <p:spPr>
          <a:xfrm>
            <a:off x="370668" y="1622427"/>
            <a:ext cx="7853432"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and also for </a:t>
            </a:r>
            <a:r>
              <a:rPr kumimoji="0" lang="en-GB" sz="2800" b="1" i="1"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comprendre</a:t>
            </a:r>
            <a:r>
              <a:rPr kumimoji="0" lang="en-GB" sz="2800" b="1" i="1"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understand):</a:t>
            </a:r>
          </a:p>
        </p:txBody>
      </p:sp>
      <p:sp>
        <p:nvSpPr>
          <p:cNvPr id="5" name="TextBox 4">
            <a:extLst>
              <a:ext uri="{FF2B5EF4-FFF2-40B4-BE49-F238E27FC236}">
                <a16:creationId xmlns:a16="http://schemas.microsoft.com/office/drawing/2014/main" id="{829ABE20-583E-4FFA-A34C-A512B8D2D5E2}"/>
              </a:ext>
            </a:extLst>
          </p:cNvPr>
          <p:cNvSpPr txBox="1"/>
          <p:nvPr/>
        </p:nvSpPr>
        <p:spPr>
          <a:xfrm>
            <a:off x="370668" y="2650428"/>
            <a:ext cx="4309258"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je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comprend</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6" name="TextBox 5">
            <a:extLst>
              <a:ext uri="{FF2B5EF4-FFF2-40B4-BE49-F238E27FC236}">
                <a16:creationId xmlns:a16="http://schemas.microsoft.com/office/drawing/2014/main" id="{9E0B19B6-3AF3-4C6B-BF9A-BFD1157B71F1}"/>
              </a:ext>
            </a:extLst>
          </p:cNvPr>
          <p:cNvSpPr txBox="1"/>
          <p:nvPr/>
        </p:nvSpPr>
        <p:spPr>
          <a:xfrm>
            <a:off x="4768662" y="2857879"/>
            <a:ext cx="7051040"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I understand / I am understanding</a:t>
            </a:r>
          </a:p>
        </p:txBody>
      </p:sp>
      <p:sp>
        <p:nvSpPr>
          <p:cNvPr id="7" name="TextBox 6">
            <a:extLst>
              <a:ext uri="{FF2B5EF4-FFF2-40B4-BE49-F238E27FC236}">
                <a16:creationId xmlns:a16="http://schemas.microsoft.com/office/drawing/2014/main" id="{CBD7264A-35DF-4C40-9411-9E88464091E4}"/>
              </a:ext>
            </a:extLst>
          </p:cNvPr>
          <p:cNvSpPr txBox="1"/>
          <p:nvPr/>
        </p:nvSpPr>
        <p:spPr>
          <a:xfrm>
            <a:off x="573407" y="4345856"/>
            <a:ext cx="4001544" cy="830997"/>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err="1">
                <a:ln>
                  <a:noFill/>
                </a:ln>
                <a:solidFill>
                  <a:srgbClr val="5B9BD5">
                    <a:lumMod val="50000"/>
                  </a:srgbClr>
                </a:solidFill>
                <a:effectLst/>
                <a:uLnTx/>
                <a:uFillTx/>
                <a:latin typeface="Century Gothic" panose="020B0502020202020204" pitchFamily="34" charset="0"/>
                <a:ea typeface="+mn-ea"/>
                <a:cs typeface="+mn-cs"/>
              </a:rPr>
              <a:t>il</a:t>
            </a:r>
            <a:r>
              <a:rPr kumimoji="0" lang="en-GB" sz="4800" b="1"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 comprend </a:t>
            </a:r>
          </a:p>
        </p:txBody>
      </p:sp>
      <p:sp>
        <p:nvSpPr>
          <p:cNvPr id="8" name="TextBox 7">
            <a:extLst>
              <a:ext uri="{FF2B5EF4-FFF2-40B4-BE49-F238E27FC236}">
                <a16:creationId xmlns:a16="http://schemas.microsoft.com/office/drawing/2014/main" id="{EA45B3FD-5539-4D9F-AF5F-438E11F004DA}"/>
              </a:ext>
            </a:extLst>
          </p:cNvPr>
          <p:cNvSpPr txBox="1"/>
          <p:nvPr/>
        </p:nvSpPr>
        <p:spPr>
          <a:xfrm>
            <a:off x="4784645" y="5148633"/>
            <a:ext cx="6969961"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she understands / she is understanding</a:t>
            </a:r>
          </a:p>
        </p:txBody>
      </p:sp>
      <p:sp>
        <p:nvSpPr>
          <p:cNvPr id="9" name="TextBox 8">
            <a:extLst>
              <a:ext uri="{FF2B5EF4-FFF2-40B4-BE49-F238E27FC236}">
                <a16:creationId xmlns:a16="http://schemas.microsoft.com/office/drawing/2014/main" id="{877AE412-E859-4B58-9311-A8F4A4DC56FC}"/>
              </a:ext>
            </a:extLst>
          </p:cNvPr>
          <p:cNvSpPr txBox="1"/>
          <p:nvPr/>
        </p:nvSpPr>
        <p:spPr>
          <a:xfrm>
            <a:off x="4768662" y="4543459"/>
            <a:ext cx="6736242"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he understands / he is understanding</a:t>
            </a:r>
          </a:p>
        </p:txBody>
      </p:sp>
      <p:sp>
        <p:nvSpPr>
          <p:cNvPr id="10" name="Rectangle 9">
            <a:extLst>
              <a:ext uri="{FF2B5EF4-FFF2-40B4-BE49-F238E27FC236}">
                <a16:creationId xmlns:a16="http://schemas.microsoft.com/office/drawing/2014/main" id="{618442BA-8AE7-4F81-8308-5BDF92A8A587}"/>
              </a:ext>
            </a:extLst>
          </p:cNvPr>
          <p:cNvSpPr/>
          <p:nvPr/>
        </p:nvSpPr>
        <p:spPr>
          <a:xfrm>
            <a:off x="20371" y="4994745"/>
            <a:ext cx="4581703" cy="830997"/>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err="1">
                <a:ln>
                  <a:noFill/>
                </a:ln>
                <a:solidFill>
                  <a:srgbClr val="5B9BD5">
                    <a:lumMod val="50000"/>
                  </a:srgbClr>
                </a:solidFill>
                <a:effectLst/>
                <a:uLnTx/>
                <a:uFillTx/>
                <a:latin typeface="Century Gothic" panose="020B0502020202020204" pitchFamily="34" charset="0"/>
                <a:ea typeface="+mn-ea"/>
                <a:cs typeface="+mn-cs"/>
              </a:rPr>
              <a:t>elle</a:t>
            </a:r>
            <a:r>
              <a:rPr kumimoji="0" lang="en-GB" sz="4800" b="1"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 comprend</a:t>
            </a:r>
          </a:p>
        </p:txBody>
      </p:sp>
      <p:sp>
        <p:nvSpPr>
          <p:cNvPr id="11" name="TextBox 10">
            <a:extLst>
              <a:ext uri="{FF2B5EF4-FFF2-40B4-BE49-F238E27FC236}">
                <a16:creationId xmlns:a16="http://schemas.microsoft.com/office/drawing/2014/main" id="{51785505-E840-45D2-8EFC-A07818020BB4}"/>
              </a:ext>
            </a:extLst>
          </p:cNvPr>
          <p:cNvSpPr txBox="1"/>
          <p:nvPr/>
        </p:nvSpPr>
        <p:spPr>
          <a:xfrm>
            <a:off x="320924" y="3357523"/>
            <a:ext cx="436583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tu</a:t>
            </a:r>
            <a:r>
              <a:rPr kumimoji="0" lang="en-GB" sz="48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a:t>
            </a:r>
            <a:r>
              <a:rPr kumimoji="0" lang="en-GB" sz="48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comprend</a:t>
            </a:r>
            <a:r>
              <a:rPr kumimoji="0" lang="en-GB" sz="4800" b="1" i="0" u="none" strike="noStrike" kern="1200" cap="none" spc="0" normalizeH="0" baseline="0" noProof="0" dirty="0" err="1">
                <a:ln>
                  <a:noFill/>
                </a:ln>
                <a:solidFill>
                  <a:srgbClr val="ED7D31"/>
                </a:solidFill>
                <a:effectLst/>
                <a:uLnTx/>
                <a:uFillTx/>
                <a:latin typeface="Century Gothic" panose="020B0502020202020204" pitchFamily="34" charset="0"/>
                <a:ea typeface="+mn-ea"/>
                <a:cs typeface="+mn-cs"/>
              </a:rPr>
              <a:t>s</a:t>
            </a:r>
            <a:endParaRPr kumimoji="0" lang="en-GB" sz="4800" b="1" i="0" u="none" strike="noStrike" kern="1200" cap="none" spc="0" normalizeH="0" baseline="0" noProof="0" dirty="0">
              <a:ln>
                <a:noFill/>
              </a:ln>
              <a:solidFill>
                <a:srgbClr val="ED7D31"/>
              </a:solidFill>
              <a:effectLst/>
              <a:uLnTx/>
              <a:uFillTx/>
              <a:latin typeface="Century Gothic" panose="020B0502020202020204" pitchFamily="34" charset="0"/>
              <a:ea typeface="+mn-ea"/>
              <a:cs typeface="+mn-cs"/>
            </a:endParaRPr>
          </a:p>
        </p:txBody>
      </p:sp>
      <p:sp>
        <p:nvSpPr>
          <p:cNvPr id="12" name="TextBox 11">
            <a:extLst>
              <a:ext uri="{FF2B5EF4-FFF2-40B4-BE49-F238E27FC236}">
                <a16:creationId xmlns:a16="http://schemas.microsoft.com/office/drawing/2014/main" id="{5C2CD311-430F-47DC-AB63-9F70C17F3870}"/>
              </a:ext>
            </a:extLst>
          </p:cNvPr>
          <p:cNvSpPr txBox="1"/>
          <p:nvPr/>
        </p:nvSpPr>
        <p:spPr>
          <a:xfrm>
            <a:off x="4679926" y="3533897"/>
            <a:ext cx="7261532"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you </a:t>
            </a:r>
            <a:r>
              <a:rPr kumimoji="0" lang="en-GB" sz="28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understand</a:t>
            </a:r>
            <a:r>
              <a:rPr kumimoji="0" lang="en-GB" sz="28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 / y</a:t>
            </a:r>
            <a:r>
              <a:rPr kumimoji="0" lang="en-GB" sz="2800" b="0" i="0" u="none" strike="noStrike" kern="1200" cap="none" spc="0" normalizeH="0" baseline="0" noProof="0" err="1">
                <a:ln>
                  <a:noFill/>
                </a:ln>
                <a:solidFill>
                  <a:srgbClr val="4472C4">
                    <a:lumMod val="50000"/>
                  </a:srgbClr>
                </a:solidFill>
                <a:effectLst/>
                <a:uLnTx/>
                <a:uFillTx/>
                <a:latin typeface="Century Gothic" panose="020B0502020202020204" pitchFamily="34" charset="0"/>
                <a:ea typeface="+mn-ea"/>
                <a:cs typeface="+mn-cs"/>
              </a:rPr>
              <a:t>ou</a:t>
            </a:r>
            <a:r>
              <a:rPr kumimoji="0" lang="en-GB" sz="28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 are </a:t>
            </a:r>
            <a:r>
              <a:rPr kumimoji="0" lang="en-GB" sz="28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understandin</a:t>
            </a:r>
            <a:r>
              <a:rPr kumimoji="0" lang="en-GB" sz="2800" b="0" i="0" u="none" strike="noStrike" kern="1200" cap="none" spc="0" normalizeH="0" baseline="0" noProof="0">
                <a:ln>
                  <a:noFill/>
                </a:ln>
                <a:solidFill>
                  <a:srgbClr val="4472C4">
                    <a:lumMod val="50000"/>
                  </a:srgbClr>
                </a:solidFill>
                <a:effectLst/>
                <a:uLnTx/>
                <a:uFillTx/>
                <a:latin typeface="Century Gothic" panose="020B0502020202020204" pitchFamily="34" charset="0"/>
                <a:ea typeface="+mn-ea"/>
                <a:cs typeface="+mn-cs"/>
              </a:rPr>
              <a:t>g</a:t>
            </a:r>
          </a:p>
        </p:txBody>
      </p:sp>
      <p:sp>
        <p:nvSpPr>
          <p:cNvPr id="13" name="Rounded Rectangle 46">
            <a:extLst>
              <a:ext uri="{FF2B5EF4-FFF2-40B4-BE49-F238E27FC236}">
                <a16:creationId xmlns:a16="http://schemas.microsoft.com/office/drawing/2014/main" id="{CBE14D19-A974-4F42-B0C5-30CC11627200}"/>
              </a:ext>
            </a:extLst>
          </p:cNvPr>
          <p:cNvSpPr/>
          <p:nvPr/>
        </p:nvSpPr>
        <p:spPr>
          <a:xfrm>
            <a:off x="9076766" y="177535"/>
            <a:ext cx="2864692" cy="461200"/>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2000" b="1" i="0" u="none" strike="noStrike" kern="1200" cap="none" spc="0" normalizeH="0" baseline="0" noProof="0" err="1">
                <a:ln>
                  <a:noFill/>
                </a:ln>
                <a:solidFill>
                  <a:prstClr val="white"/>
                </a:solidFill>
                <a:effectLst/>
                <a:uLnTx/>
                <a:uFillTx/>
                <a:latin typeface="Century Gothic" panose="020B0502020202020204" pitchFamily="34" charset="0"/>
                <a:ea typeface="+mn-ea"/>
                <a:cs typeface="+mn-cs"/>
                <a:sym typeface="Arial"/>
              </a:rPr>
              <a:t>grammaire</a:t>
            </a:r>
            <a:endPar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sym typeface="Arial"/>
            </a:endParaRPr>
          </a:p>
        </p:txBody>
      </p:sp>
      <p:sp>
        <p:nvSpPr>
          <p:cNvPr id="16" name="Title 15"/>
          <p:cNvSpPr>
            <a:spLocks noGrp="1"/>
          </p:cNvSpPr>
          <p:nvPr>
            <p:ph type="title"/>
          </p:nvPr>
        </p:nvSpPr>
        <p:spPr>
          <a:xfrm>
            <a:off x="161484" y="23491"/>
            <a:ext cx="5639875" cy="1325563"/>
          </a:xfrm>
        </p:spPr>
        <p:txBody>
          <a:bodyPr>
            <a:normAutofit/>
          </a:bodyPr>
          <a:lstStyle/>
          <a:p>
            <a:pPr rtl="0" eaLnBrk="1" fontAlgn="auto" latinLnBrk="0" hangingPunct="1"/>
            <a:r>
              <a:rPr lang="en-GB" sz="2200" b="1" i="0" spc="0" baseline="0" dirty="0">
                <a:ln>
                  <a:noFill/>
                </a:ln>
                <a:solidFill>
                  <a:srgbClr val="FFFFFF"/>
                </a:solidFill>
                <a:effectLst/>
                <a:ea typeface="+mn-ea"/>
                <a:cs typeface="+mn-cs"/>
              </a:rPr>
              <a:t>The verb ‘</a:t>
            </a:r>
            <a:r>
              <a:rPr lang="en-GB" sz="2200" b="1" i="0" spc="0" baseline="0" dirty="0" err="1">
                <a:ln>
                  <a:noFill/>
                </a:ln>
                <a:solidFill>
                  <a:srgbClr val="FFFFFF"/>
                </a:solidFill>
                <a:effectLst/>
                <a:ea typeface="+mn-ea"/>
                <a:cs typeface="+mn-cs"/>
              </a:rPr>
              <a:t>comprendre</a:t>
            </a:r>
            <a:r>
              <a:rPr lang="en-GB" sz="2200" b="1" i="0" spc="0" baseline="0" dirty="0">
                <a:ln>
                  <a:noFill/>
                </a:ln>
                <a:solidFill>
                  <a:srgbClr val="FFFFFF"/>
                </a:solidFill>
                <a:effectLst/>
                <a:ea typeface="+mn-ea"/>
                <a:cs typeface="+mn-cs"/>
              </a:rPr>
              <a:t>’ – to understand</a:t>
            </a:r>
            <a:endParaRPr lang="en-GB" sz="2200" dirty="0">
              <a:effectLst/>
            </a:endParaRPr>
          </a:p>
        </p:txBody>
      </p:sp>
      <p:sp>
        <p:nvSpPr>
          <p:cNvPr id="14" name="Oval Callout 13"/>
          <p:cNvSpPr/>
          <p:nvPr/>
        </p:nvSpPr>
        <p:spPr>
          <a:xfrm>
            <a:off x="4774959" y="4211500"/>
            <a:ext cx="6712299" cy="1749344"/>
          </a:xfrm>
          <a:prstGeom prst="wedgeEllipseCallout">
            <a:avLst>
              <a:gd name="adj1" fmla="val -51592"/>
              <a:gd name="adj2" fmla="val -47466"/>
            </a:avLst>
          </a:prstGeom>
          <a:solidFill>
            <a:schemeClr val="accent1">
              <a:lumMod val="5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5" name="TextBox 14"/>
          <p:cNvSpPr txBox="1"/>
          <p:nvPr/>
        </p:nvSpPr>
        <p:spPr>
          <a:xfrm>
            <a:off x="5284957" y="4550317"/>
            <a:ext cx="5878286"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These verb forms all sound the same!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The </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on the </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je</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 and </a:t>
            </a:r>
            <a:r>
              <a:rPr kumimoji="0" lang="en-GB" sz="2400" b="0" i="1" u="none" strike="noStrike" kern="1200" cap="none" spc="0" normalizeH="0" baseline="0" noProof="0" dirty="0" err="1">
                <a:ln>
                  <a:noFill/>
                </a:ln>
                <a:solidFill>
                  <a:prstClr val="white"/>
                </a:solidFill>
                <a:effectLst/>
                <a:uLnTx/>
                <a:uFillTx/>
                <a:latin typeface="Century Gothic" panose="020F0302020204030204"/>
                <a:ea typeface="+mn-ea"/>
                <a:cs typeface="+mn-cs"/>
              </a:rPr>
              <a:t>tu</a:t>
            </a:r>
            <a:r>
              <a:rPr kumimoji="0" lang="en-GB" sz="2400" b="0" i="1" u="none" strike="noStrike" kern="1200" cap="none" spc="0" normalizeH="0" baseline="0" noProof="0" dirty="0">
                <a:ln>
                  <a:noFill/>
                </a:ln>
                <a:solidFill>
                  <a:prstClr val="white"/>
                </a:solidFill>
                <a:effectLst/>
                <a:uLnTx/>
                <a:uFillTx/>
                <a:latin typeface="Century Gothic" panose="020F0302020204030204"/>
                <a:ea typeface="+mn-ea"/>
                <a:cs typeface="+mn-cs"/>
              </a:rPr>
              <a: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forms is a</a:t>
            </a: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 </a:t>
            </a:r>
            <a:b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br>
            <a:r>
              <a:rPr kumimoji="0" lang="en-GB" sz="2400" b="1" i="0" u="none" strike="noStrike" kern="1200" cap="none" spc="0" normalizeH="0" baseline="0" noProof="0" dirty="0">
                <a:ln>
                  <a:noFill/>
                </a:ln>
                <a:solidFill>
                  <a:prstClr val="white"/>
                </a:solidFill>
                <a:effectLst/>
                <a:uLnTx/>
                <a:uFillTx/>
                <a:latin typeface="Century Gothic" panose="020F0302020204030204"/>
                <a:ea typeface="+mn-ea"/>
                <a:cs typeface="+mn-cs"/>
              </a:rPr>
              <a:t>silent final consonant </a:t>
            </a:r>
            <a:r>
              <a:rPr kumimoji="0" lang="en-GB" sz="2400" b="0" i="0" u="none" strike="noStrike" kern="1200" cap="none" spc="0" normalizeH="0" baseline="0" noProof="0" dirty="0">
                <a:ln>
                  <a:noFill/>
                </a:ln>
                <a:solidFill>
                  <a:prstClr val="white"/>
                </a:solidFill>
                <a:effectLst/>
                <a:uLnTx/>
                <a:uFillTx/>
                <a:latin typeface="Century Gothic" panose="020F0302020204030204"/>
                <a:ea typeface="+mn-ea"/>
                <a:cs typeface="+mn-cs"/>
              </a:rPr>
              <a:t>(SFC)</a:t>
            </a:r>
          </a:p>
        </p:txBody>
      </p:sp>
    </p:spTree>
    <p:extLst>
      <p:ext uri="{BB962C8B-B14F-4D97-AF65-F5344CB8AC3E}">
        <p14:creationId xmlns:p14="http://schemas.microsoft.com/office/powerpoint/2010/main" val="241490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p:bldP spid="11" grpId="0"/>
      <p:bldP spid="12" grpId="0" animBg="1"/>
      <p:bldP spid="14" grpId="0" animBg="1"/>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851D611E-8287-4BB0-89C5-C8662A300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50366" y="-103928"/>
            <a:ext cx="3600000" cy="3600000"/>
          </a:xfrm>
          <a:prstGeom prst="rect">
            <a:avLst/>
          </a:prstGeom>
        </p:spPr>
      </p:pic>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grpSp>
        <p:nvGrpSpPr>
          <p:cNvPr id="24" name="Group 23">
            <a:extLst>
              <a:ext uri="{FF2B5EF4-FFF2-40B4-BE49-F238E27FC236}">
                <a16:creationId xmlns:a16="http://schemas.microsoft.com/office/drawing/2014/main" id="{F661DDA3-C8EA-4E27-95D1-A6B23F6B21EF}"/>
              </a:ext>
            </a:extLst>
          </p:cNvPr>
          <p:cNvGrpSpPr/>
          <p:nvPr/>
        </p:nvGrpSpPr>
        <p:grpSpPr>
          <a:xfrm>
            <a:off x="66943" y="3085607"/>
            <a:ext cx="11993267" cy="3048680"/>
            <a:chOff x="85974" y="1484473"/>
            <a:chExt cx="11993267" cy="3048680"/>
          </a:xfrm>
        </p:grpSpPr>
        <p:sp>
          <p:nvSpPr>
            <p:cNvPr id="9" name="TextBox 8">
              <a:extLst>
                <a:ext uri="{FF2B5EF4-FFF2-40B4-BE49-F238E27FC236}">
                  <a16:creationId xmlns:a16="http://schemas.microsoft.com/office/drawing/2014/main" id="{E2DBD035-F540-41BC-9703-553FB8750DFC}"/>
                </a:ext>
              </a:extLst>
            </p:cNvPr>
            <p:cNvSpPr txBox="1"/>
            <p:nvPr/>
          </p:nvSpPr>
          <p:spPr>
            <a:xfrm>
              <a:off x="169071" y="1484473"/>
              <a:ext cx="5760000" cy="442674"/>
            </a:xfrm>
            <a:prstGeom prst="wedgeRoundRectCallout">
              <a:avLst>
                <a:gd name="adj1" fmla="val -52761"/>
                <a:gd name="adj2" fmla="val 22945"/>
                <a:gd name="adj3" fmla="val 16667"/>
              </a:avLst>
            </a:prstGeom>
            <a:solidFill>
              <a:schemeClr val="accent1">
                <a:lumMod val="60000"/>
                <a:lumOff val="40000"/>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Tu </a:t>
              </a:r>
              <a:r>
                <a:rPr kumimoji="0" lang="en-GB" sz="20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quoi au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collège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Amir ?</a:t>
              </a:r>
            </a:p>
          </p:txBody>
        </p:sp>
        <p:sp>
          <p:nvSpPr>
            <p:cNvPr id="10" name="TextBox 9">
              <a:extLst>
                <a:ext uri="{FF2B5EF4-FFF2-40B4-BE49-F238E27FC236}">
                  <a16:creationId xmlns:a16="http://schemas.microsoft.com/office/drawing/2014/main" id="{802466AB-F8C2-46EC-9437-E2927117DC2C}"/>
                </a:ext>
              </a:extLst>
            </p:cNvPr>
            <p:cNvSpPr txBox="1"/>
            <p:nvPr/>
          </p:nvSpPr>
          <p:spPr>
            <a:xfrm>
              <a:off x="169070" y="2520162"/>
              <a:ext cx="5760000" cy="442674"/>
            </a:xfrm>
            <a:prstGeom prst="wedgeRoundRectCallout">
              <a:avLst>
                <a:gd name="adj1" fmla="val -52761"/>
                <a:gd name="adj2" fmla="val 22945"/>
                <a:gd name="adj3" fmla="val 16667"/>
              </a:avLst>
            </a:prstGeom>
            <a:solidFill>
              <a:schemeClr val="accent1">
                <a:lumMod val="60000"/>
                <a:lumOff val="40000"/>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Je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fais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souvent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des </a:t>
              </a:r>
              <a:r>
                <a:rPr kumimoji="0" lang="en-GB" sz="20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anglais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12" name="TextBox 11">
              <a:extLst>
                <a:ext uri="{FF2B5EF4-FFF2-40B4-BE49-F238E27FC236}">
                  <a16:creationId xmlns:a16="http://schemas.microsoft.com/office/drawing/2014/main" id="{EF81EEFC-9876-485A-AF34-27AFCB86BA78}"/>
                </a:ext>
              </a:extLst>
            </p:cNvPr>
            <p:cNvSpPr txBox="1"/>
            <p:nvPr/>
          </p:nvSpPr>
          <p:spPr>
            <a:xfrm>
              <a:off x="169069" y="3562510"/>
              <a:ext cx="5760000" cy="442674"/>
            </a:xfrm>
            <a:prstGeom prst="wedgeRoundRectCallout">
              <a:avLst>
                <a:gd name="adj1" fmla="val -52761"/>
                <a:gd name="adj2" fmla="val 22945"/>
                <a:gd name="adj3" fmla="val 16667"/>
              </a:avLst>
            </a:prstGeom>
            <a:solidFill>
              <a:schemeClr val="accent1">
                <a:lumMod val="60000"/>
                <a:lumOff val="40000"/>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l’anglais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difficile. Tu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fais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quoi ?</a:t>
              </a:r>
            </a:p>
          </p:txBody>
        </p:sp>
        <p:sp>
          <p:nvSpPr>
            <p:cNvPr id="13" name="TextBox 12">
              <a:extLst>
                <a:ext uri="{FF2B5EF4-FFF2-40B4-BE49-F238E27FC236}">
                  <a16:creationId xmlns:a16="http://schemas.microsoft.com/office/drawing/2014/main" id="{CAB34431-5C14-490B-9122-5372CB2F2E90}"/>
                </a:ext>
              </a:extLst>
            </p:cNvPr>
            <p:cNvSpPr txBox="1"/>
            <p:nvPr/>
          </p:nvSpPr>
          <p:spPr>
            <a:xfrm>
              <a:off x="6319241" y="1484473"/>
              <a:ext cx="5760000" cy="442674"/>
            </a:xfrm>
            <a:prstGeom prst="wedgeRoundRectCallout">
              <a:avLst>
                <a:gd name="adj1" fmla="val -52761"/>
                <a:gd name="adj2" fmla="val 22945"/>
                <a:gd name="adj3" fmla="val 16667"/>
              </a:avLst>
            </a:prstGeom>
            <a:solidFill>
              <a:schemeClr val="accent1">
                <a:lumMod val="60000"/>
                <a:lumOff val="40000"/>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Pourquoi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Ça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des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heures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
          <p:nvSpPr>
            <p:cNvPr id="14" name="TextBox 13">
              <a:extLst>
                <a:ext uri="{FF2B5EF4-FFF2-40B4-BE49-F238E27FC236}">
                  <a16:creationId xmlns:a16="http://schemas.microsoft.com/office/drawing/2014/main" id="{7342A1EF-6A66-49DA-A191-47B5E2A06567}"/>
                </a:ext>
              </a:extLst>
            </p:cNvPr>
            <p:cNvSpPr txBox="1"/>
            <p:nvPr/>
          </p:nvSpPr>
          <p:spPr>
            <a:xfrm>
              <a:off x="6262932" y="2549428"/>
              <a:ext cx="5760000" cy="783193"/>
            </a:xfrm>
            <a:prstGeom prst="wedgeRoundRectCallout">
              <a:avLst>
                <a:gd name="adj1" fmla="val -52761"/>
                <a:gd name="adj2" fmla="val 22945"/>
                <a:gd name="adj3" fmla="val 16667"/>
              </a:avLst>
            </a:prstGeom>
            <a:solidFill>
              <a:schemeClr val="accent1">
                <a:lumMod val="60000"/>
                <a:lumOff val="40000"/>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vrai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J’aime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des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vacances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Angleterre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et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écouter</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la radio anglaise.</a:t>
              </a:r>
            </a:p>
          </p:txBody>
        </p:sp>
        <p:sp>
          <p:nvSpPr>
            <p:cNvPr id="15" name="TextBox 14">
              <a:extLst>
                <a:ext uri="{FF2B5EF4-FFF2-40B4-BE49-F238E27FC236}">
                  <a16:creationId xmlns:a16="http://schemas.microsoft.com/office/drawing/2014/main" id="{A5D2D8B6-50D0-440D-A83F-3AAE78D6D377}"/>
                </a:ext>
              </a:extLst>
            </p:cNvPr>
            <p:cNvSpPr txBox="1"/>
            <p:nvPr/>
          </p:nvSpPr>
          <p:spPr>
            <a:xfrm>
              <a:off x="85975" y="1998095"/>
              <a:ext cx="5760000" cy="442674"/>
            </a:xfrm>
            <a:prstGeom prst="wedgeRoundRectCallout">
              <a:avLst>
                <a:gd name="adj1" fmla="val 53197"/>
                <a:gd name="adj2" fmla="val 36130"/>
                <a:gd name="adj3" fmla="val 16667"/>
              </a:avLst>
            </a:prstGeom>
            <a:solidFill>
              <a:srgbClr val="E3EAFD">
                <a:alpha val="50000"/>
              </a:srgb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L’anglais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Je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trouve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ça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16" name="TextBox 15">
              <a:extLst>
                <a:ext uri="{FF2B5EF4-FFF2-40B4-BE49-F238E27FC236}">
                  <a16:creationId xmlns:a16="http://schemas.microsoft.com/office/drawing/2014/main" id="{369EE5AE-4D6F-4E38-B11F-705B1B390C46}"/>
                </a:ext>
              </a:extLst>
            </p:cNvPr>
            <p:cNvSpPr txBox="1"/>
            <p:nvPr/>
          </p:nvSpPr>
          <p:spPr>
            <a:xfrm>
              <a:off x="85974" y="3034541"/>
              <a:ext cx="5760000" cy="442674"/>
            </a:xfrm>
            <a:prstGeom prst="wedgeRoundRectCallout">
              <a:avLst>
                <a:gd name="adj1" fmla="val 53197"/>
                <a:gd name="adj2" fmla="val 36130"/>
                <a:gd name="adj3" fmla="val 16667"/>
              </a:avLst>
            </a:prstGeom>
            <a:solidFill>
              <a:srgbClr val="E3EAFD">
                <a:alpha val="50000"/>
              </a:srgb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Je  __________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ça</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normal !</a:t>
              </a:r>
            </a:p>
          </p:txBody>
        </p:sp>
        <p:sp>
          <p:nvSpPr>
            <p:cNvPr id="17" name="TextBox 16">
              <a:extLst>
                <a:ext uri="{FF2B5EF4-FFF2-40B4-BE49-F238E27FC236}">
                  <a16:creationId xmlns:a16="http://schemas.microsoft.com/office/drawing/2014/main" id="{982DA417-859F-42DB-B1F0-718C7EBE99F2}"/>
                </a:ext>
              </a:extLst>
            </p:cNvPr>
            <p:cNvSpPr txBox="1"/>
            <p:nvPr/>
          </p:nvSpPr>
          <p:spPr>
            <a:xfrm>
              <a:off x="85975" y="4090479"/>
              <a:ext cx="5760000" cy="442674"/>
            </a:xfrm>
            <a:prstGeom prst="wedgeRoundRectCallout">
              <a:avLst>
                <a:gd name="adj1" fmla="val 53197"/>
                <a:gd name="adj2" fmla="val 36130"/>
                <a:gd name="adj3" fmla="val 16667"/>
              </a:avLst>
            </a:prstGeom>
            <a:solidFill>
              <a:srgbClr val="E3EAFD">
                <a:alpha val="50000"/>
              </a:srgbClr>
            </a:solidFill>
            <a:ln>
              <a:solidFill>
                <a:srgbClr val="115076"/>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Je </a:t>
              </a:r>
              <a:r>
                <a:rPr kumimoji="0" lang="en-GB" sz="20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le temps de faire les devoirs.</a:t>
              </a:r>
            </a:p>
          </p:txBody>
        </p:sp>
        <p:sp>
          <p:nvSpPr>
            <p:cNvPr id="18" name="TextBox 17">
              <a:extLst>
                <a:ext uri="{FF2B5EF4-FFF2-40B4-BE49-F238E27FC236}">
                  <a16:creationId xmlns:a16="http://schemas.microsoft.com/office/drawing/2014/main" id="{1168AEF6-5B00-4A25-B34B-3941AB3627E9}"/>
                </a:ext>
              </a:extLst>
            </p:cNvPr>
            <p:cNvSpPr txBox="1"/>
            <p:nvPr/>
          </p:nvSpPr>
          <p:spPr>
            <a:xfrm>
              <a:off x="6262930" y="2016950"/>
              <a:ext cx="5760000" cy="442674"/>
            </a:xfrm>
            <a:prstGeom prst="wedgeRoundRectCallout">
              <a:avLst>
                <a:gd name="adj1" fmla="val 53197"/>
                <a:gd name="adj2" fmla="val 36130"/>
                <a:gd name="adj3" fmla="val 16667"/>
              </a:avLst>
            </a:prstGeom>
            <a:solidFill>
              <a:srgbClr val="E3EAFD">
                <a:alpha val="50000"/>
              </a:srgb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Pour   </a:t>
              </a:r>
              <a:r>
                <a:rPr kumimoji="0" lang="en-GB" sz="20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la musique anglaise !</a:t>
              </a:r>
            </a:p>
          </p:txBody>
        </p:sp>
        <p:sp>
          <p:nvSpPr>
            <p:cNvPr id="19" name="TextBox 18">
              <a:extLst>
                <a:ext uri="{FF2B5EF4-FFF2-40B4-BE49-F238E27FC236}">
                  <a16:creationId xmlns:a16="http://schemas.microsoft.com/office/drawing/2014/main" id="{804D3922-E004-46FE-ABB6-2BCD0815224E}"/>
                </a:ext>
              </a:extLst>
            </p:cNvPr>
            <p:cNvSpPr txBox="1"/>
            <p:nvPr/>
          </p:nvSpPr>
          <p:spPr>
            <a:xfrm>
              <a:off x="6256273" y="3404154"/>
              <a:ext cx="5678228" cy="1123712"/>
            </a:xfrm>
            <a:prstGeom prst="wedgeRoundRectCallout">
              <a:avLst>
                <a:gd name="adj1" fmla="val 53197"/>
                <a:gd name="adj2" fmla="val 36130"/>
                <a:gd name="adj3" fmla="val 16667"/>
              </a:avLst>
            </a:prstGeom>
            <a:solidFill>
              <a:srgbClr val="E3EAFD">
                <a:alpha val="50000"/>
              </a:srgbClr>
            </a:solidFill>
            <a:ln>
              <a:solidFill>
                <a:srgbClr val="115076"/>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J’ai</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un cousin qui </a:t>
              </a:r>
              <a:r>
                <a:rPr kumimoji="0" lang="en-GB" sz="20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l’anglais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à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l’université</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Il </a:t>
              </a:r>
              <a:r>
                <a:rPr kumimoji="0" lang="en-GB" sz="2000" b="0" i="0" u="sng" strike="noStrike" kern="1200" cap="none" spc="0" normalizeH="0" baseline="0" noProof="0" dirty="0">
                  <a:ln>
                    <a:noFill/>
                  </a:ln>
                  <a:solidFill>
                    <a:srgbClr val="115076"/>
                  </a:solidFill>
                  <a:effectLst/>
                  <a:uLnTx/>
                  <a:uFillTx/>
                  <a:latin typeface="Century Gothic" panose="020F0302020204030204"/>
                  <a:ea typeface="+mn-ea"/>
                  <a:cs typeface="+mn-cs"/>
                </a:rPr>
                <a:t>__________</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le rap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rapide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anglais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000" b="0" i="0" u="none" strike="noStrike" kern="1200" cap="none" spc="0" normalizeH="0" baseline="0" noProof="0" dirty="0" err="1">
                  <a:ln>
                    <a:noFill/>
                  </a:ln>
                  <a:solidFill>
                    <a:srgbClr val="115076"/>
                  </a:solidFill>
                  <a:effectLst/>
                  <a:uLnTx/>
                  <a:uFillTx/>
                  <a:latin typeface="Century Gothic" panose="020F0302020204030204"/>
                  <a:ea typeface="+mn-ea"/>
                  <a:cs typeface="+mn-cs"/>
                </a:rPr>
                <a:t>c’est</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cool !</a:t>
              </a:r>
              <a:endParaRPr kumimoji="0" lang="en-GB" sz="2000" b="0" i="0" u="sng" strike="noStrike" kern="1200" cap="none" spc="0" normalizeH="0" baseline="0" noProof="0" dirty="0">
                <a:ln>
                  <a:noFill/>
                </a:ln>
                <a:solidFill>
                  <a:srgbClr val="115076"/>
                </a:solidFill>
                <a:effectLst/>
                <a:uLnTx/>
                <a:uFillTx/>
                <a:latin typeface="Century Gothic" panose="020F0302020204030204"/>
                <a:ea typeface="+mn-ea"/>
                <a:cs typeface="+mn-cs"/>
              </a:endParaRPr>
            </a:p>
          </p:txBody>
        </p:sp>
      </p:grpSp>
      <p:sp>
        <p:nvSpPr>
          <p:cNvPr id="22" name="Title 1">
            <a:extLst>
              <a:ext uri="{FF2B5EF4-FFF2-40B4-BE49-F238E27FC236}">
                <a16:creationId xmlns:a16="http://schemas.microsoft.com/office/drawing/2014/main" id="{7242EA80-A3F5-4ADC-9A48-DC687144D766}"/>
              </a:ext>
            </a:extLst>
          </p:cNvPr>
          <p:cNvSpPr txBox="1">
            <a:spLocks/>
          </p:cNvSpPr>
          <p:nvPr/>
        </p:nvSpPr>
        <p:spPr>
          <a:xfrm>
            <a:off x="4730733" y="1821988"/>
            <a:ext cx="1062928" cy="34471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lire</a:t>
            </a:r>
            <a:endParaRPr kumimoji="0" lang="en-US" sz="20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j-ea"/>
              <a:cs typeface="+mj-cs"/>
            </a:endParaRPr>
          </a:p>
        </p:txBody>
      </p:sp>
      <p:sp>
        <p:nvSpPr>
          <p:cNvPr id="25" name="TextBox 24">
            <a:extLst>
              <a:ext uri="{FF2B5EF4-FFF2-40B4-BE49-F238E27FC236}">
                <a16:creationId xmlns:a16="http://schemas.microsoft.com/office/drawing/2014/main" id="{A682A3E2-6015-4302-8FFB-AEB8676B14D1}"/>
              </a:ext>
            </a:extLst>
          </p:cNvPr>
          <p:cNvSpPr txBox="1"/>
          <p:nvPr/>
        </p:nvSpPr>
        <p:spPr>
          <a:xfrm>
            <a:off x="66944" y="1724646"/>
            <a:ext cx="1529586"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apprendre</a:t>
            </a:r>
            <a:endPar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26" name="TextBox 25">
            <a:extLst>
              <a:ext uri="{FF2B5EF4-FFF2-40B4-BE49-F238E27FC236}">
                <a16:creationId xmlns:a16="http://schemas.microsoft.com/office/drawing/2014/main" id="{3F5524FD-8E3C-4F51-8561-EB3CAB444906}"/>
              </a:ext>
            </a:extLst>
          </p:cNvPr>
          <p:cNvSpPr txBox="1"/>
          <p:nvPr/>
        </p:nvSpPr>
        <p:spPr>
          <a:xfrm>
            <a:off x="66944" y="2119225"/>
            <a:ext cx="137569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apprends</a:t>
            </a:r>
            <a:endPar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27" name="TextBox 26">
            <a:extLst>
              <a:ext uri="{FF2B5EF4-FFF2-40B4-BE49-F238E27FC236}">
                <a16:creationId xmlns:a16="http://schemas.microsoft.com/office/drawing/2014/main" id="{14936693-DEE9-426D-B11D-CE2F5BB48259}"/>
              </a:ext>
            </a:extLst>
          </p:cNvPr>
          <p:cNvSpPr txBox="1"/>
          <p:nvPr/>
        </p:nvSpPr>
        <p:spPr>
          <a:xfrm>
            <a:off x="66944" y="2513804"/>
            <a:ext cx="126348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apprend</a:t>
            </a:r>
            <a:endPar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28" name="TextBox 27">
            <a:extLst>
              <a:ext uri="{FF2B5EF4-FFF2-40B4-BE49-F238E27FC236}">
                <a16:creationId xmlns:a16="http://schemas.microsoft.com/office/drawing/2014/main" id="{5AFA2285-3578-4878-82B6-5A65FF4A894A}"/>
              </a:ext>
            </a:extLst>
          </p:cNvPr>
          <p:cNvSpPr txBox="1"/>
          <p:nvPr/>
        </p:nvSpPr>
        <p:spPr>
          <a:xfrm>
            <a:off x="1596717" y="1719115"/>
            <a:ext cx="173637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comprendre</a:t>
            </a:r>
            <a:endPar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29" name="TextBox 28">
            <a:extLst>
              <a:ext uri="{FF2B5EF4-FFF2-40B4-BE49-F238E27FC236}">
                <a16:creationId xmlns:a16="http://schemas.microsoft.com/office/drawing/2014/main" id="{C84CBC58-8BD6-4866-BAEF-D29E0821430A}"/>
              </a:ext>
            </a:extLst>
          </p:cNvPr>
          <p:cNvSpPr txBox="1"/>
          <p:nvPr/>
        </p:nvSpPr>
        <p:spPr>
          <a:xfrm>
            <a:off x="1596530" y="2130287"/>
            <a:ext cx="160332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comprends</a:t>
            </a:r>
            <a:endPar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30" name="TextBox 29">
            <a:extLst>
              <a:ext uri="{FF2B5EF4-FFF2-40B4-BE49-F238E27FC236}">
                <a16:creationId xmlns:a16="http://schemas.microsoft.com/office/drawing/2014/main" id="{DCAB79A2-18D4-43E0-8795-9697C25E6D36}"/>
              </a:ext>
            </a:extLst>
          </p:cNvPr>
          <p:cNvSpPr txBox="1"/>
          <p:nvPr/>
        </p:nvSpPr>
        <p:spPr>
          <a:xfrm>
            <a:off x="1596530" y="2513804"/>
            <a:ext cx="149111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comprend</a:t>
            </a:r>
            <a:endPar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31" name="TextBox 30">
            <a:extLst>
              <a:ext uri="{FF2B5EF4-FFF2-40B4-BE49-F238E27FC236}">
                <a16:creationId xmlns:a16="http://schemas.microsoft.com/office/drawing/2014/main" id="{4B0D9311-4814-4CF0-A5C1-DB6957D4E586}"/>
              </a:ext>
            </a:extLst>
          </p:cNvPr>
          <p:cNvSpPr txBox="1"/>
          <p:nvPr/>
        </p:nvSpPr>
        <p:spPr>
          <a:xfrm>
            <a:off x="3467402" y="1724646"/>
            <a:ext cx="1168910"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prendre</a:t>
            </a:r>
          </a:p>
        </p:txBody>
      </p:sp>
      <p:sp>
        <p:nvSpPr>
          <p:cNvPr id="32" name="TextBox 31">
            <a:extLst>
              <a:ext uri="{FF2B5EF4-FFF2-40B4-BE49-F238E27FC236}">
                <a16:creationId xmlns:a16="http://schemas.microsoft.com/office/drawing/2014/main" id="{CE3D6604-E760-4406-A70D-E36441B96103}"/>
              </a:ext>
            </a:extLst>
          </p:cNvPr>
          <p:cNvSpPr txBox="1"/>
          <p:nvPr/>
        </p:nvSpPr>
        <p:spPr>
          <a:xfrm>
            <a:off x="3472998" y="2130287"/>
            <a:ext cx="10358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prends</a:t>
            </a:r>
            <a:endPar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33" name="TextBox 32">
            <a:extLst>
              <a:ext uri="{FF2B5EF4-FFF2-40B4-BE49-F238E27FC236}">
                <a16:creationId xmlns:a16="http://schemas.microsoft.com/office/drawing/2014/main" id="{2F12DF68-E52E-41C7-BF35-F759582CA328}"/>
              </a:ext>
            </a:extLst>
          </p:cNvPr>
          <p:cNvSpPr txBox="1"/>
          <p:nvPr/>
        </p:nvSpPr>
        <p:spPr>
          <a:xfrm>
            <a:off x="3472998" y="2508518"/>
            <a:ext cx="92365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prend</a:t>
            </a:r>
            <a:endPar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34" name="TextBox 33">
            <a:extLst>
              <a:ext uri="{FF2B5EF4-FFF2-40B4-BE49-F238E27FC236}">
                <a16:creationId xmlns:a16="http://schemas.microsoft.com/office/drawing/2014/main" id="{7AA07214-6AC2-4572-96D7-A516378B8897}"/>
              </a:ext>
            </a:extLst>
          </p:cNvPr>
          <p:cNvSpPr txBox="1"/>
          <p:nvPr/>
        </p:nvSpPr>
        <p:spPr>
          <a:xfrm>
            <a:off x="4770624" y="1716335"/>
            <a:ext cx="102303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EE6000"/>
                </a:solidFill>
                <a:effectLst/>
                <a:uLnTx/>
                <a:uFillTx/>
                <a:latin typeface="Century Gothic" panose="020F0302020204030204"/>
                <a:ea typeface="+mn-ea"/>
                <a:cs typeface="+mn-cs"/>
              </a:rPr>
              <a:t>erreurs</a:t>
            </a:r>
            <a:endPar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p:txBody>
      </p:sp>
      <p:sp>
        <p:nvSpPr>
          <p:cNvPr id="35" name="TextBox 34">
            <a:extLst>
              <a:ext uri="{FF2B5EF4-FFF2-40B4-BE49-F238E27FC236}">
                <a16:creationId xmlns:a16="http://schemas.microsoft.com/office/drawing/2014/main" id="{B369EA09-79C1-4C5C-B4F6-5654DEBA0C2F}"/>
              </a:ext>
            </a:extLst>
          </p:cNvPr>
          <p:cNvSpPr txBox="1"/>
          <p:nvPr/>
        </p:nvSpPr>
        <p:spPr>
          <a:xfrm>
            <a:off x="4770624" y="2127088"/>
            <a:ext cx="87556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EE6000"/>
                </a:solidFill>
                <a:effectLst/>
                <a:uLnTx/>
                <a:uFillTx/>
                <a:latin typeface="Century Gothic" panose="020F0302020204030204"/>
                <a:ea typeface="+mn-ea"/>
                <a:cs typeface="+mn-cs"/>
              </a:rPr>
              <a:t>facile</a:t>
            </a:r>
          </a:p>
        </p:txBody>
      </p:sp>
      <p:sp>
        <p:nvSpPr>
          <p:cNvPr id="38" name="TextBox 37">
            <a:extLst>
              <a:ext uri="{FF2B5EF4-FFF2-40B4-BE49-F238E27FC236}">
                <a16:creationId xmlns:a16="http://schemas.microsoft.com/office/drawing/2014/main" id="{EA60E3C5-56BC-47A0-BCCC-CE45F77F33D3}"/>
              </a:ext>
            </a:extLst>
          </p:cNvPr>
          <p:cNvSpPr txBox="1"/>
          <p:nvPr/>
        </p:nvSpPr>
        <p:spPr>
          <a:xfrm>
            <a:off x="7227" y="1261609"/>
            <a:ext cx="644278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Complète</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la conversation de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Léa</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et Amir :</a:t>
            </a:r>
          </a:p>
        </p:txBody>
      </p:sp>
      <p:pic>
        <p:nvPicPr>
          <p:cNvPr id="44" name="Picture 43">
            <a:extLst>
              <a:ext uri="{FF2B5EF4-FFF2-40B4-BE49-F238E27FC236}">
                <a16:creationId xmlns:a16="http://schemas.microsoft.com/office/drawing/2014/main" id="{F3E1FAB7-8C44-405F-BFFE-353DEA48C1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6944" y="-53621"/>
            <a:ext cx="3600000" cy="3600000"/>
          </a:xfrm>
          <a:prstGeom prst="rect">
            <a:avLst/>
          </a:prstGeom>
        </p:spPr>
      </p:pic>
      <p:sp>
        <p:nvSpPr>
          <p:cNvPr id="45" name="Rounded Rectangle 46">
            <a:extLst>
              <a:ext uri="{FF2B5EF4-FFF2-40B4-BE49-F238E27FC236}">
                <a16:creationId xmlns:a16="http://schemas.microsoft.com/office/drawing/2014/main" id="{849DFDA9-C7C5-47FC-91E1-98B13D2171EC}"/>
              </a:ext>
            </a:extLst>
          </p:cNvPr>
          <p:cNvSpPr/>
          <p:nvPr/>
        </p:nvSpPr>
        <p:spPr>
          <a:xfrm>
            <a:off x="10534650" y="104993"/>
            <a:ext cx="1462819" cy="442674"/>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1963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04167E-6 0.01667 L 0.03711 0.14584 " pathEditMode="relative" rAng="0" ptsTypes="AA">
                                      <p:cBhvr>
                                        <p:cTn id="6" dur="2000" fill="hold"/>
                                        <p:tgtEl>
                                          <p:spTgt spid="26"/>
                                        </p:tgtEl>
                                        <p:attrNameLst>
                                          <p:attrName>ppt_x</p:attrName>
                                          <p:attrName>ppt_y</p:attrName>
                                        </p:attrNameLst>
                                      </p:cBhvr>
                                      <p:rCtr x="1849" y="6458"/>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157 0.00278 L -0.12903 0.21621 " pathEditMode="relative" rAng="0" ptsTypes="AA">
                                      <p:cBhvr>
                                        <p:cTn id="10" dur="2000" fill="hold"/>
                                        <p:tgtEl>
                                          <p:spTgt spid="35"/>
                                        </p:tgtEl>
                                        <p:attrNameLst>
                                          <p:attrName>ppt_x</p:attrName>
                                          <p:attrName>ppt_y</p:attrName>
                                        </p:attrNameLst>
                                      </p:cBhvr>
                                      <p:rCtr x="-6536" y="10671"/>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3.125E-6 1.85185E-6 L -0.1651 0.35208 " pathEditMode="relative" rAng="0" ptsTypes="AA">
                                      <p:cBhvr>
                                        <p:cTn id="14" dur="2000" fill="hold"/>
                                        <p:tgtEl>
                                          <p:spTgt spid="34"/>
                                        </p:tgtEl>
                                        <p:attrNameLst>
                                          <p:attrName>ppt_x</p:attrName>
                                          <p:attrName>ppt_y</p:attrName>
                                        </p:attrNameLst>
                                      </p:cBhvr>
                                      <p:rCtr x="-8255" y="1759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79167E-6 0.01945 L -0.09648 0.36991 " pathEditMode="relative" rAng="0" ptsTypes="AA">
                                      <p:cBhvr>
                                        <p:cTn id="18" dur="2000" fill="hold"/>
                                        <p:tgtEl>
                                          <p:spTgt spid="29"/>
                                        </p:tgtEl>
                                        <p:attrNameLst>
                                          <p:attrName>ppt_x</p:attrName>
                                          <p:attrName>ppt_y</p:attrName>
                                        </p:attrNameLst>
                                      </p:cBhvr>
                                      <p:rCtr x="-4831" y="1752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7031 0.00185 L 0.00547 0.50555 " pathEditMode="relative" rAng="0" ptsTypes="AA">
                                      <p:cBhvr>
                                        <p:cTn id="22" dur="2000" fill="hold"/>
                                        <p:tgtEl>
                                          <p:spTgt spid="25"/>
                                        </p:tgtEl>
                                        <p:attrNameLst>
                                          <p:attrName>ppt_x</p:attrName>
                                          <p:attrName>ppt_y</p:attrName>
                                        </p:attrNameLst>
                                      </p:cBhvr>
                                      <p:rCtr x="3789" y="25185"/>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3.75E-6 -4.81481E-6 L -0.23359 0.525 " pathEditMode="relative" rAng="0" ptsTypes="AA">
                                      <p:cBhvr>
                                        <p:cTn id="26" dur="2000" fill="hold"/>
                                        <p:tgtEl>
                                          <p:spTgt spid="32"/>
                                        </p:tgtEl>
                                        <p:attrNameLst>
                                          <p:attrName>ppt_x</p:attrName>
                                          <p:attrName>ppt_y</p:attrName>
                                        </p:attrNameLst>
                                      </p:cBhvr>
                                      <p:rCtr x="-11680" y="26250"/>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00157 0.00278 L 0.40507 0.08703 " pathEditMode="relative" rAng="0" ptsTypes="AA">
                                      <p:cBhvr>
                                        <p:cTn id="30" dur="2000" fill="hold"/>
                                        <p:tgtEl>
                                          <p:spTgt spid="33"/>
                                        </p:tgtEl>
                                        <p:attrNameLst>
                                          <p:attrName>ppt_x</p:attrName>
                                          <p:attrName>ppt_y</p:attrName>
                                        </p:attrNameLst>
                                      </p:cBhvr>
                                      <p:rCtr x="20326" y="421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0.00625 0.01667 L 0.43529 0.27732 " pathEditMode="relative" rAng="0" ptsTypes="AA">
                                      <p:cBhvr>
                                        <p:cTn id="34" dur="2000" fill="hold"/>
                                        <p:tgtEl>
                                          <p:spTgt spid="28"/>
                                        </p:tgtEl>
                                        <p:attrNameLst>
                                          <p:attrName>ppt_x</p:attrName>
                                          <p:attrName>ppt_y</p:attrName>
                                        </p:attrNameLst>
                                      </p:cBhvr>
                                      <p:rCtr x="21445" y="13032"/>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0.00469 0.00555 L 0.4362 0.35601 " pathEditMode="relative" rAng="0" ptsTypes="AA">
                                      <p:cBhvr>
                                        <p:cTn id="38" dur="2000" fill="hold"/>
                                        <p:tgtEl>
                                          <p:spTgt spid="31"/>
                                        </p:tgtEl>
                                        <p:attrNameLst>
                                          <p:attrName>ppt_x</p:attrName>
                                          <p:attrName>ppt_y</p:attrName>
                                        </p:attrNameLst>
                                      </p:cBhvr>
                                      <p:rCtr x="22044" y="17523"/>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0.00625 0.01111 L 0.6957 0.36852 " pathEditMode="relative" rAng="0" ptsTypes="AA">
                                      <p:cBhvr>
                                        <p:cTn id="42" dur="2000" fill="hold"/>
                                        <p:tgtEl>
                                          <p:spTgt spid="27"/>
                                        </p:tgtEl>
                                        <p:attrNameLst>
                                          <p:attrName>ppt_x</p:attrName>
                                          <p:attrName>ppt_y</p:attrName>
                                        </p:attrNameLst>
                                      </p:cBhvr>
                                      <p:rCtr x="34466" y="17870"/>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0.00157 -0.00555 L 0.51575 0.41482 " pathEditMode="relative" rAng="0" ptsTypes="AA">
                                      <p:cBhvr>
                                        <p:cTn id="46" dur="2000" fill="hold"/>
                                        <p:tgtEl>
                                          <p:spTgt spid="30"/>
                                        </p:tgtEl>
                                        <p:attrNameLst>
                                          <p:attrName>ppt_x</p:attrName>
                                          <p:attrName>ppt_y</p:attrName>
                                        </p:attrNameLst>
                                      </p:cBhvr>
                                      <p:rCtr x="25859" y="2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F3E1FAB7-8C44-405F-BFFE-353DEA48C1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6944" y="-53621"/>
            <a:ext cx="3600000" cy="3600000"/>
          </a:xfrm>
          <a:prstGeom prst="rect">
            <a:avLst/>
          </a:prstGeom>
        </p:spPr>
      </p:pic>
      <p:pic>
        <p:nvPicPr>
          <p:cNvPr id="42" name="Picture 41">
            <a:extLst>
              <a:ext uri="{FF2B5EF4-FFF2-40B4-BE49-F238E27FC236}">
                <a16:creationId xmlns:a16="http://schemas.microsoft.com/office/drawing/2014/main" id="{851D611E-8287-4BB0-89C5-C8662A3004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0366" y="-103928"/>
            <a:ext cx="3600000" cy="3600000"/>
          </a:xfrm>
          <a:prstGeom prst="rect">
            <a:avLst/>
          </a:prstGeom>
        </p:spPr>
      </p:pic>
      <p:pic>
        <p:nvPicPr>
          <p:cNvPr id="8" name="Picture 7" descr="background rectangle">
            <a:extLs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188942" y="296864"/>
            <a:ext cx="5265384" cy="707849"/>
          </a:xfrm>
        </p:spPr>
        <p:txBody>
          <a:bodyPr>
            <a:normAutofit/>
          </a:bodyPr>
          <a:lstStyle/>
          <a:p>
            <a:r>
              <a:rPr lang="en-GB" sz="3600" b="1" dirty="0" err="1">
                <a:solidFill>
                  <a:schemeClr val="bg1"/>
                </a:solidFill>
              </a:rPr>
              <a:t>Vocabulaire</a:t>
            </a:r>
            <a:endParaRPr lang="en-GB" sz="3600" b="1" dirty="0">
              <a:solidFill>
                <a:schemeClr val="bg1"/>
              </a:solidFill>
            </a:endParaRPr>
          </a:p>
        </p:txBody>
      </p:sp>
      <p:sp>
        <p:nvSpPr>
          <p:cNvPr id="9" name="TextBox 8">
            <a:extLst>
              <a:ext uri="{FF2B5EF4-FFF2-40B4-BE49-F238E27FC236}">
                <a16:creationId xmlns:a16="http://schemas.microsoft.com/office/drawing/2014/main" id="{E2DBD035-F540-41BC-9703-553FB8750DFC}"/>
              </a:ext>
            </a:extLst>
          </p:cNvPr>
          <p:cNvSpPr txBox="1"/>
          <p:nvPr/>
        </p:nvSpPr>
        <p:spPr>
          <a:xfrm>
            <a:off x="150039" y="3085607"/>
            <a:ext cx="5760000" cy="442674"/>
          </a:xfrm>
          <a:prstGeom prst="wedgeRoundRectCallout">
            <a:avLst>
              <a:gd name="adj1" fmla="val -52761"/>
              <a:gd name="adj2" fmla="val 22945"/>
              <a:gd name="adj3" fmla="val 16667"/>
            </a:avLst>
          </a:prstGeom>
          <a:solidFill>
            <a:schemeClr val="accent1">
              <a:lumMod val="60000"/>
              <a:lumOff val="40000"/>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What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are you learning</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school, Amir?</a:t>
            </a:r>
          </a:p>
        </p:txBody>
      </p:sp>
      <p:sp>
        <p:nvSpPr>
          <p:cNvPr id="10" name="TextBox 9">
            <a:extLst>
              <a:ext uri="{FF2B5EF4-FFF2-40B4-BE49-F238E27FC236}">
                <a16:creationId xmlns:a16="http://schemas.microsoft.com/office/drawing/2014/main" id="{802466AB-F8C2-46EC-9437-E2927117DC2C}"/>
              </a:ext>
            </a:extLst>
          </p:cNvPr>
          <p:cNvSpPr txBox="1"/>
          <p:nvPr/>
        </p:nvSpPr>
        <p:spPr>
          <a:xfrm>
            <a:off x="150038" y="4121296"/>
            <a:ext cx="5760000" cy="442674"/>
          </a:xfrm>
          <a:prstGeom prst="wedgeRoundRectCallout">
            <a:avLst>
              <a:gd name="adj1" fmla="val -52761"/>
              <a:gd name="adj2" fmla="val 22945"/>
              <a:gd name="adj3" fmla="val 16667"/>
            </a:avLst>
          </a:prstGeom>
          <a:solidFill>
            <a:schemeClr val="accent1">
              <a:lumMod val="60000"/>
              <a:lumOff val="40000"/>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I often make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mistakes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in English!</a:t>
            </a:r>
          </a:p>
        </p:txBody>
      </p:sp>
      <p:sp>
        <p:nvSpPr>
          <p:cNvPr id="12" name="TextBox 11">
            <a:extLst>
              <a:ext uri="{FF2B5EF4-FFF2-40B4-BE49-F238E27FC236}">
                <a16:creationId xmlns:a16="http://schemas.microsoft.com/office/drawing/2014/main" id="{EF81EEFC-9876-485A-AF34-27AFCB86BA78}"/>
              </a:ext>
            </a:extLst>
          </p:cNvPr>
          <p:cNvSpPr txBox="1"/>
          <p:nvPr/>
        </p:nvSpPr>
        <p:spPr>
          <a:xfrm>
            <a:off x="150037" y="5163644"/>
            <a:ext cx="5760000" cy="442674"/>
          </a:xfrm>
          <a:prstGeom prst="wedgeRoundRectCallout">
            <a:avLst>
              <a:gd name="adj1" fmla="val -52761"/>
              <a:gd name="adj2" fmla="val 22945"/>
              <a:gd name="adj3" fmla="val 16667"/>
            </a:avLst>
          </a:prstGeom>
          <a:solidFill>
            <a:schemeClr val="accent1">
              <a:lumMod val="60000"/>
              <a:lumOff val="40000"/>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Learning</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English is difficult. What do you do?</a:t>
            </a:r>
            <a:endPar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13" name="TextBox 12">
            <a:extLst>
              <a:ext uri="{FF2B5EF4-FFF2-40B4-BE49-F238E27FC236}">
                <a16:creationId xmlns:a16="http://schemas.microsoft.com/office/drawing/2014/main" id="{CAB34431-5C14-490B-9122-5372CB2F2E90}"/>
              </a:ext>
            </a:extLst>
          </p:cNvPr>
          <p:cNvSpPr txBox="1"/>
          <p:nvPr/>
        </p:nvSpPr>
        <p:spPr>
          <a:xfrm>
            <a:off x="6300210" y="3085607"/>
            <a:ext cx="5760000" cy="442674"/>
          </a:xfrm>
          <a:prstGeom prst="wedgeRoundRectCallout">
            <a:avLst>
              <a:gd name="adj1" fmla="val -52761"/>
              <a:gd name="adj2" fmla="val 22945"/>
              <a:gd name="adj3" fmla="val 16667"/>
            </a:avLst>
          </a:prstGeom>
          <a:solidFill>
            <a:schemeClr val="accent1">
              <a:lumMod val="60000"/>
              <a:lumOff val="40000"/>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Why? It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takes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hours…</a:t>
            </a:r>
          </a:p>
        </p:txBody>
      </p:sp>
      <p:sp>
        <p:nvSpPr>
          <p:cNvPr id="14" name="TextBox 13">
            <a:extLst>
              <a:ext uri="{FF2B5EF4-FFF2-40B4-BE49-F238E27FC236}">
                <a16:creationId xmlns:a16="http://schemas.microsoft.com/office/drawing/2014/main" id="{7342A1EF-6A66-49DA-A191-47B5E2A06567}"/>
              </a:ext>
            </a:extLst>
          </p:cNvPr>
          <p:cNvSpPr txBox="1"/>
          <p:nvPr/>
        </p:nvSpPr>
        <p:spPr>
          <a:xfrm>
            <a:off x="6243901" y="4150562"/>
            <a:ext cx="5760000" cy="783193"/>
          </a:xfrm>
          <a:prstGeom prst="wedgeRoundRectCallout">
            <a:avLst>
              <a:gd name="adj1" fmla="val -52761"/>
              <a:gd name="adj2" fmla="val 22945"/>
              <a:gd name="adj3" fmla="val 16667"/>
            </a:avLst>
          </a:prstGeom>
          <a:solidFill>
            <a:schemeClr val="accent1">
              <a:lumMod val="60000"/>
              <a:lumOff val="40000"/>
              <a:alpha val="50000"/>
            </a:schemeClr>
          </a:solidFill>
          <a:ln>
            <a:solidFill>
              <a:srgbClr val="115076"/>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That’s true… I like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taking</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holidays in England and listening to English radio.</a:t>
            </a:r>
          </a:p>
        </p:txBody>
      </p:sp>
      <p:sp>
        <p:nvSpPr>
          <p:cNvPr id="15" name="TextBox 14">
            <a:extLst>
              <a:ext uri="{FF2B5EF4-FFF2-40B4-BE49-F238E27FC236}">
                <a16:creationId xmlns:a16="http://schemas.microsoft.com/office/drawing/2014/main" id="{A5D2D8B6-50D0-440D-A83F-3AAE78D6D377}"/>
              </a:ext>
            </a:extLst>
          </p:cNvPr>
          <p:cNvSpPr txBox="1"/>
          <p:nvPr/>
        </p:nvSpPr>
        <p:spPr>
          <a:xfrm>
            <a:off x="66943" y="3599229"/>
            <a:ext cx="5760000" cy="442674"/>
          </a:xfrm>
          <a:prstGeom prst="wedgeRoundRectCallout">
            <a:avLst>
              <a:gd name="adj1" fmla="val 53197"/>
              <a:gd name="adj2" fmla="val 36130"/>
              <a:gd name="adj3" fmla="val 16667"/>
            </a:avLst>
          </a:prstGeom>
          <a:solidFill>
            <a:srgbClr val="E3EAFD">
              <a:alpha val="50000"/>
            </a:srgb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English. I find it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easy</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a:t>
            </a:r>
          </a:p>
        </p:txBody>
      </p:sp>
      <p:sp>
        <p:nvSpPr>
          <p:cNvPr id="16" name="TextBox 15">
            <a:extLst>
              <a:ext uri="{FF2B5EF4-FFF2-40B4-BE49-F238E27FC236}">
                <a16:creationId xmlns:a16="http://schemas.microsoft.com/office/drawing/2014/main" id="{369EE5AE-4D6F-4E38-B11F-705B1B390C46}"/>
              </a:ext>
            </a:extLst>
          </p:cNvPr>
          <p:cNvSpPr txBox="1"/>
          <p:nvPr/>
        </p:nvSpPr>
        <p:spPr>
          <a:xfrm>
            <a:off x="66942" y="4635675"/>
            <a:ext cx="5760000" cy="442674"/>
          </a:xfrm>
          <a:prstGeom prst="wedgeRoundRectCallout">
            <a:avLst>
              <a:gd name="adj1" fmla="val 53197"/>
              <a:gd name="adj2" fmla="val 36130"/>
              <a:gd name="adj3" fmla="val 16667"/>
            </a:avLst>
          </a:prstGeom>
          <a:solidFill>
            <a:srgbClr val="E3EAFD">
              <a:alpha val="50000"/>
            </a:srgb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I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understand</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that… It’s normal!</a:t>
            </a:r>
          </a:p>
        </p:txBody>
      </p:sp>
      <p:sp>
        <p:nvSpPr>
          <p:cNvPr id="17" name="TextBox 16">
            <a:extLst>
              <a:ext uri="{FF2B5EF4-FFF2-40B4-BE49-F238E27FC236}">
                <a16:creationId xmlns:a16="http://schemas.microsoft.com/office/drawing/2014/main" id="{982DA417-859F-42DB-B1F0-718C7EBE99F2}"/>
              </a:ext>
            </a:extLst>
          </p:cNvPr>
          <p:cNvSpPr txBox="1"/>
          <p:nvPr/>
        </p:nvSpPr>
        <p:spPr>
          <a:xfrm>
            <a:off x="66943" y="5691613"/>
            <a:ext cx="5760000" cy="442674"/>
          </a:xfrm>
          <a:prstGeom prst="wedgeRoundRectCallout">
            <a:avLst>
              <a:gd name="adj1" fmla="val 53197"/>
              <a:gd name="adj2" fmla="val 36130"/>
              <a:gd name="adj3" fmla="val 16667"/>
            </a:avLst>
          </a:prstGeom>
          <a:solidFill>
            <a:srgbClr val="E3EAFD">
              <a:alpha val="50000"/>
            </a:srgbClr>
          </a:solidFill>
          <a:ln>
            <a:solidFill>
              <a:srgbClr val="115076"/>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I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take</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time to do the homework.</a:t>
            </a:r>
          </a:p>
        </p:txBody>
      </p:sp>
      <p:sp>
        <p:nvSpPr>
          <p:cNvPr id="18" name="TextBox 17">
            <a:extLst>
              <a:ext uri="{FF2B5EF4-FFF2-40B4-BE49-F238E27FC236}">
                <a16:creationId xmlns:a16="http://schemas.microsoft.com/office/drawing/2014/main" id="{1168AEF6-5B00-4A25-B34B-3941AB3627E9}"/>
              </a:ext>
            </a:extLst>
          </p:cNvPr>
          <p:cNvSpPr txBox="1"/>
          <p:nvPr/>
        </p:nvSpPr>
        <p:spPr>
          <a:xfrm>
            <a:off x="6243900" y="3618084"/>
            <a:ext cx="5760000" cy="442674"/>
          </a:xfrm>
          <a:prstGeom prst="wedgeRoundRectCallout">
            <a:avLst>
              <a:gd name="adj1" fmla="val 53197"/>
              <a:gd name="adj2" fmla="val 36130"/>
              <a:gd name="adj3" fmla="val 16667"/>
            </a:avLst>
          </a:prstGeom>
          <a:solidFill>
            <a:srgbClr val="E3EAFD">
              <a:alpha val="50000"/>
            </a:srgbClr>
          </a:solidFill>
          <a:ln>
            <a:solidFill>
              <a:srgbClr val="115076"/>
            </a:solidFill>
          </a:ln>
        </p:spPr>
        <p:style>
          <a:lnRef idx="0">
            <a:scrgbClr r="0" g="0" b="0"/>
          </a:lnRef>
          <a:fillRef idx="0">
            <a:scrgbClr r="0" g="0" b="0"/>
          </a:fillRef>
          <a:effectRef idx="0">
            <a:scrgbClr r="0" g="0" b="0"/>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To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understand</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English music!</a:t>
            </a:r>
          </a:p>
        </p:txBody>
      </p:sp>
      <p:sp>
        <p:nvSpPr>
          <p:cNvPr id="19" name="TextBox 18">
            <a:extLst>
              <a:ext uri="{FF2B5EF4-FFF2-40B4-BE49-F238E27FC236}">
                <a16:creationId xmlns:a16="http://schemas.microsoft.com/office/drawing/2014/main" id="{804D3922-E004-46FE-ABB6-2BCD0815224E}"/>
              </a:ext>
            </a:extLst>
          </p:cNvPr>
          <p:cNvSpPr txBox="1"/>
          <p:nvPr/>
        </p:nvSpPr>
        <p:spPr>
          <a:xfrm>
            <a:off x="6237242" y="5005288"/>
            <a:ext cx="5760000" cy="1123712"/>
          </a:xfrm>
          <a:prstGeom prst="wedgeRoundRectCallout">
            <a:avLst>
              <a:gd name="adj1" fmla="val 53197"/>
              <a:gd name="adj2" fmla="val 36130"/>
              <a:gd name="adj3" fmla="val 16667"/>
            </a:avLst>
          </a:prstGeom>
          <a:solidFill>
            <a:srgbClr val="E3EAFD">
              <a:alpha val="50000"/>
            </a:srgbClr>
          </a:solidFill>
          <a:ln>
            <a:solidFill>
              <a:srgbClr val="115076"/>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I have a cousin who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is learning</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English at university. He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understands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fast rap in English, it’s cool!</a:t>
            </a:r>
            <a:endParaRPr kumimoji="0" lang="en-GB" sz="2000" b="0" i="0" u="sng"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37" name="Rounded Rectangle 46">
            <a:extLst>
              <a:ext uri="{FF2B5EF4-FFF2-40B4-BE49-F238E27FC236}">
                <a16:creationId xmlns:a16="http://schemas.microsoft.com/office/drawing/2014/main" id="{F3B5038D-5FF7-4918-9A76-0042B4DD7619}"/>
              </a:ext>
            </a:extLst>
          </p:cNvPr>
          <p:cNvSpPr/>
          <p:nvPr/>
        </p:nvSpPr>
        <p:spPr>
          <a:xfrm>
            <a:off x="10534650" y="104993"/>
            <a:ext cx="1462819" cy="442674"/>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lire / </a:t>
            </a:r>
            <a:r>
              <a:rPr kumimoji="0" lang="en-GB" sz="1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écrire</a:t>
            </a:r>
            <a:endParaRPr kumimoji="0" lang="en-GB" sz="1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AE02ACE6-5505-414E-A7F1-F460B8137FD3}"/>
              </a:ext>
            </a:extLst>
          </p:cNvPr>
          <p:cNvSpPr txBox="1"/>
          <p:nvPr/>
        </p:nvSpPr>
        <p:spPr>
          <a:xfrm>
            <a:off x="238557" y="1893520"/>
            <a:ext cx="51299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Voici</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la conversation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en</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r>
              <a:rPr kumimoji="0" lang="en-GB" sz="2400" b="1" i="0" u="none" strike="noStrike" kern="1200" cap="none" spc="0" normalizeH="0" baseline="0" noProof="0" dirty="0" err="1">
                <a:ln>
                  <a:noFill/>
                </a:ln>
                <a:solidFill>
                  <a:srgbClr val="115076"/>
                </a:solidFill>
                <a:effectLst/>
                <a:uLnTx/>
                <a:uFillTx/>
                <a:latin typeface="Century Gothic" panose="020F0302020204030204"/>
                <a:ea typeface="+mn-ea"/>
                <a:cs typeface="+mn-cs"/>
              </a:rPr>
              <a:t>anglais</a:t>
            </a:r>
            <a:r>
              <a:rPr kumimoji="0" lang="en-GB" sz="2400" b="1" i="0" u="none" strike="noStrike" kern="1200" cap="none" spc="0" normalizeH="0" baseline="0" noProof="0" dirty="0">
                <a:ln>
                  <a:noFill/>
                </a:ln>
                <a:solidFill>
                  <a:srgbClr val="115076"/>
                </a:solidFill>
                <a:effectLst/>
                <a:uLnTx/>
                <a:uFillTx/>
                <a:latin typeface="Century Gothic" panose="020F0302020204030204"/>
                <a:ea typeface="+mn-ea"/>
                <a:cs typeface="+mn-cs"/>
              </a:rPr>
              <a:t> :</a:t>
            </a:r>
          </a:p>
        </p:txBody>
      </p:sp>
    </p:spTree>
    <p:extLst>
      <p:ext uri="{BB962C8B-B14F-4D97-AF65-F5344CB8AC3E}">
        <p14:creationId xmlns:p14="http://schemas.microsoft.com/office/powerpoint/2010/main" val="43310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8" name="TextBox 7">
            <a:hlinkClick r:id="" action="ppaction://noaction">
              <a:snd r:embed="rId3" name="prendre.wav"/>
            </a:hlinkClick>
          </p:cNvPr>
          <p:cNvSpPr txBox="1"/>
          <p:nvPr/>
        </p:nvSpPr>
        <p:spPr>
          <a:xfrm>
            <a:off x="3038170" y="486077"/>
            <a:ext cx="5847922"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prendre</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2" name="TextBox 11"/>
          <p:cNvSpPr txBox="1"/>
          <p:nvPr/>
        </p:nvSpPr>
        <p:spPr>
          <a:xfrm>
            <a:off x="3038170" y="2177384"/>
            <a:ext cx="569552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take | taking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3" name="TextBox 12">
            <a:hlinkClick r:id="" action="ppaction://noaction">
              <a:snd r:embed="rId4" name="prend.wav"/>
            </a:hlinkClick>
          </p:cNvPr>
          <p:cNvSpPr txBox="1"/>
          <p:nvPr/>
        </p:nvSpPr>
        <p:spPr>
          <a:xfrm>
            <a:off x="3038170" y="3331726"/>
            <a:ext cx="5414904"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prend</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4" name="TextBox 13"/>
          <p:cNvSpPr txBox="1"/>
          <p:nvPr/>
        </p:nvSpPr>
        <p:spPr>
          <a:xfrm>
            <a:off x="2790342" y="5036019"/>
            <a:ext cx="623478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takes | is taking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5" name="Action Button: Help 14">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6" name="Action Button: Help 15">
            <a:hlinkClick r:id="" action="ppaction://noaction" highlightClick="1"/>
          </p:cNvPr>
          <p:cNvSpPr/>
          <p:nvPr/>
        </p:nvSpPr>
        <p:spPr>
          <a:xfrm>
            <a:off x="2495652" y="5059842"/>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2" name="Title 1"/>
          <p:cNvSpPr>
            <a:spLocks noGrp="1"/>
          </p:cNvSpPr>
          <p:nvPr>
            <p:ph type="title"/>
          </p:nvPr>
        </p:nvSpPr>
        <p:spPr>
          <a:xfrm>
            <a:off x="9295376" y="-226886"/>
            <a:ext cx="3021298"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398541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prendr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4" name="prend.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TextBox 2">
            <a:hlinkClick r:id="" action="ppaction://noaction">
              <a:snd r:embed="rId3" name="prend.wav"/>
            </a:hlinkClick>
          </p:cNvPr>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prend</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7384"/>
            <a:ext cx="625823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takes | is taking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TextBox 4">
            <a:hlinkClick r:id="" action="ppaction://noaction">
              <a:snd r:embed="rId4" name="chantal prend le train.wav"/>
            </a:hlinkClick>
          </p:cNvPr>
          <p:cNvSpPr txBox="1"/>
          <p:nvPr/>
        </p:nvSpPr>
        <p:spPr>
          <a:xfrm>
            <a:off x="0" y="4039432"/>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Chantal </a:t>
            </a:r>
            <a:r>
              <a:rPr kumimoji="0" lang="en-GB" sz="60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prend</a:t>
            </a: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le train.</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7" name="TextBox 6"/>
          <p:cNvSpPr txBox="1"/>
          <p:nvPr/>
        </p:nvSpPr>
        <p:spPr>
          <a:xfrm>
            <a:off x="0" y="5039817"/>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Chantal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takes </a:t>
            </a:r>
            <a:r>
              <a:rPr kumimoji="0" lang="en-HK"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 is taking </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the train.</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2" name="Title 1"/>
          <p:cNvSpPr>
            <a:spLocks noGrp="1"/>
          </p:cNvSpPr>
          <p:nvPr>
            <p:ph type="title"/>
          </p:nvPr>
        </p:nvSpPr>
        <p:spPr>
          <a:xfrm>
            <a:off x="9296400" y="-245702"/>
            <a:ext cx="3015175"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134163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prend.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chantal prend le train.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TextBox 2">
            <a:hlinkClick r:id="" action="ppaction://noaction">
              <a:snd r:embed="rId3" name="prendre.wav"/>
            </a:hlinkClick>
          </p:cNvPr>
          <p:cNvSpPr txBox="1"/>
          <p:nvPr/>
        </p:nvSpPr>
        <p:spPr>
          <a:xfrm>
            <a:off x="3038169" y="486077"/>
            <a:ext cx="5836199"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prendre</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6662"/>
            <a:ext cx="5672076"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take | taking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TextBox 4">
            <a:hlinkClick r:id="" action="ppaction://noaction">
              <a:snd r:embed="rId4" name="chantal aime prendre le train.wav"/>
            </a:hlinkClick>
          </p:cNvPr>
          <p:cNvSpPr txBox="1"/>
          <p:nvPr/>
        </p:nvSpPr>
        <p:spPr>
          <a:xfrm>
            <a:off x="0" y="4037385"/>
            <a:ext cx="12192000"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Chantal aime </a:t>
            </a:r>
            <a:r>
              <a:rPr kumimoji="0" lang="fr" sz="60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prendre</a:t>
            </a:r>
            <a:r>
              <a:rPr kumimoji="0" lang="fr"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le train.</a:t>
            </a:r>
            <a:endPar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0" y="5053048"/>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Chantal likes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taking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the train</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2" name="Title 1"/>
          <p:cNvSpPr>
            <a:spLocks noGrp="1"/>
          </p:cNvSpPr>
          <p:nvPr>
            <p:ph type="title"/>
          </p:nvPr>
        </p:nvSpPr>
        <p:spPr>
          <a:xfrm>
            <a:off x="9278730" y="-226886"/>
            <a:ext cx="2747211"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3528993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3" name="prendre.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4" name="chantal aime prendre le train.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 name="TextBox 2">
            <a:hlinkClick r:id="" action="ppaction://noaction">
              <a:snd r:embed="rId3" name="prend.wav"/>
            </a:hlinkClick>
          </p:cNvPr>
          <p:cNvSpPr txBox="1"/>
          <p:nvPr/>
        </p:nvSpPr>
        <p:spPr>
          <a:xfrm>
            <a:off x="3038170" y="486077"/>
            <a:ext cx="5414904"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prend</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7384"/>
            <a:ext cx="6211338"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takes | is taking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Action Button: Help 4">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7" name="Action Button: Help 6">
            <a:hlinkClick r:id="" action="ppaction://noaction" highlightClick="1"/>
          </p:cNvPr>
          <p:cNvSpPr/>
          <p:nvPr/>
        </p:nvSpPr>
        <p:spPr>
          <a:xfrm>
            <a:off x="2495652" y="5058889"/>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8" name="TextBox 7">
            <a:hlinkClick r:id="" action="ppaction://noaction">
              <a:snd r:embed="rId4" name="chantal prend le train.wav"/>
            </a:hlinkClick>
          </p:cNvPr>
          <p:cNvSpPr txBox="1"/>
          <p:nvPr/>
        </p:nvSpPr>
        <p:spPr>
          <a:xfrm>
            <a:off x="2239108" y="3928235"/>
            <a:ext cx="9952892" cy="1015663"/>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Chantal ______ le train.</a:t>
            </a:r>
            <a:endParaRPr kumimoji="0" lang="fr-FR" sz="6000" b="0"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endParaRPr>
          </a:p>
        </p:txBody>
      </p:sp>
      <p:sp>
        <p:nvSpPr>
          <p:cNvPr id="9" name="TextBox 8"/>
          <p:cNvSpPr txBox="1"/>
          <p:nvPr/>
        </p:nvSpPr>
        <p:spPr>
          <a:xfrm>
            <a:off x="3038170" y="4998370"/>
            <a:ext cx="7852568"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Chantal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takes </a:t>
            </a:r>
            <a:r>
              <a:rPr kumimoji="0" lang="en-HK" sz="3200" b="0" i="0" u="none" strike="noStrike" kern="1200" cap="none" spc="0" normalizeH="0" baseline="0" noProof="0" dirty="0">
                <a:ln>
                  <a:noFill/>
                </a:ln>
                <a:solidFill>
                  <a:srgbClr val="4472C4">
                    <a:lumMod val="50000"/>
                  </a:srgbClr>
                </a:solidFill>
                <a:effectLst/>
                <a:uLnTx/>
                <a:uFillTx/>
                <a:latin typeface="Century Gothic" panose="020B0502020202020204" pitchFamily="34" charset="0"/>
                <a:ea typeface="+mn-ea"/>
                <a:cs typeface="Calibri" panose="020F0502020204030204" pitchFamily="34" charset="0"/>
              </a:rPr>
              <a:t>|</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 is taking </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the train.</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0" name="Rectangle 9"/>
          <p:cNvSpPr/>
          <p:nvPr/>
        </p:nvSpPr>
        <p:spPr>
          <a:xfrm>
            <a:off x="6143839" y="3955471"/>
            <a:ext cx="2401619" cy="101566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srgbClr val="EA5F00"/>
                </a:solidFill>
                <a:effectLst/>
                <a:uLnTx/>
                <a:uFillTx/>
                <a:latin typeface="Century Gothic" panose="020B0502020202020204" pitchFamily="34" charset="0"/>
                <a:ea typeface="+mn-ea"/>
                <a:cs typeface="Calibri" panose="020F0502020204030204" pitchFamily="34" charset="0"/>
              </a:rPr>
              <a:t>prend</a:t>
            </a:r>
            <a:endParaRPr kumimoji="0" lang="en-GB" sz="60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 name="Title 1"/>
          <p:cNvSpPr>
            <a:spLocks noGrp="1"/>
          </p:cNvSpPr>
          <p:nvPr>
            <p:ph type="title"/>
          </p:nvPr>
        </p:nvSpPr>
        <p:spPr>
          <a:xfrm>
            <a:off x="9315566" y="-226886"/>
            <a:ext cx="2710375" cy="1325563"/>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224844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prend.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chantal prend le tra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 action="ppaction://noaction">
              <a:snd r:embed="rId3" name="prendre.wav"/>
            </a:hlinkClick>
          </p:cNvPr>
          <p:cNvSpPr txBox="1"/>
          <p:nvPr/>
        </p:nvSpPr>
        <p:spPr>
          <a:xfrm>
            <a:off x="3038170" y="486077"/>
            <a:ext cx="595343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prendre</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4" name="TextBox 3"/>
          <p:cNvSpPr txBox="1"/>
          <p:nvPr/>
        </p:nvSpPr>
        <p:spPr>
          <a:xfrm>
            <a:off x="3038170" y="2176662"/>
            <a:ext cx="5730692"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take | taking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5" name="TextBox 4"/>
          <p:cNvSpPr txBox="1"/>
          <p:nvPr/>
        </p:nvSpPr>
        <p:spPr>
          <a:xfrm>
            <a:off x="3038170" y="4195465"/>
            <a:ext cx="9200721" cy="156966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 sz="4800" b="0" i="0" u="none" strike="noStrike" kern="1200" cap="none" spc="0" normalizeH="0" baseline="0" noProof="0">
                <a:ln>
                  <a:noFill/>
                </a:ln>
                <a:solidFill>
                  <a:srgbClr val="5B9BD5">
                    <a:lumMod val="50000"/>
                  </a:srgbClr>
                </a:solidFill>
                <a:effectLst/>
                <a:uLnTx/>
                <a:uFillTx/>
                <a:latin typeface="Century Gothic" panose="020B0502020202020204" pitchFamily="34" charset="0"/>
                <a:ea typeface="+mn-ea"/>
                <a:cs typeface="+mn-cs"/>
              </a:rPr>
              <a:t>Chantal aime </a:t>
            </a:r>
            <a:r>
              <a:rPr kumimoji="0" lang="fr"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________ le train.</a:t>
            </a:r>
            <a:endPar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HK"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endParaRPr kumimoji="0" lang="en-GB" sz="48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7" name="TextBox 6"/>
          <p:cNvSpPr txBox="1"/>
          <p:nvPr/>
        </p:nvSpPr>
        <p:spPr>
          <a:xfrm>
            <a:off x="4121311" y="5079634"/>
            <a:ext cx="8070689"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Chantal likes </a:t>
            </a:r>
            <a:r>
              <a:rPr kumimoji="0" lang="en-HK" sz="32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taking</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 the train</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8" name="Action Button: Help 7">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9" name="Action Button: Help 8">
            <a:hlinkClick r:id="" action="ppaction://noaction" highlightClick="1"/>
          </p:cNvPr>
          <p:cNvSpPr/>
          <p:nvPr/>
        </p:nvSpPr>
        <p:spPr>
          <a:xfrm>
            <a:off x="2495652" y="437524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FF2B5EF4-FFF2-40B4-BE49-F238E27FC236}">
                <a16:creationId xmlns:a16="http://schemas.microsoft.com/office/drawing/2014/main" id="{3095B070-9F18-1047-AD42-62F8B79E04A2}"/>
              </a:ext>
            </a:extLst>
          </p:cNvPr>
          <p:cNvSpPr/>
          <p:nvPr/>
        </p:nvSpPr>
        <p:spPr>
          <a:xfrm>
            <a:off x="7355790" y="4195465"/>
            <a:ext cx="2550698"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 sz="4800" b="1" i="0" u="none" strike="noStrike" kern="1200" cap="none" spc="0" normalizeH="0" baseline="0" noProof="0" dirty="0">
                <a:ln>
                  <a:noFill/>
                </a:ln>
                <a:solidFill>
                  <a:srgbClr val="EA5F00"/>
                </a:solidFill>
                <a:effectLst/>
                <a:uLnTx/>
                <a:uFillTx/>
                <a:latin typeface="Century Gothic" panose="020B0502020202020204" pitchFamily="34" charset="0"/>
                <a:ea typeface="+mn-ea"/>
                <a:cs typeface="Calibri" panose="020F0502020204030204" pitchFamily="34" charset="0"/>
              </a:rPr>
              <a:t>prendre</a:t>
            </a:r>
            <a:endParaRPr kumimoji="0" lang="en-GB" sz="4800" b="0" i="0" u="none" strike="noStrike" kern="1200" cap="none" spc="0" normalizeH="0" baseline="0" noProof="0" dirty="0">
              <a:ln>
                <a:noFill/>
              </a:ln>
              <a:solidFill>
                <a:prstClr val="black"/>
              </a:solidFill>
              <a:effectLst/>
              <a:uLnTx/>
              <a:uFillTx/>
              <a:latin typeface="Century Gothic" panose="020F0302020204030204"/>
              <a:ea typeface="+mn-ea"/>
              <a:cs typeface="+mn-cs"/>
            </a:endParaRPr>
          </a:p>
        </p:txBody>
      </p:sp>
      <p:sp>
        <p:nvSpPr>
          <p:cNvPr id="2" name="Title 1"/>
          <p:cNvSpPr>
            <a:spLocks noGrp="1"/>
          </p:cNvSpPr>
          <p:nvPr>
            <p:ph type="title"/>
          </p:nvPr>
        </p:nvSpPr>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
        <p:nvSpPr>
          <p:cNvPr id="13"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vocabulaire: verbes</a:t>
            </a: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17314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subTnLst>
                                    <p:audio>
                                      <p:cMediaNode>
                                        <p:cTn display="0" masterRel="sameClick">
                                          <p:stCondLst>
                                            <p:cond evt="begin" delay="0">
                                              <p:tn val="13"/>
                                            </p:cond>
                                          </p:stCondLst>
                                          <p:endCondLst>
                                            <p:cond evt="onStopAudio" delay="0">
                                              <p:tgtEl>
                                                <p:sldTgt/>
                                              </p:tgtEl>
                                            </p:cond>
                                          </p:endCondLst>
                                        </p:cTn>
                                        <p:tgtEl>
                                          <p:sndTgt r:embed="rId3" name="prendr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subTnLst>
                                    <p:audio>
                                      <p:cMediaNode>
                                        <p:cTn display="0" masterRel="sameClick">
                                          <p:stCondLst>
                                            <p:cond evt="begin" delay="0">
                                              <p:tn val="31"/>
                                            </p:cond>
                                          </p:stCondLst>
                                          <p:endCondLst>
                                            <p:cond evt="onStopAudio" delay="0">
                                              <p:tgtEl>
                                                <p:sldTgt/>
                                              </p:tgtEl>
                                            </p:cond>
                                          </p:endCondLst>
                                        </p:cTn>
                                        <p:tgtEl>
                                          <p:sndTgt r:embed="rId4" name="chantal aime prendre le tra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88541"/>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apprendre</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3"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9" name="TextBox 8"/>
          <p:cNvSpPr txBox="1"/>
          <p:nvPr/>
        </p:nvSpPr>
        <p:spPr>
          <a:xfrm>
            <a:off x="0" y="2189979"/>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learn | learning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0" name="TextBox 9"/>
          <p:cNvSpPr txBox="1"/>
          <p:nvPr/>
        </p:nvSpPr>
        <p:spPr>
          <a:xfrm>
            <a:off x="0" y="3236919"/>
            <a:ext cx="121920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apprend</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1" name="TextBox 10"/>
          <p:cNvSpPr txBox="1"/>
          <p:nvPr/>
        </p:nvSpPr>
        <p:spPr>
          <a:xfrm>
            <a:off x="0" y="5060519"/>
            <a:ext cx="12192000"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learns | is learning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3" name="Title 2"/>
          <p:cNvSpPr>
            <a:spLocks noGrp="1"/>
          </p:cNvSpPr>
          <p:nvPr>
            <p:ph type="title"/>
          </p:nvPr>
        </p:nvSpPr>
        <p:spPr>
          <a:xfrm>
            <a:off x="9342884" y="-196641"/>
            <a:ext cx="2849116" cy="1325563"/>
          </a:xfrm>
        </p:spPr>
        <p:txBody>
          <a:bodyPr/>
          <a:lstStyle/>
          <a:p>
            <a:pPr rtl="0" eaLnBrk="1" latinLnBrk="0" hangingPunct="1"/>
            <a:r>
              <a:rPr lang="en-GB" sz="1800" b="1" kern="1200">
                <a:solidFill>
                  <a:srgbClr val="FFFFFF"/>
                </a:solidFill>
                <a:effectLst/>
                <a:latin typeface="Century Gothic" panose="020B0502020202020204" pitchFamily="34" charset="0"/>
                <a:ea typeface="+mn-ea"/>
                <a:cs typeface="+mn-cs"/>
              </a:rPr>
              <a:t>vocabulaire: verbes</a:t>
            </a:r>
            <a:endParaRPr lang="en-GB">
              <a:effectLs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42884" y="1971937"/>
            <a:ext cx="2857500" cy="2857500"/>
          </a:xfrm>
          <a:prstGeom prst="rect">
            <a:avLst/>
          </a:prstGeom>
        </p:spPr>
      </p:pic>
    </p:spTree>
    <p:extLst>
      <p:ext uri="{BB962C8B-B14F-4D97-AF65-F5344CB8AC3E}">
        <p14:creationId xmlns:p14="http://schemas.microsoft.com/office/powerpoint/2010/main" val="297588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3" name="apprendr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subTnLst>
                                    <p:audio>
                                      <p:cMediaNode>
                                        <p:cTn display="0" masterRel="sameClick">
                                          <p:stCondLst>
                                            <p:cond evt="begin" delay="0">
                                              <p:tn val="15"/>
                                            </p:cond>
                                          </p:stCondLst>
                                          <p:endCondLst>
                                            <p:cond evt="onStopAudio" delay="0">
                                              <p:tgtEl>
                                                <p:sldTgt/>
                                              </p:tgtEl>
                                            </p:cond>
                                          </p:endCondLst>
                                        </p:cTn>
                                        <p:tgtEl>
                                          <p:sndTgt r:embed="rId4" name="apprend.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88541"/>
            <a:ext cx="12192000" cy="1862048"/>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apprendre</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2" name="TextBox 11"/>
          <p:cNvSpPr txBox="1"/>
          <p:nvPr/>
        </p:nvSpPr>
        <p:spPr>
          <a:xfrm>
            <a:off x="3099130" y="2177384"/>
            <a:ext cx="631309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to learn | learning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3" name="TextBox 12"/>
          <p:cNvSpPr txBox="1"/>
          <p:nvPr/>
        </p:nvSpPr>
        <p:spPr>
          <a:xfrm>
            <a:off x="0" y="3284527"/>
            <a:ext cx="12192000" cy="18620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500" b="1" i="0" u="none" strike="noStrike" kern="1200" cap="none" spc="0" normalizeH="0" baseline="0" noProof="0" dirty="0" err="1">
                <a:ln>
                  <a:noFill/>
                </a:ln>
                <a:solidFill>
                  <a:srgbClr val="5B9BD5">
                    <a:lumMod val="50000"/>
                  </a:srgbClr>
                </a:solidFill>
                <a:effectLst/>
                <a:uLnTx/>
                <a:uFillTx/>
                <a:latin typeface="Century Gothic" panose="020B0502020202020204" pitchFamily="34" charset="0"/>
                <a:ea typeface="+mn-ea"/>
                <a:cs typeface="+mn-cs"/>
              </a:rPr>
              <a:t>apprend</a:t>
            </a:r>
            <a:endParaRPr kumimoji="0" lang="en-GB" sz="11500" b="1"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endParaRPr>
          </a:p>
        </p:txBody>
      </p:sp>
      <p:sp>
        <p:nvSpPr>
          <p:cNvPr id="14" name="TextBox 13"/>
          <p:cNvSpPr txBox="1"/>
          <p:nvPr/>
        </p:nvSpPr>
        <p:spPr>
          <a:xfrm>
            <a:off x="3099130" y="5077809"/>
            <a:ext cx="5825414" cy="58477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r>
              <a:rPr kumimoji="0" lang="en-HK"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learns | is learning</a:t>
            </a:r>
            <a:r>
              <a:rPr kumimoji="0" lang="en-GB" sz="3200" b="0" i="0" u="none" strike="noStrike" kern="1200" cap="none" spc="0" normalizeH="0" baseline="0" noProof="0" dirty="0">
                <a:ln>
                  <a:noFill/>
                </a:ln>
                <a:solidFill>
                  <a:srgbClr val="5B9BD5">
                    <a:lumMod val="50000"/>
                  </a:srgbClr>
                </a:solidFill>
                <a:effectLst/>
                <a:uLnTx/>
                <a:uFillTx/>
                <a:latin typeface="Century Gothic" panose="020B0502020202020204" pitchFamily="34" charset="0"/>
                <a:ea typeface="+mn-ea"/>
                <a:cs typeface="+mn-cs"/>
              </a:rPr>
              <a:t>]</a:t>
            </a:r>
          </a:p>
        </p:txBody>
      </p:sp>
      <p:sp>
        <p:nvSpPr>
          <p:cNvPr id="15" name="Action Button: Help 14">
            <a:hlinkClick r:id="" action="ppaction://noaction" highlightClick="1"/>
          </p:cNvPr>
          <p:cNvSpPr/>
          <p:nvPr/>
        </p:nvSpPr>
        <p:spPr>
          <a:xfrm>
            <a:off x="2495652" y="2222061"/>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6" name="Action Button: Help 15">
            <a:hlinkClick r:id="" action="ppaction://noaction" highlightClick="1"/>
          </p:cNvPr>
          <p:cNvSpPr/>
          <p:nvPr/>
        </p:nvSpPr>
        <p:spPr>
          <a:xfrm>
            <a:off x="2495652" y="5110179"/>
            <a:ext cx="542518" cy="478022"/>
          </a:xfrm>
          <a:prstGeom prst="actionButtonHelp">
            <a:avLst/>
          </a:prstGeom>
          <a:solidFill>
            <a:schemeClr val="accent1">
              <a:lumMod val="40000"/>
              <a:lumOff val="60000"/>
            </a:schemeClr>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ounded Rectangle 46" descr="background rectangle">
            <a:extLst>
              <a:ext uri="{FF2B5EF4-FFF2-40B4-BE49-F238E27FC236}">
                <a16:creationId xmlns:a16="http://schemas.microsoft.com/office/drawing/2014/main" id="{CB238838-6A9D-47A3-BE4F-676D1EC3BD53}"/>
              </a:ext>
            </a:extLst>
          </p:cNvPr>
          <p:cNvSpPr/>
          <p:nvPr/>
        </p:nvSpPr>
        <p:spPr>
          <a:xfrm>
            <a:off x="9176825" y="232560"/>
            <a:ext cx="2849116" cy="406672"/>
          </a:xfrm>
          <a:prstGeom prst="roundRect">
            <a:avLst/>
          </a:prstGeom>
          <a:solidFill>
            <a:srgbClr val="105076"/>
          </a:solidFill>
          <a:ln>
            <a:solidFill>
              <a:srgbClr val="10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 name="Title 1"/>
          <p:cNvSpPr>
            <a:spLocks noGrp="1"/>
          </p:cNvSpPr>
          <p:nvPr>
            <p:ph type="title"/>
          </p:nvPr>
        </p:nvSpPr>
        <p:spPr>
          <a:xfrm>
            <a:off x="9288863" y="-522513"/>
            <a:ext cx="3090705" cy="1930822"/>
          </a:xfrm>
        </p:spPr>
        <p:txBody>
          <a:bodyPr/>
          <a:lstStyle/>
          <a:p>
            <a:r>
              <a:rPr lang="en-GB" sz="2000" b="1" kern="1200">
                <a:solidFill>
                  <a:srgbClr val="FFFFFF"/>
                </a:solidFill>
                <a:effectLst/>
                <a:latin typeface="Century Gothic" panose="020B0502020202020204" pitchFamily="34" charset="0"/>
                <a:ea typeface="+mj-ea"/>
                <a:cs typeface="+mj-cs"/>
              </a:rPr>
              <a:t>vocabulaire: verbes</a:t>
            </a:r>
            <a:endParaRPr lang="en-GB"/>
          </a:p>
        </p:txBody>
      </p:sp>
    </p:spTree>
    <p:extLst>
      <p:ext uri="{BB962C8B-B14F-4D97-AF65-F5344CB8AC3E}">
        <p14:creationId xmlns:p14="http://schemas.microsoft.com/office/powerpoint/2010/main" val="74925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3" name="apprendre.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4" name="apprend.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 id="{A584392A-2C27-EF4E-BE7A-23E569A15FEE}" vid="{0F4D3EAD-005C-D745-BD1E-0E7FB5CD2B5B}"/>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ench_template.pptx" id="{C6FA6223-496B-403D-ACD0-789F32B252B9}" vid="{442AB7D5-C4CF-4067-8A8A-E291E1A5C050}"/>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chemeClr val="accent5">
                <a:lumMod val="50000"/>
              </a:schemeClr>
            </a:solidFill>
          </a:defRPr>
        </a:defPPr>
      </a:lstStyle>
    </a:txDef>
  </a:objectDefaults>
  <a:extraClrSchemeLst/>
  <a:extLst>
    <a:ext uri="{05A4C25C-085E-4340-85A3-A5531E510DB2}">
      <thm15:themeFamily xmlns:thm15="http://schemas.microsoft.com/office/thememl/2012/main" name="French_template" id="{A584392A-2C27-EF4E-BE7A-23E569A15FEE}" vid="{C5265BCB-6564-944E-94B9-024A124CD2F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French_template</Template>
  <TotalTime>24</TotalTime>
  <Words>1891</Words>
  <Application>Microsoft Office PowerPoint</Application>
  <PresentationFormat>Widescreen</PresentationFormat>
  <Paragraphs>265</Paragraphs>
  <Slides>24</Slides>
  <Notes>24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Calibri Light</vt:lpstr>
      <vt:lpstr>Century Gothic</vt:lpstr>
      <vt:lpstr>Office Theme</vt:lpstr>
      <vt:lpstr>2_Office Theme</vt:lpstr>
      <vt:lpstr>1_Office Theme</vt:lpstr>
      <vt:lpstr>Vocabulary</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vocabulaire: verbes</vt:lpstr>
      <vt:lpstr>The verb ‘prendre’ – to take</vt:lpstr>
      <vt:lpstr>The verb ‘apprendre’ – to learn</vt:lpstr>
      <vt:lpstr>The verb ‘comprendre’ – to understand</vt:lpstr>
      <vt:lpstr>Vocabulaire</vt:lpstr>
      <vt:lpstr>Vocabulaire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Kirsten Somerville</dc:creator>
  <cp:lastModifiedBy>Kirsten Somerville</cp:lastModifiedBy>
  <cp:revision>5</cp:revision>
  <dcterms:created xsi:type="dcterms:W3CDTF">2020-04-15T14:23:38Z</dcterms:created>
  <dcterms:modified xsi:type="dcterms:W3CDTF">2020-04-17T10:27:02Z</dcterms:modified>
</cp:coreProperties>
</file>