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7104063" cy="10234613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2F2"/>
    <a:srgbClr val="104F75"/>
    <a:srgbClr val="E5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537" autoAdjust="0"/>
  </p:normalViewPr>
  <p:slideViewPr>
    <p:cSldViewPr snapToGrid="0">
      <p:cViewPr varScale="1">
        <p:scale>
          <a:sx n="88" d="100"/>
          <a:sy n="88" d="100"/>
        </p:scale>
        <p:origin x="12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EABFD30-2DD5-4022-BD57-56A0D12B8555}" type="datetimeFigureOut">
              <a:rPr lang="en-GB" smtClean="0">
                <a:latin typeface="Century Gothic" panose="020B0502020202020204" pitchFamily="34" charset="0"/>
              </a:rPr>
              <a:t>30/03/2022</a:t>
            </a:fld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207F7B0-3350-4D20-8A28-953F883A1ADC}" type="slidenum">
              <a:rPr lang="en-GB" smtClean="0">
                <a:latin typeface="Century Gothic" panose="020B0502020202020204" pitchFamily="34" charset="0"/>
              </a:rPr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7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02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  <a:latin typeface="Century Gothic" panose="020B0502020202020204" pitchFamily="34" charset="0"/>
              </a:rPr>
              <a:pPr/>
              <a:t>1</a:t>
            </a:fld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14:21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10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14:23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11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92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14:26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32" name="Google Shape;232;p1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12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2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14:29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46" name="Google Shape;246;p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13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4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14:33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56" name="Google Shape;256;p1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14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14:36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66" name="Google Shape;266;p1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15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4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14:40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16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6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14:41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93" name="Google Shape;293;p1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17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7 min (5 mins discussion + 2 mins feeding back)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14:48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04" name="Google Shape;304;p1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18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97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14:56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19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14:03 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2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14:58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20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8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87" name="Google Shape;387;p2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21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48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15:01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99" name="Google Shape;399;p2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22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86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15:02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11" name="Google Shape;411;p2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23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63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15:04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28" name="Google Shape;428;p2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24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33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2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15:06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r>
              <a:rPr lang="en-GB" dirty="0">
                <a:latin typeface="Century Gothic" panose="020B0502020202020204" pitchFamily="34" charset="0"/>
              </a:rPr>
              <a:t>N. Ellis (2006, p. 171) and p. 180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r>
              <a:rPr lang="en-GB" dirty="0">
                <a:latin typeface="Century Gothic" panose="020B0502020202020204" pitchFamily="34" charset="0"/>
              </a:rPr>
              <a:t>Learners often encouraged to rely on temporal adverbs (effective strategy to aid understanding and communication), knowledge of temporal adverbs from L1 and their meaning / function conveying temporality. But reliance on such cues can mean that the less salient cues e.g. verb inflections are overlooked and can be ‘blocked’ from being learned.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r>
              <a:rPr lang="en-GB" dirty="0">
                <a:latin typeface="Century Gothic" panose="020B0502020202020204" pitchFamily="34" charset="0"/>
              </a:rPr>
              <a:t>Marsden &amp; David, 2008 – size of verb lexicon correlated positively with inflectional diversity (UK learners Year 9 vs. A-level)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36" name="Google Shape;436;p2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25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9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15:07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46" name="Google Shape;446;p2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26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93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64" name="Google Shape;464;p3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27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90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3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80" name="Google Shape;480;p3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28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4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3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15:11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90" name="Google Shape;490;p3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29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0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14:04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3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45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3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15:12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09" name="Google Shape;509;p3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30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65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3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15:13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0" name="Google Shape;520;p3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31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83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3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15:15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31" name="Google Shape;531;p3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32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54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15:18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3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33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3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65" name="Google Shape;565;p3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34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00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3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15:22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88" name="Google Shape;588;p3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35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6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3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15:23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98" name="Google Shape;598;p3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36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07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4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15:24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12" name="Google Shape;612;p4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37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02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4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1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15:25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22" name="Google Shape;622;p4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38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0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4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15:27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32" name="Google Shape;632;p4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39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14:07</a:t>
            </a:r>
            <a:endParaRPr dirty="0">
              <a:latin typeface="Century Gothic" panose="020B0502020202020204" pitchFamily="34" charset="0"/>
            </a:endParaRPr>
          </a:p>
          <a:p>
            <a:pPr marL="0" indent="0">
              <a:buClr>
                <a:schemeClr val="dk1"/>
              </a:buClr>
              <a:buSzPts val="1200"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4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99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4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15:29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42" name="Google Shape;642;p4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40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20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p4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52" name="Google Shape;652;p4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41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59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4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62" name="Google Shape;662;p4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42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62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4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72" name="Google Shape;672;p4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43</a:t>
            </a:fld>
            <a:endParaRPr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14:10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5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1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14:12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6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6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2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14:14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7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14:17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8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1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GB" dirty="0">
                <a:latin typeface="Century Gothic" panose="020B0502020202020204" pitchFamily="34" charset="0"/>
              </a:rPr>
              <a:t>Time spent: 3 min</a:t>
            </a:r>
            <a:endParaRPr dirty="0">
              <a:latin typeface="Century Gothic" panose="020B0502020202020204" pitchFamily="34" charset="0"/>
            </a:endParaRPr>
          </a:p>
          <a:p>
            <a:pPr marL="0" indent="0"/>
            <a:r>
              <a:rPr lang="en-GB" dirty="0">
                <a:latin typeface="Century Gothic" panose="020B0502020202020204" pitchFamily="34" charset="0"/>
              </a:rPr>
              <a:t>Actual time: 14:20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GB">
                <a:latin typeface="Century Gothic" panose="020B0502020202020204" pitchFamily="34" charset="0"/>
              </a:rPr>
              <a:pPr algn="r"/>
              <a:t>9</a:t>
            </a:fld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3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entury Gothic" panose="020B0502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entury Gothic" panose="020B0502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entury Gothic" panose="020B0502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entury Gothic" panose="020B0502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entury Gothic" panose="020B0502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67489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167489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" y="2450624"/>
            <a:ext cx="809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Principles of Teaching Grammar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109" y="3158510"/>
            <a:ext cx="6580626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indent="0">
              <a:spcBef>
                <a:spcPts val="0"/>
              </a:spcBef>
              <a:buClr>
                <a:srgbClr val="104F75"/>
              </a:buClr>
            </a:pPr>
            <a:r>
              <a:rPr lang="sv-S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Dr Rowena Kasprowicz </a:t>
            </a:r>
          </a:p>
          <a:p>
            <a:pPr marL="0" indent="0">
              <a:spcBef>
                <a:spcPts val="0"/>
              </a:spcBef>
              <a:buClr>
                <a:srgbClr val="104F75"/>
              </a:buClr>
            </a:pPr>
            <a:r>
              <a:rPr lang="sv-S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&amp; Professor Emma Marsden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98" y="6437896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body" idx="1"/>
          </p:nvPr>
        </p:nvSpPr>
        <p:spPr>
          <a:xfrm>
            <a:off x="300037" y="1910995"/>
            <a:ext cx="11433051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an explicit but succinct description of the grammatical feature to be taught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practice of the grammar point in ‘input language’ (comprehension)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practice in productive use of the features being taught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Practice productive use in free writing and speech in a range of contexts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Utilise standard grammatical terminology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Build on knowledge developed at key stage 2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dirty="0">
              <a:solidFill>
                <a:srgbClr val="104F7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The Key Recommendations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208224" y="1284718"/>
            <a:ext cx="10291963" cy="48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2400"/>
            </a:pPr>
            <a:r>
              <a:rPr lang="en-GB" sz="24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Example: French 1</a:t>
            </a:r>
            <a:r>
              <a:rPr lang="en-GB" sz="2400" i="1" baseline="30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</a:t>
            </a:r>
            <a:r>
              <a:rPr lang="en-GB" sz="24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person</a:t>
            </a: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4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present vs. Past tense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(Marsden, 2006)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1232613" y="1899173"/>
            <a:ext cx="56521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200"/>
            </a:pPr>
            <a:r>
              <a:rPr lang="en-GB" sz="22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Present		     Past</a:t>
            </a:r>
            <a:endParaRPr sz="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rgbClr val="104F75"/>
              </a:buClr>
              <a:buSzPts val="1800"/>
            </a:pP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1747964" y="2866387"/>
            <a:ext cx="4813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200"/>
            </a:pPr>
            <a:r>
              <a:rPr lang="en-GB" sz="2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Je dis			 J ’ </a:t>
            </a:r>
            <a:r>
              <a:rPr lang="en-GB" sz="2400" b="1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22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GB" sz="2200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dit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1874932" y="2309353"/>
            <a:ext cx="47632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200"/>
            </a:pPr>
            <a:r>
              <a:rPr lang="en-GB" sz="2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 </a:t>
            </a:r>
            <a:r>
              <a:rPr lang="en-GB" sz="2200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fais</a:t>
            </a:r>
            <a:r>
              <a:rPr lang="en-GB" sz="2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	J ’ </a:t>
            </a:r>
            <a:r>
              <a:rPr lang="en-GB" sz="2400" b="1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2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fait</a:t>
            </a:r>
            <a:endParaRPr sz="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3"/>
          <p:cNvCxnSpPr/>
          <p:nvPr/>
        </p:nvCxnSpPr>
        <p:spPr>
          <a:xfrm>
            <a:off x="3640245" y="2581317"/>
            <a:ext cx="836855" cy="2299"/>
          </a:xfrm>
          <a:prstGeom prst="straightConnector1">
            <a:avLst/>
          </a:prstGeom>
          <a:noFill/>
          <a:ln w="9525" cap="flat" cmpd="sng">
            <a:solidFill>
              <a:srgbClr val="104F7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3" name="Google Shape;223;p23"/>
          <p:cNvSpPr/>
          <p:nvPr/>
        </p:nvSpPr>
        <p:spPr>
          <a:xfrm>
            <a:off x="349036" y="3422213"/>
            <a:ext cx="76134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problem is that learners of French often write and say  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rgbClr val="104F75"/>
              </a:buClr>
              <a:buSzPts val="2000"/>
            </a:pP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 faire	  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or	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 fait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	  not           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 ’ </a:t>
            </a:r>
            <a:r>
              <a:rPr lang="en-GB" sz="2000" b="1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Perhaps they find this difficult because   </a:t>
            </a:r>
            <a:b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 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 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 ’ </a:t>
            </a:r>
            <a:r>
              <a:rPr lang="en-GB" sz="2000" b="1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sound a bit similar!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Also, words like 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'le weekend dernier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' already tell us </a:t>
            </a:r>
            <a:b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 is in the past, so we don't notice 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 ’ </a:t>
            </a:r>
            <a:r>
              <a:rPr lang="en-GB" sz="2000" b="1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300694" y="1898252"/>
            <a:ext cx="7846713" cy="4176790"/>
          </a:xfrm>
          <a:prstGeom prst="rect">
            <a:avLst/>
          </a:prstGeom>
          <a:noFill/>
          <a:ln w="28575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3"/>
          <p:cNvCxnSpPr/>
          <p:nvPr/>
        </p:nvCxnSpPr>
        <p:spPr>
          <a:xfrm>
            <a:off x="3640245" y="3180444"/>
            <a:ext cx="836855" cy="2299"/>
          </a:xfrm>
          <a:prstGeom prst="straightConnector1">
            <a:avLst/>
          </a:prstGeom>
          <a:noFill/>
          <a:ln w="9525" cap="flat" cmpd="sng">
            <a:solidFill>
              <a:srgbClr val="104F7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6" name="Google Shape;226;p23"/>
          <p:cNvSpPr/>
          <p:nvPr/>
        </p:nvSpPr>
        <p:spPr>
          <a:xfrm>
            <a:off x="8326938" y="1890504"/>
            <a:ext cx="3676543" cy="911906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400"/>
            </a:pPr>
            <a:r>
              <a:rPr lang="en-GB" sz="24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Explain the grammatical rule</a:t>
            </a:r>
            <a:endParaRPr sz="18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8326940" y="4528192"/>
            <a:ext cx="3676543" cy="1546850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400"/>
            </a:pPr>
            <a:r>
              <a:rPr lang="en-GB" sz="24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Explain the problem(s) the learner might encounter</a:t>
            </a:r>
            <a:endParaRPr sz="24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8326938" y="3209348"/>
            <a:ext cx="3676543" cy="911906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400"/>
            </a:pPr>
            <a:r>
              <a:rPr lang="en-GB" sz="24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Focus on one pair of meanings</a:t>
            </a:r>
            <a:endParaRPr sz="18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161142" cy="8671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/>
          <p:nvPr/>
        </p:nvSpPr>
        <p:spPr>
          <a:xfrm>
            <a:off x="288654" y="2097284"/>
            <a:ext cx="3494768" cy="170098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400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Knowledge about a language feature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4201842" y="2097284"/>
            <a:ext cx="3494768" cy="170098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04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400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Knowledge about how to use a language feature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8095459" y="2065064"/>
            <a:ext cx="3514339" cy="170098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04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400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Fast and accurate use of the language feature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288654" y="4384817"/>
            <a:ext cx="11321144" cy="940129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104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400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Extensive, repeated, meaningful practice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9852628" y="5936094"/>
            <a:ext cx="2167697" cy="37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104F75"/>
              </a:buClr>
              <a:buSzPts val="160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DeKeyser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2015)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171416" cy="867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/>
          <p:nvPr/>
        </p:nvSpPr>
        <p:spPr>
          <a:xfrm>
            <a:off x="407637" y="2046171"/>
            <a:ext cx="1132544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Providing an explanation can help learners to…</a:t>
            </a:r>
            <a:endParaRPr dirty="0">
              <a:latin typeface="Century Gothic" panose="020B0502020202020204" pitchFamily="34" charset="0"/>
            </a:endParaRPr>
          </a:p>
          <a:p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…‘break down’ and organise the language they hear / read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(Terrell, 1991)</a:t>
            </a:r>
            <a:endParaRPr dirty="0"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… notice particular language features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(Schmidt, 1990)</a:t>
            </a:r>
            <a:endParaRPr dirty="0"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… pick up language features more quickly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Henry, et al., 2009) </a:t>
            </a:r>
            <a:endParaRPr dirty="0">
              <a:latin typeface="Century Gothic" panose="020B0502020202020204" pitchFamily="34" charset="0"/>
            </a:endParaRPr>
          </a:p>
          <a:p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Deductive approaches &gt; Inductive approaches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Erlam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2003; Robinson, 1996)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222787" cy="8671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/>
        </p:nvSpPr>
        <p:spPr>
          <a:xfrm>
            <a:off x="328774" y="1531194"/>
            <a:ext cx="11517330" cy="5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2220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May not be essential to learning, if practice fosters inductive learning </a:t>
            </a:r>
            <a:endParaRPr sz="222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2220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(i.e. practice pushes learners to attend to the grammatical feature and work out the rules)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DeKeyser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Prieto-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Botana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2015)</a:t>
            </a:r>
          </a:p>
          <a:p>
            <a:pPr>
              <a:lnSpc>
                <a:spcPct val="80000"/>
              </a:lnSpc>
              <a:buClr>
                <a:schemeClr val="dk1"/>
              </a:buClr>
              <a:buSzPts val="2220"/>
            </a:pPr>
            <a:endParaRPr dirty="0"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  <a:buClr>
                <a:schemeClr val="dk1"/>
              </a:buClr>
              <a:buSzPts val="2220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Explanation + practice </a:t>
            </a:r>
            <a:r>
              <a:rPr lang="en-GB" sz="222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vs.</a:t>
            </a: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Practice only → equivalent learning outcomes             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Benati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2004; Farley, 2004; Marsden, 2006;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Oikennon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1996)</a:t>
            </a:r>
          </a:p>
          <a:p>
            <a:pPr algn="r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1387"/>
            </a:pP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220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BUT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220"/>
            </a:pPr>
            <a:r>
              <a:rPr lang="en-GB" sz="2220" b="1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Facilitative effect </a:t>
            </a: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of providing explanation before practice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220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Explanation + practice </a:t>
            </a:r>
            <a:r>
              <a:rPr lang="en-GB" sz="222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vs.</a:t>
            </a: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Practice only 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rgbClr val="104F75"/>
              </a:buClr>
              <a:buSzPts val="2220"/>
              <a:buFont typeface="Arial"/>
              <a:buChar char="•"/>
            </a:pPr>
            <a:r>
              <a:rPr lang="en-GB" sz="2220" b="1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Speed up </a:t>
            </a: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learning process </a:t>
            </a:r>
            <a:endParaRPr sz="222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1">
              <a:lnSpc>
                <a:spcPct val="80000"/>
              </a:lnSpc>
              <a:spcBef>
                <a:spcPts val="500"/>
              </a:spcBef>
              <a:buClr>
                <a:srgbClr val="104F75"/>
              </a:buClr>
              <a:buSzPts val="222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Henry, et al., 2009; Henry, et al., 2017;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Borst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2012)</a:t>
            </a:r>
            <a:endParaRPr dirty="0">
              <a:latin typeface="Century Gothic" panose="020B0502020202020204" pitchFamily="34" charset="0"/>
            </a:endParaRP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rgbClr val="104F75"/>
              </a:buClr>
              <a:buSzPts val="2220"/>
              <a:buFont typeface="Arial"/>
              <a:buChar char="•"/>
            </a:pP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Particularly beneficial for </a:t>
            </a:r>
            <a:r>
              <a:rPr lang="en-GB" sz="2220" b="1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more complex </a:t>
            </a:r>
            <a:r>
              <a:rPr lang="en-GB" sz="222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grammatical forms</a:t>
            </a:r>
            <a:r>
              <a:rPr lang="en-GB" sz="185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endParaRPr sz="185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1">
              <a:lnSpc>
                <a:spcPct val="80000"/>
              </a:lnSpc>
              <a:spcBef>
                <a:spcPts val="500"/>
              </a:spcBef>
              <a:buClr>
                <a:srgbClr val="104F75"/>
              </a:buClr>
              <a:buSzPts val="222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Fernández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2008)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171416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/>
          <p:nvPr/>
        </p:nvSpPr>
        <p:spPr>
          <a:xfrm>
            <a:off x="5527497" y="1553357"/>
            <a:ext cx="6166017" cy="2440839"/>
          </a:xfrm>
          <a:prstGeom prst="wedgeEllipseCallout">
            <a:avLst>
              <a:gd name="adj1" fmla="val 40723"/>
              <a:gd name="adj2" fmla="val 74926"/>
            </a:avLst>
          </a:prstGeom>
          <a:noFill/>
          <a:ln w="28575" cap="flat" cmpd="sng">
            <a:solidFill>
              <a:srgbClr val="104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Is information about the L1 and L1-L2 differences also useful?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359596" y="1958168"/>
            <a:ext cx="45750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Awareness of L1-L2 differences relates to L2 performance</a:t>
            </a:r>
            <a:b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(Ammar,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Lightbown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2010)</a:t>
            </a:r>
            <a:endParaRPr dirty="0">
              <a:latin typeface="Century Gothic" panose="020B0502020202020204" pitchFamily="34" charset="0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359596" y="4696020"/>
            <a:ext cx="114351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Providing information about grammatical meanings that are mapped differently in L1 / L2 can be beneficial</a:t>
            </a:r>
            <a:b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McManus &amp; Marsden, 2017; McManus &amp; Marsden, 2018; McManus &amp; Marsden, 2019)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171416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363020" y="1429779"/>
            <a:ext cx="11465960" cy="479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200"/>
            </a:pPr>
            <a:r>
              <a:rPr lang="en-GB" sz="22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L1&amp;L2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information and practice → </a:t>
            </a:r>
            <a:r>
              <a:rPr lang="en-GB" sz="22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improvement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in reading and listening</a:t>
            </a:r>
            <a:endParaRPr sz="2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‘</a:t>
            </a:r>
            <a:r>
              <a:rPr lang="en-GB" sz="22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Remapping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’ concepts and reinforcing correct L2 form-meaning mappings</a:t>
            </a:r>
            <a:endParaRPr dirty="0">
              <a:latin typeface="Century Gothic" panose="020B0502020202020204" pitchFamily="34" charset="0"/>
            </a:endParaRPr>
          </a:p>
          <a:p>
            <a:pPr algn="r"/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(McManus &amp; Marsden, 2017; 2018)</a:t>
            </a:r>
            <a:endParaRPr dirty="0">
              <a:latin typeface="Century Gothic" panose="020B0502020202020204" pitchFamily="34" charset="0"/>
            </a:endParaRPr>
          </a:p>
          <a:p>
            <a:pPr>
              <a:buSzPts val="2200"/>
            </a:pPr>
            <a:endParaRPr sz="22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r>
              <a:rPr lang="en-GB" sz="2200" b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Two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forms in French could map onto </a:t>
            </a:r>
            <a:r>
              <a:rPr lang="en-GB" sz="2200" b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one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form in English</a:t>
            </a:r>
            <a:endParaRPr dirty="0">
              <a:latin typeface="Century Gothic" panose="020B0502020202020204" pitchFamily="34" charset="0"/>
            </a:endParaRPr>
          </a:p>
          <a:p>
            <a:pPr>
              <a:buSzPts val="2200"/>
            </a:pPr>
            <a:endParaRPr sz="22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endParaRPr sz="22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endParaRPr sz="2200" i="1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endParaRPr sz="22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r>
              <a:rPr lang="en-GB" sz="2200" b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One 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form in French could map onto </a:t>
            </a:r>
            <a:r>
              <a:rPr lang="en-GB" sz="2200" b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two </a:t>
            </a:r>
            <a:r>
              <a:rPr lang="en-GB" sz="2200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forms in English</a:t>
            </a:r>
            <a:endParaRPr dirty="0">
              <a:latin typeface="Century Gothic" panose="020B0502020202020204" pitchFamily="34" charset="0"/>
            </a:endParaRPr>
          </a:p>
          <a:p>
            <a:pPr>
              <a:buSzPts val="2000"/>
            </a:pPr>
            <a:endParaRPr sz="20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000"/>
            </a:pPr>
            <a:endParaRPr sz="20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000"/>
            </a:pPr>
            <a:endParaRPr sz="20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200"/>
            </a:pPr>
            <a:endParaRPr sz="2200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485490" y="3216980"/>
            <a:ext cx="29059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Il </a:t>
            </a:r>
            <a:r>
              <a:rPr lang="en-GB" sz="24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jou</a:t>
            </a:r>
            <a:r>
              <a:rPr lang="en-GB" sz="2400" b="1" i="1" dirty="0" err="1">
                <a:solidFill>
                  <a:srgbClr val="5B9BD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ait</a:t>
            </a: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au foot…</a:t>
            </a:r>
            <a:endParaRPr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Il </a:t>
            </a:r>
            <a:r>
              <a:rPr lang="en-GB" sz="2400" b="1" i="1" dirty="0">
                <a:solidFill>
                  <a:srgbClr val="5B9BD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4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jou</a:t>
            </a:r>
            <a:r>
              <a:rPr lang="en-GB" sz="2400" b="1" i="1" dirty="0" err="1">
                <a:solidFill>
                  <a:srgbClr val="5B9BD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é</a:t>
            </a: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au foot… </a:t>
            </a:r>
            <a:endParaRPr sz="2400" i="1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4038666" y="3440220"/>
            <a:ext cx="3649430" cy="49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 play</a:t>
            </a:r>
            <a:r>
              <a:rPr lang="en-GB" sz="24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ed</a:t>
            </a:r>
            <a:r>
              <a:rPr lang="en-GB" sz="24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football...</a:t>
            </a:r>
            <a:endParaRPr sz="2400" i="1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366395" y="5290825"/>
            <a:ext cx="31674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Il 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jou</a:t>
            </a:r>
            <a:r>
              <a:rPr lang="en-GB" sz="2200" b="1" i="1" dirty="0" err="1">
                <a:solidFill>
                  <a:srgbClr val="5B9BD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ait</a:t>
            </a: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au foot… </a:t>
            </a:r>
            <a:endParaRPr sz="2200" i="1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2928155" y="5142722"/>
            <a:ext cx="4315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quand</a:t>
            </a: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j’ai 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appelé</a:t>
            </a: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…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quand</a:t>
            </a: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nous 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étions</a:t>
            </a:r>
            <a:r>
              <a:rPr lang="en-GB" sz="22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200" i="1" dirty="0" err="1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petits</a:t>
            </a:r>
            <a:r>
              <a:rPr lang="en-GB" sz="23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6986407" y="5543034"/>
            <a:ext cx="5205593" cy="40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GB" sz="20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 play</a:t>
            </a:r>
            <a:r>
              <a:rPr lang="en-GB" sz="20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ed</a:t>
            </a:r>
            <a:r>
              <a:rPr lang="en-GB" sz="20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football, when we were little.</a:t>
            </a:r>
            <a:endParaRPr sz="2000" i="1" dirty="0">
              <a:solidFill>
                <a:srgbClr val="44546A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7011715" y="5142722"/>
            <a:ext cx="51953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 </a:t>
            </a:r>
            <a:r>
              <a:rPr lang="en-GB" sz="20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was</a:t>
            </a:r>
            <a:r>
              <a:rPr lang="en-GB" sz="20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play</a:t>
            </a:r>
            <a:r>
              <a:rPr lang="en-GB" sz="20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ing</a:t>
            </a:r>
            <a:r>
              <a:rPr lang="en-GB" sz="2000" i="1" dirty="0">
                <a:solidFill>
                  <a:srgbClr val="44546A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football, when I called.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8537438" y="3169241"/>
            <a:ext cx="3086224" cy="10378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104F7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(Trying ‘used to…’ could help to disambiguate)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10171416" cy="867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Explicit, Succinct Description of the Grammatical Feature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208224" y="1828800"/>
            <a:ext cx="11555686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an explicit but succinct description of the grammatical feature to be taught</a:t>
            </a:r>
            <a:endParaRPr dirty="0">
              <a:solidFill>
                <a:srgbClr val="104F75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9DD2F2"/>
                </a:solidFill>
              </a:rPr>
              <a:t>Provide practice of the grammar point in ‘input language’ (comprehension)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9DD2F2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9DD2F2"/>
                </a:solidFill>
              </a:rPr>
              <a:t>Provide practice in productive use of the features being taught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9DD2F2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9DD2F2"/>
                </a:solidFill>
              </a:rPr>
              <a:t>Practice productive use in free writing and speech in a range of contexts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9DD2F2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9DD2F2"/>
                </a:solidFill>
              </a:rPr>
              <a:t>Utilise standard grammatical terminology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9DD2F2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9DD2F2"/>
                </a:solidFill>
              </a:rPr>
              <a:t>Build on knowledge developed at key stage 2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dirty="0">
              <a:solidFill>
                <a:srgbClr val="104F75"/>
              </a:solidFill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11160917" y="1538452"/>
            <a:ext cx="7518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✓</a:t>
            </a:r>
            <a:endParaRPr sz="4400" b="1" dirty="0">
              <a:solidFill>
                <a:srgbClr val="008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9368"/>
            <a:ext cx="7623425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The Key Recommendations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body" idx="1"/>
          </p:nvPr>
        </p:nvSpPr>
        <p:spPr>
          <a:xfrm>
            <a:off x="390417" y="1953586"/>
            <a:ext cx="11404315" cy="349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In pairs / small groups, discuss the example activities taken from standard Key Stage 3 textbooks.</a:t>
            </a:r>
            <a:endParaRPr dirty="0"/>
          </a:p>
          <a:p>
            <a:pPr marL="0" indent="0"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0" indent="0">
              <a:buClr>
                <a:srgbClr val="104F75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Discuss these questions:</a:t>
            </a:r>
            <a:endParaRPr dirty="0"/>
          </a:p>
          <a:p>
            <a:pPr marL="685800" lvl="1" indent="-76200">
              <a:buSzPts val="2400"/>
              <a:buNone/>
            </a:pP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685800" lvl="1" indent="-228600">
              <a:buClr>
                <a:srgbClr val="104F75"/>
              </a:buClr>
              <a:buSzPts val="2400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Which grammar feature(s) are the activities practising?</a:t>
            </a:r>
            <a:endParaRPr dirty="0">
              <a:latin typeface="Century Gothic" panose="020B0502020202020204" pitchFamily="34" charset="0"/>
            </a:endParaRPr>
          </a:p>
          <a:p>
            <a:pPr marL="685800" lvl="1" indent="-228600">
              <a:buClr>
                <a:srgbClr val="104F75"/>
              </a:buClr>
              <a:buSzPts val="2400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What are the activities asking the students to do?</a:t>
            </a:r>
            <a:endParaRPr dirty="0">
              <a:latin typeface="Century Gothic" panose="020B0502020202020204" pitchFamily="34" charset="0"/>
            </a:endParaRPr>
          </a:p>
          <a:p>
            <a:pPr marL="685800" lvl="1" indent="-228600">
              <a:buClr>
                <a:srgbClr val="104F75"/>
              </a:buClr>
              <a:buSzPts val="2400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What are the activities asking the students to pay attention to?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body" idx="1"/>
          </p:nvPr>
        </p:nvSpPr>
        <p:spPr>
          <a:xfrm>
            <a:off x="285667" y="1870242"/>
            <a:ext cx="11652904" cy="480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2400"/>
              <a:buNone/>
            </a:pPr>
            <a:r>
              <a:rPr lang="en-GB" sz="2400" b="1" i="1" dirty="0">
                <a:solidFill>
                  <a:srgbClr val="104F75"/>
                </a:solidFill>
              </a:rPr>
              <a:t>Common elements in ‘typical’ grammar activities:</a:t>
            </a:r>
            <a:endParaRPr b="1" i="1" dirty="0">
              <a:solidFill>
                <a:srgbClr val="104F75"/>
              </a:solidFill>
            </a:endParaRPr>
          </a:p>
          <a:p>
            <a:pPr marL="685800" lvl="1" indent="-228600">
              <a:lnSpc>
                <a:spcPct val="8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Introduce whole paradigm / 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rgbClr val="E87D1E"/>
              </a:buClr>
              <a:buSzPts val="2400"/>
              <a:buNone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   multiple grammatical features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952500" lvl="1" indent="-190500">
              <a:lnSpc>
                <a:spcPct val="80000"/>
              </a:lnSpc>
              <a:buClr>
                <a:srgbClr val="E87D1E"/>
              </a:buClr>
              <a:buSzPts val="2400"/>
              <a:buNone/>
            </a:pP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685800" lvl="1" indent="-228600">
              <a:lnSpc>
                <a:spcPct val="8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Written / aural texts providing lots of examples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952500" lvl="1" indent="-190500">
              <a:lnSpc>
                <a:spcPct val="80000"/>
              </a:lnSpc>
              <a:buClr>
                <a:srgbClr val="E87D1E"/>
              </a:buClr>
              <a:buSzPts val="2400"/>
              <a:buNone/>
            </a:pP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685800" lvl="1" indent="-228600">
              <a:lnSpc>
                <a:spcPct val="8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Focus on content words; possible for learners to complete activities without paying attention to the key grammatical feature(s)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952500" lvl="1" indent="-190500">
              <a:lnSpc>
                <a:spcPct val="80000"/>
              </a:lnSpc>
              <a:buClr>
                <a:srgbClr val="E87D1E"/>
              </a:buClr>
              <a:buSzPts val="2400"/>
              <a:buNone/>
            </a:pP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pPr marL="685800" lvl="1" indent="-228600">
              <a:lnSpc>
                <a:spcPct val="8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dirty="0" err="1">
                <a:solidFill>
                  <a:srgbClr val="104F75"/>
                </a:solidFill>
                <a:latin typeface="Century Gothic" panose="020B0502020202020204" pitchFamily="34" charset="0"/>
              </a:rPr>
              <a:t>Scaffolded</a:t>
            </a: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</a:rPr>
              <a:t> production practice; possible for learners to copy patterns without paying attention to the function/meaning of the grammatical feature(s)</a:t>
            </a:r>
            <a:endParaRPr dirty="0">
              <a:latin typeface="Century Gothic" panose="020B0502020202020204" pitchFamily="34" charset="0"/>
            </a:endParaRPr>
          </a:p>
          <a:p>
            <a:pPr marL="495300" indent="-190500">
              <a:lnSpc>
                <a:spcPct val="80000"/>
              </a:lnSpc>
              <a:buClr>
                <a:srgbClr val="E87D1E"/>
              </a:buClr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8356160" y="1891136"/>
            <a:ext cx="3510492" cy="156132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E56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Something missing?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endParaRPr sz="1800" b="1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en-GB" sz="18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Reading / Listening practice requiring attention to the grammatical feature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300037" y="1350863"/>
            <a:ext cx="11648807" cy="19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E87D1E"/>
              </a:buClr>
              <a:buSzPts val="2000"/>
              <a:buNone/>
            </a:pPr>
            <a:r>
              <a:rPr lang="en-GB" sz="2000" b="1" i="1" dirty="0">
                <a:solidFill>
                  <a:srgbClr val="104F75"/>
                </a:solidFill>
              </a:rPr>
              <a:t>General principles</a:t>
            </a:r>
            <a:endParaRPr dirty="0"/>
          </a:p>
          <a:p>
            <a:pPr marL="228600" indent="-228600"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Grammar is a key part of communication </a:t>
            </a:r>
            <a:endParaRPr dirty="0"/>
          </a:p>
          <a:p>
            <a:pPr marL="228600" indent="-228600"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Grammatical knowledge is cumulative</a:t>
            </a:r>
            <a:endParaRPr dirty="0"/>
          </a:p>
          <a:p>
            <a:pPr marL="228600" indent="-228600"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Certain bits of grammar are problematic and need to be taught directly</a:t>
            </a:r>
            <a:endParaRPr dirty="0"/>
          </a:p>
          <a:p>
            <a:pPr marL="228600" indent="-101600">
              <a:buClr>
                <a:srgbClr val="E87D1E"/>
              </a:buClr>
              <a:buSzPts val="2000"/>
              <a:buNone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00038" y="3090197"/>
            <a:ext cx="11648807" cy="332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E87D1E"/>
              </a:buClr>
              <a:buSzPts val="2000"/>
            </a:pP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Key recommendations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Provide an explicit but succinct description of the grammatical feature to be taught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Provide practice of the grammar point in ‘input language’ 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rgbClr val="E87D1E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(reading / listening)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Provide practice in productive use of the features being taught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Practice productive use in free writing and speech in a range of contexts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Utilise standard grammatical terminology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Build on knowledge developed at key stage 2</a:t>
            </a:r>
            <a:endParaRPr dirty="0">
              <a:latin typeface="Century Gothic" panose="020B0502020202020204" pitchFamily="34" charset="0"/>
            </a:endParaRPr>
          </a:p>
          <a:p>
            <a:pPr marL="228600" indent="-101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9753358" y="4567693"/>
            <a:ext cx="314632" cy="747252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0185983" y="4461749"/>
            <a:ext cx="1888067" cy="9591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1400"/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Meaningful practice (Tomorrow morning)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10318612" y="5972848"/>
            <a:ext cx="18806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  <a:ea typeface="Questrial"/>
                <a:cs typeface="Adobe Arabic" panose="02040503050201020203" pitchFamily="18" charset="-78"/>
                <a:sym typeface="Questrial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  <a:ea typeface="Questrial"/>
                <a:cs typeface="Adobe Arabic" panose="02040503050201020203" pitchFamily="18" charset="-78"/>
                <a:sym typeface="Questrial"/>
              </a:rPr>
              <a:t>Bauckham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  <a:ea typeface="Questrial"/>
                <a:cs typeface="Adobe Arabic" panose="02040503050201020203" pitchFamily="18" charset="-78"/>
                <a:sym typeface="Questrial"/>
              </a:rPr>
              <a:t>, 2016)</a:t>
            </a:r>
            <a:endParaRPr sz="11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0038" y="21925"/>
            <a:ext cx="64845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MFL Pedagogy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84" y="3446517"/>
            <a:ext cx="3218354" cy="265175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>
            <a:spLocks noGrp="1"/>
          </p:cNvSpPr>
          <p:nvPr>
            <p:ph type="body" idx="1"/>
          </p:nvPr>
        </p:nvSpPr>
        <p:spPr>
          <a:xfrm>
            <a:off x="208224" y="1414831"/>
            <a:ext cx="11404314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  <a:buNone/>
            </a:pPr>
            <a:r>
              <a:rPr lang="en-GB" sz="2200" b="1" i="1" dirty="0">
                <a:solidFill>
                  <a:srgbClr val="104F75"/>
                </a:solidFill>
              </a:rPr>
              <a:t>Why is it important to give learners practice paying attention to grammar in ‘input language’?</a:t>
            </a:r>
            <a:endParaRPr dirty="0"/>
          </a:p>
          <a:p>
            <a:pPr marL="0" indent="0">
              <a:buSzPts val="2200"/>
              <a:buNone/>
            </a:pPr>
            <a:r>
              <a:rPr lang="en-GB" sz="2200" dirty="0">
                <a:solidFill>
                  <a:srgbClr val="104F75"/>
                </a:solidFill>
              </a:rPr>
              <a:t> → Some grammar features are particularly hard to notice and learn</a:t>
            </a:r>
            <a:endParaRPr dirty="0"/>
          </a:p>
          <a:p>
            <a:pPr marL="0" indent="0">
              <a:buSzPts val="2200"/>
              <a:buNone/>
            </a:pPr>
            <a:r>
              <a:rPr lang="en-GB" sz="2200" dirty="0">
                <a:solidFill>
                  <a:srgbClr val="104F75"/>
                </a:solidFill>
              </a:rPr>
              <a:t> → Some grammar features are often overlooked / ignored by learners</a:t>
            </a:r>
            <a:endParaRPr sz="2200" dirty="0">
              <a:solidFill>
                <a:srgbClr val="104F75"/>
              </a:solidFill>
            </a:endParaRPr>
          </a:p>
          <a:p>
            <a:pPr marL="0" indent="0">
              <a:buSzPts val="2200"/>
              <a:buNone/>
            </a:pPr>
            <a:r>
              <a:rPr lang="en-GB" sz="2200" dirty="0">
                <a:solidFill>
                  <a:srgbClr val="104F75"/>
                </a:solidFill>
              </a:rPr>
              <a:t> → Lack of accuracy in learners’ use of particular grammatical features</a:t>
            </a:r>
            <a:endParaRPr dirty="0"/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2200" dirty="0">
              <a:solidFill>
                <a:srgbClr val="104F75"/>
              </a:solidFill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380302" y="3557176"/>
            <a:ext cx="4032448" cy="1424169"/>
          </a:xfrm>
          <a:prstGeom prst="wedgeEllipseCallout">
            <a:avLst>
              <a:gd name="adj1" fmla="val -40772"/>
              <a:gd name="adj2" fmla="val 85958"/>
            </a:avLst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 garcon </a:t>
            </a:r>
            <a:r>
              <a:rPr lang="en-GB" sz="24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m’appelle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4412750" y="4109663"/>
            <a:ext cx="3843262" cy="1512446"/>
          </a:xfrm>
          <a:prstGeom prst="wedgeEllipseCallout">
            <a:avLst>
              <a:gd name="adj1" fmla="val -41105"/>
              <a:gd name="adj2" fmla="val 8165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 weekend dernier je manger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body" idx="1"/>
          </p:nvPr>
        </p:nvSpPr>
        <p:spPr>
          <a:xfrm>
            <a:off x="380144" y="1449001"/>
            <a:ext cx="10257310" cy="371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  <a:buNone/>
            </a:pPr>
            <a:r>
              <a:rPr lang="en-GB" sz="2400" b="1" i="1" dirty="0">
                <a:solidFill>
                  <a:srgbClr val="104F75"/>
                </a:solidFill>
              </a:rPr>
              <a:t>Do these mistakes matter?</a:t>
            </a:r>
          </a:p>
          <a:p>
            <a:pPr marL="0" indent="0">
              <a:spcBef>
                <a:spcPts val="0"/>
              </a:spcBef>
              <a:buSzPts val="2200"/>
              <a:buNone/>
            </a:pPr>
            <a:endParaRPr sz="2400" b="1" i="1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i="1" dirty="0">
                <a:solidFill>
                  <a:srgbClr val="104F75"/>
                </a:solidFill>
              </a:rPr>
              <a:t>Natural, developmental </a:t>
            </a:r>
            <a:r>
              <a:rPr lang="en-GB" sz="2400" dirty="0">
                <a:solidFill>
                  <a:srgbClr val="104F75"/>
                </a:solidFill>
              </a:rPr>
              <a:t>errors</a:t>
            </a:r>
            <a:endParaRPr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Chunks </a:t>
            </a:r>
            <a:r>
              <a:rPr lang="en-GB" sz="2400" i="1" dirty="0">
                <a:solidFill>
                  <a:srgbClr val="104F75"/>
                </a:solidFill>
              </a:rPr>
              <a:t>are</a:t>
            </a:r>
            <a:r>
              <a:rPr lang="en-GB" sz="2400" dirty="0">
                <a:solidFill>
                  <a:srgbClr val="104F75"/>
                </a:solidFill>
              </a:rPr>
              <a:t> very useful</a:t>
            </a:r>
            <a:endParaRPr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Too much emphasis on accuracy = demotivating!</a:t>
            </a:r>
            <a:endParaRPr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Need fluency, complexity, risk-taking</a:t>
            </a: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endParaRPr dirty="0"/>
          </a:p>
          <a:p>
            <a:pPr marL="0" indent="0">
              <a:spcBef>
                <a:spcPts val="0"/>
              </a:spcBef>
              <a:buSzPts val="2000"/>
              <a:buNone/>
            </a:pPr>
            <a:endParaRPr sz="20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BUT</a:t>
            </a:r>
          </a:p>
          <a:p>
            <a:pPr marL="0" indent="0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endParaRPr dirty="0"/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Useful to breakdown and analyse chunks</a:t>
            </a:r>
            <a:endParaRPr sz="2400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Gradually become more accurate in using grammar</a:t>
            </a:r>
            <a:endParaRPr sz="2400" dirty="0">
              <a:solidFill>
                <a:srgbClr val="104F75"/>
              </a:solidFill>
            </a:endParaRPr>
          </a:p>
          <a:p>
            <a:pPr marL="152400" indent="0">
              <a:buClr>
                <a:srgbClr val="E87D1E"/>
              </a:buClr>
              <a:buSzPts val="2400"/>
              <a:buNone/>
            </a:pPr>
            <a:endParaRPr sz="2200" dirty="0">
              <a:solidFill>
                <a:srgbClr val="104F75"/>
              </a:solidFill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9092629" y="1972638"/>
            <a:ext cx="2736474" cy="1541240"/>
          </a:xfrm>
          <a:prstGeom prst="cloudCallout">
            <a:avLst>
              <a:gd name="adj1" fmla="val -111018"/>
              <a:gd name="adj2" fmla="val -27984"/>
            </a:avLst>
          </a:prstGeom>
          <a:solidFill>
            <a:srgbClr val="104F75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4800"/>
            </a:pPr>
            <a:r>
              <a:rPr lang="en-GB" sz="48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</a:t>
            </a:r>
            <a:endParaRPr sz="1800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9178370" y="4497408"/>
            <a:ext cx="2650733" cy="1553913"/>
          </a:xfrm>
          <a:prstGeom prst="cloudCallout">
            <a:avLst>
              <a:gd name="adj1" fmla="val -94583"/>
              <a:gd name="adj2" fmla="val -15696"/>
            </a:avLst>
          </a:prstGeom>
          <a:solidFill>
            <a:srgbClr val="E87D1E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4800"/>
            </a:pPr>
            <a:r>
              <a:rPr lang="en-GB" sz="48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Yes</a:t>
            </a:r>
            <a:endParaRPr sz="1800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>
            <a:spLocks noGrp="1"/>
          </p:cNvSpPr>
          <p:nvPr>
            <p:ph type="body" idx="1"/>
          </p:nvPr>
        </p:nvSpPr>
        <p:spPr>
          <a:xfrm>
            <a:off x="376799" y="1342426"/>
            <a:ext cx="11428208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  <a:buNone/>
            </a:pPr>
            <a:r>
              <a:rPr lang="en-GB" sz="2400" b="1" i="1" dirty="0">
                <a:solidFill>
                  <a:srgbClr val="104F75"/>
                </a:solidFill>
              </a:rPr>
              <a:t>Why are certain bits of grammar problematic?</a:t>
            </a:r>
            <a:br>
              <a:rPr lang="en-GB" sz="2400" b="1" i="1" dirty="0">
                <a:solidFill>
                  <a:srgbClr val="104F75"/>
                </a:solidFill>
              </a:rPr>
            </a:br>
            <a:endParaRPr sz="2400" b="1" i="1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i="1" dirty="0">
                <a:solidFill>
                  <a:srgbClr val="104F75"/>
                </a:solidFill>
              </a:rPr>
              <a:t>Low frequency?</a:t>
            </a:r>
            <a:endParaRPr dirty="0"/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i="1" dirty="0">
                <a:solidFill>
                  <a:srgbClr val="104F75"/>
                </a:solidFill>
              </a:rPr>
              <a:t>Poor knowledge of rules?</a:t>
            </a:r>
            <a:endParaRPr sz="20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BUT these do not fully explain the errors…</a:t>
            </a:r>
            <a:endParaRPr dirty="0"/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GB" sz="2400" b="1" dirty="0">
                <a:solidFill>
                  <a:srgbClr val="104F75"/>
                </a:solidFill>
              </a:rPr>
              <a:t> → ‘Noticing and extracting’ </a:t>
            </a:r>
            <a:r>
              <a:rPr lang="en-GB" sz="2400" b="1" i="1" dirty="0">
                <a:solidFill>
                  <a:srgbClr val="104F75"/>
                </a:solidFill>
              </a:rPr>
              <a:t>some</a:t>
            </a:r>
            <a:r>
              <a:rPr lang="en-GB" sz="2400" b="1" dirty="0">
                <a:solidFill>
                  <a:srgbClr val="104F75"/>
                </a:solidFill>
              </a:rPr>
              <a:t> features of the input seems to be difficult</a:t>
            </a:r>
            <a:endParaRPr dirty="0"/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2200" dirty="0">
              <a:solidFill>
                <a:srgbClr val="104F75"/>
              </a:solidFill>
            </a:endParaRPr>
          </a:p>
        </p:txBody>
      </p:sp>
      <p:sp>
        <p:nvSpPr>
          <p:cNvPr id="406" name="Google Shape;406;p37"/>
          <p:cNvSpPr/>
          <p:nvPr/>
        </p:nvSpPr>
        <p:spPr>
          <a:xfrm rot="-291944">
            <a:off x="2065183" y="4262927"/>
            <a:ext cx="3331335" cy="1615186"/>
          </a:xfrm>
          <a:prstGeom prst="wedgeEllipseCallout">
            <a:avLst>
              <a:gd name="adj1" fmla="val 32416"/>
              <a:gd name="adj2" fmla="val 77899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8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fais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du ski.</a:t>
            </a:r>
            <a:endParaRPr sz="1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7"/>
          <p:cNvSpPr/>
          <p:nvPr/>
        </p:nvSpPr>
        <p:spPr>
          <a:xfrm rot="361327">
            <a:off x="6375943" y="4271012"/>
            <a:ext cx="3436108" cy="1424199"/>
          </a:xfrm>
          <a:prstGeom prst="wedgeEllipseCallout">
            <a:avLst>
              <a:gd name="adj1" fmla="val -25449"/>
              <a:gd name="adj2" fmla="val 95479"/>
            </a:avLst>
          </a:prstGeom>
          <a:solidFill>
            <a:srgbClr val="104F75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C000"/>
              </a:buClr>
              <a:buSzPts val="28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J’ai fait du ski.</a:t>
            </a:r>
            <a:endParaRPr sz="1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>
            <a:spLocks noGrp="1"/>
          </p:cNvSpPr>
          <p:nvPr>
            <p:ph type="body" idx="1"/>
          </p:nvPr>
        </p:nvSpPr>
        <p:spPr>
          <a:xfrm>
            <a:off x="306512" y="1367885"/>
            <a:ext cx="115789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r>
              <a:rPr lang="en-GB" sz="3200" dirty="0">
                <a:solidFill>
                  <a:srgbClr val="104F75"/>
                </a:solidFill>
              </a:rPr>
              <a:t>One reason:</a:t>
            </a: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i="1" dirty="0">
                <a:solidFill>
                  <a:srgbClr val="104F75"/>
                </a:solidFill>
              </a:rPr>
              <a:t>Another part of the sentence might express a similar meaning</a:t>
            </a: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i="1" dirty="0">
                <a:solidFill>
                  <a:srgbClr val="104F75"/>
                </a:solidFill>
              </a:rPr>
              <a:t>And learners are familiar with or expect </a:t>
            </a:r>
            <a:r>
              <a:rPr lang="en-GB" sz="2400" i="1" u="sng" dirty="0">
                <a:solidFill>
                  <a:srgbClr val="104F75"/>
                </a:solidFill>
              </a:rPr>
              <a:t>that</a:t>
            </a:r>
            <a:r>
              <a:rPr lang="en-GB" sz="2400" i="1" dirty="0">
                <a:solidFill>
                  <a:srgbClr val="104F75"/>
                </a:solidFill>
              </a:rPr>
              <a:t> part </a:t>
            </a:r>
            <a:endParaRPr sz="2400" i="1"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	</a:t>
            </a:r>
            <a:endParaRPr sz="1800" dirty="0">
              <a:solidFill>
                <a:srgbClr val="104F75"/>
              </a:solidFill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1303959" y="3301133"/>
            <a:ext cx="95840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4400"/>
            </a:pPr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 weekend dernier j’ai mangé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38"/>
          <p:cNvCxnSpPr/>
          <p:nvPr/>
        </p:nvCxnSpPr>
        <p:spPr>
          <a:xfrm>
            <a:off x="1881235" y="4070574"/>
            <a:ext cx="5249030" cy="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0" name="Google Shape;420;p38"/>
          <p:cNvCxnSpPr/>
          <p:nvPr/>
        </p:nvCxnSpPr>
        <p:spPr>
          <a:xfrm rot="10800000" flipH="1">
            <a:off x="3872033" y="4279207"/>
            <a:ext cx="338886" cy="1052245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21" name="Google Shape;421;p38"/>
          <p:cNvSpPr txBox="1"/>
          <p:nvPr/>
        </p:nvSpPr>
        <p:spPr>
          <a:xfrm>
            <a:off x="1464330" y="5389888"/>
            <a:ext cx="48154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2800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 happened in the past!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>
            <a:off x="7331055" y="4070574"/>
            <a:ext cx="1009948" cy="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p38"/>
          <p:cNvCxnSpPr/>
          <p:nvPr/>
        </p:nvCxnSpPr>
        <p:spPr>
          <a:xfrm rot="10800000">
            <a:off x="7986868" y="4279207"/>
            <a:ext cx="708270" cy="1052244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24" name="Google Shape;424;p38"/>
          <p:cNvSpPr txBox="1"/>
          <p:nvPr/>
        </p:nvSpPr>
        <p:spPr>
          <a:xfrm>
            <a:off x="7767908" y="5331452"/>
            <a:ext cx="18544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2800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Ignored!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9"/>
          <p:cNvPicPr preferRelativeResize="0"/>
          <p:nvPr/>
        </p:nvPicPr>
        <p:blipFill rotWithShape="1">
          <a:blip r:embed="rId3">
            <a:alphaModFix/>
          </a:blip>
          <a:srcRect l="8764"/>
          <a:stretch/>
        </p:blipFill>
        <p:spPr>
          <a:xfrm>
            <a:off x="1" y="0"/>
            <a:ext cx="9102902" cy="636997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9"/>
          <p:cNvSpPr txBox="1"/>
          <p:nvPr/>
        </p:nvSpPr>
        <p:spPr>
          <a:xfrm>
            <a:off x="9102903" y="0"/>
            <a:ext cx="3089097" cy="99659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04F7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535353"/>
              </a:buClr>
              <a:buSzPts val="24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Feed ONE robot or ALL of the robots?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9102902" y="1163850"/>
            <a:ext cx="3089098" cy="520612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04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2200"/>
            </a:pPr>
            <a:endParaRPr lang="en-GB" sz="2000" b="1" i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ctr">
              <a:buClr>
                <a:srgbClr val="104F75"/>
              </a:buClr>
              <a:buSzPts val="2200"/>
            </a:pP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Practising present </a:t>
            </a:r>
          </a:p>
          <a:p>
            <a:pPr algn="ctr">
              <a:buClr>
                <a:srgbClr val="104F75"/>
              </a:buClr>
              <a:buSzPts val="2200"/>
            </a:pP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tense 1</a:t>
            </a:r>
            <a:r>
              <a:rPr lang="en-GB" sz="2000" b="1" i="1" baseline="30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</a:t>
            </a:r>
            <a:r>
              <a:rPr lang="en-GB" sz="20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person singular/plural verb endings in French</a:t>
            </a:r>
          </a:p>
          <a:p>
            <a:pPr>
              <a:buClr>
                <a:srgbClr val="104F75"/>
              </a:buClr>
              <a:buSzPts val="2200"/>
            </a:pPr>
            <a:endParaRPr sz="16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2"/>
              </a:buClr>
              <a:buSzPts val="2200"/>
              <a:buFont typeface="Arial"/>
              <a:buChar char="•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High accuracy when pronoun is present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2"/>
              </a:buClr>
              <a:buSzPts val="2200"/>
              <a:buFont typeface="Arial"/>
              <a:buChar char="•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Drop in accuracy when pronoun is removed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chemeClr val="dk2"/>
              </a:buClr>
              <a:buSzPts val="2200"/>
              <a:buFont typeface="Arial"/>
              <a:buChar char="•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Increase in accuracy when attention is on the verb ending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297950" y="1449001"/>
            <a:ext cx="11568701" cy="208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b="1" dirty="0">
                <a:solidFill>
                  <a:srgbClr val="104F75"/>
                </a:solidFill>
              </a:rPr>
              <a:t>Low communicative salience </a:t>
            </a:r>
            <a:r>
              <a:rPr lang="en-GB" sz="1600" dirty="0">
                <a:solidFill>
                  <a:srgbClr val="104F75"/>
                </a:solidFill>
              </a:rPr>
              <a:t>(</a:t>
            </a:r>
            <a:r>
              <a:rPr lang="en-GB" sz="1600" dirty="0" err="1">
                <a:solidFill>
                  <a:srgbClr val="104F75"/>
                </a:solidFill>
              </a:rPr>
              <a:t>VanPatten</a:t>
            </a:r>
            <a:r>
              <a:rPr lang="en-GB" sz="1600" dirty="0">
                <a:solidFill>
                  <a:srgbClr val="104F75"/>
                </a:solidFill>
              </a:rPr>
              <a:t>, 2004)</a:t>
            </a:r>
            <a:endParaRPr sz="3600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5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Meaning expressed by another, more salient element of the sentence</a:t>
            </a:r>
            <a:endParaRPr sz="2400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5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More salient cue ‘overshadows’ less salient, cue </a:t>
            </a:r>
            <a:r>
              <a:rPr lang="en-GB" sz="1600" dirty="0">
                <a:solidFill>
                  <a:srgbClr val="104F75"/>
                </a:solidFill>
              </a:rPr>
              <a:t>(N. Ellis 2006)</a:t>
            </a:r>
            <a:endParaRPr sz="1400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5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Prior knowledge of more salient cues (e.g. temporal adverbs) can ‘block’ learning of other cues (e.g. verb inflections) </a:t>
            </a:r>
            <a:r>
              <a:rPr lang="en-GB" sz="1600" dirty="0">
                <a:solidFill>
                  <a:srgbClr val="104F75"/>
                </a:solidFill>
              </a:rPr>
              <a:t>(N. Ellis 2006)</a:t>
            </a:r>
            <a:endParaRPr sz="2400" dirty="0">
              <a:solidFill>
                <a:srgbClr val="104F75"/>
              </a:solidFill>
            </a:endParaRPr>
          </a:p>
          <a:p>
            <a:pPr marL="228600" indent="-25400">
              <a:spcBef>
                <a:spcPts val="500"/>
              </a:spcBef>
              <a:buSzPts val="3200"/>
              <a:buNone/>
            </a:pPr>
            <a:endParaRPr sz="3200" dirty="0">
              <a:solidFill>
                <a:srgbClr val="104F75"/>
              </a:solidFill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324091" y="3826888"/>
            <a:ext cx="11543817" cy="263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E87D1E"/>
              </a:buClr>
              <a:buSzPts val="2000"/>
            </a:pPr>
            <a:r>
              <a:rPr lang="en-GB" sz="28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Low perceptual salience e.g. inflections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(N. Ellis, 2006)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Hard to hear / easy to overlook 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Often short and not stressed / emphasised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Fluent speakers perceive such elements with 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rgbClr val="E87D1E"/>
              </a:buClr>
              <a:buSzPts val="2000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top-down support of existing language knowledge</a:t>
            </a: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8936948" y="4018152"/>
            <a:ext cx="2929702" cy="1885297"/>
          </a:xfrm>
          <a:prstGeom prst="wedgeRoundRectCallout">
            <a:avLst>
              <a:gd name="adj1" fmla="val -64425"/>
              <a:gd name="adj2" fmla="val 36830"/>
              <a:gd name="adj3" fmla="val 16667"/>
            </a:avLst>
          </a:prstGeom>
          <a:solidFill>
            <a:srgbClr val="104F7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1800"/>
            </a:pPr>
            <a:r>
              <a:rPr lang="en-GB" sz="18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Importance of building knowledge of verbs to facilitate learning of inflections</a:t>
            </a:r>
            <a:endParaRPr sz="18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>
            <a:spLocks noGrp="1"/>
          </p:cNvSpPr>
          <p:nvPr>
            <p:ph type="body" idx="1"/>
          </p:nvPr>
        </p:nvSpPr>
        <p:spPr>
          <a:xfrm>
            <a:off x="2152650" y="1707089"/>
            <a:ext cx="7886700" cy="107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r>
              <a:rPr lang="en-GB" sz="3200" dirty="0">
                <a:solidFill>
                  <a:srgbClr val="104F75"/>
                </a:solidFill>
              </a:rPr>
              <a:t>One reason:</a:t>
            </a: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r>
              <a:rPr lang="en-GB" sz="3200" i="1" dirty="0">
                <a:solidFill>
                  <a:srgbClr val="104F75"/>
                </a:solidFill>
              </a:rPr>
              <a:t>English ‘habits’ entrenched</a:t>
            </a:r>
            <a:endParaRPr dirty="0"/>
          </a:p>
        </p:txBody>
      </p:sp>
      <p:sp>
        <p:nvSpPr>
          <p:cNvPr id="453" name="Google Shape;453;p41"/>
          <p:cNvSpPr/>
          <p:nvPr/>
        </p:nvSpPr>
        <p:spPr>
          <a:xfrm>
            <a:off x="1974472" y="3109037"/>
            <a:ext cx="82430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Der Mann </a:t>
            </a:r>
            <a:r>
              <a:rPr lang="en-GB" sz="44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verfolgt</a:t>
            </a:r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den Hund.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41"/>
          <p:cNvCxnSpPr/>
          <p:nvPr/>
        </p:nvCxnSpPr>
        <p:spPr>
          <a:xfrm>
            <a:off x="2152650" y="3862045"/>
            <a:ext cx="956286" cy="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5" name="Google Shape;455;p41"/>
          <p:cNvCxnSpPr/>
          <p:nvPr/>
        </p:nvCxnSpPr>
        <p:spPr>
          <a:xfrm flipV="1">
            <a:off x="4049480" y="3862045"/>
            <a:ext cx="8812" cy="1243092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56" name="Google Shape;456;p41"/>
          <p:cNvSpPr txBox="1"/>
          <p:nvPr/>
        </p:nvSpPr>
        <p:spPr>
          <a:xfrm>
            <a:off x="1660864" y="5072498"/>
            <a:ext cx="4794856" cy="114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Subject (almost) always comes first in English</a:t>
            </a:r>
            <a:endParaRPr dirty="0">
              <a:latin typeface="Century Gothic" panose="020B0502020202020204" pitchFamily="34" charset="0"/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>
            <a:off x="7277082" y="3862045"/>
            <a:ext cx="1053647" cy="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41"/>
          <p:cNvCxnSpPr/>
          <p:nvPr/>
        </p:nvCxnSpPr>
        <p:spPr>
          <a:xfrm flipH="1" flipV="1">
            <a:off x="7827195" y="4000766"/>
            <a:ext cx="520304" cy="1066452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59" name="Google Shape;459;p41"/>
          <p:cNvSpPr txBox="1"/>
          <p:nvPr/>
        </p:nvSpPr>
        <p:spPr>
          <a:xfrm>
            <a:off x="7557323" y="5181350"/>
            <a:ext cx="18544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Ignored!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41"/>
          <p:cNvCxnSpPr/>
          <p:nvPr/>
        </p:nvCxnSpPr>
        <p:spPr>
          <a:xfrm flipH="1" flipV="1">
            <a:off x="2989780" y="4000764"/>
            <a:ext cx="5340949" cy="105830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/>
          <p:nvPr/>
        </p:nvSpPr>
        <p:spPr>
          <a:xfrm>
            <a:off x="285965" y="1826552"/>
            <a:ext cx="11270750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Some ‘cues’ are more reliable in some languages than others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MacWhinney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2002)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1891478" y="2530892"/>
            <a:ext cx="85162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Then man chased the dog.		Der Mann </a:t>
            </a:r>
            <a:r>
              <a:rPr lang="en-GB" sz="20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verfolgt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den Hund.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dog chased the man.		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Den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Hund </a:t>
            </a:r>
            <a:r>
              <a:rPr lang="en-GB" sz="20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verfolgt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der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Mann.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1463347" y="2651155"/>
            <a:ext cx="304800" cy="4673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-92467" y="2592448"/>
            <a:ext cx="14836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104F75"/>
              </a:buClr>
              <a:buSzPts val="160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Different meaning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10255362" y="2651155"/>
            <a:ext cx="304800" cy="4673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10692243" y="2592448"/>
            <a:ext cx="12205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160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Same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104F75"/>
              </a:buClr>
              <a:buSzPts val="160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meaning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337814" y="3863083"/>
            <a:ext cx="11574972" cy="1993185"/>
          </a:xfrm>
          <a:prstGeom prst="rect">
            <a:avLst/>
          </a:prstGeom>
          <a:solidFill>
            <a:srgbClr val="FD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en-GB" sz="2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Learners apply the reliable ‘cues’ from their L1, when interpreting the L2</a:t>
            </a:r>
            <a:endParaRPr sz="2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e.g. L1 English learners rely on word order and overlook case marking in L2 German 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(even though case marking is more reliable in German) </a:t>
            </a:r>
          </a:p>
          <a:p>
            <a:pPr>
              <a:lnSpc>
                <a:spcPct val="90000"/>
              </a:lnSpc>
            </a:pP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</a:pP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Jackson, 2007; </a:t>
            </a:r>
            <a:r>
              <a:rPr lang="en-GB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Kasprowicz</a:t>
            </a: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Marsden, 2017; </a:t>
            </a:r>
            <a:r>
              <a:rPr lang="en-GB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MacWhinney</a:t>
            </a: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2002)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3"/>
          <p:cNvSpPr/>
          <p:nvPr/>
        </p:nvSpPr>
        <p:spPr>
          <a:xfrm>
            <a:off x="445213" y="2474715"/>
            <a:ext cx="11301573" cy="232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Understanding a new language through the ‘</a:t>
            </a:r>
            <a:r>
              <a:rPr lang="en-GB" sz="22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lens</a:t>
            </a:r>
            <a:r>
              <a:rPr lang="en-GB" sz="2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’ of our </a:t>
            </a:r>
            <a:r>
              <a:rPr lang="en-GB" sz="2200" b="1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previous language experience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(N. Ellis, 2006)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Existing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(L1) form-meaning associations 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compete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for attention with new associations</a:t>
            </a:r>
            <a:endParaRPr dirty="0">
              <a:latin typeface="Century Gothic" panose="020B0502020202020204" pitchFamily="34" charset="0"/>
            </a:endParaRPr>
          </a:p>
          <a:p>
            <a:pPr marL="685800" lvl="1" indent="-101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ts val="2000"/>
            </a:pP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ts val="2000"/>
              <a:buFont typeface="Calibri"/>
              <a:buChar char="•"/>
            </a:pP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Similarities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/ 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differences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between L1 and L2 → ‘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Positive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’ / ‘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negative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’ transfer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4"/>
          <p:cNvSpPr txBox="1">
            <a:spLocks noGrp="1"/>
          </p:cNvSpPr>
          <p:nvPr>
            <p:ph type="body" idx="1"/>
          </p:nvPr>
        </p:nvSpPr>
        <p:spPr>
          <a:xfrm>
            <a:off x="2152650" y="1523596"/>
            <a:ext cx="7886700" cy="109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r>
              <a:rPr lang="en-GB" sz="3200" dirty="0">
                <a:solidFill>
                  <a:srgbClr val="104F75"/>
                </a:solidFill>
              </a:rPr>
              <a:t>One reason:</a:t>
            </a: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104F75"/>
              </a:buClr>
              <a:buSzPts val="3200"/>
              <a:buNone/>
            </a:pPr>
            <a:r>
              <a:rPr lang="en-GB" sz="3200" i="1" dirty="0">
                <a:solidFill>
                  <a:srgbClr val="104F75"/>
                </a:solidFill>
              </a:rPr>
              <a:t>Common sense, expectations</a:t>
            </a:r>
            <a:endParaRPr sz="3200" i="1" dirty="0">
              <a:solidFill>
                <a:srgbClr val="104F75"/>
              </a:solidFill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5116330" y="3585000"/>
            <a:ext cx="61030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works in a bank.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p44"/>
          <p:cNvCxnSpPr/>
          <p:nvPr/>
        </p:nvCxnSpPr>
        <p:spPr>
          <a:xfrm rot="10800000">
            <a:off x="3335902" y="5071044"/>
            <a:ext cx="323" cy="572931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99" name="Google Shape;499;p44"/>
          <p:cNvSpPr txBox="1"/>
          <p:nvPr/>
        </p:nvSpPr>
        <p:spPr>
          <a:xfrm>
            <a:off x="471109" y="5643975"/>
            <a:ext cx="5868377" cy="95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Children don’t work in banks!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00" name="Google Shape;500;p44"/>
          <p:cNvCxnSpPr/>
          <p:nvPr/>
        </p:nvCxnSpPr>
        <p:spPr>
          <a:xfrm>
            <a:off x="7254522" y="4316656"/>
            <a:ext cx="244699" cy="0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1" name="Google Shape;501;p44"/>
          <p:cNvCxnSpPr/>
          <p:nvPr/>
        </p:nvCxnSpPr>
        <p:spPr>
          <a:xfrm flipH="1" flipV="1">
            <a:off x="7423464" y="4455008"/>
            <a:ext cx="744390" cy="1202858"/>
          </a:xfrm>
          <a:prstGeom prst="straightConnector1">
            <a:avLst/>
          </a:prstGeom>
          <a:noFill/>
          <a:ln w="38100" cap="flat" cmpd="sng">
            <a:solidFill>
              <a:srgbClr val="E87D1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02" name="Google Shape;502;p44"/>
          <p:cNvSpPr txBox="1"/>
          <p:nvPr/>
        </p:nvSpPr>
        <p:spPr>
          <a:xfrm>
            <a:off x="7376871" y="5657866"/>
            <a:ext cx="18544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Ignored!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1119883" y="3325050"/>
            <a:ext cx="45708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4400"/>
            </a:pPr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children</a:t>
            </a:r>
            <a:endParaRPr sz="4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1429271" y="3941203"/>
            <a:ext cx="38139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04F75"/>
              </a:buClr>
              <a:buSzPts val="4400"/>
            </a:pPr>
            <a:r>
              <a:rPr lang="en-GB" sz="4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man</a:t>
            </a:r>
            <a:endParaRPr sz="4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1058238" y="2997366"/>
            <a:ext cx="4694120" cy="1944710"/>
          </a:xfrm>
          <a:prstGeom prst="ellipse">
            <a:avLst/>
          </a:prstGeom>
          <a:noFill/>
          <a:ln w="12700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Why Are Certain Grammar Features Problematic?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82232" y="1756994"/>
            <a:ext cx="9586912" cy="19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E87D1E"/>
              </a:buClr>
              <a:buSzPts val="2400"/>
              <a:buNone/>
            </a:pPr>
            <a:r>
              <a:rPr lang="en-GB" sz="2400" b="1" i="1" dirty="0">
                <a:solidFill>
                  <a:srgbClr val="104F75"/>
                </a:solidFill>
              </a:rPr>
              <a:t>A bit of background…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What do we mean by grammar teaching?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Should we teach grammar?</a:t>
            </a:r>
            <a:endParaRPr dirty="0"/>
          </a:p>
          <a:p>
            <a:pPr marL="228600" indent="-76200">
              <a:buClr>
                <a:srgbClr val="E87D1E"/>
              </a:buClr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82232" y="3703378"/>
            <a:ext cx="9238537" cy="19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E87D1E"/>
              </a:buClr>
              <a:buSzPts val="2400"/>
            </a:pPr>
            <a:r>
              <a:rPr lang="en-GB" sz="24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Principles underpinning the key recommendations…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Explaining the grammatical rule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Practising in ‘input language’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Using standard terminology &amp; Building on KS2 learning</a:t>
            </a:r>
            <a:endParaRPr dirty="0">
              <a:latin typeface="Century Gothic" panose="020B0502020202020204" pitchFamily="34" charset="0"/>
            </a:endParaRPr>
          </a:p>
          <a:p>
            <a:pPr marL="228600" indent="-762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400"/>
            </a:pP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76200">
              <a:lnSpc>
                <a:spcPct val="90000"/>
              </a:lnSpc>
              <a:spcBef>
                <a:spcPts val="1000"/>
              </a:spcBef>
              <a:buClr>
                <a:srgbClr val="E87D1E"/>
              </a:buClr>
              <a:buSzPts val="2400"/>
            </a:pP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4541178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0038" y="21925"/>
            <a:ext cx="397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Session 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>
            <a:spLocks noGrp="1"/>
          </p:cNvSpPr>
          <p:nvPr>
            <p:ph type="body" idx="1"/>
          </p:nvPr>
        </p:nvSpPr>
        <p:spPr>
          <a:xfrm>
            <a:off x="339045" y="2062527"/>
            <a:ext cx="11363219" cy="371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  <a:buNone/>
            </a:pPr>
            <a:r>
              <a:rPr lang="en-GB" b="1" i="1" dirty="0">
                <a:solidFill>
                  <a:srgbClr val="104F75"/>
                </a:solidFill>
              </a:rPr>
              <a:t>What can we do?</a:t>
            </a:r>
            <a:br>
              <a:rPr lang="en-GB" b="1" i="1" dirty="0">
                <a:solidFill>
                  <a:srgbClr val="104F75"/>
                </a:solidFill>
              </a:rPr>
            </a:br>
            <a:br>
              <a:rPr lang="en-GB" b="1" i="1" dirty="0">
                <a:solidFill>
                  <a:srgbClr val="104F75"/>
                </a:solidFill>
              </a:rPr>
            </a:br>
            <a:r>
              <a:rPr lang="en-GB" b="1" i="1" dirty="0">
                <a:solidFill>
                  <a:srgbClr val="104F75"/>
                </a:solidFill>
              </a:rPr>
              <a:t>Focused practice in ‘input language’ to…</a:t>
            </a:r>
            <a:endParaRPr dirty="0"/>
          </a:p>
          <a:p>
            <a:pPr marL="0" indent="0">
              <a:spcBef>
                <a:spcPts val="0"/>
              </a:spcBef>
              <a:buSzPts val="2200"/>
              <a:buNone/>
            </a:pPr>
            <a:endParaRPr sz="2400" b="1" i="1"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2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  <a:sym typeface="Calibri"/>
              </a:rPr>
              <a:t>…</a:t>
            </a:r>
            <a:r>
              <a:rPr lang="en-GB" dirty="0">
                <a:solidFill>
                  <a:srgbClr val="104F75"/>
                </a:solidFill>
              </a:rPr>
              <a:t>draw learners’ </a:t>
            </a:r>
            <a:r>
              <a:rPr lang="en-GB" b="1" dirty="0">
                <a:solidFill>
                  <a:srgbClr val="104F75"/>
                </a:solidFill>
              </a:rPr>
              <a:t>attention</a:t>
            </a:r>
            <a:r>
              <a:rPr lang="en-GB" dirty="0">
                <a:solidFill>
                  <a:srgbClr val="104F75"/>
                </a:solidFill>
              </a:rPr>
              <a:t> to problematic grammatical features</a:t>
            </a: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200"/>
              <a:buFont typeface="Noto Sans Symbols"/>
              <a:buChar char="▪"/>
            </a:pPr>
            <a:endParaRPr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2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</a:rPr>
              <a:t>…and make those grammatical features </a:t>
            </a:r>
            <a:r>
              <a:rPr lang="en-GB" b="1" dirty="0">
                <a:solidFill>
                  <a:srgbClr val="104F75"/>
                </a:solidFill>
              </a:rPr>
              <a:t>matter</a:t>
            </a: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200"/>
              <a:buFont typeface="Noto Sans Symbols"/>
              <a:buChar char="▪"/>
            </a:pPr>
            <a:endParaRPr dirty="0">
              <a:solidFill>
                <a:srgbClr val="104F7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E87D1E"/>
              </a:buClr>
              <a:buSzPts val="2200"/>
              <a:buFont typeface="Noto Sans Symbols"/>
              <a:buChar char="▪"/>
            </a:pPr>
            <a:r>
              <a:rPr lang="en-GB" dirty="0">
                <a:solidFill>
                  <a:srgbClr val="104F75"/>
                </a:solidFill>
              </a:rPr>
              <a:t>…by temporarily </a:t>
            </a:r>
            <a:r>
              <a:rPr lang="en-GB" b="1" dirty="0">
                <a:solidFill>
                  <a:srgbClr val="104F75"/>
                </a:solidFill>
              </a:rPr>
              <a:t>removing</a:t>
            </a:r>
            <a:r>
              <a:rPr lang="en-GB" dirty="0">
                <a:solidFill>
                  <a:srgbClr val="104F75"/>
                </a:solidFill>
              </a:rPr>
              <a:t> the cues that learners rely on.</a:t>
            </a:r>
            <a:endParaRPr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2200" dirty="0">
              <a:solidFill>
                <a:srgbClr val="104F75"/>
              </a:solidFill>
            </a:endParaRPr>
          </a:p>
        </p:txBody>
      </p:sp>
      <p:sp>
        <p:nvSpPr>
          <p:cNvPr id="516" name="Google Shape;516;p45"/>
          <p:cNvSpPr/>
          <p:nvPr/>
        </p:nvSpPr>
        <p:spPr>
          <a:xfrm>
            <a:off x="8001640" y="1342426"/>
            <a:ext cx="3608157" cy="1717231"/>
          </a:xfrm>
          <a:prstGeom prst="wedgeEllipseCallout">
            <a:avLst>
              <a:gd name="adj1" fmla="val -27059"/>
              <a:gd name="adj2" fmla="val 66064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2400"/>
            </a:pPr>
            <a:r>
              <a:rPr lang="en-GB" sz="24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Reading &amp; Listening</a:t>
            </a:r>
            <a:endParaRPr sz="24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6"/>
          <p:cNvSpPr txBox="1">
            <a:spLocks noGrp="1"/>
          </p:cNvSpPr>
          <p:nvPr>
            <p:ph type="body" idx="1"/>
          </p:nvPr>
        </p:nvSpPr>
        <p:spPr>
          <a:xfrm>
            <a:off x="349321" y="1551742"/>
            <a:ext cx="11486508" cy="207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b="1" i="1" dirty="0">
                <a:solidFill>
                  <a:srgbClr val="104F75"/>
                </a:solidFill>
              </a:rPr>
              <a:t>Form-meaning mapping</a:t>
            </a:r>
            <a:br>
              <a:rPr lang="en-GB" b="1" i="1" dirty="0">
                <a:solidFill>
                  <a:srgbClr val="104F75"/>
                </a:solidFill>
              </a:rPr>
            </a:br>
            <a:r>
              <a:rPr lang="en-GB" sz="2400" dirty="0">
                <a:solidFill>
                  <a:srgbClr val="104F75"/>
                </a:solidFill>
              </a:rPr>
              <a:t>50+ experimental studies (in classrooms, as well as laboratories) since early 1990s, e.g.</a:t>
            </a:r>
            <a:endParaRPr sz="2400" dirty="0">
              <a:solidFill>
                <a:srgbClr val="104F75"/>
              </a:solidFill>
            </a:endParaRPr>
          </a:p>
          <a:p>
            <a:pPr marL="228600" indent="-228600"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French verb inflections with 11 to 14 year olds </a:t>
            </a:r>
            <a:r>
              <a:rPr lang="en-GB" sz="1600" dirty="0">
                <a:solidFill>
                  <a:srgbClr val="104F75"/>
                </a:solidFill>
              </a:rPr>
              <a:t>(Marsden, 2006)</a:t>
            </a:r>
            <a:endParaRPr sz="2400" dirty="0">
              <a:solidFill>
                <a:srgbClr val="104F75"/>
              </a:solidFill>
            </a:endParaRPr>
          </a:p>
          <a:p>
            <a:pPr marL="228600" indent="-228600"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German case marking with 9 to 11 year olds </a:t>
            </a:r>
            <a:r>
              <a:rPr lang="en-GB" sz="1600" dirty="0">
                <a:solidFill>
                  <a:srgbClr val="104F75"/>
                </a:solidFill>
              </a:rPr>
              <a:t>(</a:t>
            </a:r>
            <a:r>
              <a:rPr lang="en-GB" sz="1600" dirty="0" err="1">
                <a:solidFill>
                  <a:srgbClr val="104F75"/>
                </a:solidFill>
              </a:rPr>
              <a:t>Kasprowicz</a:t>
            </a:r>
            <a:r>
              <a:rPr lang="en-GB" sz="1600" dirty="0">
                <a:solidFill>
                  <a:srgbClr val="104F75"/>
                </a:solidFill>
              </a:rPr>
              <a:t> &amp; Marsden, 2017)</a:t>
            </a:r>
            <a:endParaRPr sz="24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E87D1E"/>
              </a:buClr>
              <a:buSzPts val="2200"/>
              <a:buNone/>
            </a:pPr>
            <a:endParaRPr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2200" dirty="0">
              <a:solidFill>
                <a:srgbClr val="104F75"/>
              </a:solidFill>
            </a:endParaRPr>
          </a:p>
        </p:txBody>
      </p:sp>
      <p:sp>
        <p:nvSpPr>
          <p:cNvPr id="527" name="Google Shape;527;p46"/>
          <p:cNvSpPr txBox="1"/>
          <p:nvPr/>
        </p:nvSpPr>
        <p:spPr>
          <a:xfrm>
            <a:off x="349321" y="4054044"/>
            <a:ext cx="11486508" cy="207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en-GB" sz="2800" b="1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Evidence suggests benefits for: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Improving analysis of language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‘Training the ear’ to notice small phonemic differences (e.g. 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/ 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j’ai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Century Gothic" panose="020B0502020202020204" pitchFamily="34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Improving comprehension 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production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range of ages, proficiencies, languages, grammar features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rgbClr val="E87D1E"/>
              </a:buClr>
              <a:buSzPts val="2200"/>
            </a:pP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2400"/>
            </a:pPr>
            <a:endParaRPr sz="24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95300" indent="-190500">
              <a:lnSpc>
                <a:spcPct val="80000"/>
              </a:lnSpc>
              <a:spcBef>
                <a:spcPts val="1000"/>
              </a:spcBef>
              <a:buClr>
                <a:srgbClr val="E87D1E"/>
              </a:buClr>
              <a:buSzPts val="2400"/>
            </a:pPr>
            <a:endParaRPr sz="2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"/>
          <p:cNvSpPr txBox="1"/>
          <p:nvPr/>
        </p:nvSpPr>
        <p:spPr>
          <a:xfrm>
            <a:off x="308225" y="2801196"/>
            <a:ext cx="6914507" cy="343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533400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following sentences have become jumbled.  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533400" indent="-5334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Underline who you think does the activities: 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533400" indent="-5334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 The cat / parents		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 The child / men		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3. The baby / parents		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4. The child / adults		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7"/>
          <p:cNvSpPr txBox="1">
            <a:spLocks noGrp="1"/>
          </p:cNvSpPr>
          <p:nvPr>
            <p:ph type="body" idx="1"/>
          </p:nvPr>
        </p:nvSpPr>
        <p:spPr>
          <a:xfrm>
            <a:off x="308226" y="1420989"/>
            <a:ext cx="11527603" cy="83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sz="2400" b="1" i="1" dirty="0">
                <a:solidFill>
                  <a:srgbClr val="104F75"/>
                </a:solidFill>
              </a:rPr>
              <a:t>Example: English present tense subject-verb agreement </a:t>
            </a:r>
            <a:br>
              <a:rPr lang="en-GB" sz="2400" b="1" i="1" dirty="0">
                <a:solidFill>
                  <a:srgbClr val="104F75"/>
                </a:solidFill>
              </a:rPr>
            </a:br>
            <a:r>
              <a:rPr lang="en-GB" sz="2400" b="1" i="1" dirty="0">
                <a:solidFill>
                  <a:srgbClr val="104F75"/>
                </a:solidFill>
              </a:rPr>
              <a:t>(3</a:t>
            </a:r>
            <a:r>
              <a:rPr lang="en-GB" sz="2400" b="1" i="1" baseline="30000" dirty="0">
                <a:solidFill>
                  <a:srgbClr val="104F75"/>
                </a:solidFill>
              </a:rPr>
              <a:t>rd</a:t>
            </a:r>
            <a:r>
              <a:rPr lang="en-GB" sz="2400" b="1" i="1" dirty="0">
                <a:solidFill>
                  <a:srgbClr val="104F75"/>
                </a:solidFill>
              </a:rPr>
              <a:t> person singular vs plural)</a:t>
            </a:r>
            <a:endParaRPr sz="2400" b="1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E87D1E"/>
              </a:buClr>
              <a:buSzPts val="2200"/>
              <a:buNone/>
            </a:pPr>
            <a:endParaRPr sz="24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sz="2000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2000" dirty="0">
              <a:solidFill>
                <a:srgbClr val="104F75"/>
              </a:solidFill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6937240" y="2259011"/>
            <a:ext cx="4895206" cy="3682319"/>
          </a:xfrm>
          <a:prstGeom prst="roundRect">
            <a:avLst>
              <a:gd name="adj" fmla="val 16667"/>
            </a:avLst>
          </a:prstGeom>
          <a:solidFill>
            <a:srgbClr val="FDF3ED"/>
          </a:solidFill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Separated subject noun phrase and verb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104F75"/>
              </a:buClr>
              <a:buSzPts val="2000"/>
            </a:pP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endParaRPr sz="18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104F75"/>
              </a:buClr>
              <a:buSzPts val="2000"/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removed real world expectations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000"/>
            </a:pP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E8841E"/>
              </a:buClr>
              <a:buSzPts val="2000"/>
            </a:pPr>
            <a:r>
              <a:rPr lang="en-GB" sz="2000" b="1" dirty="0">
                <a:solidFill>
                  <a:srgbClr val="E884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→ Use verb inflection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rgbClr val="E884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connect to meaning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 identify the subject of the sentence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7"/>
          <p:cNvSpPr/>
          <p:nvPr/>
        </p:nvSpPr>
        <p:spPr>
          <a:xfrm>
            <a:off x="3660187" y="3674248"/>
            <a:ext cx="22996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walks the dog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3660187" y="4266928"/>
            <a:ext cx="22172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work in a bank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7"/>
          <p:cNvSpPr/>
          <p:nvPr/>
        </p:nvSpPr>
        <p:spPr>
          <a:xfrm>
            <a:off x="3660187" y="4866219"/>
            <a:ext cx="22585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cry all night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7"/>
          <p:cNvSpPr/>
          <p:nvPr/>
        </p:nvSpPr>
        <p:spPr>
          <a:xfrm>
            <a:off x="3680735" y="5452743"/>
            <a:ext cx="24417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listen to the news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544" name="Google Shape;544;p47"/>
          <p:cNvCxnSpPr/>
          <p:nvPr/>
        </p:nvCxnSpPr>
        <p:spPr>
          <a:xfrm flipV="1">
            <a:off x="700397" y="3986373"/>
            <a:ext cx="912646" cy="1214"/>
          </a:xfrm>
          <a:prstGeom prst="straightConnector1">
            <a:avLst/>
          </a:prstGeom>
          <a:noFill/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5" name="Google Shape;545;p47"/>
          <p:cNvCxnSpPr/>
          <p:nvPr/>
        </p:nvCxnSpPr>
        <p:spPr>
          <a:xfrm>
            <a:off x="2045510" y="4601918"/>
            <a:ext cx="554871" cy="3057"/>
          </a:xfrm>
          <a:prstGeom prst="straightConnector1">
            <a:avLst/>
          </a:prstGeom>
          <a:noFill/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Google Shape;546;p47"/>
          <p:cNvCxnSpPr/>
          <p:nvPr/>
        </p:nvCxnSpPr>
        <p:spPr>
          <a:xfrm>
            <a:off x="2128722" y="5263970"/>
            <a:ext cx="847898" cy="0"/>
          </a:xfrm>
          <a:prstGeom prst="straightConnector1">
            <a:avLst/>
          </a:prstGeom>
          <a:noFill/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7" name="Google Shape;547;p47"/>
          <p:cNvCxnSpPr/>
          <p:nvPr/>
        </p:nvCxnSpPr>
        <p:spPr>
          <a:xfrm>
            <a:off x="1971179" y="5805585"/>
            <a:ext cx="847898" cy="0"/>
          </a:xfrm>
          <a:prstGeom prst="straightConnector1">
            <a:avLst/>
          </a:prstGeom>
          <a:noFill/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8"/>
          <p:cNvSpPr txBox="1">
            <a:spLocks noGrp="1"/>
          </p:cNvSpPr>
          <p:nvPr>
            <p:ph type="body" idx="1"/>
          </p:nvPr>
        </p:nvSpPr>
        <p:spPr>
          <a:xfrm>
            <a:off x="318499" y="1468565"/>
            <a:ext cx="11486508" cy="83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104F75"/>
              </a:buClr>
              <a:buNone/>
            </a:pPr>
            <a:r>
              <a:rPr lang="en-GB" sz="1800" b="1" i="1" dirty="0">
                <a:solidFill>
                  <a:srgbClr val="104F75"/>
                </a:solidFill>
              </a:rPr>
              <a:t>Example: French 1</a:t>
            </a:r>
            <a:r>
              <a:rPr lang="en-GB" sz="1800" b="1" i="1" baseline="30000" dirty="0">
                <a:solidFill>
                  <a:srgbClr val="104F75"/>
                </a:solidFill>
              </a:rPr>
              <a:t>st</a:t>
            </a:r>
            <a:r>
              <a:rPr lang="en-GB" sz="1800" b="1" i="1" dirty="0">
                <a:solidFill>
                  <a:srgbClr val="104F75"/>
                </a:solidFill>
              </a:rPr>
              <a:t> person present versus past tense with </a:t>
            </a:r>
            <a:r>
              <a:rPr lang="en-GB" sz="1800" b="1" i="1" dirty="0" err="1">
                <a:solidFill>
                  <a:srgbClr val="104F75"/>
                </a:solidFill>
              </a:rPr>
              <a:t>avoir</a:t>
            </a:r>
            <a:r>
              <a:rPr lang="en-GB" sz="1800" b="1" i="1" dirty="0">
                <a:solidFill>
                  <a:srgbClr val="104F75"/>
                </a:solidFill>
              </a:rPr>
              <a:t> (je vs. j’ai)</a:t>
            </a:r>
            <a:endParaRPr sz="1800" b="1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104F75"/>
              </a:buClr>
              <a:buNone/>
            </a:pPr>
            <a:r>
              <a:rPr lang="en-GB" sz="1800" dirty="0">
                <a:solidFill>
                  <a:srgbClr val="104F75"/>
                </a:solidFill>
              </a:rPr>
              <a:t>Listen to these people talking about what they normally do at the weekend and what they did last weekend. You will hear each sentence twice.</a:t>
            </a:r>
            <a:endParaRPr sz="1800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E87D1E"/>
              </a:buClr>
              <a:buSzPts val="2200"/>
              <a:buNone/>
            </a:pPr>
            <a:endParaRPr sz="1600" b="1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1400"/>
              <a:buNone/>
            </a:pPr>
            <a:endParaRPr sz="1400" b="1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1400" b="1" dirty="0">
              <a:solidFill>
                <a:srgbClr val="104F75"/>
              </a:solidFill>
            </a:endParaRPr>
          </a:p>
        </p:txBody>
      </p:sp>
      <p:sp>
        <p:nvSpPr>
          <p:cNvPr id="558" name="Google Shape;558;p48"/>
          <p:cNvSpPr txBox="1"/>
          <p:nvPr/>
        </p:nvSpPr>
        <p:spPr>
          <a:xfrm>
            <a:off x="318499" y="2387873"/>
            <a:ext cx="6082301" cy="431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You will hear the whole sentence but the only clue is whether you hear “</a:t>
            </a:r>
            <a:r>
              <a:rPr lang="en-GB" sz="18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je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” (something happens regularly) or “</a:t>
            </a:r>
            <a:r>
              <a:rPr lang="en-GB" sz="18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j’ai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” (past).</a:t>
            </a:r>
            <a:endParaRPr sz="1800" dirty="0">
              <a:latin typeface="Century Gothic" panose="020B0502020202020204" pitchFamily="34" charset="0"/>
            </a:endParaRPr>
          </a:p>
          <a:p>
            <a:b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 </a:t>
            </a:r>
            <a:r>
              <a:rPr lang="en-GB" sz="18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Normalement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Le weekend dernier</a:t>
            </a:r>
          </a:p>
          <a:p>
            <a:b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 </a:t>
            </a:r>
            <a:r>
              <a:rPr lang="en-GB" sz="18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Normalement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Le weekend dernier</a:t>
            </a:r>
          </a:p>
          <a:p>
            <a:b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3. </a:t>
            </a:r>
            <a:r>
              <a:rPr lang="en-GB" sz="18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Normalement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Le weekend dernier</a:t>
            </a:r>
          </a:p>
          <a:p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4. </a:t>
            </a:r>
            <a:r>
              <a:rPr lang="en-GB" sz="18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Normalement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Le weekend dernier</a:t>
            </a:r>
          </a:p>
          <a:p>
            <a:b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5. </a:t>
            </a:r>
            <a:r>
              <a:rPr lang="en-GB" sz="18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Normalement</a:t>
            </a:r>
            <a:r>
              <a:rPr lang="en-GB"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	Le weekend dernier</a:t>
            </a:r>
            <a:b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8"/>
          <p:cNvSpPr/>
          <p:nvPr/>
        </p:nvSpPr>
        <p:spPr>
          <a:xfrm>
            <a:off x="6566636" y="2219218"/>
            <a:ext cx="5238371" cy="3986373"/>
          </a:xfrm>
          <a:prstGeom prst="roundRect">
            <a:avLst>
              <a:gd name="adj" fmla="val 16667"/>
            </a:avLst>
          </a:prstGeom>
          <a:solidFill>
            <a:srgbClr val="FDF3ED"/>
          </a:solidFill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Removed temporal adverb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endParaRPr sz="20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kept main verb constant 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(no phonemic difference between present tense and past participle, e.g. </a:t>
            </a:r>
            <a:r>
              <a:rPr lang="en-GB" sz="2000" i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fais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vs. </a:t>
            </a:r>
            <a:r>
              <a:rPr lang="en-GB" sz="20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fait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endParaRPr sz="20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0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→ Use presence/absence of auxiliary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connect to meaning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 identify the tense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1" name="Google Shape;56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427" y="169313"/>
            <a:ext cx="1189501" cy="112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  <p:sp>
        <p:nvSpPr>
          <p:cNvPr id="15" name="Google Shape;560;p48"/>
          <p:cNvSpPr txBox="1"/>
          <p:nvPr/>
        </p:nvSpPr>
        <p:spPr>
          <a:xfrm>
            <a:off x="4219163" y="6036314"/>
            <a:ext cx="1580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4F75"/>
              </a:buClr>
              <a:buSzPts val="1600"/>
              <a:buFont typeface="Calibri"/>
              <a:buNone/>
            </a:pPr>
            <a:r>
              <a:rPr lang="en-GB" sz="1200" dirty="0">
                <a:solidFill>
                  <a:srgbClr val="104F75"/>
                </a:solidFill>
                <a:latin typeface="Calibri"/>
                <a:ea typeface="Calibri"/>
                <a:cs typeface="Calibri"/>
                <a:sym typeface="Calibri"/>
              </a:rPr>
              <a:t>(Marsden, 2006)</a:t>
            </a:r>
            <a:endParaRPr sz="1200" dirty="0">
              <a:solidFill>
                <a:srgbClr val="104F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9"/>
          <p:cNvSpPr txBox="1">
            <a:spLocks noGrp="1"/>
          </p:cNvSpPr>
          <p:nvPr>
            <p:ph type="body" idx="1"/>
          </p:nvPr>
        </p:nvSpPr>
        <p:spPr>
          <a:xfrm>
            <a:off x="301253" y="1469137"/>
            <a:ext cx="10220979" cy="44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104F75"/>
              </a:buClr>
              <a:buSzPts val="2000"/>
              <a:buNone/>
            </a:pPr>
            <a:r>
              <a:rPr lang="en-GB" sz="2000" b="1" i="1" dirty="0">
                <a:solidFill>
                  <a:srgbClr val="104F75"/>
                </a:solidFill>
              </a:rPr>
              <a:t>Example: German definite article case marking for masculine nouns (der vs. den)</a:t>
            </a:r>
            <a:endParaRPr sz="2000" b="1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Clr>
                <a:srgbClr val="E87D1E"/>
              </a:buClr>
              <a:buSzPts val="2200"/>
              <a:buNone/>
            </a:pPr>
            <a:endParaRPr sz="1600" b="1" dirty="0">
              <a:solidFill>
                <a:srgbClr val="104F75"/>
              </a:solidFill>
            </a:endParaRPr>
          </a:p>
          <a:p>
            <a:pPr marL="0" indent="0">
              <a:spcBef>
                <a:spcPts val="0"/>
              </a:spcBef>
              <a:buSzPts val="1400"/>
              <a:buNone/>
            </a:pPr>
            <a:endParaRPr sz="1400" b="1" dirty="0">
              <a:solidFill>
                <a:srgbClr val="104F75"/>
              </a:solidFill>
            </a:endParaRPr>
          </a:p>
          <a:p>
            <a:pPr marL="495300" indent="-190500">
              <a:buClr>
                <a:srgbClr val="E87D1E"/>
              </a:buClr>
              <a:buSzPts val="2400"/>
              <a:buNone/>
            </a:pPr>
            <a:endParaRPr sz="1400" b="1" dirty="0">
              <a:solidFill>
                <a:srgbClr val="104F75"/>
              </a:solidFill>
            </a:endParaRPr>
          </a:p>
        </p:txBody>
      </p:sp>
      <p:sp>
        <p:nvSpPr>
          <p:cNvPr id="571" name="Google Shape;571;p49"/>
          <p:cNvSpPr/>
          <p:nvPr/>
        </p:nvSpPr>
        <p:spPr>
          <a:xfrm>
            <a:off x="6400800" y="2264468"/>
            <a:ext cx="5465391" cy="3650132"/>
          </a:xfrm>
          <a:prstGeom prst="roundRect">
            <a:avLst>
              <a:gd name="adj" fmla="val 16667"/>
            </a:avLst>
          </a:prstGeom>
          <a:solidFill>
            <a:srgbClr val="FDF3ED"/>
          </a:solidFill>
          <a:ln w="28575" cap="flat" cmpd="sng">
            <a:solidFill>
              <a:srgbClr val="E87D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Removed word order cue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endParaRPr sz="20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removed real world expectations</a:t>
            </a:r>
          </a:p>
          <a:p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  <a:p>
            <a:endParaRPr sz="20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r>
              <a:rPr lang="en-GB" sz="20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→ Use case marking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>
                <a:solidFill>
                  <a:srgbClr val="ED7D3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connect to meaning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 identify subject and object</a:t>
            </a:r>
            <a:endParaRPr dirty="0">
              <a:solidFill>
                <a:srgbClr val="104F75"/>
              </a:solidFill>
              <a:latin typeface="Century Gothic" panose="020B0502020202020204" pitchFamily="34" charset="0"/>
            </a:endParaRPr>
          </a:p>
        </p:txBody>
      </p:sp>
      <p:sp>
        <p:nvSpPr>
          <p:cNvPr id="572" name="Google Shape;572;p49"/>
          <p:cNvSpPr txBox="1"/>
          <p:nvPr/>
        </p:nvSpPr>
        <p:spPr>
          <a:xfrm>
            <a:off x="301253" y="1988481"/>
            <a:ext cx="4969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2000"/>
            </a:pP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1. Der </a:t>
            </a:r>
            <a:r>
              <a:rPr lang="en-GB" sz="2000" b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Affe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begrü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βt den Panda.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62950" y="6046555"/>
            <a:ext cx="28608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16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Kasprowicz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Marsden, 2017)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825" y="2422602"/>
            <a:ext cx="5150724" cy="1640898"/>
            <a:chOff x="2057904" y="2854955"/>
            <a:chExt cx="5150724" cy="1640898"/>
          </a:xfrm>
        </p:grpSpPr>
        <p:sp>
          <p:nvSpPr>
            <p:cNvPr id="573" name="Google Shape;573;p49"/>
            <p:cNvSpPr/>
            <p:nvPr/>
          </p:nvSpPr>
          <p:spPr>
            <a:xfrm>
              <a:off x="2057904" y="2889909"/>
              <a:ext cx="576064" cy="648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104F75"/>
                </a:buClr>
                <a:buSzPts val="2800"/>
              </a:pPr>
              <a:r>
                <a:rPr lang="en-GB" sz="2800" b="1" dirty="0">
                  <a:solidFill>
                    <a:srgbClr val="104F75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A</a:t>
              </a:r>
              <a:endParaRPr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6632564" y="2854955"/>
              <a:ext cx="576064" cy="71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104F75"/>
                </a:buClr>
                <a:buSzPts val="2800"/>
              </a:pPr>
              <a:r>
                <a:rPr lang="en-GB" sz="2800" b="1" dirty="0">
                  <a:solidFill>
                    <a:srgbClr val="104F75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6" name="Google Shape;576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14361" y="3119630"/>
              <a:ext cx="1871634" cy="123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5487" y="3114798"/>
              <a:ext cx="1865538" cy="1225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49" descr="http://upload.wikimedia.org/wikipedia/en/e/e4/Green_tick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33968" y="3683216"/>
              <a:ext cx="827532" cy="8126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9" name="Google Shape;579;p49"/>
          <p:cNvSpPr txBox="1"/>
          <p:nvPr/>
        </p:nvSpPr>
        <p:spPr>
          <a:xfrm>
            <a:off x="301253" y="4102935"/>
            <a:ext cx="5323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04F75"/>
              </a:buClr>
              <a:buSzPts val="2000"/>
            </a:pP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2. Den </a:t>
            </a:r>
            <a:r>
              <a:rPr lang="en-GB" sz="2000" b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Löwen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2000" b="1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erschreckt</a:t>
            </a:r>
            <a:r>
              <a:rPr lang="en-GB" sz="20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der Hamster.</a:t>
            </a:r>
            <a:endParaRPr sz="20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000"/>
            </a:pPr>
            <a:endParaRPr sz="2000" b="1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8825" y="4456878"/>
            <a:ext cx="5150724" cy="1758954"/>
            <a:chOff x="2057904" y="4712274"/>
            <a:chExt cx="5150724" cy="1758954"/>
          </a:xfrm>
        </p:grpSpPr>
        <p:pic>
          <p:nvPicPr>
            <p:cNvPr id="580" name="Google Shape;580;p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05488" y="4957751"/>
              <a:ext cx="1865538" cy="1293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14361" y="4967039"/>
              <a:ext cx="1871634" cy="1283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49"/>
            <p:cNvSpPr/>
            <p:nvPr/>
          </p:nvSpPr>
          <p:spPr>
            <a:xfrm>
              <a:off x="2057904" y="4747228"/>
              <a:ext cx="576064" cy="648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104F75"/>
                </a:buClr>
                <a:buSzPts val="2800"/>
              </a:pPr>
              <a:r>
                <a:rPr lang="en-GB" sz="2800" b="1" dirty="0">
                  <a:solidFill>
                    <a:srgbClr val="104F75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A</a:t>
              </a:r>
              <a:endParaRPr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6632564" y="4712274"/>
              <a:ext cx="576064" cy="71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104F75"/>
                </a:buClr>
                <a:buSzPts val="2800"/>
              </a:pPr>
              <a:r>
                <a:rPr lang="en-GB" sz="2800" b="1" dirty="0">
                  <a:solidFill>
                    <a:srgbClr val="104F75"/>
                  </a:solidFill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4" name="Google Shape;584;p49" descr="http://upload.wikimedia.org/wikipedia/en/e/e4/Green_tick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0034" y="5658591"/>
              <a:ext cx="827532" cy="8126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>
            <a:spLocks noGrp="1"/>
          </p:cNvSpPr>
          <p:nvPr>
            <p:ph type="body" idx="1"/>
          </p:nvPr>
        </p:nvSpPr>
        <p:spPr>
          <a:xfrm>
            <a:off x="337334" y="1845859"/>
            <a:ext cx="115173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Avoid working with whole paradigms at one time, particularly in the first stages of language learning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Attention is a limited resource; learners can only pay attention to so much at any one time </a:t>
            </a:r>
            <a:r>
              <a:rPr lang="en-GB" sz="1400" dirty="0">
                <a:solidFill>
                  <a:srgbClr val="104F75"/>
                </a:solidFill>
              </a:rPr>
              <a:t>(Lee &amp; </a:t>
            </a:r>
            <a:r>
              <a:rPr lang="en-GB" sz="1400" dirty="0" err="1">
                <a:solidFill>
                  <a:srgbClr val="104F75"/>
                </a:solidFill>
              </a:rPr>
              <a:t>VanPatten</a:t>
            </a:r>
            <a:r>
              <a:rPr lang="en-GB" sz="1400" dirty="0">
                <a:solidFill>
                  <a:srgbClr val="104F75"/>
                </a:solidFill>
              </a:rPr>
              <a:t>, 1995; </a:t>
            </a:r>
            <a:r>
              <a:rPr lang="en-GB" sz="1400" dirty="0" err="1">
                <a:solidFill>
                  <a:srgbClr val="104F75"/>
                </a:solidFill>
              </a:rPr>
              <a:t>VanPatten</a:t>
            </a:r>
            <a:r>
              <a:rPr lang="en-GB" sz="1400" dirty="0">
                <a:solidFill>
                  <a:srgbClr val="104F75"/>
                </a:solidFill>
              </a:rPr>
              <a:t>, 2002; Wong, 2004)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Focus on accurate and reliable knowledge of one form juxtaposed with another (e.g. </a:t>
            </a:r>
            <a:r>
              <a:rPr lang="en-GB" sz="2400" i="1" dirty="0">
                <a:solidFill>
                  <a:srgbClr val="104F75"/>
                </a:solidFill>
              </a:rPr>
              <a:t>je </a:t>
            </a:r>
            <a:r>
              <a:rPr lang="en-GB" sz="2400" i="1" dirty="0" err="1">
                <a:solidFill>
                  <a:srgbClr val="104F75"/>
                </a:solidFill>
              </a:rPr>
              <a:t>jou</a:t>
            </a:r>
            <a:r>
              <a:rPr lang="en-GB" sz="2400" b="1" i="1" u="sng" dirty="0" err="1">
                <a:solidFill>
                  <a:srgbClr val="104F75"/>
                </a:solidFill>
              </a:rPr>
              <a:t>e</a:t>
            </a:r>
            <a:r>
              <a:rPr lang="en-GB" sz="2400" dirty="0">
                <a:solidFill>
                  <a:srgbClr val="104F75"/>
                </a:solidFill>
              </a:rPr>
              <a:t> vs. </a:t>
            </a:r>
            <a:r>
              <a:rPr lang="en-GB" sz="2400" i="1" dirty="0">
                <a:solidFill>
                  <a:srgbClr val="104F75"/>
                </a:solidFill>
              </a:rPr>
              <a:t>nous </a:t>
            </a:r>
            <a:r>
              <a:rPr lang="en-GB" sz="2400" i="1" dirty="0" err="1">
                <a:solidFill>
                  <a:srgbClr val="104F75"/>
                </a:solidFill>
              </a:rPr>
              <a:t>jou</a:t>
            </a:r>
            <a:r>
              <a:rPr lang="en-GB" sz="2400" b="1" i="1" u="sng" dirty="0" err="1">
                <a:solidFill>
                  <a:srgbClr val="104F75"/>
                </a:solidFill>
              </a:rPr>
              <a:t>ons</a:t>
            </a:r>
            <a:r>
              <a:rPr lang="en-GB" sz="2400" dirty="0">
                <a:solidFill>
                  <a:srgbClr val="104F75"/>
                </a:solidFill>
              </a:rPr>
              <a:t>) </a:t>
            </a:r>
            <a:endParaRPr sz="2400" dirty="0">
              <a:solidFill>
                <a:srgbClr val="104F75"/>
              </a:solidFill>
            </a:endParaRPr>
          </a:p>
          <a:p>
            <a:pPr marL="228600" indent="-228600">
              <a:lnSpc>
                <a:spcPct val="10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Provide plenty of practice for each pair of grammatical forms/meaning</a:t>
            </a:r>
            <a:endParaRPr dirty="0"/>
          </a:p>
          <a:p>
            <a:pPr marL="228600" indent="-228600">
              <a:lnSpc>
                <a:spcPct val="100000"/>
              </a:lnSpc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Gradually build up wider system</a:t>
            </a:r>
            <a:endParaRPr dirty="0"/>
          </a:p>
          <a:p>
            <a:pPr marL="228600" indent="-76200">
              <a:buClr>
                <a:srgbClr val="E87D1E"/>
              </a:buClr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9092629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8224" y="16863"/>
            <a:ext cx="92035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Practice of the Grammar Point In ’Input Language’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1"/>
          <p:cNvSpPr txBox="1">
            <a:spLocks noGrp="1"/>
          </p:cNvSpPr>
          <p:nvPr>
            <p:ph type="body" idx="1"/>
          </p:nvPr>
        </p:nvSpPr>
        <p:spPr>
          <a:xfrm>
            <a:off x="300037" y="1787704"/>
            <a:ext cx="11250202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an explicit but succinct description of the grammatical feature to be taught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Provide practice of the grammar point in ‘input language’ (comprehension)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77C0ED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77C0ED"/>
                </a:solidFill>
              </a:rPr>
              <a:t>Provide practice in productive use of the features being taught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77C0ED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77C0ED"/>
                </a:solidFill>
              </a:rPr>
              <a:t>Practice productive use in free writing and speech in a range of </a:t>
            </a:r>
            <a:r>
              <a:rPr lang="en-GB" sz="2040" b="1" dirty="0">
                <a:solidFill>
                  <a:srgbClr val="9DD2F2"/>
                </a:solidFill>
              </a:rPr>
              <a:t>contexts</a:t>
            </a:r>
            <a:endParaRPr dirty="0">
              <a:solidFill>
                <a:srgbClr val="9DD2F2"/>
              </a:solidFill>
            </a:endParaRPr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77C0ED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Utilise standard grammatical terminology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b="1" dirty="0">
              <a:solidFill>
                <a:srgbClr val="77C0ED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40"/>
              <a:buFont typeface="Noto Sans Symbols"/>
              <a:buChar char="▪"/>
            </a:pPr>
            <a:r>
              <a:rPr lang="en-GB" sz="2040" b="1" dirty="0">
                <a:solidFill>
                  <a:srgbClr val="104F75"/>
                </a:solidFill>
              </a:rPr>
              <a:t>Build on knowledge developed at key stage 2</a:t>
            </a:r>
            <a:endParaRPr dirty="0"/>
          </a:p>
          <a:p>
            <a:pPr marL="228600" indent="-99060">
              <a:lnSpc>
                <a:spcPct val="70000"/>
              </a:lnSpc>
              <a:buClr>
                <a:srgbClr val="E87D1E"/>
              </a:buClr>
              <a:buSzPts val="2040"/>
              <a:buNone/>
            </a:pPr>
            <a:endParaRPr sz="2040" dirty="0">
              <a:solidFill>
                <a:srgbClr val="104F75"/>
              </a:solidFill>
            </a:endParaRPr>
          </a:p>
        </p:txBody>
      </p:sp>
      <p:sp>
        <p:nvSpPr>
          <p:cNvPr id="605" name="Google Shape;605;p51"/>
          <p:cNvSpPr txBox="1"/>
          <p:nvPr/>
        </p:nvSpPr>
        <p:spPr>
          <a:xfrm>
            <a:off x="11174319" y="1402983"/>
            <a:ext cx="7518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✓</a:t>
            </a:r>
            <a:endParaRPr sz="4400" b="1" dirty="0">
              <a:solidFill>
                <a:srgbClr val="008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1"/>
          <p:cNvSpPr txBox="1"/>
          <p:nvPr/>
        </p:nvSpPr>
        <p:spPr>
          <a:xfrm>
            <a:off x="10223691" y="2172424"/>
            <a:ext cx="7518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400" b="1" dirty="0">
                <a:solidFill>
                  <a:srgbClr val="008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✓</a:t>
            </a:r>
            <a:endParaRPr sz="4400" b="1" dirty="0">
              <a:solidFill>
                <a:srgbClr val="008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1"/>
          <p:cNvSpPr/>
          <p:nvPr/>
        </p:nvSpPr>
        <p:spPr>
          <a:xfrm>
            <a:off x="9917522" y="3027887"/>
            <a:ext cx="314632" cy="1075382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1"/>
          <p:cNvSpPr/>
          <p:nvPr/>
        </p:nvSpPr>
        <p:spPr>
          <a:xfrm>
            <a:off x="10412076" y="2929880"/>
            <a:ext cx="1577814" cy="12713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104F75"/>
              </a:buClr>
              <a:buSzPts val="1600"/>
            </a:pP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Meaningful practice </a:t>
            </a:r>
            <a:b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(tomorrow morning)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The Key Recommendations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2"/>
          <p:cNvSpPr txBox="1">
            <a:spLocks noGrp="1"/>
          </p:cNvSpPr>
          <p:nvPr>
            <p:ph type="body" idx="1"/>
          </p:nvPr>
        </p:nvSpPr>
        <p:spPr>
          <a:xfrm>
            <a:off x="327060" y="2832922"/>
            <a:ext cx="11537879" cy="273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E87D1E"/>
              </a:buClr>
              <a:buSzPts val="2800"/>
              <a:buNone/>
            </a:pPr>
            <a:r>
              <a:rPr lang="en-GB" dirty="0">
                <a:solidFill>
                  <a:srgbClr val="104F75"/>
                </a:solidFill>
              </a:rPr>
              <a:t>KS2 English curriculum:</a:t>
            </a:r>
            <a:br>
              <a:rPr lang="en-GB" dirty="0">
                <a:solidFill>
                  <a:srgbClr val="104F75"/>
                </a:solidFill>
              </a:rPr>
            </a:b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GB" dirty="0">
                <a:solidFill>
                  <a:srgbClr val="104F75"/>
                </a:solidFill>
              </a:rPr>
              <a:t>“Grammar should be taught </a:t>
            </a:r>
            <a:r>
              <a:rPr lang="en-GB" b="1" dirty="0">
                <a:solidFill>
                  <a:srgbClr val="E87D1E"/>
                </a:solidFill>
              </a:rPr>
              <a:t>explicitly</a:t>
            </a:r>
            <a:r>
              <a:rPr lang="en-GB" dirty="0">
                <a:solidFill>
                  <a:srgbClr val="104F75"/>
                </a:solidFill>
              </a:rPr>
              <a:t>: pupils should be taught the </a:t>
            </a:r>
            <a:r>
              <a:rPr lang="en-GB" b="1" dirty="0">
                <a:solidFill>
                  <a:srgbClr val="E87D1E"/>
                </a:solidFill>
              </a:rPr>
              <a:t>terminology</a:t>
            </a:r>
            <a:r>
              <a:rPr lang="en-GB" dirty="0">
                <a:solidFill>
                  <a:srgbClr val="E87D1E"/>
                </a:solidFill>
              </a:rPr>
              <a:t> </a:t>
            </a:r>
            <a:r>
              <a:rPr lang="en-GB" dirty="0">
                <a:solidFill>
                  <a:srgbClr val="104F75"/>
                </a:solidFill>
              </a:rPr>
              <a:t>and </a:t>
            </a:r>
            <a:r>
              <a:rPr lang="en-GB" b="1" dirty="0">
                <a:solidFill>
                  <a:srgbClr val="E87D1E"/>
                </a:solidFill>
              </a:rPr>
              <a:t>concepts</a:t>
            </a:r>
            <a:r>
              <a:rPr lang="en-GB" dirty="0">
                <a:solidFill>
                  <a:srgbClr val="104F75"/>
                </a:solidFill>
              </a:rPr>
              <a:t> set out in English Appendix 2, and be able to </a:t>
            </a:r>
            <a:r>
              <a:rPr lang="en-GB" b="1" dirty="0">
                <a:solidFill>
                  <a:srgbClr val="E87D1E"/>
                </a:solidFill>
              </a:rPr>
              <a:t>apply</a:t>
            </a:r>
            <a:r>
              <a:rPr lang="en-GB" dirty="0">
                <a:solidFill>
                  <a:srgbClr val="104F75"/>
                </a:solidFill>
              </a:rPr>
              <a:t> them correctly to examples of </a:t>
            </a:r>
            <a:r>
              <a:rPr lang="en-GB" b="1" dirty="0">
                <a:solidFill>
                  <a:srgbClr val="E87D1E"/>
                </a:solidFill>
              </a:rPr>
              <a:t>real language</a:t>
            </a:r>
            <a:r>
              <a:rPr lang="en-GB" dirty="0">
                <a:solidFill>
                  <a:srgbClr val="104F75"/>
                </a:solidFill>
              </a:rPr>
              <a:t>, such as their own writing or books that they have read.”</a:t>
            </a:r>
            <a:endParaRPr dirty="0"/>
          </a:p>
          <a:p>
            <a:pPr marL="228600" indent="-50800">
              <a:buClr>
                <a:srgbClr val="E87D1E"/>
              </a:buClr>
              <a:buSzPts val="2800"/>
              <a:buNone/>
            </a:pPr>
            <a:endParaRPr dirty="0">
              <a:solidFill>
                <a:srgbClr val="104F7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68"/>
            <a:ext cx="8003569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8224" y="16863"/>
            <a:ext cx="689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Utilise Standard Grammatical Terminology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7873" y="1505787"/>
            <a:ext cx="8524125" cy="8671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72692" y="1217707"/>
            <a:ext cx="7560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Build on Knowledge Developed at key Stage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79"/>
            <a:ext cx="8003569" cy="86712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8224" y="68074"/>
            <a:ext cx="689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Utilise Standard Grammatical Terminology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3"/>
          <p:cNvSpPr txBox="1">
            <a:spLocks noGrp="1"/>
          </p:cNvSpPr>
          <p:nvPr>
            <p:ph type="body" idx="1"/>
          </p:nvPr>
        </p:nvSpPr>
        <p:spPr>
          <a:xfrm>
            <a:off x="357883" y="2917629"/>
            <a:ext cx="11476234" cy="32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E87D1E"/>
              </a:buClr>
              <a:buSzPts val="2800"/>
              <a:buNone/>
            </a:pPr>
            <a:r>
              <a:rPr lang="en-GB" dirty="0">
                <a:solidFill>
                  <a:srgbClr val="104F75"/>
                </a:solidFill>
              </a:rPr>
              <a:t>KS2 languages curriculum:</a:t>
            </a:r>
            <a:br>
              <a:rPr lang="en-GB" dirty="0">
                <a:solidFill>
                  <a:srgbClr val="104F75"/>
                </a:solidFill>
              </a:rPr>
            </a:br>
            <a:endParaRPr dirty="0">
              <a:solidFill>
                <a:srgbClr val="104F75"/>
              </a:solidFill>
            </a:endParaRPr>
          </a:p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GB" dirty="0">
                <a:solidFill>
                  <a:srgbClr val="104F75"/>
                </a:solidFill>
              </a:rPr>
              <a:t>“understand basic grammar relevant to the language being studied, including (where relevant): </a:t>
            </a:r>
            <a:r>
              <a:rPr lang="en-GB" b="1" dirty="0">
                <a:solidFill>
                  <a:srgbClr val="E87D1E"/>
                </a:solidFill>
              </a:rPr>
              <a:t>feminine</a:t>
            </a:r>
            <a:r>
              <a:rPr lang="en-GB" dirty="0">
                <a:solidFill>
                  <a:srgbClr val="E87D1E"/>
                </a:solidFill>
              </a:rPr>
              <a:t>, </a:t>
            </a:r>
            <a:r>
              <a:rPr lang="en-GB" b="1" dirty="0">
                <a:solidFill>
                  <a:srgbClr val="E87D1E"/>
                </a:solidFill>
              </a:rPr>
              <a:t>masculine</a:t>
            </a:r>
            <a:r>
              <a:rPr lang="en-GB" dirty="0">
                <a:solidFill>
                  <a:srgbClr val="104F75"/>
                </a:solidFill>
              </a:rPr>
              <a:t> and </a:t>
            </a:r>
            <a:r>
              <a:rPr lang="en-GB" b="1" dirty="0">
                <a:solidFill>
                  <a:srgbClr val="E87D1E"/>
                </a:solidFill>
              </a:rPr>
              <a:t>neuter</a:t>
            </a:r>
            <a:r>
              <a:rPr lang="en-GB" dirty="0">
                <a:solidFill>
                  <a:srgbClr val="104F75"/>
                </a:solidFill>
              </a:rPr>
              <a:t> forms and the </a:t>
            </a:r>
            <a:r>
              <a:rPr lang="en-GB" b="1" dirty="0">
                <a:solidFill>
                  <a:srgbClr val="E87D1E"/>
                </a:solidFill>
              </a:rPr>
              <a:t>conjugation</a:t>
            </a:r>
            <a:r>
              <a:rPr lang="en-GB" dirty="0">
                <a:solidFill>
                  <a:srgbClr val="E87D1E"/>
                </a:solidFill>
              </a:rPr>
              <a:t> </a:t>
            </a:r>
            <a:r>
              <a:rPr lang="en-GB" b="1" dirty="0">
                <a:solidFill>
                  <a:srgbClr val="E87D1E"/>
                </a:solidFill>
              </a:rPr>
              <a:t>of high-frequency verbs</a:t>
            </a:r>
            <a:r>
              <a:rPr lang="en-GB" dirty="0">
                <a:solidFill>
                  <a:srgbClr val="104F75"/>
                </a:solidFill>
              </a:rPr>
              <a:t>; key features and </a:t>
            </a:r>
            <a:r>
              <a:rPr lang="en-GB" b="1" dirty="0">
                <a:solidFill>
                  <a:srgbClr val="E87D1E"/>
                </a:solidFill>
              </a:rPr>
              <a:t>patterns</a:t>
            </a:r>
            <a:r>
              <a:rPr lang="en-GB" dirty="0">
                <a:solidFill>
                  <a:srgbClr val="104F75"/>
                </a:solidFill>
              </a:rPr>
              <a:t> of the language; how to apply these, for instance to </a:t>
            </a:r>
            <a:r>
              <a:rPr lang="en-GB" b="1" dirty="0">
                <a:solidFill>
                  <a:srgbClr val="E87D1E"/>
                </a:solidFill>
              </a:rPr>
              <a:t>build sentences</a:t>
            </a:r>
            <a:r>
              <a:rPr lang="en-GB" dirty="0">
                <a:solidFill>
                  <a:srgbClr val="104F75"/>
                </a:solidFill>
              </a:rPr>
              <a:t>; and how these </a:t>
            </a:r>
            <a:r>
              <a:rPr lang="en-GB" b="1" dirty="0">
                <a:solidFill>
                  <a:srgbClr val="E87D1E"/>
                </a:solidFill>
              </a:rPr>
              <a:t>differ from </a:t>
            </a:r>
            <a:r>
              <a:rPr lang="en-GB" dirty="0">
                <a:solidFill>
                  <a:srgbClr val="104F75"/>
                </a:solidFill>
              </a:rPr>
              <a:t>or are </a:t>
            </a:r>
            <a:r>
              <a:rPr lang="en-GB" b="1" dirty="0">
                <a:solidFill>
                  <a:srgbClr val="E87D1E"/>
                </a:solidFill>
              </a:rPr>
              <a:t>similar to English</a:t>
            </a:r>
            <a:r>
              <a:rPr lang="en-GB" dirty="0">
                <a:solidFill>
                  <a:srgbClr val="104F75"/>
                </a:solidFill>
                <a:sym typeface="Calibri"/>
              </a:rPr>
              <a:t>”</a:t>
            </a:r>
            <a:endParaRPr dirty="0">
              <a:solidFill>
                <a:srgbClr val="104F75"/>
              </a:solidFill>
            </a:endParaRPr>
          </a:p>
          <a:p>
            <a:pPr marL="228600" indent="-50800">
              <a:buClr>
                <a:srgbClr val="E87D1E"/>
              </a:buClr>
              <a:buSzPts val="2800"/>
              <a:buNone/>
            </a:pPr>
            <a:endParaRPr dirty="0">
              <a:solidFill>
                <a:srgbClr val="104F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7873" y="1505787"/>
            <a:ext cx="8524125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72692" y="1217707"/>
            <a:ext cx="7560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Build on Knowledge Developed at key Stage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79"/>
            <a:ext cx="8003569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68074"/>
            <a:ext cx="689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Utilise Standard Grammatical Terminology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4"/>
          <p:cNvSpPr txBox="1">
            <a:spLocks noGrp="1"/>
          </p:cNvSpPr>
          <p:nvPr>
            <p:ph type="body" idx="1"/>
          </p:nvPr>
        </p:nvSpPr>
        <p:spPr>
          <a:xfrm>
            <a:off x="316786" y="2706375"/>
            <a:ext cx="11558427" cy="353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SzPts val="2000"/>
              <a:buNone/>
            </a:pPr>
            <a:r>
              <a:rPr lang="en-GB" sz="2170" b="1" dirty="0">
                <a:solidFill>
                  <a:srgbClr val="104F75"/>
                </a:solidFill>
              </a:rPr>
              <a:t>Issues around transition, but:</a:t>
            </a:r>
            <a:endParaRPr sz="217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Extensive learning about L1 English grammar (</a:t>
            </a:r>
            <a:r>
              <a:rPr lang="en-GB" sz="2000" dirty="0" err="1">
                <a:solidFill>
                  <a:srgbClr val="104F75"/>
                </a:solidFill>
              </a:rPr>
              <a:t>SPaG</a:t>
            </a:r>
            <a:r>
              <a:rPr lang="en-GB" sz="2000" dirty="0">
                <a:solidFill>
                  <a:srgbClr val="104F75"/>
                </a:solidFill>
              </a:rPr>
              <a:t> test in Year 6 SATs) at KS1 and KS2</a:t>
            </a:r>
            <a:endParaRPr sz="2000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(At least some) foreign language grammar teaching is happening at KS2</a:t>
            </a:r>
            <a:endParaRPr sz="2400" dirty="0"/>
          </a:p>
          <a:p>
            <a:pPr marL="0" indent="0">
              <a:lnSpc>
                <a:spcPct val="70000"/>
              </a:lnSpc>
              <a:spcBef>
                <a:spcPts val="1800"/>
              </a:spcBef>
              <a:buClr>
                <a:srgbClr val="E87D1E"/>
              </a:buClr>
              <a:buSzPts val="2000"/>
              <a:buNone/>
            </a:pPr>
            <a:r>
              <a:rPr lang="en-GB" sz="2170" b="1" dirty="0">
                <a:solidFill>
                  <a:srgbClr val="104F75"/>
                </a:solidFill>
              </a:rPr>
              <a:t>And…</a:t>
            </a:r>
            <a:endParaRPr sz="2170" b="1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Sense of progression key to motivation and engagement </a:t>
            </a:r>
            <a:endParaRPr sz="2000" dirty="0">
              <a:solidFill>
                <a:srgbClr val="104F75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00"/>
              <a:buNone/>
            </a:pPr>
            <a:r>
              <a:rPr lang="en-GB" sz="1200" dirty="0">
                <a:solidFill>
                  <a:srgbClr val="104F75"/>
                </a:solidFill>
              </a:rPr>
              <a:t>      (Graham et al, 2016)</a:t>
            </a:r>
            <a:r>
              <a:rPr lang="en-GB" sz="2000" dirty="0">
                <a:solidFill>
                  <a:srgbClr val="104F75"/>
                </a:solidFill>
              </a:rPr>
              <a:t> </a:t>
            </a:r>
            <a:endParaRPr sz="2000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Younger learners can benefit from instruction in grammar </a:t>
            </a:r>
            <a:endParaRPr sz="2000" dirty="0">
              <a:solidFill>
                <a:srgbClr val="104F75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00"/>
              <a:buNone/>
            </a:pPr>
            <a:r>
              <a:rPr lang="en-GB" sz="1200" dirty="0">
                <a:solidFill>
                  <a:srgbClr val="104F75"/>
                </a:solidFill>
              </a:rPr>
              <a:t>      (</a:t>
            </a:r>
            <a:r>
              <a:rPr lang="en-GB" sz="1200" dirty="0" err="1">
                <a:solidFill>
                  <a:srgbClr val="104F75"/>
                </a:solidFill>
              </a:rPr>
              <a:t>Kasprowicz</a:t>
            </a:r>
            <a:r>
              <a:rPr lang="en-GB" sz="1200" dirty="0">
                <a:solidFill>
                  <a:srgbClr val="104F75"/>
                </a:solidFill>
              </a:rPr>
              <a:t> &amp; Marsden, 2017; </a:t>
            </a:r>
            <a:r>
              <a:rPr lang="en-GB" sz="1200" dirty="0" err="1">
                <a:solidFill>
                  <a:srgbClr val="104F75"/>
                </a:solidFill>
              </a:rPr>
              <a:t>Lichtman</a:t>
            </a:r>
            <a:r>
              <a:rPr lang="en-GB" sz="1200" dirty="0">
                <a:solidFill>
                  <a:srgbClr val="104F75"/>
                </a:solidFill>
              </a:rPr>
              <a:t>, 2016; Marsden &amp; Chen, 2011)</a:t>
            </a:r>
            <a:endParaRPr sz="2000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Drawing comparisons between English and another language is useful </a:t>
            </a:r>
            <a:endParaRPr sz="2000" dirty="0">
              <a:solidFill>
                <a:srgbClr val="104F75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Clr>
                <a:srgbClr val="E87D1E"/>
              </a:buClr>
              <a:buSzPts val="2000"/>
              <a:buNone/>
            </a:pPr>
            <a:r>
              <a:rPr lang="en-GB" sz="1200" dirty="0">
                <a:solidFill>
                  <a:srgbClr val="104F75"/>
                </a:solidFill>
              </a:rPr>
              <a:t>      (McManus &amp; Marsden, 2017)</a:t>
            </a:r>
            <a:endParaRPr sz="2000" dirty="0">
              <a:solidFill>
                <a:srgbClr val="104F75"/>
              </a:solidFill>
            </a:endParaRPr>
          </a:p>
          <a:p>
            <a:pPr marL="228600" indent="-228600">
              <a:lnSpc>
                <a:spcPct val="70000"/>
              </a:lnSpc>
              <a:buClr>
                <a:srgbClr val="E87D1E"/>
              </a:buClr>
              <a:buSzPts val="2000"/>
              <a:buFont typeface="Noto Sans Symbols"/>
              <a:buChar char="▪"/>
            </a:pPr>
            <a:r>
              <a:rPr lang="en-GB" sz="2000" dirty="0">
                <a:solidFill>
                  <a:srgbClr val="104F75"/>
                </a:solidFill>
              </a:rPr>
              <a:t>Younger learners are able to engage in ‘analysis of language’, if taught how to            </a:t>
            </a:r>
            <a:r>
              <a:rPr lang="en-GB" sz="1200" dirty="0">
                <a:solidFill>
                  <a:srgbClr val="104F75"/>
                </a:solidFill>
              </a:rPr>
              <a:t>(</a:t>
            </a:r>
            <a:r>
              <a:rPr lang="en-GB" sz="1200" dirty="0" err="1">
                <a:solidFill>
                  <a:srgbClr val="104F75"/>
                </a:solidFill>
              </a:rPr>
              <a:t>Bouffard</a:t>
            </a:r>
            <a:r>
              <a:rPr lang="en-GB" sz="1200" dirty="0">
                <a:solidFill>
                  <a:srgbClr val="104F75"/>
                </a:solidFill>
              </a:rPr>
              <a:t> &amp; Sarkar, 2008)</a:t>
            </a:r>
            <a:endParaRPr sz="2000" dirty="0">
              <a:solidFill>
                <a:srgbClr val="104F75"/>
              </a:solidFill>
            </a:endParaRPr>
          </a:p>
          <a:p>
            <a:pPr marL="228600" indent="-90804">
              <a:lnSpc>
                <a:spcPct val="70000"/>
              </a:lnSpc>
              <a:buSzPts val="2170"/>
              <a:buNone/>
            </a:pPr>
            <a:endParaRPr sz="2170" dirty="0">
              <a:solidFill>
                <a:srgbClr val="104F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7873" y="1505787"/>
            <a:ext cx="8524125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72692" y="1217707"/>
            <a:ext cx="7560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Build on Knowledge Developed at key Stage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79"/>
            <a:ext cx="8003569" cy="8671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8224" y="68074"/>
            <a:ext cx="689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Utilise Standard Grammatical Terminology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422787" y="1769443"/>
            <a:ext cx="4273551" cy="39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E87D1E"/>
              </a:buClr>
              <a:buSzPts val="2400"/>
              <a:buNone/>
            </a:pPr>
            <a:r>
              <a:rPr lang="en-GB" sz="2400" dirty="0">
                <a:solidFill>
                  <a:srgbClr val="104F75"/>
                </a:solidFill>
              </a:rPr>
              <a:t>“any instructional technique that draws learners’ attention to some specific grammatical form in such a way that it helps them either to understand it </a:t>
            </a:r>
            <a:r>
              <a:rPr lang="en-GB" sz="2400" dirty="0" err="1">
                <a:solidFill>
                  <a:srgbClr val="104F75"/>
                </a:solidFill>
              </a:rPr>
              <a:t>metalinguistically</a:t>
            </a:r>
            <a:r>
              <a:rPr lang="en-GB" sz="2400" dirty="0">
                <a:solidFill>
                  <a:srgbClr val="104F75"/>
                </a:solidFill>
              </a:rPr>
              <a:t> and/or process it in comprehension and/or production so that they can internalise it” </a:t>
            </a:r>
            <a:endParaRPr dirty="0"/>
          </a:p>
          <a:p>
            <a:pPr marL="0" indent="0">
              <a:buClr>
                <a:srgbClr val="E87D1E"/>
              </a:buClr>
              <a:buSzPts val="1600"/>
              <a:buNone/>
            </a:pPr>
            <a:r>
              <a:rPr lang="en-GB" sz="1600" dirty="0">
                <a:solidFill>
                  <a:srgbClr val="104F75"/>
                </a:solidFill>
              </a:rPr>
              <a:t>(Ellis, 2006, p. 84)</a:t>
            </a:r>
            <a:endParaRPr dirty="0"/>
          </a:p>
          <a:p>
            <a:pPr marL="228600" indent="-76200">
              <a:buClr>
                <a:srgbClr val="E87D1E"/>
              </a:buClr>
              <a:buSzPts val="2400"/>
              <a:buNone/>
            </a:pPr>
            <a:endParaRPr sz="2400" dirty="0">
              <a:solidFill>
                <a:srgbClr val="104F75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013785" y="1769443"/>
            <a:ext cx="6698751" cy="636333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Explaining a grammatical rule</a:t>
            </a:r>
            <a:endParaRPr sz="20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013788" y="2602548"/>
            <a:ext cx="6698751" cy="636334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Practice recognising a grammatical feature in reading / listening</a:t>
            </a:r>
            <a:endParaRPr sz="20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5013786" y="3435654"/>
            <a:ext cx="6698751" cy="636334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Practice using a grammatical feature in </a:t>
            </a:r>
          </a:p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writing / speaking</a:t>
            </a:r>
            <a:endParaRPr sz="20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013786" y="4268760"/>
            <a:ext cx="6698751" cy="636334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Discovering new grammatical rules incidentally </a:t>
            </a:r>
            <a:endParaRPr sz="20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013785" y="5101866"/>
            <a:ext cx="6698751" cy="636334"/>
          </a:xfrm>
          <a:prstGeom prst="roundRect">
            <a:avLst>
              <a:gd name="adj" fmla="val 16667"/>
            </a:avLst>
          </a:prstGeom>
          <a:solidFill>
            <a:srgbClr val="E56700"/>
          </a:solidFill>
          <a:ln w="12700" cap="flat" cmpd="sng">
            <a:solidFill>
              <a:srgbClr val="E56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DF3ED"/>
              </a:buClr>
              <a:buSzPts val="2000"/>
            </a:pPr>
            <a:r>
              <a:rPr lang="en-GB" sz="2000" b="1" dirty="0">
                <a:solidFill>
                  <a:srgbClr val="FDF3ED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Feedback on errors</a:t>
            </a:r>
            <a:endParaRPr sz="2000" b="1" dirty="0">
              <a:solidFill>
                <a:srgbClr val="FDF3ED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0284431" cy="867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0046" y="0"/>
            <a:ext cx="100871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What Do We Mean By Grammar Teaching?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"/>
          <p:cNvSpPr txBox="1">
            <a:spLocks noGrp="1"/>
          </p:cNvSpPr>
          <p:nvPr>
            <p:ph type="body" idx="1"/>
          </p:nvPr>
        </p:nvSpPr>
        <p:spPr>
          <a:xfrm>
            <a:off x="456531" y="1737606"/>
            <a:ext cx="112789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Lots of evidence that teaching grammar is helpful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Many factors that can make grammar difficult to learn (hard to perceive, differences with L1, meaning duplicated elsewhere)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Useful to keep these in mind when planning what to teach, when, and how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Drawing learners attention to these potential causes of difficulty can be useful</a:t>
            </a:r>
            <a:endParaRPr dirty="0"/>
          </a:p>
          <a:p>
            <a:pPr marL="228600" indent="-228600">
              <a:buClr>
                <a:srgbClr val="E87D1E"/>
              </a:buClr>
              <a:buSzPts val="2400"/>
              <a:buFont typeface="Noto Sans Symbols"/>
              <a:buChar char="▪"/>
            </a:pPr>
            <a:r>
              <a:rPr lang="en-GB" sz="2400" dirty="0">
                <a:solidFill>
                  <a:srgbClr val="104F75"/>
                </a:solidFill>
              </a:rPr>
              <a:t>Make sure there are opportunities for practice where the learner </a:t>
            </a:r>
            <a:r>
              <a:rPr lang="en-GB" sz="2400" b="1" i="1" dirty="0">
                <a:solidFill>
                  <a:srgbClr val="104F75"/>
                </a:solidFill>
              </a:rPr>
              <a:t>has to</a:t>
            </a:r>
            <a:r>
              <a:rPr lang="en-GB" sz="2400" dirty="0">
                <a:solidFill>
                  <a:srgbClr val="104F75"/>
                </a:solidFill>
              </a:rPr>
              <a:t> pay attention to the grammar </a:t>
            </a:r>
            <a:r>
              <a:rPr lang="en-GB" sz="2400" b="1" dirty="0">
                <a:solidFill>
                  <a:srgbClr val="104F75"/>
                </a:solidFill>
              </a:rPr>
              <a:t>and</a:t>
            </a:r>
            <a:r>
              <a:rPr lang="en-GB" sz="2400" dirty="0">
                <a:solidFill>
                  <a:srgbClr val="104F75"/>
                </a:solidFill>
              </a:rPr>
              <a:t> its meaning </a:t>
            </a:r>
            <a:endParaRPr sz="2400" dirty="0">
              <a:solidFill>
                <a:srgbClr val="104F7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3390473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037" y="21925"/>
            <a:ext cx="2843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6"/>
          <p:cNvSpPr txBox="1"/>
          <p:nvPr/>
        </p:nvSpPr>
        <p:spPr>
          <a:xfrm>
            <a:off x="300037" y="1438929"/>
            <a:ext cx="11556341" cy="528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Ammar, A.,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Lightbown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P.,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N. (2010). Awareness of L1/L2 differences: Does it matter?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Awareness 19(2), 129-146.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Avery &amp; Marsden (under review)   A meta-analysis of sensitivity to grammatical information during self-paced reading in a second language.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Bauckham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I. (2016).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Modern foreign languages pedagogy review: A review of modern foreign languages teaching practice in key stage 3 and key stage 4.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Teaching Schools Council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Benati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A. (2004). The roles of explicit information and structured input. In B.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(Ed.),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Processing instruction: Theory, research, and commentary.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Mahwah, NJ: Lawrence Erlbaum Associates.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DeKeyser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R. (2015). Skill acquisition theory. In B.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J. Williams (Eds.),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Theories in second language acquisition: An introduction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(pp. 94–112). London, UK: Routledge. 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DeKeyser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R., &amp; Prieto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Botana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G. (2015). The effectiveness of processing instruction in L2 grammar acquisition: A narrative review.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Applied Linguistics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36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290–305.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Dulay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H., &amp; Burt, M. (1974). Natural sequences in child second language acquisition.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Language Learning, 24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(1), 37-53.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Ellis, N. (2006). Selective attention, and transfer phenomena in L2 acquisition: Contingency, cue competition, salience, interference, overshadowing, blocking, and perceptual learning.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Applied Linguistics, 27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(2), 164-194.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Erlam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2003). The effects of deductive and inductive instruction on the acquisition of direct object pronouns in French as a second language.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Modern Language Journal, 87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(2), 242-260.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Farley, A. P. (2004). Processing instruction and Spanish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ser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and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estar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Forms with semantic-aspectual values. In B.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(Ed.),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Processing instruction: Theory, research, and commentary.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Mahwah, NJ: Lawrence Erlbaum Associates.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Fernández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C. (2008). Re-examining the role of explicit information in Processing Instruction.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30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277–305.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Graham, S., Courtney, L.,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Tonkyn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A.,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Marinis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T. (2016). Motivational trajectories for early language learning across primary-secondary school transition.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British Educational Research journal, 42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(4), 682-702.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3739794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037" y="21925"/>
            <a:ext cx="2843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7"/>
          <p:cNvSpPr txBox="1"/>
          <p:nvPr/>
        </p:nvSpPr>
        <p:spPr>
          <a:xfrm>
            <a:off x="300037" y="1438929"/>
            <a:ext cx="11576888" cy="528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Harley, B. (1992). Patterns of second language development in French immersion.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French Language Studies, 2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159-183.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Henry, N.,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Culman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H.,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B. (2009). More on the effects of explicit information in instructed SLA.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31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559–575.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Henry, et al., 2017; The role of prosody and explicit instruction in processing instruction.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Modern Language Journal, 101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(2), 1-21.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Keck, C. &amp; K, Y-J. (2015).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Pedagogical grammar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Amsterdam: John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Benjamins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Publishing Company.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Horst, M., White, J., &amp; Bell, P. (2010). First and second language knowledge in the language classroom.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International Journal of Bilingualism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14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331–349. 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Krashen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S. (1982).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Principles and practice in second language acquisition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Pergamon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Press Inc.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Long, M., &amp; Robinson, P. (1998). Focus on form: Theory, research, and practice. In, C. Doughty, &amp; J. Williams (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eds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Focus on form in classroom second language acquisition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(pp. 15-41). Cambridge: Cambridge University Press.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Marsden, E. (2006). Exploring input processing in the classroom: An experimental comparison of processing instruction and enriched input.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56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507–566. 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Marsden, E., &amp; Chen, H.-Y. (2011). The roles of structured input activities in processing instruction and the kinds of knowledge they promote.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61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1058–1098. 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Marsden, E., &amp; David, A. (2008). Vocabulary use during conversation: A cross-sectional study of development from year 9 to year 13 among learners of Spanish and French.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 Journal,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36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181–198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McManus, K. &amp; Marsden, E. (2017). L1 explicit instruction can improve L2 online and offline comprehension.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Acquisition, 39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459-492.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McManus, K. &amp; Marsden, E. (2018). Online and offline effects of L1 practice in L2 grammar learning: A partial replication.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Acquisition, 40, 459-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475.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3739794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037" y="21925"/>
            <a:ext cx="2843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8"/>
          <p:cNvSpPr txBox="1"/>
          <p:nvPr/>
        </p:nvSpPr>
        <p:spPr>
          <a:xfrm>
            <a:off x="300037" y="1438929"/>
            <a:ext cx="11566614" cy="528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McManus, K. &amp; Marsden, E. (2019). Signatures of automaticity during practice: Explicit instruction about L1 processing routines can improve L2 grammatical processing.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Applied Psycholinguistics.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Murakami, A.,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Alexopoulou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T. (2016). L1 influence on the acquisition order of English grammatical morphemes.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Acquisition, 28,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365-401.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Norris, J., &amp; Ortega, L. (2001). Does type of instruction make a difference? Substantive findings from a meta-analytic review.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Learning, 51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(S1), 157-213.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Robinson, P. (1996). Learning simple and complex second language rules under implicit, incidental, rule search, and instructed conditions.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Acquisition, 18, 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27-67. 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Schmidt, R. (1990). The role of consciousness in second language learning.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Applied Linguistics, 11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(2), 129-158.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N., &amp; Tomita, Y. (2010) Interactions between type of instruction and type of language feature: A meta-analysis.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Learning, 60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(2), 263-308.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Terrell, T. (1991). The role of grammar instruction in a communicative approach.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Modern Language Journal, 75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(1), 52-63.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Tolentino, L.,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Tokowicz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N. (2014). Cross-language similarity modulates effectiveness of second language grammar instruction.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64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279–309. 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B. (2002). Processing instruction: An update.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Language Learning, 52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(4), 755-803.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B.,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Borst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S. (2012). The role of explicit information and grammatical sensitivity in processing instruction: Nominative-accusative case marking and word order in German L2.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Foreign Language Annals, 45,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495–510. </a:t>
            </a: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VanPatten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B.,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Oikkenon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S. (1996). Explanation versus structured input in processing instruction.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Studies in Second Language Acquisition, 18,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495–510.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White, L.,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N.,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Lightbown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P., &amp; </a:t>
            </a:r>
            <a:r>
              <a:rPr lang="en-GB" sz="12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Ranta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L. (1991). Input enhancement and L2 question formation. </a:t>
            </a:r>
            <a:r>
              <a:rPr lang="en-GB" sz="1200" i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Applied Linguistics, 12</a:t>
            </a:r>
            <a:r>
              <a:rPr lang="en-GB" sz="12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(4), 416-432.</a:t>
            </a: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sz="12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3739794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037" y="21925"/>
            <a:ext cx="2843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452062" y="2459075"/>
            <a:ext cx="11260477" cy="389107"/>
            <a:chOff x="721464" y="2538919"/>
            <a:chExt cx="10630711" cy="389107"/>
          </a:xfrm>
        </p:grpSpPr>
        <p:cxnSp>
          <p:nvCxnSpPr>
            <p:cNvPr id="144" name="Google Shape;144;p17"/>
            <p:cNvCxnSpPr/>
            <p:nvPr/>
          </p:nvCxnSpPr>
          <p:spPr>
            <a:xfrm>
              <a:off x="721464" y="2733472"/>
              <a:ext cx="10630711" cy="0"/>
            </a:xfrm>
            <a:prstGeom prst="straightConnector1">
              <a:avLst/>
            </a:prstGeom>
            <a:noFill/>
            <a:ln w="28575" cap="flat" cmpd="sng">
              <a:solidFill>
                <a:srgbClr val="104F7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7"/>
            <p:cNvCxnSpPr/>
            <p:nvPr/>
          </p:nvCxnSpPr>
          <p:spPr>
            <a:xfrm>
              <a:off x="721464" y="2538919"/>
              <a:ext cx="0" cy="389107"/>
            </a:xfrm>
            <a:prstGeom prst="straightConnector1">
              <a:avLst/>
            </a:prstGeom>
            <a:noFill/>
            <a:ln w="28575" cap="flat" cmpd="sng">
              <a:solidFill>
                <a:srgbClr val="104F7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7"/>
            <p:cNvCxnSpPr/>
            <p:nvPr/>
          </p:nvCxnSpPr>
          <p:spPr>
            <a:xfrm>
              <a:off x="11352175" y="2538919"/>
              <a:ext cx="0" cy="389107"/>
            </a:xfrm>
            <a:prstGeom prst="straightConnector1">
              <a:avLst/>
            </a:prstGeom>
            <a:noFill/>
            <a:ln w="28575" cap="flat" cmpd="sng">
              <a:solidFill>
                <a:srgbClr val="104F7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7" name="Google Shape;147;p17"/>
          <p:cNvSpPr txBox="1"/>
          <p:nvPr/>
        </p:nvSpPr>
        <p:spPr>
          <a:xfrm>
            <a:off x="452061" y="2191963"/>
            <a:ext cx="15308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E4E79"/>
              </a:buClr>
              <a:buSzPts val="2400"/>
            </a:pPr>
            <a:r>
              <a:rPr lang="en-GB" sz="24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(Implicit)</a:t>
            </a:r>
            <a:endParaRPr sz="2400" dirty="0">
              <a:solidFill>
                <a:srgbClr val="1E4E79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0284431" y="2155685"/>
            <a:ext cx="14281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1E4E79"/>
              </a:buClr>
              <a:buSzPts val="2400"/>
            </a:pPr>
            <a:r>
              <a:rPr lang="en-GB" sz="24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(Explicit)</a:t>
            </a:r>
            <a:endParaRPr sz="2400" dirty="0">
              <a:solidFill>
                <a:srgbClr val="1E4E79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50065" y="2912705"/>
            <a:ext cx="351730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E4E79"/>
              </a:buClr>
              <a:buSzPts val="1800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Focus on </a:t>
            </a:r>
            <a:r>
              <a:rPr lang="en-GB" sz="1800" b="1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MEANING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Provide extensive input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Grammar features acquired naturally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 explicit instruction or feedback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8949885" y="2936132"/>
            <a:ext cx="276265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E4E79"/>
              </a:buClr>
              <a:buSzPts val="1800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Focus on </a:t>
            </a:r>
            <a:r>
              <a:rPr lang="en-GB" sz="1800" b="1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FORMS</a:t>
            </a:r>
            <a:endParaRPr sz="1800" dirty="0">
              <a:solidFill>
                <a:srgbClr val="1E4E79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Intentional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Pre-planned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Grammar taught in isolation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Mechanical drills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4768425" y="2920739"/>
            <a:ext cx="374592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E4E79"/>
              </a:buClr>
              <a:buSzPts val="1800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Focus on </a:t>
            </a:r>
            <a:r>
              <a:rPr lang="en-GB" sz="1800" b="1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FORM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Incidental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Exposure through communicative activities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1E4E79"/>
              </a:buClr>
              <a:buSzPts val="2400"/>
              <a:buFont typeface="Arial"/>
              <a:buChar char="•"/>
            </a:pPr>
            <a:r>
              <a:rPr lang="en-GB" sz="1800" dirty="0">
                <a:solidFill>
                  <a:srgbClr val="1E4E79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‘Notice’ grammar features that cause difficulty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9262274" y="5870277"/>
            <a:ext cx="28114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(Long &amp; Robinson, 1998)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0284431" cy="867128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20046" y="0"/>
            <a:ext cx="100871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What Do We Mean By </a:t>
            </a:r>
            <a:r>
              <a:rPr lang="en-GB" sz="3200" b="1" dirty="0" err="1">
                <a:solidFill>
                  <a:schemeClr val="bg1"/>
                </a:solidFill>
              </a:rPr>
              <a:t>Grammer</a:t>
            </a:r>
            <a:r>
              <a:rPr lang="en-GB" sz="3200" b="1" dirty="0">
                <a:solidFill>
                  <a:schemeClr val="bg1"/>
                </a:solidFill>
              </a:rPr>
              <a:t> Teaching?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300037" y="1560326"/>
            <a:ext cx="892218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Instruction can speed up the </a:t>
            </a:r>
            <a:r>
              <a:rPr lang="en-GB" sz="28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rate </a:t>
            </a: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of learning </a:t>
            </a:r>
            <a:b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White,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Lightbown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Ranta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1991)</a:t>
            </a:r>
            <a:endParaRPr dirty="0">
              <a:latin typeface="Century Gothic" panose="020B0502020202020204" pitchFamily="34" charset="0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270533" y="3126699"/>
            <a:ext cx="1164748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Instruction can influence the </a:t>
            </a:r>
            <a:r>
              <a:rPr lang="en-GB" sz="28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route</a:t>
            </a: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of learning </a:t>
            </a:r>
            <a:b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Avery &amp; Marsden, under review; N. Ellis, 2006; McManus &amp; Marsden, 2017, 2018; Murakami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Alexopoulou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2016; Tolentino &amp; 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Tokowicz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2014)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300037" y="2482929"/>
            <a:ext cx="1445783" cy="6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and…</a:t>
            </a:r>
            <a:endParaRPr sz="1800" dirty="0">
              <a:solidFill>
                <a:srgbClr val="E87D1E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800" dirty="0">
              <a:solidFill>
                <a:srgbClr val="E87D1E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300037" y="4277087"/>
            <a:ext cx="1271909" cy="63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E87D1E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but …</a:t>
            </a:r>
            <a:endParaRPr sz="1800" dirty="0">
              <a:solidFill>
                <a:srgbClr val="E87D1E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800" dirty="0">
              <a:solidFill>
                <a:srgbClr val="E87D1E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300037" y="4908516"/>
            <a:ext cx="115152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dependent upon the grammar feature and learner characteristics </a:t>
            </a: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(L1-L2, individual differences) and more evident for some contexts, tasks </a:t>
            </a:r>
          </a:p>
          <a:p>
            <a:r>
              <a:rPr lang="en-GB" sz="24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and tests than others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Should We Teach Grammar?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>
            <a:off x="319543" y="1931745"/>
            <a:ext cx="116450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accuracy with which a particular grammar feature is acquired is influenced by…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382231" y="3150421"/>
            <a:ext cx="562815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salience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complexity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communicative usefulness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frequency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context in which it is used</a:t>
            </a:r>
            <a:endParaRPr sz="1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279400">
              <a:buClr>
                <a:srgbClr val="E8841E"/>
              </a:buClr>
              <a:buSzPts val="2800"/>
            </a:pP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9770724" y="5910763"/>
            <a:ext cx="21939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DeKeyser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2005)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Should We Teach Grammar?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366816" y="1760953"/>
            <a:ext cx="115666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Instruction can be beneficial </a:t>
            </a: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Norris &amp; Ortega, 2000, 2001; </a:t>
            </a:r>
            <a:r>
              <a:rPr lang="en-GB" dirty="0" err="1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Spada</a:t>
            </a:r>
            <a:r>
              <a:rPr lang="en-GB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&amp; Tomita, 2010)</a:t>
            </a:r>
            <a:endParaRPr dirty="0">
              <a:latin typeface="Century Gothic" panose="020B0502020202020204" pitchFamily="34" charset="0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366816" y="2801190"/>
            <a:ext cx="11433053" cy="371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Substantial learning gains following (any) instruction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Learning gains tend to be durable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More explicit types of instruction &gt; More implicit types of instruction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 simple and complex grammatical forms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E8841E"/>
              </a:buClr>
              <a:buSzPts val="28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On more controlled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gap-fill) </a:t>
            </a: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&amp; free tasks </a:t>
            </a:r>
            <a:r>
              <a:rPr lang="en-GB" sz="20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conversational)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Should We Teach Grammar?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382229" y="1797151"/>
            <a:ext cx="105145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We learn things we pay attention to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 Schmidt, 1990, 2001)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382229" y="2751258"/>
            <a:ext cx="11402229" cy="280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90000"/>
              </a:lnSpc>
              <a:buClr>
                <a:srgbClr val="E8841E"/>
              </a:buClr>
              <a:buSzPts val="24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Learners need to </a:t>
            </a:r>
            <a:r>
              <a:rPr lang="en-GB" sz="28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notice</a:t>
            </a: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(consciously register) a grammar feature for it to be learned </a:t>
            </a:r>
            <a:endParaRPr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E8841E"/>
              </a:buClr>
              <a:buSzPts val="24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Instruction: Focus learners’ attention on particular parts of the language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(Sharwood-Smith, 1993)</a:t>
            </a:r>
            <a:endParaRPr sz="16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E8841E"/>
              </a:buClr>
              <a:buSzPts val="24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“consciousness-raising” activities </a:t>
            </a:r>
            <a:r>
              <a:rPr lang="en-GB" sz="16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(Sharwood-Smith, 1993)</a:t>
            </a:r>
            <a:endParaRPr sz="2800" dirty="0">
              <a:solidFill>
                <a:srgbClr val="104F75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E8841E"/>
              </a:buClr>
              <a:buSzPts val="2400"/>
              <a:buFont typeface="Noto Sans Symbols"/>
              <a:buChar char="▪"/>
            </a:pP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(Implicit) learning from exposure takes a </a:t>
            </a:r>
            <a:r>
              <a:rPr lang="en-GB" sz="2800" b="1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long </a:t>
            </a:r>
            <a:r>
              <a:rPr lang="en-GB" sz="2800" dirty="0">
                <a:solidFill>
                  <a:srgbClr val="104F75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time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3"/>
            <a:ext cx="7890553" cy="8671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037" y="21925"/>
            <a:ext cx="68199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Should We Teach Grammar?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4888</Words>
  <Application>Microsoft Macintosh PowerPoint</Application>
  <PresentationFormat>Widescreen</PresentationFormat>
  <Paragraphs>582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Century Gothic</vt:lpstr>
      <vt:lpstr>Noto Sans Symbols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 teaching grammar</dc:title>
  <dc:creator>Study</dc:creator>
  <cp:lastModifiedBy>Louise Caruso</cp:lastModifiedBy>
  <cp:revision>23</cp:revision>
  <cp:lastPrinted>2019-01-30T18:44:59Z</cp:lastPrinted>
  <dcterms:modified xsi:type="dcterms:W3CDTF">2022-03-30T10:58:23Z</dcterms:modified>
</cp:coreProperties>
</file>