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7" r:id="rId2"/>
    <p:sldId id="282" r:id="rId3"/>
    <p:sldId id="287" r:id="rId4"/>
    <p:sldId id="283" r:id="rId5"/>
    <p:sldId id="288" r:id="rId6"/>
    <p:sldId id="284" r:id="rId7"/>
    <p:sldId id="289" r:id="rId8"/>
    <p:sldId id="285" r:id="rId9"/>
    <p:sldId id="290" r:id="rId10"/>
    <p:sldId id="286" r:id="rId11"/>
    <p:sldId id="277" r:id="rId12"/>
    <p:sldId id="264" r:id="rId13"/>
    <p:sldId id="280" r:id="rId14"/>
    <p:sldId id="291" r:id="rId15"/>
    <p:sldId id="28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5076"/>
    <a:srgbClr val="FBF0D5"/>
    <a:srgbClr val="DAA520"/>
    <a:srgbClr val="E3EA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68" autoAdjust="0"/>
    <p:restoredTop sz="86376" autoAdjust="0"/>
  </p:normalViewPr>
  <p:slideViewPr>
    <p:cSldViewPr snapToGrid="0">
      <p:cViewPr varScale="1">
        <p:scale>
          <a:sx n="73" d="100"/>
          <a:sy n="73" d="100"/>
        </p:scale>
        <p:origin x="200" y="89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9BAE9C-ACF2-4362-814B-1AB50972AD2E}" type="datetimeFigureOut">
              <a:rPr lang="en-GB" smtClean="0"/>
              <a:t>07/07/2020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1212F4-EB5A-464B-92EC-DACFCB1CC2CD}" type="slidenum">
              <a:rPr lang="en-GB" smtClean="0"/>
              <a:t>‹#›</a:t>
            </a:fld>
            <a:endParaRPr lang="en-GB"/>
          </a:p>
        </p:txBody>
      </p:sp>
    </p:spTree>
    <p:extLst>
      <p:ext uri="{BB962C8B-B14F-4D97-AF65-F5344CB8AC3E}">
        <p14:creationId xmlns:p14="http://schemas.microsoft.com/office/powerpoint/2010/main" val="23518569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a:solidFill>
                  <a:schemeClr val="tx1"/>
                </a:solidFill>
                <a:effectLst/>
                <a:latin typeface="+mn-lt"/>
                <a:ea typeface="+mn-ea"/>
                <a:cs typeface="+mn-cs"/>
              </a:rPr>
              <a:t>I removed ‘new’ from the title.  The framework itself doesn’t now seem ‘new’.  Though, of course, there won’t have been many inspections using it, of course!</a:t>
            </a:r>
            <a:br>
              <a:rPr lang="en-GB" sz="1200" b="1" kern="1200" dirty="0">
                <a:solidFill>
                  <a:schemeClr val="tx1"/>
                </a:solidFill>
                <a:effectLst/>
                <a:latin typeface="+mn-lt"/>
                <a:ea typeface="+mn-ea"/>
                <a:cs typeface="+mn-cs"/>
              </a:rPr>
            </a:br>
            <a:r>
              <a:rPr lang="en-GB" sz="1200" b="1" kern="1200" dirty="0">
                <a:solidFill>
                  <a:schemeClr val="tx1"/>
                </a:solidFill>
                <a:effectLst/>
                <a:latin typeface="+mn-lt"/>
                <a:ea typeface="+mn-ea"/>
                <a:cs typeface="+mn-cs"/>
              </a:rPr>
              <a:t>Despite the uncertainty surrounding the next academic year, it still seems useful to consider the Ofsted framework and NCELP side by side, or use the Ofsted framework as another lens through which we can consider NCELP principles.</a:t>
            </a:r>
            <a:br>
              <a:rPr lang="en-GB" sz="1200" b="1" kern="1200" dirty="0">
                <a:solidFill>
                  <a:schemeClr val="tx1"/>
                </a:solidFill>
                <a:effectLst/>
                <a:latin typeface="+mn-lt"/>
                <a:ea typeface="+mn-ea"/>
                <a:cs typeface="+mn-cs"/>
              </a:rPr>
            </a:br>
            <a:r>
              <a:rPr lang="en-GB" sz="1200" b="1" kern="1200" dirty="0" err="1">
                <a:solidFill>
                  <a:schemeClr val="tx1"/>
                </a:solidFill>
                <a:effectLst/>
                <a:latin typeface="+mn-lt"/>
                <a:ea typeface="+mn-ea"/>
                <a:cs typeface="+mn-cs"/>
              </a:rPr>
              <a:t>So.</a:t>
            </a:r>
            <a:r>
              <a:rPr lang="en-GB" sz="1200" b="1" kern="1200" dirty="0">
                <a:solidFill>
                  <a:schemeClr val="tx1"/>
                </a:solidFill>
                <a:effectLst/>
                <a:latin typeface="+mn-lt"/>
                <a:ea typeface="+mn-ea"/>
                <a:cs typeface="+mn-cs"/>
              </a:rPr>
              <a:t>..</a:t>
            </a:r>
          </a:p>
          <a:p>
            <a:endParaRPr lang="en-GB" sz="1200" b="1"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Ofsted framework and NCELP</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 Ofsted framework emphasises the centrality of curriculum to its quality of education judgements.  Three inter-related dimensions – intent, implementation and impact - are implicated, as follows: “Leaders and teachers </a:t>
            </a:r>
            <a:r>
              <a:rPr lang="en-GB" sz="1200" b="1" kern="1200" dirty="0">
                <a:solidFill>
                  <a:schemeClr val="tx1"/>
                </a:solidFill>
                <a:effectLst/>
                <a:latin typeface="+mn-lt"/>
                <a:ea typeface="+mn-ea"/>
                <a:cs typeface="+mn-cs"/>
              </a:rPr>
              <a:t>design, structure</a:t>
            </a:r>
            <a:r>
              <a:rPr lang="en-GB" sz="1200" kern="1200" dirty="0">
                <a:solidFill>
                  <a:schemeClr val="tx1"/>
                </a:solidFill>
                <a:effectLst/>
                <a:latin typeface="+mn-lt"/>
                <a:ea typeface="+mn-ea"/>
                <a:cs typeface="+mn-cs"/>
              </a:rPr>
              <a:t> and </a:t>
            </a:r>
            <a:r>
              <a:rPr lang="en-GB" sz="1200" b="1" kern="1200" dirty="0">
                <a:solidFill>
                  <a:schemeClr val="tx1"/>
                </a:solidFill>
                <a:effectLst/>
                <a:latin typeface="+mn-lt"/>
                <a:ea typeface="+mn-ea"/>
                <a:cs typeface="+mn-cs"/>
              </a:rPr>
              <a:t>sequence</a:t>
            </a:r>
            <a:r>
              <a:rPr lang="en-GB" sz="1200" kern="1200" dirty="0">
                <a:solidFill>
                  <a:schemeClr val="tx1"/>
                </a:solidFill>
                <a:effectLst/>
                <a:latin typeface="+mn-lt"/>
                <a:ea typeface="+mn-ea"/>
                <a:cs typeface="+mn-cs"/>
              </a:rPr>
              <a:t> a curriculum, which is then implemented through classroom teaching. The end result of a good, well-taught curriculum is that </a:t>
            </a:r>
            <a:r>
              <a:rPr lang="en-GB" sz="1200" b="1" kern="1200" dirty="0">
                <a:solidFill>
                  <a:schemeClr val="tx1"/>
                </a:solidFill>
                <a:effectLst/>
                <a:latin typeface="+mn-lt"/>
                <a:ea typeface="+mn-ea"/>
                <a:cs typeface="+mn-cs"/>
              </a:rPr>
              <a:t>pupils know more</a:t>
            </a:r>
            <a:r>
              <a:rPr lang="en-GB" sz="1200" kern="1200" dirty="0">
                <a:solidFill>
                  <a:schemeClr val="tx1"/>
                </a:solidFill>
                <a:effectLst/>
                <a:latin typeface="+mn-lt"/>
                <a:ea typeface="+mn-ea"/>
                <a:cs typeface="+mn-cs"/>
              </a:rPr>
              <a:t> and </a:t>
            </a:r>
            <a:r>
              <a:rPr lang="en-GB" sz="1200" b="1" kern="1200" dirty="0">
                <a:solidFill>
                  <a:schemeClr val="tx1"/>
                </a:solidFill>
                <a:effectLst/>
                <a:latin typeface="+mn-lt"/>
                <a:ea typeface="+mn-ea"/>
                <a:cs typeface="+mn-cs"/>
              </a:rPr>
              <a:t>are able to do more</a:t>
            </a:r>
            <a:r>
              <a:rPr lang="en-GB" sz="1200" kern="1200" dirty="0">
                <a:solidFill>
                  <a:schemeClr val="tx1"/>
                </a:solidFill>
                <a:effectLst/>
                <a:latin typeface="+mn-lt"/>
                <a:ea typeface="+mn-ea"/>
                <a:cs typeface="+mn-cs"/>
              </a:rPr>
              <a:t>.” (p.3, Ofsted, 2019a). </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There is a document on the portal – if you search ’new Ofsted framework and NCELP’ which lays out in a much more detailed way some of the ideas in this part of this morning’s session.</a:t>
            </a:r>
            <a:br>
              <a:rPr lang="en-GB" sz="1200" kern="1200" dirty="0">
                <a:solidFill>
                  <a:schemeClr val="tx1"/>
                </a:solidFill>
                <a:effectLst/>
                <a:latin typeface="+mn-lt"/>
                <a:ea typeface="+mn-ea"/>
                <a:cs typeface="+mn-cs"/>
              </a:rPr>
            </a:br>
            <a:r>
              <a:rPr lang="en-GB" sz="1200" kern="1200" dirty="0">
                <a:solidFill>
                  <a:schemeClr val="tx1"/>
                </a:solidFill>
                <a:effectLst/>
                <a:latin typeface="+mn-lt"/>
                <a:ea typeface="+mn-ea"/>
                <a:cs typeface="+mn-cs"/>
              </a:rPr>
              <a:t>I’d also encourage you to read that together with the pedagogy rationales (if you search ‘rationale’) you’ll find all these, too.</a:t>
            </a:r>
            <a:br>
              <a:rPr lang="en-GB" sz="1200" kern="1200" dirty="0">
                <a:solidFill>
                  <a:schemeClr val="tx1"/>
                </a:solidFill>
                <a:effectLst/>
                <a:latin typeface="+mn-lt"/>
                <a:ea typeface="+mn-ea"/>
                <a:cs typeface="+mn-cs"/>
              </a:rPr>
            </a:br>
            <a:br>
              <a:rPr lang="en-GB" sz="1200" kern="1200" dirty="0">
                <a:solidFill>
                  <a:schemeClr val="tx1"/>
                </a:solidFill>
                <a:effectLst/>
                <a:latin typeface="+mn-lt"/>
                <a:ea typeface="+mn-ea"/>
                <a:cs typeface="+mn-cs"/>
              </a:rPr>
            </a:br>
            <a:endParaRPr lang="en-GB" dirty="0"/>
          </a:p>
        </p:txBody>
      </p:sp>
      <p:sp>
        <p:nvSpPr>
          <p:cNvPr id="4" name="Slide Number Placeholder 3"/>
          <p:cNvSpPr>
            <a:spLocks noGrp="1"/>
          </p:cNvSpPr>
          <p:nvPr>
            <p:ph type="sldNum" sz="quarter" idx="10"/>
          </p:nvPr>
        </p:nvSpPr>
        <p:spPr/>
        <p:txBody>
          <a:bodyPr/>
          <a:lstStyle/>
          <a:p>
            <a:fld id="{672843D9-4757-4631-B0CD-BAA271821DF5}" type="slidenum">
              <a:rPr lang="en-GB" smtClean="0">
                <a:solidFill>
                  <a:prstClr val="black"/>
                </a:solidFill>
              </a:rPr>
              <a:pPr/>
              <a:t>1</a:t>
            </a:fld>
            <a:endParaRPr lang="en-GB">
              <a:solidFill>
                <a:prstClr val="black"/>
              </a:solidFill>
            </a:endParaRPr>
          </a:p>
        </p:txBody>
      </p:sp>
    </p:spTree>
    <p:extLst>
      <p:ext uri="{BB962C8B-B14F-4D97-AF65-F5344CB8AC3E}">
        <p14:creationId xmlns:p14="http://schemas.microsoft.com/office/powerpoint/2010/main" val="29123389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a:solidFill>
                  <a:schemeClr val="tx1"/>
                </a:solidFill>
                <a:effectLst/>
                <a:latin typeface="+mn-lt"/>
                <a:ea typeface="+mn-ea"/>
                <a:cs typeface="+mn-cs"/>
              </a:rPr>
              <a:t>So, question 4, do learners remember more, know more and can they do more?</a:t>
            </a:r>
            <a:br>
              <a:rPr lang="en-GB" sz="1200" b="1" kern="1200" dirty="0">
                <a:solidFill>
                  <a:schemeClr val="tx1"/>
                </a:solidFill>
                <a:effectLst/>
                <a:latin typeface="+mn-lt"/>
                <a:ea typeface="+mn-ea"/>
                <a:cs typeface="+mn-cs"/>
              </a:rPr>
            </a:br>
            <a:r>
              <a:rPr lang="en-GB" sz="1200" kern="1200" dirty="0">
                <a:solidFill>
                  <a:schemeClr val="tx1"/>
                </a:solidFill>
                <a:effectLst/>
                <a:latin typeface="+mn-lt"/>
                <a:ea typeface="+mn-ea"/>
                <a:cs typeface="+mn-cs"/>
              </a:rPr>
              <a:t>Here it helps to have identified end points and specific interim steps that define clearly what students should know at any given point in the curriculum. </a:t>
            </a:r>
          </a:p>
          <a:p>
            <a:r>
              <a:rPr lang="en-GB" dirty="0"/>
              <a:t>The NCELP Y7 scheme of work is based on 36 teaching weeks, with an average of 10 words taught per week (360 per year), assuming two lessons (of 45 - 60 minutes) per week. We allow 10% either way (more or less) on this total for any given year. Over the whole of KS3, we allow 5% either way (above or below) on the total number of words. Most words are among the 2,000 most frequent words in the language.</a:t>
            </a:r>
          </a:p>
          <a:p>
            <a:r>
              <a:rPr lang="en-GB" sz="1200" kern="1200" dirty="0">
                <a:solidFill>
                  <a:schemeClr val="tx1"/>
                </a:solidFill>
                <a:effectLst/>
                <a:latin typeface="+mn-lt"/>
                <a:ea typeface="+mn-ea"/>
                <a:cs typeface="+mn-cs"/>
              </a:rPr>
              <a:t>Vocabulary knowledge is systematically taught and revisited at least three times per year. In addition the knowledge is tested again at the end of the year.</a:t>
            </a:r>
          </a:p>
          <a:p>
            <a:r>
              <a:rPr lang="en-GB" sz="1200" kern="1200" dirty="0">
                <a:solidFill>
                  <a:schemeClr val="tx1"/>
                </a:solidFill>
                <a:effectLst/>
                <a:latin typeface="+mn-lt"/>
                <a:ea typeface="+mn-ea"/>
                <a:cs typeface="+mn-cs"/>
              </a:rPr>
              <a:t>This countable knowledge can be tested most appropriately through achievement tests in the three core strands: phonics, vocabulary and grammar.</a:t>
            </a:r>
          </a:p>
        </p:txBody>
      </p:sp>
      <p:sp>
        <p:nvSpPr>
          <p:cNvPr id="4" name="Slide Number Placeholder 3"/>
          <p:cNvSpPr>
            <a:spLocks noGrp="1"/>
          </p:cNvSpPr>
          <p:nvPr>
            <p:ph type="sldNum" sz="quarter" idx="10"/>
          </p:nvPr>
        </p:nvSpPr>
        <p:spPr/>
        <p:txBody>
          <a:bodyPr/>
          <a:lstStyle/>
          <a:p>
            <a:fld id="{48D61898-8BA6-4B26-ACFD-7C1D790186B3}" type="slidenum">
              <a:rPr lang="en-GB" smtClean="0">
                <a:solidFill>
                  <a:prstClr val="black"/>
                </a:solidFill>
              </a:rPr>
              <a:pPr/>
              <a:t>10</a:t>
            </a:fld>
            <a:endParaRPr lang="en-GB">
              <a:solidFill>
                <a:prstClr val="black"/>
              </a:solidFill>
            </a:endParaRPr>
          </a:p>
        </p:txBody>
      </p:sp>
    </p:spTree>
    <p:extLst>
      <p:ext uri="{BB962C8B-B14F-4D97-AF65-F5344CB8AC3E}">
        <p14:creationId xmlns:p14="http://schemas.microsoft.com/office/powerpoint/2010/main" val="31527120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It’s also important to know how your languages curriculum extends beyond the classroom, and contributes to personal development.</a:t>
            </a:r>
            <a:br>
              <a:rPr lang="en-GB" sz="1200" kern="1200" dirty="0">
                <a:solidFill>
                  <a:schemeClr val="tx1"/>
                </a:solidFill>
                <a:effectLst/>
                <a:latin typeface="+mn-lt"/>
                <a:ea typeface="+mn-ea"/>
                <a:cs typeface="+mn-cs"/>
              </a:rPr>
            </a:br>
            <a:br>
              <a:rPr lang="en-GB" sz="1200" kern="1200" dirty="0">
                <a:solidFill>
                  <a:schemeClr val="tx1"/>
                </a:solidFill>
                <a:effectLst/>
                <a:latin typeface="+mn-lt"/>
                <a:ea typeface="+mn-ea"/>
                <a:cs typeface="+mn-cs"/>
              </a:rPr>
            </a:br>
            <a:r>
              <a:rPr lang="en-GB" sz="1200" kern="1200" dirty="0">
                <a:solidFill>
                  <a:schemeClr val="tx1"/>
                </a:solidFill>
                <a:effectLst/>
                <a:latin typeface="+mn-lt"/>
                <a:ea typeface="+mn-ea"/>
                <a:cs typeface="+mn-cs"/>
              </a:rPr>
              <a:t>I would also argue strongly that language learning contributes to cultural capital.  </a:t>
            </a:r>
            <a:br>
              <a:rPr lang="en-GB" sz="1200" kern="1200" dirty="0">
                <a:solidFill>
                  <a:schemeClr val="tx1"/>
                </a:solidFill>
                <a:effectLst/>
                <a:latin typeface="+mn-lt"/>
                <a:ea typeface="+mn-ea"/>
                <a:cs typeface="+mn-cs"/>
              </a:rPr>
            </a:br>
            <a:r>
              <a:rPr lang="en-GB" sz="1200" kern="1200" dirty="0">
                <a:solidFill>
                  <a:schemeClr val="tx1"/>
                </a:solidFill>
                <a:effectLst/>
                <a:latin typeface="+mn-lt"/>
                <a:ea typeface="+mn-ea"/>
                <a:cs typeface="+mn-cs"/>
              </a:rPr>
              <a:t>Often, in order to teach the new language, we help students learn more about English – both in terms of vocabulary (cognates that represent higher levels of vocabulary use than everyday vocabulary), and grammar (e.g. awareness of their own choice of tenses in English for example).</a:t>
            </a:r>
            <a:br>
              <a:rPr lang="en-GB" sz="1200" kern="1200" dirty="0">
                <a:solidFill>
                  <a:schemeClr val="tx1"/>
                </a:solidFill>
                <a:effectLst/>
                <a:latin typeface="+mn-lt"/>
                <a:ea typeface="+mn-ea"/>
                <a:cs typeface="+mn-cs"/>
              </a:rPr>
            </a:br>
            <a:endParaRPr lang="en-GB" dirty="0"/>
          </a:p>
        </p:txBody>
      </p:sp>
      <p:sp>
        <p:nvSpPr>
          <p:cNvPr id="4" name="Slide Number Placeholder 3"/>
          <p:cNvSpPr>
            <a:spLocks noGrp="1"/>
          </p:cNvSpPr>
          <p:nvPr>
            <p:ph type="sldNum" sz="quarter" idx="10"/>
          </p:nvPr>
        </p:nvSpPr>
        <p:spPr/>
        <p:txBody>
          <a:bodyPr/>
          <a:lstStyle/>
          <a:p>
            <a:fld id="{051212F4-EB5A-464B-92EC-DACFCB1CC2CD}" type="slidenum">
              <a:rPr lang="en-GB" smtClean="0"/>
              <a:t>11</a:t>
            </a:fld>
            <a:endParaRPr lang="en-GB"/>
          </a:p>
        </p:txBody>
      </p:sp>
    </p:spTree>
    <p:extLst>
      <p:ext uri="{BB962C8B-B14F-4D97-AF65-F5344CB8AC3E}">
        <p14:creationId xmlns:p14="http://schemas.microsoft.com/office/powerpoint/2010/main" val="18743023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b="0" dirty="0">
                <a:solidFill>
                  <a:srgbClr val="002060"/>
                </a:solidFill>
                <a:latin typeface="Century Gothic" panose="020B0502020202020204" pitchFamily="34" charset="0"/>
              </a:rPr>
              <a:t>A few general considerations to summarise.  The evidence that students are making progress is that they know more (i.e., more vocabulary,</a:t>
            </a:r>
            <a:r>
              <a:rPr lang="en-GB" b="0" baseline="0" dirty="0">
                <a:solidFill>
                  <a:srgbClr val="002060"/>
                </a:solidFill>
                <a:latin typeface="Century Gothic" panose="020B0502020202020204" pitchFamily="34" charset="0"/>
              </a:rPr>
              <a:t> more grammar), can remember more of it over the longer term and con do more with it.</a:t>
            </a:r>
            <a:br>
              <a:rPr lang="en-GB" b="0" baseline="0" dirty="0">
                <a:solidFill>
                  <a:srgbClr val="002060"/>
                </a:solidFill>
                <a:latin typeface="Century Gothic" panose="020B0502020202020204" pitchFamily="34" charset="0"/>
              </a:rPr>
            </a:br>
            <a:r>
              <a:rPr lang="en-GB" b="0" baseline="0" dirty="0">
                <a:solidFill>
                  <a:srgbClr val="002060"/>
                </a:solidFill>
                <a:latin typeface="Century Gothic" panose="020B0502020202020204" pitchFamily="34" charset="0"/>
              </a:rPr>
              <a:t>Just because the phonics, vocabulary and grammar are listed on the SOW and taught doesn’t in itself mean that they are known.  The evidence for knowledge lies in what students can demonstrate that they know.</a:t>
            </a:r>
            <a:br>
              <a:rPr lang="en-GB" b="0" baseline="0" dirty="0">
                <a:solidFill>
                  <a:srgbClr val="002060"/>
                </a:solidFill>
                <a:latin typeface="Century Gothic" panose="020B0502020202020204" pitchFamily="34" charset="0"/>
              </a:rPr>
            </a:br>
            <a:endParaRPr lang="en-GB" b="0" dirty="0">
              <a:solidFill>
                <a:srgbClr val="002060"/>
              </a:solidFill>
              <a:latin typeface="Century Gothic" panose="020B0502020202020204" pitchFamily="34" charset="0"/>
            </a:endParaRPr>
          </a:p>
        </p:txBody>
      </p:sp>
      <p:sp>
        <p:nvSpPr>
          <p:cNvPr id="4" name="Slide Number Placeholder 3"/>
          <p:cNvSpPr>
            <a:spLocks noGrp="1"/>
          </p:cNvSpPr>
          <p:nvPr>
            <p:ph type="sldNum" sz="quarter" idx="10"/>
          </p:nvPr>
        </p:nvSpPr>
        <p:spPr/>
        <p:txBody>
          <a:bodyPr/>
          <a:lstStyle/>
          <a:p>
            <a:fld id="{2B3AED9D-D95D-45C5-A958-1C0CCA845DDB}" type="slidenum">
              <a:rPr lang="en-GB" smtClean="0"/>
              <a:t>12</a:t>
            </a:fld>
            <a:endParaRPr lang="en-GB"/>
          </a:p>
        </p:txBody>
      </p:sp>
    </p:spTree>
    <p:extLst>
      <p:ext uri="{BB962C8B-B14F-4D97-AF65-F5344CB8AC3E}">
        <p14:creationId xmlns:p14="http://schemas.microsoft.com/office/powerpoint/2010/main" val="35742569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To conclude then, these are the four questions we have addressed in this presentation, and hopefully I’ve given some food for thought as to how NCELP principles help us to answer those questions.</a:t>
            </a:r>
            <a:endParaRPr lang="en-GB" sz="1200" b="0" kern="1200" dirty="0">
              <a:solidFill>
                <a:schemeClr val="tx1"/>
              </a:solidFill>
              <a:effectLst/>
              <a:latin typeface="+mn-lt"/>
              <a:ea typeface="+mn-ea"/>
              <a:cs typeface="+mn-cs"/>
            </a:endParaRPr>
          </a:p>
          <a:p>
            <a:endParaRPr lang="en-GB" b="0" dirty="0"/>
          </a:p>
        </p:txBody>
      </p:sp>
      <p:sp>
        <p:nvSpPr>
          <p:cNvPr id="4" name="Slide Number Placeholder 3"/>
          <p:cNvSpPr>
            <a:spLocks noGrp="1"/>
          </p:cNvSpPr>
          <p:nvPr>
            <p:ph type="sldNum" sz="quarter" idx="10"/>
          </p:nvPr>
        </p:nvSpPr>
        <p:spPr/>
        <p:txBody>
          <a:bodyPr/>
          <a:lstStyle/>
          <a:p>
            <a:fld id="{48D61898-8BA6-4B26-ACFD-7C1D790186B3}" type="slidenum">
              <a:rPr lang="en-GB" smtClean="0">
                <a:solidFill>
                  <a:prstClr val="black"/>
                </a:solidFill>
              </a:rPr>
              <a:pPr/>
              <a:t>14</a:t>
            </a:fld>
            <a:endParaRPr lang="en-GB">
              <a:solidFill>
                <a:prstClr val="black"/>
              </a:solidFill>
            </a:endParaRPr>
          </a:p>
        </p:txBody>
      </p:sp>
    </p:spTree>
    <p:extLst>
      <p:ext uri="{BB962C8B-B14F-4D97-AF65-F5344CB8AC3E}">
        <p14:creationId xmlns:p14="http://schemas.microsoft.com/office/powerpoint/2010/main" val="6350743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There are </a:t>
            </a:r>
            <a:r>
              <a:rPr lang="en-GB" baseline="0" dirty="0"/>
              <a:t>more detailed examples of alignment between the new framework criteria and the NCELP curriculum on this link.  Alternatively just use the search bar on the home page of the resource portal.</a:t>
            </a:r>
            <a:endParaRPr lang="en-GB" dirty="0"/>
          </a:p>
        </p:txBody>
      </p:sp>
      <p:sp>
        <p:nvSpPr>
          <p:cNvPr id="4" name="Slide Number Placeholder 3"/>
          <p:cNvSpPr>
            <a:spLocks noGrp="1"/>
          </p:cNvSpPr>
          <p:nvPr>
            <p:ph type="sldNum" sz="quarter" idx="10"/>
          </p:nvPr>
        </p:nvSpPr>
        <p:spPr/>
        <p:txBody>
          <a:bodyPr/>
          <a:lstStyle/>
          <a:p>
            <a:fld id="{051212F4-EB5A-464B-92EC-DACFCB1CC2CD}" type="slidenum">
              <a:rPr lang="en-GB" smtClean="0"/>
              <a:t>15</a:t>
            </a:fld>
            <a:endParaRPr lang="en-GB"/>
          </a:p>
        </p:txBody>
      </p:sp>
    </p:spTree>
    <p:extLst>
      <p:ext uri="{BB962C8B-B14F-4D97-AF65-F5344CB8AC3E}">
        <p14:creationId xmlns:p14="http://schemas.microsoft.com/office/powerpoint/2010/main" val="16201398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I’ve structured this presentation around four key questions that I WAS seeing and hearing a lot in the schools in my trust and others that I go into, back when I went into schools.</a:t>
            </a:r>
            <a:endParaRPr lang="en-GB" dirty="0"/>
          </a:p>
          <a:p>
            <a:endParaRPr lang="en-GB" b="1" baseline="0" dirty="0"/>
          </a:p>
          <a:p>
            <a:br>
              <a:rPr lang="en-GB" b="1" baseline="0" dirty="0"/>
            </a:br>
            <a:endParaRPr lang="en-GB" b="1" baseline="0" dirty="0"/>
          </a:p>
          <a:p>
            <a:br>
              <a:rPr lang="en-GB" b="1" baseline="0" dirty="0"/>
            </a:br>
            <a:endParaRPr lang="en-GB" b="1" baseline="0" dirty="0"/>
          </a:p>
        </p:txBody>
      </p:sp>
      <p:sp>
        <p:nvSpPr>
          <p:cNvPr id="4" name="Slide Number Placeholder 3"/>
          <p:cNvSpPr>
            <a:spLocks noGrp="1"/>
          </p:cNvSpPr>
          <p:nvPr>
            <p:ph type="sldNum" sz="quarter" idx="10"/>
          </p:nvPr>
        </p:nvSpPr>
        <p:spPr/>
        <p:txBody>
          <a:bodyPr/>
          <a:lstStyle/>
          <a:p>
            <a:fld id="{48D61898-8BA6-4B26-ACFD-7C1D790186B3}" type="slidenum">
              <a:rPr lang="en-GB" smtClean="0">
                <a:solidFill>
                  <a:prstClr val="black"/>
                </a:solidFill>
              </a:rPr>
              <a:pPr/>
              <a:t>2</a:t>
            </a:fld>
            <a:endParaRPr lang="en-GB">
              <a:solidFill>
                <a:prstClr val="black"/>
              </a:solidFill>
            </a:endParaRPr>
          </a:p>
        </p:txBody>
      </p:sp>
    </p:spTree>
    <p:extLst>
      <p:ext uri="{BB962C8B-B14F-4D97-AF65-F5344CB8AC3E}">
        <p14:creationId xmlns:p14="http://schemas.microsoft.com/office/powerpoint/2010/main" val="36328191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The first question speaks to Ofsted new framework’s questions about curriculum design: </a:t>
            </a:r>
            <a:br>
              <a:rPr lang="en-GB" sz="1200" kern="1200" dirty="0">
                <a:solidFill>
                  <a:schemeClr val="tx1"/>
                </a:solidFill>
                <a:effectLst/>
                <a:latin typeface="+mn-lt"/>
                <a:ea typeface="+mn-ea"/>
                <a:cs typeface="+mn-cs"/>
              </a:rPr>
            </a:br>
            <a:r>
              <a:rPr lang="en-GB" sz="1200" kern="1200" dirty="0">
                <a:solidFill>
                  <a:schemeClr val="tx1"/>
                </a:solidFill>
                <a:effectLst/>
                <a:latin typeface="+mn-lt"/>
                <a:ea typeface="+mn-ea"/>
                <a:cs typeface="+mn-cs"/>
              </a:rPr>
              <a:t>Is the subject content that’s been chosen the </a:t>
            </a:r>
            <a:r>
              <a:rPr lang="en-GB" sz="1200" b="1" i="1" kern="1200" dirty="0">
                <a:solidFill>
                  <a:schemeClr val="tx1"/>
                </a:solidFill>
                <a:effectLst/>
                <a:latin typeface="+mn-lt"/>
                <a:ea typeface="+mn-ea"/>
                <a:cs typeface="+mn-cs"/>
              </a:rPr>
              <a:t>most useful</a:t>
            </a:r>
            <a:br>
              <a:rPr lang="en-GB" sz="1200" kern="1200" dirty="0">
                <a:solidFill>
                  <a:schemeClr val="tx1"/>
                </a:solidFill>
                <a:effectLst/>
                <a:latin typeface="+mn-lt"/>
                <a:ea typeface="+mn-ea"/>
                <a:cs typeface="+mn-cs"/>
              </a:rPr>
            </a:br>
            <a:r>
              <a:rPr lang="en-GB" sz="1200" kern="1200" dirty="0">
                <a:solidFill>
                  <a:schemeClr val="tx1"/>
                </a:solidFill>
                <a:effectLst/>
                <a:latin typeface="+mn-lt"/>
                <a:ea typeface="+mn-ea"/>
                <a:cs typeface="+mn-cs"/>
              </a:rPr>
              <a:t>and has the learning being </a:t>
            </a:r>
            <a:r>
              <a:rPr lang="en-GB" sz="1200" b="1" i="1" kern="1200" dirty="0">
                <a:solidFill>
                  <a:schemeClr val="tx1"/>
                </a:solidFill>
                <a:effectLst/>
                <a:latin typeface="+mn-lt"/>
                <a:ea typeface="+mn-ea"/>
                <a:cs typeface="+mn-cs"/>
              </a:rPr>
              <a:t>carefully planned</a:t>
            </a:r>
            <a:r>
              <a:rPr lang="en-GB" sz="1200" kern="1200" dirty="0">
                <a:solidFill>
                  <a:schemeClr val="tx1"/>
                </a:solidFill>
                <a:effectLst/>
                <a:latin typeface="+mn-lt"/>
                <a:ea typeface="+mn-ea"/>
                <a:cs typeface="+mn-cs"/>
              </a:rPr>
              <a:t> and mapped out in such a way that </a:t>
            </a:r>
            <a:br>
              <a:rPr lang="en-GB" sz="1200" kern="1200" dirty="0">
                <a:solidFill>
                  <a:schemeClr val="tx1"/>
                </a:solidFill>
                <a:effectLst/>
                <a:latin typeface="+mn-lt"/>
                <a:ea typeface="+mn-ea"/>
                <a:cs typeface="+mn-cs"/>
              </a:rPr>
            </a:br>
            <a:r>
              <a:rPr lang="en-GB" sz="1200" kern="1200" dirty="0">
                <a:solidFill>
                  <a:schemeClr val="tx1"/>
                </a:solidFill>
                <a:effectLst/>
                <a:latin typeface="+mn-lt"/>
                <a:ea typeface="+mn-ea"/>
                <a:cs typeface="+mn-cs"/>
              </a:rPr>
              <a:t>the </a:t>
            </a:r>
            <a:r>
              <a:rPr lang="en-GB" sz="1200" b="1" i="1" kern="1200" dirty="0">
                <a:solidFill>
                  <a:schemeClr val="tx1"/>
                </a:solidFill>
                <a:effectLst/>
                <a:latin typeface="+mn-lt"/>
                <a:ea typeface="+mn-ea"/>
                <a:cs typeface="+mn-cs"/>
              </a:rPr>
              <a:t>end points</a:t>
            </a:r>
            <a:r>
              <a:rPr lang="en-GB" sz="1200" i="1" kern="120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are clearly identified.</a:t>
            </a:r>
          </a:p>
          <a:p>
            <a:endParaRPr lang="en-GB" dirty="0"/>
          </a:p>
        </p:txBody>
      </p:sp>
      <p:sp>
        <p:nvSpPr>
          <p:cNvPr id="4" name="Slide Number Placeholder 3"/>
          <p:cNvSpPr>
            <a:spLocks noGrp="1"/>
          </p:cNvSpPr>
          <p:nvPr>
            <p:ph type="sldNum" sz="quarter" idx="10"/>
          </p:nvPr>
        </p:nvSpPr>
        <p:spPr/>
        <p:txBody>
          <a:bodyPr/>
          <a:lstStyle/>
          <a:p>
            <a:fld id="{051212F4-EB5A-464B-92EC-DACFCB1CC2CD}" type="slidenum">
              <a:rPr lang="en-GB" smtClean="0"/>
              <a:t>3</a:t>
            </a:fld>
            <a:endParaRPr lang="en-GB"/>
          </a:p>
        </p:txBody>
      </p:sp>
    </p:spTree>
    <p:extLst>
      <p:ext uri="{BB962C8B-B14F-4D97-AF65-F5344CB8AC3E}">
        <p14:creationId xmlns:p14="http://schemas.microsoft.com/office/powerpoint/2010/main" val="39252306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tx1"/>
                </a:solidFill>
                <a:effectLst/>
                <a:latin typeface="+mn-lt"/>
                <a:ea typeface="+mn-ea"/>
                <a:cs typeface="+mn-cs"/>
              </a:rPr>
              <a:t>This slide draws together what Emma has already talked about.  Here I just recap it as the answer to the question, when as subject leaders we are asked that question: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tx1"/>
                </a:solidFill>
                <a:effectLst/>
                <a:latin typeface="+mn-lt"/>
                <a:ea typeface="+mn-ea"/>
                <a:cs typeface="+mn-cs"/>
              </a:rPr>
              <a:t>So, what is the subject content that we teach in languages? What is the essential knowledge?</a:t>
            </a:r>
            <a:br>
              <a:rPr lang="en-GB" sz="1200" kern="1200" dirty="0">
                <a:solidFill>
                  <a:schemeClr val="tx1"/>
                </a:solidFill>
                <a:effectLst/>
                <a:latin typeface="+mn-lt"/>
                <a:ea typeface="+mn-ea"/>
                <a:cs typeface="+mn-cs"/>
              </a:rPr>
            </a:br>
            <a:r>
              <a:rPr lang="en-GB" sz="1200" kern="1200" dirty="0">
                <a:solidFill>
                  <a:schemeClr val="tx1"/>
                </a:solidFill>
                <a:effectLst/>
                <a:latin typeface="+mn-lt"/>
                <a:ea typeface="+mn-ea"/>
                <a:cs typeface="+mn-cs"/>
              </a:rPr>
              <a:t>We teach three core strands of essential knowledge: phonics, which is the set of sound-symbol correspondences that represent the relationship between how the language sounds and how it is written; we teach vocabulary, a chosen set of words in the language, and we teach grammar – a set of features that are the essential building blocks needed to put language together to make meaningful sentences.</a:t>
            </a:r>
          </a:p>
          <a:p>
            <a:br>
              <a:rPr lang="en-GB" dirty="0"/>
            </a:br>
            <a:r>
              <a:rPr lang="en-GB" sz="1200" b="1" kern="1200" dirty="0">
                <a:solidFill>
                  <a:schemeClr val="tx1"/>
                </a:solidFill>
                <a:effectLst/>
                <a:latin typeface="+mn-lt"/>
                <a:ea typeface="+mn-ea"/>
                <a:cs typeface="+mn-cs"/>
              </a:rPr>
              <a:t>Emma may have said this, so I don’t need to repeat it!</a:t>
            </a:r>
          </a:p>
          <a:p>
            <a:r>
              <a:rPr lang="en-GB" sz="1200" kern="1200" dirty="0">
                <a:solidFill>
                  <a:schemeClr val="tx1"/>
                </a:solidFill>
                <a:effectLst/>
                <a:latin typeface="+mn-lt"/>
                <a:ea typeface="+mn-ea"/>
                <a:cs typeface="+mn-cs"/>
              </a:rPr>
              <a:t>The metaphor of the braid indicates that the knowledge is stronger because of the interconnections between the strands. The fact that they are closely intertwined suggests that each strand is important and affects the other. The loose ends recognise that the language learning process is always unfinished, and the knowledge is vulnerable to decay, just as the braid is prone to unravelling.  Over time, as proficiency develops, you can add more strands, such as pragmatic competence, and discourse cohesion.</a:t>
            </a:r>
          </a:p>
          <a:p>
            <a:r>
              <a:rPr lang="en-GB" sz="1200" kern="1200" dirty="0">
                <a:solidFill>
                  <a:schemeClr val="tx1"/>
                </a:solidFill>
                <a:effectLst/>
                <a:latin typeface="+mn-lt"/>
                <a:ea typeface="+mn-ea"/>
                <a:cs typeface="+mn-cs"/>
              </a:rPr>
              <a:t>Like a hair plait, language is organic, growing and changing all the time.  It can also be restyled.  It can also be cut, but the roots are still there, for example in the case of someone who learns a language in infancy, returns to learn it much later, acquiring it more quickly than other learners, even though the language has not been heard in the interim.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endParaRPr lang="en-GB" dirty="0"/>
          </a:p>
          <a:p>
            <a:r>
              <a:rPr lang="en-GB" dirty="0"/>
              <a:t>Braid image:</a:t>
            </a:r>
          </a:p>
          <a:p>
            <a:r>
              <a:rPr lang="en-GB" dirty="0"/>
              <a:t>By Chris 73 / Wikimedia Commons, CC BY-SA 3.0, https://commons.wikimedia.org/w/index.php?curid=10484</a:t>
            </a:r>
          </a:p>
          <a:p>
            <a:pPr algn="l" fontAlgn="base">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48D61898-8BA6-4B26-ACFD-7C1D790186B3}" type="slidenum">
              <a:rPr lang="en-GB" smtClean="0">
                <a:solidFill>
                  <a:prstClr val="black"/>
                </a:solidFill>
              </a:rPr>
              <a:pPr/>
              <a:t>4</a:t>
            </a:fld>
            <a:endParaRPr lang="en-GB">
              <a:solidFill>
                <a:prstClr val="black"/>
              </a:solidFill>
            </a:endParaRPr>
          </a:p>
        </p:txBody>
      </p:sp>
    </p:spTree>
    <p:extLst>
      <p:ext uri="{BB962C8B-B14F-4D97-AF65-F5344CB8AC3E}">
        <p14:creationId xmlns:p14="http://schemas.microsoft.com/office/powerpoint/2010/main" val="21638930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Question 2 requires curriculum designers to address the need for appropriate </a:t>
            </a:r>
            <a:r>
              <a:rPr lang="en-GB" sz="1200" b="1" kern="1200" dirty="0">
                <a:solidFill>
                  <a:schemeClr val="tx1"/>
                </a:solidFill>
                <a:effectLst/>
                <a:latin typeface="+mn-lt"/>
                <a:ea typeface="+mn-ea"/>
                <a:cs typeface="+mn-cs"/>
              </a:rPr>
              <a:t>sequencing.</a:t>
            </a:r>
            <a:r>
              <a:rPr lang="en-GB" sz="1200" kern="1200" dirty="0">
                <a:solidFill>
                  <a:schemeClr val="tx1"/>
                </a:solidFill>
                <a:effectLst/>
                <a:latin typeface="+mn-lt"/>
                <a:ea typeface="+mn-ea"/>
                <a:cs typeface="+mn-cs"/>
              </a:rPr>
              <a:t>  The content must be organised to show </a:t>
            </a:r>
            <a:r>
              <a:rPr lang="en-GB" sz="1200" b="1" kern="1200" dirty="0">
                <a:solidFill>
                  <a:schemeClr val="tx1"/>
                </a:solidFill>
                <a:effectLst/>
                <a:latin typeface="+mn-lt"/>
                <a:ea typeface="+mn-ea"/>
                <a:cs typeface="+mn-cs"/>
              </a:rPr>
              <a:t>logical progression</a:t>
            </a:r>
            <a:r>
              <a:rPr lang="en-GB" sz="1200" kern="1200" dirty="0">
                <a:solidFill>
                  <a:schemeClr val="tx1"/>
                </a:solidFill>
                <a:effectLst/>
                <a:latin typeface="+mn-lt"/>
                <a:ea typeface="+mn-ea"/>
                <a:cs typeface="+mn-cs"/>
              </a:rPr>
              <a:t> and to evidence that learning is </a:t>
            </a:r>
            <a:r>
              <a:rPr lang="en-GB" sz="1200" b="1" kern="1200" dirty="0">
                <a:solidFill>
                  <a:schemeClr val="tx1"/>
                </a:solidFill>
                <a:effectLst/>
                <a:latin typeface="+mn-lt"/>
                <a:ea typeface="+mn-ea"/>
                <a:cs typeface="+mn-cs"/>
              </a:rPr>
              <a:t>carefully planned</a:t>
            </a:r>
            <a:r>
              <a:rPr lang="en-GB" sz="1200" kern="1200" dirty="0">
                <a:solidFill>
                  <a:schemeClr val="tx1"/>
                </a:solidFill>
                <a:effectLst/>
                <a:latin typeface="+mn-lt"/>
                <a:ea typeface="+mn-ea"/>
                <a:cs typeface="+mn-cs"/>
              </a:rPr>
              <a:t>.</a:t>
            </a:r>
          </a:p>
          <a:p>
            <a:endParaRPr lang="en-GB" dirty="0"/>
          </a:p>
        </p:txBody>
      </p:sp>
      <p:sp>
        <p:nvSpPr>
          <p:cNvPr id="4" name="Slide Number Placeholder 3"/>
          <p:cNvSpPr>
            <a:spLocks noGrp="1"/>
          </p:cNvSpPr>
          <p:nvPr>
            <p:ph type="sldNum" sz="quarter" idx="10"/>
          </p:nvPr>
        </p:nvSpPr>
        <p:spPr/>
        <p:txBody>
          <a:bodyPr/>
          <a:lstStyle/>
          <a:p>
            <a:fld id="{051212F4-EB5A-464B-92EC-DACFCB1CC2CD}" type="slidenum">
              <a:rPr lang="en-GB" smtClean="0"/>
              <a:t>5</a:t>
            </a:fld>
            <a:endParaRPr lang="en-GB"/>
          </a:p>
        </p:txBody>
      </p:sp>
    </p:spTree>
    <p:extLst>
      <p:ext uri="{BB962C8B-B14F-4D97-AF65-F5344CB8AC3E}">
        <p14:creationId xmlns:p14="http://schemas.microsoft.com/office/powerpoint/2010/main" val="3705666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tx1"/>
                </a:solidFill>
                <a:effectLst/>
                <a:latin typeface="+mn-lt"/>
                <a:ea typeface="+mn-ea"/>
                <a:cs typeface="+mn-cs"/>
              </a:rPr>
              <a:t>So question 2: why are we teaching the knowledge, the phonics, vocabulary and grammar, in this order?</a:t>
            </a:r>
            <a:br>
              <a:rPr lang="en-GB" sz="1200" b="1" kern="1200" dirty="0">
                <a:solidFill>
                  <a:schemeClr val="tx1"/>
                </a:solidFill>
                <a:effectLst/>
                <a:latin typeface="+mn-lt"/>
                <a:ea typeface="+mn-ea"/>
                <a:cs typeface="+mn-cs"/>
              </a:rPr>
            </a:br>
            <a:r>
              <a:rPr lang="en-GB" sz="1200" kern="1200" dirty="0">
                <a:solidFill>
                  <a:schemeClr val="tx1"/>
                </a:solidFill>
                <a:effectLst/>
                <a:latin typeface="+mn-lt"/>
                <a:ea typeface="+mn-ea"/>
                <a:cs typeface="+mn-cs"/>
              </a:rPr>
              <a:t>The most important answer to this is frequency.  Most frequent is the most likely to be the most useful.  This applies equally to phonics, vocabulary and largely, though not in quite such a transparent way, the grammar.  For example, SER / ESTAR are [5] and [22] in frequency rankings – clearly they need to be taught to make basic sentences that people say/write all the time.  This involves grammar – not just verb endings, different use of pronouns, but also the cross-linguistic difficulty inherent in the fact that there are two verbs to be.  The fact that we teach and practise all this early on is a direct result of ‘frequency’.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There are other considerations too, of course, such as the age of the learners, the context of the classroom, the importance of including open-ended activities with an element of learner choice, and also the awarding body’s vocabulary list. But frequency is by far the most significant in curriculum sequencing.</a:t>
            </a:r>
            <a:br>
              <a:rPr lang="en-GB" sz="1200" kern="1200" dirty="0">
                <a:solidFill>
                  <a:schemeClr val="tx1"/>
                </a:solidFill>
                <a:effectLst/>
                <a:latin typeface="+mn-lt"/>
                <a:ea typeface="+mn-ea"/>
                <a:cs typeface="+mn-cs"/>
              </a:rPr>
            </a:b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dirty="0"/>
          </a:p>
          <a:p>
            <a:endParaRPr lang="en-GB" dirty="0"/>
          </a:p>
        </p:txBody>
      </p:sp>
      <p:sp>
        <p:nvSpPr>
          <p:cNvPr id="4" name="Slide Number Placeholder 3"/>
          <p:cNvSpPr>
            <a:spLocks noGrp="1"/>
          </p:cNvSpPr>
          <p:nvPr>
            <p:ph type="sldNum" sz="quarter" idx="10"/>
          </p:nvPr>
        </p:nvSpPr>
        <p:spPr/>
        <p:txBody>
          <a:bodyPr/>
          <a:lstStyle/>
          <a:p>
            <a:fld id="{48D61898-8BA6-4B26-ACFD-7C1D790186B3}" type="slidenum">
              <a:rPr lang="en-GB" smtClean="0">
                <a:solidFill>
                  <a:prstClr val="black"/>
                </a:solidFill>
              </a:rPr>
              <a:pPr/>
              <a:t>6</a:t>
            </a:fld>
            <a:endParaRPr lang="en-GB">
              <a:solidFill>
                <a:prstClr val="black"/>
              </a:solidFill>
            </a:endParaRPr>
          </a:p>
        </p:txBody>
      </p:sp>
    </p:spTree>
    <p:extLst>
      <p:ext uri="{BB962C8B-B14F-4D97-AF65-F5344CB8AC3E}">
        <p14:creationId xmlns:p14="http://schemas.microsoft.com/office/powerpoint/2010/main" val="8438138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Question 3 is about implementation and asks if there is sufficient </a:t>
            </a:r>
            <a:r>
              <a:rPr lang="en-GB" sz="1200" b="1" kern="1200" dirty="0">
                <a:solidFill>
                  <a:schemeClr val="tx1"/>
                </a:solidFill>
                <a:effectLst/>
                <a:latin typeface="+mn-lt"/>
                <a:ea typeface="+mn-ea"/>
                <a:cs typeface="+mn-cs"/>
              </a:rPr>
              <a:t>explicit teaching</a:t>
            </a:r>
            <a:r>
              <a:rPr lang="en-GB" sz="1200" kern="1200" dirty="0">
                <a:solidFill>
                  <a:schemeClr val="tx1"/>
                </a:solidFill>
                <a:effectLst/>
                <a:latin typeface="+mn-lt"/>
                <a:ea typeface="+mn-ea"/>
                <a:cs typeface="+mn-cs"/>
              </a:rPr>
              <a:t>,</a:t>
            </a:r>
            <a:br>
              <a:rPr lang="en-GB" sz="1200" kern="1200" dirty="0">
                <a:solidFill>
                  <a:schemeClr val="tx1"/>
                </a:solidFill>
                <a:effectLst/>
                <a:latin typeface="+mn-lt"/>
                <a:ea typeface="+mn-ea"/>
                <a:cs typeface="+mn-cs"/>
              </a:rPr>
            </a:br>
            <a:r>
              <a:rPr lang="en-GB" sz="1200" b="1" kern="1200" dirty="0">
                <a:solidFill>
                  <a:schemeClr val="tx1"/>
                </a:solidFill>
                <a:effectLst/>
                <a:latin typeface="+mn-lt"/>
                <a:ea typeface="+mn-ea"/>
                <a:cs typeface="+mn-cs"/>
              </a:rPr>
              <a:t>clear presentation </a:t>
            </a:r>
            <a:r>
              <a:rPr lang="en-GB" sz="1200" kern="1200" dirty="0">
                <a:solidFill>
                  <a:schemeClr val="tx1"/>
                </a:solidFill>
                <a:effectLst/>
                <a:latin typeface="+mn-lt"/>
                <a:ea typeface="+mn-ea"/>
                <a:cs typeface="+mn-cs"/>
              </a:rPr>
              <a:t>of information, whether learners’ understanding is </a:t>
            </a:r>
            <a:r>
              <a:rPr lang="en-GB" sz="1200" b="1" kern="1200" dirty="0">
                <a:solidFill>
                  <a:schemeClr val="tx1"/>
                </a:solidFill>
                <a:effectLst/>
                <a:latin typeface="+mn-lt"/>
                <a:ea typeface="+mn-ea"/>
                <a:cs typeface="+mn-cs"/>
              </a:rPr>
              <a:t>checked regularly </a:t>
            </a:r>
            <a:r>
              <a:rPr lang="en-GB" sz="1200" kern="1200" dirty="0">
                <a:solidFill>
                  <a:schemeClr val="tx1"/>
                </a:solidFill>
                <a:effectLst/>
                <a:latin typeface="+mn-lt"/>
                <a:ea typeface="+mn-ea"/>
                <a:cs typeface="+mn-cs"/>
              </a:rPr>
              <a:t>enough, and also wants to check that teachers have sufficient </a:t>
            </a:r>
            <a:r>
              <a:rPr lang="en-GB" sz="1200" b="1" kern="1200" dirty="0">
                <a:solidFill>
                  <a:schemeClr val="tx1"/>
                </a:solidFill>
                <a:effectLst/>
                <a:latin typeface="+mn-lt"/>
                <a:ea typeface="+mn-ea"/>
                <a:cs typeface="+mn-cs"/>
              </a:rPr>
              <a:t>expert knowledge </a:t>
            </a:r>
            <a:r>
              <a:rPr lang="en-GB" sz="1200" kern="1200" dirty="0">
                <a:solidFill>
                  <a:schemeClr val="tx1"/>
                </a:solidFill>
                <a:effectLst/>
                <a:latin typeface="+mn-lt"/>
                <a:ea typeface="+mn-ea"/>
                <a:cs typeface="+mn-cs"/>
              </a:rPr>
              <a:t>to do these things.</a:t>
            </a:r>
            <a:endParaRPr lang="en-GB" dirty="0"/>
          </a:p>
        </p:txBody>
      </p:sp>
      <p:sp>
        <p:nvSpPr>
          <p:cNvPr id="4" name="Slide Number Placeholder 3"/>
          <p:cNvSpPr>
            <a:spLocks noGrp="1"/>
          </p:cNvSpPr>
          <p:nvPr>
            <p:ph type="sldNum" sz="quarter" idx="10"/>
          </p:nvPr>
        </p:nvSpPr>
        <p:spPr/>
        <p:txBody>
          <a:bodyPr/>
          <a:lstStyle/>
          <a:p>
            <a:fld id="{051212F4-EB5A-464B-92EC-DACFCB1CC2CD}" type="slidenum">
              <a:rPr lang="en-GB" smtClean="0"/>
              <a:t>7</a:t>
            </a:fld>
            <a:endParaRPr lang="en-GB"/>
          </a:p>
        </p:txBody>
      </p:sp>
    </p:spTree>
    <p:extLst>
      <p:ext uri="{BB962C8B-B14F-4D97-AF65-F5344CB8AC3E}">
        <p14:creationId xmlns:p14="http://schemas.microsoft.com/office/powerpoint/2010/main" val="20441687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So, question 3, how do we give detailed and specific evidence that the </a:t>
            </a:r>
            <a:r>
              <a:rPr lang="en-GB" sz="1200" b="1" i="1" kern="1200" dirty="0">
                <a:solidFill>
                  <a:schemeClr val="tx1"/>
                </a:solidFill>
                <a:effectLst/>
                <a:latin typeface="+mn-lt"/>
                <a:ea typeface="+mn-ea"/>
                <a:cs typeface="+mn-cs"/>
              </a:rPr>
              <a:t>teaching is clear </a:t>
            </a:r>
            <a:r>
              <a:rPr lang="en-GB" sz="1200" kern="1200" dirty="0">
                <a:solidFill>
                  <a:schemeClr val="tx1"/>
                </a:solidFill>
                <a:effectLst/>
                <a:latin typeface="+mn-lt"/>
                <a:ea typeface="+mn-ea"/>
                <a:cs typeface="+mn-cs"/>
              </a:rPr>
              <a:t>and </a:t>
            </a:r>
            <a:r>
              <a:rPr lang="en-GB" sz="1200" b="1" i="1" kern="1200" dirty="0">
                <a:solidFill>
                  <a:schemeClr val="tx1"/>
                </a:solidFill>
                <a:effectLst/>
                <a:latin typeface="+mn-lt"/>
                <a:ea typeface="+mn-ea"/>
                <a:cs typeface="+mn-cs"/>
              </a:rPr>
              <a:t>learners understand</a:t>
            </a:r>
            <a:r>
              <a:rPr lang="en-GB" sz="1200" kern="1200" dirty="0">
                <a:solidFill>
                  <a:schemeClr val="tx1"/>
                </a:solidFill>
                <a:effectLst/>
                <a:latin typeface="+mn-lt"/>
                <a:ea typeface="+mn-ea"/>
                <a:cs typeface="+mn-cs"/>
              </a:rPr>
              <a:t>?</a:t>
            </a:r>
          </a:p>
          <a:p>
            <a:r>
              <a:rPr lang="en-GB" sz="1200" kern="1200" dirty="0">
                <a:solidFill>
                  <a:schemeClr val="tx1"/>
                </a:solidFill>
                <a:effectLst/>
                <a:latin typeface="+mn-lt"/>
                <a:ea typeface="+mn-ea"/>
                <a:cs typeface="+mn-cs"/>
              </a:rPr>
              <a:t>These are a few examples we can give from the NCELP curriculum. First, the target language used in class by teacher and students is carefully planned to build on previously taught language to ensure that learners understand and can use it themselves.  </a:t>
            </a:r>
          </a:p>
          <a:p>
            <a:r>
              <a:rPr lang="en-GB" sz="1200" kern="1200" dirty="0">
                <a:solidFill>
                  <a:schemeClr val="tx1"/>
                </a:solidFill>
                <a:effectLst/>
                <a:latin typeface="+mn-lt"/>
                <a:ea typeface="+mn-ea"/>
                <a:cs typeface="+mn-cs"/>
              </a:rPr>
              <a:t>Second, where the words taught cannot be unambiguously presented with images or gestures, English-Target language translations are provided, to avoid any confusion. </a:t>
            </a:r>
          </a:p>
          <a:p>
            <a:r>
              <a:rPr lang="en-GB" sz="1200" kern="1200" dirty="0">
                <a:solidFill>
                  <a:schemeClr val="tx1"/>
                </a:solidFill>
                <a:effectLst/>
                <a:latin typeface="+mn-lt"/>
                <a:ea typeface="+mn-ea"/>
                <a:cs typeface="+mn-cs"/>
              </a:rPr>
              <a:t>When new information is presented, it is pared down to succinct wording, and supported with clear examples.  Plentiful practice is given much more time than presentation.</a:t>
            </a:r>
            <a:br>
              <a:rPr lang="en-GB" sz="1200" kern="1200" dirty="0">
                <a:solidFill>
                  <a:schemeClr val="tx1"/>
                </a:solidFill>
                <a:effectLst/>
                <a:latin typeface="+mn-lt"/>
                <a:ea typeface="+mn-ea"/>
                <a:cs typeface="+mn-cs"/>
              </a:rPr>
            </a:br>
            <a:br>
              <a:rPr lang="en-GB" sz="1200" kern="1200" dirty="0">
                <a:solidFill>
                  <a:schemeClr val="tx1"/>
                </a:solidFill>
                <a:effectLst/>
                <a:latin typeface="+mn-lt"/>
                <a:ea typeface="+mn-ea"/>
                <a:cs typeface="+mn-cs"/>
              </a:rPr>
            </a:br>
            <a:r>
              <a:rPr lang="en-GB" sz="1200" kern="1200" dirty="0">
                <a:solidFill>
                  <a:schemeClr val="tx1"/>
                </a:solidFill>
                <a:effectLst/>
                <a:latin typeface="+mn-lt"/>
                <a:ea typeface="+mn-ea"/>
                <a:cs typeface="+mn-cs"/>
              </a:rPr>
              <a:t>When grammar is introduced, contrasting pairs of features, for example 1</a:t>
            </a:r>
            <a:r>
              <a:rPr lang="en-GB" sz="1200" kern="1200" baseline="30000" dirty="0">
                <a:solidFill>
                  <a:schemeClr val="tx1"/>
                </a:solidFill>
                <a:effectLst/>
                <a:latin typeface="+mn-lt"/>
                <a:ea typeface="+mn-ea"/>
                <a:cs typeface="+mn-cs"/>
              </a:rPr>
              <a:t>st</a:t>
            </a:r>
            <a:r>
              <a:rPr lang="en-GB" sz="1200" kern="1200" dirty="0">
                <a:solidFill>
                  <a:schemeClr val="tx1"/>
                </a:solidFill>
                <a:effectLst/>
                <a:latin typeface="+mn-lt"/>
                <a:ea typeface="+mn-ea"/>
                <a:cs typeface="+mn-cs"/>
              </a:rPr>
              <a:t> and 3</a:t>
            </a:r>
            <a:r>
              <a:rPr lang="en-GB" sz="1200" kern="1200" baseline="30000" dirty="0">
                <a:solidFill>
                  <a:schemeClr val="tx1"/>
                </a:solidFill>
                <a:effectLst/>
                <a:latin typeface="+mn-lt"/>
                <a:ea typeface="+mn-ea"/>
                <a:cs typeface="+mn-cs"/>
              </a:rPr>
              <a:t>rd</a:t>
            </a:r>
            <a:r>
              <a:rPr lang="en-GB" sz="1200" kern="1200" dirty="0">
                <a:solidFill>
                  <a:schemeClr val="tx1"/>
                </a:solidFill>
                <a:effectLst/>
                <a:latin typeface="+mn-lt"/>
                <a:ea typeface="+mn-ea"/>
                <a:cs typeface="+mn-cs"/>
              </a:rPr>
              <a:t> person singular verb endings, are used first in listening and reading comprehension tasks to compel learners to focus on the difference in form and meaning between the two feature. This makes the grammar more salient and memorable.  </a:t>
            </a:r>
            <a:br>
              <a:rPr lang="en-GB" sz="1200" kern="1200" dirty="0">
                <a:solidFill>
                  <a:schemeClr val="tx1"/>
                </a:solidFill>
                <a:effectLst/>
                <a:latin typeface="+mn-lt"/>
                <a:ea typeface="+mn-ea"/>
                <a:cs typeface="+mn-cs"/>
              </a:rPr>
            </a:br>
            <a:br>
              <a:rPr lang="en-GB" sz="1200" kern="1200" dirty="0">
                <a:solidFill>
                  <a:schemeClr val="tx1"/>
                </a:solidFill>
                <a:effectLst/>
                <a:latin typeface="+mn-lt"/>
                <a:ea typeface="+mn-ea"/>
                <a:cs typeface="+mn-cs"/>
              </a:rPr>
            </a:br>
            <a:r>
              <a:rPr lang="en-GB" sz="1200" kern="1200" dirty="0">
                <a:solidFill>
                  <a:schemeClr val="tx1"/>
                </a:solidFill>
                <a:effectLst/>
                <a:latin typeface="+mn-lt"/>
                <a:ea typeface="+mn-ea"/>
                <a:cs typeface="+mn-cs"/>
              </a:rPr>
              <a:t>Feedback in the initial listening and reading activities is given item-by-item to support understanding.</a:t>
            </a:r>
            <a:endParaRPr lang="en-GB" dirty="0"/>
          </a:p>
        </p:txBody>
      </p:sp>
      <p:sp>
        <p:nvSpPr>
          <p:cNvPr id="4" name="Slide Number Placeholder 3"/>
          <p:cNvSpPr>
            <a:spLocks noGrp="1"/>
          </p:cNvSpPr>
          <p:nvPr>
            <p:ph type="sldNum" sz="quarter" idx="10"/>
          </p:nvPr>
        </p:nvSpPr>
        <p:spPr/>
        <p:txBody>
          <a:bodyPr/>
          <a:lstStyle/>
          <a:p>
            <a:fld id="{48D61898-8BA6-4B26-ACFD-7C1D790186B3}" type="slidenum">
              <a:rPr lang="en-GB" smtClean="0">
                <a:solidFill>
                  <a:prstClr val="black"/>
                </a:solidFill>
              </a:rPr>
              <a:pPr/>
              <a:t>8</a:t>
            </a:fld>
            <a:endParaRPr lang="en-GB">
              <a:solidFill>
                <a:prstClr val="black"/>
              </a:solidFill>
            </a:endParaRPr>
          </a:p>
        </p:txBody>
      </p:sp>
    </p:spTree>
    <p:extLst>
      <p:ext uri="{BB962C8B-B14F-4D97-AF65-F5344CB8AC3E}">
        <p14:creationId xmlns:p14="http://schemas.microsoft.com/office/powerpoint/2010/main" val="4864526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Question 4 targets outcomes, and not just whether learners show evidence of </a:t>
            </a:r>
            <a:r>
              <a:rPr lang="en-GB" sz="1200" b="1" kern="1200" dirty="0">
                <a:solidFill>
                  <a:schemeClr val="tx1"/>
                </a:solidFill>
                <a:effectLst/>
                <a:latin typeface="+mn-lt"/>
                <a:ea typeface="+mn-ea"/>
                <a:cs typeface="+mn-cs"/>
              </a:rPr>
              <a:t>sufficient knowledge</a:t>
            </a:r>
            <a:r>
              <a:rPr lang="en-GB" sz="1200" kern="1200" dirty="0">
                <a:solidFill>
                  <a:schemeClr val="tx1"/>
                </a:solidFill>
                <a:effectLst/>
                <a:latin typeface="+mn-lt"/>
                <a:ea typeface="+mn-ea"/>
                <a:cs typeface="+mn-cs"/>
              </a:rPr>
              <a:t>, but whether they retain this knowledge, if it is in their </a:t>
            </a:r>
            <a:r>
              <a:rPr lang="en-GB" sz="1200" b="1" kern="1200" dirty="0">
                <a:solidFill>
                  <a:schemeClr val="tx1"/>
                </a:solidFill>
                <a:effectLst/>
                <a:latin typeface="+mn-lt"/>
                <a:ea typeface="+mn-ea"/>
                <a:cs typeface="+mn-cs"/>
              </a:rPr>
              <a:t>long-term memory</a:t>
            </a:r>
            <a:r>
              <a:rPr lang="en-GB" sz="1200" kern="1200" dirty="0">
                <a:solidFill>
                  <a:schemeClr val="tx1"/>
                </a:solidFill>
                <a:effectLst/>
                <a:latin typeface="+mn-lt"/>
                <a:ea typeface="+mn-ea"/>
                <a:cs typeface="+mn-cs"/>
              </a:rPr>
              <a:t>, and can be sufficiently easily retrieved as to be</a:t>
            </a:r>
            <a:r>
              <a:rPr lang="en-GB" sz="1200" b="1" kern="1200" dirty="0">
                <a:solidFill>
                  <a:schemeClr val="tx1"/>
                </a:solidFill>
                <a:effectLst/>
                <a:latin typeface="+mn-lt"/>
                <a:ea typeface="+mn-ea"/>
                <a:cs typeface="+mn-cs"/>
              </a:rPr>
              <a:t> applied fluently</a:t>
            </a:r>
            <a:r>
              <a:rPr lang="en-GB" sz="1200" kern="1200" dirty="0">
                <a:solidFill>
                  <a:schemeClr val="tx1"/>
                </a:solidFill>
                <a:effectLst/>
                <a:latin typeface="+mn-lt"/>
                <a:ea typeface="+mn-ea"/>
                <a:cs typeface="+mn-cs"/>
              </a:rPr>
              <a:t> to new questions.  The ‘And how do you know?’ question speaks to </a:t>
            </a:r>
            <a:r>
              <a:rPr lang="en-GB" sz="1200" b="1" kern="1200" dirty="0">
                <a:solidFill>
                  <a:schemeClr val="tx1"/>
                </a:solidFill>
                <a:effectLst/>
                <a:latin typeface="+mn-lt"/>
                <a:ea typeface="+mn-ea"/>
                <a:cs typeface="+mn-cs"/>
              </a:rPr>
              <a:t>assessment</a:t>
            </a:r>
            <a:r>
              <a:rPr lang="en-GB" sz="1200" kern="1200" dirty="0">
                <a:solidFill>
                  <a:schemeClr val="tx1"/>
                </a:solidFill>
                <a:effectLst/>
                <a:latin typeface="+mn-lt"/>
                <a:ea typeface="+mn-ea"/>
                <a:cs typeface="+mn-cs"/>
              </a:rPr>
              <a:t>.</a:t>
            </a:r>
          </a:p>
          <a:p>
            <a:endParaRPr lang="en-GB" b="1" dirty="0"/>
          </a:p>
          <a:p>
            <a:endParaRPr lang="en-GB" dirty="0"/>
          </a:p>
        </p:txBody>
      </p:sp>
      <p:sp>
        <p:nvSpPr>
          <p:cNvPr id="4" name="Slide Number Placeholder 3"/>
          <p:cNvSpPr>
            <a:spLocks noGrp="1"/>
          </p:cNvSpPr>
          <p:nvPr>
            <p:ph type="sldNum" sz="quarter" idx="10"/>
          </p:nvPr>
        </p:nvSpPr>
        <p:spPr/>
        <p:txBody>
          <a:bodyPr/>
          <a:lstStyle/>
          <a:p>
            <a:fld id="{051212F4-EB5A-464B-92EC-DACFCB1CC2CD}" type="slidenum">
              <a:rPr lang="en-GB" smtClean="0"/>
              <a:t>9</a:t>
            </a:fld>
            <a:endParaRPr lang="en-GB"/>
          </a:p>
        </p:txBody>
      </p:sp>
    </p:spTree>
    <p:extLst>
      <p:ext uri="{BB962C8B-B14F-4D97-AF65-F5344CB8AC3E}">
        <p14:creationId xmlns:p14="http://schemas.microsoft.com/office/powerpoint/2010/main" val="9551124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solidFill>
                  <a:schemeClr val="accent5">
                    <a:lumMod val="50000"/>
                  </a:schemeClr>
                </a:solidFill>
                <a:latin typeface="Century Gothic" panose="020B0502020202020204" pitchFamily="34" charset="0"/>
              </a:defRPr>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5">
                    <a:lumMod val="50000"/>
                  </a:schemeClr>
                </a:solidFill>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083859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07/07/2020</a:t>
            </a:fld>
            <a:endParaRPr lang="en-GB" dirty="0">
              <a:solidFill>
                <a:prstClr val="black"/>
              </a:solidFill>
            </a:endParaRPr>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595811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07/07/2020</a:t>
            </a:fld>
            <a:endParaRPr lang="en-GB" dirty="0">
              <a:solidFill>
                <a:prstClr val="black"/>
              </a:solidFill>
            </a:endParaRPr>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3462000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37907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accent5">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837081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1798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901343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531769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07/07/2020</a:t>
            </a:fld>
            <a:endParaRPr lang="en-GB" dirty="0">
              <a:solidFill>
                <a:prstClr val="black"/>
              </a:solidFill>
            </a:endParaRPr>
          </a:p>
        </p:txBody>
      </p:sp>
      <p:sp>
        <p:nvSpPr>
          <p:cNvPr id="3" name="Footer Placeholder 2"/>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4" name="Slide Number Placeholder 3"/>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1179418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07/07/2020</a:t>
            </a:fld>
            <a:endParaRPr lang="en-GB" dirty="0">
              <a:solidFill>
                <a:prstClr val="black"/>
              </a:solidFill>
            </a:endParaRPr>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1687476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07/07/2020</a:t>
            </a:fld>
            <a:endParaRPr lang="en-GB" dirty="0">
              <a:solidFill>
                <a:prstClr val="black"/>
              </a:solidFill>
            </a:endParaRPr>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1376745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hyperlink" Target="https://creativecommons.org/licenses/by-nc-sa/4.0/"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43073"/>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6" name="Picture 5"/>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0485120" y="-61459"/>
            <a:ext cx="1627856" cy="563137"/>
          </a:xfrm>
          <a:prstGeom prst="rect">
            <a:avLst/>
          </a:prstGeom>
        </p:spPr>
      </p:pic>
      <p:pic>
        <p:nvPicPr>
          <p:cNvPr id="7" name="Picture 6"/>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 y="0"/>
            <a:ext cx="4775200" cy="417830"/>
          </a:xfrm>
          <a:prstGeom prst="rect">
            <a:avLst/>
          </a:prstGeom>
        </p:spPr>
      </p:pic>
      <p:sp>
        <p:nvSpPr>
          <p:cNvPr id="4" name="Rectangle 3"/>
          <p:cNvSpPr/>
          <p:nvPr userDrawn="1"/>
        </p:nvSpPr>
        <p:spPr>
          <a:xfrm>
            <a:off x="9088583" y="6572243"/>
            <a:ext cx="8434647" cy="430887"/>
          </a:xfrm>
          <a:prstGeom prst="rect">
            <a:avLst/>
          </a:prstGeom>
        </p:spPr>
        <p:txBody>
          <a:bodyPr wrap="square">
            <a:spAutoFit/>
          </a:bodyPr>
          <a:lstStyle/>
          <a:p>
            <a:r>
              <a:rPr lang="en-GB" sz="1100" dirty="0">
                <a:solidFill>
                  <a:srgbClr val="002060"/>
                </a:solidFill>
                <a:latin typeface="Century Gothic" panose="020B0502020202020204" pitchFamily="34" charset="0"/>
              </a:rPr>
              <a:t>Material</a:t>
            </a:r>
            <a:r>
              <a:rPr lang="en-GB" sz="1100" dirty="0">
                <a:solidFill>
                  <a:srgbClr val="002060"/>
                </a:solidFill>
                <a:latin typeface="Arial" panose="020B0604020202020204" pitchFamily="34" charset="0"/>
              </a:rPr>
              <a:t> </a:t>
            </a:r>
            <a:r>
              <a:rPr lang="en-GB" sz="1100" dirty="0">
                <a:solidFill>
                  <a:srgbClr val="002060"/>
                </a:solidFill>
                <a:latin typeface="Century Gothic" panose="020B0502020202020204" pitchFamily="34" charset="0"/>
              </a:rPr>
              <a:t>licensed as </a:t>
            </a:r>
            <a:r>
              <a:rPr lang="en-GB" sz="1100" b="1" u="sng" dirty="0">
                <a:solidFill>
                  <a:srgbClr val="FFFFFF"/>
                </a:solidFill>
                <a:latin typeface="Century Gothic" panose="020B0502020202020204" pitchFamily="34" charset="0"/>
                <a:hlinkClick r:id="rId16"/>
              </a:rPr>
              <a:t>CC BY-NC-SA 4.0</a:t>
            </a:r>
            <a:br>
              <a:rPr lang="en-GB" sz="1100" dirty="0">
                <a:solidFill>
                  <a:prstClr val="black"/>
                </a:solidFill>
                <a:latin typeface="Century Gothic" panose="020B0502020202020204" pitchFamily="34" charset="0"/>
              </a:rPr>
            </a:br>
            <a:endParaRPr lang="en-GB" sz="1100" dirty="0">
              <a:solidFill>
                <a:prstClr val="black"/>
              </a:solidFill>
              <a:latin typeface="Century Gothic" panose="020B0502020202020204" pitchFamily="34" charset="0"/>
            </a:endParaRPr>
          </a:p>
        </p:txBody>
      </p:sp>
      <p:sp>
        <p:nvSpPr>
          <p:cNvPr id="8" name="Rectangle 7"/>
          <p:cNvSpPr/>
          <p:nvPr userDrawn="1"/>
        </p:nvSpPr>
        <p:spPr>
          <a:xfrm>
            <a:off x="2" y="6572241"/>
            <a:ext cx="8434647" cy="261610"/>
          </a:xfrm>
          <a:prstGeom prst="rect">
            <a:avLst/>
          </a:prstGeom>
        </p:spPr>
        <p:txBody>
          <a:bodyPr wrap="square">
            <a:spAutoFit/>
          </a:bodyPr>
          <a:lstStyle/>
          <a:p>
            <a:r>
              <a:rPr lang="en-GB" sz="1050" dirty="0">
                <a:solidFill>
                  <a:srgbClr val="002060"/>
                </a:solidFill>
                <a:latin typeface="Century Gothic" panose="020B0502020202020204" pitchFamily="34" charset="0"/>
              </a:rPr>
              <a:t>Rachel Hawkes</a:t>
            </a:r>
            <a:endParaRPr lang="en-GB" sz="1050" dirty="0">
              <a:solidFill>
                <a:prstClr val="black"/>
              </a:solidFill>
              <a:latin typeface="Century Gothic" panose="020B0502020202020204" pitchFamily="34" charset="0"/>
            </a:endParaRPr>
          </a:p>
        </p:txBody>
      </p:sp>
    </p:spTree>
    <p:extLst>
      <p:ext uri="{BB962C8B-B14F-4D97-AF65-F5344CB8AC3E}">
        <p14:creationId xmlns:p14="http://schemas.microsoft.com/office/powerpoint/2010/main" val="5996265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5">
              <a:lumMod val="50000"/>
            </a:schemeClr>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5">
              <a:lumMod val="50000"/>
            </a:schemeClr>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5">
              <a:lumMod val="50000"/>
            </a:schemeClr>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resources.ncelp.org/"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resources.ncelp.org/concern/resources/td96k262r?locale=en"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hyperlink" Target="http://www.gov.uk/government/organisations/ofsted" TargetMode="Externa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grpSp>
        <p:nvGrpSpPr>
          <p:cNvPr id="17" name="Group 16" descr="background to title slide"/>
          <p:cNvGrpSpPr/>
          <p:nvPr/>
        </p:nvGrpSpPr>
        <p:grpSpPr>
          <a:xfrm>
            <a:off x="-56445" y="0"/>
            <a:ext cx="12192000" cy="6858000"/>
            <a:chOff x="-56445" y="0"/>
            <a:chExt cx="12192000" cy="6858000"/>
          </a:xfrm>
        </p:grpSpPr>
        <p:grpSp>
          <p:nvGrpSpPr>
            <p:cNvPr id="8" name="Group 7"/>
            <p:cNvGrpSpPr/>
            <p:nvPr/>
          </p:nvGrpSpPr>
          <p:grpSpPr>
            <a:xfrm>
              <a:off x="-56445" y="0"/>
              <a:ext cx="12192000" cy="6858000"/>
              <a:chOff x="0" y="0"/>
              <a:chExt cx="12192000" cy="6858000"/>
            </a:xfrm>
            <a:solidFill>
              <a:srgbClr val="FDEFE3"/>
            </a:solidFill>
          </p:grpSpPr>
          <p:sp>
            <p:nvSpPr>
              <p:cNvPr id="9" name="Isosceles Triangle 8"/>
              <p:cNvSpPr/>
              <p:nvPr/>
            </p:nvSpPr>
            <p:spPr>
              <a:xfrm rot="5400000">
                <a:off x="4992512" y="-341488"/>
                <a:ext cx="6857998" cy="7540978"/>
              </a:xfrm>
              <a:prstGeom prst="triangle">
                <a:avLst>
                  <a:gd name="adj"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0" name="Rectangle 9"/>
              <p:cNvSpPr/>
              <p:nvPr/>
            </p:nvSpPr>
            <p:spPr>
              <a:xfrm>
                <a:off x="0" y="0"/>
                <a:ext cx="4651022"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grpSp>
        <p:sp>
          <p:nvSpPr>
            <p:cNvPr id="4" name="Isosceles Triangle 3"/>
            <p:cNvSpPr/>
            <p:nvPr/>
          </p:nvSpPr>
          <p:spPr>
            <a:xfrm rot="5400000">
              <a:off x="4636029" y="-341488"/>
              <a:ext cx="6857998" cy="7540978"/>
            </a:xfrm>
            <a:prstGeom prst="triangle">
              <a:avLst>
                <a:gd name="adj" fmla="val 0"/>
              </a:avLst>
            </a:prstGeom>
            <a:solidFill>
              <a:srgbClr val="E56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grpSp>
      <p:sp>
        <p:nvSpPr>
          <p:cNvPr id="5" name="Rectangle 4" descr="background to title slide"/>
          <p:cNvSpPr/>
          <p:nvPr/>
        </p:nvSpPr>
        <p:spPr>
          <a:xfrm>
            <a:off x="-56445" y="11873"/>
            <a:ext cx="4350984" cy="6858000"/>
          </a:xfrm>
          <a:prstGeom prst="rect">
            <a:avLst/>
          </a:prstGeom>
          <a:solidFill>
            <a:srgbClr val="E56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3" name="Title 2">
            <a:extLst>
              <a:ext uri="{FF2B5EF4-FFF2-40B4-BE49-F238E27FC236}">
                <a16:creationId xmlns:a16="http://schemas.microsoft.com/office/drawing/2014/main" id="{860D7E33-D767-AD43-B68E-6E5231AE617D}"/>
              </a:ext>
            </a:extLst>
          </p:cNvPr>
          <p:cNvSpPr>
            <a:spLocks noGrp="1"/>
          </p:cNvSpPr>
          <p:nvPr>
            <p:ph type="title"/>
          </p:nvPr>
        </p:nvSpPr>
        <p:spPr>
          <a:xfrm>
            <a:off x="56445" y="2103437"/>
            <a:ext cx="6912391" cy="1325563"/>
          </a:xfrm>
        </p:spPr>
        <p:txBody>
          <a:bodyPr>
            <a:normAutofit/>
          </a:bodyPr>
          <a:lstStyle/>
          <a:p>
            <a:r>
              <a:rPr lang="en-GB" sz="4000" b="1" dirty="0">
                <a:solidFill>
                  <a:prstClr val="white"/>
                </a:solidFill>
              </a:rPr>
              <a:t>Ofsted framework &amp; NCELP</a:t>
            </a:r>
            <a:endParaRPr lang="en-US" sz="4000" dirty="0"/>
          </a:p>
        </p:txBody>
      </p:sp>
      <p:sp>
        <p:nvSpPr>
          <p:cNvPr id="11" name="TextBox 10"/>
          <p:cNvSpPr txBox="1"/>
          <p:nvPr/>
        </p:nvSpPr>
        <p:spPr>
          <a:xfrm>
            <a:off x="0" y="6100437"/>
            <a:ext cx="5130839" cy="646331"/>
          </a:xfrm>
          <a:prstGeom prst="rect">
            <a:avLst/>
          </a:prstGeom>
          <a:noFill/>
        </p:spPr>
        <p:txBody>
          <a:bodyPr wrap="square" rtlCol="0">
            <a:spAutoFit/>
          </a:bodyPr>
          <a:lstStyle/>
          <a:p>
            <a:r>
              <a:rPr lang="en-GB" sz="2000" dirty="0">
                <a:solidFill>
                  <a:schemeClr val="bg1"/>
                </a:solidFill>
                <a:latin typeface="Century Gothic" panose="020B0502020202020204" pitchFamily="34" charset="0"/>
              </a:rPr>
              <a:t>Rachel Hawkes / Emma Marsden</a:t>
            </a:r>
          </a:p>
          <a:p>
            <a:r>
              <a:rPr lang="en-GB" sz="1600" dirty="0">
                <a:solidFill>
                  <a:schemeClr val="bg1"/>
                </a:solidFill>
                <a:latin typeface="Century Gothic" panose="020B0502020202020204" pitchFamily="34" charset="0"/>
              </a:rPr>
              <a:t>Date updated: 7/7/20</a:t>
            </a:r>
          </a:p>
        </p:txBody>
      </p:sp>
      <p:sp>
        <p:nvSpPr>
          <p:cNvPr id="2" name="Rectangle 1"/>
          <p:cNvSpPr/>
          <p:nvPr/>
        </p:nvSpPr>
        <p:spPr>
          <a:xfrm>
            <a:off x="7153441" y="5793207"/>
            <a:ext cx="5038559" cy="523220"/>
          </a:xfrm>
          <a:prstGeom prst="rect">
            <a:avLst/>
          </a:prstGeom>
        </p:spPr>
        <p:txBody>
          <a:bodyPr wrap="none">
            <a:spAutoFit/>
          </a:bodyPr>
          <a:lstStyle/>
          <a:p>
            <a:r>
              <a:rPr lang="en-GB" sz="2800" dirty="0">
                <a:latin typeface="Century Gothic" panose="020B0502020202020204" pitchFamily="34" charset="0"/>
                <a:hlinkClick r:id="rId3"/>
              </a:rPr>
              <a:t>https://resources.ncelp.org/</a:t>
            </a:r>
            <a:endParaRPr lang="en-GB" sz="2800" dirty="0">
              <a:latin typeface="Century Gothic" panose="020B0502020202020204" pitchFamily="34" charset="0"/>
            </a:endParaRPr>
          </a:p>
        </p:txBody>
      </p:sp>
      <p:pic>
        <p:nvPicPr>
          <p:cNvPr id="15" name="Picture 14" descr="NCELP logo"/>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45561" y="6458444"/>
            <a:ext cx="3077513" cy="288077"/>
          </a:xfrm>
          <a:prstGeom prst="rect">
            <a:avLst/>
          </a:prstGeom>
        </p:spPr>
      </p:pic>
    </p:spTree>
    <p:extLst>
      <p:ext uri="{BB962C8B-B14F-4D97-AF65-F5344CB8AC3E}">
        <p14:creationId xmlns:p14="http://schemas.microsoft.com/office/powerpoint/2010/main" val="34457807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Remember, know, can do more</a:t>
            </a:r>
          </a:p>
        </p:txBody>
      </p:sp>
      <p:sp>
        <p:nvSpPr>
          <p:cNvPr id="3" name="Content Placeholder 2"/>
          <p:cNvSpPr>
            <a:spLocks noGrp="1"/>
          </p:cNvSpPr>
          <p:nvPr>
            <p:ph idx="1"/>
          </p:nvPr>
        </p:nvSpPr>
        <p:spPr>
          <a:xfrm>
            <a:off x="838200" y="1708472"/>
            <a:ext cx="10515600" cy="4351338"/>
          </a:xfrm>
        </p:spPr>
        <p:txBody>
          <a:bodyPr>
            <a:normAutofit/>
          </a:bodyPr>
          <a:lstStyle/>
          <a:p>
            <a:r>
              <a:rPr lang="en-GB" sz="3600" dirty="0"/>
              <a:t>Identified end points</a:t>
            </a:r>
          </a:p>
          <a:p>
            <a:pPr lvl="1"/>
            <a:r>
              <a:rPr lang="en-GB" sz="2800" dirty="0"/>
              <a:t>10 new words per week, on average (36 teaching weeks)</a:t>
            </a:r>
          </a:p>
          <a:p>
            <a:pPr lvl="1"/>
            <a:r>
              <a:rPr lang="en-GB" sz="2800" dirty="0">
                <a:sym typeface="Wingdings" panose="05000000000000000000" pitchFamily="2" charset="2"/>
              </a:rPr>
              <a:t> average 360 words per year </a:t>
            </a:r>
          </a:p>
          <a:p>
            <a:pPr lvl="1"/>
            <a:r>
              <a:rPr lang="en-GB" sz="2800" dirty="0">
                <a:sym typeface="Wingdings" panose="05000000000000000000" pitchFamily="2" charset="2"/>
              </a:rPr>
              <a:t> maximum1800 words end of Y11 </a:t>
            </a:r>
            <a:br>
              <a:rPr lang="en-GB" sz="2800" dirty="0">
                <a:sym typeface="Wingdings" panose="05000000000000000000" pitchFamily="2" charset="2"/>
              </a:rPr>
            </a:br>
            <a:r>
              <a:rPr lang="en-GB" dirty="0">
                <a:sym typeface="Wingdings" panose="05000000000000000000" pitchFamily="2" charset="2"/>
              </a:rPr>
              <a:t>(2000 is equivalent to expectations for B1)</a:t>
            </a:r>
            <a:endParaRPr lang="en-GB" dirty="0"/>
          </a:p>
          <a:p>
            <a:r>
              <a:rPr lang="en-GB" sz="3600" dirty="0"/>
              <a:t>Systematic revisiting within a week, about a month, about a term, about a year</a:t>
            </a:r>
          </a:p>
          <a:p>
            <a:r>
              <a:rPr lang="en-GB" sz="3600" dirty="0"/>
              <a:t>Assessment is ongoing and fit for purpose</a:t>
            </a:r>
          </a:p>
        </p:txBody>
      </p:sp>
    </p:spTree>
    <p:extLst>
      <p:ext uri="{BB962C8B-B14F-4D97-AF65-F5344CB8AC3E}">
        <p14:creationId xmlns:p14="http://schemas.microsoft.com/office/powerpoint/2010/main" val="3054652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hidden="1">
            <a:extLst>
              <a:ext uri="{FF2B5EF4-FFF2-40B4-BE49-F238E27FC236}">
                <a16:creationId xmlns:a16="http://schemas.microsoft.com/office/drawing/2014/main" id="{95D41C81-5595-DA42-812E-207E7D531634}"/>
              </a:ext>
            </a:extLst>
          </p:cNvPr>
          <p:cNvSpPr>
            <a:spLocks noGrp="1"/>
          </p:cNvSpPr>
          <p:nvPr>
            <p:ph type="title"/>
          </p:nvPr>
        </p:nvSpPr>
        <p:spPr/>
        <p:txBody>
          <a:bodyPr/>
          <a:lstStyle/>
          <a:p>
            <a:r>
              <a:rPr lang="en-US" dirty="0"/>
              <a:t>NCELP Pedagogy</a:t>
            </a:r>
          </a:p>
        </p:txBody>
      </p:sp>
      <p:sp>
        <p:nvSpPr>
          <p:cNvPr id="3" name="Text Placeholder 2"/>
          <p:cNvSpPr>
            <a:spLocks noGrp="1"/>
          </p:cNvSpPr>
          <p:nvPr>
            <p:ph type="body" idx="1"/>
          </p:nvPr>
        </p:nvSpPr>
        <p:spPr>
          <a:xfrm>
            <a:off x="347403" y="248148"/>
            <a:ext cx="5157787" cy="823912"/>
          </a:xfrm>
        </p:spPr>
        <p:txBody>
          <a:bodyPr anchor="t"/>
          <a:lstStyle/>
          <a:p>
            <a:r>
              <a:rPr lang="en-GB" dirty="0"/>
              <a:t>Ofsted - Personal development</a:t>
            </a:r>
          </a:p>
        </p:txBody>
      </p:sp>
      <p:sp>
        <p:nvSpPr>
          <p:cNvPr id="4" name="Content Placeholder 3"/>
          <p:cNvSpPr>
            <a:spLocks noGrp="1"/>
          </p:cNvSpPr>
          <p:nvPr>
            <p:ph sz="half" idx="2"/>
          </p:nvPr>
        </p:nvSpPr>
        <p:spPr>
          <a:xfrm>
            <a:off x="341194" y="777922"/>
            <a:ext cx="5697325" cy="5500048"/>
          </a:xfrm>
        </p:spPr>
        <p:txBody>
          <a:bodyPr anchor="ctr">
            <a:normAutofit fontScale="70000" lnSpcReduction="20000"/>
          </a:bodyPr>
          <a:lstStyle/>
          <a:p>
            <a:pPr marL="342900" lvl="0" indent="-342900">
              <a:buFont typeface="Wingdings" panose="05000000000000000000" pitchFamily="2" charset="2"/>
              <a:buChar char=""/>
            </a:pPr>
            <a:r>
              <a:rPr lang="en-GB" dirty="0">
                <a:solidFill>
                  <a:srgbClr val="1F3864"/>
                </a:solidFill>
              </a:rPr>
              <a:t>the curriculum </a:t>
            </a:r>
            <a:r>
              <a:rPr lang="en-GB" b="1" dirty="0">
                <a:solidFill>
                  <a:srgbClr val="1F3864"/>
                </a:solidFill>
              </a:rPr>
              <a:t>extends beyond</a:t>
            </a:r>
            <a:r>
              <a:rPr lang="en-GB" dirty="0">
                <a:solidFill>
                  <a:srgbClr val="1F3864"/>
                </a:solidFill>
              </a:rPr>
              <a:t> the academic, technical or vocational. It provides for learners’ broader development, enabling them to develop and </a:t>
            </a:r>
            <a:r>
              <a:rPr lang="en-GB" b="1" dirty="0">
                <a:solidFill>
                  <a:srgbClr val="1F3864"/>
                </a:solidFill>
              </a:rPr>
              <a:t>discover their interests and talents</a:t>
            </a:r>
            <a:r>
              <a:rPr lang="en-GB" dirty="0">
                <a:solidFill>
                  <a:srgbClr val="1F3864"/>
                </a:solidFill>
              </a:rPr>
              <a:t> </a:t>
            </a:r>
            <a:endParaRPr lang="en-GB" dirty="0"/>
          </a:p>
          <a:p>
            <a:pPr marL="342900" lvl="0" indent="-342900">
              <a:buFont typeface="Wingdings" panose="05000000000000000000" pitchFamily="2" charset="2"/>
              <a:buChar char=""/>
            </a:pPr>
            <a:r>
              <a:rPr lang="en-GB" dirty="0">
                <a:solidFill>
                  <a:srgbClr val="1F3864"/>
                </a:solidFill>
              </a:rPr>
              <a:t>the curriculum and the provider’s wider work support learners to </a:t>
            </a:r>
            <a:r>
              <a:rPr lang="en-GB" b="1" dirty="0">
                <a:solidFill>
                  <a:srgbClr val="1F3864"/>
                </a:solidFill>
              </a:rPr>
              <a:t>develop their character</a:t>
            </a:r>
            <a:r>
              <a:rPr lang="en-GB" dirty="0">
                <a:solidFill>
                  <a:srgbClr val="1F3864"/>
                </a:solidFill>
              </a:rPr>
              <a:t> – including their </a:t>
            </a:r>
            <a:r>
              <a:rPr lang="en-GB" b="1" dirty="0">
                <a:solidFill>
                  <a:srgbClr val="1F3864"/>
                </a:solidFill>
              </a:rPr>
              <a:t>resilience, confidence and independence</a:t>
            </a:r>
            <a:r>
              <a:rPr lang="en-GB" dirty="0">
                <a:solidFill>
                  <a:srgbClr val="1F3864"/>
                </a:solidFill>
              </a:rPr>
              <a:t>…  </a:t>
            </a:r>
            <a:endParaRPr lang="en-GB" dirty="0"/>
          </a:p>
          <a:p>
            <a:pPr marL="342900" lvl="0" indent="-342900">
              <a:buFont typeface="Wingdings" panose="05000000000000000000" pitchFamily="2" charset="2"/>
              <a:buChar char=""/>
            </a:pPr>
            <a:r>
              <a:rPr lang="en-GB" dirty="0">
                <a:solidFill>
                  <a:srgbClr val="1F3864"/>
                </a:solidFill>
              </a:rPr>
              <a:t>the provider prepares learners for life in modern Britain by:  </a:t>
            </a:r>
            <a:endParaRPr lang="en-GB" dirty="0"/>
          </a:p>
          <a:p>
            <a:pPr marL="742950" lvl="1" indent="-285750">
              <a:buFont typeface="Century Gothic" panose="020B0502020202020204" pitchFamily="34" charset="0"/>
              <a:buChar char="−"/>
            </a:pPr>
            <a:r>
              <a:rPr lang="en-GB" dirty="0">
                <a:solidFill>
                  <a:srgbClr val="1F3864"/>
                </a:solidFill>
                <a:ea typeface="SimSun" panose="02010600030101010101" pitchFamily="2" charset="-122"/>
                <a:cs typeface="Times New Roman" panose="02020603050405020304" pitchFamily="18" charset="0"/>
              </a:rPr>
              <a:t>equipping them to be </a:t>
            </a:r>
            <a:r>
              <a:rPr lang="en-GB" b="1" dirty="0">
                <a:solidFill>
                  <a:srgbClr val="1F3864"/>
                </a:solidFill>
                <a:ea typeface="SimSun" panose="02010600030101010101" pitchFamily="2" charset="-122"/>
                <a:cs typeface="Times New Roman" panose="02020603050405020304" pitchFamily="18" charset="0"/>
              </a:rPr>
              <a:t>responsible, respectful, active citizens who contribute positively to society  </a:t>
            </a:r>
            <a:endParaRPr lang="en-GB" dirty="0">
              <a:ea typeface="SimSun" panose="02010600030101010101" pitchFamily="2" charset="-122"/>
              <a:cs typeface="Times New Roman" panose="02020603050405020304" pitchFamily="18" charset="0"/>
            </a:endParaRPr>
          </a:p>
          <a:p>
            <a:pPr marL="742950" lvl="1" indent="-285750">
              <a:buFont typeface="Century Gothic" panose="020B0502020202020204" pitchFamily="34" charset="0"/>
              <a:buChar char="−"/>
            </a:pPr>
            <a:r>
              <a:rPr lang="en-GB" dirty="0">
                <a:solidFill>
                  <a:srgbClr val="1F3864"/>
                </a:solidFill>
                <a:ea typeface="SimSun" panose="02010600030101010101" pitchFamily="2" charset="-122"/>
                <a:cs typeface="Times New Roman" panose="02020603050405020304" pitchFamily="18" charset="0"/>
              </a:rPr>
              <a:t>developing their understanding of fundamental British values  </a:t>
            </a:r>
            <a:endParaRPr lang="en-GB" dirty="0">
              <a:ea typeface="SimSun" panose="02010600030101010101" pitchFamily="2" charset="-122"/>
              <a:cs typeface="Times New Roman" panose="02020603050405020304" pitchFamily="18" charset="0"/>
            </a:endParaRPr>
          </a:p>
          <a:p>
            <a:pPr marL="742950" lvl="1" indent="-285750">
              <a:buFont typeface="Century Gothic" panose="020B0502020202020204" pitchFamily="34" charset="0"/>
              <a:buChar char="−"/>
            </a:pPr>
            <a:r>
              <a:rPr lang="en-GB" b="1" dirty="0">
                <a:solidFill>
                  <a:srgbClr val="1F3864"/>
                </a:solidFill>
                <a:ea typeface="SimSun" panose="02010600030101010101" pitchFamily="2" charset="-122"/>
                <a:cs typeface="Times New Roman" panose="02020603050405020304" pitchFamily="18" charset="0"/>
              </a:rPr>
              <a:t>developing their understanding and appreciation of diversity  </a:t>
            </a:r>
            <a:endParaRPr lang="en-GB" dirty="0">
              <a:ea typeface="SimSun" panose="02010600030101010101" pitchFamily="2" charset="-122"/>
              <a:cs typeface="Times New Roman" panose="02020603050405020304" pitchFamily="18" charset="0"/>
            </a:endParaRPr>
          </a:p>
          <a:p>
            <a:r>
              <a:rPr lang="en-GB" b="1" dirty="0">
                <a:solidFill>
                  <a:srgbClr val="1F3864"/>
                </a:solidFill>
                <a:ea typeface="SimSun" panose="02010600030101010101" pitchFamily="2" charset="-122"/>
                <a:cs typeface="Times New Roman" panose="02020603050405020304" pitchFamily="18" charset="0"/>
              </a:rPr>
              <a:t>celebrating what we have in common and promoting respect for the different protected characteristics</a:t>
            </a:r>
            <a:r>
              <a:rPr lang="en-GB" dirty="0">
                <a:solidFill>
                  <a:srgbClr val="1F3864"/>
                </a:solidFill>
                <a:ea typeface="SimSun" panose="02010600030101010101" pitchFamily="2" charset="-122"/>
                <a:cs typeface="Times New Roman" panose="02020603050405020304" pitchFamily="18" charset="0"/>
              </a:rPr>
              <a:t> as defined in law</a:t>
            </a:r>
            <a:endParaRPr lang="en-GB" dirty="0"/>
          </a:p>
        </p:txBody>
      </p:sp>
      <p:sp>
        <p:nvSpPr>
          <p:cNvPr id="5" name="Text Placeholder 4"/>
          <p:cNvSpPr>
            <a:spLocks noGrp="1"/>
          </p:cNvSpPr>
          <p:nvPr>
            <p:ph type="body" sz="quarter" idx="3"/>
          </p:nvPr>
        </p:nvSpPr>
        <p:spPr>
          <a:xfrm>
            <a:off x="6213144" y="248148"/>
            <a:ext cx="5183188" cy="823912"/>
          </a:xfrm>
        </p:spPr>
        <p:txBody>
          <a:bodyPr anchor="t"/>
          <a:lstStyle/>
          <a:p>
            <a:r>
              <a:rPr lang="en-GB" dirty="0"/>
              <a:t>NCELP pedagogy</a:t>
            </a:r>
          </a:p>
        </p:txBody>
      </p:sp>
      <p:sp>
        <p:nvSpPr>
          <p:cNvPr id="6" name="Content Placeholder 5"/>
          <p:cNvSpPr>
            <a:spLocks noGrp="1"/>
          </p:cNvSpPr>
          <p:nvPr>
            <p:ph sz="quarter" idx="4"/>
          </p:nvPr>
        </p:nvSpPr>
        <p:spPr>
          <a:xfrm>
            <a:off x="6213144" y="660104"/>
            <a:ext cx="5564874" cy="5617866"/>
          </a:xfrm>
        </p:spPr>
        <p:txBody>
          <a:bodyPr anchor="ctr">
            <a:noAutofit/>
          </a:bodyPr>
          <a:lstStyle/>
          <a:p>
            <a:r>
              <a:rPr lang="en-GB" sz="2000" dirty="0"/>
              <a:t>Understanding and expressing meaning is supported by a robust foundation of language knowledge</a:t>
            </a:r>
          </a:p>
          <a:p>
            <a:r>
              <a:rPr lang="en-GB" sz="2000" dirty="0"/>
              <a:t>Opportunities to personalise vocabulary</a:t>
            </a:r>
          </a:p>
          <a:p>
            <a:r>
              <a:rPr lang="en-GB" sz="2000" dirty="0"/>
              <a:t>Rich text resources, combining cognitive and affective dimensions</a:t>
            </a:r>
          </a:p>
          <a:p>
            <a:r>
              <a:rPr lang="en-GB" sz="2000" dirty="0"/>
              <a:t>Additional opportunities to engage beyond the classroom contribute to:</a:t>
            </a:r>
          </a:p>
          <a:p>
            <a:pPr lvl="1"/>
            <a:r>
              <a:rPr lang="en-GB" sz="2000" dirty="0"/>
              <a:t>character development (resilience, confidence and independence)</a:t>
            </a:r>
          </a:p>
          <a:p>
            <a:pPr lvl="1"/>
            <a:r>
              <a:rPr lang="en-GB" sz="2000" dirty="0"/>
              <a:t>global citizenship</a:t>
            </a:r>
          </a:p>
          <a:p>
            <a:pPr lvl="1"/>
            <a:r>
              <a:rPr lang="en-GB" sz="2000" dirty="0"/>
              <a:t>understanding and appreciation of diversity</a:t>
            </a:r>
          </a:p>
          <a:p>
            <a:pPr lvl="1"/>
            <a:r>
              <a:rPr lang="en-GB" sz="2000" dirty="0"/>
              <a:t>openness towards and acceptance of others and otherness</a:t>
            </a:r>
          </a:p>
        </p:txBody>
      </p:sp>
    </p:spTree>
    <p:extLst>
      <p:ext uri="{BB962C8B-B14F-4D97-AF65-F5344CB8AC3E}">
        <p14:creationId xmlns:p14="http://schemas.microsoft.com/office/powerpoint/2010/main" val="26778485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7057" y="204533"/>
            <a:ext cx="10515600" cy="1325563"/>
          </a:xfrm>
        </p:spPr>
        <p:txBody>
          <a:bodyPr/>
          <a:lstStyle/>
          <a:p>
            <a:pPr algn="ctr"/>
            <a:r>
              <a:rPr lang="en-GB" b="1" dirty="0"/>
              <a:t>General considerations</a:t>
            </a:r>
            <a:endParaRPr lang="en-GB" dirty="0"/>
          </a:p>
        </p:txBody>
      </p:sp>
      <p:sp>
        <p:nvSpPr>
          <p:cNvPr id="4" name="Content Placeholder 3"/>
          <p:cNvSpPr>
            <a:spLocks noGrp="1"/>
          </p:cNvSpPr>
          <p:nvPr>
            <p:ph idx="1"/>
          </p:nvPr>
        </p:nvSpPr>
        <p:spPr/>
        <p:txBody>
          <a:bodyPr/>
          <a:lstStyle/>
          <a:p>
            <a:r>
              <a:rPr lang="en-GB" b="1" dirty="0"/>
              <a:t>Evidence of progress </a:t>
            </a:r>
            <a:r>
              <a:rPr lang="en-GB" dirty="0"/>
              <a:t>= evidence that students know more, remember more and can do more</a:t>
            </a:r>
          </a:p>
          <a:p>
            <a:pPr marL="0" indent="0">
              <a:buNone/>
            </a:pPr>
            <a:endParaRPr lang="en-GB" dirty="0"/>
          </a:p>
          <a:p>
            <a:r>
              <a:rPr lang="en-GB" b="1" dirty="0"/>
              <a:t>Curriculum coverage</a:t>
            </a:r>
            <a:r>
              <a:rPr lang="en-GB" dirty="0"/>
              <a:t> does not in itself demonstrate that students know or remember more</a:t>
            </a:r>
          </a:p>
          <a:p>
            <a:endParaRPr lang="en-GB" dirty="0"/>
          </a:p>
        </p:txBody>
      </p:sp>
    </p:spTree>
    <p:extLst>
      <p:ext uri="{BB962C8B-B14F-4D97-AF65-F5344CB8AC3E}">
        <p14:creationId xmlns:p14="http://schemas.microsoft.com/office/powerpoint/2010/main" val="520315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a:t>Additional Ofsted notes on curriculum design</a:t>
            </a:r>
            <a:endParaRPr lang="en-GB" sz="3600" dirty="0"/>
          </a:p>
        </p:txBody>
      </p:sp>
      <p:sp>
        <p:nvSpPr>
          <p:cNvPr id="3" name="Content Placeholder 2"/>
          <p:cNvSpPr>
            <a:spLocks noGrp="1"/>
          </p:cNvSpPr>
          <p:nvPr>
            <p:ph idx="1"/>
          </p:nvPr>
        </p:nvSpPr>
        <p:spPr>
          <a:xfrm>
            <a:off x="838200" y="1583140"/>
            <a:ext cx="10515600" cy="4593823"/>
          </a:xfrm>
        </p:spPr>
        <p:txBody>
          <a:bodyPr>
            <a:normAutofit fontScale="77500" lnSpcReduction="20000"/>
          </a:bodyPr>
          <a:lstStyle/>
          <a:p>
            <a:pPr marL="0" indent="0">
              <a:buNone/>
            </a:pPr>
            <a:r>
              <a:rPr lang="en-GB" b="1" dirty="0"/>
              <a:t>KS4 Curriculum</a:t>
            </a:r>
            <a:endParaRPr lang="en-GB" dirty="0"/>
          </a:p>
          <a:p>
            <a:pPr lvl="0"/>
            <a:r>
              <a:rPr lang="en-GB" dirty="0"/>
              <a:t>At the heart of an effective key stage 4 curriculum is</a:t>
            </a:r>
            <a:r>
              <a:rPr lang="en-GB" b="1" dirty="0"/>
              <a:t> a strong academic core: the </a:t>
            </a:r>
            <a:r>
              <a:rPr lang="en-GB" b="1" dirty="0" err="1"/>
              <a:t>EBacc</a:t>
            </a:r>
            <a:r>
              <a:rPr lang="en-GB" b="1" dirty="0"/>
              <a:t>.</a:t>
            </a:r>
            <a:r>
              <a:rPr lang="en-GB" dirty="0"/>
              <a:t> </a:t>
            </a:r>
          </a:p>
          <a:p>
            <a:pPr lvl="0"/>
            <a:r>
              <a:rPr lang="en-GB" dirty="0"/>
              <a:t>… the large majority of pupils should be expected to study the </a:t>
            </a:r>
            <a:r>
              <a:rPr lang="en-GB" dirty="0" err="1"/>
              <a:t>EBacc</a:t>
            </a:r>
            <a:r>
              <a:rPr lang="en-GB" dirty="0"/>
              <a:t>. </a:t>
            </a:r>
          </a:p>
          <a:p>
            <a:pPr lvl="0"/>
            <a:r>
              <a:rPr lang="en-GB" dirty="0"/>
              <a:t>It is therefore the government’s national ambition that </a:t>
            </a:r>
            <a:r>
              <a:rPr lang="en-GB" b="1" dirty="0"/>
              <a:t>75% of Year 10 pupils in state-funded mainstream schools should be starting to study </a:t>
            </a:r>
            <a:r>
              <a:rPr lang="en-GB" b="1" dirty="0" err="1"/>
              <a:t>EBacc</a:t>
            </a:r>
            <a:r>
              <a:rPr lang="en-GB" b="1" dirty="0"/>
              <a:t> GCSE courses nationally by 2022 (taking their examinations in 2024), rising to 90% by 2025 (taking their examinations in 2027).</a:t>
            </a:r>
            <a:r>
              <a:rPr lang="en-GB" dirty="0"/>
              <a:t> </a:t>
            </a:r>
          </a:p>
          <a:p>
            <a:pPr lvl="0"/>
            <a:r>
              <a:rPr lang="en-GB" dirty="0"/>
              <a:t>This is an ambition, and not a target for any individual school. Inspectors will not make a judgement about the quality of education based </a:t>
            </a:r>
            <a:r>
              <a:rPr lang="en-GB" b="1" dirty="0"/>
              <a:t>solely or primarily</a:t>
            </a:r>
            <a:r>
              <a:rPr lang="en-GB" dirty="0"/>
              <a:t> on its progress towards the </a:t>
            </a:r>
            <a:r>
              <a:rPr lang="en-GB" dirty="0" err="1"/>
              <a:t>EBacc</a:t>
            </a:r>
            <a:r>
              <a:rPr lang="en-GB" dirty="0"/>
              <a:t> ambition.</a:t>
            </a:r>
          </a:p>
          <a:p>
            <a:pPr lvl="0"/>
            <a:r>
              <a:rPr lang="en-GB" b="1" dirty="0"/>
              <a:t>Nevertheless, it is an important factor in understanding a school’s level of ambition for its pupils.</a:t>
            </a:r>
            <a:r>
              <a:rPr lang="en-GB" dirty="0"/>
              <a:t> It is, therefore, important that inspectors understand what schools are doing to prepare for this to be achieved, and </a:t>
            </a:r>
            <a:r>
              <a:rPr lang="en-GB" b="1" dirty="0"/>
              <a:t>they should take those preparations into consideration when evaluating the intent of the school’s curriculum.</a:t>
            </a:r>
            <a:r>
              <a:rPr lang="en-GB" dirty="0"/>
              <a:t> (p.43, Ofsted, 2019b)</a:t>
            </a:r>
          </a:p>
        </p:txBody>
      </p:sp>
    </p:spTree>
    <p:extLst>
      <p:ext uri="{BB962C8B-B14F-4D97-AF65-F5344CB8AC3E}">
        <p14:creationId xmlns:p14="http://schemas.microsoft.com/office/powerpoint/2010/main" val="1862849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b="1" dirty="0"/>
              <a:t>FAQ in schools this year</a:t>
            </a:r>
          </a:p>
        </p:txBody>
      </p:sp>
      <p:sp>
        <p:nvSpPr>
          <p:cNvPr id="4" name="Content Placeholder 3"/>
          <p:cNvSpPr>
            <a:spLocks noGrp="1"/>
          </p:cNvSpPr>
          <p:nvPr>
            <p:ph idx="1"/>
          </p:nvPr>
        </p:nvSpPr>
        <p:spPr>
          <a:xfrm>
            <a:off x="339436" y="1691847"/>
            <a:ext cx="10515600" cy="4351338"/>
          </a:xfrm>
        </p:spPr>
        <p:txBody>
          <a:bodyPr>
            <a:normAutofit/>
          </a:bodyPr>
          <a:lstStyle/>
          <a:p>
            <a:pPr>
              <a:lnSpc>
                <a:spcPct val="150000"/>
              </a:lnSpc>
            </a:pPr>
            <a:r>
              <a:rPr lang="en-GB" sz="3200" dirty="0"/>
              <a:t>What is the essential knowledge in your subject?</a:t>
            </a:r>
          </a:p>
          <a:p>
            <a:pPr>
              <a:lnSpc>
                <a:spcPct val="150000"/>
              </a:lnSpc>
            </a:pPr>
            <a:r>
              <a:rPr lang="en-GB" sz="3200" dirty="0"/>
              <a:t>Why are you teaching it in this order?</a:t>
            </a:r>
          </a:p>
          <a:p>
            <a:pPr>
              <a:lnSpc>
                <a:spcPct val="150000"/>
              </a:lnSpc>
            </a:pPr>
            <a:r>
              <a:rPr lang="en-GB" sz="3200" dirty="0"/>
              <a:t>Is teaching clear and do learners understand?</a:t>
            </a:r>
          </a:p>
          <a:p>
            <a:pPr>
              <a:lnSpc>
                <a:spcPct val="150000"/>
              </a:lnSpc>
            </a:pPr>
            <a:r>
              <a:rPr lang="en-GB" sz="3200" dirty="0"/>
              <a:t>Do they remember more, know more and can they do more? (And how do you know?)</a:t>
            </a:r>
          </a:p>
        </p:txBody>
      </p:sp>
    </p:spTree>
    <p:extLst>
      <p:ext uri="{BB962C8B-B14F-4D97-AF65-F5344CB8AC3E}">
        <p14:creationId xmlns:p14="http://schemas.microsoft.com/office/powerpoint/2010/main" val="3578031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65627" y="322008"/>
            <a:ext cx="4979248" cy="400110"/>
          </a:xfrm>
          <a:prstGeom prst="rect">
            <a:avLst/>
          </a:prstGeom>
        </p:spPr>
        <p:txBody>
          <a:bodyPr wrap="none">
            <a:spAutoFit/>
          </a:bodyPr>
          <a:lstStyle/>
          <a:p>
            <a:r>
              <a:rPr lang="en-GB" sz="2000" dirty="0">
                <a:solidFill>
                  <a:srgbClr val="115076"/>
                </a:solidFill>
                <a:latin typeface="Century Gothic" panose="020B0502020202020204" pitchFamily="34" charset="0"/>
                <a:hlinkClick r:id="rId3"/>
              </a:rPr>
              <a:t>The new Ofsted framework and NCELP</a:t>
            </a:r>
            <a:endParaRPr lang="en-GB" sz="2000" dirty="0">
              <a:solidFill>
                <a:srgbClr val="115076"/>
              </a:solidFill>
              <a:latin typeface="Century Gothic" panose="020B0502020202020204" pitchFamily="34" charset="0"/>
            </a:endParaRPr>
          </a:p>
        </p:txBody>
      </p:sp>
      <p:pic>
        <p:nvPicPr>
          <p:cNvPr id="6" name="Picture 5" descr="screenshot of the New Oftsted framework and NCELP from the NCELP Resource Portal"/>
          <p:cNvPicPr>
            <a:picLocks noChangeAspect="1"/>
          </p:cNvPicPr>
          <p:nvPr/>
        </p:nvPicPr>
        <p:blipFill>
          <a:blip r:embed="rId4"/>
          <a:stretch>
            <a:fillRect/>
          </a:stretch>
        </p:blipFill>
        <p:spPr>
          <a:xfrm>
            <a:off x="2879243" y="965820"/>
            <a:ext cx="5975389" cy="4151440"/>
          </a:xfrm>
          <a:prstGeom prst="rect">
            <a:avLst/>
          </a:prstGeom>
          <a:effectLst>
            <a:outerShdw blurRad="50800" dist="38100" dir="5400000" algn="t" rotWithShape="0">
              <a:prstClr val="black">
                <a:alpha val="40000"/>
              </a:prstClr>
            </a:outerShdw>
          </a:effectLst>
        </p:spPr>
      </p:pic>
      <p:sp>
        <p:nvSpPr>
          <p:cNvPr id="2" name="Title 1"/>
          <p:cNvSpPr>
            <a:spLocks noGrp="1"/>
          </p:cNvSpPr>
          <p:nvPr>
            <p:ph type="title"/>
          </p:nvPr>
        </p:nvSpPr>
        <p:spPr>
          <a:xfrm>
            <a:off x="765627" y="4988689"/>
            <a:ext cx="10515600" cy="938506"/>
          </a:xfrm>
        </p:spPr>
        <p:txBody>
          <a:bodyPr>
            <a:normAutofit/>
          </a:bodyPr>
          <a:lstStyle/>
          <a:p>
            <a:r>
              <a:rPr lang="en-GB" sz="2400" b="1" dirty="0"/>
              <a:t>References</a:t>
            </a:r>
            <a:endParaRPr lang="en-GB" sz="2400" dirty="0"/>
          </a:p>
        </p:txBody>
      </p:sp>
      <p:sp>
        <p:nvSpPr>
          <p:cNvPr id="3" name="Content Placeholder 2"/>
          <p:cNvSpPr>
            <a:spLocks noGrp="1"/>
          </p:cNvSpPr>
          <p:nvPr>
            <p:ph idx="1"/>
          </p:nvPr>
        </p:nvSpPr>
        <p:spPr>
          <a:xfrm>
            <a:off x="765627" y="5598726"/>
            <a:ext cx="10857931" cy="4351338"/>
          </a:xfrm>
        </p:spPr>
        <p:txBody>
          <a:bodyPr>
            <a:normAutofit/>
          </a:bodyPr>
          <a:lstStyle/>
          <a:p>
            <a:pPr marL="0" indent="0">
              <a:buNone/>
            </a:pPr>
            <a:r>
              <a:rPr lang="en-GB" sz="1400" dirty="0"/>
              <a:t>Ofsted, (2019a). Inspecting the curriculum, May 2019, 190024, </a:t>
            </a:r>
            <a:r>
              <a:rPr lang="en-GB" sz="1400" dirty="0">
                <a:hlinkClick r:id="rId5"/>
              </a:rPr>
              <a:t>www.gov.uk/government/organisations/ofsted</a:t>
            </a:r>
            <a:r>
              <a:rPr lang="en-GB" sz="1400" dirty="0"/>
              <a:t>. </a:t>
            </a:r>
            <a:br>
              <a:rPr lang="en-GB" sz="1400" dirty="0"/>
            </a:br>
            <a:br>
              <a:rPr lang="en-GB" sz="1400" dirty="0"/>
            </a:br>
            <a:r>
              <a:rPr lang="en-GB" sz="1400" dirty="0"/>
              <a:t>Ofsted, (2019b). School Inspection Handbook, September 2019, 190024, </a:t>
            </a:r>
            <a:r>
              <a:rPr lang="en-GB" sz="1400" dirty="0">
                <a:hlinkClick r:id="rId5"/>
              </a:rPr>
              <a:t>www.gov.uk/government/organisations/ofsted</a:t>
            </a:r>
            <a:r>
              <a:rPr lang="en-GB" sz="1400" dirty="0"/>
              <a:t>. </a:t>
            </a:r>
          </a:p>
          <a:p>
            <a:endParaRPr lang="en-GB" sz="1400" dirty="0"/>
          </a:p>
        </p:txBody>
      </p:sp>
    </p:spTree>
    <p:extLst>
      <p:ext uri="{BB962C8B-B14F-4D97-AF65-F5344CB8AC3E}">
        <p14:creationId xmlns:p14="http://schemas.microsoft.com/office/powerpoint/2010/main" val="4016315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b="1" dirty="0"/>
              <a:t>FAQ in schools this year</a:t>
            </a:r>
          </a:p>
        </p:txBody>
      </p:sp>
      <p:sp>
        <p:nvSpPr>
          <p:cNvPr id="4" name="Content Placeholder 3"/>
          <p:cNvSpPr>
            <a:spLocks noGrp="1"/>
          </p:cNvSpPr>
          <p:nvPr>
            <p:ph idx="1"/>
          </p:nvPr>
        </p:nvSpPr>
        <p:spPr>
          <a:xfrm>
            <a:off x="339436" y="1691847"/>
            <a:ext cx="10515600" cy="4351338"/>
          </a:xfrm>
        </p:spPr>
        <p:txBody>
          <a:bodyPr>
            <a:normAutofit/>
          </a:bodyPr>
          <a:lstStyle/>
          <a:p>
            <a:pPr>
              <a:lnSpc>
                <a:spcPct val="150000"/>
              </a:lnSpc>
            </a:pPr>
            <a:r>
              <a:rPr lang="en-GB" sz="3200" dirty="0"/>
              <a:t>What is the essential knowledge in your subject?</a:t>
            </a:r>
          </a:p>
          <a:p>
            <a:pPr>
              <a:lnSpc>
                <a:spcPct val="150000"/>
              </a:lnSpc>
            </a:pPr>
            <a:r>
              <a:rPr lang="en-GB" sz="3200" dirty="0"/>
              <a:t>Why are you teaching it in this order?</a:t>
            </a:r>
          </a:p>
          <a:p>
            <a:pPr>
              <a:lnSpc>
                <a:spcPct val="150000"/>
              </a:lnSpc>
            </a:pPr>
            <a:r>
              <a:rPr lang="en-GB" sz="3200" dirty="0"/>
              <a:t>Is teaching clear and do learners understand?</a:t>
            </a:r>
          </a:p>
          <a:p>
            <a:pPr>
              <a:lnSpc>
                <a:spcPct val="150000"/>
              </a:lnSpc>
            </a:pPr>
            <a:r>
              <a:rPr lang="en-GB" sz="3200" dirty="0"/>
              <a:t>Do they remember more, know more and can they do more? (And how do you know?)</a:t>
            </a:r>
          </a:p>
        </p:txBody>
      </p:sp>
    </p:spTree>
    <p:extLst>
      <p:ext uri="{BB962C8B-B14F-4D97-AF65-F5344CB8AC3E}">
        <p14:creationId xmlns:p14="http://schemas.microsoft.com/office/powerpoint/2010/main" val="4070720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Q1. Essential language knowledge</a:t>
            </a:r>
          </a:p>
        </p:txBody>
      </p:sp>
      <p:sp>
        <p:nvSpPr>
          <p:cNvPr id="3" name="Content Placeholder 2"/>
          <p:cNvSpPr>
            <a:spLocks noGrp="1"/>
          </p:cNvSpPr>
          <p:nvPr>
            <p:ph idx="1"/>
          </p:nvPr>
        </p:nvSpPr>
        <p:spPr/>
        <p:txBody>
          <a:bodyPr>
            <a:normAutofit/>
          </a:bodyPr>
          <a:lstStyle/>
          <a:p>
            <a:pPr>
              <a:lnSpc>
                <a:spcPct val="200000"/>
              </a:lnSpc>
            </a:pPr>
            <a:r>
              <a:rPr lang="en-GB" sz="3200" b="1" dirty="0"/>
              <a:t>most useful </a:t>
            </a:r>
            <a:r>
              <a:rPr lang="en-GB" sz="3200" dirty="0"/>
              <a:t>subject content</a:t>
            </a:r>
          </a:p>
          <a:p>
            <a:pPr>
              <a:lnSpc>
                <a:spcPct val="200000"/>
              </a:lnSpc>
            </a:pPr>
            <a:r>
              <a:rPr lang="en-GB" sz="3200" dirty="0"/>
              <a:t>learning is </a:t>
            </a:r>
            <a:r>
              <a:rPr lang="en-GB" sz="3200" b="1" dirty="0"/>
              <a:t>carefully planned</a:t>
            </a:r>
          </a:p>
          <a:p>
            <a:pPr>
              <a:lnSpc>
                <a:spcPct val="200000"/>
              </a:lnSpc>
            </a:pPr>
            <a:r>
              <a:rPr lang="en-GB" sz="3200" b="1" dirty="0"/>
              <a:t>end points </a:t>
            </a:r>
            <a:r>
              <a:rPr lang="en-GB" sz="3200" dirty="0"/>
              <a:t>are identified</a:t>
            </a:r>
          </a:p>
        </p:txBody>
      </p:sp>
    </p:spTree>
    <p:extLst>
      <p:ext uri="{BB962C8B-B14F-4D97-AF65-F5344CB8AC3E}">
        <p14:creationId xmlns:p14="http://schemas.microsoft.com/office/powerpoint/2010/main" val="2624837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Essential language knowledge </a:t>
            </a:r>
            <a:br>
              <a:rPr lang="en-GB" dirty="0"/>
            </a:br>
            <a:r>
              <a:rPr lang="en-GB" sz="3600" dirty="0"/>
              <a:t>(</a:t>
            </a:r>
            <a:r>
              <a:rPr lang="en-GB" sz="3600" i="1" dirty="0"/>
              <a:t>for beginner language learners)</a:t>
            </a:r>
          </a:p>
        </p:txBody>
      </p:sp>
      <p:sp>
        <p:nvSpPr>
          <p:cNvPr id="12" name="Rectangle 11"/>
          <p:cNvSpPr/>
          <p:nvPr/>
        </p:nvSpPr>
        <p:spPr>
          <a:xfrm>
            <a:off x="881856" y="2089663"/>
            <a:ext cx="6457002" cy="3416320"/>
          </a:xfrm>
          <a:prstGeom prst="rect">
            <a:avLst/>
          </a:prstGeom>
        </p:spPr>
        <p:txBody>
          <a:bodyPr wrap="square">
            <a:spAutoFit/>
          </a:bodyPr>
          <a:lstStyle/>
          <a:p>
            <a:r>
              <a:rPr lang="en-GB" sz="2400" dirty="0">
                <a:solidFill>
                  <a:srgbClr val="4472C4">
                    <a:lumMod val="50000"/>
                  </a:srgbClr>
                </a:solidFill>
                <a:latin typeface="Century Gothic" panose="020B0502020202020204" pitchFamily="34" charset="0"/>
              </a:rPr>
              <a:t>Pupils need to gain systematic knowledge of the </a:t>
            </a:r>
            <a:r>
              <a:rPr lang="en-GB" sz="2400" b="1" dirty="0">
                <a:solidFill>
                  <a:srgbClr val="4472C4">
                    <a:lumMod val="50000"/>
                  </a:srgbClr>
                </a:solidFill>
                <a:latin typeface="Century Gothic" panose="020B0502020202020204" pitchFamily="34" charset="0"/>
              </a:rPr>
              <a:t>vocabulary</a:t>
            </a:r>
            <a:r>
              <a:rPr lang="en-GB" sz="2400" dirty="0">
                <a:solidFill>
                  <a:srgbClr val="4472C4">
                    <a:lumMod val="50000"/>
                  </a:srgbClr>
                </a:solidFill>
                <a:latin typeface="Century Gothic" panose="020B0502020202020204" pitchFamily="34" charset="0"/>
              </a:rPr>
              <a:t>,</a:t>
            </a:r>
            <a:r>
              <a:rPr lang="en-GB" sz="2400" b="1" dirty="0">
                <a:solidFill>
                  <a:srgbClr val="4472C4">
                    <a:lumMod val="50000"/>
                  </a:srgbClr>
                </a:solidFill>
                <a:latin typeface="Century Gothic" panose="020B0502020202020204" pitchFamily="34" charset="0"/>
              </a:rPr>
              <a:t> grammar</a:t>
            </a:r>
            <a:r>
              <a:rPr lang="en-GB" sz="2400" dirty="0">
                <a:solidFill>
                  <a:srgbClr val="4472C4">
                    <a:lumMod val="50000"/>
                  </a:srgbClr>
                </a:solidFill>
                <a:latin typeface="Century Gothic" panose="020B0502020202020204" pitchFamily="34" charset="0"/>
              </a:rPr>
              <a:t>, and sound and spelling systems (</a:t>
            </a:r>
            <a:r>
              <a:rPr lang="en-GB" sz="2400" b="1" dirty="0">
                <a:solidFill>
                  <a:srgbClr val="4472C4">
                    <a:lumMod val="50000"/>
                  </a:srgbClr>
                </a:solidFill>
                <a:latin typeface="Century Gothic" panose="020B0502020202020204" pitchFamily="34" charset="0"/>
              </a:rPr>
              <a:t>phonics</a:t>
            </a:r>
            <a:r>
              <a:rPr lang="en-GB" sz="2400" dirty="0">
                <a:solidFill>
                  <a:srgbClr val="4472C4">
                    <a:lumMod val="50000"/>
                  </a:srgbClr>
                </a:solidFill>
                <a:latin typeface="Century Gothic" panose="020B0502020202020204" pitchFamily="34" charset="0"/>
              </a:rPr>
              <a:t>) of their new language, and how these are used by speakers of the language. They need to reinforce this knowledge with </a:t>
            </a:r>
            <a:r>
              <a:rPr lang="en-GB" sz="2400" b="1" dirty="0">
                <a:solidFill>
                  <a:srgbClr val="4472C4">
                    <a:lumMod val="50000"/>
                  </a:srgbClr>
                </a:solidFill>
                <a:latin typeface="Century Gothic" panose="020B0502020202020204" pitchFamily="34" charset="0"/>
              </a:rPr>
              <a:t>extensive planned practice </a:t>
            </a:r>
            <a:r>
              <a:rPr lang="en-GB" sz="2400" dirty="0">
                <a:solidFill>
                  <a:srgbClr val="4472C4">
                    <a:lumMod val="50000"/>
                  </a:srgbClr>
                </a:solidFill>
                <a:latin typeface="Century Gothic" panose="020B0502020202020204" pitchFamily="34" charset="0"/>
              </a:rPr>
              <a:t>and use it in order to build the skills needed for communication. (MFL Pedagogy Review, p.3)</a:t>
            </a:r>
          </a:p>
        </p:txBody>
      </p:sp>
      <p:pic>
        <p:nvPicPr>
          <p:cNvPr id="3" name="Picture 2" descr="braid with three strands, one for phonics, one for vocabulary, one for grammar "/>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34286" y="1768636"/>
            <a:ext cx="4457714" cy="3245726"/>
          </a:xfrm>
          <a:prstGeom prst="rect">
            <a:avLst/>
          </a:prstGeom>
        </p:spPr>
      </p:pic>
    </p:spTree>
    <p:extLst>
      <p:ext uri="{BB962C8B-B14F-4D97-AF65-F5344CB8AC3E}">
        <p14:creationId xmlns:p14="http://schemas.microsoft.com/office/powerpoint/2010/main" val="3871930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Q2. Order of teaching</a:t>
            </a:r>
          </a:p>
        </p:txBody>
      </p:sp>
      <p:sp>
        <p:nvSpPr>
          <p:cNvPr id="3" name="Content Placeholder 2"/>
          <p:cNvSpPr>
            <a:spLocks noGrp="1"/>
          </p:cNvSpPr>
          <p:nvPr>
            <p:ph idx="1"/>
          </p:nvPr>
        </p:nvSpPr>
        <p:spPr/>
        <p:txBody>
          <a:bodyPr>
            <a:normAutofit/>
          </a:bodyPr>
          <a:lstStyle/>
          <a:p>
            <a:pPr>
              <a:lnSpc>
                <a:spcPct val="200000"/>
              </a:lnSpc>
            </a:pPr>
            <a:r>
              <a:rPr lang="en-GB" sz="3200" dirty="0"/>
              <a:t>need for </a:t>
            </a:r>
            <a:r>
              <a:rPr lang="en-GB" sz="3200" b="1" dirty="0"/>
              <a:t>curriculum sequencing</a:t>
            </a:r>
            <a:endParaRPr lang="en-GB" sz="3200" dirty="0"/>
          </a:p>
          <a:p>
            <a:pPr>
              <a:lnSpc>
                <a:spcPct val="200000"/>
              </a:lnSpc>
            </a:pPr>
            <a:r>
              <a:rPr lang="en-GB" sz="3200" b="1" dirty="0"/>
              <a:t>logical</a:t>
            </a:r>
            <a:r>
              <a:rPr lang="en-GB" sz="3200" dirty="0"/>
              <a:t> progression</a:t>
            </a:r>
            <a:endParaRPr lang="en-GB" sz="3200" b="1" dirty="0"/>
          </a:p>
          <a:p>
            <a:pPr>
              <a:lnSpc>
                <a:spcPct val="200000"/>
              </a:lnSpc>
            </a:pPr>
            <a:r>
              <a:rPr lang="en-GB" sz="3200" dirty="0"/>
              <a:t>learning is </a:t>
            </a:r>
            <a:r>
              <a:rPr lang="en-GB" sz="3200" b="1" dirty="0"/>
              <a:t>carefully planned</a:t>
            </a:r>
          </a:p>
        </p:txBody>
      </p:sp>
    </p:spTree>
    <p:extLst>
      <p:ext uri="{BB962C8B-B14F-4D97-AF65-F5344CB8AC3E}">
        <p14:creationId xmlns:p14="http://schemas.microsoft.com/office/powerpoint/2010/main" val="40735215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Order of teaching</a:t>
            </a:r>
          </a:p>
        </p:txBody>
      </p:sp>
      <p:sp>
        <p:nvSpPr>
          <p:cNvPr id="3" name="Content Placeholder 2"/>
          <p:cNvSpPr>
            <a:spLocks noGrp="1"/>
          </p:cNvSpPr>
          <p:nvPr>
            <p:ph idx="1"/>
          </p:nvPr>
        </p:nvSpPr>
        <p:spPr>
          <a:xfrm>
            <a:off x="485236" y="1768636"/>
            <a:ext cx="11221528" cy="4351338"/>
          </a:xfrm>
        </p:spPr>
        <p:txBody>
          <a:bodyPr/>
          <a:lstStyle/>
          <a:p>
            <a:pPr>
              <a:lnSpc>
                <a:spcPct val="150000"/>
              </a:lnSpc>
            </a:pPr>
            <a:r>
              <a:rPr lang="en-GB" sz="3600" dirty="0"/>
              <a:t>frequency (phonics, vocabulary and grammar)</a:t>
            </a:r>
            <a:endParaRPr lang="en-GB" dirty="0"/>
          </a:p>
          <a:p>
            <a:pPr>
              <a:lnSpc>
                <a:spcPct val="150000"/>
              </a:lnSpc>
            </a:pPr>
            <a:r>
              <a:rPr lang="en-GB" dirty="0"/>
              <a:t>age-appropriateness / context-appropriateness</a:t>
            </a:r>
          </a:p>
          <a:p>
            <a:pPr>
              <a:lnSpc>
                <a:spcPct val="150000"/>
              </a:lnSpc>
            </a:pPr>
            <a:r>
              <a:rPr lang="en-GB" dirty="0"/>
              <a:t>learner choice</a:t>
            </a:r>
          </a:p>
          <a:p>
            <a:pPr>
              <a:lnSpc>
                <a:spcPct val="150000"/>
              </a:lnSpc>
            </a:pPr>
            <a:r>
              <a:rPr lang="en-GB" dirty="0"/>
              <a:t>awarding body vocabulary list</a:t>
            </a:r>
          </a:p>
        </p:txBody>
      </p:sp>
    </p:spTree>
    <p:extLst>
      <p:ext uri="{BB962C8B-B14F-4D97-AF65-F5344CB8AC3E}">
        <p14:creationId xmlns:p14="http://schemas.microsoft.com/office/powerpoint/2010/main" val="752151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43073"/>
            <a:ext cx="11049000" cy="1325563"/>
          </a:xfrm>
        </p:spPr>
        <p:txBody>
          <a:bodyPr/>
          <a:lstStyle/>
          <a:p>
            <a:r>
              <a:rPr lang="en-GB" dirty="0"/>
              <a:t>Q3. Clear teaching and understanding</a:t>
            </a:r>
          </a:p>
        </p:txBody>
      </p:sp>
      <p:sp>
        <p:nvSpPr>
          <p:cNvPr id="3" name="Content Placeholder 2"/>
          <p:cNvSpPr>
            <a:spLocks noGrp="1"/>
          </p:cNvSpPr>
          <p:nvPr>
            <p:ph idx="1"/>
          </p:nvPr>
        </p:nvSpPr>
        <p:spPr/>
        <p:txBody>
          <a:bodyPr>
            <a:normAutofit lnSpcReduction="10000"/>
          </a:bodyPr>
          <a:lstStyle/>
          <a:p>
            <a:pPr>
              <a:lnSpc>
                <a:spcPct val="200000"/>
              </a:lnSpc>
            </a:pPr>
            <a:r>
              <a:rPr lang="en-GB" sz="3200" dirty="0"/>
              <a:t>sufficient </a:t>
            </a:r>
            <a:r>
              <a:rPr lang="en-GB" sz="3200" b="1" dirty="0"/>
              <a:t>explicit teaching</a:t>
            </a:r>
            <a:endParaRPr lang="en-GB" sz="3200" dirty="0"/>
          </a:p>
          <a:p>
            <a:pPr>
              <a:lnSpc>
                <a:spcPct val="200000"/>
              </a:lnSpc>
            </a:pPr>
            <a:r>
              <a:rPr lang="en-GB" sz="3200" b="1" dirty="0"/>
              <a:t>clear presentation </a:t>
            </a:r>
            <a:r>
              <a:rPr lang="en-GB" sz="3200" dirty="0"/>
              <a:t>of information</a:t>
            </a:r>
          </a:p>
          <a:p>
            <a:pPr>
              <a:lnSpc>
                <a:spcPct val="200000"/>
              </a:lnSpc>
            </a:pPr>
            <a:r>
              <a:rPr lang="en-GB" sz="3200" dirty="0"/>
              <a:t>understanding is </a:t>
            </a:r>
            <a:r>
              <a:rPr lang="en-GB" sz="3200" b="1" dirty="0"/>
              <a:t>regularly checked</a:t>
            </a:r>
          </a:p>
          <a:p>
            <a:pPr>
              <a:lnSpc>
                <a:spcPct val="200000"/>
              </a:lnSpc>
            </a:pPr>
            <a:r>
              <a:rPr lang="en-GB" sz="3200" b="1" dirty="0"/>
              <a:t>expert knowledge </a:t>
            </a:r>
            <a:r>
              <a:rPr lang="en-GB" sz="3200" dirty="0"/>
              <a:t>of teachers</a:t>
            </a:r>
          </a:p>
          <a:p>
            <a:pPr>
              <a:lnSpc>
                <a:spcPct val="200000"/>
              </a:lnSpc>
            </a:pPr>
            <a:endParaRPr lang="en-GB" sz="3200" b="1" dirty="0"/>
          </a:p>
        </p:txBody>
      </p:sp>
    </p:spTree>
    <p:extLst>
      <p:ext uri="{BB962C8B-B14F-4D97-AF65-F5344CB8AC3E}">
        <p14:creationId xmlns:p14="http://schemas.microsoft.com/office/powerpoint/2010/main" val="28905172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Clear teaching and understanding</a:t>
            </a:r>
          </a:p>
        </p:txBody>
      </p:sp>
      <p:sp>
        <p:nvSpPr>
          <p:cNvPr id="3" name="Content Placeholder 2"/>
          <p:cNvSpPr>
            <a:spLocks noGrp="1"/>
          </p:cNvSpPr>
          <p:nvPr>
            <p:ph idx="1"/>
          </p:nvPr>
        </p:nvSpPr>
        <p:spPr>
          <a:xfrm>
            <a:off x="838200" y="1570449"/>
            <a:ext cx="10515600" cy="4351338"/>
          </a:xfrm>
        </p:spPr>
        <p:txBody>
          <a:bodyPr>
            <a:normAutofit fontScale="92500" lnSpcReduction="20000"/>
          </a:bodyPr>
          <a:lstStyle/>
          <a:p>
            <a:pPr>
              <a:lnSpc>
                <a:spcPct val="150000"/>
              </a:lnSpc>
            </a:pPr>
            <a:r>
              <a:rPr lang="en-GB" dirty="0"/>
              <a:t>Planning language use (teacher and students)</a:t>
            </a:r>
          </a:p>
          <a:p>
            <a:pPr>
              <a:lnSpc>
                <a:spcPct val="150000"/>
              </a:lnSpc>
            </a:pPr>
            <a:r>
              <a:rPr lang="en-GB" dirty="0"/>
              <a:t>L1-L2 translations provided in vocabulary presentation (where images/gestures insufficient)</a:t>
            </a:r>
          </a:p>
          <a:p>
            <a:pPr>
              <a:lnSpc>
                <a:spcPct val="150000"/>
              </a:lnSpc>
            </a:pPr>
            <a:r>
              <a:rPr lang="en-GB" dirty="0"/>
              <a:t>Paring presentation down, maximising practice</a:t>
            </a:r>
          </a:p>
          <a:p>
            <a:pPr>
              <a:lnSpc>
                <a:spcPct val="150000"/>
              </a:lnSpc>
            </a:pPr>
            <a:r>
              <a:rPr lang="en-GB" dirty="0"/>
              <a:t>Processing pairs to make grammar memorable and meaningful</a:t>
            </a:r>
          </a:p>
          <a:p>
            <a:pPr>
              <a:lnSpc>
                <a:spcPct val="150000"/>
              </a:lnSpc>
            </a:pPr>
            <a:r>
              <a:rPr lang="en-GB" dirty="0"/>
              <a:t>Providing frequent feedback (initially item-by-item)</a:t>
            </a:r>
          </a:p>
        </p:txBody>
      </p:sp>
    </p:spTree>
    <p:extLst>
      <p:ext uri="{BB962C8B-B14F-4D97-AF65-F5344CB8AC3E}">
        <p14:creationId xmlns:p14="http://schemas.microsoft.com/office/powerpoint/2010/main" val="30803196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43073"/>
            <a:ext cx="11049000" cy="1325563"/>
          </a:xfrm>
        </p:spPr>
        <p:txBody>
          <a:bodyPr/>
          <a:lstStyle/>
          <a:p>
            <a:r>
              <a:rPr lang="en-GB" dirty="0"/>
              <a:t>Q4. Remember, know, can do more</a:t>
            </a:r>
          </a:p>
        </p:txBody>
      </p:sp>
      <p:sp>
        <p:nvSpPr>
          <p:cNvPr id="3" name="Content Placeholder 2"/>
          <p:cNvSpPr>
            <a:spLocks noGrp="1"/>
          </p:cNvSpPr>
          <p:nvPr>
            <p:ph idx="1"/>
          </p:nvPr>
        </p:nvSpPr>
        <p:spPr/>
        <p:txBody>
          <a:bodyPr>
            <a:normAutofit/>
          </a:bodyPr>
          <a:lstStyle/>
          <a:p>
            <a:pPr>
              <a:lnSpc>
                <a:spcPct val="200000"/>
              </a:lnSpc>
            </a:pPr>
            <a:r>
              <a:rPr lang="en-GB" sz="3200" dirty="0"/>
              <a:t>developing cumulatively </a:t>
            </a:r>
            <a:r>
              <a:rPr lang="en-GB" sz="3200" b="1" dirty="0"/>
              <a:t>sufficient knowledge</a:t>
            </a:r>
            <a:endParaRPr lang="en-GB" sz="3200" dirty="0"/>
          </a:p>
          <a:p>
            <a:pPr>
              <a:lnSpc>
                <a:spcPct val="200000"/>
              </a:lnSpc>
            </a:pPr>
            <a:r>
              <a:rPr lang="en-GB" sz="3200" dirty="0"/>
              <a:t>concepts are embedded in </a:t>
            </a:r>
            <a:r>
              <a:rPr lang="en-GB" sz="3200" b="1" dirty="0"/>
              <a:t>long-term memory</a:t>
            </a:r>
            <a:endParaRPr lang="en-GB" sz="3200" dirty="0"/>
          </a:p>
          <a:p>
            <a:pPr>
              <a:lnSpc>
                <a:spcPct val="200000"/>
              </a:lnSpc>
            </a:pPr>
            <a:r>
              <a:rPr lang="en-GB" sz="3200" dirty="0"/>
              <a:t>knowledge </a:t>
            </a:r>
            <a:r>
              <a:rPr lang="en-GB" sz="3200" b="1" dirty="0"/>
              <a:t>applied fluently</a:t>
            </a:r>
            <a:endParaRPr lang="en-GB" sz="3200" dirty="0"/>
          </a:p>
          <a:p>
            <a:pPr>
              <a:lnSpc>
                <a:spcPct val="200000"/>
              </a:lnSpc>
            </a:pPr>
            <a:r>
              <a:rPr lang="en-GB" sz="3200" b="1" dirty="0"/>
              <a:t>assessment</a:t>
            </a:r>
          </a:p>
        </p:txBody>
      </p:sp>
    </p:spTree>
    <p:extLst>
      <p:ext uri="{BB962C8B-B14F-4D97-AF65-F5344CB8AC3E}">
        <p14:creationId xmlns:p14="http://schemas.microsoft.com/office/powerpoint/2010/main" val="2969418858"/>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w Cen MT">
      <a:maj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erman SSCs Presentation" id="{D7EAE5A2-D63E-41EC-90F5-265942C6CAF1}" vid="{1E1D1D12-6C51-42D5-AE20-3CDAAE0CA8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541</TotalTime>
  <Words>2523</Words>
  <Application>Microsoft Macintosh PowerPoint</Application>
  <PresentationFormat>Widescreen</PresentationFormat>
  <Paragraphs>136</Paragraphs>
  <Slides>15</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Century Gothic</vt:lpstr>
      <vt:lpstr>Tw Cen MT</vt:lpstr>
      <vt:lpstr>Wingdings</vt:lpstr>
      <vt:lpstr>1_Office Theme</vt:lpstr>
      <vt:lpstr>Ofsted framework &amp; NCELP</vt:lpstr>
      <vt:lpstr>FAQ in schools this year</vt:lpstr>
      <vt:lpstr>Q1. Essential language knowledge</vt:lpstr>
      <vt:lpstr>Essential language knowledge  (for beginner language learners)</vt:lpstr>
      <vt:lpstr>Q2. Order of teaching</vt:lpstr>
      <vt:lpstr>Order of teaching</vt:lpstr>
      <vt:lpstr>Q3. Clear teaching and understanding</vt:lpstr>
      <vt:lpstr>Clear teaching and understanding</vt:lpstr>
      <vt:lpstr>Q4. Remember, know, can do more</vt:lpstr>
      <vt:lpstr>Remember, know, can do more</vt:lpstr>
      <vt:lpstr>NCELP Pedagogy</vt:lpstr>
      <vt:lpstr>General considerations</vt:lpstr>
      <vt:lpstr>Additional Ofsted notes on curriculum design</vt:lpstr>
      <vt:lpstr>FAQ in schools this year</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Hawkes</dc:creator>
  <cp:lastModifiedBy>Helen Thomas</cp:lastModifiedBy>
  <cp:revision>61</cp:revision>
  <cp:lastPrinted>2019-10-22T10:02:56Z</cp:lastPrinted>
  <dcterms:created xsi:type="dcterms:W3CDTF">2019-03-27T07:30:03Z</dcterms:created>
  <dcterms:modified xsi:type="dcterms:W3CDTF">2020-07-07T17:58:36Z</dcterms:modified>
</cp:coreProperties>
</file>