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8"/>
  </p:notesMasterIdLst>
  <p:sldIdLst>
    <p:sldId id="257" r:id="rId5"/>
    <p:sldId id="348" r:id="rId6"/>
    <p:sldId id="259" r:id="rId7"/>
    <p:sldId id="333" r:id="rId8"/>
    <p:sldId id="334" r:id="rId9"/>
    <p:sldId id="335" r:id="rId10"/>
    <p:sldId id="336" r:id="rId11"/>
    <p:sldId id="339" r:id="rId12"/>
    <p:sldId id="268" r:id="rId13"/>
    <p:sldId id="358" r:id="rId14"/>
    <p:sldId id="344" r:id="rId15"/>
    <p:sldId id="342" r:id="rId16"/>
    <p:sldId id="345" r:id="rId17"/>
    <p:sldId id="363" r:id="rId18"/>
    <p:sldId id="362" r:id="rId19"/>
    <p:sldId id="361" r:id="rId20"/>
    <p:sldId id="356" r:id="rId21"/>
    <p:sldId id="343" r:id="rId22"/>
    <p:sldId id="349" r:id="rId23"/>
    <p:sldId id="357" r:id="rId24"/>
    <p:sldId id="350" r:id="rId25"/>
    <p:sldId id="351" r:id="rId26"/>
    <p:sldId id="2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8" autoAdjust="0"/>
    <p:restoredTop sz="86376" autoAdjust="0"/>
  </p:normalViewPr>
  <p:slideViewPr>
    <p:cSldViewPr snapToGrid="0">
      <p:cViewPr varScale="1">
        <p:scale>
          <a:sx n="73" d="100"/>
          <a:sy n="73" d="100"/>
        </p:scale>
        <p:origin x="200" y="8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17/07/2020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can’t cover all of these. But you can now find resources on all of them on the </a:t>
            </a:r>
            <a:r>
              <a:rPr lang="en-GB" dirty="0" err="1"/>
              <a:t>ncelp</a:t>
            </a:r>
            <a:r>
              <a:rPr lang="en-GB" dirty="0"/>
              <a:t> resources portal. </a:t>
            </a:r>
          </a:p>
          <a:p>
            <a:r>
              <a:rPr lang="en-GB" dirty="0"/>
              <a:t>There are professional development power points and there are documents explaining the research that underpins some of our decisions. </a:t>
            </a:r>
          </a:p>
        </p:txBody>
      </p:sp>
      <p:sp>
        <p:nvSpPr>
          <p:cNvPr id="4" name="Slide Number Placeholder 3"/>
          <p:cNvSpPr>
            <a:spLocks noGrp="1"/>
          </p:cNvSpPr>
          <p:nvPr>
            <p:ph type="sldNum" sz="quarter" idx="10"/>
          </p:nvPr>
        </p:nvSpPr>
        <p:spPr/>
        <p:txBody>
          <a:bodyPr/>
          <a:lstStyle/>
          <a:p>
            <a:fld id="{52B0C110-5A49-47B8-9F2D-25980BE9250F}" type="slidenum">
              <a:rPr lang="en-GB" smtClean="0"/>
              <a:t>10</a:t>
            </a:fld>
            <a:endParaRPr lang="en-GB"/>
          </a:p>
        </p:txBody>
      </p:sp>
    </p:spTree>
    <p:extLst>
      <p:ext uri="{BB962C8B-B14F-4D97-AF65-F5344CB8AC3E}">
        <p14:creationId xmlns:p14="http://schemas.microsoft.com/office/powerpoint/2010/main" val="1460325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2144580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given what we have said about how difficult it is to access research – how have we been doing it? </a:t>
            </a:r>
          </a:p>
          <a:p>
            <a:r>
              <a:rPr lang="en-US" dirty="0"/>
              <a:t>To help communicate some examples of research to the teachers in the NCELP network we have been using summaries of research that are held on OASIS</a:t>
            </a:r>
            <a:r>
              <a:rPr lang="en-US" baseline="0" dirty="0"/>
              <a:t>.  </a:t>
            </a:r>
          </a:p>
          <a:p>
            <a:r>
              <a:rPr lang="en-US" baseline="0" dirty="0"/>
              <a:t>OASIS is a searchable database of one A4-page summaries of research studies. I have heard it said that you can read a couple in the time it takes to drink a big mug of tea!  </a:t>
            </a:r>
            <a:endParaRPr lang="en-US" dirty="0"/>
          </a:p>
          <a:p>
            <a:r>
              <a:rPr lang="en-US" dirty="0"/>
              <a:t>Hundreds of findings from research studies are now available to all. They used to just be shared among academics in universities.</a:t>
            </a:r>
          </a:p>
          <a:p>
            <a:endParaRPr lang="en-US" dirty="0"/>
          </a:p>
          <a:p>
            <a:endParaRPr lang="en-US" dirty="0"/>
          </a:p>
        </p:txBody>
      </p:sp>
      <p:sp>
        <p:nvSpPr>
          <p:cNvPr id="4" name="Slide Number Placeholder 3"/>
          <p:cNvSpPr>
            <a:spLocks noGrp="1"/>
          </p:cNvSpPr>
          <p:nvPr>
            <p:ph type="sldNum" sz="quarter" idx="10"/>
          </p:nvPr>
        </p:nvSpPr>
        <p:spPr/>
        <p:txBody>
          <a:bodyPr/>
          <a:lstStyle/>
          <a:p>
            <a:fld id="{48D61898-8BA6-4B26-ACFD-7C1D790186B3}" type="slidenum">
              <a:rPr lang="en-GB" smtClean="0"/>
              <a:t>12</a:t>
            </a:fld>
            <a:endParaRPr lang="en-GB"/>
          </a:p>
        </p:txBody>
      </p:sp>
    </p:spTree>
    <p:extLst>
      <p:ext uri="{BB962C8B-B14F-4D97-AF65-F5344CB8AC3E}">
        <p14:creationId xmlns:p14="http://schemas.microsoft.com/office/powerpoint/2010/main" val="1533092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https://</a:t>
            </a:r>
            <a:r>
              <a:rPr lang="en-GB" dirty="0" err="1">
                <a:solidFill>
                  <a:schemeClr val="bg1"/>
                </a:solidFill>
              </a:rPr>
              <a:t>mailchi.mp</a:t>
            </a:r>
            <a:r>
              <a:rPr lang="en-GB" dirty="0">
                <a:solidFill>
                  <a:schemeClr val="bg1"/>
                </a:solidFill>
              </a:rPr>
              <a:t>/481ba176f2d1/oasis-alerts</a:t>
            </a: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1319331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be hearing more about this later, so this is a brief summary: </a:t>
            </a:r>
          </a:p>
          <a:p>
            <a:r>
              <a:rPr lang="en-GB" dirty="0"/>
              <a:t>The research informed our decisions about which phonics to teach and in which order</a:t>
            </a:r>
          </a:p>
          <a:p>
            <a:r>
              <a:rPr lang="en-GB" dirty="0"/>
              <a:t>We chose words from a list of high frequency words</a:t>
            </a:r>
          </a:p>
          <a:p>
            <a:r>
              <a:rPr lang="en-GB" dirty="0"/>
              <a:t>They are taught a little bit every lesson in a staged roll out</a:t>
            </a:r>
          </a:p>
          <a:p>
            <a:r>
              <a:rPr lang="en-GB" dirty="0"/>
              <a:t>They are actively practised in activities</a:t>
            </a:r>
          </a:p>
          <a:p>
            <a:r>
              <a:rPr lang="en-GB" dirty="0"/>
              <a:t>They are revisited </a:t>
            </a:r>
          </a:p>
          <a:p>
            <a:r>
              <a:rPr lang="en-GB" dirty="0"/>
              <a:t>And more time is needed for French phonics! In fact we are still teaching new French phonics in year 8</a:t>
            </a:r>
          </a:p>
          <a:p>
            <a:endParaRPr lang="en-GB" dirty="0"/>
          </a:p>
          <a:p>
            <a:r>
              <a:rPr lang="en-GB" dirty="0"/>
              <a:t>Here are some of the </a:t>
            </a:r>
            <a:r>
              <a:rPr lang="en-GB" baseline="0" dirty="0"/>
              <a:t>research findings  - you’ll see Robert’s name quite a lot there.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90163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Decisions had to be made about vocabulary teaching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Which vocabulary is carefully selected from the highest frequency words according to a well constructed corpus of millions of words – the words that appear most are the most useful for communication across different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know from research that you need to have a bank of verbs before you can create the sentences you want to create – the meaning of verbs is like the anchor in a sentence. </a:t>
            </a:r>
            <a:br>
              <a:rPr lang="en-GB" baseline="0" dirty="0"/>
            </a:br>
            <a:r>
              <a:rPr lang="en-GB" baseline="0" dirty="0"/>
              <a:t>We know that learning mixed sets of words allows you to create a number of sentences very quickly – but if you just know a set of nouns for sports or animals or types of television programmes, it is harder to be creative with what you can understand and say. Also we know that very closely semantically related words (sets of fruits or animals) can be confusing and more difficult to learn than more mixed sets. </a:t>
            </a:r>
            <a:br>
              <a:rPr lang="en-GB" baseline="0" dirty="0"/>
            </a:br>
            <a:r>
              <a:rPr lang="en-GB" baseline="0" dirty="0"/>
              <a:t>Research can also tell us what kinds of activities are most efficient for establishing robust knowledge that lasts and can be recalled fast and when under some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And it can tell us about the kinds of activities that can help promote depth of vocabulary knowledge – knowing when to use a word, what its opposites are, which words often occur with it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can inform our thinking about: </a:t>
            </a:r>
          </a:p>
          <a:p>
            <a:r>
              <a:rPr lang="en-GB" dirty="0"/>
              <a:t>how to present grammar in very short simple explanations focusing on just one feature</a:t>
            </a:r>
          </a:p>
          <a:p>
            <a:r>
              <a:rPr lang="en-GB" baseline="0" dirty="0"/>
              <a:t>How to create activities that force students to notice and attach meaning to features when they are listening and reading</a:t>
            </a:r>
            <a:br>
              <a:rPr lang="en-GB" baseline="0" dirty="0"/>
            </a:br>
            <a:r>
              <a:rPr lang="en-GB" baseline="0" dirty="0"/>
              <a:t>how to focus on contrasting pairs of features </a:t>
            </a:r>
          </a:p>
          <a:p>
            <a:r>
              <a:rPr lang="en-GB" baseline="0" dirty="0"/>
              <a:t>And how to provide ample structured spoken and written practice of a particular grammar feature, that make using it and understanding it really essential to get the activity done. </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So, to show how these strands of knowledge are brought together, I will talk a little about the NCELP schemes of work</a:t>
            </a:r>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502569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I do, you can find them here. This is the resource portal – it is fully searchable and has all of the CPD and resources. </a:t>
            </a:r>
          </a:p>
          <a:p>
            <a:r>
              <a:rPr lang="en-GB" baseline="0" dirty="0"/>
              <a:t>There are now 767 resources on here, more are added each week. The work of thousands of hours of resource developers time. </a:t>
            </a:r>
          </a:p>
          <a:p>
            <a:r>
              <a:rPr lang="en-GB" baseline="0" dirty="0"/>
              <a:t>This is all freely accessible to any teacher, any school, not just those involved in the project.</a:t>
            </a:r>
          </a:p>
          <a:p>
            <a:r>
              <a:rPr lang="en-GB" baseline="0" dirty="0"/>
              <a:t>On it you will find the schemes of work. </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18</a:t>
            </a:fld>
            <a:endParaRPr lang="en-GB"/>
          </a:p>
        </p:txBody>
      </p:sp>
    </p:spTree>
    <p:extLst>
      <p:ext uri="{BB962C8B-B14F-4D97-AF65-F5344CB8AC3E}">
        <p14:creationId xmlns:p14="http://schemas.microsoft.com/office/powerpoint/2010/main" val="2379721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solidFill>
                  <a:srgbClr val="002060"/>
                </a:solidFill>
                <a:latin typeface="Century Gothic" panose="020B0502020202020204" pitchFamily="34" charset="0"/>
              </a:rPr>
              <a:t>The key, unique feature of the NCELP SOW is that it very carefully integrates the grammar, vocabulary and phonics</a:t>
            </a:r>
          </a:p>
          <a:p>
            <a:r>
              <a:rPr lang="en-GB" b="0" dirty="0">
                <a:solidFill>
                  <a:srgbClr val="002060"/>
                </a:solidFill>
                <a:latin typeface="Century Gothic" panose="020B0502020202020204" pitchFamily="34" charset="0"/>
              </a:rPr>
              <a:t>They are  grammar-driven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latin typeface="Century Gothic" panose="020B0502020202020204" pitchFamily="34" charset="0"/>
              </a:rPr>
              <a:t>rather than topic-based - </a:t>
            </a:r>
            <a:r>
              <a:rPr lang="en-GB" b="1" dirty="0">
                <a:solidFill>
                  <a:schemeClr val="accent5">
                    <a:lumMod val="75000"/>
                  </a:schemeClr>
                </a:solidFill>
              </a:rPr>
              <a:t>Topic-based at the start of learning is difficult / impossible? </a:t>
            </a:r>
            <a:r>
              <a:rPr lang="en-GB" b="1" i="1" dirty="0">
                <a:solidFill>
                  <a:schemeClr val="accent5">
                    <a:lumMod val="75000"/>
                  </a:schemeClr>
                </a:solidFill>
              </a:rPr>
              <a:t>IF</a:t>
            </a:r>
            <a:r>
              <a:rPr lang="en-GB" b="1" dirty="0">
                <a:solidFill>
                  <a:schemeClr val="accent5">
                    <a:lumMod val="75000"/>
                  </a:schemeClr>
                </a:solidFill>
              </a:rPr>
              <a:t> we want high frequency vocabulary and grammar that is: principled, sequenced, and re-visited. Topic-based words are often not high frequency; topics associate one grammar feature with one topic, and then that grammar can be dropped; topics emphasise formulaic, rote–learning of phrases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latin typeface="Century Gothic" panose="020B0502020202020204" pitchFamily="34" charset="0"/>
              </a:rPr>
              <a:t>If you go to the resources portal, and search for Schemes of Work, you can download the Schemes for year 7 terms 1 and 2</a:t>
            </a:r>
          </a:p>
          <a:p>
            <a:r>
              <a:rPr lang="en-GB" b="0" dirty="0">
                <a:solidFill>
                  <a:srgbClr val="002060"/>
                </a:solidFill>
                <a:latin typeface="Century Gothic" panose="020B0502020202020204" pitchFamily="34" charset="0"/>
              </a:rPr>
              <a:t>Term 3 and year 8 is about to go live- on 17</a:t>
            </a:r>
            <a:r>
              <a:rPr lang="en-GB" b="0" baseline="30000" dirty="0">
                <a:solidFill>
                  <a:srgbClr val="002060"/>
                </a:solidFill>
                <a:latin typeface="Century Gothic" panose="020B0502020202020204" pitchFamily="34" charset="0"/>
              </a:rPr>
              <a:t>th</a:t>
            </a:r>
            <a:r>
              <a:rPr lang="en-GB" b="0" dirty="0">
                <a:solidFill>
                  <a:srgbClr val="002060"/>
                </a:solidFill>
                <a:latin typeface="Century Gothic" panose="020B0502020202020204" pitchFamily="34" charset="0"/>
              </a:rPr>
              <a:t> July! </a:t>
            </a:r>
          </a:p>
        </p:txBody>
      </p:sp>
      <p:sp>
        <p:nvSpPr>
          <p:cNvPr id="4" name="Slide Number Placeholder 3"/>
          <p:cNvSpPr>
            <a:spLocks noGrp="1"/>
          </p:cNvSpPr>
          <p:nvPr>
            <p:ph type="sldNum" sz="quarter" idx="10"/>
          </p:nvPr>
        </p:nvSpPr>
        <p:spPr/>
        <p:txBody>
          <a:bodyPr/>
          <a:lstStyle/>
          <a:p>
            <a:fld id="{2B3AED9D-D95D-45C5-A958-1C0CCA845DDB}" type="slidenum">
              <a:rPr lang="en-GB" smtClean="0"/>
              <a:t>19</a:t>
            </a:fld>
            <a:endParaRPr lang="en-GB"/>
          </a:p>
        </p:txBody>
      </p:sp>
    </p:spTree>
    <p:extLst>
      <p:ext uri="{BB962C8B-B14F-4D97-AF65-F5344CB8AC3E}">
        <p14:creationId xmlns:p14="http://schemas.microsoft.com/office/powerpoint/2010/main" val="24914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65902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202593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look at the bottom of the SOW you can see a number of useful tabs. </a:t>
            </a:r>
          </a:p>
          <a:p>
            <a:r>
              <a:rPr lang="en-GB" dirty="0"/>
              <a:t>For example, one is ’Resources’ which links directly to the ppts for each lesson. </a:t>
            </a:r>
          </a:p>
        </p:txBody>
      </p:sp>
      <p:sp>
        <p:nvSpPr>
          <p:cNvPr id="4" name="Slide Number Placeholder 3"/>
          <p:cNvSpPr>
            <a:spLocks noGrp="1"/>
          </p:cNvSpPr>
          <p:nvPr>
            <p:ph type="sldNum" sz="quarter" idx="10"/>
          </p:nvPr>
        </p:nvSpPr>
        <p:spPr/>
        <p:txBody>
          <a:bodyPr/>
          <a:lstStyle/>
          <a:p>
            <a:fld id="{2B3AED9D-D95D-45C5-A958-1C0CCA845DDB}" type="slidenum">
              <a:rPr lang="en-GB" smtClean="0"/>
              <a:t>21</a:t>
            </a:fld>
            <a:endParaRPr lang="en-GB"/>
          </a:p>
        </p:txBody>
      </p:sp>
    </p:spTree>
    <p:extLst>
      <p:ext uri="{BB962C8B-B14F-4D97-AF65-F5344CB8AC3E}">
        <p14:creationId xmlns:p14="http://schemas.microsoft.com/office/powerpoint/2010/main" val="3201515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been asked – so if you teach learners like this, what can they do? What should we ‘test’ to see whether they have learnt? </a:t>
            </a:r>
          </a:p>
          <a:p>
            <a:r>
              <a:rPr lang="en-GB" dirty="0"/>
              <a:t>The NCELP SOW have tests in terms 2 and 3, across the years. </a:t>
            </a:r>
          </a:p>
          <a:p>
            <a:r>
              <a:rPr lang="en-GB" dirty="0"/>
              <a:t>In term 2 we focus on tests of knowledge of P, V and G</a:t>
            </a:r>
          </a:p>
          <a:p>
            <a:r>
              <a:rPr lang="en-GB" dirty="0"/>
              <a:t>In term 3, the tests assess that knowledge again, but also whether students can apply that knowledge. </a:t>
            </a:r>
          </a:p>
          <a:p>
            <a:r>
              <a:rPr lang="en-GB" dirty="0"/>
              <a:t>Can they string a sentence together or say anything meaningful? So these tests ask them to describe a picture, translate unseen sentences, or answer comprehension questions.  </a:t>
            </a:r>
          </a:p>
          <a:p>
            <a:endParaRPr lang="en-GB" dirty="0"/>
          </a:p>
        </p:txBody>
      </p:sp>
      <p:sp>
        <p:nvSpPr>
          <p:cNvPr id="4" name="Slide Number Placeholder 3"/>
          <p:cNvSpPr>
            <a:spLocks noGrp="1"/>
          </p:cNvSpPr>
          <p:nvPr>
            <p:ph type="sldNum" sz="quarter" idx="10"/>
          </p:nvPr>
        </p:nvSpPr>
        <p:spPr/>
        <p:txBody>
          <a:bodyPr/>
          <a:lstStyle/>
          <a:p>
            <a:fld id="{2B3AED9D-D95D-45C5-A958-1C0CCA845DDB}" type="slidenum">
              <a:rPr lang="en-GB" smtClean="0"/>
              <a:t>22</a:t>
            </a:fld>
            <a:endParaRPr lang="en-GB"/>
          </a:p>
        </p:txBody>
      </p:sp>
    </p:spTree>
    <p:extLst>
      <p:ext uri="{BB962C8B-B14F-4D97-AF65-F5344CB8AC3E}">
        <p14:creationId xmlns:p14="http://schemas.microsoft.com/office/powerpoint/2010/main" val="1981542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We offered advice to BBC Bitesize on their KS3 materials and the BBC team have interviewed and filmed Jenny Hopper and Joe Fincham, two NCELP Specialist Teachers, talking about teaching phonics and making grammar practice meaningful. </a:t>
            </a:r>
          </a:p>
          <a:p>
            <a:endParaRPr lang="en-GB" dirty="0"/>
          </a:p>
          <a:p>
            <a:r>
              <a:rPr lang="en-GB" dirty="0"/>
              <a:t>Four members of the NCELP team are on the GCSE review panel. We have been providing advice about how tests in year 11 can best stimulate and assess the kinds of knowledge that I have talked about and you will hear more about today </a:t>
            </a:r>
          </a:p>
          <a:p>
            <a:endParaRPr lang="en-GB" dirty="0"/>
          </a:p>
          <a:p>
            <a:r>
              <a:rPr lang="en-GB" dirty="0"/>
              <a:t>Recently, members of NCELP have become involved in helping the Oak online academy design curriculum and then film lessons using the NCELP resources</a:t>
            </a:r>
          </a:p>
          <a:p>
            <a:endParaRPr lang="en-GB" dirty="0"/>
          </a:p>
          <a:p>
            <a:r>
              <a:rPr lang="en-GB" dirty="0"/>
              <a:t>And finally we have had some involvement in working on an Ofsted review group, and that is a perfect point to hand over to Rachel</a:t>
            </a:r>
          </a:p>
          <a:p>
            <a:endParaRPr lang="en-GB" dirty="0"/>
          </a:p>
          <a:p>
            <a:r>
              <a:rPr lang="en-GB" dirty="0"/>
              <a:t>Please do use the Q &amp; A function for any questions you would like to ask – Rachel and I hope to answer as many as possible at the end of Rachel’s presentation. </a:t>
            </a: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4070086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NCELP’s overarching purposes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1 to link research and practice more closely than has previously been the case.</a:t>
            </a:r>
            <a:br>
              <a:rPr lang="en-GB" sz="1200" kern="1200" baseline="0" dirty="0">
                <a:solidFill>
                  <a:schemeClr val="tx1"/>
                </a:solidFill>
                <a:effectLst/>
                <a:latin typeface="+mn-lt"/>
                <a:ea typeface="+mn-ea"/>
                <a:cs typeface="+mn-cs"/>
              </a:rPr>
            </a:br>
            <a:endParaRPr lang="en-GB" sz="1200" b="1"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2 to draw on research to change aspects of classroom pedagogy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kern="1200" baseline="0" dirty="0">
                <a:solidFill>
                  <a:schemeClr val="tx1"/>
                </a:solidFill>
                <a:effectLst/>
                <a:latin typeface="+mn-lt"/>
                <a:ea typeface="+mn-ea"/>
                <a:cs typeface="+mn-cs"/>
              </a:rPr>
            </a:br>
            <a:r>
              <a:rPr lang="en-GB" sz="1200" b="0" i="0" kern="1200" baseline="0" dirty="0">
                <a:solidFill>
                  <a:schemeClr val="tx1"/>
                </a:solidFill>
                <a:effectLst/>
                <a:latin typeface="+mn-lt"/>
                <a:ea typeface="+mn-ea"/>
                <a:cs typeface="+mn-cs"/>
              </a:rPr>
              <a:t>3 with a view to improving intrinsic motivation and increasing the numbers of students studying a language at KS4.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D61898-8BA6-4B26-ACFD-7C1D790186B3}" type="slidenum">
              <a:rPr lang="en-GB" smtClean="0"/>
              <a:t>4</a:t>
            </a:fld>
            <a:endParaRPr lang="en-GB"/>
          </a:p>
        </p:txBody>
      </p:sp>
    </p:spTree>
    <p:extLst>
      <p:ext uri="{BB962C8B-B14F-4D97-AF65-F5344CB8AC3E}">
        <p14:creationId xmlns:p14="http://schemas.microsoft.com/office/powerpoint/2010/main" val="35206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take the core purposes</a:t>
            </a:r>
            <a:r>
              <a:rPr lang="en-GB" baseline="0" dirty="0"/>
              <a:t> one by one.</a:t>
            </a:r>
            <a:br>
              <a:rPr lang="en-GB" baseline="0" dirty="0"/>
            </a:br>
            <a:r>
              <a:rPr lang="en-GB" baseline="0" dirty="0"/>
              <a:t>Why has it been and continues to be a challenge to link language learning research and practice?</a:t>
            </a:r>
          </a:p>
          <a:p>
            <a:r>
              <a:rPr lang="en-GB" baseline="0" dirty="0"/>
              <a:t>Some of our teachers have said ‘why has no one told us this before?’ ‘why did I not know this?’</a:t>
            </a:r>
            <a:br>
              <a:rPr lang="en-GB" baseline="0" dirty="0"/>
            </a:br>
            <a:r>
              <a:rPr lang="en-GB" baseline="0" dirty="0"/>
              <a:t>It is not for a lack of interest on the part of teachers or researchers.  </a:t>
            </a:r>
            <a:br>
              <a:rPr lang="en-GB" baseline="0" dirty="0"/>
            </a:br>
            <a:r>
              <a:rPr lang="en-GB" baseline="0" dirty="0"/>
              <a:t>The difficulties are lack of time and money and the difficulty of gaining access to high-quality research journals. </a:t>
            </a:r>
          </a:p>
          <a:p>
            <a:r>
              <a:rPr lang="en-GB" baseline="0" dirty="0"/>
              <a:t> Once no longer in full-time study, access to these journals is expensive and not supported by school CPD budgets. There are also sometimes issues in a) relating the terminology of research to the pedagogy of the classroom and b) in discerning the applicability of findings from studies in which the contexts differ wildly from our own (e.g. university learners of English in China vs secondary-age learners of FL in the UK).</a:t>
            </a:r>
          </a:p>
          <a:p>
            <a:r>
              <a:rPr lang="en-GB" baseline="0" dirty="0"/>
              <a:t>So, NCELP </a:t>
            </a:r>
            <a:r>
              <a:rPr lang="en-GB" u="none" baseline="0" dirty="0"/>
              <a:t>aims help improve this situation.</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5</a:t>
            </a:fld>
            <a:endParaRPr lang="en-GB"/>
          </a:p>
        </p:txBody>
      </p:sp>
    </p:spTree>
    <p:extLst>
      <p:ext uri="{BB962C8B-B14F-4D97-AF65-F5344CB8AC3E}">
        <p14:creationId xmlns:p14="http://schemas.microsoft.com/office/powerpoint/2010/main" val="2991547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NCELP aims to articulate a pedagogy that are </a:t>
            </a:r>
            <a:r>
              <a:rPr lang="en-GB" u="none" baseline="0" dirty="0"/>
              <a:t>sound and work </a:t>
            </a:r>
            <a:r>
              <a:rPr lang="en-GB" u="none" baseline="0" dirty="0">
                <a:solidFill>
                  <a:srgbClr val="FF0000"/>
                </a:solidFill>
              </a:rPr>
              <a:t>for as many teachers and pupils as possible for as much of the time as possible</a:t>
            </a:r>
            <a:r>
              <a:rPr lang="en-GB" u="none" baseline="0" dirty="0"/>
              <a:t>, with the aim of making language </a:t>
            </a:r>
            <a:r>
              <a:rPr lang="en-GB" baseline="0" dirty="0"/>
              <a:t>teaching less reliant on personal charisma and craft knowledge of individual teachers. </a:t>
            </a:r>
          </a:p>
          <a:p>
            <a:r>
              <a:rPr lang="en-GB" baseline="0" dirty="0"/>
              <a:t>It stresses the importance of establishing a body of phonics, vocabulary and grammar knowledge and sets out to define what that could look like.  </a:t>
            </a:r>
          </a:p>
          <a:p>
            <a:r>
              <a:rPr lang="en-GB" baseline="0" dirty="0"/>
              <a:t>It emphasises practice that doesn’t lose the connection </a:t>
            </a:r>
            <a:r>
              <a:rPr lang="en-GB" u="none" baseline="0" dirty="0"/>
              <a:t>with the meaning and the function of language (not abstract mechanical practice)  </a:t>
            </a:r>
          </a:p>
          <a:p>
            <a:r>
              <a:rPr lang="en-GB" baseline="0" dirty="0"/>
              <a:t>As a result of these characteristics, it becomes necessary to move away from the shaping of the curriculum around discrete topics, and this is particularly clear in the early stages. </a:t>
            </a:r>
            <a:br>
              <a:rPr lang="en-GB" baseline="0" dirty="0"/>
            </a:b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6</a:t>
            </a:fld>
            <a:endParaRPr lang="en-GB"/>
          </a:p>
        </p:txBody>
      </p:sp>
    </p:spTree>
    <p:extLst>
      <p:ext uri="{BB962C8B-B14F-4D97-AF65-F5344CB8AC3E}">
        <p14:creationId xmlns:p14="http://schemas.microsoft.com/office/powerpoint/2010/main" val="3683198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NCELP is set on developing pedagogy to improve intrinsic motivation.</a:t>
            </a:r>
          </a:p>
          <a:p>
            <a:r>
              <a:rPr lang="en-GB" baseline="0" dirty="0"/>
              <a:t>Research has suggested that:  </a:t>
            </a:r>
          </a:p>
          <a:p>
            <a:r>
              <a:rPr lang="en-GB" baseline="0" dirty="0"/>
              <a:t>feeling good about achievement and perceiving the subject is learnable predicts whether a student chooses to do the subject</a:t>
            </a:r>
          </a:p>
          <a:p>
            <a:r>
              <a:rPr lang="en-GB" baseline="0" dirty="0"/>
              <a:t>learners are more motivated by learning when they feel they can succeed and ‘know’ something or be able to do something</a:t>
            </a:r>
          </a:p>
          <a:p>
            <a:r>
              <a:rPr lang="en-GB" baseline="0" dirty="0"/>
              <a:t>learners are more motivated when they feel they can read out loud</a:t>
            </a:r>
          </a:p>
          <a:p>
            <a:r>
              <a:rPr lang="en-GB" baseline="0" dirty="0"/>
              <a:t>Today, we hope you will see how the NCELP pedagogy aims to give learners a really solid knowledge base, and gradually build up their capacity to use it, faster and more easily.</a:t>
            </a:r>
          </a:p>
          <a:p>
            <a:endParaRPr lang="en-GB" baseline="0" dirty="0"/>
          </a:p>
        </p:txBody>
      </p:sp>
      <p:sp>
        <p:nvSpPr>
          <p:cNvPr id="4" name="Slide Number Placeholder 3"/>
          <p:cNvSpPr>
            <a:spLocks noGrp="1"/>
          </p:cNvSpPr>
          <p:nvPr>
            <p:ph type="sldNum" sz="quarter" idx="10"/>
          </p:nvPr>
        </p:nvSpPr>
        <p:spPr/>
        <p:txBody>
          <a:bodyPr/>
          <a:lstStyle/>
          <a:p>
            <a:fld id="{48D61898-8BA6-4B26-ACFD-7C1D790186B3}" type="slidenum">
              <a:rPr lang="en-GB" smtClean="0"/>
              <a:t>7</a:t>
            </a:fld>
            <a:endParaRPr lang="en-GB"/>
          </a:p>
        </p:txBody>
      </p:sp>
    </p:spTree>
    <p:extLst>
      <p:ext uri="{BB962C8B-B14F-4D97-AF65-F5344CB8AC3E}">
        <p14:creationId xmlns:p14="http://schemas.microsoft.com/office/powerpoint/2010/main" val="501965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So,</a:t>
            </a:r>
            <a:r>
              <a:rPr lang="en-GB" sz="1200" b="1" kern="1200" baseline="0" dirty="0">
                <a:solidFill>
                  <a:schemeClr val="tx1"/>
                </a:solidFill>
                <a:effectLst/>
                <a:latin typeface="+mn-lt"/>
                <a:ea typeface="+mn-ea"/>
                <a:cs typeface="+mn-cs"/>
              </a:rPr>
              <a:t> how did NCELP come about?  </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November 2016, the Teaching Schools Council published the </a:t>
            </a:r>
            <a:r>
              <a:rPr lang="en-GB" sz="1200" i="0" kern="1200" dirty="0">
                <a:solidFill>
                  <a:schemeClr val="tx1"/>
                </a:solidFill>
                <a:effectLst/>
                <a:latin typeface="+mn-lt"/>
                <a:ea typeface="+mn-ea"/>
                <a:cs typeface="+mn-cs"/>
              </a:rPr>
              <a:t>Report of </a:t>
            </a:r>
            <a:r>
              <a:rPr lang="en-GB" sz="1200" i="1" kern="1200" dirty="0">
                <a:solidFill>
                  <a:schemeClr val="tx1"/>
                </a:solidFill>
                <a:effectLst/>
                <a:latin typeface="+mn-lt"/>
                <a:ea typeface="+mn-ea"/>
                <a:cs typeface="+mn-cs"/>
              </a:rPr>
              <a:t>the MFL Pedagogy Review.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 the back of the report, the DfE published an invitation to tender for</a:t>
            </a:r>
            <a:r>
              <a:rPr lang="en-GB" sz="1200" kern="1200" baseline="0" dirty="0">
                <a:solidFill>
                  <a:schemeClr val="tx1"/>
                </a:solidFill>
                <a:effectLst/>
                <a:latin typeface="+mn-lt"/>
                <a:ea typeface="+mn-ea"/>
                <a:cs typeface="+mn-cs"/>
              </a:rPr>
              <a:t> the Centre for Excellence, which was awarded in September and which officially started work on 3 December 2018</a:t>
            </a:r>
          </a:p>
          <a:p>
            <a:r>
              <a:rPr lang="en-GB" sz="1200" kern="1200" baseline="0" dirty="0">
                <a:solidFill>
                  <a:schemeClr val="tx1"/>
                </a:solidFill>
                <a:effectLst/>
                <a:latin typeface="+mn-lt"/>
                <a:ea typeface="+mn-ea"/>
                <a:cs typeface="+mn-cs"/>
              </a:rPr>
              <a:t>That report made several recommendations. </a:t>
            </a:r>
          </a:p>
          <a:p>
            <a:r>
              <a:rPr lang="en-GB" dirty="0"/>
              <a:t>NCELP was funded to help deliver the key recommendations relating to pedagogy</a:t>
            </a:r>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8</a:t>
            </a:fld>
            <a:endParaRPr lang="en-GB"/>
          </a:p>
        </p:txBody>
      </p:sp>
    </p:spTree>
    <p:extLst>
      <p:ext uri="{BB962C8B-B14F-4D97-AF65-F5344CB8AC3E}">
        <p14:creationId xmlns:p14="http://schemas.microsoft.com/office/powerpoint/2010/main" val="3115309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we can’t cover all of these. But you can now find resources on all of them on the </a:t>
            </a:r>
            <a:r>
              <a:rPr lang="en-GB" dirty="0" err="1"/>
              <a:t>ncelp</a:t>
            </a:r>
            <a:r>
              <a:rPr lang="en-GB" dirty="0"/>
              <a:t> resources portal. </a:t>
            </a:r>
          </a:p>
          <a:p>
            <a:r>
              <a:rPr lang="en-GB" dirty="0"/>
              <a:t>There are professional development power points and there are documents explaining the research that underpins some of our decisions. </a:t>
            </a:r>
          </a:p>
        </p:txBody>
      </p:sp>
      <p:sp>
        <p:nvSpPr>
          <p:cNvPr id="4" name="Slide Number Placeholder 3"/>
          <p:cNvSpPr>
            <a:spLocks noGrp="1"/>
          </p:cNvSpPr>
          <p:nvPr>
            <p:ph type="sldNum" sz="quarter" idx="10"/>
          </p:nvPr>
        </p:nvSpPr>
        <p:spPr/>
        <p:txBody>
          <a:bodyPr/>
          <a:lstStyle/>
          <a:p>
            <a:fld id="{52B0C110-5A49-47B8-9F2D-25980BE9250F}" type="slidenum">
              <a:rPr lang="en-GB" smtClean="0"/>
              <a:t>9</a:t>
            </a:fld>
            <a:endParaRPr lang="en-GB"/>
          </a:p>
        </p:txBody>
      </p:sp>
    </p:spTree>
    <p:extLst>
      <p:ext uri="{BB962C8B-B14F-4D97-AF65-F5344CB8AC3E}">
        <p14:creationId xmlns:p14="http://schemas.microsoft.com/office/powerpoint/2010/main" val="3394670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17/07/2020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17/07/2020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519528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216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088975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3069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43876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858951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61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859698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76241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00118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043791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513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47611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0128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65181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2296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8697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84963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074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37660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29578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0981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9883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54536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0409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1599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5851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36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678133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17/07/2020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35175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17/07/2020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79869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17/07/2020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12077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17/07/2020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42267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17/07/2020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5594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17/07/2020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17/07/2020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17/07/2020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272925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57625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9711198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esources.ncelp.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s://oasis-database.org/" TargetMode="External"/><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tiff"/><Relationship Id="rId5" Type="http://schemas.openxmlformats.org/officeDocument/2006/relationships/image" Target="../media/image10.tiff"/><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hyperlink" Target="https://mailchi.mp/481ba176f2d1/oasis-aler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hyperlink" Target="https://www.bbc.co.uk/teach/teacher-suppor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oasis-database.org/concern/summaries/n296wz13w?locale=e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oasis-database.org/concern/summaries/r207tp32d?locale=en" TargetMode="External"/><Relationship Id="rId4" Type="http://schemas.openxmlformats.org/officeDocument/2006/relationships/hyperlink" Target="https://oasis-database.org/concern/summaries/xs55mc18j?locale=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resources.ncelp.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9576" y="879279"/>
            <a:ext cx="9255841" cy="3719443"/>
          </a:xfrm>
        </p:spPr>
        <p:txBody>
          <a:bodyPr>
            <a:normAutofit fontScale="90000"/>
          </a:bodyPr>
          <a:lstStyle/>
          <a:p>
            <a:pPr algn="l"/>
            <a:r>
              <a:rPr lang="en-GB" b="1" dirty="0">
                <a:solidFill>
                  <a:schemeClr val="bg1"/>
                </a:solidFill>
              </a:rPr>
              <a:t>Opening session: Curriculum Development, </a:t>
            </a:r>
            <a:br>
              <a:rPr lang="en-GB" b="1" dirty="0">
                <a:solidFill>
                  <a:schemeClr val="bg1"/>
                </a:solidFill>
              </a:rPr>
            </a:br>
            <a:r>
              <a:rPr lang="en-GB" b="1" dirty="0">
                <a:solidFill>
                  <a:schemeClr val="bg1"/>
                </a:solidFill>
              </a:rPr>
              <a:t>Schemes of Work, </a:t>
            </a:r>
            <a:br>
              <a:rPr lang="en-GB" b="1" dirty="0">
                <a:solidFill>
                  <a:schemeClr val="bg1"/>
                </a:solidFill>
              </a:rPr>
            </a:br>
            <a:r>
              <a:rPr lang="en-GB" b="1" dirty="0">
                <a:solidFill>
                  <a:schemeClr val="bg1"/>
                </a:solidFill>
              </a:rPr>
              <a:t>and OFSTED</a:t>
            </a:r>
            <a:endParaRPr lang="en-GB" dirty="0">
              <a:solidFill>
                <a:schemeClr val="bg1"/>
              </a:solidFill>
            </a:endParaRPr>
          </a:p>
        </p:txBody>
      </p:sp>
      <p:sp>
        <p:nvSpPr>
          <p:cNvPr id="11" name="Title 3">
            <a:extLst>
              <a:ext uri="{FF2B5EF4-FFF2-40B4-BE49-F238E27FC236}">
                <a16:creationId xmlns:a16="http://schemas.microsoft.com/office/drawing/2014/main" id="{C0508B9B-5891-4D3C-9F6E-ECDA43B43AC2}"/>
              </a:ext>
            </a:extLst>
          </p:cNvPr>
          <p:cNvSpPr txBox="1">
            <a:spLocks/>
          </p:cNvSpPr>
          <p:nvPr/>
        </p:nvSpPr>
        <p:spPr>
          <a:xfrm>
            <a:off x="395111" y="6133670"/>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Emma Marsden &amp;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17/7/2020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902" y="216410"/>
            <a:ext cx="10515600" cy="806479"/>
          </a:xfrm>
        </p:spPr>
        <p:txBody>
          <a:bodyPr>
            <a:normAutofit/>
          </a:bodyPr>
          <a:lstStyle/>
          <a:p>
            <a:r>
              <a:rPr lang="en-GB" sz="2800" dirty="0"/>
              <a:t>Languages Pedagogy Review, Recommendations (cont’d)</a:t>
            </a:r>
            <a:endParaRPr lang="en-GB" sz="2200" dirty="0"/>
          </a:p>
        </p:txBody>
      </p:sp>
      <p:sp>
        <p:nvSpPr>
          <p:cNvPr id="3" name="Content Placeholder 2"/>
          <p:cNvSpPr>
            <a:spLocks noGrp="1"/>
          </p:cNvSpPr>
          <p:nvPr>
            <p:ph idx="1"/>
          </p:nvPr>
        </p:nvSpPr>
        <p:spPr>
          <a:xfrm>
            <a:off x="222902" y="1253330"/>
            <a:ext cx="11969098" cy="5062011"/>
          </a:xfrm>
        </p:spPr>
        <p:txBody>
          <a:bodyPr>
            <a:normAutofit lnSpcReduction="10000"/>
          </a:bodyPr>
          <a:lstStyle/>
          <a:p>
            <a:pPr marL="514350" indent="-514350">
              <a:buFont typeface="+mj-lt"/>
              <a:buAutoNum type="arabicPeriod" startAt="7"/>
            </a:pPr>
            <a:r>
              <a:rPr lang="en-GB" dirty="0"/>
              <a:t>know and build on the KS2 languages teaching in feeder schools</a:t>
            </a:r>
          </a:p>
          <a:p>
            <a:pPr marL="514350" indent="-514350">
              <a:buFont typeface="+mj-lt"/>
              <a:buAutoNum type="arabicPeriod" startAt="7"/>
            </a:pPr>
            <a:r>
              <a:rPr lang="en-GB" dirty="0"/>
              <a:t>plan own and students’ TL use carefully, to reinforce taught language</a:t>
            </a:r>
          </a:p>
          <a:p>
            <a:pPr marL="514350" indent="-514350">
              <a:buFont typeface="+mj-lt"/>
              <a:buAutoNum type="arabicPeriod" startAt="7"/>
            </a:pPr>
            <a:r>
              <a:rPr lang="en-GB" dirty="0"/>
              <a:t>use errors to inform teaching, without discouragement</a:t>
            </a:r>
          </a:p>
          <a:p>
            <a:pPr marL="514350" indent="-514350">
              <a:buFont typeface="+mj-lt"/>
              <a:buAutoNum type="arabicPeriod" startAt="7"/>
            </a:pPr>
            <a:r>
              <a:rPr lang="en-GB" i="1" dirty="0"/>
              <a:t>integrated </a:t>
            </a:r>
            <a:r>
              <a:rPr lang="en-GB" dirty="0"/>
              <a:t>teaching of L, S, R, W </a:t>
            </a:r>
            <a:r>
              <a:rPr lang="en-GB" sz="2600" dirty="0"/>
              <a:t>(they share common knowledge)</a:t>
            </a:r>
          </a:p>
          <a:p>
            <a:pPr marL="514350" indent="-514350">
              <a:buFont typeface="+mj-lt"/>
              <a:buAutoNum type="arabicPeriod" startAt="7"/>
            </a:pPr>
            <a:r>
              <a:rPr lang="en-GB" dirty="0"/>
              <a:t> 2-3 hrs teaching time, in lessons of 40-60 minutes (GCSE = 10% curriculum time)</a:t>
            </a:r>
          </a:p>
          <a:p>
            <a:pPr marL="514350" indent="-514350">
              <a:buFont typeface="+mj-lt"/>
              <a:buAutoNum type="arabicPeriod" startAt="7"/>
            </a:pPr>
            <a:r>
              <a:rPr lang="en-GB" dirty="0"/>
              <a:t> meet needs of all learners across the ability range</a:t>
            </a:r>
          </a:p>
          <a:p>
            <a:pPr marL="514350" indent="-514350">
              <a:buFont typeface="+mj-lt"/>
              <a:buAutoNum type="arabicPeriod" startAt="7"/>
            </a:pPr>
            <a:r>
              <a:rPr lang="en-GB" dirty="0"/>
              <a:t> assessment should focus specifically on Phonics, Vocabulary, Grammar taught (achievement tests), with some tasks to compose own sentences and give own oral presentations</a:t>
            </a:r>
          </a:p>
          <a:p>
            <a:pPr marL="514350" indent="-514350">
              <a:buFont typeface="+mj-lt"/>
              <a:buAutoNum type="arabicPeriod" startAt="7"/>
            </a:pPr>
            <a:endParaRPr lang="en-GB" sz="2000" dirty="0"/>
          </a:p>
          <a:p>
            <a:pPr marL="514350" indent="-514350">
              <a:buFont typeface="+mj-lt"/>
              <a:buAutoNum type="arabicPeriod" startAt="7"/>
            </a:pPr>
            <a:endParaRPr lang="en-GB" sz="2000" dirty="0">
              <a:sym typeface="Wingdings" panose="05000000000000000000" pitchFamily="2" charset="2"/>
            </a:endParaRPr>
          </a:p>
          <a:p>
            <a:pPr marL="514350" indent="-514350">
              <a:buFont typeface="+mj-lt"/>
              <a:buAutoNum type="arabicPeriod" startAt="7"/>
            </a:pPr>
            <a:endParaRPr lang="en-GB" sz="2000" dirty="0"/>
          </a:p>
        </p:txBody>
      </p:sp>
      <p:sp>
        <p:nvSpPr>
          <p:cNvPr id="5" name="Rectangle 4">
            <a:extLst>
              <a:ext uri="{FF2B5EF4-FFF2-40B4-BE49-F238E27FC236}">
                <a16:creationId xmlns:a16="http://schemas.microsoft.com/office/drawing/2014/main" id="{7454783B-9267-924A-BCB7-E685E231807F}"/>
              </a:ext>
            </a:extLst>
          </p:cNvPr>
          <p:cNvSpPr/>
          <p:nvPr/>
        </p:nvSpPr>
        <p:spPr>
          <a:xfrm>
            <a:off x="3979167" y="6334780"/>
            <a:ext cx="5038559" cy="523220"/>
          </a:xfrm>
          <a:prstGeom prst="rect">
            <a:avLst/>
          </a:prstGeom>
        </p:spPr>
        <p:txBody>
          <a:bodyPr wrap="none">
            <a:spAutoFit/>
          </a:bodyPr>
          <a:lstStyle/>
          <a:p>
            <a:r>
              <a:rPr lang="en-GB" sz="2800" dirty="0">
                <a:latin typeface="Century Gothic" panose="020B0502020202020204" pitchFamily="34" charset="0"/>
                <a:hlinkClick r:id="rId3"/>
              </a:rPr>
              <a:t>https://resources.ncelp.org/</a:t>
            </a:r>
            <a:endParaRPr lang="en-GB" sz="2800" dirty="0">
              <a:latin typeface="Century Gothic" panose="020B0502020202020204" pitchFamily="34" charset="0"/>
            </a:endParaRPr>
          </a:p>
        </p:txBody>
      </p:sp>
    </p:spTree>
    <p:extLst>
      <p:ext uri="{BB962C8B-B14F-4D97-AF65-F5344CB8AC3E}">
        <p14:creationId xmlns:p14="http://schemas.microsoft.com/office/powerpoint/2010/main" val="41187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665156" cy="867128"/>
          </a:xfrm>
          <a:prstGeom prst="rect">
            <a:avLst/>
          </a:prstGeom>
        </p:spPr>
      </p:pic>
      <p:sp>
        <p:nvSpPr>
          <p:cNvPr id="2" name="Title 1"/>
          <p:cNvSpPr>
            <a:spLocks noGrp="1"/>
          </p:cNvSpPr>
          <p:nvPr>
            <p:ph type="title"/>
          </p:nvPr>
        </p:nvSpPr>
        <p:spPr>
          <a:xfrm>
            <a:off x="164572" y="26894"/>
            <a:ext cx="6484584" cy="1325563"/>
          </a:xfrm>
        </p:spPr>
        <p:txBody>
          <a:bodyPr>
            <a:normAutofit/>
          </a:bodyPr>
          <a:lstStyle/>
          <a:p>
            <a:r>
              <a:rPr lang="en-GB" sz="3600" b="1" dirty="0">
                <a:solidFill>
                  <a:schemeClr val="bg1"/>
                </a:solidFill>
              </a:rPr>
              <a:t>Research informing practice</a:t>
            </a:r>
          </a:p>
        </p:txBody>
      </p:sp>
      <p:sp>
        <p:nvSpPr>
          <p:cNvPr id="6" name="TextBox 5"/>
          <p:cNvSpPr txBox="1"/>
          <p:nvPr/>
        </p:nvSpPr>
        <p:spPr>
          <a:xfrm>
            <a:off x="6884894" y="6494076"/>
            <a:ext cx="334284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Emma Marsden &amp; Rachel Hawkes</a:t>
            </a:r>
          </a:p>
        </p:txBody>
      </p:sp>
    </p:spTree>
    <p:extLst>
      <p:ext uri="{BB962C8B-B14F-4D97-AF65-F5344CB8AC3E}">
        <p14:creationId xmlns:p14="http://schemas.microsoft.com/office/powerpoint/2010/main" val="2669692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952D4-5862-4B5F-BE96-9423D1D0CA9E}"/>
              </a:ext>
            </a:extLst>
          </p:cNvPr>
          <p:cNvSpPr>
            <a:spLocks noGrp="1"/>
          </p:cNvSpPr>
          <p:nvPr>
            <p:ph type="title"/>
          </p:nvPr>
        </p:nvSpPr>
        <p:spPr>
          <a:xfrm>
            <a:off x="70096" y="919681"/>
            <a:ext cx="7166264" cy="1325563"/>
          </a:xfrm>
        </p:spPr>
        <p:txBody>
          <a:bodyPr>
            <a:normAutofit fontScale="90000"/>
          </a:bodyPr>
          <a:lstStyle/>
          <a:p>
            <a:r>
              <a:rPr lang="en-US" sz="4000" dirty="0">
                <a:solidFill>
                  <a:schemeClr val="accent5">
                    <a:lumMod val="75000"/>
                  </a:schemeClr>
                </a:solidFill>
                <a:hlinkClick r:id="rId3"/>
              </a:rPr>
              <a:t>https://oasis-database.org</a:t>
            </a:r>
            <a:br>
              <a:rPr lang="en-US" sz="4000" dirty="0">
                <a:solidFill>
                  <a:schemeClr val="accent5">
                    <a:lumMod val="75000"/>
                  </a:schemeClr>
                </a:solidFill>
              </a:rPr>
            </a:br>
            <a:r>
              <a:rPr lang="en-US" dirty="0"/>
              <a:t>Open Accessible Summaries in Language Studies</a:t>
            </a:r>
            <a:br>
              <a:rPr lang="en-US" dirty="0">
                <a:solidFill>
                  <a:schemeClr val="accent5">
                    <a:lumMod val="75000"/>
                  </a:schemeClr>
                </a:solidFill>
              </a:rPr>
            </a:br>
            <a:endParaRPr lang="en-GB" dirty="0"/>
          </a:p>
        </p:txBody>
      </p:sp>
      <p:pic>
        <p:nvPicPr>
          <p:cNvPr id="5" name="Shape 178" descr="OASIS logo">
            <a:extLst>
              <a:ext uri="{FF2B5EF4-FFF2-40B4-BE49-F238E27FC236}">
                <a16:creationId xmlns:a16="http://schemas.microsoft.com/office/drawing/2014/main" id="{55E66475-AA25-604E-926D-5C984793CF7A}"/>
              </a:ext>
            </a:extLst>
          </p:cNvPr>
          <p:cNvPicPr preferRelativeResize="0">
            <a:picLocks/>
          </p:cNvPicPr>
          <p:nvPr/>
        </p:nvPicPr>
        <p:blipFill rotWithShape="1">
          <a:blip r:embed="rId4">
            <a:alphaModFix/>
          </a:blip>
          <a:srcRect/>
          <a:stretch/>
        </p:blipFill>
        <p:spPr>
          <a:xfrm>
            <a:off x="70096" y="5151489"/>
            <a:ext cx="3776231" cy="1103212"/>
          </a:xfrm>
          <a:prstGeom prst="rect">
            <a:avLst/>
          </a:prstGeom>
          <a:noFill/>
          <a:ln>
            <a:noFill/>
          </a:ln>
        </p:spPr>
      </p:pic>
      <p:pic>
        <p:nvPicPr>
          <p:cNvPr id="7" name="Picture 6" descr="British Academy logo">
            <a:extLst>
              <a:ext uri="{FF2B5EF4-FFF2-40B4-BE49-F238E27FC236}">
                <a16:creationId xmlns:a16="http://schemas.microsoft.com/office/drawing/2014/main" id="{3EA1DACC-4CBD-6E4A-8225-C350E096CCC0}"/>
              </a:ext>
            </a:extLst>
          </p:cNvPr>
          <p:cNvPicPr>
            <a:picLocks noChangeAspect="1"/>
          </p:cNvPicPr>
          <p:nvPr/>
        </p:nvPicPr>
        <p:blipFill>
          <a:blip r:embed="rId5"/>
          <a:stretch>
            <a:fillRect/>
          </a:stretch>
        </p:blipFill>
        <p:spPr>
          <a:xfrm>
            <a:off x="4042242" y="5507414"/>
            <a:ext cx="1830686" cy="869576"/>
          </a:xfrm>
          <a:prstGeom prst="rect">
            <a:avLst/>
          </a:prstGeom>
        </p:spPr>
      </p:pic>
      <p:pic>
        <p:nvPicPr>
          <p:cNvPr id="8" name="Picture 7" descr="Economic and Social Research Council logo">
            <a:extLst>
              <a:ext uri="{FF2B5EF4-FFF2-40B4-BE49-F238E27FC236}">
                <a16:creationId xmlns:a16="http://schemas.microsoft.com/office/drawing/2014/main" id="{5D3A35DB-322B-6F4B-AB16-14A2730B3B0C}"/>
              </a:ext>
            </a:extLst>
          </p:cNvPr>
          <p:cNvPicPr>
            <a:picLocks noChangeAspect="1"/>
          </p:cNvPicPr>
          <p:nvPr/>
        </p:nvPicPr>
        <p:blipFill>
          <a:blip r:embed="rId6"/>
          <a:stretch>
            <a:fillRect/>
          </a:stretch>
        </p:blipFill>
        <p:spPr>
          <a:xfrm>
            <a:off x="4400890" y="4597219"/>
            <a:ext cx="1035571" cy="890591"/>
          </a:xfrm>
          <a:prstGeom prst="rect">
            <a:avLst/>
          </a:prstGeom>
        </p:spPr>
      </p:pic>
      <p:pic>
        <p:nvPicPr>
          <p:cNvPr id="9" name="Picture 8" descr="a journal">
            <a:extLst>
              <a:ext uri="{FF2B5EF4-FFF2-40B4-BE49-F238E27FC236}">
                <a16:creationId xmlns:a16="http://schemas.microsoft.com/office/drawing/2014/main" id="{48E1EFA2-D011-C44E-B42B-8C6FC99C892E}"/>
              </a:ext>
            </a:extLst>
          </p:cNvPr>
          <p:cNvPicPr>
            <a:picLocks noChangeAspect="1"/>
          </p:cNvPicPr>
          <p:nvPr/>
        </p:nvPicPr>
        <p:blipFill rotWithShape="1">
          <a:blip r:embed="rId7"/>
          <a:srcRect l="-1" r="76960"/>
          <a:stretch/>
        </p:blipFill>
        <p:spPr>
          <a:xfrm>
            <a:off x="0" y="3552867"/>
            <a:ext cx="1191115" cy="1277169"/>
          </a:xfrm>
          <a:prstGeom prst="rect">
            <a:avLst/>
          </a:prstGeom>
        </p:spPr>
      </p:pic>
      <p:pic>
        <p:nvPicPr>
          <p:cNvPr id="10" name="Picture 9" descr="The Modern Language Journal">
            <a:extLst>
              <a:ext uri="{FF2B5EF4-FFF2-40B4-BE49-F238E27FC236}">
                <a16:creationId xmlns:a16="http://schemas.microsoft.com/office/drawing/2014/main" id="{2EF8A774-AA72-CC48-928C-497A46F2EB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42980" y="3573509"/>
            <a:ext cx="860289" cy="117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TESOL logo">
            <a:extLst>
              <a:ext uri="{FF2B5EF4-FFF2-40B4-BE49-F238E27FC236}">
                <a16:creationId xmlns:a16="http://schemas.microsoft.com/office/drawing/2014/main" id="{D42D6309-39FD-5946-9580-06D8A1BF1A50}"/>
              </a:ext>
            </a:extLst>
          </p:cNvPr>
          <p:cNvPicPr>
            <a:picLocks noChangeAspect="1"/>
          </p:cNvPicPr>
          <p:nvPr/>
        </p:nvPicPr>
        <p:blipFill>
          <a:blip r:embed="rId9"/>
          <a:stretch>
            <a:fillRect/>
          </a:stretch>
        </p:blipFill>
        <p:spPr>
          <a:xfrm>
            <a:off x="2450815" y="3606770"/>
            <a:ext cx="731138" cy="1119089"/>
          </a:xfrm>
          <a:prstGeom prst="rect">
            <a:avLst/>
          </a:prstGeom>
        </p:spPr>
      </p:pic>
      <p:sp>
        <p:nvSpPr>
          <p:cNvPr id="12" name="TextBox 11">
            <a:extLst>
              <a:ext uri="{FF2B5EF4-FFF2-40B4-BE49-F238E27FC236}">
                <a16:creationId xmlns:a16="http://schemas.microsoft.com/office/drawing/2014/main" id="{0B4DDE6F-796D-6145-AFB5-DFEB595E27C1}"/>
              </a:ext>
            </a:extLst>
          </p:cNvPr>
          <p:cNvSpPr txBox="1"/>
          <p:nvPr/>
        </p:nvSpPr>
        <p:spPr>
          <a:xfrm>
            <a:off x="3352873" y="3919583"/>
            <a:ext cx="2855709" cy="369332"/>
          </a:xfrm>
          <a:prstGeom prst="rect">
            <a:avLst/>
          </a:prstGeom>
          <a:noFill/>
        </p:spPr>
        <p:txBody>
          <a:bodyPr wrap="square" rtlCol="0">
            <a:spAutoFit/>
          </a:bodyPr>
          <a:lstStyle/>
          <a:p>
            <a:r>
              <a:rPr lang="en-US" dirty="0">
                <a:solidFill>
                  <a:schemeClr val="accent5">
                    <a:lumMod val="75000"/>
                  </a:schemeClr>
                </a:solidFill>
                <a:latin typeface="Century Gothic" panose="020B0502020202020204" pitchFamily="34" charset="0"/>
              </a:rPr>
              <a:t>among many others</a:t>
            </a:r>
          </a:p>
        </p:txBody>
      </p:sp>
      <p:sp>
        <p:nvSpPr>
          <p:cNvPr id="13" name="Rounded Rectangle 12"/>
          <p:cNvSpPr/>
          <p:nvPr/>
        </p:nvSpPr>
        <p:spPr>
          <a:xfrm>
            <a:off x="170330" y="1323407"/>
            <a:ext cx="5133069" cy="1747009"/>
          </a:xfrm>
          <a:prstGeom prst="roundRect">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One page, non-technical, openly accessible summaries of high quality peer-reviewed, international research</a:t>
            </a:r>
          </a:p>
        </p:txBody>
      </p:sp>
      <p:pic>
        <p:nvPicPr>
          <p:cNvPr id="14" name="Picture 13" descr="screenshot of an OASIS summary">
            <a:extLst>
              <a:ext uri="{FF2B5EF4-FFF2-40B4-BE49-F238E27FC236}">
                <a16:creationId xmlns:a16="http://schemas.microsoft.com/office/drawing/2014/main" id="{754E2AA8-870D-0643-8835-342927A6381A}"/>
              </a:ext>
            </a:extLst>
          </p:cNvPr>
          <p:cNvPicPr>
            <a:picLocks noChangeAspect="1"/>
          </p:cNvPicPr>
          <p:nvPr/>
        </p:nvPicPr>
        <p:blipFill rotWithShape="1">
          <a:blip r:embed="rId10">
            <a:extLst>
              <a:ext uri="{28A0092B-C50C-407E-A947-70E740481C1C}">
                <a14:useLocalDpi xmlns:a14="http://schemas.microsoft.com/office/drawing/2010/main" val="0"/>
              </a:ext>
            </a:extLst>
          </a:blip>
          <a:srcRect l="2530" r="3455"/>
          <a:stretch/>
        </p:blipFill>
        <p:spPr>
          <a:xfrm>
            <a:off x="6501540" y="288175"/>
            <a:ext cx="5116338" cy="5929221"/>
          </a:xfrm>
          <a:prstGeom prst="rect">
            <a:avLst/>
          </a:prstGeom>
        </p:spPr>
      </p:pic>
    </p:spTree>
    <p:extLst>
      <p:ext uri="{BB962C8B-B14F-4D97-AF65-F5344CB8AC3E}">
        <p14:creationId xmlns:p14="http://schemas.microsoft.com/office/powerpoint/2010/main" val="421743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95AF1-D781-45FF-983D-657F308EB19B}"/>
              </a:ext>
            </a:extLst>
          </p:cNvPr>
          <p:cNvSpPr>
            <a:spLocks noGrp="1"/>
          </p:cNvSpPr>
          <p:nvPr>
            <p:ph type="title"/>
          </p:nvPr>
        </p:nvSpPr>
        <p:spPr>
          <a:xfrm>
            <a:off x="138287" y="312445"/>
            <a:ext cx="12532683" cy="1325563"/>
          </a:xfrm>
        </p:spPr>
        <p:txBody>
          <a:bodyPr>
            <a:normAutofit/>
          </a:bodyPr>
          <a:lstStyle/>
          <a:p>
            <a:r>
              <a:rPr lang="en-GB" sz="4000" dirty="0"/>
              <a:t>Want monthly alerts of new OASIS summaries?</a:t>
            </a:r>
          </a:p>
        </p:txBody>
      </p:sp>
      <p:sp>
        <p:nvSpPr>
          <p:cNvPr id="4" name="Content Placeholder 3">
            <a:extLst>
              <a:ext uri="{FF2B5EF4-FFF2-40B4-BE49-F238E27FC236}">
                <a16:creationId xmlns:a16="http://schemas.microsoft.com/office/drawing/2014/main" id="{E7902E5C-445C-1744-B3F8-6A5E306A94CC}"/>
              </a:ext>
            </a:extLst>
          </p:cNvPr>
          <p:cNvSpPr>
            <a:spLocks noGrp="1"/>
          </p:cNvSpPr>
          <p:nvPr>
            <p:ph idx="1"/>
          </p:nvPr>
        </p:nvSpPr>
        <p:spPr>
          <a:xfrm>
            <a:off x="494322" y="1475494"/>
            <a:ext cx="10857089" cy="4641394"/>
          </a:xfrm>
          <a:prstGeom prst="wedgeEllipseCallout">
            <a:avLst>
              <a:gd name="adj1" fmla="val 49144"/>
              <a:gd name="adj2" fmla="val -46610"/>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buNone/>
            </a:pPr>
            <a:r>
              <a:rPr lang="en-GB" dirty="0">
                <a:solidFill>
                  <a:schemeClr val="bg1"/>
                </a:solidFill>
              </a:rPr>
              <a:t>Go to oasis-database.org </a:t>
            </a:r>
          </a:p>
          <a:p>
            <a:pPr marL="0" indent="0">
              <a:buNone/>
            </a:pPr>
            <a:r>
              <a:rPr lang="en-GB" dirty="0">
                <a:solidFill>
                  <a:schemeClr val="bg1"/>
                </a:solidFill>
              </a:rPr>
              <a:t>Scroll down to: </a:t>
            </a:r>
          </a:p>
          <a:p>
            <a:pPr algn="ctr"/>
            <a:endParaRPr lang="en-GB" dirty="0">
              <a:solidFill>
                <a:schemeClr val="bg1"/>
              </a:solidFill>
            </a:endParaRPr>
          </a:p>
          <a:p>
            <a:pPr marL="0" indent="0" algn="ctr">
              <a:buNone/>
            </a:pPr>
            <a:r>
              <a:rPr lang="en-GB" dirty="0">
                <a:solidFill>
                  <a:schemeClr val="accent2"/>
                </a:solidFill>
                <a:hlinkClick r:id="rId3">
                  <a:extLst>
                    <a:ext uri="{A12FA001-AC4F-418D-AE19-62706E023703}">
                      <ahyp:hlinkClr xmlns:ahyp="http://schemas.microsoft.com/office/drawing/2018/hyperlinkcolor" val="tx"/>
                    </a:ext>
                  </a:extLst>
                </a:hlinkClick>
              </a:rPr>
              <a:t>Sign up </a:t>
            </a:r>
            <a:r>
              <a:rPr lang="en-GB" dirty="0">
                <a:solidFill>
                  <a:schemeClr val="bg1"/>
                </a:solidFill>
              </a:rPr>
              <a:t>takes 20 seconds!</a:t>
            </a:r>
          </a:p>
        </p:txBody>
      </p:sp>
      <p:pic>
        <p:nvPicPr>
          <p:cNvPr id="5" name="Picture 4" descr="screenshot of textbox for OASIS updates">
            <a:extLst>
              <a:ext uri="{FF2B5EF4-FFF2-40B4-BE49-F238E27FC236}">
                <a16:creationId xmlns:a16="http://schemas.microsoft.com/office/drawing/2014/main" id="{83F55065-5AF3-8943-B18F-5AD6D0562884}"/>
              </a:ext>
            </a:extLst>
          </p:cNvPr>
          <p:cNvPicPr>
            <a:picLocks noChangeAspect="1"/>
          </p:cNvPicPr>
          <p:nvPr/>
        </p:nvPicPr>
        <p:blipFill>
          <a:blip r:embed="rId4"/>
          <a:stretch>
            <a:fillRect/>
          </a:stretch>
        </p:blipFill>
        <p:spPr>
          <a:xfrm>
            <a:off x="3207989" y="4372228"/>
            <a:ext cx="5194300" cy="1181100"/>
          </a:xfrm>
          <a:prstGeom prst="rect">
            <a:avLst/>
          </a:prstGeom>
        </p:spPr>
      </p:pic>
    </p:spTree>
    <p:extLst>
      <p:ext uri="{BB962C8B-B14F-4D97-AF65-F5344CB8AC3E}">
        <p14:creationId xmlns:p14="http://schemas.microsoft.com/office/powerpoint/2010/main" val="14252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3" name="Title 2"/>
          <p:cNvSpPr>
            <a:spLocks noGrp="1"/>
          </p:cNvSpPr>
          <p:nvPr>
            <p:ph type="ctrTitle"/>
          </p:nvPr>
        </p:nvSpPr>
        <p:spPr>
          <a:xfrm>
            <a:off x="0" y="0"/>
            <a:ext cx="10363200" cy="2387600"/>
          </a:xfrm>
        </p:spPr>
        <p:txBody>
          <a:bodyPr anchor="t">
            <a:normAutofit/>
          </a:bodyPr>
          <a:lstStyle/>
          <a:p>
            <a:pPr algn="l"/>
            <a:r>
              <a:rPr lang="en-GB" sz="4000" b="1" dirty="0">
                <a:solidFill>
                  <a:prstClr val="white"/>
                </a:solidFill>
              </a:rPr>
              <a:t>PHONICS</a:t>
            </a:r>
            <a:endParaRPr lang="en-GB" dirty="0"/>
          </a:p>
        </p:txBody>
      </p:sp>
      <p:pic>
        <p:nvPicPr>
          <p:cNvPr id="15" name="Picture 14" descr="rectang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Title 3">
            <a:extLst>
              <a:ext uri="{FF2B5EF4-FFF2-40B4-BE49-F238E27FC236}">
                <a16:creationId xmlns:a16="http://schemas.microsoft.com/office/drawing/2014/main" id="{F4D9FA39-D8B7-4DF2-88D7-6DF480B26B6A}"/>
              </a:ext>
            </a:extLst>
          </p:cNvPr>
          <p:cNvSpPr txBox="1">
            <a:spLocks/>
          </p:cNvSpPr>
          <p:nvPr/>
        </p:nvSpPr>
        <p:spPr>
          <a:xfrm>
            <a:off x="0" y="603823"/>
            <a:ext cx="10542494" cy="197329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selection and order of Sound – Symbol - Correspondences (SSCs)</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high-frequency ‘source’ words</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staged roll out</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practice activities </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systematic revisiting</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much more time for French – new SSCs in year 8</a:t>
            </a:r>
          </a:p>
        </p:txBody>
      </p:sp>
      <p:sp>
        <p:nvSpPr>
          <p:cNvPr id="13" name="Rectangle 12">
            <a:extLst>
              <a:ext uri="{FF2B5EF4-FFF2-40B4-BE49-F238E27FC236}">
                <a16:creationId xmlns:a16="http://schemas.microsoft.com/office/drawing/2014/main" id="{C30F9343-74DA-450D-8100-609B309773E4}"/>
              </a:ext>
            </a:extLst>
          </p:cNvPr>
          <p:cNvSpPr/>
          <p:nvPr/>
        </p:nvSpPr>
        <p:spPr>
          <a:xfrm>
            <a:off x="237351" y="2930645"/>
            <a:ext cx="11598166" cy="3416320"/>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200" dirty="0" err="1">
                <a:latin typeface="Century Gothic" panose="020B0502020202020204" pitchFamily="34" charset="0"/>
              </a:rPr>
              <a:t>Erler</a:t>
            </a:r>
            <a:r>
              <a:rPr lang="en-GB" sz="1200" dirty="0">
                <a:latin typeface="Century Gothic" panose="020B0502020202020204" pitchFamily="34" charset="0"/>
              </a:rPr>
              <a:t>, L. and </a:t>
            </a:r>
            <a:r>
              <a:rPr lang="en-GB" sz="1200" dirty="0" err="1">
                <a:latin typeface="Century Gothic" panose="020B0502020202020204" pitchFamily="34" charset="0"/>
              </a:rPr>
              <a:t>Macaro</a:t>
            </a:r>
            <a:r>
              <a:rPr lang="en-GB" sz="1200" dirty="0">
                <a:latin typeface="Century Gothic" panose="020B0502020202020204" pitchFamily="34" charset="0"/>
              </a:rPr>
              <a:t>, E. (2012) ‘Decoding Ability in French as a Foreign Language and Language Learning Motivation’. The Modern Language Journal, 95(4): 496-518.</a:t>
            </a:r>
          </a:p>
          <a:p>
            <a:r>
              <a:rPr lang="en-GB" sz="1200" dirty="0">
                <a:latin typeface="Century Gothic" panose="020B0502020202020204" pitchFamily="34" charset="0"/>
              </a:rPr>
              <a:t>Porter, A.M. (2014) An early start to French literacy:  Learning the spoken and written word simultaneously in English primary schools.  PhD thesis, University of Southampton.</a:t>
            </a:r>
          </a:p>
          <a:p>
            <a:r>
              <a:rPr lang="en-GB" sz="1200" dirty="0" err="1">
                <a:latin typeface="Century Gothic" panose="020B0502020202020204" pitchFamily="34" charset="0"/>
              </a:rPr>
              <a:t>Woore</a:t>
            </a:r>
            <a:r>
              <a:rPr lang="en-GB" sz="1200" dirty="0">
                <a:latin typeface="Century Gothic" panose="020B0502020202020204" pitchFamily="34" charset="0"/>
              </a:rPr>
              <a:t>, R. (2007) ‘“</a:t>
            </a:r>
            <a:r>
              <a:rPr lang="en-GB" sz="1200" dirty="0" err="1">
                <a:latin typeface="Century Gothic" panose="020B0502020202020204" pitchFamily="34" charset="0"/>
              </a:rPr>
              <a:t>Weisse</a:t>
            </a:r>
            <a:r>
              <a:rPr lang="en-GB" sz="1200" dirty="0">
                <a:latin typeface="Century Gothic" panose="020B0502020202020204" pitchFamily="34" charset="0"/>
              </a:rPr>
              <a:t> </a:t>
            </a:r>
            <a:r>
              <a:rPr lang="en-GB" sz="1200" dirty="0" err="1">
                <a:latin typeface="Century Gothic" panose="020B0502020202020204" pitchFamily="34" charset="0"/>
              </a:rPr>
              <a:t>Maus</a:t>
            </a:r>
            <a:r>
              <a:rPr lang="en-GB" sz="1200" dirty="0">
                <a:latin typeface="Century Gothic" panose="020B0502020202020204" pitchFamily="34" charset="0"/>
              </a:rPr>
              <a:t> in </a:t>
            </a:r>
            <a:r>
              <a:rPr lang="en-GB" sz="1200" dirty="0" err="1">
                <a:latin typeface="Century Gothic" panose="020B0502020202020204" pitchFamily="34" charset="0"/>
              </a:rPr>
              <a:t>Meinem</a:t>
            </a:r>
            <a:r>
              <a:rPr lang="en-GB" sz="1200" dirty="0">
                <a:latin typeface="Century Gothic" panose="020B0502020202020204" pitchFamily="34" charset="0"/>
              </a:rPr>
              <a:t> </a:t>
            </a:r>
            <a:r>
              <a:rPr lang="en-GB" sz="1200" dirty="0" err="1">
                <a:latin typeface="Century Gothic" panose="020B0502020202020204" pitchFamily="34" charset="0"/>
              </a:rPr>
              <a:t>Haus</a:t>
            </a:r>
            <a:r>
              <a:rPr lang="en-GB" sz="1200" dirty="0">
                <a:latin typeface="Century Gothic" panose="020B0502020202020204" pitchFamily="34" charset="0"/>
              </a:rPr>
              <a:t>”: Using Poems and Learner Strategies to Help Learners Decode the Sounds of the L2’. Language Learning Journal, vol. 35, no. 2, pp. 175-188.</a:t>
            </a:r>
          </a:p>
          <a:p>
            <a:r>
              <a:rPr lang="en-GB" sz="1200" dirty="0" err="1">
                <a:latin typeface="Century Gothic" panose="020B0502020202020204" pitchFamily="34" charset="0"/>
              </a:rPr>
              <a:t>Woore</a:t>
            </a:r>
            <a:r>
              <a:rPr lang="en-GB" sz="1200" dirty="0">
                <a:latin typeface="Century Gothic" panose="020B0502020202020204" pitchFamily="34" charset="0"/>
              </a:rPr>
              <a:t>, R. (2009) ‘Beginners’ progress in decoding L2 French: some longitudinal evidence from English Modern Foreign Languages classrooms’. Language Learning Journal, vol. 37, no. 1, pp. 3-18.</a:t>
            </a:r>
          </a:p>
          <a:p>
            <a:r>
              <a:rPr lang="en-GB" sz="1200" dirty="0" err="1">
                <a:latin typeface="Century Gothic" panose="020B0502020202020204" pitchFamily="34" charset="0"/>
              </a:rPr>
              <a:t>Woore</a:t>
            </a:r>
            <a:r>
              <a:rPr lang="en-GB" sz="1200" dirty="0">
                <a:latin typeface="Century Gothic" panose="020B0502020202020204" pitchFamily="34" charset="0"/>
              </a:rPr>
              <a:t>, R. (2010) ‘Thinking aloud about L2 decoding: an exploration into the strategies used by beginner learners when pronouncing unfamiliar French words’. Language Learning Journal, vol. 38, no. 1, pp. 3-17.</a:t>
            </a:r>
          </a:p>
          <a:p>
            <a:r>
              <a:rPr lang="en-GB" sz="1200" dirty="0" err="1">
                <a:latin typeface="Century Gothic" panose="020B0502020202020204" pitchFamily="34" charset="0"/>
              </a:rPr>
              <a:t>Woore</a:t>
            </a:r>
            <a:r>
              <a:rPr lang="en-GB" sz="1200" dirty="0">
                <a:latin typeface="Century Gothic" panose="020B0502020202020204" pitchFamily="34" charset="0"/>
              </a:rPr>
              <a:t>, R. (2011) Investigating and developing beginner learners’ decoding proficiency in second language French: an evaluation of two programmes of instruction. Unpublished PhD thesis, University of Oxford.</a:t>
            </a:r>
          </a:p>
          <a:p>
            <a:r>
              <a:rPr lang="en-GB" sz="1200" dirty="0" err="1">
                <a:latin typeface="Century Gothic" panose="020B0502020202020204" pitchFamily="34" charset="0"/>
              </a:rPr>
              <a:t>Woore</a:t>
            </a:r>
            <a:r>
              <a:rPr lang="en-GB" sz="1200" dirty="0">
                <a:latin typeface="Century Gothic" panose="020B0502020202020204" pitchFamily="34" charset="0"/>
              </a:rPr>
              <a:t>, R. (2014) ‘Beginner learners’ progress in decoding L2 French: transfer effects in typologically similar L1-L2 writing systems’.  Writing Systems Research, volume 4(2): 167-189.</a:t>
            </a:r>
          </a:p>
          <a:p>
            <a:r>
              <a:rPr lang="en-GB" sz="1200" dirty="0" err="1">
                <a:latin typeface="Century Gothic" panose="020B0502020202020204" pitchFamily="34" charset="0"/>
              </a:rPr>
              <a:t>Woore</a:t>
            </a:r>
            <a:r>
              <a:rPr lang="en-GB" sz="1200" dirty="0">
                <a:latin typeface="Century Gothic" panose="020B0502020202020204" pitchFamily="34" charset="0"/>
              </a:rPr>
              <a:t>, R (2018) ‘Learners’ pronunciations of familiar and unfamiliar French words: what can they tell us about phonological decoding in an L2?’ The Language Learning Journal, 46(4):456-69. </a:t>
            </a:r>
          </a:p>
          <a:p>
            <a:r>
              <a:rPr lang="en-GB" sz="1200" dirty="0" err="1">
                <a:latin typeface="Century Gothic" panose="020B0502020202020204" pitchFamily="34" charset="0"/>
              </a:rPr>
              <a:t>Woore</a:t>
            </a:r>
            <a:r>
              <a:rPr lang="en-GB" sz="1200" dirty="0">
                <a:latin typeface="Century Gothic" panose="020B0502020202020204" pitchFamily="34" charset="0"/>
              </a:rPr>
              <a:t>, R., Graham, S., Porter, A., Courtney, L. and </a:t>
            </a:r>
            <a:r>
              <a:rPr lang="en-GB" sz="1200" dirty="0" err="1">
                <a:latin typeface="Century Gothic" panose="020B0502020202020204" pitchFamily="34" charset="0"/>
              </a:rPr>
              <a:t>Savory</a:t>
            </a:r>
            <a:r>
              <a:rPr lang="en-GB" sz="1200" dirty="0">
                <a:latin typeface="Century Gothic" panose="020B0502020202020204" pitchFamily="34" charset="0"/>
              </a:rPr>
              <a:t>, C. (2018) Foreign Language Education: Unlocking Reading (FLEUR) - A study into the teaching of reading to beginner learners of French in secondary school.  https://ora.ox.ac.uk/objects/uuid:4b0cb239-72f0-49e4-8f32-3672625884f0</a:t>
            </a:r>
          </a:p>
        </p:txBody>
      </p:sp>
    </p:spTree>
    <p:extLst>
      <p:ext uri="{BB962C8B-B14F-4D97-AF65-F5344CB8AC3E}">
        <p14:creationId xmlns:p14="http://schemas.microsoft.com/office/powerpoint/2010/main" val="133828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00845" y="116756"/>
            <a:ext cx="8687427" cy="879475"/>
          </a:xfrm>
        </p:spPr>
        <p:txBody>
          <a:bodyPr anchor="t">
            <a:normAutofit/>
          </a:bodyPr>
          <a:lstStyle/>
          <a:p>
            <a:pPr algn="l"/>
            <a:r>
              <a:rPr lang="en-GB" sz="4000" b="1" dirty="0">
                <a:solidFill>
                  <a:prstClr val="white"/>
                </a:solidFill>
              </a:rPr>
              <a:t>VOCABULARY</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3">
            <a:extLst>
              <a:ext uri="{FF2B5EF4-FFF2-40B4-BE49-F238E27FC236}">
                <a16:creationId xmlns:a16="http://schemas.microsoft.com/office/drawing/2014/main" id="{E400A463-22E8-4D2F-8407-E3C5BF8525DD}"/>
              </a:ext>
            </a:extLst>
          </p:cNvPr>
          <p:cNvSpPr txBox="1">
            <a:spLocks/>
          </p:cNvSpPr>
          <p:nvPr/>
        </p:nvSpPr>
        <p:spPr>
          <a:xfrm>
            <a:off x="41200" y="125716"/>
            <a:ext cx="9339867" cy="361256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words that are very high-frequency </a:t>
            </a:r>
            <a:r>
              <a:rPr lang="en-GB" sz="2800" dirty="0">
                <a:solidFill>
                  <a:prstClr val="white"/>
                </a:solidFill>
                <a:latin typeface="Century Gothic" panose="020B0502020202020204" pitchFamily="34" charset="0"/>
                <a:sym typeface="Wingdings" panose="05000000000000000000" pitchFamily="2" charset="2"/>
              </a:rPr>
              <a:t></a:t>
            </a:r>
            <a:r>
              <a:rPr lang="en-GB" sz="2800" dirty="0">
                <a:solidFill>
                  <a:prstClr val="white"/>
                </a:solidFill>
                <a:latin typeface="Century Gothic" panose="020B0502020202020204" pitchFamily="34" charset="0"/>
              </a:rPr>
              <a:t> most useful!</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a wide vocabulary of verbs (</a:t>
            </a:r>
            <a:r>
              <a:rPr lang="en-GB" sz="2800" i="1" dirty="0">
                <a:solidFill>
                  <a:prstClr val="white"/>
                </a:solidFill>
                <a:latin typeface="Century Gothic" panose="020B0502020202020204" pitchFamily="34" charset="0"/>
              </a:rPr>
              <a:t>meanings</a:t>
            </a:r>
            <a:r>
              <a:rPr lang="en-GB" sz="2800" dirty="0">
                <a:solidFill>
                  <a:prstClr val="white"/>
                </a:solidFill>
                <a:latin typeface="Century Gothic" panose="020B0502020202020204" pitchFamily="34" charset="0"/>
              </a:rPr>
              <a:t>) </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mixed word class vocabulary sets: 10 per week</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developing </a:t>
            </a:r>
            <a:r>
              <a:rPr lang="en-GB" sz="2800" i="1" dirty="0">
                <a:solidFill>
                  <a:prstClr val="white"/>
                </a:solidFill>
                <a:latin typeface="Century Gothic" panose="020B0502020202020204" pitchFamily="34" charset="0"/>
              </a:rPr>
              <a:t>robust </a:t>
            </a:r>
            <a:r>
              <a:rPr lang="en-GB" sz="2800" dirty="0">
                <a:solidFill>
                  <a:prstClr val="white"/>
                </a:solidFill>
                <a:latin typeface="Century Gothic" panose="020B0502020202020204" pitchFamily="34" charset="0"/>
              </a:rPr>
              <a:t>vocabulary knowledge</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developing depth of knowledge</a:t>
            </a:r>
          </a:p>
        </p:txBody>
      </p:sp>
      <p:sp>
        <p:nvSpPr>
          <p:cNvPr id="18" name="Rectangle 17">
            <a:extLst>
              <a:ext uri="{FF2B5EF4-FFF2-40B4-BE49-F238E27FC236}">
                <a16:creationId xmlns:a16="http://schemas.microsoft.com/office/drawing/2014/main" id="{2DD10380-50F3-4CCE-BF8B-6710E447A262}"/>
              </a:ext>
            </a:extLst>
          </p:cNvPr>
          <p:cNvSpPr/>
          <p:nvPr/>
        </p:nvSpPr>
        <p:spPr>
          <a:xfrm>
            <a:off x="41201" y="3176866"/>
            <a:ext cx="11984447" cy="3170099"/>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Lonsdale, D. &amp; Le Bras, Y. (2009) </a:t>
            </a:r>
            <a:r>
              <a:rPr lang="en-GB" sz="1400" i="1" dirty="0">
                <a:solidFill>
                  <a:schemeClr val="accent5">
                    <a:lumMod val="50000"/>
                  </a:schemeClr>
                </a:solidFill>
                <a:latin typeface="Century Gothic" panose="020B0502020202020204" pitchFamily="34" charset="0"/>
              </a:rPr>
              <a:t>A Frequency dictionary for French.  </a:t>
            </a:r>
            <a:r>
              <a:rPr lang="en-GB" sz="1400" dirty="0">
                <a:solidFill>
                  <a:schemeClr val="accent5">
                    <a:lumMod val="50000"/>
                  </a:schemeClr>
                </a:solidFill>
                <a:latin typeface="Century Gothic" panose="020B0502020202020204" pitchFamily="34" charset="0"/>
              </a:rPr>
              <a:t>Routledge.</a:t>
            </a:r>
            <a:br>
              <a:rPr lang="en-GB" sz="1400" dirty="0">
                <a:solidFill>
                  <a:schemeClr val="accent5">
                    <a:lumMod val="50000"/>
                  </a:schemeClr>
                </a:solidFill>
                <a:latin typeface="Century Gothic" panose="020B0502020202020204" pitchFamily="34" charset="0"/>
              </a:rPr>
            </a:br>
            <a:r>
              <a:rPr lang="en-GB" sz="1400" dirty="0">
                <a:solidFill>
                  <a:schemeClr val="accent5">
                    <a:lumMod val="50000"/>
                  </a:schemeClr>
                </a:solidFill>
                <a:latin typeface="Century Gothic" panose="020B0502020202020204" pitchFamily="34" charset="0"/>
              </a:rPr>
              <a:t>Marsden, E., &amp; David, A. (2008). Vocabulary use during conversation: a cross-sectional study of development from year 9 to year 13 among learners of Spanish and French. </a:t>
            </a:r>
            <a:r>
              <a:rPr lang="en-GB" sz="1400" i="1" dirty="0">
                <a:solidFill>
                  <a:schemeClr val="accent5">
                    <a:lumMod val="50000"/>
                  </a:schemeClr>
                </a:solidFill>
                <a:latin typeface="Century Gothic" panose="020B0502020202020204" pitchFamily="34" charset="0"/>
              </a:rPr>
              <a:t>Language Learning Journal</a:t>
            </a:r>
            <a:r>
              <a:rPr lang="en-GB" sz="1400" dirty="0">
                <a:solidFill>
                  <a:schemeClr val="accent5">
                    <a:lumMod val="50000"/>
                  </a:schemeClr>
                </a:solidFill>
                <a:latin typeface="Century Gothic" panose="020B0502020202020204" pitchFamily="34" charset="0"/>
              </a:rPr>
              <a:t>, </a:t>
            </a:r>
            <a:r>
              <a:rPr lang="en-GB" sz="1400" i="1" dirty="0">
                <a:solidFill>
                  <a:schemeClr val="accent5">
                    <a:lumMod val="50000"/>
                  </a:schemeClr>
                </a:solidFill>
                <a:latin typeface="Century Gothic" panose="020B0502020202020204" pitchFamily="34" charset="0"/>
              </a:rPr>
              <a:t>36</a:t>
            </a:r>
            <a:r>
              <a:rPr lang="en-GB" sz="1400" dirty="0">
                <a:solidFill>
                  <a:schemeClr val="accent5">
                    <a:lumMod val="50000"/>
                  </a:schemeClr>
                </a:solidFill>
                <a:latin typeface="Century Gothic" panose="020B0502020202020204" pitchFamily="34" charset="0"/>
              </a:rPr>
              <a:t>(2), 181-198</a:t>
            </a:r>
            <a:r>
              <a:rPr lang="en-GB" sz="1400" dirty="0">
                <a:solidFill>
                  <a:schemeClr val="tx2"/>
                </a:solidFill>
                <a:latin typeface="Century Gothic" panose="020B0502020202020204" pitchFamily="34" charset="0"/>
              </a:rPr>
              <a:t>.</a:t>
            </a:r>
            <a:r>
              <a:rPr lang="en-GB" dirty="0">
                <a:solidFill>
                  <a:schemeClr val="tx2"/>
                </a:solidFill>
              </a:rPr>
              <a:t> </a:t>
            </a:r>
          </a:p>
          <a:p>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229860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56445" y="160597"/>
            <a:ext cx="9227040" cy="1485422"/>
          </a:xfrm>
        </p:spPr>
        <p:txBody>
          <a:bodyPr>
            <a:normAutofit fontScale="90000"/>
          </a:bodyPr>
          <a:lstStyle/>
          <a:p>
            <a:pPr algn="l"/>
            <a:r>
              <a:rPr lang="en-GB" b="1" dirty="0">
                <a:solidFill>
                  <a:prstClr val="white"/>
                </a:solidFill>
              </a:rPr>
              <a:t>GRAMMAR</a:t>
            </a:r>
            <a:br>
              <a:rPr lang="en-GB" b="1" dirty="0">
                <a:solidFill>
                  <a:prstClr val="white"/>
                </a:solidFill>
              </a:rPr>
            </a:br>
            <a:endParaRPr lang="en-US" dirty="0"/>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3">
            <a:extLst>
              <a:ext uri="{FF2B5EF4-FFF2-40B4-BE49-F238E27FC236}">
                <a16:creationId xmlns:a16="http://schemas.microsoft.com/office/drawing/2014/main" id="{1B444CAD-920F-40A9-B243-8225F92C54AD}"/>
              </a:ext>
            </a:extLst>
          </p:cNvPr>
          <p:cNvSpPr txBox="1">
            <a:spLocks/>
          </p:cNvSpPr>
          <p:nvPr/>
        </p:nvSpPr>
        <p:spPr>
          <a:xfrm>
            <a:off x="-56445" y="743176"/>
            <a:ext cx="10821283" cy="180568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very short, simple explanation up front of </a:t>
            </a:r>
            <a:r>
              <a:rPr lang="en-GB" sz="2400" b="1" dirty="0">
                <a:solidFill>
                  <a:prstClr val="white"/>
                </a:solidFill>
                <a:latin typeface="Century Gothic" panose="020B0502020202020204" pitchFamily="34" charset="0"/>
              </a:rPr>
              <a:t>one feature</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force students to </a:t>
            </a:r>
            <a:r>
              <a:rPr lang="en-GB" sz="2400" b="1" dirty="0">
                <a:solidFill>
                  <a:prstClr val="white"/>
                </a:solidFill>
                <a:latin typeface="Century Gothic" panose="020B0502020202020204" pitchFamily="34" charset="0"/>
              </a:rPr>
              <a:t>attach meaning to feature in reading &amp; listening </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practise contrasting </a:t>
            </a:r>
            <a:r>
              <a:rPr lang="en-GB" sz="2400" b="1" dirty="0">
                <a:solidFill>
                  <a:prstClr val="white"/>
                </a:solidFill>
                <a:latin typeface="Century Gothic" panose="020B0502020202020204" pitchFamily="34" charset="0"/>
              </a:rPr>
              <a:t>pairs</a:t>
            </a:r>
            <a:r>
              <a:rPr lang="en-GB" sz="2400" dirty="0">
                <a:solidFill>
                  <a:prstClr val="white"/>
                </a:solidFill>
                <a:latin typeface="Century Gothic" panose="020B0502020202020204" pitchFamily="34" charset="0"/>
              </a:rPr>
              <a:t> of grammar features</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controlled production </a:t>
            </a:r>
            <a:r>
              <a:rPr lang="en-GB" sz="2400" b="1" dirty="0">
                <a:solidFill>
                  <a:prstClr val="white"/>
                </a:solidFill>
                <a:latin typeface="Century Gothic" panose="020B0502020202020204" pitchFamily="34" charset="0"/>
              </a:rPr>
              <a:t>activities that make feature ‘</a:t>
            </a:r>
            <a:r>
              <a:rPr lang="en-GB" sz="2400" b="1" i="1" dirty="0">
                <a:solidFill>
                  <a:prstClr val="white"/>
                </a:solidFill>
                <a:latin typeface="Century Gothic" panose="020B0502020202020204" pitchFamily="34" charset="0"/>
              </a:rPr>
              <a:t>essential</a:t>
            </a:r>
            <a:r>
              <a:rPr lang="en-GB" sz="2400" b="1" dirty="0">
                <a:solidFill>
                  <a:prstClr val="white"/>
                </a:solidFill>
                <a:latin typeface="Century Gothic" panose="020B0502020202020204" pitchFamily="34" charset="0"/>
              </a:rPr>
              <a:t>’</a:t>
            </a:r>
          </a:p>
        </p:txBody>
      </p:sp>
      <p:sp>
        <p:nvSpPr>
          <p:cNvPr id="17" name="Rectangle 16">
            <a:extLst>
              <a:ext uri="{FF2B5EF4-FFF2-40B4-BE49-F238E27FC236}">
                <a16:creationId xmlns:a16="http://schemas.microsoft.com/office/drawing/2014/main" id="{68DEBA88-EDEC-4AA5-8D26-51C5FC90E23A}"/>
              </a:ext>
            </a:extLst>
          </p:cNvPr>
          <p:cNvSpPr/>
          <p:nvPr/>
        </p:nvSpPr>
        <p:spPr>
          <a:xfrm>
            <a:off x="0" y="2937919"/>
            <a:ext cx="11984447" cy="3323987"/>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(2005). What makes second-language grammar learning difficult? A review of issues. Language Learning, 55, 1-25. https://doi.org/10.1111/j.0023-8333.2005.00294.x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(2015). Skill acquisition theory. In B. </a:t>
            </a: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&amp; J. Williams (Eds.), Theories in second language acquisition: An introduction (pp. 94–112). London, UK: Routledge.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&amp; Prieto </a:t>
            </a:r>
            <a:r>
              <a:rPr lang="en-GB" sz="1400" i="1" dirty="0" err="1">
                <a:solidFill>
                  <a:srgbClr val="002060"/>
                </a:solidFill>
                <a:latin typeface="Century Gothic" panose="020B0502020202020204" pitchFamily="34" charset="0"/>
              </a:rPr>
              <a:t>Botana</a:t>
            </a:r>
            <a:r>
              <a:rPr lang="en-GB" sz="1400" i="1" dirty="0">
                <a:solidFill>
                  <a:srgbClr val="002060"/>
                </a:solidFill>
                <a:latin typeface="Century Gothic" panose="020B0502020202020204" pitchFamily="34" charset="0"/>
              </a:rPr>
              <a:t>, G. (2015). The effectiveness of processing instruction in L2 grammar acquisition: A narrative review. Applied Linguistics, 36, 290–305.</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Ellis, N. (2006). Selective attention, and transfer phenomena in L2 acquisition: Contingency, cue competition, salience, interference, overshadowing, blocking, and perceptual learning. Applied Linguistics, 27(2), 164-194.</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Lichtman</a:t>
            </a:r>
            <a:r>
              <a:rPr lang="en-GB" sz="1400" i="1" dirty="0">
                <a:solidFill>
                  <a:srgbClr val="002060"/>
                </a:solidFill>
                <a:latin typeface="Century Gothic" panose="020B0502020202020204" pitchFamily="34" charset="0"/>
              </a:rPr>
              <a:t>, K. (2016). Age and learning environment: Are children implicit second language learners? Journal of Child Language, 43, 707-730. https://doi.org/10.1017/S0305000915000598</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Marsden, E. (2006). Exploring input processing in the classroom: An experimental comparison of processing instruction and enriched input. Language Learning, 56, 507–566.</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Norris, J. &amp; Ortega, L. (2001). Does type of instruction make a difference? Substantive findings from a meta-analytic review. Language Learning, 51, 157-213. https://doi.org/10.1111/j.1467-1770.2001.tb00017.x </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B. (2002). Processing instruction: An update. Language Learning, 52(4), 755-803.</a:t>
            </a:r>
          </a:p>
        </p:txBody>
      </p:sp>
    </p:spTree>
    <p:extLst>
      <p:ext uri="{BB962C8B-B14F-4D97-AF65-F5344CB8AC3E}">
        <p14:creationId xmlns:p14="http://schemas.microsoft.com/office/powerpoint/2010/main" val="112569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522372" cy="1169330"/>
          </a:xfrm>
          <a:prstGeom prst="rect">
            <a:avLst/>
          </a:prstGeom>
        </p:spPr>
      </p:pic>
      <p:sp>
        <p:nvSpPr>
          <p:cNvPr id="2" name="Title 1"/>
          <p:cNvSpPr>
            <a:spLocks noGrp="1"/>
          </p:cNvSpPr>
          <p:nvPr>
            <p:ph type="title"/>
          </p:nvPr>
        </p:nvSpPr>
        <p:spPr>
          <a:xfrm>
            <a:off x="180337" y="140630"/>
            <a:ext cx="8159621" cy="1325563"/>
          </a:xfrm>
        </p:spPr>
        <p:txBody>
          <a:bodyPr>
            <a:normAutofit/>
          </a:bodyPr>
          <a:lstStyle/>
          <a:p>
            <a:r>
              <a:rPr lang="en-GB" sz="3600" b="1" dirty="0">
                <a:solidFill>
                  <a:schemeClr val="bg1"/>
                </a:solidFill>
              </a:rPr>
              <a:t>Bringing these strands together: </a:t>
            </a:r>
            <a:br>
              <a:rPr lang="en-GB" sz="3600" b="1" dirty="0">
                <a:solidFill>
                  <a:schemeClr val="bg1"/>
                </a:solidFill>
              </a:rPr>
            </a:br>
            <a:r>
              <a:rPr lang="en-GB" sz="3600" b="1" dirty="0">
                <a:solidFill>
                  <a:schemeClr val="bg1"/>
                </a:solidFill>
              </a:rPr>
              <a:t>The NCELP Schemes of Work </a:t>
            </a:r>
          </a:p>
        </p:txBody>
      </p:sp>
      <p:sp>
        <p:nvSpPr>
          <p:cNvPr id="6" name="TextBox 5"/>
          <p:cNvSpPr txBox="1"/>
          <p:nvPr/>
        </p:nvSpPr>
        <p:spPr>
          <a:xfrm>
            <a:off x="6884894" y="6494076"/>
            <a:ext cx="334284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Emma Marsden &amp; Rachel Hawkes</a:t>
            </a:r>
          </a:p>
        </p:txBody>
      </p:sp>
    </p:spTree>
    <p:extLst>
      <p:ext uri="{BB962C8B-B14F-4D97-AF65-F5344CB8AC3E}">
        <p14:creationId xmlns:p14="http://schemas.microsoft.com/office/powerpoint/2010/main" val="1894058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875186-953A-4463-9CBE-3F582AF63E80}"/>
              </a:ext>
            </a:extLst>
          </p:cNvPr>
          <p:cNvSpPr>
            <a:spLocks noGrp="1"/>
          </p:cNvSpPr>
          <p:nvPr>
            <p:ph type="title"/>
          </p:nvPr>
        </p:nvSpPr>
        <p:spPr/>
        <p:txBody>
          <a:bodyPr/>
          <a:lstStyle/>
          <a:p>
            <a:r>
              <a:rPr lang="en-GB" dirty="0">
                <a:solidFill>
                  <a:schemeClr val="bg1"/>
                </a:solidFill>
              </a:rPr>
              <a:t>View of the Resource Portal home page</a:t>
            </a:r>
          </a:p>
        </p:txBody>
      </p:sp>
      <p:pic>
        <p:nvPicPr>
          <p:cNvPr id="2" name="Picture 1" descr="NCELP Resource Portal"/>
          <p:cNvPicPr>
            <a:picLocks noChangeAspect="1"/>
          </p:cNvPicPr>
          <p:nvPr/>
        </p:nvPicPr>
        <p:blipFill>
          <a:blip r:embed="rId3"/>
          <a:stretch>
            <a:fillRect/>
          </a:stretch>
        </p:blipFill>
        <p:spPr>
          <a:xfrm>
            <a:off x="783571" y="311805"/>
            <a:ext cx="10606088" cy="5845250"/>
          </a:xfrm>
          <a:prstGeom prst="rect">
            <a:avLst/>
          </a:prstGeom>
          <a:ln>
            <a:solidFill>
              <a:schemeClr val="accent5">
                <a:lumMod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39003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3529" y="1404415"/>
            <a:ext cx="11280503" cy="4949890"/>
          </a:xfrm>
        </p:spPr>
        <p:txBody>
          <a:bodyPr>
            <a:noAutofit/>
          </a:bodyPr>
          <a:lstStyle/>
          <a:p>
            <a:pPr>
              <a:lnSpc>
                <a:spcPct val="160000"/>
              </a:lnSpc>
              <a:buClr>
                <a:schemeClr val="accent2"/>
              </a:buClr>
            </a:pPr>
            <a:r>
              <a:rPr lang="en-GB" sz="2800" dirty="0">
                <a:latin typeface="Century Gothic" panose="020B0502020202020204" pitchFamily="34" charset="0"/>
              </a:rPr>
              <a:t>Integration of grammar, vocabulary, and phonics</a:t>
            </a:r>
          </a:p>
          <a:p>
            <a:pPr>
              <a:lnSpc>
                <a:spcPct val="160000"/>
              </a:lnSpc>
              <a:buClr>
                <a:schemeClr val="accent2"/>
              </a:buClr>
            </a:pPr>
            <a:r>
              <a:rPr lang="en-GB" dirty="0"/>
              <a:t>Grammar-driven </a:t>
            </a:r>
          </a:p>
          <a:p>
            <a:pPr>
              <a:lnSpc>
                <a:spcPct val="160000"/>
              </a:lnSpc>
              <a:buClr>
                <a:schemeClr val="accent2"/>
              </a:buClr>
            </a:pPr>
            <a:r>
              <a:rPr lang="en-GB" b="1" dirty="0"/>
              <a:t>Topic-based at the start of learning is difficult / impossible (?)  </a:t>
            </a:r>
            <a:r>
              <a:rPr lang="en-GB" b="1" i="1" dirty="0"/>
              <a:t>IF</a:t>
            </a:r>
            <a:r>
              <a:rPr lang="en-GB" b="1" dirty="0"/>
              <a:t> we want: </a:t>
            </a:r>
          </a:p>
          <a:p>
            <a:pPr lvl="1">
              <a:lnSpc>
                <a:spcPct val="160000"/>
              </a:lnSpc>
              <a:buClr>
                <a:schemeClr val="accent2"/>
              </a:buClr>
            </a:pPr>
            <a:r>
              <a:rPr lang="en-GB" b="1" dirty="0"/>
              <a:t>high frequency vocabulary </a:t>
            </a:r>
          </a:p>
          <a:p>
            <a:pPr lvl="1">
              <a:lnSpc>
                <a:spcPct val="160000"/>
              </a:lnSpc>
              <a:buClr>
                <a:schemeClr val="accent2"/>
              </a:buClr>
            </a:pPr>
            <a:r>
              <a:rPr lang="en-GB" b="1" dirty="0"/>
              <a:t>grammar that is: principled, sequenced, re-visited, usable </a:t>
            </a:r>
            <a:r>
              <a:rPr lang="en-GB" b="1" i="1" dirty="0"/>
              <a:t>across</a:t>
            </a:r>
            <a:r>
              <a:rPr lang="en-GB" b="1" dirty="0"/>
              <a:t> different topics.</a:t>
            </a:r>
          </a:p>
          <a:p>
            <a:pPr>
              <a:lnSpc>
                <a:spcPct val="160000"/>
              </a:lnSpc>
              <a:buClr>
                <a:schemeClr val="accent2"/>
              </a:buClr>
            </a:pPr>
            <a:r>
              <a:rPr lang="en-GB" sz="2600" dirty="0"/>
              <a:t>Year 7 (terms 1 &amp; 2) available now; Term 3 &amp; Year 8 on 17</a:t>
            </a:r>
            <a:r>
              <a:rPr lang="en-GB" sz="2600" baseline="30000" dirty="0"/>
              <a:t>th</a:t>
            </a:r>
            <a:r>
              <a:rPr lang="en-GB" sz="2600" dirty="0"/>
              <a:t> July!</a:t>
            </a:r>
          </a:p>
        </p:txBody>
      </p:sp>
      <p:sp>
        <p:nvSpPr>
          <p:cNvPr id="6" name="Title 1">
            <a:extLst>
              <a:ext uri="{FF2B5EF4-FFF2-40B4-BE49-F238E27FC236}">
                <a16:creationId xmlns:a16="http://schemas.microsoft.com/office/drawing/2014/main" id="{F8C9ADAC-C5BD-F740-8BBD-9098570578EC}"/>
              </a:ext>
            </a:extLst>
          </p:cNvPr>
          <p:cNvSpPr>
            <a:spLocks noGrp="1"/>
          </p:cNvSpPr>
          <p:nvPr>
            <p:ph type="title"/>
          </p:nvPr>
        </p:nvSpPr>
        <p:spPr>
          <a:xfrm>
            <a:off x="767515" y="311326"/>
            <a:ext cx="7425267" cy="1325563"/>
          </a:xfrm>
        </p:spPr>
        <p:txBody>
          <a:bodyPr>
            <a:normAutofit/>
          </a:bodyPr>
          <a:lstStyle/>
          <a:p>
            <a:r>
              <a:rPr lang="en-US" dirty="0"/>
              <a:t>NCELP Schemes of Work</a:t>
            </a:r>
          </a:p>
        </p:txBody>
      </p:sp>
    </p:spTree>
    <p:extLst>
      <p:ext uri="{BB962C8B-B14F-4D97-AF65-F5344CB8AC3E}">
        <p14:creationId xmlns:p14="http://schemas.microsoft.com/office/powerpoint/2010/main" val="330582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64572" y="26894"/>
            <a:ext cx="6484584" cy="1325563"/>
          </a:xfrm>
        </p:spPr>
        <p:txBody>
          <a:bodyPr>
            <a:normAutofit/>
          </a:bodyPr>
          <a:lstStyle/>
          <a:p>
            <a:r>
              <a:rPr lang="en-GB" sz="3600" b="1" dirty="0">
                <a:solidFill>
                  <a:schemeClr val="bg1"/>
                </a:solidFill>
              </a:rPr>
              <a:t>Outline</a:t>
            </a:r>
          </a:p>
        </p:txBody>
      </p:sp>
      <p:sp>
        <p:nvSpPr>
          <p:cNvPr id="6" name="TextBox 5"/>
          <p:cNvSpPr txBox="1"/>
          <p:nvPr/>
        </p:nvSpPr>
        <p:spPr>
          <a:xfrm>
            <a:off x="6884894" y="6494076"/>
            <a:ext cx="334284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Emma Marsden &amp; Rachel Hawkes</a:t>
            </a:r>
          </a:p>
        </p:txBody>
      </p:sp>
      <p:sp>
        <p:nvSpPr>
          <p:cNvPr id="7" name="Content Placeholder 2">
            <a:extLst>
              <a:ext uri="{FF2B5EF4-FFF2-40B4-BE49-F238E27FC236}">
                <a16:creationId xmlns:a16="http://schemas.microsoft.com/office/drawing/2014/main" id="{8A935D33-E859-7042-8914-995B85C01D21}"/>
              </a:ext>
            </a:extLst>
          </p:cNvPr>
          <p:cNvSpPr>
            <a:spLocks noGrp="1"/>
          </p:cNvSpPr>
          <p:nvPr>
            <p:ph idx="1"/>
          </p:nvPr>
        </p:nvSpPr>
        <p:spPr>
          <a:xfrm>
            <a:off x="799012" y="1622426"/>
            <a:ext cx="11103686" cy="4351338"/>
          </a:xfrm>
        </p:spPr>
        <p:txBody>
          <a:bodyPr>
            <a:normAutofit/>
          </a:bodyPr>
          <a:lstStyle/>
          <a:p>
            <a:pPr marL="514350" indent="-514350">
              <a:lnSpc>
                <a:spcPct val="150000"/>
              </a:lnSpc>
              <a:buFont typeface="+mj-lt"/>
              <a:buAutoNum type="arabicPeriod"/>
            </a:pPr>
            <a:r>
              <a:rPr lang="en-GB" dirty="0"/>
              <a:t>Background and aims of NCELP</a:t>
            </a:r>
          </a:p>
          <a:p>
            <a:pPr marL="514350" indent="-514350">
              <a:lnSpc>
                <a:spcPct val="150000"/>
              </a:lnSpc>
              <a:buFont typeface="+mj-lt"/>
              <a:buAutoNum type="arabicPeriod"/>
            </a:pPr>
            <a:r>
              <a:rPr lang="en-GB" dirty="0"/>
              <a:t>Research-informed curriculum development and pedagogy</a:t>
            </a:r>
          </a:p>
          <a:p>
            <a:pPr marL="514350" indent="-514350">
              <a:lnSpc>
                <a:spcPct val="150000"/>
              </a:lnSpc>
              <a:buFont typeface="+mj-lt"/>
              <a:buAutoNum type="arabicPeriod"/>
            </a:pPr>
            <a:r>
              <a:rPr lang="en-GB" dirty="0"/>
              <a:t>Bringing it together: the Schemes of Work</a:t>
            </a:r>
          </a:p>
          <a:p>
            <a:pPr marL="514350" indent="-514350">
              <a:lnSpc>
                <a:spcPct val="150000"/>
              </a:lnSpc>
              <a:buFont typeface="+mj-lt"/>
              <a:buAutoNum type="arabicPeriod"/>
            </a:pPr>
            <a:r>
              <a:rPr lang="en-GB" dirty="0"/>
              <a:t>Other NCELP activities</a:t>
            </a:r>
          </a:p>
          <a:p>
            <a:pPr marL="514350" indent="-514350">
              <a:lnSpc>
                <a:spcPct val="150000"/>
              </a:lnSpc>
              <a:buFont typeface="+mj-lt"/>
              <a:buAutoNum type="arabicPeriod"/>
            </a:pPr>
            <a:r>
              <a:rPr lang="en-GB" dirty="0"/>
              <a:t>Ofsted and NCELP alignment (Rachel Hawkes)</a:t>
            </a:r>
          </a:p>
        </p:txBody>
      </p:sp>
    </p:spTree>
    <p:extLst>
      <p:ext uri="{BB962C8B-B14F-4D97-AF65-F5344CB8AC3E}">
        <p14:creationId xmlns:p14="http://schemas.microsoft.com/office/powerpoint/2010/main" val="42758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33482-C902-470C-B7B2-E028B1C1CC8B}"/>
              </a:ext>
            </a:extLst>
          </p:cNvPr>
          <p:cNvSpPr>
            <a:spLocks noGrp="1"/>
          </p:cNvSpPr>
          <p:nvPr>
            <p:ph type="title"/>
          </p:nvPr>
        </p:nvSpPr>
        <p:spPr>
          <a:xfrm>
            <a:off x="0" y="0"/>
            <a:ext cx="10515600" cy="1325563"/>
          </a:xfrm>
        </p:spPr>
        <p:txBody>
          <a:bodyPr anchor="t">
            <a:normAutofit/>
          </a:bodyPr>
          <a:lstStyle/>
          <a:p>
            <a:r>
              <a:rPr lang="en-GB" sz="900" dirty="0">
                <a:solidFill>
                  <a:schemeClr val="bg1"/>
                </a:solidFill>
              </a:rPr>
              <a:t>Screen shot of a SOW</a:t>
            </a:r>
          </a:p>
        </p:txBody>
      </p:sp>
      <p:pic>
        <p:nvPicPr>
          <p:cNvPr id="7" name="Picture 6" descr="screenshot of the scheme of work spreadsheet">
            <a:extLst>
              <a:ext uri="{FF2B5EF4-FFF2-40B4-BE49-F238E27FC236}">
                <a16:creationId xmlns:a16="http://schemas.microsoft.com/office/drawing/2014/main" id="{B1C44457-EF0C-AF46-9822-5161CB034CB5}"/>
              </a:ext>
            </a:extLst>
          </p:cNvPr>
          <p:cNvPicPr>
            <a:picLocks noChangeAspect="1"/>
          </p:cNvPicPr>
          <p:nvPr/>
        </p:nvPicPr>
        <p:blipFill>
          <a:blip r:embed="rId3"/>
          <a:stretch>
            <a:fillRect/>
          </a:stretch>
        </p:blipFill>
        <p:spPr>
          <a:xfrm>
            <a:off x="45156" y="2218328"/>
            <a:ext cx="12192000" cy="3437343"/>
          </a:xfrm>
          <a:prstGeom prst="rect">
            <a:avLst/>
          </a:prstGeom>
        </p:spPr>
      </p:pic>
      <p:sp>
        <p:nvSpPr>
          <p:cNvPr id="10" name="Oval Callout 9">
            <a:extLst>
              <a:ext uri="{FF2B5EF4-FFF2-40B4-BE49-F238E27FC236}">
                <a16:creationId xmlns:a16="http://schemas.microsoft.com/office/drawing/2014/main" id="{056069BA-7343-4743-B9F4-550554AEDDDD}"/>
              </a:ext>
            </a:extLst>
          </p:cNvPr>
          <p:cNvSpPr/>
          <p:nvPr/>
        </p:nvSpPr>
        <p:spPr>
          <a:xfrm>
            <a:off x="297145" y="3359510"/>
            <a:ext cx="8939844" cy="2413814"/>
          </a:xfrm>
          <a:prstGeom prst="wedgeEllipseCallout">
            <a:avLst>
              <a:gd name="adj1" fmla="val -35349"/>
              <a:gd name="adj2" fmla="val -65464"/>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indent="-857250">
              <a:lnSpc>
                <a:spcPct val="150000"/>
              </a:lnSpc>
              <a:buClr>
                <a:schemeClr val="accent2"/>
              </a:buClr>
            </a:pPr>
            <a:r>
              <a:rPr lang="en-GB" sz="2000" dirty="0">
                <a:solidFill>
                  <a:schemeClr val="bg1"/>
                </a:solidFill>
                <a:latin typeface="Century Gothic" panose="020B0502020202020204" pitchFamily="34" charset="0"/>
              </a:rPr>
              <a:t>Grammar sequencing is language specific</a:t>
            </a:r>
          </a:p>
          <a:p>
            <a:pPr marL="857250" indent="-857250">
              <a:lnSpc>
                <a:spcPct val="150000"/>
              </a:lnSpc>
              <a:buClr>
                <a:schemeClr val="accent2"/>
              </a:buClr>
            </a:pPr>
            <a:r>
              <a:rPr lang="en-GB" sz="2000" dirty="0">
                <a:solidFill>
                  <a:schemeClr val="bg1"/>
                </a:solidFill>
                <a:latin typeface="Century Gothic" panose="020B0502020202020204" pitchFamily="34" charset="0"/>
              </a:rPr>
              <a:t>Extremely high frequency (irregular!) verbs at start</a:t>
            </a:r>
          </a:p>
          <a:p>
            <a:pPr marL="857250" indent="-857250">
              <a:lnSpc>
                <a:spcPct val="150000"/>
              </a:lnSpc>
              <a:buClr>
                <a:schemeClr val="accent2"/>
              </a:buClr>
            </a:pPr>
            <a:r>
              <a:rPr lang="en-GB" sz="2000" dirty="0">
                <a:solidFill>
                  <a:schemeClr val="bg1"/>
                </a:solidFill>
                <a:latin typeface="Century Gothic" panose="020B0502020202020204" pitchFamily="34" charset="0"/>
              </a:rPr>
              <a:t>Then highly regular and frequent verbs</a:t>
            </a:r>
          </a:p>
        </p:txBody>
      </p:sp>
      <p:sp>
        <p:nvSpPr>
          <p:cNvPr id="6" name="Oval Callout 5">
            <a:extLst>
              <a:ext uri="{FF2B5EF4-FFF2-40B4-BE49-F238E27FC236}">
                <a16:creationId xmlns:a16="http://schemas.microsoft.com/office/drawing/2014/main" id="{F1C14D10-2B97-5042-81A9-B6D01DF0D288}"/>
              </a:ext>
            </a:extLst>
          </p:cNvPr>
          <p:cNvSpPr/>
          <p:nvPr/>
        </p:nvSpPr>
        <p:spPr>
          <a:xfrm>
            <a:off x="6921062" y="28285"/>
            <a:ext cx="5180626" cy="2348089"/>
          </a:xfrm>
          <a:prstGeom prst="wedgeEllipseCallout">
            <a:avLst>
              <a:gd name="adj1" fmla="val -10225"/>
              <a:gd name="adj2" fmla="val 72390"/>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indent="-857250">
              <a:lnSpc>
                <a:spcPct val="150000"/>
              </a:lnSpc>
              <a:buClr>
                <a:schemeClr val="accent2"/>
              </a:buClr>
            </a:pPr>
            <a:r>
              <a:rPr lang="en-GB" sz="2000" dirty="0">
                <a:solidFill>
                  <a:schemeClr val="bg1"/>
                </a:solidFill>
                <a:latin typeface="Century Gothic" panose="020B0502020202020204" pitchFamily="34" charset="0"/>
              </a:rPr>
              <a:t>‘Context’: purpose of the language e.g., “Describing a thing or person”</a:t>
            </a:r>
          </a:p>
        </p:txBody>
      </p:sp>
      <p:sp>
        <p:nvSpPr>
          <p:cNvPr id="13" name="Rectangular Callout 12">
            <a:extLst>
              <a:ext uri="{FF2B5EF4-FFF2-40B4-BE49-F238E27FC236}">
                <a16:creationId xmlns:a16="http://schemas.microsoft.com/office/drawing/2014/main" id="{F0ED25CB-2991-8E46-B0F5-17DE2DAD340D}"/>
              </a:ext>
            </a:extLst>
          </p:cNvPr>
          <p:cNvSpPr/>
          <p:nvPr/>
        </p:nvSpPr>
        <p:spPr>
          <a:xfrm>
            <a:off x="371659" y="215278"/>
            <a:ext cx="2709331" cy="1755484"/>
          </a:xfrm>
          <a:prstGeom prst="wedgeRectCallout">
            <a:avLst>
              <a:gd name="adj1" fmla="val 106435"/>
              <a:gd name="adj2" fmla="val 100022"/>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2"/>
              </a:buClr>
            </a:pPr>
            <a:r>
              <a:rPr lang="en-GB" sz="2000" dirty="0">
                <a:solidFill>
                  <a:schemeClr val="bg1"/>
                </a:solidFill>
                <a:latin typeface="Century Gothic" panose="020B0502020202020204" pitchFamily="34" charset="0"/>
              </a:rPr>
              <a:t>Systematic revisiting of vocabulary every 3 weeks and 9 weeks</a:t>
            </a:r>
          </a:p>
        </p:txBody>
      </p:sp>
      <p:sp>
        <p:nvSpPr>
          <p:cNvPr id="14" name="Punched Tape 13">
            <a:extLst>
              <a:ext uri="{FF2B5EF4-FFF2-40B4-BE49-F238E27FC236}">
                <a16:creationId xmlns:a16="http://schemas.microsoft.com/office/drawing/2014/main" id="{4C9E9FA4-1919-C944-9DE1-250426764A0C}"/>
              </a:ext>
            </a:extLst>
          </p:cNvPr>
          <p:cNvSpPr/>
          <p:nvPr/>
        </p:nvSpPr>
        <p:spPr>
          <a:xfrm>
            <a:off x="5837036" y="5747527"/>
            <a:ext cx="5937956" cy="699911"/>
          </a:xfrm>
          <a:prstGeom prst="flowChartPunchedTape">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indent="-857250">
              <a:lnSpc>
                <a:spcPct val="150000"/>
              </a:lnSpc>
              <a:buClr>
                <a:schemeClr val="accent2"/>
              </a:buClr>
            </a:pPr>
            <a:r>
              <a:rPr lang="en-GB" sz="2000" dirty="0">
                <a:solidFill>
                  <a:schemeClr val="bg1"/>
                </a:solidFill>
                <a:latin typeface="Century Gothic" panose="020B0502020202020204" pitchFamily="34" charset="0"/>
              </a:rPr>
              <a:t>Weeks set aside for work on ‘rich texts’</a:t>
            </a:r>
          </a:p>
        </p:txBody>
      </p:sp>
      <p:sp>
        <p:nvSpPr>
          <p:cNvPr id="15" name="Explosion 2 14">
            <a:extLst>
              <a:ext uri="{FF2B5EF4-FFF2-40B4-BE49-F238E27FC236}">
                <a16:creationId xmlns:a16="http://schemas.microsoft.com/office/drawing/2014/main" id="{4B18642D-18ED-F145-AD0E-92849F6B4B59}"/>
              </a:ext>
            </a:extLst>
          </p:cNvPr>
          <p:cNvSpPr/>
          <p:nvPr/>
        </p:nvSpPr>
        <p:spPr>
          <a:xfrm>
            <a:off x="3080989" y="151587"/>
            <a:ext cx="4683661" cy="2316643"/>
          </a:xfrm>
          <a:prstGeom prst="irregularSeal2">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r>
              <a:rPr lang="en-GB" sz="2000" dirty="0">
                <a:solidFill>
                  <a:schemeClr val="bg1"/>
                </a:solidFill>
                <a:latin typeface="Century Gothic" panose="020B0502020202020204" pitchFamily="34" charset="0"/>
              </a:rPr>
              <a:t>phonics practice every lesson</a:t>
            </a:r>
          </a:p>
        </p:txBody>
      </p:sp>
    </p:spTree>
    <p:extLst>
      <p:ext uri="{BB962C8B-B14F-4D97-AF65-F5344CB8AC3E}">
        <p14:creationId xmlns:p14="http://schemas.microsoft.com/office/powerpoint/2010/main" val="33482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10" y="280511"/>
            <a:ext cx="10515600" cy="1325563"/>
          </a:xfrm>
        </p:spPr>
        <p:txBody>
          <a:bodyPr/>
          <a:lstStyle/>
          <a:p>
            <a:r>
              <a:rPr lang="en-GB" b="1" dirty="0"/>
              <a:t>Tabs in the NCELP SOW</a:t>
            </a:r>
            <a:endParaRPr lang="en-GB" dirty="0"/>
          </a:p>
        </p:txBody>
      </p:sp>
      <p:sp>
        <p:nvSpPr>
          <p:cNvPr id="3" name="Content Placeholder 2"/>
          <p:cNvSpPr>
            <a:spLocks noGrp="1"/>
          </p:cNvSpPr>
          <p:nvPr>
            <p:ph idx="1"/>
          </p:nvPr>
        </p:nvSpPr>
        <p:spPr>
          <a:xfrm>
            <a:off x="733624" y="1146238"/>
            <a:ext cx="10724751" cy="5138738"/>
          </a:xfrm>
        </p:spPr>
        <p:txBody>
          <a:bodyPr>
            <a:normAutofit/>
          </a:bodyPr>
          <a:lstStyle/>
          <a:p>
            <a:pPr marL="0" indent="0">
              <a:lnSpc>
                <a:spcPct val="150000"/>
              </a:lnSpc>
              <a:buClr>
                <a:schemeClr val="accent2"/>
              </a:buClr>
              <a:buNone/>
            </a:pPr>
            <a:r>
              <a:rPr lang="en-GB" sz="2800" dirty="0">
                <a:solidFill>
                  <a:schemeClr val="accent5">
                    <a:lumMod val="75000"/>
                  </a:schemeClr>
                </a:solidFill>
                <a:latin typeface="Century Gothic" panose="020B0502020202020204" pitchFamily="34" charset="0"/>
              </a:rPr>
              <a:t> </a:t>
            </a:r>
          </a:p>
        </p:txBody>
      </p:sp>
      <p:sp>
        <p:nvSpPr>
          <p:cNvPr id="6" name="Oval Callout 5">
            <a:extLst>
              <a:ext uri="{FF2B5EF4-FFF2-40B4-BE49-F238E27FC236}">
                <a16:creationId xmlns:a16="http://schemas.microsoft.com/office/drawing/2014/main" id="{9ABE4DD3-5185-4241-B83E-0D43B669B707}"/>
              </a:ext>
            </a:extLst>
          </p:cNvPr>
          <p:cNvSpPr/>
          <p:nvPr/>
        </p:nvSpPr>
        <p:spPr>
          <a:xfrm>
            <a:off x="2336800" y="3566618"/>
            <a:ext cx="7737366" cy="2348089"/>
          </a:xfrm>
          <a:prstGeom prst="wedgeEllipseCallout">
            <a:avLst>
              <a:gd name="adj1" fmla="val -3868"/>
              <a:gd name="adj2" fmla="val -10123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latin typeface="Century Gothic" panose="020B0502020202020204" pitchFamily="34" charset="0"/>
              </a:rPr>
              <a:t>‘Resources’ tab contains links to </a:t>
            </a:r>
            <a:r>
              <a:rPr lang="en-GB" sz="2400" dirty="0" err="1">
                <a:solidFill>
                  <a:schemeClr val="bg1"/>
                </a:solidFill>
                <a:latin typeface="Century Gothic" panose="020B0502020202020204" pitchFamily="34" charset="0"/>
              </a:rPr>
              <a:t>powerpoints</a:t>
            </a:r>
            <a:r>
              <a:rPr lang="en-GB" sz="2400" dirty="0">
                <a:solidFill>
                  <a:schemeClr val="bg1"/>
                </a:solidFill>
                <a:latin typeface="Century Gothic" panose="020B0502020202020204" pitchFamily="34" charset="0"/>
              </a:rPr>
              <a:t> for lessons, </a:t>
            </a:r>
            <a:r>
              <a:rPr lang="en-GB" sz="2400" dirty="0" err="1">
                <a:solidFill>
                  <a:schemeClr val="bg1"/>
                </a:solidFill>
                <a:latin typeface="Century Gothic" panose="020B0502020202020204" pitchFamily="34" charset="0"/>
              </a:rPr>
              <a:t>quizlet</a:t>
            </a:r>
            <a:r>
              <a:rPr lang="en-GB" sz="2400" dirty="0">
                <a:solidFill>
                  <a:schemeClr val="bg1"/>
                </a:solidFill>
                <a:latin typeface="Century Gothic" panose="020B0502020202020204" pitchFamily="34" charset="0"/>
              </a:rPr>
              <a:t> vocab practice, and more…</a:t>
            </a:r>
            <a:endParaRPr lang="en-US" sz="2400" dirty="0">
              <a:solidFill>
                <a:schemeClr val="bg1"/>
              </a:solidFill>
            </a:endParaRPr>
          </a:p>
        </p:txBody>
      </p:sp>
      <p:pic>
        <p:nvPicPr>
          <p:cNvPr id="5" name="Picture 4" descr="screenshot of the various sheets within the scheme of work spreadsheet">
            <a:extLst>
              <a:ext uri="{FF2B5EF4-FFF2-40B4-BE49-F238E27FC236}">
                <a16:creationId xmlns:a16="http://schemas.microsoft.com/office/drawing/2014/main" id="{C8689D7B-15AF-448A-99F3-FDC6B2AEBA71}"/>
              </a:ext>
            </a:extLst>
          </p:cNvPr>
          <p:cNvPicPr>
            <a:picLocks noChangeAspect="1"/>
          </p:cNvPicPr>
          <p:nvPr/>
        </p:nvPicPr>
        <p:blipFill>
          <a:blip r:embed="rId3"/>
          <a:stretch>
            <a:fillRect/>
          </a:stretch>
        </p:blipFill>
        <p:spPr>
          <a:xfrm>
            <a:off x="192688" y="1855124"/>
            <a:ext cx="11665155" cy="464615"/>
          </a:xfrm>
          <a:prstGeom prst="rect">
            <a:avLst/>
          </a:prstGeom>
        </p:spPr>
      </p:pic>
    </p:spTree>
    <p:extLst>
      <p:ext uri="{BB962C8B-B14F-4D97-AF65-F5344CB8AC3E}">
        <p14:creationId xmlns:p14="http://schemas.microsoft.com/office/powerpoint/2010/main" val="410458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746" y="217110"/>
            <a:ext cx="10515600" cy="1325563"/>
          </a:xfrm>
        </p:spPr>
        <p:txBody>
          <a:bodyPr/>
          <a:lstStyle/>
          <a:p>
            <a:r>
              <a:rPr lang="en-GB" b="1" dirty="0"/>
              <a:t>So, what can learners do?</a:t>
            </a:r>
            <a:endParaRPr lang="en-GB" dirty="0"/>
          </a:p>
        </p:txBody>
      </p:sp>
      <p:sp>
        <p:nvSpPr>
          <p:cNvPr id="3" name="Content Placeholder 2"/>
          <p:cNvSpPr>
            <a:spLocks noGrp="1"/>
          </p:cNvSpPr>
          <p:nvPr>
            <p:ph idx="1"/>
          </p:nvPr>
        </p:nvSpPr>
        <p:spPr>
          <a:xfrm>
            <a:off x="838199" y="1239791"/>
            <a:ext cx="10891346" cy="5062311"/>
          </a:xfrm>
        </p:spPr>
        <p:txBody>
          <a:bodyPr>
            <a:normAutofit fontScale="85000" lnSpcReduction="20000"/>
          </a:bodyPr>
          <a:lstStyle/>
          <a:p>
            <a:pPr marL="0" indent="0">
              <a:lnSpc>
                <a:spcPct val="150000"/>
              </a:lnSpc>
              <a:buClr>
                <a:schemeClr val="accent2"/>
              </a:buClr>
              <a:buNone/>
            </a:pPr>
            <a:endParaRPr lang="en-GB" sz="2800" dirty="0">
              <a:latin typeface="Century Gothic" panose="020B0502020202020204" pitchFamily="34" charset="0"/>
            </a:endParaRPr>
          </a:p>
          <a:p>
            <a:pPr marL="857250" indent="-857250">
              <a:lnSpc>
                <a:spcPct val="150000"/>
              </a:lnSpc>
              <a:buClr>
                <a:schemeClr val="accent2"/>
              </a:buClr>
            </a:pPr>
            <a:r>
              <a:rPr lang="en-GB" sz="3500" dirty="0"/>
              <a:t>’Assessment weeks’: in terms 2 and 3 of each year</a:t>
            </a:r>
          </a:p>
          <a:p>
            <a:pPr marL="857250" indent="-857250">
              <a:lnSpc>
                <a:spcPct val="150000"/>
              </a:lnSpc>
              <a:buClr>
                <a:schemeClr val="accent2"/>
              </a:buClr>
            </a:pPr>
            <a:r>
              <a:rPr lang="en-GB" sz="3500" dirty="0"/>
              <a:t>Tests of knowledge of phonics, vocabulary &amp; grammar</a:t>
            </a:r>
          </a:p>
          <a:p>
            <a:pPr marL="857250" indent="-857250">
              <a:lnSpc>
                <a:spcPct val="150000"/>
              </a:lnSpc>
              <a:buClr>
                <a:schemeClr val="accent2"/>
              </a:buClr>
            </a:pPr>
            <a:r>
              <a:rPr lang="en-GB" sz="3500" dirty="0"/>
              <a:t>Applying the knowledge, e.g., </a:t>
            </a:r>
          </a:p>
          <a:p>
            <a:pPr marL="1314450" lvl="1" indent="-857250">
              <a:lnSpc>
                <a:spcPct val="150000"/>
              </a:lnSpc>
              <a:buClr>
                <a:schemeClr val="accent2"/>
              </a:buClr>
            </a:pPr>
            <a:r>
              <a:rPr lang="en-GB" sz="2600" dirty="0"/>
              <a:t>Describe a picture (creating own language; less formulaic learning)</a:t>
            </a:r>
          </a:p>
          <a:p>
            <a:pPr marL="1314450" lvl="1" indent="-857250">
              <a:lnSpc>
                <a:spcPct val="150000"/>
              </a:lnSpc>
              <a:buClr>
                <a:schemeClr val="accent2"/>
              </a:buClr>
            </a:pPr>
            <a:r>
              <a:rPr lang="en-GB" sz="2600" dirty="0"/>
              <a:t>Translate ‘new’ sentences</a:t>
            </a:r>
          </a:p>
          <a:p>
            <a:pPr marL="1314450" lvl="1" indent="-857250">
              <a:lnSpc>
                <a:spcPct val="150000"/>
              </a:lnSpc>
              <a:buClr>
                <a:schemeClr val="accent2"/>
              </a:buClr>
            </a:pPr>
            <a:r>
              <a:rPr lang="en-GB" sz="2600" dirty="0"/>
              <a:t>Answer comprehension questions</a:t>
            </a:r>
          </a:p>
          <a:p>
            <a:pPr marL="1314450" lvl="1" indent="-857250">
              <a:lnSpc>
                <a:spcPct val="150000"/>
              </a:lnSpc>
              <a:buClr>
                <a:schemeClr val="accent2"/>
              </a:buClr>
            </a:pPr>
            <a:endParaRPr lang="en-GB" dirty="0">
              <a:latin typeface="Century Gothic" panose="020B0502020202020204" pitchFamily="34" charset="0"/>
            </a:endParaRPr>
          </a:p>
        </p:txBody>
      </p:sp>
      <p:sp>
        <p:nvSpPr>
          <p:cNvPr id="7" name="Explosion 2 6">
            <a:extLst>
              <a:ext uri="{FF2B5EF4-FFF2-40B4-BE49-F238E27FC236}">
                <a16:creationId xmlns:a16="http://schemas.microsoft.com/office/drawing/2014/main" id="{A7B48BBA-8723-EA45-B9BB-D657C2D2BABC}"/>
              </a:ext>
            </a:extLst>
          </p:cNvPr>
          <p:cNvSpPr/>
          <p:nvPr/>
        </p:nvSpPr>
        <p:spPr>
          <a:xfrm>
            <a:off x="7227999" y="0"/>
            <a:ext cx="4963999" cy="2030506"/>
          </a:xfrm>
          <a:prstGeom prst="irregularSeal2">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r>
              <a:rPr lang="en-GB" dirty="0">
                <a:solidFill>
                  <a:schemeClr val="bg1"/>
                </a:solidFill>
                <a:latin typeface="Century Gothic" panose="020B0502020202020204" pitchFamily="34" charset="0"/>
              </a:rPr>
              <a:t>Search ‘tests’ on the portal</a:t>
            </a:r>
          </a:p>
        </p:txBody>
      </p:sp>
    </p:spTree>
    <p:extLst>
      <p:ext uri="{BB962C8B-B14F-4D97-AF65-F5344CB8AC3E}">
        <p14:creationId xmlns:p14="http://schemas.microsoft.com/office/powerpoint/2010/main" val="255352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Other activities to date</a:t>
            </a:r>
          </a:p>
        </p:txBody>
      </p:sp>
      <p:sp>
        <p:nvSpPr>
          <p:cNvPr id="7" name="Content Placeholder 3">
            <a:extLst>
              <a:ext uri="{FF2B5EF4-FFF2-40B4-BE49-F238E27FC236}">
                <a16:creationId xmlns:a16="http://schemas.microsoft.com/office/drawing/2014/main" id="{54784350-DE85-4941-B159-FB0ED9927C59}"/>
              </a:ext>
            </a:extLst>
          </p:cNvPr>
          <p:cNvSpPr>
            <a:spLocks noGrp="1"/>
          </p:cNvSpPr>
          <p:nvPr>
            <p:ph idx="1"/>
          </p:nvPr>
        </p:nvSpPr>
        <p:spPr>
          <a:xfrm>
            <a:off x="300038" y="1774546"/>
            <a:ext cx="10515600" cy="4351338"/>
          </a:xfrm>
        </p:spPr>
        <p:txBody>
          <a:bodyPr>
            <a:normAutofit lnSpcReduction="10000"/>
          </a:bodyPr>
          <a:lstStyle/>
          <a:p>
            <a:pPr marL="0" indent="0">
              <a:buNone/>
            </a:pPr>
            <a:r>
              <a:rPr lang="en-GB" dirty="0"/>
              <a:t>BBC Bitesize: </a:t>
            </a:r>
          </a:p>
          <a:p>
            <a:pPr marL="0" indent="0">
              <a:buNone/>
            </a:pPr>
            <a:r>
              <a:rPr lang="en-GB" sz="2400" dirty="0">
                <a:hlinkClick r:id="rId4"/>
              </a:rPr>
              <a:t>https://www.bbc.co.uk/teach/teacher-support</a:t>
            </a:r>
            <a:endParaRPr lang="en-GB" dirty="0"/>
          </a:p>
          <a:p>
            <a:pPr marL="0" indent="0">
              <a:buNone/>
            </a:pPr>
            <a:r>
              <a:rPr lang="en-GB" dirty="0"/>
              <a:t>see two NCELP Specialist Teachers </a:t>
            </a:r>
          </a:p>
          <a:p>
            <a:endParaRPr lang="en-GB" dirty="0"/>
          </a:p>
          <a:p>
            <a:pPr marL="0" indent="0">
              <a:buNone/>
            </a:pPr>
            <a:r>
              <a:rPr lang="en-GB" dirty="0"/>
              <a:t>GCSE Review Panel</a:t>
            </a:r>
          </a:p>
          <a:p>
            <a:pPr marL="0" indent="0">
              <a:buNone/>
            </a:pPr>
            <a:endParaRPr lang="en-GB" dirty="0"/>
          </a:p>
          <a:p>
            <a:pPr marL="0" indent="0">
              <a:buNone/>
            </a:pPr>
            <a:r>
              <a:rPr lang="en-GB" dirty="0"/>
              <a:t>Oak online academy</a:t>
            </a:r>
          </a:p>
          <a:p>
            <a:pPr marL="0" indent="0">
              <a:buNone/>
            </a:pPr>
            <a:endParaRPr lang="en-GB" dirty="0"/>
          </a:p>
          <a:p>
            <a:pPr marL="0" indent="0">
              <a:buNone/>
            </a:pPr>
            <a:r>
              <a:rPr lang="en-GB" dirty="0"/>
              <a:t>Ofsted …</a:t>
            </a:r>
          </a:p>
        </p:txBody>
      </p:sp>
      <p:pic>
        <p:nvPicPr>
          <p:cNvPr id="3" name="Picture 2" descr="teacher in classroom using NCELP materials">
            <a:extLst>
              <a:ext uri="{FF2B5EF4-FFF2-40B4-BE49-F238E27FC236}">
                <a16:creationId xmlns:a16="http://schemas.microsoft.com/office/drawing/2014/main" id="{63443804-CA42-A140-9D77-58622A8B1229}"/>
              </a:ext>
            </a:extLst>
          </p:cNvPr>
          <p:cNvPicPr>
            <a:picLocks noChangeAspect="1"/>
          </p:cNvPicPr>
          <p:nvPr/>
        </p:nvPicPr>
        <p:blipFill>
          <a:blip r:embed="rId5"/>
          <a:stretch>
            <a:fillRect/>
          </a:stretch>
        </p:blipFill>
        <p:spPr>
          <a:xfrm>
            <a:off x="7369715" y="296863"/>
            <a:ext cx="4533251" cy="2722137"/>
          </a:xfrm>
          <a:prstGeom prst="rect">
            <a:avLst/>
          </a:prstGeom>
        </p:spPr>
      </p:pic>
      <p:pic>
        <p:nvPicPr>
          <p:cNvPr id="4" name="Picture 3" descr="teacher in classroom using NCELP materials">
            <a:extLst>
              <a:ext uri="{FF2B5EF4-FFF2-40B4-BE49-F238E27FC236}">
                <a16:creationId xmlns:a16="http://schemas.microsoft.com/office/drawing/2014/main" id="{0B916A16-824A-4B40-AE91-03F14D274F1B}"/>
              </a:ext>
            </a:extLst>
          </p:cNvPr>
          <p:cNvPicPr>
            <a:picLocks noChangeAspect="1"/>
          </p:cNvPicPr>
          <p:nvPr/>
        </p:nvPicPr>
        <p:blipFill>
          <a:blip r:embed="rId6"/>
          <a:stretch>
            <a:fillRect/>
          </a:stretch>
        </p:blipFill>
        <p:spPr>
          <a:xfrm>
            <a:off x="7397850" y="3231977"/>
            <a:ext cx="4489961" cy="2835041"/>
          </a:xfrm>
          <a:prstGeom prst="rect">
            <a:avLst/>
          </a:prstGeom>
        </p:spPr>
      </p:pic>
      <p:sp>
        <p:nvSpPr>
          <p:cNvPr id="6" name="TextBox 5"/>
          <p:cNvSpPr txBox="1"/>
          <p:nvPr/>
        </p:nvSpPr>
        <p:spPr>
          <a:xfrm>
            <a:off x="6884894" y="6494076"/>
            <a:ext cx="334284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Emma Marsden &amp; Rachel Hawkes</a:t>
            </a:r>
          </a:p>
        </p:txBody>
      </p:sp>
    </p:spTree>
    <p:extLst>
      <p:ext uri="{BB962C8B-B14F-4D97-AF65-F5344CB8AC3E}">
        <p14:creationId xmlns:p14="http://schemas.microsoft.com/office/powerpoint/2010/main" val="188391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64572" y="26894"/>
            <a:ext cx="6484584" cy="1325563"/>
          </a:xfrm>
        </p:spPr>
        <p:txBody>
          <a:bodyPr>
            <a:normAutofit/>
          </a:bodyPr>
          <a:lstStyle/>
          <a:p>
            <a:r>
              <a:rPr lang="en-GB" sz="3600" b="1" dirty="0">
                <a:solidFill>
                  <a:schemeClr val="bg1"/>
                </a:solidFill>
              </a:rPr>
              <a:t>Background</a:t>
            </a:r>
          </a:p>
        </p:txBody>
      </p:sp>
      <p:sp>
        <p:nvSpPr>
          <p:cNvPr id="6" name="TextBox 5"/>
          <p:cNvSpPr txBox="1"/>
          <p:nvPr/>
        </p:nvSpPr>
        <p:spPr>
          <a:xfrm>
            <a:off x="6884894" y="6494076"/>
            <a:ext cx="3342841"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Emma Marsden &amp; Rachel Hawkes</a:t>
            </a:r>
          </a:p>
        </p:txBody>
      </p:sp>
    </p:spTree>
    <p:extLst>
      <p:ext uri="{BB962C8B-B14F-4D97-AF65-F5344CB8AC3E}">
        <p14:creationId xmlns:p14="http://schemas.microsoft.com/office/powerpoint/2010/main" val="3024088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NCELP aims to…</a:t>
            </a:r>
          </a:p>
        </p:txBody>
      </p:sp>
      <p:sp>
        <p:nvSpPr>
          <p:cNvPr id="3" name="Content Placeholder 2"/>
          <p:cNvSpPr>
            <a:spLocks noGrp="1"/>
          </p:cNvSpPr>
          <p:nvPr>
            <p:ph idx="1"/>
          </p:nvPr>
        </p:nvSpPr>
        <p:spPr>
          <a:xfrm>
            <a:off x="838200" y="1825625"/>
            <a:ext cx="10515600" cy="3186642"/>
          </a:xfrm>
        </p:spPr>
        <p:txBody>
          <a:bodyPr/>
          <a:lstStyle/>
          <a:p>
            <a:pPr marL="514350" indent="-514350">
              <a:lnSpc>
                <a:spcPct val="150000"/>
              </a:lnSpc>
              <a:buFont typeface="+mj-lt"/>
              <a:buAutoNum type="arabicPeriod"/>
            </a:pPr>
            <a:r>
              <a:rPr lang="en-GB" dirty="0"/>
              <a:t>Connect classroom practice and research</a:t>
            </a:r>
          </a:p>
          <a:p>
            <a:pPr marL="514350" indent="-514350">
              <a:lnSpc>
                <a:spcPct val="150000"/>
              </a:lnSpc>
              <a:buFont typeface="+mj-lt"/>
              <a:buAutoNum type="arabicPeriod"/>
            </a:pPr>
            <a:r>
              <a:rPr lang="en-GB" dirty="0"/>
              <a:t>Develop pedagogy and resources</a:t>
            </a:r>
          </a:p>
          <a:p>
            <a:pPr marL="514350" indent="-514350">
              <a:lnSpc>
                <a:spcPct val="150000"/>
              </a:lnSpc>
              <a:buFont typeface="+mj-lt"/>
              <a:buAutoNum type="arabicPeriod"/>
            </a:pPr>
            <a:r>
              <a:rPr lang="en-GB" dirty="0"/>
              <a:t>Improve intrinsic motivation and increase GCSE uptake</a:t>
            </a:r>
          </a:p>
        </p:txBody>
      </p:sp>
    </p:spTree>
    <p:extLst>
      <p:ext uri="{BB962C8B-B14F-4D97-AF65-F5344CB8AC3E}">
        <p14:creationId xmlns:p14="http://schemas.microsoft.com/office/powerpoint/2010/main" val="28444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1</a:t>
            </a:r>
            <a:r>
              <a:rPr lang="en-GB" dirty="0"/>
              <a:t> Connecting research and practice</a:t>
            </a:r>
          </a:p>
        </p:txBody>
      </p:sp>
      <p:sp>
        <p:nvSpPr>
          <p:cNvPr id="3" name="Content Placeholder 2"/>
          <p:cNvSpPr>
            <a:spLocks noGrp="1"/>
          </p:cNvSpPr>
          <p:nvPr>
            <p:ph idx="1"/>
          </p:nvPr>
        </p:nvSpPr>
        <p:spPr/>
        <p:txBody>
          <a:bodyPr/>
          <a:lstStyle/>
          <a:p>
            <a:r>
              <a:rPr lang="en-GB" dirty="0"/>
              <a:t>Substantial interest from teachers and researchers</a:t>
            </a:r>
          </a:p>
          <a:p>
            <a:pPr marL="0" indent="0">
              <a:buNone/>
            </a:pPr>
            <a:r>
              <a:rPr lang="en-GB" b="1" dirty="0"/>
              <a:t>But…</a:t>
            </a:r>
          </a:p>
          <a:p>
            <a:r>
              <a:rPr lang="en-GB" dirty="0"/>
              <a:t>Lack of time</a:t>
            </a:r>
          </a:p>
          <a:p>
            <a:r>
              <a:rPr lang="en-GB" dirty="0"/>
              <a:t>Limited or no funding to attend conferences </a:t>
            </a:r>
          </a:p>
          <a:p>
            <a:pPr marL="0" indent="0">
              <a:buNone/>
            </a:pPr>
            <a:r>
              <a:rPr lang="en-GB" b="1" dirty="0"/>
              <a:t>Plus…</a:t>
            </a:r>
          </a:p>
          <a:p>
            <a:r>
              <a:rPr lang="en-GB" dirty="0"/>
              <a:t>Problems with accessibility of research (physical, contextual, and conceptual remoteness)</a:t>
            </a:r>
          </a:p>
          <a:p>
            <a:pPr marL="0" indent="0">
              <a:buNone/>
            </a:pPr>
            <a:endParaRPr lang="en-GB" dirty="0"/>
          </a:p>
          <a:p>
            <a:endParaRPr lang="en-GB" dirty="0"/>
          </a:p>
        </p:txBody>
      </p:sp>
      <p:sp>
        <p:nvSpPr>
          <p:cNvPr id="4" name="Title 1">
            <a:extLst>
              <a:ext uri="{FF2B5EF4-FFF2-40B4-BE49-F238E27FC236}">
                <a16:creationId xmlns:a16="http://schemas.microsoft.com/office/drawing/2014/main" id="{E3D7522B-513C-9E41-A501-F18A49EC29B5}"/>
              </a:ext>
            </a:extLst>
          </p:cNvPr>
          <p:cNvSpPr txBox="1">
            <a:spLocks/>
          </p:cNvSpPr>
          <p:nvPr/>
        </p:nvSpPr>
        <p:spPr>
          <a:xfrm>
            <a:off x="7295115" y="6053205"/>
            <a:ext cx="4711536" cy="247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r"/>
            <a:r>
              <a:rPr lang="en-US" sz="1800" dirty="0" err="1"/>
              <a:t>Kasprowicz</a:t>
            </a:r>
            <a:r>
              <a:rPr lang="en-US" sz="1800" dirty="0"/>
              <a:t> &amp; Marsden, 2017</a:t>
            </a:r>
          </a:p>
        </p:txBody>
      </p:sp>
    </p:spTree>
    <p:extLst>
      <p:ext uri="{BB962C8B-B14F-4D97-AF65-F5344CB8AC3E}">
        <p14:creationId xmlns:p14="http://schemas.microsoft.com/office/powerpoint/2010/main" val="190806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2</a:t>
            </a:r>
            <a:r>
              <a:rPr lang="en-GB" dirty="0"/>
              <a:t> Developing languages pedagogy</a:t>
            </a:r>
          </a:p>
        </p:txBody>
      </p:sp>
      <p:sp>
        <p:nvSpPr>
          <p:cNvPr id="6" name="Content Placeholder 2"/>
          <p:cNvSpPr txBox="1">
            <a:spLocks/>
          </p:cNvSpPr>
          <p:nvPr/>
        </p:nvSpPr>
        <p:spPr>
          <a:xfrm>
            <a:off x="898635" y="1489294"/>
            <a:ext cx="10515600"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dirty="0"/>
              <a:t>Generalisable  - from teacher to teacher, classroom to classroom</a:t>
            </a:r>
          </a:p>
          <a:p>
            <a:pPr>
              <a:lnSpc>
                <a:spcPct val="150000"/>
              </a:lnSpc>
            </a:pPr>
            <a:r>
              <a:rPr lang="en-GB" dirty="0"/>
              <a:t>Knowledge-based pedagogy (phonics, vocabulary, grammar)</a:t>
            </a:r>
          </a:p>
          <a:p>
            <a:pPr>
              <a:lnSpc>
                <a:spcPct val="150000"/>
              </a:lnSpc>
            </a:pPr>
            <a:r>
              <a:rPr lang="en-GB" dirty="0"/>
              <a:t>Practice-rich</a:t>
            </a:r>
          </a:p>
          <a:p>
            <a:pPr>
              <a:lnSpc>
                <a:spcPct val="150000"/>
              </a:lnSpc>
            </a:pPr>
            <a:r>
              <a:rPr lang="en-GB" dirty="0"/>
              <a:t>Focusing on high-frequency language</a:t>
            </a:r>
          </a:p>
          <a:p>
            <a:pPr>
              <a:lnSpc>
                <a:spcPct val="150000"/>
              </a:lnSpc>
            </a:pPr>
            <a:r>
              <a:rPr lang="en-GB" dirty="0"/>
              <a:t>Topics de-emphasised</a:t>
            </a:r>
          </a:p>
        </p:txBody>
      </p:sp>
    </p:spTree>
    <p:extLst>
      <p:ext uri="{BB962C8B-B14F-4D97-AF65-F5344CB8AC3E}">
        <p14:creationId xmlns:p14="http://schemas.microsoft.com/office/powerpoint/2010/main" val="209948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43073"/>
            <a:ext cx="10894017" cy="1325563"/>
          </a:xfrm>
        </p:spPr>
        <p:txBody>
          <a:bodyPr/>
          <a:lstStyle/>
          <a:p>
            <a:r>
              <a:rPr lang="en-GB" b="1" dirty="0"/>
              <a:t>3</a:t>
            </a:r>
            <a:r>
              <a:rPr lang="en-GB" dirty="0"/>
              <a:t> Pedagogy itself improving motivation</a:t>
            </a:r>
          </a:p>
        </p:txBody>
      </p:sp>
      <p:sp>
        <p:nvSpPr>
          <p:cNvPr id="6" name="Content Placeholder 2"/>
          <p:cNvSpPr txBox="1">
            <a:spLocks/>
          </p:cNvSpPr>
          <p:nvPr/>
        </p:nvSpPr>
        <p:spPr>
          <a:xfrm>
            <a:off x="898635" y="138958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en-GB" dirty="0"/>
              <a:t>Enhancing achievement and ‘perceived ease’ of learning</a:t>
            </a:r>
          </a:p>
          <a:p>
            <a:pPr>
              <a:lnSpc>
                <a:spcPct val="200000"/>
              </a:lnSpc>
            </a:pPr>
            <a:r>
              <a:rPr lang="en-GB" dirty="0"/>
              <a:t>Increasing the likelihood of success</a:t>
            </a:r>
          </a:p>
          <a:p>
            <a:pPr>
              <a:lnSpc>
                <a:spcPct val="200000"/>
              </a:lnSpc>
            </a:pPr>
            <a:r>
              <a:rPr lang="en-GB" dirty="0"/>
              <a:t>Teaching students explicitly to ‘sound out’ words</a:t>
            </a:r>
          </a:p>
        </p:txBody>
      </p:sp>
      <p:sp>
        <p:nvSpPr>
          <p:cNvPr id="7" name="Rectangle 6"/>
          <p:cNvSpPr/>
          <p:nvPr/>
        </p:nvSpPr>
        <p:spPr>
          <a:xfrm>
            <a:off x="6931572" y="2227811"/>
            <a:ext cx="5260428"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rPr>
              <a:t>Taylor &amp; Marsden (2014) </a:t>
            </a:r>
            <a:r>
              <a:rPr kumimoji="0" lang="en-US"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hlinkClick r:id="rId3"/>
              </a:rPr>
              <a:t>OASIS summary</a:t>
            </a:r>
            <a:endParaRPr kumimoji="0" lang="en-GB" sz="140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p:txBody>
      </p:sp>
      <p:sp>
        <p:nvSpPr>
          <p:cNvPr id="8" name="Rectangle 7"/>
          <p:cNvSpPr/>
          <p:nvPr/>
        </p:nvSpPr>
        <p:spPr>
          <a:xfrm>
            <a:off x="6784427" y="3165139"/>
            <a:ext cx="5260428" cy="400110"/>
          </a:xfrm>
          <a:prstGeom prst="rect">
            <a:avLst/>
          </a:prstGeom>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rPr>
              <a:t>Graham (2004) </a:t>
            </a:r>
            <a:r>
              <a:rPr kumimoji="0" lang="en-US"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hlinkClick r:id="rId4"/>
              </a:rPr>
              <a:t>OASIS summary</a:t>
            </a:r>
            <a:endParaRPr kumimoji="0" lang="en-GB" sz="1400" b="0" i="0" u="none" strike="noStrike" kern="0" cap="none" spc="0" normalizeH="0" baseline="0" noProof="0" dirty="0">
              <a:ln>
                <a:noFill/>
              </a:ln>
              <a:solidFill>
                <a:sysClr val="windowText" lastClr="000000"/>
              </a:solidFill>
              <a:effectLst/>
              <a:uLnTx/>
              <a:uFillTx/>
              <a:latin typeface="Century Gothic" panose="020B0502020202020204" pitchFamily="34" charset="0"/>
            </a:endParaRPr>
          </a:p>
        </p:txBody>
      </p:sp>
      <p:sp>
        <p:nvSpPr>
          <p:cNvPr id="4" name="Rectangle 3"/>
          <p:cNvSpPr/>
          <p:nvPr/>
        </p:nvSpPr>
        <p:spPr>
          <a:xfrm>
            <a:off x="3268717" y="4333608"/>
            <a:ext cx="8776138" cy="400110"/>
          </a:xfrm>
          <a:prstGeom prst="rect">
            <a:avLst/>
          </a:prstGeom>
        </p:spPr>
        <p:txBody>
          <a:bodyPr wrap="square">
            <a:spAutoFit/>
          </a:bodyPr>
          <a:lstStyle/>
          <a:p>
            <a:pPr lvl="1" algn="r"/>
            <a:r>
              <a:rPr lang="en-US" sz="2000" dirty="0" err="1">
                <a:solidFill>
                  <a:schemeClr val="accent5">
                    <a:lumMod val="50000"/>
                  </a:schemeClr>
                </a:solidFill>
                <a:latin typeface="Century Gothic" panose="020B0502020202020204" pitchFamily="34" charset="0"/>
              </a:rPr>
              <a:t>Erler</a:t>
            </a:r>
            <a:r>
              <a:rPr lang="en-US" sz="2000" dirty="0">
                <a:solidFill>
                  <a:schemeClr val="accent5">
                    <a:lumMod val="50000"/>
                  </a:schemeClr>
                </a:solidFill>
                <a:latin typeface="Century Gothic" panose="020B0502020202020204" pitchFamily="34" charset="0"/>
              </a:rPr>
              <a:t> &amp; </a:t>
            </a:r>
            <a:r>
              <a:rPr lang="en-US" sz="2000" dirty="0" err="1">
                <a:solidFill>
                  <a:schemeClr val="accent5">
                    <a:lumMod val="50000"/>
                  </a:schemeClr>
                </a:solidFill>
                <a:latin typeface="Century Gothic" panose="020B0502020202020204" pitchFamily="34" charset="0"/>
              </a:rPr>
              <a:t>Macaro</a:t>
            </a:r>
            <a:r>
              <a:rPr lang="en-US" sz="2000" dirty="0">
                <a:solidFill>
                  <a:schemeClr val="accent5">
                    <a:lumMod val="50000"/>
                  </a:schemeClr>
                </a:solidFill>
                <a:latin typeface="Century Gothic" panose="020B0502020202020204" pitchFamily="34" charset="0"/>
              </a:rPr>
              <a:t> (2012) </a:t>
            </a:r>
            <a:r>
              <a:rPr lang="en-US" sz="2000" dirty="0">
                <a:solidFill>
                  <a:schemeClr val="accent5">
                    <a:lumMod val="50000"/>
                  </a:schemeClr>
                </a:solidFill>
                <a:latin typeface="Century Gothic" panose="020B0502020202020204" pitchFamily="34" charset="0"/>
                <a:hlinkClick r:id="rId5"/>
              </a:rPr>
              <a:t>OASIS summary</a:t>
            </a:r>
            <a:endParaRPr lang="en-US" sz="20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97278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P spid="8"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NCELP beginnings</a:t>
            </a:r>
          </a:p>
        </p:txBody>
      </p:sp>
      <p:sp>
        <p:nvSpPr>
          <p:cNvPr id="3" name="Content Placeholder 2"/>
          <p:cNvSpPr>
            <a:spLocks noGrp="1"/>
          </p:cNvSpPr>
          <p:nvPr>
            <p:ph idx="1"/>
          </p:nvPr>
        </p:nvSpPr>
        <p:spPr>
          <a:xfrm>
            <a:off x="444062" y="1651842"/>
            <a:ext cx="6522023" cy="4351338"/>
          </a:xfrm>
        </p:spPr>
        <p:txBody>
          <a:bodyPr>
            <a:normAutofit fontScale="92500" lnSpcReduction="20000"/>
          </a:bodyPr>
          <a:lstStyle/>
          <a:p>
            <a:pPr>
              <a:lnSpc>
                <a:spcPct val="150000"/>
              </a:lnSpc>
            </a:pPr>
            <a:r>
              <a:rPr lang="en-GB" dirty="0"/>
              <a:t>Teaching Schools Council Report, Nov 2016 </a:t>
            </a:r>
          </a:p>
          <a:p>
            <a:pPr>
              <a:lnSpc>
                <a:spcPct val="150000"/>
              </a:lnSpc>
            </a:pPr>
            <a:r>
              <a:rPr lang="en-GB" dirty="0"/>
              <a:t>DfE Invitation to Tender for Centre for Excellence, June 2018</a:t>
            </a:r>
          </a:p>
          <a:p>
            <a:pPr>
              <a:lnSpc>
                <a:spcPct val="150000"/>
              </a:lnSpc>
            </a:pPr>
            <a:r>
              <a:rPr lang="en-GB" dirty="0"/>
              <a:t>Awarded, September 2018</a:t>
            </a:r>
          </a:p>
          <a:p>
            <a:pPr>
              <a:lnSpc>
                <a:spcPct val="150000"/>
              </a:lnSpc>
            </a:pPr>
            <a:r>
              <a:rPr lang="en-GB" dirty="0"/>
              <a:t>Centre began, December 2018</a:t>
            </a:r>
          </a:p>
          <a:p>
            <a:pPr>
              <a:lnSpc>
                <a:spcPct val="150000"/>
              </a:lnSpc>
            </a:pPr>
            <a:r>
              <a:rPr lang="en-GB" dirty="0"/>
              <a:t>Currently funded until December 2021</a:t>
            </a:r>
          </a:p>
          <a:p>
            <a:pPr>
              <a:lnSpc>
                <a:spcPct val="150000"/>
              </a:lnSpc>
            </a:pPr>
            <a:endParaRPr lang="en-GB" dirty="0"/>
          </a:p>
          <a:p>
            <a:pPr>
              <a:lnSpc>
                <a:spcPct val="150000"/>
              </a:lnSpc>
            </a:pPr>
            <a:endParaRPr lang="en-GB" dirty="0"/>
          </a:p>
        </p:txBody>
      </p:sp>
      <p:pic>
        <p:nvPicPr>
          <p:cNvPr id="4" name="Picture 3" descr="Modern Foreign Languages Pedagogy Review front page"/>
          <p:cNvPicPr>
            <a:picLocks noChangeAspect="1"/>
          </p:cNvPicPr>
          <p:nvPr/>
        </p:nvPicPr>
        <p:blipFill>
          <a:blip r:embed="rId3"/>
          <a:stretch>
            <a:fillRect/>
          </a:stretch>
        </p:blipFill>
        <p:spPr>
          <a:xfrm>
            <a:off x="6966085" y="1105854"/>
            <a:ext cx="4781853" cy="4957490"/>
          </a:xfrm>
          <a:prstGeom prst="rect">
            <a:avLst/>
          </a:prstGeom>
          <a:ln>
            <a:solidFill>
              <a:schemeClr val="accent5">
                <a:lumMod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3923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53" y="107921"/>
            <a:ext cx="10515600" cy="1325563"/>
          </a:xfrm>
        </p:spPr>
        <p:txBody>
          <a:bodyPr>
            <a:normAutofit/>
          </a:bodyPr>
          <a:lstStyle/>
          <a:p>
            <a:r>
              <a:rPr lang="en-GB" dirty="0"/>
              <a:t>Languages Pedagogy Review:</a:t>
            </a:r>
            <a:br>
              <a:rPr lang="en-GB" dirty="0"/>
            </a:br>
            <a:r>
              <a:rPr lang="en-GB" sz="2200" dirty="0"/>
              <a:t>15 recommendations (13 for schools)</a:t>
            </a:r>
            <a:br>
              <a:rPr lang="en-GB" sz="2200" dirty="0"/>
            </a:br>
            <a:endParaRPr lang="en-GB" sz="2200" dirty="0"/>
          </a:p>
        </p:txBody>
      </p:sp>
      <p:sp>
        <p:nvSpPr>
          <p:cNvPr id="3" name="Content Placeholder 2"/>
          <p:cNvSpPr>
            <a:spLocks noGrp="1"/>
          </p:cNvSpPr>
          <p:nvPr>
            <p:ph idx="1"/>
          </p:nvPr>
        </p:nvSpPr>
        <p:spPr>
          <a:xfrm>
            <a:off x="222902" y="1253330"/>
            <a:ext cx="11969098" cy="5062011"/>
          </a:xfrm>
        </p:spPr>
        <p:txBody>
          <a:bodyPr>
            <a:normAutofit/>
          </a:bodyPr>
          <a:lstStyle/>
          <a:p>
            <a:pPr marL="514350" indent="-514350">
              <a:buFont typeface="+mj-lt"/>
              <a:buAutoNum type="arabicPeriod"/>
            </a:pPr>
            <a:r>
              <a:rPr lang="en-GB" dirty="0"/>
              <a:t>vast majority should take GCSE </a:t>
            </a:r>
            <a:r>
              <a:rPr lang="en-GB" i="1" dirty="0"/>
              <a:t>(75% in Y10 by 2022, 90% by 2025; now in Ofsted framework) </a:t>
            </a:r>
          </a:p>
          <a:p>
            <a:pPr marL="514350" indent="-514350">
              <a:buFont typeface="+mj-lt"/>
              <a:buAutoNum type="arabicPeriod"/>
            </a:pPr>
            <a:r>
              <a:rPr lang="en-GB" dirty="0"/>
              <a:t>phonics, vocabulary, grammar taught systematically, with extensive practice</a:t>
            </a:r>
          </a:p>
          <a:p>
            <a:pPr marL="514350" indent="-514350">
              <a:buFont typeface="+mj-lt"/>
              <a:buAutoNum type="arabicPeriod"/>
            </a:pPr>
            <a:r>
              <a:rPr lang="en-GB" dirty="0"/>
              <a:t>stimulating content without compromising vocab and grammar</a:t>
            </a:r>
          </a:p>
          <a:p>
            <a:pPr marL="514350" indent="-514350">
              <a:buFont typeface="+mj-lt"/>
              <a:buAutoNum type="arabicPeriod"/>
            </a:pPr>
            <a:r>
              <a:rPr lang="en-GB" dirty="0"/>
              <a:t>materials selected for how well they support a planned teaching of phonics, vocab and grammar</a:t>
            </a:r>
          </a:p>
          <a:p>
            <a:pPr marL="514350" indent="-514350">
              <a:buFont typeface="+mj-lt"/>
              <a:buAutoNum type="arabicPeriod"/>
            </a:pPr>
            <a:r>
              <a:rPr lang="en-GB" dirty="0"/>
              <a:t>focus on detail through translation, extend vocabulary through short texts and literature, interact with native speakers</a:t>
            </a:r>
          </a:p>
          <a:p>
            <a:pPr marL="514350" indent="-514350">
              <a:buFont typeface="+mj-lt"/>
              <a:buAutoNum type="arabicPeriod"/>
            </a:pPr>
            <a:r>
              <a:rPr lang="en-GB" dirty="0"/>
              <a:t>know and build on KS2 grammar</a:t>
            </a:r>
          </a:p>
          <a:p>
            <a:pPr marL="514350" indent="-514350">
              <a:buFont typeface="+mj-lt"/>
              <a:buAutoNum type="arabicPeriod"/>
            </a:pPr>
            <a:endParaRPr lang="en-GB" sz="2000" dirty="0">
              <a:sym typeface="Wingdings" panose="05000000000000000000" pitchFamily="2" charset="2"/>
            </a:endParaRPr>
          </a:p>
          <a:p>
            <a:pPr marL="514350" indent="-514350">
              <a:buFont typeface="+mj-lt"/>
              <a:buAutoNum type="arabicPeriod"/>
            </a:pPr>
            <a:endParaRPr lang="en-GB" sz="2000" dirty="0"/>
          </a:p>
        </p:txBody>
      </p:sp>
      <p:sp>
        <p:nvSpPr>
          <p:cNvPr id="5" name="Rectangle 4">
            <a:extLst>
              <a:ext uri="{FF2B5EF4-FFF2-40B4-BE49-F238E27FC236}">
                <a16:creationId xmlns:a16="http://schemas.microsoft.com/office/drawing/2014/main" id="{7454783B-9267-924A-BCB7-E685E231807F}"/>
              </a:ext>
            </a:extLst>
          </p:cNvPr>
          <p:cNvSpPr/>
          <p:nvPr/>
        </p:nvSpPr>
        <p:spPr>
          <a:xfrm>
            <a:off x="3979167" y="6334780"/>
            <a:ext cx="5038559" cy="523220"/>
          </a:xfrm>
          <a:prstGeom prst="rect">
            <a:avLst/>
          </a:prstGeom>
        </p:spPr>
        <p:txBody>
          <a:bodyPr wrap="none">
            <a:spAutoFit/>
          </a:bodyPr>
          <a:lstStyle/>
          <a:p>
            <a:r>
              <a:rPr lang="en-GB" sz="2800" dirty="0">
                <a:latin typeface="Century Gothic" panose="020B0502020202020204" pitchFamily="34" charset="0"/>
                <a:hlinkClick r:id="rId3"/>
              </a:rPr>
              <a:t>https://resources.ncelp.org/</a:t>
            </a:r>
            <a:endParaRPr lang="en-GB" sz="2800" dirty="0">
              <a:latin typeface="Century Gothic" panose="020B0502020202020204" pitchFamily="34" charset="0"/>
            </a:endParaRPr>
          </a:p>
        </p:txBody>
      </p:sp>
    </p:spTree>
    <p:extLst>
      <p:ext uri="{BB962C8B-B14F-4D97-AF65-F5344CB8AC3E}">
        <p14:creationId xmlns:p14="http://schemas.microsoft.com/office/powerpoint/2010/main" val="67715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1846</TotalTime>
  <Words>3620</Words>
  <Application>Microsoft Macintosh PowerPoint</Application>
  <PresentationFormat>Widescreen</PresentationFormat>
  <Paragraphs>245</Paragraphs>
  <Slides>23</Slides>
  <Notes>23</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23</vt:i4>
      </vt:variant>
    </vt:vector>
  </HeadingPairs>
  <TitlesOfParts>
    <vt:vector size="32" baseType="lpstr">
      <vt:lpstr>Arial</vt:lpstr>
      <vt:lpstr>Calibri</vt:lpstr>
      <vt:lpstr>Century Gothic</vt:lpstr>
      <vt:lpstr>Tw Cen MT</vt:lpstr>
      <vt:lpstr>Wingdings</vt:lpstr>
      <vt:lpstr>1_Office Theme</vt:lpstr>
      <vt:lpstr>2_Office Theme</vt:lpstr>
      <vt:lpstr>3_Office Theme</vt:lpstr>
      <vt:lpstr>4_Office Theme</vt:lpstr>
      <vt:lpstr>Opening session: Curriculum Development,  Schemes of Work,  and OFSTED</vt:lpstr>
      <vt:lpstr>Outline</vt:lpstr>
      <vt:lpstr>Background</vt:lpstr>
      <vt:lpstr>NCELP aims to…</vt:lpstr>
      <vt:lpstr>1 Connecting research and practice</vt:lpstr>
      <vt:lpstr>2 Developing languages pedagogy</vt:lpstr>
      <vt:lpstr>3 Pedagogy itself improving motivation</vt:lpstr>
      <vt:lpstr>NCELP beginnings</vt:lpstr>
      <vt:lpstr>Languages Pedagogy Review: 15 recommendations (13 for schools) </vt:lpstr>
      <vt:lpstr>Languages Pedagogy Review, Recommendations (cont’d)</vt:lpstr>
      <vt:lpstr>Research informing practice</vt:lpstr>
      <vt:lpstr>https://oasis-database.org Open Accessible Summaries in Language Studies </vt:lpstr>
      <vt:lpstr>Want monthly alerts of new OASIS summaries?</vt:lpstr>
      <vt:lpstr>PHONICS</vt:lpstr>
      <vt:lpstr>VOCABULARY</vt:lpstr>
      <vt:lpstr>GRAMMAR </vt:lpstr>
      <vt:lpstr>Bringing these strands together:  The NCELP Schemes of Work </vt:lpstr>
      <vt:lpstr>View of the Resource Portal home page</vt:lpstr>
      <vt:lpstr>NCELP Schemes of Work</vt:lpstr>
      <vt:lpstr>Screen shot of a SOW</vt:lpstr>
      <vt:lpstr>Tabs in the NCELP SOW</vt:lpstr>
      <vt:lpstr>So, what can learners do?</vt:lpstr>
      <vt:lpstr>Other activities to date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NCELP PPT/presentation template</dc:title>
  <dc:creator>Microsoft Office User</dc:creator>
  <cp:lastModifiedBy>Helen Thomas</cp:lastModifiedBy>
  <cp:revision>52</cp:revision>
  <dcterms:created xsi:type="dcterms:W3CDTF">2020-06-29T15:20:00Z</dcterms:created>
  <dcterms:modified xsi:type="dcterms:W3CDTF">2020-07-17T20:21:17Z</dcterms:modified>
</cp:coreProperties>
</file>