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8D530-CF14-411E-9DE4-DBCBED0DBD2A}"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31613-6813-43B0-AAC5-D905155D7B8F}" type="slidenum">
              <a:rPr lang="en-GB" smtClean="0"/>
              <a:t>‹#›</a:t>
            </a:fld>
            <a:endParaRPr lang="en-GB"/>
          </a:p>
        </p:txBody>
      </p:sp>
    </p:spTree>
    <p:extLst>
      <p:ext uri="{BB962C8B-B14F-4D97-AF65-F5344CB8AC3E}">
        <p14:creationId xmlns:p14="http://schemas.microsoft.com/office/powerpoint/2010/main" val="399567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ES" dirty="0" err="1" smtClean="0"/>
              <a:t>Source</a:t>
            </a:r>
            <a:r>
              <a:rPr lang="es-ES" dirty="0" smtClean="0"/>
              <a:t> of </a:t>
            </a:r>
            <a:r>
              <a:rPr lang="es-ES" dirty="0" err="1" smtClean="0"/>
              <a:t>frequency</a:t>
            </a:r>
            <a:r>
              <a:rPr lang="es-ES" dirty="0" smtClean="0"/>
              <a:t> rankings: Davies, M. &amp; Davies, K. (2018).</a:t>
            </a:r>
            <a:r>
              <a:rPr lang="es-ES" baseline="0" dirty="0" smtClean="0"/>
              <a:t> </a:t>
            </a:r>
            <a:r>
              <a:rPr lang="es-ES" i="1" baseline="0" dirty="0" smtClean="0"/>
              <a:t>A </a:t>
            </a:r>
            <a:r>
              <a:rPr lang="es-ES" i="1" baseline="0" dirty="0" err="1" smtClean="0"/>
              <a:t>frequency</a:t>
            </a:r>
            <a:r>
              <a:rPr lang="es-ES" i="1" baseline="0" dirty="0" smtClean="0"/>
              <a:t> </a:t>
            </a:r>
            <a:r>
              <a:rPr lang="es-ES" i="1" baseline="0" dirty="0" err="1" smtClean="0"/>
              <a:t>dictionary</a:t>
            </a:r>
            <a:r>
              <a:rPr lang="es-ES" i="1" baseline="0" dirty="0" smtClean="0"/>
              <a:t> of </a:t>
            </a:r>
            <a:r>
              <a:rPr lang="es-ES" i="1" baseline="0" dirty="0" err="1" smtClean="0"/>
              <a:t>Spanish</a:t>
            </a:r>
            <a:r>
              <a:rPr lang="es-ES" i="1" baseline="0" dirty="0" smtClean="0"/>
              <a:t>: Core </a:t>
            </a:r>
            <a:r>
              <a:rPr lang="es-ES" i="1" baseline="0" dirty="0" err="1" smtClean="0"/>
              <a:t>vocabulary</a:t>
            </a:r>
            <a:r>
              <a:rPr lang="es-ES" i="1" baseline="0" dirty="0" smtClean="0"/>
              <a:t> </a:t>
            </a:r>
            <a:r>
              <a:rPr lang="es-ES" i="1" baseline="0" dirty="0" err="1" smtClean="0"/>
              <a:t>for</a:t>
            </a:r>
            <a:r>
              <a:rPr lang="es-ES" i="1" baseline="0" dirty="0" smtClean="0"/>
              <a:t> </a:t>
            </a:r>
            <a:r>
              <a:rPr lang="es-ES" i="1" baseline="0" dirty="0" err="1" smtClean="0"/>
              <a:t>learners</a:t>
            </a:r>
            <a:r>
              <a:rPr lang="es-ES" i="1" baseline="0" dirty="0" smtClean="0"/>
              <a:t> (2nd ed.)</a:t>
            </a:r>
            <a:r>
              <a:rPr lang="es-ES" baseline="0" dirty="0" smtClean="0"/>
              <a:t>. London: </a:t>
            </a:r>
            <a:r>
              <a:rPr lang="es-ES" baseline="0" dirty="0" err="1" smtClean="0"/>
              <a:t>Routledge</a:t>
            </a:r>
            <a:r>
              <a:rPr lang="es-ES" baseline="0" dirty="0" smtClean="0"/>
              <a:t> </a:t>
            </a:r>
            <a:endParaRPr lang="en-GB" dirty="0" smtClean="0"/>
          </a:p>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Vocabulary revisited here</a:t>
            </a:r>
            <a:r>
              <a:rPr lang="en-GB" baseline="0" dirty="0" smtClean="0"/>
              <a:t> is from term 2.2, week 5 (as per SoW revisiting cycle): </a:t>
            </a:r>
            <a:r>
              <a:rPr lang="es-ES" sz="1200" b="0" i="0" u="none" strike="noStrike" kern="1200" dirty="0" smtClean="0">
                <a:solidFill>
                  <a:schemeClr val="tx1"/>
                </a:solidFill>
                <a:effectLst/>
                <a:latin typeface="+mn-lt"/>
                <a:ea typeface="+mn-ea"/>
                <a:cs typeface="+mn-cs"/>
              </a:rPr>
              <a:t>feliz [908]; moreno [3304]; claro [1923]; oscuro [802]; aburrido [3917]; loco [846].</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Students </a:t>
            </a:r>
            <a:r>
              <a:rPr lang="en-GB" baseline="0" dirty="0"/>
              <a:t>listen to identify the missing word and write it in Spanish. The words are </a:t>
            </a:r>
            <a:r>
              <a:rPr lang="en-GB" baseline="0" dirty="0" smtClean="0"/>
              <a:t>revealed in numerical order </a:t>
            </a:r>
            <a:r>
              <a:rPr lang="en-GB" baseline="0" dirty="0"/>
              <a:t>by clicking on </a:t>
            </a:r>
            <a:r>
              <a:rPr lang="en-GB" baseline="0" dirty="0" smtClean="0"/>
              <a:t>anywhere on the slide.</a:t>
            </a:r>
            <a:endParaRPr lang="en-GB" dirty="0"/>
          </a:p>
          <a:p>
            <a:r>
              <a:rPr lang="en-GB" baseline="0" dirty="0"/>
              <a:t>As part of the feedback, elicit the meaning in English from the students.</a:t>
            </a:r>
            <a:endParaRPr lang="en-GB" dirty="0"/>
          </a:p>
          <a:p>
            <a:endParaRPr lang="en-GB" dirty="0"/>
          </a:p>
          <a:p>
            <a:r>
              <a:rPr lang="en-GB" dirty="0"/>
              <a:t>TRANSCRIPT</a:t>
            </a:r>
          </a:p>
          <a:p>
            <a:pPr marL="228600" indent="-228600">
              <a:buAutoNum type="arabicParenR"/>
            </a:pPr>
            <a:r>
              <a:rPr lang="en-GB" b="0" dirty="0" err="1"/>
              <a:t>Quiere</a:t>
            </a:r>
            <a:r>
              <a:rPr lang="en-GB" b="0" dirty="0"/>
              <a:t> </a:t>
            </a:r>
            <a:r>
              <a:rPr lang="en-GB" b="0" dirty="0" err="1"/>
              <a:t>estar</a:t>
            </a:r>
            <a:r>
              <a:rPr lang="en-GB" b="0" dirty="0"/>
              <a:t> </a:t>
            </a:r>
            <a:r>
              <a:rPr lang="en-GB" b="0" dirty="0" err="1"/>
              <a:t>moreno</a:t>
            </a:r>
            <a:r>
              <a:rPr lang="en-GB" b="0" dirty="0"/>
              <a:t>.</a:t>
            </a:r>
          </a:p>
          <a:p>
            <a:pPr marL="228600" indent="-228600">
              <a:buAutoNum type="arabicParenR"/>
            </a:pPr>
            <a:r>
              <a:rPr lang="en-GB" b="0" dirty="0" err="1"/>
              <a:t>Estar</a:t>
            </a:r>
            <a:r>
              <a:rPr lang="en-GB" b="0" dirty="0"/>
              <a:t> </a:t>
            </a:r>
            <a:r>
              <a:rPr lang="en-GB" b="0" dirty="0" err="1"/>
              <a:t>feliz</a:t>
            </a:r>
            <a:r>
              <a:rPr lang="en-GB" b="0" dirty="0"/>
              <a:t> </a:t>
            </a:r>
            <a:r>
              <a:rPr lang="en-GB" b="0" dirty="0" err="1"/>
              <a:t>es</a:t>
            </a:r>
            <a:r>
              <a:rPr lang="en-GB" b="0" dirty="0"/>
              <a:t> </a:t>
            </a:r>
            <a:r>
              <a:rPr lang="en-GB" b="0" dirty="0" err="1"/>
              <a:t>importante</a:t>
            </a:r>
            <a:r>
              <a:rPr lang="en-GB" b="0" dirty="0"/>
              <a:t>.</a:t>
            </a:r>
          </a:p>
          <a:p>
            <a:pPr marL="228600" indent="-228600">
              <a:buAutoNum type="arabicParenR"/>
            </a:pPr>
            <a:r>
              <a:rPr lang="en-GB" b="0" dirty="0"/>
              <a:t>No</a:t>
            </a:r>
            <a:r>
              <a:rPr lang="en-GB" b="0" baseline="0" dirty="0"/>
              <a:t> </a:t>
            </a:r>
            <a:r>
              <a:rPr lang="en-GB" b="0" baseline="0" dirty="0" err="1" smtClean="0"/>
              <a:t>quiero</a:t>
            </a:r>
            <a:r>
              <a:rPr lang="en-GB" b="0" baseline="0" dirty="0" smtClean="0"/>
              <a:t> </a:t>
            </a:r>
            <a:r>
              <a:rPr lang="en-GB" b="0" baseline="0" dirty="0" err="1"/>
              <a:t>estar</a:t>
            </a:r>
            <a:r>
              <a:rPr lang="en-GB" b="0" baseline="0" dirty="0"/>
              <a:t> </a:t>
            </a:r>
            <a:r>
              <a:rPr lang="en-GB" b="0" baseline="0" dirty="0" err="1"/>
              <a:t>aburrido</a:t>
            </a:r>
            <a:r>
              <a:rPr lang="en-GB" b="0" baseline="0" dirty="0"/>
              <a:t>.</a:t>
            </a:r>
          </a:p>
          <a:p>
            <a:pPr marL="228600" indent="-228600">
              <a:buAutoNum type="arabicParenR"/>
            </a:pPr>
            <a:r>
              <a:rPr lang="en-GB" b="0" baseline="0" dirty="0" err="1"/>
              <a:t>Estar</a:t>
            </a:r>
            <a:r>
              <a:rPr lang="en-GB" b="0" baseline="0" dirty="0"/>
              <a:t> loco no </a:t>
            </a:r>
            <a:r>
              <a:rPr lang="en-GB" b="0" baseline="0" dirty="0" err="1"/>
              <a:t>es</a:t>
            </a:r>
            <a:r>
              <a:rPr lang="en-GB" b="0" baseline="0" dirty="0"/>
              <a:t> </a:t>
            </a:r>
            <a:r>
              <a:rPr lang="en-GB" b="0" baseline="0" dirty="0" err="1"/>
              <a:t>bueno</a:t>
            </a:r>
            <a:r>
              <a:rPr lang="en-GB" b="0" baseline="0" dirty="0"/>
              <a:t>.</a:t>
            </a:r>
          </a:p>
          <a:p>
            <a:pPr marL="228600" indent="-228600">
              <a:buAutoNum type="arabicParenR"/>
            </a:pPr>
            <a:r>
              <a:rPr lang="en-GB" b="0" baseline="0" dirty="0"/>
              <a:t>El cielo </a:t>
            </a:r>
            <a:r>
              <a:rPr lang="en-GB" b="0" baseline="0" dirty="0" err="1"/>
              <a:t>parece</a:t>
            </a:r>
            <a:r>
              <a:rPr lang="en-GB" b="0" baseline="0" dirty="0"/>
              <a:t> </a:t>
            </a:r>
            <a:r>
              <a:rPr lang="en-GB" b="0" baseline="0" dirty="0" err="1"/>
              <a:t>estar</a:t>
            </a:r>
            <a:r>
              <a:rPr lang="en-GB" b="0" baseline="0" dirty="0"/>
              <a:t> </a:t>
            </a:r>
            <a:r>
              <a:rPr lang="en-GB" b="0" baseline="0" dirty="0" err="1"/>
              <a:t>oscuro</a:t>
            </a:r>
            <a:r>
              <a:rPr lang="en-GB" b="0" baseline="0" dirty="0"/>
              <a:t>.</a:t>
            </a:r>
          </a:p>
          <a:p>
            <a:pPr marL="228600" indent="-228600">
              <a:buAutoNum type="arabicParenR"/>
            </a:pPr>
            <a:r>
              <a:rPr lang="en-GB" b="0" baseline="0" dirty="0"/>
              <a:t>El </a:t>
            </a:r>
            <a:r>
              <a:rPr lang="en-GB" b="0" baseline="0" dirty="0" err="1"/>
              <a:t>río</a:t>
            </a:r>
            <a:r>
              <a:rPr lang="en-GB" b="0" baseline="0" dirty="0"/>
              <a:t> está </a:t>
            </a:r>
            <a:r>
              <a:rPr lang="en-GB" b="0" baseline="0" dirty="0" err="1"/>
              <a:t>claro</a:t>
            </a:r>
            <a:r>
              <a:rPr lang="en-GB" b="0" baseline="0" dirty="0"/>
              <a:t>.</a:t>
            </a:r>
          </a:p>
          <a:p>
            <a:pPr marL="0" indent="0">
              <a:buNone/>
            </a:pPr>
            <a:endParaRPr lang="en-GB" baseline="0" dirty="0"/>
          </a:p>
          <a:p>
            <a:pPr marL="0" indent="0">
              <a:buNone/>
            </a:pPr>
            <a:r>
              <a:rPr lang="en-GB" baseline="0" dirty="0"/>
              <a:t>Extension:</a:t>
            </a:r>
          </a:p>
          <a:p>
            <a:pPr marL="0" indent="0">
              <a:buNone/>
            </a:pPr>
            <a:r>
              <a:rPr lang="en-GB" baseline="0" dirty="0"/>
              <a:t>Teachers may want to ask students to translate the whole sentences.  (If so answers appear in the next slide</a:t>
            </a:r>
            <a:r>
              <a:rPr lang="en-GB" baseline="0" dirty="0" smtClean="0"/>
              <a:t>.) Note that ‘cielo’ hasn’t been previously taught as a vocabulary item, but has featured in earlier lesson material with a gloss.</a:t>
            </a:r>
            <a:endParaRPr lang="en-GB" baseline="0" dirty="0"/>
          </a:p>
          <a:p>
            <a:pPr marL="0" indent="0">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44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Vocabulary revisited here</a:t>
            </a:r>
            <a:r>
              <a:rPr lang="en-GB" baseline="0" dirty="0" smtClean="0"/>
              <a:t> is from term 2.2, week 5 (as per SoW revisiting cycle): </a:t>
            </a:r>
            <a:r>
              <a:rPr lang="es-ES" sz="1200" b="0" i="0" u="none" strike="noStrike" kern="1200" dirty="0" smtClean="0">
                <a:solidFill>
                  <a:schemeClr val="tx1"/>
                </a:solidFill>
                <a:effectLst/>
                <a:latin typeface="+mn-lt"/>
                <a:ea typeface="+mn-ea"/>
                <a:cs typeface="+mn-cs"/>
              </a:rPr>
              <a:t>feliz [908]; moreno [3304]; claro [1923]; oscuro [802]; aburrido [3917]; loco [846].</a:t>
            </a:r>
            <a:endParaRPr lang="en-GB" baseline="0" dirty="0" smtClean="0"/>
          </a:p>
          <a:p>
            <a:pPr marL="0" indent="0">
              <a:buNone/>
            </a:pPr>
            <a:r>
              <a:rPr lang="en-GB" baseline="0" dirty="0" smtClean="0"/>
              <a:t>Answers </a:t>
            </a:r>
            <a:r>
              <a:rPr lang="en-GB" baseline="0" dirty="0"/>
              <a:t>are revealed on a mouse click</a:t>
            </a:r>
            <a:r>
              <a:rPr lang="en-GB" baseline="0" dirty="0" smtClean="0"/>
              <a:t>. Note that in items 1 and 3, the answer has to be ‘he’ (rather than s/he) because the adjective is the masculine form.</a:t>
            </a:r>
          </a:p>
          <a:p>
            <a:pPr marL="0" indent="0">
              <a:buNone/>
            </a:pPr>
            <a:endParaRPr lang="en-GB" baseline="0" dirty="0" smtClean="0"/>
          </a:p>
          <a:p>
            <a:pPr marL="0" indent="0">
              <a:buNone/>
            </a:pPr>
            <a:r>
              <a:rPr lang="en-GB" baseline="0" dirty="0" smtClean="0"/>
              <a:t>This </a:t>
            </a:r>
            <a:r>
              <a:rPr lang="en-GB" baseline="0" dirty="0"/>
              <a:t>slide could then be used as a recap of students’ prior learning about the infinitive form. </a:t>
            </a:r>
          </a:p>
          <a:p>
            <a:pPr marL="0" indent="0">
              <a:buNone/>
            </a:pPr>
            <a:r>
              <a:rPr lang="en-GB" baseline="0" dirty="0"/>
              <a:t>On a mouse click, ‘</a:t>
            </a:r>
            <a:r>
              <a:rPr lang="en-GB" baseline="0" dirty="0" err="1"/>
              <a:t>estar</a:t>
            </a:r>
            <a:r>
              <a:rPr lang="en-GB" baseline="0" dirty="0"/>
              <a:t>’ is highlighted.  Teachers could ask students if they can remember the name for this part of the verb.  Ask students what they can remember about its function.  They may say things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infinitive form of a verb is the form you see in a dictionary.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 this is often written ‘to + verb’.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Spanish, the infinitive of the verb often ends in –</a:t>
            </a:r>
            <a:r>
              <a:rPr kumimoji="0" lang="en-GB" sz="1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(they may name some they can readily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can also </a:t>
            </a:r>
            <a:r>
              <a:rPr kumimoji="0" lang="en-GB" sz="1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begin</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sentence with the infinitive.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infinitive often describes the </a:t>
            </a:r>
            <a:r>
              <a:rPr kumimoji="0" lang="en-GB" sz="1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general meaning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 the verb.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If students do not manage to remember this information, it is all recapped in the grammar explanation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indent="0">
              <a:buNone/>
            </a:pPr>
            <a:r>
              <a:rPr lang="en-GB" baseline="0" dirty="0"/>
              <a:t>Point out that this infinitive ends in –</a:t>
            </a:r>
            <a:r>
              <a:rPr lang="en-GB" baseline="0" dirty="0" err="1"/>
              <a:t>ar</a:t>
            </a:r>
            <a:r>
              <a:rPr lang="en-GB" baseline="0" dirty="0"/>
              <a:t>, then ask students is they can remember any other infinitives that end in –ar.  There is no need at this point to open up a discussion about regular and irregular verbs. The infinitive ‘</a:t>
            </a:r>
            <a:r>
              <a:rPr lang="en-GB" baseline="0" dirty="0" err="1"/>
              <a:t>estar</a:t>
            </a:r>
            <a:r>
              <a:rPr lang="en-GB" baseline="0" dirty="0"/>
              <a:t>’ is being used here as a platform to open a discussion about the function of the infinitive only, not conjugated forms.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0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Teachers can use this slide to practise</a:t>
            </a:r>
            <a:r>
              <a:rPr lang="en-GB" baseline="0" dirty="0"/>
              <a:t> the verbs from this week’s vocabulary set. </a:t>
            </a:r>
            <a:endParaRPr lang="en-GB" baseline="0" dirty="0" smtClean="0"/>
          </a:p>
          <a:p>
            <a:endParaRPr lang="en-GB" baseline="0" dirty="0"/>
          </a:p>
          <a:p>
            <a:pPr marL="228600" indent="-228600">
              <a:buAutoNum type="arabicParenR"/>
            </a:pPr>
            <a:r>
              <a:rPr lang="en-GB" baseline="0" dirty="0"/>
              <a:t>Use the custom animation to introduce the Spanish and elicit the meanings in English from the students.  Clarify meanings in English so that students have a correct understanding of the picture.</a:t>
            </a:r>
          </a:p>
          <a:p>
            <a:pPr marL="228600" indent="-228600">
              <a:buAutoNum type="arabicParenR"/>
            </a:pPr>
            <a:r>
              <a:rPr lang="en-GB" baseline="0" dirty="0"/>
              <a:t>Play a game of ‘What’s missing?’ Students give the Spanish each time.  This can be done in pairs or as a whole class.  The custom animation moves from one verb missing, to two then three in a variety of combinations then all four.</a:t>
            </a:r>
          </a:p>
          <a:p>
            <a:pPr marL="0" indent="0">
              <a:buNone/>
            </a:pPr>
            <a:endParaRPr lang="en-GB" baseline="0" dirty="0"/>
          </a:p>
          <a:p>
            <a:pPr marL="0" indent="0">
              <a:buNone/>
            </a:pPr>
            <a:r>
              <a:rPr lang="en-GB" baseline="0" dirty="0"/>
              <a:t>The additional items of vocabulary from this week’s vocabulary set will be practised in lesson two.  </a:t>
            </a:r>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35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Vocabulary practice slide</a:t>
            </a:r>
            <a:r>
              <a:rPr lang="en-GB" dirty="0"/>
              <a:t/>
            </a:r>
            <a:br>
              <a:rPr lang="en-GB" dirty="0"/>
            </a:br>
            <a:r>
              <a:rPr lang="en-GB" dirty="0"/>
              <a:t>Pupils</a:t>
            </a:r>
            <a:r>
              <a:rPr lang="en-GB" baseline="0" dirty="0"/>
              <a:t> either work by themselves or in pairs, reading out the words and studying their English meaning (1 minute).</a:t>
            </a:r>
            <a:br>
              <a:rPr lang="en-GB" baseline="0" dirty="0"/>
            </a:br>
            <a:r>
              <a:rPr lang="en-GB" baseline="0" dirty="0"/>
              <a:t>Then the English meanings are removed and they try to recall them, looking at the Spanish (1 minute).</a:t>
            </a:r>
            <a:br>
              <a:rPr lang="en-GB" baseline="0" dirty="0"/>
            </a:br>
            <a:r>
              <a:rPr lang="en-GB" baseline="0" dirty="0"/>
              <a:t>Then the Spanish meanings are removed and they to recall them, looking at the English (1 minute)</a:t>
            </a:r>
            <a:br>
              <a:rPr lang="en-GB" baseline="0" dirty="0"/>
            </a:br>
            <a:r>
              <a:rPr lang="en-GB" baseline="0" dirty="0"/>
              <a:t>Further rounds of learning can be facilitated by one pupil turning away from the board, and his/her partner asking him/her the meanings.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endParaRPr lang="en-US" dirty="0"/>
          </a:p>
          <a:p>
            <a:r>
              <a:rPr lang="en-GB" dirty="0"/>
              <a:t>Students will need to know that agua is a feminine noun but requires </a:t>
            </a:r>
            <a:r>
              <a:rPr lang="en-GB" dirty="0" smtClean="0"/>
              <a:t>'el‘.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beber [1085]; comer [347]; leer [209]; vivir [142]; hombre [97]; ejercicio [1162]; fruta [1925]; carne [860]; rico¹ [398]; agua [204]; nunca [158]; a veces [vez-59]</a:t>
            </a:r>
            <a:r>
              <a:rPr lang="es-ES" dirty="0"/>
              <a:t> </a:t>
            </a:r>
            <a:endParaRPr lang="en-GB" sz="1200" b="0" i="0"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69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have learnt ‘</a:t>
            </a:r>
            <a:r>
              <a:rPr lang="en-GB" baseline="0" dirty="0" err="1" smtClean="0"/>
              <a:t>limpiar</a:t>
            </a:r>
            <a:r>
              <a:rPr lang="en-GB" baseline="0" dirty="0" smtClean="0"/>
              <a:t>’ in week 2.2.3. In the title of this activity they will encounter the word in a new context, thus aiding consolidation. Clarify the meaning of ‘</a:t>
            </a:r>
            <a:r>
              <a:rPr lang="en-GB" baseline="0" dirty="0" err="1" smtClean="0"/>
              <a:t>pizarra</a:t>
            </a:r>
            <a:r>
              <a:rPr lang="en-GB" baseline="0" dirty="0" smtClean="0"/>
              <a:t>’, if needed.</a:t>
            </a:r>
          </a:p>
          <a:p>
            <a:endParaRPr lang="en-GB" dirty="0" smtClean="0"/>
          </a:p>
          <a:p>
            <a:r>
              <a:rPr lang="en-GB" dirty="0" smtClean="0"/>
              <a:t>Students need to translate the words on the board.</a:t>
            </a:r>
          </a:p>
          <a:p>
            <a:r>
              <a:rPr lang="en-GB" dirty="0" smtClean="0"/>
              <a:t>Teacher clicks on word</a:t>
            </a:r>
            <a:r>
              <a:rPr lang="en-GB" baseline="0" dirty="0" smtClean="0"/>
              <a:t> when translated correctly and it will disappear.</a:t>
            </a:r>
          </a:p>
          <a:p>
            <a:r>
              <a:rPr lang="en-GB" baseline="0" dirty="0" smtClean="0"/>
              <a:t>Turn this into a game – one side of the class plays against the other to see who can get the fastest time.  The teacher chooses students to answer.  Students need to say the number of the word they are translating.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err="1" smtClean="0">
                <a:solidFill>
                  <a:schemeClr val="tx1"/>
                </a:solidFill>
                <a:effectLst/>
                <a:latin typeface="+mn-lt"/>
                <a:ea typeface="+mn-ea"/>
                <a:cs typeface="+mn-cs"/>
              </a:rPr>
              <a:t>Vocabulary</a:t>
            </a:r>
            <a:r>
              <a:rPr lang="es-ES" sz="1200" b="0" i="0" u="none" strike="noStrike" kern="1200" dirty="0" smtClean="0">
                <a:solidFill>
                  <a:schemeClr val="tx1"/>
                </a:solidFill>
                <a:effectLst/>
                <a:latin typeface="+mn-lt"/>
                <a:ea typeface="+mn-ea"/>
                <a:cs typeface="+mn-cs"/>
              </a:rPr>
              <a:t> and </a:t>
            </a:r>
            <a:r>
              <a:rPr lang="es-ES" sz="1200" b="0" i="0" u="none" strike="noStrike" kern="1200" dirty="0" err="1" smtClean="0">
                <a:solidFill>
                  <a:schemeClr val="tx1"/>
                </a:solidFill>
                <a:effectLst/>
                <a:latin typeface="+mn-lt"/>
                <a:ea typeface="+mn-ea"/>
                <a:cs typeface="+mn-cs"/>
              </a:rPr>
              <a:t>frequency</a:t>
            </a:r>
            <a:r>
              <a:rPr lang="es-ES" sz="1200" b="0" i="0" u="none" strike="noStrike" kern="1200" dirty="0" smtClean="0">
                <a:solidFill>
                  <a:schemeClr val="tx1"/>
                </a:solidFill>
                <a:effectLst/>
                <a:latin typeface="+mn-lt"/>
                <a:ea typeface="+mn-ea"/>
                <a:cs typeface="+mn-cs"/>
              </a:rPr>
              <a:t> rankings: beber [1085]; comer [347]; leer [209]; vivir [142]; hombre [97]; ejercicio [1162]; fruta [1925]; carne [860]; rico [398]; agua [204]; nunca [158]; a veces [vez-59]</a:t>
            </a:r>
            <a:r>
              <a:rPr lang="es-ES" dirty="0" smtClean="0"/>
              <a:t>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99C41-7A17-4547-9C5F-2B76225B86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69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747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306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32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75064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9" name="Google Shape;19;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Edit Master text styles</a:t>
            </a:r>
          </a:p>
        </p:txBody>
      </p:sp>
    </p:spTree>
    <p:extLst>
      <p:ext uri="{BB962C8B-B14F-4D97-AF65-F5344CB8AC3E}">
        <p14:creationId xmlns:p14="http://schemas.microsoft.com/office/powerpoint/2010/main" val="272856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2" name="Google Shape;22;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3" name="Google Shape;23;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2115044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27" name="Google Shape;27;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8" name="Google Shape;28;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29" name="Google Shape;29;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184308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85141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8"/>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Edit Master text styles</a:t>
            </a:r>
          </a:p>
        </p:txBody>
      </p:sp>
      <p:sp>
        <p:nvSpPr>
          <p:cNvPr id="34" name="Google Shape;34;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Tree>
    <p:extLst>
      <p:ext uri="{BB962C8B-B14F-4D97-AF65-F5344CB8AC3E}">
        <p14:creationId xmlns:p14="http://schemas.microsoft.com/office/powerpoint/2010/main" val="322905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7" name="Google Shape;37;p9"/>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r>
              <a:rPr lang="en-US"/>
              <a:t>Click icon to add picture</a:t>
            </a:r>
            <a:endParaRPr/>
          </a:p>
        </p:txBody>
      </p:sp>
      <p:sp>
        <p:nvSpPr>
          <p:cNvPr id="38" name="Google Shape;38;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Tree>
    <p:extLst>
      <p:ext uri="{BB962C8B-B14F-4D97-AF65-F5344CB8AC3E}">
        <p14:creationId xmlns:p14="http://schemas.microsoft.com/office/powerpoint/2010/main" val="185097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365955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689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245094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179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918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3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468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2168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2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696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69486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679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11417094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audio" Target="../media/audio6.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itle 6">
            <a:extLst>
              <a:ext uri="{FF2B5EF4-FFF2-40B4-BE49-F238E27FC236}">
                <a16:creationId xmlns:a16="http://schemas.microsoft.com/office/drawing/2014/main" id="{6D0F618F-69EB-3148-8DB1-113542A1036C}"/>
              </a:ext>
            </a:extLst>
          </p:cNvPr>
          <p:cNvSpPr>
            <a:spLocks noGrp="1"/>
          </p:cNvSpPr>
          <p:nvPr>
            <p:ph type="ctrTitle"/>
          </p:nvPr>
        </p:nvSpPr>
        <p:spPr>
          <a:xfrm>
            <a:off x="30683" y="2382931"/>
            <a:ext cx="3333860" cy="734709"/>
          </a:xfrm>
        </p:spPr>
        <p:txBody>
          <a:bodyPr>
            <a:normAutofit/>
          </a:bodyPr>
          <a:lstStyle/>
          <a:p>
            <a:r>
              <a:rPr lang="en-GB" sz="4000" b="1" dirty="0">
                <a:solidFill>
                  <a:prstClr val="white"/>
                </a:solidFill>
              </a:rPr>
              <a:t>Vocabulary</a:t>
            </a:r>
            <a:endParaRPr lang="en-US" sz="4000"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266807" y="5148162"/>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smtClean="0">
                <a:solidFill>
                  <a:prstClr val="white"/>
                </a:solidFill>
                <a:latin typeface="Century Gothic" panose="020B0502020202020204" pitchFamily="34" charset="0"/>
              </a:rPr>
              <a:t>3.1</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lang="en-GB" sz="2200" dirty="0" smtClean="0">
                <a:solidFill>
                  <a:prstClr val="white"/>
                </a:solidFill>
                <a:latin typeface="Century Gothic" panose="020B0502020202020204" pitchFamily="34" charset="0"/>
              </a:rPr>
              <a:t>4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8"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names: St James’ Hub Teachers</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Victoria</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 Hobson</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Nick</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 Avery / </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Rachel</a:t>
            </a:r>
            <a:r>
              <a:rPr lang="en-GB" sz="1400" baseline="0" dirty="0" smtClean="0">
                <a:solidFill>
                  <a:prstClr val="white"/>
                </a:solidFill>
                <a:latin typeface="Century Gothic" panose="020B0502020202020204" pitchFamily="34" charset="0"/>
              </a:rPr>
              <a:t>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16</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35892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Vocabulario</a:t>
            </a:r>
            <a:endParaRPr lang="en-GB" sz="3600" b="1" dirty="0">
              <a:solidFill>
                <a:schemeClr val="bg1"/>
              </a:solidFill>
            </a:endParaRPr>
          </a:p>
        </p:txBody>
      </p:sp>
      <p:sp>
        <p:nvSpPr>
          <p:cNvPr id="7" name="Rounded Rectangle 11">
            <a:extLst>
              <a:ext uri="{FF2B5EF4-FFF2-40B4-BE49-F238E27FC236}">
                <a16:creationId xmlns:a16="http://schemas.microsoft.com/office/drawing/2014/main" id="{A316DD52-7894-4A75-969C-CA0645DA2978}"/>
              </a:ext>
            </a:extLst>
          </p:cNvPr>
          <p:cNvSpPr/>
          <p:nvPr/>
        </p:nvSpPr>
        <p:spPr>
          <a:xfrm>
            <a:off x="9588500" y="258166"/>
            <a:ext cx="23396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escuchar</a:t>
            </a: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409903" y="1116306"/>
            <a:ext cx="1088515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Escucha y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completa</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las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frases</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Escribe las palabras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español</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8" name="TextBox 7"/>
          <p:cNvSpPr txBox="1"/>
          <p:nvPr/>
        </p:nvSpPr>
        <p:spPr>
          <a:xfrm>
            <a:off x="200541" y="1447177"/>
            <a:ext cx="11303876" cy="5078313"/>
          </a:xfrm>
          <a:prstGeom prst="rect">
            <a:avLst/>
          </a:prstGeom>
          <a:noFill/>
        </p:spPr>
        <p:txBody>
          <a:bodyPr wrap="square" rtlCol="0">
            <a:spAutoFit/>
          </a:bodyPr>
          <a:lstStyle/>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Quiere</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moreno</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feliz</a:t>
            </a: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importante.</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 </a:t>
            </a:r>
            <a:r>
              <a:rPr kumimoji="0" lang="en-GB" sz="36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quiero</a:t>
            </a: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aburrido</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loco </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bueno</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El cielo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parece</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oscuro</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El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río</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está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claro</a:t>
            </a:r>
            <a:r>
              <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6" name="Rounded Rectangle 5"/>
          <p:cNvSpPr/>
          <p:nvPr/>
        </p:nvSpPr>
        <p:spPr>
          <a:xfrm>
            <a:off x="3857265" y="1740475"/>
            <a:ext cx="1995214" cy="555685"/>
          </a:xfrm>
          <a:prstGeom prst="roundRect">
            <a:avLst/>
          </a:prstGeom>
          <a:solidFill>
            <a:srgbClr val="EE6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ounded Rectangle 9"/>
          <p:cNvSpPr/>
          <p:nvPr/>
        </p:nvSpPr>
        <p:spPr>
          <a:xfrm>
            <a:off x="2178828" y="2536877"/>
            <a:ext cx="884793" cy="528319"/>
          </a:xfrm>
          <a:prstGeom prst="roundRect">
            <a:avLst/>
          </a:prstGeom>
          <a:solidFill>
            <a:srgbClr val="EE6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ounded Rectangle 10"/>
          <p:cNvSpPr/>
          <p:nvPr/>
        </p:nvSpPr>
        <p:spPr>
          <a:xfrm>
            <a:off x="4525753" y="3333898"/>
            <a:ext cx="1995214" cy="550666"/>
          </a:xfrm>
          <a:prstGeom prst="roundRect">
            <a:avLst/>
          </a:prstGeom>
          <a:solidFill>
            <a:srgbClr val="EE6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ounded Rectangle 13"/>
          <p:cNvSpPr/>
          <p:nvPr/>
        </p:nvSpPr>
        <p:spPr>
          <a:xfrm>
            <a:off x="5648960" y="5016733"/>
            <a:ext cx="1717237" cy="550666"/>
          </a:xfrm>
          <a:prstGeom prst="roundRect">
            <a:avLst/>
          </a:prstGeom>
          <a:solidFill>
            <a:srgbClr val="EE6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ounded Rectangle 14"/>
          <p:cNvSpPr/>
          <p:nvPr/>
        </p:nvSpPr>
        <p:spPr>
          <a:xfrm>
            <a:off x="3169921" y="5830798"/>
            <a:ext cx="1598655" cy="550666"/>
          </a:xfrm>
          <a:prstGeom prst="roundRect">
            <a:avLst/>
          </a:prstGeom>
          <a:solidFill>
            <a:srgbClr val="EE6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ounded Rectangle 15"/>
          <p:cNvSpPr/>
          <p:nvPr/>
        </p:nvSpPr>
        <p:spPr>
          <a:xfrm>
            <a:off x="2170928" y="4170310"/>
            <a:ext cx="998994" cy="528319"/>
          </a:xfrm>
          <a:prstGeom prst="roundRect">
            <a:avLst/>
          </a:prstGeom>
          <a:solidFill>
            <a:srgbClr val="EE6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ction Button: Custom 3">
            <a:hlinkClick r:id="" action="ppaction://noaction" highlightClick="1">
              <a:snd r:embed="rId4" name="quiere estar moreno.wav"/>
            </a:hlinkClick>
            <a:extLst>
              <a:ext uri="{FF2B5EF4-FFF2-40B4-BE49-F238E27FC236}">
                <a16:creationId xmlns:a16="http://schemas.microsoft.com/office/drawing/2014/main" id="{C6755B6A-62A1-0440-895B-98F4435DAB94}"/>
              </a:ext>
            </a:extLst>
          </p:cNvPr>
          <p:cNvSpPr/>
          <p:nvPr/>
        </p:nvSpPr>
        <p:spPr>
          <a:xfrm>
            <a:off x="169667" y="1692489"/>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Arial"/>
                <a:ea typeface="+mn-ea"/>
                <a:cs typeface="+mn-cs"/>
              </a:rPr>
              <a:t>1</a:t>
            </a:r>
          </a:p>
        </p:txBody>
      </p:sp>
      <p:sp>
        <p:nvSpPr>
          <p:cNvPr id="18" name="Action Button: Custom 3">
            <a:hlinkClick r:id="" action="ppaction://noaction" highlightClick="1">
              <a:snd r:embed="rId5" name="estar feliz es importante.wav"/>
            </a:hlinkClick>
            <a:extLst>
              <a:ext uri="{FF2B5EF4-FFF2-40B4-BE49-F238E27FC236}">
                <a16:creationId xmlns:a16="http://schemas.microsoft.com/office/drawing/2014/main" id="{4D8FBA7C-3270-9B45-87B2-25C18A1751D0}"/>
              </a:ext>
            </a:extLst>
          </p:cNvPr>
          <p:cNvSpPr/>
          <p:nvPr/>
        </p:nvSpPr>
        <p:spPr>
          <a:xfrm>
            <a:off x="168680" y="2465591"/>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Arial"/>
                <a:ea typeface="+mn-ea"/>
                <a:cs typeface="+mn-cs"/>
              </a:rPr>
              <a:t>2</a:t>
            </a:r>
          </a:p>
        </p:txBody>
      </p:sp>
      <p:sp>
        <p:nvSpPr>
          <p:cNvPr id="19" name="Action Button: Custom 3">
            <a:hlinkClick r:id="" action="ppaction://noaction" highlightClick="1">
              <a:snd r:embed="rId6" name="no quieroe star aburrido.wav"/>
            </a:hlinkClick>
            <a:extLst>
              <a:ext uri="{FF2B5EF4-FFF2-40B4-BE49-F238E27FC236}">
                <a16:creationId xmlns:a16="http://schemas.microsoft.com/office/drawing/2014/main" id="{4A1CC848-267B-7947-A6B8-2E965CB37C7E}"/>
              </a:ext>
            </a:extLst>
          </p:cNvPr>
          <p:cNvSpPr/>
          <p:nvPr/>
        </p:nvSpPr>
        <p:spPr>
          <a:xfrm>
            <a:off x="169667" y="3261919"/>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Arial"/>
                <a:ea typeface="+mn-ea"/>
                <a:cs typeface="+mn-cs"/>
              </a:rPr>
              <a:t>3</a:t>
            </a:r>
          </a:p>
        </p:txBody>
      </p:sp>
      <p:sp>
        <p:nvSpPr>
          <p:cNvPr id="20" name="Action Button: Custom 3">
            <a:hlinkClick r:id="" action="ppaction://noaction" highlightClick="1">
              <a:snd r:embed="rId7" name="estar loco no es bueno.wav"/>
            </a:hlinkClick>
            <a:extLst>
              <a:ext uri="{FF2B5EF4-FFF2-40B4-BE49-F238E27FC236}">
                <a16:creationId xmlns:a16="http://schemas.microsoft.com/office/drawing/2014/main" id="{FE8E6A4F-9F1F-1B41-B122-0E52BD007E6D}"/>
              </a:ext>
            </a:extLst>
          </p:cNvPr>
          <p:cNvSpPr/>
          <p:nvPr/>
        </p:nvSpPr>
        <p:spPr>
          <a:xfrm>
            <a:off x="148584" y="4068142"/>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Arial"/>
                <a:ea typeface="+mn-ea"/>
                <a:cs typeface="+mn-cs"/>
              </a:rPr>
              <a:t>4</a:t>
            </a:r>
          </a:p>
        </p:txBody>
      </p:sp>
      <p:sp>
        <p:nvSpPr>
          <p:cNvPr id="21" name="Action Button: Custom 3">
            <a:hlinkClick r:id="" action="ppaction://noaction" highlightClick="1">
              <a:snd r:embed="rId8" name="el cielo parece estar oscuro.wav"/>
            </a:hlinkClick>
            <a:extLst>
              <a:ext uri="{FF2B5EF4-FFF2-40B4-BE49-F238E27FC236}">
                <a16:creationId xmlns:a16="http://schemas.microsoft.com/office/drawing/2014/main" id="{124A5E53-F7EC-2D41-9615-846A658C09AF}"/>
              </a:ext>
            </a:extLst>
          </p:cNvPr>
          <p:cNvSpPr/>
          <p:nvPr/>
        </p:nvSpPr>
        <p:spPr>
          <a:xfrm>
            <a:off x="148584" y="4906284"/>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Arial"/>
                <a:ea typeface="+mn-ea"/>
                <a:cs typeface="+mn-cs"/>
              </a:rPr>
              <a:t>5</a:t>
            </a:r>
          </a:p>
        </p:txBody>
      </p:sp>
      <p:sp>
        <p:nvSpPr>
          <p:cNvPr id="22" name="Action Button: Custom 3">
            <a:hlinkClick r:id="" action="ppaction://noaction" highlightClick="1">
              <a:snd r:embed="rId9" name="el rio esta claro.wav"/>
            </a:hlinkClick>
            <a:extLst>
              <a:ext uri="{FF2B5EF4-FFF2-40B4-BE49-F238E27FC236}">
                <a16:creationId xmlns:a16="http://schemas.microsoft.com/office/drawing/2014/main" id="{414E0C61-A9E9-B741-935D-02E8EFC4D309}"/>
              </a:ext>
            </a:extLst>
          </p:cNvPr>
          <p:cNvSpPr/>
          <p:nvPr/>
        </p:nvSpPr>
        <p:spPr>
          <a:xfrm>
            <a:off x="148584" y="5696823"/>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Arial"/>
                <a:ea typeface="+mn-ea"/>
                <a:cs typeface="+mn-cs"/>
              </a:rPr>
              <a:t>6</a:t>
            </a:r>
          </a:p>
        </p:txBody>
      </p:sp>
    </p:spTree>
    <p:extLst>
      <p:ext uri="{BB962C8B-B14F-4D97-AF65-F5344CB8AC3E}">
        <p14:creationId xmlns:p14="http://schemas.microsoft.com/office/powerpoint/2010/main" val="32637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0541" y="1717268"/>
            <a:ext cx="11303876" cy="4524315"/>
          </a:xfrm>
          <a:prstGeom prst="rect">
            <a:avLst/>
          </a:prstGeom>
          <a:noFill/>
        </p:spPr>
        <p:txBody>
          <a:bodyPr wrap="square" rtlCol="0">
            <a:spAutoFit/>
          </a:bodyPr>
          <a:lstStyle/>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Quiere</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moreno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feliz</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importante.</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quiere</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aburrido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loco no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bueno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El cielo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parece</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oscuro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a:p>
            <a:pPr marL="742950" marR="0" lvl="0" indent="-742950" algn="l" defTabSz="914400" rtl="0" eaLnBrk="1" fontAlgn="auto" latinLnBrk="0" hangingPunct="1">
              <a:lnSpc>
                <a:spcPct val="150000"/>
              </a:lnSpc>
              <a:spcBef>
                <a:spcPts val="0"/>
              </a:spcBef>
              <a:spcAft>
                <a:spcPts val="0"/>
              </a:spcAft>
              <a:buClrTx/>
              <a:buSzTx/>
              <a:buFontTx/>
              <a:buAutoNum type="arabicParenR"/>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El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río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debe</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estar</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claro</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9" name="Rounded Rectangle 8"/>
          <p:cNvSpPr/>
          <p:nvPr/>
        </p:nvSpPr>
        <p:spPr>
          <a:xfrm>
            <a:off x="2377440" y="1959537"/>
            <a:ext cx="1198880" cy="452744"/>
          </a:xfrm>
          <a:prstGeom prst="round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Vocabulario</a:t>
            </a:r>
            <a:endParaRPr lang="en-GB" sz="3600" b="1" dirty="0">
              <a:solidFill>
                <a:schemeClr val="bg1"/>
              </a:solidFill>
            </a:endParaRPr>
          </a:p>
        </p:txBody>
      </p:sp>
      <p:sp>
        <p:nvSpPr>
          <p:cNvPr id="3" name="TextBox 2"/>
          <p:cNvSpPr txBox="1"/>
          <p:nvPr/>
        </p:nvSpPr>
        <p:spPr>
          <a:xfrm>
            <a:off x="200541" y="1142357"/>
            <a:ext cx="1088515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Escribe las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frases</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en</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26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inglés</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4" name="TextBox 3"/>
          <p:cNvSpPr txBox="1"/>
          <p:nvPr/>
        </p:nvSpPr>
        <p:spPr>
          <a:xfrm>
            <a:off x="6649156" y="1975449"/>
            <a:ext cx="5542844" cy="49244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He </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wants to be tanned.</a:t>
            </a:r>
          </a:p>
        </p:txBody>
      </p:sp>
      <p:sp>
        <p:nvSpPr>
          <p:cNvPr id="16" name="TextBox 15"/>
          <p:cNvSpPr txBox="1"/>
          <p:nvPr/>
        </p:nvSpPr>
        <p:spPr>
          <a:xfrm>
            <a:off x="6649156" y="2677759"/>
            <a:ext cx="5542844" cy="49244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Being/feeling happy is important.</a:t>
            </a:r>
          </a:p>
        </p:txBody>
      </p:sp>
      <p:sp>
        <p:nvSpPr>
          <p:cNvPr id="17" name="TextBox 16"/>
          <p:cNvSpPr txBox="1"/>
          <p:nvPr/>
        </p:nvSpPr>
        <p:spPr>
          <a:xfrm>
            <a:off x="6649156" y="3376504"/>
            <a:ext cx="5542844" cy="49244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t>
            </a:r>
            <a:r>
              <a:rPr kumimoji="0" lang="en-GB" sz="26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e </a:t>
            </a: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doesn’t want to be bored.</a:t>
            </a:r>
          </a:p>
        </p:txBody>
      </p:sp>
      <p:sp>
        <p:nvSpPr>
          <p:cNvPr id="18" name="TextBox 17"/>
          <p:cNvSpPr txBox="1"/>
          <p:nvPr/>
        </p:nvSpPr>
        <p:spPr>
          <a:xfrm>
            <a:off x="6649156" y="4078357"/>
            <a:ext cx="5542844" cy="49244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Being/acting crazy is not good.</a:t>
            </a:r>
          </a:p>
        </p:txBody>
      </p:sp>
      <p:sp>
        <p:nvSpPr>
          <p:cNvPr id="19" name="TextBox 18"/>
          <p:cNvSpPr txBox="1"/>
          <p:nvPr/>
        </p:nvSpPr>
        <p:spPr>
          <a:xfrm>
            <a:off x="6649156" y="4784540"/>
            <a:ext cx="5542844" cy="49244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sky seems to be dark.</a:t>
            </a:r>
          </a:p>
        </p:txBody>
      </p:sp>
      <p:sp>
        <p:nvSpPr>
          <p:cNvPr id="20" name="TextBox 19"/>
          <p:cNvSpPr txBox="1"/>
          <p:nvPr/>
        </p:nvSpPr>
        <p:spPr>
          <a:xfrm>
            <a:off x="6649156" y="5490723"/>
            <a:ext cx="5542844" cy="492443"/>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river must/has to be clear.</a:t>
            </a:r>
          </a:p>
        </p:txBody>
      </p:sp>
      <p:sp>
        <p:nvSpPr>
          <p:cNvPr id="21" name="Rounded Rectangle 20"/>
          <p:cNvSpPr/>
          <p:nvPr/>
        </p:nvSpPr>
        <p:spPr>
          <a:xfrm>
            <a:off x="863600" y="2677663"/>
            <a:ext cx="1198880" cy="452744"/>
          </a:xfrm>
          <a:prstGeom prst="round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ounded Rectangle 21"/>
          <p:cNvSpPr/>
          <p:nvPr/>
        </p:nvSpPr>
        <p:spPr>
          <a:xfrm>
            <a:off x="3034602" y="3409774"/>
            <a:ext cx="1095271" cy="452744"/>
          </a:xfrm>
          <a:prstGeom prst="round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ounded Rectangle 22"/>
          <p:cNvSpPr/>
          <p:nvPr/>
        </p:nvSpPr>
        <p:spPr>
          <a:xfrm>
            <a:off x="905077" y="4118056"/>
            <a:ext cx="1115925" cy="452744"/>
          </a:xfrm>
          <a:prstGeom prst="round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ounded Rectangle 23"/>
          <p:cNvSpPr/>
          <p:nvPr/>
        </p:nvSpPr>
        <p:spPr>
          <a:xfrm>
            <a:off x="4049486" y="4850555"/>
            <a:ext cx="1075173" cy="452744"/>
          </a:xfrm>
          <a:prstGeom prst="round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ounded Rectangle 24"/>
          <p:cNvSpPr/>
          <p:nvPr/>
        </p:nvSpPr>
        <p:spPr>
          <a:xfrm>
            <a:off x="3195376" y="5628036"/>
            <a:ext cx="1065125" cy="452744"/>
          </a:xfrm>
          <a:prstGeom prst="round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419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Vocabulario</a:t>
            </a:r>
            <a:endParaRPr lang="en-GB" sz="3600" b="1" dirty="0">
              <a:solidFill>
                <a:schemeClr val="bg1"/>
              </a:solidFill>
            </a:endParaRPr>
          </a:p>
        </p:txBody>
      </p:sp>
      <p:sp>
        <p:nvSpPr>
          <p:cNvPr id="3" name="Rounded Rectangle 2"/>
          <p:cNvSpPr/>
          <p:nvPr/>
        </p:nvSpPr>
        <p:spPr>
          <a:xfrm>
            <a:off x="3256548" y="1780673"/>
            <a:ext cx="2791326" cy="128336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vivir</a:t>
            </a:r>
            <a:endParaRPr kumimoji="0" lang="en-GB" sz="6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6" name="Rounded Rectangle 5"/>
          <p:cNvSpPr/>
          <p:nvPr/>
        </p:nvSpPr>
        <p:spPr>
          <a:xfrm>
            <a:off x="6809874" y="1780673"/>
            <a:ext cx="2791326" cy="128336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comer</a:t>
            </a:r>
          </a:p>
        </p:txBody>
      </p:sp>
      <p:sp>
        <p:nvSpPr>
          <p:cNvPr id="7" name="Rounded Rectangle 6"/>
          <p:cNvSpPr/>
          <p:nvPr/>
        </p:nvSpPr>
        <p:spPr>
          <a:xfrm>
            <a:off x="3324578" y="3681662"/>
            <a:ext cx="2791326" cy="128336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beber</a:t>
            </a:r>
            <a:endParaRPr kumimoji="0" lang="en-GB" sz="6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 name="Rounded Rectangle 7"/>
          <p:cNvSpPr/>
          <p:nvPr/>
        </p:nvSpPr>
        <p:spPr>
          <a:xfrm>
            <a:off x="6882064" y="3681662"/>
            <a:ext cx="2791326" cy="128336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leer</a:t>
            </a:r>
          </a:p>
        </p:txBody>
      </p:sp>
      <p:pic>
        <p:nvPicPr>
          <p:cNvPr id="10" name="Picture 9"/>
          <p:cNvPicPr>
            <a:picLocks noChangeAspect="1"/>
          </p:cNvPicPr>
          <p:nvPr/>
        </p:nvPicPr>
        <p:blipFill rotWithShape="1">
          <a:blip r:embed="rId4" cstate="print">
            <a:clrChange>
              <a:clrFrom>
                <a:srgbClr val="FCFAFB"/>
              </a:clrFrom>
              <a:clrTo>
                <a:srgbClr val="FCFAFB">
                  <a:alpha val="0"/>
                </a:srgbClr>
              </a:clrTo>
            </a:clrChange>
            <a:extLst>
              <a:ext uri="{28A0092B-C50C-407E-A947-70E740481C1C}">
                <a14:useLocalDpi xmlns:a14="http://schemas.microsoft.com/office/drawing/2010/main" val="0"/>
              </a:ext>
            </a:extLst>
          </a:blip>
          <a:srcRect l="40789" r="39247"/>
          <a:stretch/>
        </p:blipFill>
        <p:spPr>
          <a:xfrm>
            <a:off x="9971237" y="1516614"/>
            <a:ext cx="783925" cy="2208755"/>
          </a:xfrm>
          <a:prstGeom prst="rect">
            <a:avLst/>
          </a:prstGeom>
        </p:spPr>
      </p:pic>
      <p:pic>
        <p:nvPicPr>
          <p:cNvPr id="11" name="Picture 10"/>
          <p:cNvPicPr>
            <a:picLocks noChangeAspect="1"/>
          </p:cNvPicPr>
          <p:nvPr/>
        </p:nvPicPr>
        <p:blipFill rotWithShape="1">
          <a:blip r:embed="rId5" cstate="print">
            <a:clrChange>
              <a:clrFrom>
                <a:srgbClr val="FBF9FA"/>
              </a:clrFrom>
              <a:clrTo>
                <a:srgbClr val="FBF9FA">
                  <a:alpha val="0"/>
                </a:srgbClr>
              </a:clrTo>
            </a:clrChange>
            <a:extLst>
              <a:ext uri="{28A0092B-C50C-407E-A947-70E740481C1C}">
                <a14:useLocalDpi xmlns:a14="http://schemas.microsoft.com/office/drawing/2010/main" val="0"/>
              </a:ext>
            </a:extLst>
          </a:blip>
          <a:srcRect l="25040" r="23923"/>
          <a:stretch/>
        </p:blipFill>
        <p:spPr>
          <a:xfrm>
            <a:off x="330709" y="1163991"/>
            <a:ext cx="2643930" cy="2914003"/>
          </a:xfrm>
          <a:prstGeom prst="rect">
            <a:avLst/>
          </a:prstGeom>
        </p:spPr>
      </p:pic>
      <p:pic>
        <p:nvPicPr>
          <p:cNvPr id="12" name="Picture 11"/>
          <p:cNvPicPr>
            <a:picLocks noChangeAspect="1"/>
          </p:cNvPicPr>
          <p:nvPr/>
        </p:nvPicPr>
        <p:blipFill rotWithShape="1">
          <a:blip r:embed="rId6" cstate="print">
            <a:clrChange>
              <a:clrFrom>
                <a:srgbClr val="FBF9FA"/>
              </a:clrFrom>
              <a:clrTo>
                <a:srgbClr val="FBF9FA">
                  <a:alpha val="0"/>
                </a:srgbClr>
              </a:clrTo>
            </a:clrChange>
            <a:extLst>
              <a:ext uri="{28A0092B-C50C-407E-A947-70E740481C1C}">
                <a14:useLocalDpi xmlns:a14="http://schemas.microsoft.com/office/drawing/2010/main" val="0"/>
              </a:ext>
            </a:extLst>
          </a:blip>
          <a:srcRect l="28070" r="28549"/>
          <a:stretch/>
        </p:blipFill>
        <p:spPr>
          <a:xfrm>
            <a:off x="1419741" y="4323346"/>
            <a:ext cx="1521757" cy="1973179"/>
          </a:xfrm>
          <a:prstGeom prst="rect">
            <a:avLst/>
          </a:prstGeom>
        </p:spPr>
      </p:pic>
      <p:pic>
        <p:nvPicPr>
          <p:cNvPr id="13" name="Picture 12"/>
          <p:cNvPicPr>
            <a:picLocks noChangeAspect="1"/>
          </p:cNvPicPr>
          <p:nvPr/>
        </p:nvPicPr>
        <p:blipFill rotWithShape="1">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rcRect l="6379" t="8789" r="7018"/>
          <a:stretch/>
        </p:blipFill>
        <p:spPr>
          <a:xfrm>
            <a:off x="8975708" y="4991183"/>
            <a:ext cx="2203383" cy="1305342"/>
          </a:xfrm>
          <a:prstGeom prst="rect">
            <a:avLst/>
          </a:prstGeom>
        </p:spPr>
      </p:pic>
    </p:spTree>
    <p:extLst>
      <p:ext uri="{BB962C8B-B14F-4D97-AF65-F5344CB8AC3E}">
        <p14:creationId xmlns:p14="http://schemas.microsoft.com/office/powerpoint/2010/main" val="158623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3"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4"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3" nodeType="clickEffect">
                                  <p:stCondLst>
                                    <p:cond delay="0"/>
                                  </p:stCondLst>
                                  <p:childTnLst>
                                    <p:set>
                                      <p:cBhvr>
                                        <p:cTn id="66" dur="1" fill="hold">
                                          <p:stCondLst>
                                            <p:cond delay="0"/>
                                          </p:stCondLst>
                                        </p:cTn>
                                        <p:tgtEl>
                                          <p:spTgt spid="3"/>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4"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1" presetClass="entr" presetSubtype="0" fill="hold" grpId="4"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3" nodeType="clickEffect">
                                  <p:stCondLst>
                                    <p:cond delay="0"/>
                                  </p:stCondLst>
                                  <p:childTnLst>
                                    <p:set>
                                      <p:cBhvr>
                                        <p:cTn id="78" dur="1" fill="hold">
                                          <p:stCondLst>
                                            <p:cond delay="0"/>
                                          </p:stCondLst>
                                        </p:cTn>
                                        <p:tgtEl>
                                          <p:spTgt spid="6"/>
                                        </p:tgtEl>
                                        <p:attrNameLst>
                                          <p:attrName>style.visibility</p:attrName>
                                        </p:attrNameLst>
                                      </p:cBhvr>
                                      <p:to>
                                        <p:strVal val="hidden"/>
                                      </p:to>
                                    </p:set>
                                  </p:childTnLst>
                                </p:cTn>
                              </p:par>
                              <p:par>
                                <p:cTn id="79" presetID="1" presetClass="exit" presetSubtype="0" fill="hold" grpId="9" nodeType="withEffect">
                                  <p:stCondLst>
                                    <p:cond delay="0"/>
                                  </p:stCondLst>
                                  <p:childTnLst>
                                    <p:set>
                                      <p:cBhvr>
                                        <p:cTn id="80" dur="1" fill="hold">
                                          <p:stCondLst>
                                            <p:cond delay="0"/>
                                          </p:stCondLst>
                                        </p:cTn>
                                        <p:tgtEl>
                                          <p:spTgt spid="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14"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1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1" nodeType="clickEffect">
                                  <p:stCondLst>
                                    <p:cond delay="0"/>
                                  </p:stCondLst>
                                  <p:childTnLst>
                                    <p:set>
                                      <p:cBhvr>
                                        <p:cTn id="90" dur="1" fill="hold">
                                          <p:stCondLst>
                                            <p:cond delay="0"/>
                                          </p:stCondLst>
                                        </p:cTn>
                                        <p:tgtEl>
                                          <p:spTgt spid="3"/>
                                        </p:tgtEl>
                                        <p:attrNameLst>
                                          <p:attrName>style.visibility</p:attrName>
                                        </p:attrNameLst>
                                      </p:cBhvr>
                                      <p:to>
                                        <p:strVal val="hidden"/>
                                      </p:to>
                                    </p:set>
                                  </p:childTnLst>
                                </p:cTn>
                              </p:par>
                              <p:par>
                                <p:cTn id="91" presetID="1" presetClass="exit" presetSubtype="0" fill="hold" grpId="11" nodeType="withEffect">
                                  <p:stCondLst>
                                    <p:cond delay="0"/>
                                  </p:stCondLst>
                                  <p:childTnLst>
                                    <p:set>
                                      <p:cBhvr>
                                        <p:cTn id="92" dur="1" fill="hold">
                                          <p:stCondLst>
                                            <p:cond delay="0"/>
                                          </p:stCondLst>
                                        </p:cTn>
                                        <p:tgtEl>
                                          <p:spTgt spid="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12" nodeType="clickEffect">
                                  <p:stCondLst>
                                    <p:cond delay="0"/>
                                  </p:stCondLst>
                                  <p:childTnLst>
                                    <p:set>
                                      <p:cBhvr>
                                        <p:cTn id="96" dur="1" fill="hold">
                                          <p:stCondLst>
                                            <p:cond delay="0"/>
                                          </p:stCondLst>
                                        </p:cTn>
                                        <p:tgtEl>
                                          <p:spTgt spid="3"/>
                                        </p:tgtEl>
                                        <p:attrNameLst>
                                          <p:attrName>style.visibility</p:attrName>
                                        </p:attrNameLst>
                                      </p:cBhvr>
                                      <p:to>
                                        <p:strVal val="visible"/>
                                      </p:to>
                                    </p:set>
                                  </p:childTnLst>
                                </p:cTn>
                              </p:par>
                              <p:par>
                                <p:cTn id="97" presetID="1" presetClass="entr" presetSubtype="0" fill="hold" grpId="12"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3" nodeType="clickEffect">
                                  <p:stCondLst>
                                    <p:cond delay="0"/>
                                  </p:stCondLst>
                                  <p:childTnLst>
                                    <p:set>
                                      <p:cBhvr>
                                        <p:cTn id="102" dur="1" fill="hold">
                                          <p:stCondLst>
                                            <p:cond delay="0"/>
                                          </p:stCondLst>
                                        </p:cTn>
                                        <p:tgtEl>
                                          <p:spTgt spid="7"/>
                                        </p:tgtEl>
                                        <p:attrNameLst>
                                          <p:attrName>style.visibility</p:attrName>
                                        </p:attrNameLst>
                                      </p:cBhvr>
                                      <p:to>
                                        <p:strVal val="hidden"/>
                                      </p:to>
                                    </p:set>
                                  </p:childTnLst>
                                </p:cTn>
                              </p:par>
                              <p:par>
                                <p:cTn id="103" presetID="1" presetClass="exit" presetSubtype="0" fill="hold" grpId="5" nodeType="withEffect">
                                  <p:stCondLst>
                                    <p:cond delay="0"/>
                                  </p:stCondLst>
                                  <p:childTnLst>
                                    <p:set>
                                      <p:cBhvr>
                                        <p:cTn id="104" dur="1" fill="hold">
                                          <p:stCondLst>
                                            <p:cond delay="0"/>
                                          </p:stCondLst>
                                        </p:cTn>
                                        <p:tgtEl>
                                          <p:spTgt spid="8"/>
                                        </p:tgtEl>
                                        <p:attrNameLst>
                                          <p:attrName>style.visibility</p:attrName>
                                        </p:attrNameLst>
                                      </p:cBhvr>
                                      <p:to>
                                        <p:strVal val="hidden"/>
                                      </p:to>
                                    </p:set>
                                  </p:childTnLst>
                                </p:cTn>
                              </p:par>
                              <p:par>
                                <p:cTn id="105" presetID="1" presetClass="exit" presetSubtype="0" fill="hold" grpId="5" nodeType="withEffect">
                                  <p:stCondLst>
                                    <p:cond delay="0"/>
                                  </p:stCondLst>
                                  <p:childTnLst>
                                    <p:set>
                                      <p:cBhvr>
                                        <p:cTn id="106" dur="1" fill="hold">
                                          <p:stCondLst>
                                            <p:cond delay="0"/>
                                          </p:stCondLst>
                                        </p:cTn>
                                        <p:tgtEl>
                                          <p:spTgt spid="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6" nodeType="clickEffect">
                                  <p:stCondLst>
                                    <p:cond delay="0"/>
                                  </p:stCondLst>
                                  <p:childTnLst>
                                    <p:set>
                                      <p:cBhvr>
                                        <p:cTn id="110" dur="1" fill="hold">
                                          <p:stCondLst>
                                            <p:cond delay="0"/>
                                          </p:stCondLst>
                                        </p:cTn>
                                        <p:tgtEl>
                                          <p:spTgt spid="6"/>
                                        </p:tgtEl>
                                        <p:attrNameLst>
                                          <p:attrName>style.visibility</p:attrName>
                                        </p:attrNameLst>
                                      </p:cBhvr>
                                      <p:to>
                                        <p:strVal val="visible"/>
                                      </p:to>
                                    </p:set>
                                  </p:childTnLst>
                                </p:cTn>
                              </p:par>
                              <p:par>
                                <p:cTn id="111" presetID="1" presetClass="entr" presetSubtype="0" fill="hold" grpId="4" nodeType="withEffect">
                                  <p:stCondLst>
                                    <p:cond delay="0"/>
                                  </p:stCondLst>
                                  <p:childTnLst>
                                    <p:set>
                                      <p:cBhvr>
                                        <p:cTn id="112" dur="1" fill="hold">
                                          <p:stCondLst>
                                            <p:cond delay="0"/>
                                          </p:stCondLst>
                                        </p:cTn>
                                        <p:tgtEl>
                                          <p:spTgt spid="7"/>
                                        </p:tgtEl>
                                        <p:attrNameLst>
                                          <p:attrName>style.visibility</p:attrName>
                                        </p:attrNameLst>
                                      </p:cBhvr>
                                      <p:to>
                                        <p:strVal val="visible"/>
                                      </p:to>
                                    </p:set>
                                  </p:childTnLst>
                                </p:cTn>
                              </p:par>
                              <p:par>
                                <p:cTn id="113" presetID="1" presetClass="entr" presetSubtype="0" fill="hold" grpId="6" nodeType="withEffect">
                                  <p:stCondLst>
                                    <p:cond delay="0"/>
                                  </p:stCondLst>
                                  <p:childTnLst>
                                    <p:set>
                                      <p:cBhvr>
                                        <p:cTn id="114" dur="1" fill="hold">
                                          <p:stCondLst>
                                            <p:cond delay="0"/>
                                          </p:stCondLst>
                                        </p:cTn>
                                        <p:tgtEl>
                                          <p:spTgt spid="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5" nodeType="clickEffect">
                                  <p:stCondLst>
                                    <p:cond delay="0"/>
                                  </p:stCondLst>
                                  <p:childTnLst>
                                    <p:set>
                                      <p:cBhvr>
                                        <p:cTn id="118" dur="1" fill="hold">
                                          <p:stCondLst>
                                            <p:cond delay="0"/>
                                          </p:stCondLst>
                                        </p:cTn>
                                        <p:tgtEl>
                                          <p:spTgt spid="3"/>
                                        </p:tgtEl>
                                        <p:attrNameLst>
                                          <p:attrName>style.visibility</p:attrName>
                                        </p:attrNameLst>
                                      </p:cBhvr>
                                      <p:to>
                                        <p:strVal val="hidden"/>
                                      </p:to>
                                    </p:set>
                                  </p:childTnLst>
                                </p:cTn>
                              </p:par>
                              <p:par>
                                <p:cTn id="119" presetID="1" presetClass="exit" presetSubtype="0" fill="hold" grpId="7" nodeType="withEffect">
                                  <p:stCondLst>
                                    <p:cond delay="0"/>
                                  </p:stCondLst>
                                  <p:childTnLst>
                                    <p:set>
                                      <p:cBhvr>
                                        <p:cTn id="120" dur="1" fill="hold">
                                          <p:stCondLst>
                                            <p:cond delay="0"/>
                                          </p:stCondLst>
                                        </p:cTn>
                                        <p:tgtEl>
                                          <p:spTgt spid="6"/>
                                        </p:tgtEl>
                                        <p:attrNameLst>
                                          <p:attrName>style.visibility</p:attrName>
                                        </p:attrNameLst>
                                      </p:cBhvr>
                                      <p:to>
                                        <p:strVal val="hidden"/>
                                      </p:to>
                                    </p:set>
                                  </p:childTnLst>
                                </p:cTn>
                              </p:par>
                              <p:par>
                                <p:cTn id="121" presetID="1" presetClass="exit" presetSubtype="0" fill="hold" grpId="5" nodeType="withEffect">
                                  <p:stCondLst>
                                    <p:cond delay="0"/>
                                  </p:stCondLst>
                                  <p:childTnLst>
                                    <p:set>
                                      <p:cBhvr>
                                        <p:cTn id="122" dur="1" fill="hold">
                                          <p:stCondLst>
                                            <p:cond delay="0"/>
                                          </p:stCondLst>
                                        </p:cTn>
                                        <p:tgtEl>
                                          <p:spTgt spid="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6" nodeType="clickEffect">
                                  <p:stCondLst>
                                    <p:cond delay="0"/>
                                  </p:stCondLst>
                                  <p:childTnLst>
                                    <p:set>
                                      <p:cBhvr>
                                        <p:cTn id="126" dur="1" fill="hold">
                                          <p:stCondLst>
                                            <p:cond delay="0"/>
                                          </p:stCondLst>
                                        </p:cTn>
                                        <p:tgtEl>
                                          <p:spTgt spid="3"/>
                                        </p:tgtEl>
                                        <p:attrNameLst>
                                          <p:attrName>style.visibility</p:attrName>
                                        </p:attrNameLst>
                                      </p:cBhvr>
                                      <p:to>
                                        <p:strVal val="visible"/>
                                      </p:to>
                                    </p:set>
                                  </p:childTnLst>
                                </p:cTn>
                              </p:par>
                              <p:par>
                                <p:cTn id="127" presetID="1" presetClass="entr" presetSubtype="0" fill="hold" grpId="8" nodeType="withEffect">
                                  <p:stCondLst>
                                    <p:cond delay="0"/>
                                  </p:stCondLst>
                                  <p:childTnLst>
                                    <p:set>
                                      <p:cBhvr>
                                        <p:cTn id="128" dur="1" fill="hold">
                                          <p:stCondLst>
                                            <p:cond delay="0"/>
                                          </p:stCondLst>
                                        </p:cTn>
                                        <p:tgtEl>
                                          <p:spTgt spid="6"/>
                                        </p:tgtEl>
                                        <p:attrNameLst>
                                          <p:attrName>style.visibility</p:attrName>
                                        </p:attrNameLst>
                                      </p:cBhvr>
                                      <p:to>
                                        <p:strVal val="visible"/>
                                      </p:to>
                                    </p:set>
                                  </p:childTnLst>
                                </p:cTn>
                              </p:par>
                              <p:par>
                                <p:cTn id="129" presetID="1" presetClass="entr" presetSubtype="0" fill="hold" grpId="6" nodeType="withEffect">
                                  <p:stCondLst>
                                    <p:cond delay="0"/>
                                  </p:stCondLst>
                                  <p:childTnLst>
                                    <p:set>
                                      <p:cBhvr>
                                        <p:cTn id="130" dur="1" fill="hold">
                                          <p:stCondLst>
                                            <p:cond delay="0"/>
                                          </p:stCondLst>
                                        </p:cTn>
                                        <p:tgtEl>
                                          <p:spTgt spid="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7" nodeType="clickEffect">
                                  <p:stCondLst>
                                    <p:cond delay="0"/>
                                  </p:stCondLst>
                                  <p:childTnLst>
                                    <p:set>
                                      <p:cBhvr>
                                        <p:cTn id="134" dur="1" fill="hold">
                                          <p:stCondLst>
                                            <p:cond delay="0"/>
                                          </p:stCondLst>
                                        </p:cTn>
                                        <p:tgtEl>
                                          <p:spTgt spid="3"/>
                                        </p:tgtEl>
                                        <p:attrNameLst>
                                          <p:attrName>style.visibility</p:attrName>
                                        </p:attrNameLst>
                                      </p:cBhvr>
                                      <p:to>
                                        <p:strVal val="hidden"/>
                                      </p:to>
                                    </p:set>
                                  </p:childTnLst>
                                </p:cTn>
                              </p:par>
                              <p:par>
                                <p:cTn id="135" presetID="1" presetClass="exit" presetSubtype="0" fill="hold" grpId="9" nodeType="withEffect">
                                  <p:stCondLst>
                                    <p:cond delay="0"/>
                                  </p:stCondLst>
                                  <p:childTnLst>
                                    <p:set>
                                      <p:cBhvr>
                                        <p:cTn id="136" dur="1" fill="hold">
                                          <p:stCondLst>
                                            <p:cond delay="0"/>
                                          </p:stCondLst>
                                        </p:cTn>
                                        <p:tgtEl>
                                          <p:spTgt spid="6"/>
                                        </p:tgtEl>
                                        <p:attrNameLst>
                                          <p:attrName>style.visibility</p:attrName>
                                        </p:attrNameLst>
                                      </p:cBhvr>
                                      <p:to>
                                        <p:strVal val="hidden"/>
                                      </p:to>
                                    </p:set>
                                  </p:childTnLst>
                                </p:cTn>
                              </p:par>
                              <p:par>
                                <p:cTn id="137" presetID="1" presetClass="exit" presetSubtype="0" fill="hold" grpId="7" nodeType="withEffect">
                                  <p:stCondLst>
                                    <p:cond delay="0"/>
                                  </p:stCondLst>
                                  <p:childTnLst>
                                    <p:set>
                                      <p:cBhvr>
                                        <p:cTn id="138" dur="1" fill="hold">
                                          <p:stCondLst>
                                            <p:cond delay="0"/>
                                          </p:stCondLst>
                                        </p:cTn>
                                        <p:tgtEl>
                                          <p:spTgt spid="8"/>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8" nodeType="clickEffect">
                                  <p:stCondLst>
                                    <p:cond delay="0"/>
                                  </p:stCondLst>
                                  <p:childTnLst>
                                    <p:set>
                                      <p:cBhvr>
                                        <p:cTn id="142" dur="1" fill="hold">
                                          <p:stCondLst>
                                            <p:cond delay="0"/>
                                          </p:stCondLst>
                                        </p:cTn>
                                        <p:tgtEl>
                                          <p:spTgt spid="3"/>
                                        </p:tgtEl>
                                        <p:attrNameLst>
                                          <p:attrName>style.visibility</p:attrName>
                                        </p:attrNameLst>
                                      </p:cBhvr>
                                      <p:to>
                                        <p:strVal val="visible"/>
                                      </p:to>
                                    </p:set>
                                  </p:childTnLst>
                                </p:cTn>
                              </p:par>
                              <p:par>
                                <p:cTn id="143" presetID="1" presetClass="entr" presetSubtype="0" fill="hold" grpId="10" nodeType="withEffect">
                                  <p:stCondLst>
                                    <p:cond delay="0"/>
                                  </p:stCondLst>
                                  <p:childTnLst>
                                    <p:set>
                                      <p:cBhvr>
                                        <p:cTn id="144" dur="1" fill="hold">
                                          <p:stCondLst>
                                            <p:cond delay="0"/>
                                          </p:stCondLst>
                                        </p:cTn>
                                        <p:tgtEl>
                                          <p:spTgt spid="6"/>
                                        </p:tgtEl>
                                        <p:attrNameLst>
                                          <p:attrName>style.visibility</p:attrName>
                                        </p:attrNameLst>
                                      </p:cBhvr>
                                      <p:to>
                                        <p:strVal val="visible"/>
                                      </p:to>
                                    </p:set>
                                  </p:childTnLst>
                                </p:cTn>
                              </p:par>
                              <p:par>
                                <p:cTn id="145" presetID="1" presetClass="entr" presetSubtype="0" fill="hold" grpId="8" nodeType="withEffect">
                                  <p:stCondLst>
                                    <p:cond delay="0"/>
                                  </p:stCondLst>
                                  <p:childTnLst>
                                    <p:set>
                                      <p:cBhvr>
                                        <p:cTn id="146" dur="1" fill="hold">
                                          <p:stCondLst>
                                            <p:cond delay="0"/>
                                          </p:stCondLst>
                                        </p:cTn>
                                        <p:tgtEl>
                                          <p:spTgt spid="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9" nodeType="clickEffect">
                                  <p:stCondLst>
                                    <p:cond delay="0"/>
                                  </p:stCondLst>
                                  <p:childTnLst>
                                    <p:set>
                                      <p:cBhvr>
                                        <p:cTn id="150" dur="1" fill="hold">
                                          <p:stCondLst>
                                            <p:cond delay="0"/>
                                          </p:stCondLst>
                                        </p:cTn>
                                        <p:tgtEl>
                                          <p:spTgt spid="3"/>
                                        </p:tgtEl>
                                        <p:attrNameLst>
                                          <p:attrName>style.visibility</p:attrName>
                                        </p:attrNameLst>
                                      </p:cBhvr>
                                      <p:to>
                                        <p:strVal val="hidden"/>
                                      </p:to>
                                    </p:set>
                                  </p:childTnLst>
                                </p:cTn>
                              </p:par>
                              <p:par>
                                <p:cTn id="151" presetID="1" presetClass="exit" presetSubtype="0" fill="hold" grpId="11" nodeType="withEffect">
                                  <p:stCondLst>
                                    <p:cond delay="0"/>
                                  </p:stCondLst>
                                  <p:childTnLst>
                                    <p:set>
                                      <p:cBhvr>
                                        <p:cTn id="152" dur="1" fill="hold">
                                          <p:stCondLst>
                                            <p:cond delay="0"/>
                                          </p:stCondLst>
                                        </p:cTn>
                                        <p:tgtEl>
                                          <p:spTgt spid="6"/>
                                        </p:tgtEl>
                                        <p:attrNameLst>
                                          <p:attrName>style.visibility</p:attrName>
                                        </p:attrNameLst>
                                      </p:cBhvr>
                                      <p:to>
                                        <p:strVal val="hidden"/>
                                      </p:to>
                                    </p:set>
                                  </p:childTnLst>
                                </p:cTn>
                              </p:par>
                              <p:par>
                                <p:cTn id="153" presetID="1" presetClass="exit" presetSubtype="0" fill="hold" grpId="7"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grpId="9"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10" nodeType="clickEffect">
                                  <p:stCondLst>
                                    <p:cond delay="0"/>
                                  </p:stCondLst>
                                  <p:childTnLst>
                                    <p:set>
                                      <p:cBhvr>
                                        <p:cTn id="160" dur="1" fill="hold">
                                          <p:stCondLst>
                                            <p:cond delay="0"/>
                                          </p:stCondLst>
                                        </p:cTn>
                                        <p:tgtEl>
                                          <p:spTgt spid="3"/>
                                        </p:tgtEl>
                                        <p:attrNameLst>
                                          <p:attrName>style.visibility</p:attrName>
                                        </p:attrNameLst>
                                      </p:cBhvr>
                                      <p:to>
                                        <p:strVal val="visible"/>
                                      </p:to>
                                    </p:set>
                                  </p:childTnLst>
                                </p:cTn>
                              </p:par>
                              <p:par>
                                <p:cTn id="161" presetID="1" presetClass="entr" presetSubtype="0" fill="hold" grpId="12" nodeType="withEffect">
                                  <p:stCondLst>
                                    <p:cond delay="0"/>
                                  </p:stCondLst>
                                  <p:childTnLst>
                                    <p:set>
                                      <p:cBhvr>
                                        <p:cTn id="162" dur="1" fill="hold">
                                          <p:stCondLst>
                                            <p:cond delay="0"/>
                                          </p:stCondLst>
                                        </p:cTn>
                                        <p:tgtEl>
                                          <p:spTgt spid="6"/>
                                        </p:tgtEl>
                                        <p:attrNameLst>
                                          <p:attrName>style.visibility</p:attrName>
                                        </p:attrNameLst>
                                      </p:cBhvr>
                                      <p:to>
                                        <p:strVal val="visible"/>
                                      </p:to>
                                    </p:set>
                                  </p:childTnLst>
                                </p:cTn>
                              </p:par>
                              <p:par>
                                <p:cTn id="163" presetID="1" presetClass="entr" presetSubtype="0" fill="hold" grpId="8" nodeType="withEffect">
                                  <p:stCondLst>
                                    <p:cond delay="0"/>
                                  </p:stCondLst>
                                  <p:childTnLst>
                                    <p:set>
                                      <p:cBhvr>
                                        <p:cTn id="164" dur="1" fill="hold">
                                          <p:stCondLst>
                                            <p:cond delay="0"/>
                                          </p:stCondLst>
                                        </p:cTn>
                                        <p:tgtEl>
                                          <p:spTgt spid="7"/>
                                        </p:tgtEl>
                                        <p:attrNameLst>
                                          <p:attrName>style.visibility</p:attrName>
                                        </p:attrNameLst>
                                      </p:cBhvr>
                                      <p:to>
                                        <p:strVal val="visible"/>
                                      </p:to>
                                    </p:set>
                                  </p:childTnLst>
                                </p:cTn>
                              </p:par>
                              <p:par>
                                <p:cTn id="165" presetID="1" presetClass="entr" presetSubtype="0" fill="hold" grpId="10" nodeType="withEffect">
                                  <p:stCondLst>
                                    <p:cond delay="0"/>
                                  </p:stCondLst>
                                  <p:childTnLst>
                                    <p:set>
                                      <p:cBhvr>
                                        <p:cTn id="1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P spid="3" grpId="6" animBg="1"/>
      <p:bldP spid="3" grpId="7" animBg="1"/>
      <p:bldP spid="3" grpId="8" animBg="1"/>
      <p:bldP spid="3" grpId="9" animBg="1"/>
      <p:bldP spid="3" grpId="10" animBg="1"/>
      <p:bldP spid="3" grpId="11" animBg="1"/>
      <p:bldP spid="3" grpId="12" animBg="1"/>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7" grpId="10" animBg="1"/>
      <p:bldP spid="7" grpId="11" animBg="1"/>
      <p:bldP spid="7" grpId="12" animBg="1"/>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335126" y="93581"/>
            <a:ext cx="168056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419347" y="-102511"/>
            <a:ext cx="1953126" cy="769039"/>
          </a:xfrm>
        </p:spPr>
        <p:txBody>
          <a:bodyPr>
            <a:normAutofit/>
          </a:bodyPr>
          <a:lstStyle/>
          <a:p>
            <a:r>
              <a:rPr lang="en-GB" sz="1800" b="1" dirty="0" err="1">
                <a:solidFill>
                  <a:prstClr val="white"/>
                </a:solidFill>
              </a:rPr>
              <a:t>vocabulario</a:t>
            </a:r>
            <a:endParaRPr lang="en-US" sz="1800" dirty="0"/>
          </a:p>
        </p:txBody>
      </p:sp>
      <p:graphicFrame>
        <p:nvGraphicFramePr>
          <p:cNvPr id="4" name="Table 3"/>
          <p:cNvGraphicFramePr>
            <a:graphicFrameLocks noGrp="1"/>
          </p:cNvGraphicFramePr>
          <p:nvPr>
            <p:extLst/>
          </p:nvPr>
        </p:nvGraphicFramePr>
        <p:xfrm>
          <a:off x="4163790" y="361746"/>
          <a:ext cx="5517818" cy="5622305"/>
        </p:xfrm>
        <a:graphic>
          <a:graphicData uri="http://schemas.openxmlformats.org/drawingml/2006/table">
            <a:tbl>
              <a:tblPr firstRow="1" firstCol="1" bandRow="1">
                <a:tableStyleId>{5940675A-B579-460E-94D1-54222C63F5DA}</a:tableStyleId>
              </a:tblPr>
              <a:tblGrid>
                <a:gridCol w="473004">
                  <a:extLst>
                    <a:ext uri="{9D8B030D-6E8A-4147-A177-3AD203B41FA5}">
                      <a16:colId xmlns:a16="http://schemas.microsoft.com/office/drawing/2014/main" val="20000"/>
                    </a:ext>
                  </a:extLst>
                </a:gridCol>
                <a:gridCol w="2275739">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Word</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English meaning</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beber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a:t>
                      </a:r>
                      <a:r>
                        <a:rPr lang="en-GB" sz="2000" baseline="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drink, drinking</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comer</a:t>
                      </a: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eat, eating</a:t>
                      </a:r>
                    </a:p>
                  </a:txBody>
                  <a:tcPr marL="68580" marR="68580" marT="0" marB="0" anchor="ctr"/>
                </a:tc>
                <a:extLst>
                  <a:ext uri="{0D108BD9-81ED-4DB2-BD59-A6C34878D82A}">
                    <a16:rowId xmlns:a16="http://schemas.microsoft.com/office/drawing/2014/main"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leer</a:t>
                      </a: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read, reading</a:t>
                      </a:r>
                    </a:p>
                  </a:txBody>
                  <a:tcPr marL="68580" marR="68580" marT="0" marB="0" anchor="ctr"/>
                </a:tc>
                <a:extLst>
                  <a:ext uri="{0D108BD9-81ED-4DB2-BD59-A6C34878D82A}">
                    <a16:rowId xmlns:a16="http://schemas.microsoft.com/office/drawing/2014/main"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vivir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to live, living</a:t>
                      </a:r>
                    </a:p>
                  </a:txBody>
                  <a:tcPr marL="68580" marR="68580" marT="0" marB="0" anchor="ctr"/>
                </a:tc>
                <a:extLst>
                  <a:ext uri="{0D108BD9-81ED-4DB2-BD59-A6C34878D82A}">
                    <a16:rowId xmlns:a16="http://schemas.microsoft.com/office/drawing/2014/main" val="10004"/>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nunca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never</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4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2456F"/>
                          </a:solidFill>
                          <a:effectLst/>
                          <a:uLnTx/>
                          <a:uFillTx/>
                          <a:latin typeface="Century Gothic" panose="020B0502020202020204" pitchFamily="34" charset="0"/>
                          <a:ea typeface="+mn-ea"/>
                          <a:cs typeface="+mn-cs"/>
                        </a:rPr>
                        <a:t>6</a:t>
                      </a:r>
                      <a:endParaRPr kumimoji="0" lang="en-GB" sz="1600" b="1" i="0" u="none" strike="noStrike" kern="1200" cap="none" spc="0" normalizeH="0" baseline="0" noProof="0" dirty="0">
                        <a:ln>
                          <a:noFill/>
                        </a:ln>
                        <a:solidFill>
                          <a:srgbClr val="02456F"/>
                        </a:solidFill>
                        <a:effectLst/>
                        <a:uLnTx/>
                        <a:uFillTx/>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el </a:t>
                      </a: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ejercicio</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exercise</a:t>
                      </a:r>
                    </a:p>
                  </a:txBody>
                  <a:tcPr marL="68580" marR="68580" marT="0" marB="0" anchor="ctr"/>
                </a:tc>
                <a:extLst>
                  <a:ext uri="{0D108BD9-81ED-4DB2-BD59-A6C34878D82A}">
                    <a16:rowId xmlns:a16="http://schemas.microsoft.com/office/drawing/2014/main" val="1256153055"/>
                  </a:ext>
                </a:extLst>
              </a:tr>
              <a:tr h="4324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2456F"/>
                          </a:solidFill>
                          <a:effectLst/>
                          <a:uLnTx/>
                          <a:uFillTx/>
                          <a:latin typeface="Century Gothic" panose="020B0502020202020204" pitchFamily="34" charset="0"/>
                          <a:ea typeface="+mn-ea"/>
                          <a:cs typeface="+mn-cs"/>
                        </a:rPr>
                        <a:t>7</a:t>
                      </a:r>
                      <a:endPar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la </a:t>
                      </a: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fruta</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fruit</a:t>
                      </a:r>
                    </a:p>
                  </a:txBody>
                  <a:tcPr marL="68580" marR="68580" marT="0" marB="0" anchor="ctr"/>
                </a:tc>
                <a:extLst>
                  <a:ext uri="{0D108BD9-81ED-4DB2-BD59-A6C34878D82A}">
                    <a16:rowId xmlns:a16="http://schemas.microsoft.com/office/drawing/2014/main" val="16073682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8</a:t>
                      </a: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la</a:t>
                      </a:r>
                      <a:r>
                        <a:rPr lang="en-GB" sz="2000" baseline="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carne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meat</a:t>
                      </a:r>
                    </a:p>
                  </a:txBody>
                  <a:tcPr marL="68580" marR="68580" marT="0" marB="0" anchor="ctr"/>
                </a:tc>
                <a:extLst>
                  <a:ext uri="{0D108BD9-81ED-4DB2-BD59-A6C34878D82A}">
                    <a16:rowId xmlns:a16="http://schemas.microsoft.com/office/drawing/2014/main" val="97536584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9</a:t>
                      </a:r>
                    </a:p>
                  </a:txBody>
                  <a:tcPr marL="68580" marR="68580" marT="0" marB="0" anchor="ctr">
                    <a:solidFill>
                      <a:schemeClr val="bg1"/>
                    </a:solidFill>
                  </a:tcPr>
                </a:tc>
                <a:tc>
                  <a:txBody>
                    <a:bodyPr/>
                    <a:lstStyle/>
                    <a:p>
                      <a:pPr algn="ctr">
                        <a:lnSpc>
                          <a:spcPct val="107000"/>
                        </a:lnSpc>
                        <a:spcAft>
                          <a:spcPts val="0"/>
                        </a:spcAft>
                      </a:pPr>
                      <a:r>
                        <a:rPr lang="en-GB" sz="200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rico</a:t>
                      </a: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rich, tasty</a:t>
                      </a:r>
                    </a:p>
                  </a:txBody>
                  <a:tcPr marL="68580" marR="68580" marT="0" marB="0" anchor="ctr"/>
                </a:tc>
                <a:extLst>
                  <a:ext uri="{0D108BD9-81ED-4DB2-BD59-A6C34878D82A}">
                    <a16:rowId xmlns:a16="http://schemas.microsoft.com/office/drawing/2014/main" val="142237382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10</a:t>
                      </a: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el</a:t>
                      </a:r>
                      <a:r>
                        <a:rPr lang="en-GB" sz="2000" baseline="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agua (f)</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water</a:t>
                      </a:r>
                    </a:p>
                  </a:txBody>
                  <a:tcPr marL="68580" marR="68580" marT="0" marB="0" anchor="ctr"/>
                </a:tc>
                <a:extLst>
                  <a:ext uri="{0D108BD9-81ED-4DB2-BD59-A6C34878D82A}">
                    <a16:rowId xmlns:a16="http://schemas.microsoft.com/office/drawing/2014/main" val="3327875093"/>
                  </a:ext>
                </a:extLst>
              </a:tr>
              <a:tr h="43248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11</a:t>
                      </a:r>
                    </a:p>
                  </a:txBody>
                  <a:tcPr marL="68580" marR="68580" marT="0" marB="0" anchor="ctr">
                    <a:solidFill>
                      <a:schemeClr val="bg1"/>
                    </a:solidFill>
                  </a:tcP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el hombre</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smtClean="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man</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1330467"/>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ea typeface="SimSun" panose="02010600030101010101" pitchFamily="2" charset="-122"/>
                          <a:cs typeface="Times New Roman" panose="02020603050405020304" pitchFamily="18" charset="0"/>
                        </a:rPr>
                        <a:t>12</a:t>
                      </a:r>
                    </a:p>
                  </a:txBody>
                  <a:tcPr marL="68580" marR="68580" marT="0" marB="0" anchor="ctr">
                    <a:solidFill>
                      <a:schemeClr val="bg1"/>
                    </a:solidFill>
                  </a:tcP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baseline="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2000" baseline="0" dirty="0" err="1">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veces</a:t>
                      </a:r>
                      <a:endPar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000" dirty="0">
                          <a:solidFill>
                            <a:srgbClr val="115076"/>
                          </a:solidFill>
                          <a:effectLst/>
                          <a:latin typeface="Century Gothic" panose="020B0502020202020204" pitchFamily="34" charset="0"/>
                          <a:ea typeface="SimSun" panose="02010600030101010101" pitchFamily="2" charset="-122"/>
                          <a:cs typeface="Times New Roman" panose="02020603050405020304" pitchFamily="18" charset="0"/>
                        </a:rPr>
                        <a:t>sometimes</a:t>
                      </a:r>
                    </a:p>
                  </a:txBody>
                  <a:tcPr marL="68580" marR="68580" marT="0" marB="0" anchor="ctr"/>
                </a:tc>
                <a:extLst>
                  <a:ext uri="{0D108BD9-81ED-4DB2-BD59-A6C34878D82A}">
                    <a16:rowId xmlns:a16="http://schemas.microsoft.com/office/drawing/2014/main" val="779254573"/>
                  </a:ext>
                </a:extLst>
              </a:tr>
            </a:tbl>
          </a:graphicData>
        </a:graphic>
      </p:graphicFrame>
      <p:sp>
        <p:nvSpPr>
          <p:cNvPr id="5" name="Rectangle 3"/>
          <p:cNvSpPr>
            <a:spLocks noChangeArrowheads="1"/>
          </p:cNvSpPr>
          <p:nvPr/>
        </p:nvSpPr>
        <p:spPr bwMode="auto">
          <a:xfrm>
            <a:off x="10183984" y="1068044"/>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Line 4"/>
          <p:cNvSpPr>
            <a:spLocks noChangeShapeType="1"/>
          </p:cNvSpPr>
          <p:nvPr/>
        </p:nvSpPr>
        <p:spPr bwMode="auto">
          <a:xfrm>
            <a:off x="10869723" y="1056618"/>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Line 7"/>
          <p:cNvSpPr>
            <a:spLocks noChangeShapeType="1"/>
          </p:cNvSpPr>
          <p:nvPr/>
        </p:nvSpPr>
        <p:spPr bwMode="auto">
          <a:xfrm>
            <a:off x="10894411" y="1056618"/>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8" name="Line 9"/>
          <p:cNvSpPr>
            <a:spLocks noChangeShapeType="1"/>
          </p:cNvSpPr>
          <p:nvPr/>
        </p:nvSpPr>
        <p:spPr bwMode="auto">
          <a:xfrm>
            <a:off x="10869723" y="5212877"/>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 Box 12"/>
          <p:cNvSpPr txBox="1">
            <a:spLocks noChangeArrowheads="1"/>
          </p:cNvSpPr>
          <p:nvPr/>
        </p:nvSpPr>
        <p:spPr bwMode="auto">
          <a:xfrm>
            <a:off x="11111202" y="898767"/>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10" name="Text Box 14"/>
          <p:cNvSpPr txBox="1">
            <a:spLocks noChangeArrowheads="1"/>
          </p:cNvSpPr>
          <p:nvPr/>
        </p:nvSpPr>
        <p:spPr bwMode="auto">
          <a:xfrm>
            <a:off x="11086514" y="5032349"/>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1" name="AutoShape 11">
            <a:hlinkClick r:id="" action="ppaction://noaction" highlightClick="1"/>
          </p:cNvPr>
          <p:cNvSpPr>
            <a:spLocks noChangeArrowheads="1"/>
          </p:cNvSpPr>
          <p:nvPr/>
        </p:nvSpPr>
        <p:spPr bwMode="auto">
          <a:xfrm>
            <a:off x="9923086" y="5443297"/>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INICIO</a:t>
            </a:r>
          </a:p>
        </p:txBody>
      </p:sp>
      <p:grpSp>
        <p:nvGrpSpPr>
          <p:cNvPr id="12" name="Group 11"/>
          <p:cNvGrpSpPr/>
          <p:nvPr/>
        </p:nvGrpSpPr>
        <p:grpSpPr>
          <a:xfrm>
            <a:off x="7318268" y="845865"/>
            <a:ext cx="2043862" cy="5066244"/>
            <a:chOff x="3758774" y="981429"/>
            <a:chExt cx="2043862" cy="5066244"/>
          </a:xfrm>
        </p:grpSpPr>
        <p:grpSp>
          <p:nvGrpSpPr>
            <p:cNvPr id="13" name="Group 12"/>
            <p:cNvGrpSpPr/>
            <p:nvPr/>
          </p:nvGrpSpPr>
          <p:grpSpPr>
            <a:xfrm>
              <a:off x="3758774" y="981429"/>
              <a:ext cx="2006648" cy="4227605"/>
              <a:chOff x="2634335" y="1842309"/>
              <a:chExt cx="2006648" cy="4227605"/>
            </a:xfrm>
          </p:grpSpPr>
          <p:sp>
            <p:nvSpPr>
              <p:cNvPr id="16" name="Rectangle 15"/>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Rectangle 16"/>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Rectangle 17"/>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Rectangle 18"/>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Rectangle 19"/>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Rectangle 20"/>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2" name="Rectangle 21"/>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Rectangle 22"/>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Rectangle 23"/>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Rectangle 24"/>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4" name="Rectangle 13"/>
            <p:cNvSpPr/>
            <p:nvPr/>
          </p:nvSpPr>
          <p:spPr>
            <a:xfrm>
              <a:off x="3795989" y="5276484"/>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Rectangle 14"/>
            <p:cNvSpPr/>
            <p:nvPr/>
          </p:nvSpPr>
          <p:spPr>
            <a:xfrm>
              <a:off x="3758774" y="5716185"/>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26" name="Group 25"/>
          <p:cNvGrpSpPr/>
          <p:nvPr/>
        </p:nvGrpSpPr>
        <p:grpSpPr>
          <a:xfrm>
            <a:off x="4812912" y="859284"/>
            <a:ext cx="2005684" cy="5066244"/>
            <a:chOff x="3758774" y="981429"/>
            <a:chExt cx="2043862" cy="5066244"/>
          </a:xfrm>
        </p:grpSpPr>
        <p:grpSp>
          <p:nvGrpSpPr>
            <p:cNvPr id="27" name="Group 26"/>
            <p:cNvGrpSpPr/>
            <p:nvPr/>
          </p:nvGrpSpPr>
          <p:grpSpPr>
            <a:xfrm>
              <a:off x="3758774" y="981429"/>
              <a:ext cx="2006648" cy="4227605"/>
              <a:chOff x="2634335" y="1842309"/>
              <a:chExt cx="2006648" cy="4227605"/>
            </a:xfrm>
          </p:grpSpPr>
          <p:sp>
            <p:nvSpPr>
              <p:cNvPr id="30" name="Rectangle 29"/>
              <p:cNvSpPr/>
              <p:nvPr/>
            </p:nvSpPr>
            <p:spPr>
              <a:xfrm>
                <a:off x="2634335" y="1842309"/>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1" name="Rectangle 30"/>
              <p:cNvSpPr/>
              <p:nvPr/>
            </p:nvSpPr>
            <p:spPr>
              <a:xfrm>
                <a:off x="2634336" y="2278847"/>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2" name="Rectangle 31"/>
              <p:cNvSpPr/>
              <p:nvPr/>
            </p:nvSpPr>
            <p:spPr>
              <a:xfrm>
                <a:off x="2634336" y="2697126"/>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p:cNvSpPr/>
              <p:nvPr/>
            </p:nvSpPr>
            <p:spPr>
              <a:xfrm>
                <a:off x="2634336" y="3158394"/>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33"/>
              <p:cNvSpPr/>
              <p:nvPr/>
            </p:nvSpPr>
            <p:spPr>
              <a:xfrm>
                <a:off x="2634336" y="3574870"/>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34"/>
              <p:cNvSpPr/>
              <p:nvPr/>
            </p:nvSpPr>
            <p:spPr>
              <a:xfrm>
                <a:off x="2634336" y="3983084"/>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Rectangle 35"/>
              <p:cNvSpPr/>
              <p:nvPr/>
            </p:nvSpPr>
            <p:spPr>
              <a:xfrm>
                <a:off x="2634336" y="4422814"/>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p:cNvSpPr/>
              <p:nvPr/>
            </p:nvSpPr>
            <p:spPr>
              <a:xfrm>
                <a:off x="2634335" y="4857372"/>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Rectangle 37"/>
              <p:cNvSpPr/>
              <p:nvPr/>
            </p:nvSpPr>
            <p:spPr>
              <a:xfrm>
                <a:off x="2634336" y="5288951"/>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Rectangle 38"/>
              <p:cNvSpPr/>
              <p:nvPr/>
            </p:nvSpPr>
            <p:spPr>
              <a:xfrm>
                <a:off x="2634335" y="5738426"/>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28" name="Rectangle 27"/>
            <p:cNvSpPr/>
            <p:nvPr/>
          </p:nvSpPr>
          <p:spPr>
            <a:xfrm>
              <a:off x="3795989" y="5276484"/>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Rectangle 28"/>
            <p:cNvSpPr/>
            <p:nvPr/>
          </p:nvSpPr>
          <p:spPr>
            <a:xfrm>
              <a:off x="3758774" y="5716185"/>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40" name="Rectangular Callout 39"/>
          <p:cNvSpPr/>
          <p:nvPr/>
        </p:nvSpPr>
        <p:spPr>
          <a:xfrm>
            <a:off x="190501" y="3705655"/>
            <a:ext cx="3756500" cy="2613574"/>
          </a:xfrm>
          <a:prstGeom prst="wedgeRectCallout">
            <a:avLst>
              <a:gd name="adj1" fmla="val 72970"/>
              <a:gd name="adj2" fmla="val -1140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a:t>
            </a: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gua’ is a feminine noun, but the article is ‘el’.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This is because ‘agua’ starts with a stressed ‘a’ sound. (Saying ‘a’ twice in a row would be hard!)</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2" name="Rectangular Callout 41"/>
          <p:cNvSpPr/>
          <p:nvPr/>
        </p:nvSpPr>
        <p:spPr>
          <a:xfrm>
            <a:off x="166346" y="341143"/>
            <a:ext cx="3640663" cy="3075994"/>
          </a:xfrm>
          <a:prstGeom prst="wedgeRectCallout">
            <a:avLst>
              <a:gd name="adj1" fmla="val 67601"/>
              <a:gd name="adj2" fmla="val 279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Spanish adverbs may come at the start of the sentence.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Nunca</a:t>
            </a: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 come carne.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S/he </a:t>
            </a:r>
            <a:r>
              <a:rPr kumimoji="0" lang="en-GB" sz="20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never</a:t>
            </a: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 eats meat.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Sólo</a:t>
            </a: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 come carne.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S/he </a:t>
            </a:r>
            <a:r>
              <a:rPr kumimoji="0" lang="en-GB" sz="20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only</a:t>
            </a:r>
            <a:r>
              <a:rPr kumimoji="0" lang="en-GB" sz="2000" b="0" i="0" u="none" strike="noStrike" kern="1200" cap="none" spc="0" normalizeH="0" baseline="0" noProof="0" dirty="0" smtClean="0">
                <a:ln>
                  <a:noFill/>
                </a:ln>
                <a:solidFill>
                  <a:srgbClr val="002060"/>
                </a:solidFill>
                <a:effectLst/>
                <a:uLnTx/>
                <a:uFillTx/>
                <a:latin typeface="Century Gothic" panose="020F0302020204030204"/>
                <a:ea typeface="+mn-ea"/>
                <a:cs typeface="+mn-cs"/>
              </a:rPr>
              <a:t> eats meat.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737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hold" nodeType="afterEffect">
                                  <p:stCondLst>
                                    <p:cond delay="0"/>
                                  </p:stCondLst>
                                  <p:childTnLst>
                                    <p:animEffect transition="out" filter="slide(fromBottom)">
                                      <p:cBhvr>
                                        <p:cTn id="35" dur="59000"/>
                                        <p:tgtEl>
                                          <p:spTgt spid="5"/>
                                        </p:tgtEl>
                                      </p:cBhvr>
                                    </p:animEffect>
                                    <p:set>
                                      <p:cBhvr>
                                        <p:cTn id="36" dur="1" fill="hold">
                                          <p:stCondLst>
                                            <p:cond delay="58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0"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178"/>
            <a:ext cx="6649156" cy="867128"/>
          </a:xfrm>
          <a:prstGeom prst="rect">
            <a:avLst/>
          </a:prstGeom>
        </p:spPr>
      </p:pic>
      <p:sp>
        <p:nvSpPr>
          <p:cNvPr id="47" name="TextBox 46"/>
          <p:cNvSpPr txBox="1"/>
          <p:nvPr/>
        </p:nvSpPr>
        <p:spPr>
          <a:xfrm>
            <a:off x="8240891" y="6184019"/>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 Hawkes</a:t>
            </a:r>
          </a:p>
        </p:txBody>
      </p:sp>
      <p:sp>
        <p:nvSpPr>
          <p:cNvPr id="48" name="Rounded Rectangle 47"/>
          <p:cNvSpPr/>
          <p:nvPr/>
        </p:nvSpPr>
        <p:spPr>
          <a:xfrm>
            <a:off x="369108" y="1143838"/>
            <a:ext cx="2370838" cy="1166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 to drink / drinking</a:t>
            </a:r>
          </a:p>
        </p:txBody>
      </p:sp>
      <p:sp>
        <p:nvSpPr>
          <p:cNvPr id="49" name="Rounded Rectangle 48"/>
          <p:cNvSpPr/>
          <p:nvPr/>
        </p:nvSpPr>
        <p:spPr>
          <a:xfrm>
            <a:off x="3324578" y="1143838"/>
            <a:ext cx="2370838" cy="1166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 to eat / eating</a:t>
            </a:r>
          </a:p>
        </p:txBody>
      </p:sp>
      <p:sp>
        <p:nvSpPr>
          <p:cNvPr id="50" name="Rounded Rectangle 49"/>
          <p:cNvSpPr/>
          <p:nvPr/>
        </p:nvSpPr>
        <p:spPr>
          <a:xfrm>
            <a:off x="6280048" y="1143838"/>
            <a:ext cx="2370838" cy="1159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 to read / reading</a:t>
            </a:r>
          </a:p>
        </p:txBody>
      </p:sp>
      <p:sp>
        <p:nvSpPr>
          <p:cNvPr id="51" name="Rounded Rectangle 50"/>
          <p:cNvSpPr/>
          <p:nvPr/>
        </p:nvSpPr>
        <p:spPr>
          <a:xfrm>
            <a:off x="9341238" y="1143838"/>
            <a:ext cx="2370838" cy="1159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 to live / living</a:t>
            </a:r>
          </a:p>
        </p:txBody>
      </p:sp>
      <p:sp>
        <p:nvSpPr>
          <p:cNvPr id="52" name="Rounded Rectangle 51"/>
          <p:cNvSpPr/>
          <p:nvPr/>
        </p:nvSpPr>
        <p:spPr>
          <a:xfrm>
            <a:off x="1286828" y="2722704"/>
            <a:ext cx="3223169"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 man</a:t>
            </a:r>
          </a:p>
        </p:txBody>
      </p:sp>
      <p:sp>
        <p:nvSpPr>
          <p:cNvPr id="53" name="Rounded Rectangle 52"/>
          <p:cNvSpPr/>
          <p:nvPr/>
        </p:nvSpPr>
        <p:spPr>
          <a:xfrm>
            <a:off x="5214960" y="2716335"/>
            <a:ext cx="3233004"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 exercise</a:t>
            </a:r>
          </a:p>
        </p:txBody>
      </p:sp>
      <p:sp>
        <p:nvSpPr>
          <p:cNvPr id="54" name="Rounded Rectangle 53"/>
          <p:cNvSpPr/>
          <p:nvPr/>
        </p:nvSpPr>
        <p:spPr>
          <a:xfrm>
            <a:off x="9042316" y="2716335"/>
            <a:ext cx="2370838"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 fruit</a:t>
            </a:r>
          </a:p>
        </p:txBody>
      </p:sp>
      <p:sp>
        <p:nvSpPr>
          <p:cNvPr id="55" name="Rounded Rectangle 54"/>
          <p:cNvSpPr/>
          <p:nvPr/>
        </p:nvSpPr>
        <p:spPr>
          <a:xfrm>
            <a:off x="1554527" y="4075352"/>
            <a:ext cx="2370838"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 meat</a:t>
            </a:r>
          </a:p>
        </p:txBody>
      </p:sp>
      <p:sp>
        <p:nvSpPr>
          <p:cNvPr id="56" name="Rounded Rectangle 55"/>
          <p:cNvSpPr/>
          <p:nvPr/>
        </p:nvSpPr>
        <p:spPr>
          <a:xfrm>
            <a:off x="4853399" y="4100409"/>
            <a:ext cx="2370838"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 tasty</a:t>
            </a:r>
          </a:p>
        </p:txBody>
      </p:sp>
      <p:sp>
        <p:nvSpPr>
          <p:cNvPr id="57" name="Rounded Rectangle 56"/>
          <p:cNvSpPr/>
          <p:nvPr/>
        </p:nvSpPr>
        <p:spPr>
          <a:xfrm>
            <a:off x="8048894" y="4077556"/>
            <a:ext cx="3033088"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 water</a:t>
            </a:r>
          </a:p>
        </p:txBody>
      </p:sp>
      <p:sp>
        <p:nvSpPr>
          <p:cNvPr id="58" name="Rounded Rectangle 57"/>
          <p:cNvSpPr/>
          <p:nvPr/>
        </p:nvSpPr>
        <p:spPr>
          <a:xfrm>
            <a:off x="2482561" y="5358829"/>
            <a:ext cx="2370838"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never</a:t>
            </a:r>
          </a:p>
        </p:txBody>
      </p:sp>
      <p:sp>
        <p:nvSpPr>
          <p:cNvPr id="59" name="Rounded Rectangle 58"/>
          <p:cNvSpPr/>
          <p:nvPr/>
        </p:nvSpPr>
        <p:spPr>
          <a:xfrm>
            <a:off x="5870052" y="5358829"/>
            <a:ext cx="3471186"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 sometimes</a:t>
            </a:r>
          </a:p>
        </p:txBody>
      </p:sp>
      <p:sp>
        <p:nvSpPr>
          <p:cNvPr id="2" name="Title 1"/>
          <p:cNvSpPr>
            <a:spLocks noGrp="1"/>
          </p:cNvSpPr>
          <p:nvPr>
            <p:ph type="title"/>
          </p:nvPr>
        </p:nvSpPr>
        <p:spPr>
          <a:xfrm>
            <a:off x="125278" y="-181725"/>
            <a:ext cx="10515600" cy="1325563"/>
          </a:xfrm>
        </p:spPr>
        <p:txBody>
          <a:bodyPr/>
          <a:lstStyle/>
          <a:p>
            <a:r>
              <a:rPr lang="en-GB" b="1" dirty="0" err="1" smtClean="0">
                <a:solidFill>
                  <a:schemeClr val="bg1"/>
                </a:solidFill>
              </a:rPr>
              <a:t>Limpia</a:t>
            </a:r>
            <a:r>
              <a:rPr lang="en-GB" b="1" dirty="0" smtClean="0">
                <a:solidFill>
                  <a:schemeClr val="bg1"/>
                </a:solidFill>
              </a:rPr>
              <a:t> la </a:t>
            </a:r>
            <a:r>
              <a:rPr lang="en-GB" b="1" dirty="0" err="1" smtClean="0">
                <a:solidFill>
                  <a:schemeClr val="bg1"/>
                </a:solidFill>
              </a:rPr>
              <a:t>pizarra</a:t>
            </a:r>
            <a:endParaRPr lang="en-GB" b="1" dirty="0">
              <a:solidFill>
                <a:schemeClr val="bg1"/>
              </a:solidFill>
            </a:endParaRPr>
          </a:p>
        </p:txBody>
      </p:sp>
    </p:spTree>
    <p:extLst>
      <p:ext uri="{BB962C8B-B14F-4D97-AF65-F5344CB8AC3E}">
        <p14:creationId xmlns:p14="http://schemas.microsoft.com/office/powerpoint/2010/main" val="3325912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8"/>
                                        </p:tgtEl>
                                      </p:cBhvr>
                                    </p:animEffect>
                                    <p:anim calcmode="lin" valueType="num">
                                      <p:cBhvr>
                                        <p:cTn id="7" dur="1000"/>
                                        <p:tgtEl>
                                          <p:spTgt spid="48"/>
                                        </p:tgtEl>
                                        <p:attrNameLst>
                                          <p:attrName>ppt_x</p:attrName>
                                        </p:attrNameLst>
                                      </p:cBhvr>
                                      <p:tavLst>
                                        <p:tav tm="0">
                                          <p:val>
                                            <p:strVal val="ppt_x"/>
                                          </p:val>
                                        </p:tav>
                                        <p:tav tm="100000">
                                          <p:val>
                                            <p:strVal val="ppt_x"/>
                                          </p:val>
                                        </p:tav>
                                      </p:tavLst>
                                    </p:anim>
                                    <p:anim calcmode="lin" valueType="num">
                                      <p:cBhvr>
                                        <p:cTn id="8" dur="1000"/>
                                        <p:tgtEl>
                                          <p:spTgt spid="48"/>
                                        </p:tgtEl>
                                        <p:attrNameLst>
                                          <p:attrName>ppt_y</p:attrName>
                                        </p:attrNameLst>
                                      </p:cBhvr>
                                      <p:tavLst>
                                        <p:tav tm="0">
                                          <p:val>
                                            <p:strVal val="ppt_y"/>
                                          </p:val>
                                        </p:tav>
                                        <p:tav tm="100000">
                                          <p:val>
                                            <p:strVal val="ppt_y+.1"/>
                                          </p:val>
                                        </p:tav>
                                      </p:tavLst>
                                    </p:anim>
                                    <p:set>
                                      <p:cBhvr>
                                        <p:cTn id="9"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 restart="whenNotActive" fill="hold" evtFilter="cancelBubble" nodeType="interactiveSeq">
                <p:stCondLst>
                  <p:cond evt="onClick" delay="0">
                    <p:tgtEl>
                      <p:spTgt spid="49"/>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49"/>
                                        </p:tgtEl>
                                      </p:cBhvr>
                                    </p:animEffect>
                                    <p:anim calcmode="lin" valueType="num">
                                      <p:cBhvr>
                                        <p:cTn id="15" dur="1000"/>
                                        <p:tgtEl>
                                          <p:spTgt spid="49"/>
                                        </p:tgtEl>
                                        <p:attrNameLst>
                                          <p:attrName>ppt_x</p:attrName>
                                        </p:attrNameLst>
                                      </p:cBhvr>
                                      <p:tavLst>
                                        <p:tav tm="0">
                                          <p:val>
                                            <p:strVal val="ppt_x"/>
                                          </p:val>
                                        </p:tav>
                                        <p:tav tm="100000">
                                          <p:val>
                                            <p:strVal val="ppt_x"/>
                                          </p:val>
                                        </p:tav>
                                      </p:tavLst>
                                    </p:anim>
                                    <p:anim calcmode="lin" valueType="num">
                                      <p:cBhvr>
                                        <p:cTn id="16" dur="1000"/>
                                        <p:tgtEl>
                                          <p:spTgt spid="49"/>
                                        </p:tgtEl>
                                        <p:attrNameLst>
                                          <p:attrName>ppt_y</p:attrName>
                                        </p:attrNameLst>
                                      </p:cBhvr>
                                      <p:tavLst>
                                        <p:tav tm="0">
                                          <p:val>
                                            <p:strVal val="ppt_y"/>
                                          </p:val>
                                        </p:tav>
                                        <p:tav tm="100000">
                                          <p:val>
                                            <p:strVal val="ppt_y+.1"/>
                                          </p:val>
                                        </p:tav>
                                      </p:tavLst>
                                    </p:anim>
                                    <p:set>
                                      <p:cBhvr>
                                        <p:cTn id="17"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8" restart="whenNotActive" fill="hold" evtFilter="cancelBubble" nodeType="interactiveSeq">
                <p:stCondLst>
                  <p:cond evt="onClick" delay="0">
                    <p:tgtEl>
                      <p:spTgt spid="50"/>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50"/>
                                        </p:tgtEl>
                                      </p:cBhvr>
                                    </p:animEffect>
                                    <p:anim calcmode="lin" valueType="num">
                                      <p:cBhvr>
                                        <p:cTn id="23" dur="1000"/>
                                        <p:tgtEl>
                                          <p:spTgt spid="50"/>
                                        </p:tgtEl>
                                        <p:attrNameLst>
                                          <p:attrName>ppt_x</p:attrName>
                                        </p:attrNameLst>
                                      </p:cBhvr>
                                      <p:tavLst>
                                        <p:tav tm="0">
                                          <p:val>
                                            <p:strVal val="ppt_x"/>
                                          </p:val>
                                        </p:tav>
                                        <p:tav tm="100000">
                                          <p:val>
                                            <p:strVal val="ppt_x"/>
                                          </p:val>
                                        </p:tav>
                                      </p:tavLst>
                                    </p:anim>
                                    <p:anim calcmode="lin" valueType="num">
                                      <p:cBhvr>
                                        <p:cTn id="24" dur="1000"/>
                                        <p:tgtEl>
                                          <p:spTgt spid="50"/>
                                        </p:tgtEl>
                                        <p:attrNameLst>
                                          <p:attrName>ppt_y</p:attrName>
                                        </p:attrNameLst>
                                      </p:cBhvr>
                                      <p:tavLst>
                                        <p:tav tm="0">
                                          <p:val>
                                            <p:strVal val="ppt_y"/>
                                          </p:val>
                                        </p:tav>
                                        <p:tav tm="100000">
                                          <p:val>
                                            <p:strVal val="ppt_y+.1"/>
                                          </p:val>
                                        </p:tav>
                                      </p:tavLst>
                                    </p:anim>
                                    <p:set>
                                      <p:cBhvr>
                                        <p:cTn id="25" dur="1" fill="hold">
                                          <p:stCondLst>
                                            <p:cond delay="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51"/>
                                        </p:tgtEl>
                                      </p:cBhvr>
                                    </p:animEffect>
                                    <p:anim calcmode="lin" valueType="num">
                                      <p:cBhvr>
                                        <p:cTn id="31" dur="1000"/>
                                        <p:tgtEl>
                                          <p:spTgt spid="51"/>
                                        </p:tgtEl>
                                        <p:attrNameLst>
                                          <p:attrName>ppt_x</p:attrName>
                                        </p:attrNameLst>
                                      </p:cBhvr>
                                      <p:tavLst>
                                        <p:tav tm="0">
                                          <p:val>
                                            <p:strVal val="ppt_x"/>
                                          </p:val>
                                        </p:tav>
                                        <p:tav tm="100000">
                                          <p:val>
                                            <p:strVal val="ppt_x"/>
                                          </p:val>
                                        </p:tav>
                                      </p:tavLst>
                                    </p:anim>
                                    <p:anim calcmode="lin" valueType="num">
                                      <p:cBhvr>
                                        <p:cTn id="32" dur="1000"/>
                                        <p:tgtEl>
                                          <p:spTgt spid="51"/>
                                        </p:tgtEl>
                                        <p:attrNameLst>
                                          <p:attrName>ppt_y</p:attrName>
                                        </p:attrNameLst>
                                      </p:cBhvr>
                                      <p:tavLst>
                                        <p:tav tm="0">
                                          <p:val>
                                            <p:strVal val="ppt_y"/>
                                          </p:val>
                                        </p:tav>
                                        <p:tav tm="100000">
                                          <p:val>
                                            <p:strVal val="ppt_y+.1"/>
                                          </p:val>
                                        </p:tav>
                                      </p:tavLst>
                                    </p:anim>
                                    <p:set>
                                      <p:cBhvr>
                                        <p:cTn id="33"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4" restart="whenNotActive" fill="hold" evtFilter="cancelBubble" nodeType="interactiveSeq">
                <p:stCondLst>
                  <p:cond evt="onClick" delay="0">
                    <p:tgtEl>
                      <p:spTgt spid="52"/>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52"/>
                                        </p:tgtEl>
                                      </p:cBhvr>
                                    </p:animEffect>
                                    <p:anim calcmode="lin" valueType="num">
                                      <p:cBhvr>
                                        <p:cTn id="39" dur="1000"/>
                                        <p:tgtEl>
                                          <p:spTgt spid="52"/>
                                        </p:tgtEl>
                                        <p:attrNameLst>
                                          <p:attrName>ppt_x</p:attrName>
                                        </p:attrNameLst>
                                      </p:cBhvr>
                                      <p:tavLst>
                                        <p:tav tm="0">
                                          <p:val>
                                            <p:strVal val="ppt_x"/>
                                          </p:val>
                                        </p:tav>
                                        <p:tav tm="100000">
                                          <p:val>
                                            <p:strVal val="ppt_x"/>
                                          </p:val>
                                        </p:tav>
                                      </p:tavLst>
                                    </p:anim>
                                    <p:anim calcmode="lin" valueType="num">
                                      <p:cBhvr>
                                        <p:cTn id="40" dur="1000"/>
                                        <p:tgtEl>
                                          <p:spTgt spid="52"/>
                                        </p:tgtEl>
                                        <p:attrNameLst>
                                          <p:attrName>ppt_y</p:attrName>
                                        </p:attrNameLst>
                                      </p:cBhvr>
                                      <p:tavLst>
                                        <p:tav tm="0">
                                          <p:val>
                                            <p:strVal val="ppt_y"/>
                                          </p:val>
                                        </p:tav>
                                        <p:tav tm="100000">
                                          <p:val>
                                            <p:strVal val="ppt_y+.1"/>
                                          </p:val>
                                        </p:tav>
                                      </p:tavLst>
                                    </p:anim>
                                    <p:set>
                                      <p:cBhvr>
                                        <p:cTn id="41"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2" restart="whenNotActive" fill="hold" evtFilter="cancelBubble" nodeType="interactiveSeq">
                <p:stCondLst>
                  <p:cond evt="onClick" delay="0">
                    <p:tgtEl>
                      <p:spTgt spid="53"/>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53"/>
                                        </p:tgtEl>
                                      </p:cBhvr>
                                    </p:animEffect>
                                    <p:anim calcmode="lin" valueType="num">
                                      <p:cBhvr>
                                        <p:cTn id="47" dur="1000"/>
                                        <p:tgtEl>
                                          <p:spTgt spid="53"/>
                                        </p:tgtEl>
                                        <p:attrNameLst>
                                          <p:attrName>ppt_x</p:attrName>
                                        </p:attrNameLst>
                                      </p:cBhvr>
                                      <p:tavLst>
                                        <p:tav tm="0">
                                          <p:val>
                                            <p:strVal val="ppt_x"/>
                                          </p:val>
                                        </p:tav>
                                        <p:tav tm="100000">
                                          <p:val>
                                            <p:strVal val="ppt_x"/>
                                          </p:val>
                                        </p:tav>
                                      </p:tavLst>
                                    </p:anim>
                                    <p:anim calcmode="lin" valueType="num">
                                      <p:cBhvr>
                                        <p:cTn id="48" dur="1000"/>
                                        <p:tgtEl>
                                          <p:spTgt spid="53"/>
                                        </p:tgtEl>
                                        <p:attrNameLst>
                                          <p:attrName>ppt_y</p:attrName>
                                        </p:attrNameLst>
                                      </p:cBhvr>
                                      <p:tavLst>
                                        <p:tav tm="0">
                                          <p:val>
                                            <p:strVal val="ppt_y"/>
                                          </p:val>
                                        </p:tav>
                                        <p:tav tm="100000">
                                          <p:val>
                                            <p:strVal val="ppt_y+.1"/>
                                          </p:val>
                                        </p:tav>
                                      </p:tavLst>
                                    </p:anim>
                                    <p:set>
                                      <p:cBhvr>
                                        <p:cTn id="49" dur="1" fill="hold">
                                          <p:stCondLst>
                                            <p:cond delay="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0" restart="whenNotActive" fill="hold" evtFilter="cancelBubble" nodeType="interactiveSeq">
                <p:stCondLst>
                  <p:cond evt="onClick" delay="0">
                    <p:tgtEl>
                      <p:spTgt spid="54"/>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0" nodeType="clickEffect">
                                  <p:stCondLst>
                                    <p:cond delay="0"/>
                                  </p:stCondLst>
                                  <p:childTnLst>
                                    <p:animEffect transition="out" filter="fade">
                                      <p:cBhvr>
                                        <p:cTn id="54" dur="1000"/>
                                        <p:tgtEl>
                                          <p:spTgt spid="54"/>
                                        </p:tgtEl>
                                      </p:cBhvr>
                                    </p:animEffect>
                                    <p:anim calcmode="lin" valueType="num">
                                      <p:cBhvr>
                                        <p:cTn id="55" dur="1000"/>
                                        <p:tgtEl>
                                          <p:spTgt spid="54"/>
                                        </p:tgtEl>
                                        <p:attrNameLst>
                                          <p:attrName>ppt_x</p:attrName>
                                        </p:attrNameLst>
                                      </p:cBhvr>
                                      <p:tavLst>
                                        <p:tav tm="0">
                                          <p:val>
                                            <p:strVal val="ppt_x"/>
                                          </p:val>
                                        </p:tav>
                                        <p:tav tm="100000">
                                          <p:val>
                                            <p:strVal val="ppt_x"/>
                                          </p:val>
                                        </p:tav>
                                      </p:tavLst>
                                    </p:anim>
                                    <p:anim calcmode="lin" valueType="num">
                                      <p:cBhvr>
                                        <p:cTn id="56" dur="1000"/>
                                        <p:tgtEl>
                                          <p:spTgt spid="54"/>
                                        </p:tgtEl>
                                        <p:attrNameLst>
                                          <p:attrName>ppt_y</p:attrName>
                                        </p:attrNameLst>
                                      </p:cBhvr>
                                      <p:tavLst>
                                        <p:tav tm="0">
                                          <p:val>
                                            <p:strVal val="ppt_y"/>
                                          </p:val>
                                        </p:tav>
                                        <p:tav tm="100000">
                                          <p:val>
                                            <p:strVal val="ppt_y+.1"/>
                                          </p:val>
                                        </p:tav>
                                      </p:tavLst>
                                    </p:anim>
                                    <p:set>
                                      <p:cBhvr>
                                        <p:cTn id="57" dur="1" fill="hold">
                                          <p:stCondLst>
                                            <p:cond delay="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55"/>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55"/>
                                        </p:tgtEl>
                                      </p:cBhvr>
                                    </p:animEffect>
                                    <p:anim calcmode="lin" valueType="num">
                                      <p:cBhvr>
                                        <p:cTn id="63" dur="1000"/>
                                        <p:tgtEl>
                                          <p:spTgt spid="55"/>
                                        </p:tgtEl>
                                        <p:attrNameLst>
                                          <p:attrName>ppt_x</p:attrName>
                                        </p:attrNameLst>
                                      </p:cBhvr>
                                      <p:tavLst>
                                        <p:tav tm="0">
                                          <p:val>
                                            <p:strVal val="ppt_x"/>
                                          </p:val>
                                        </p:tav>
                                        <p:tav tm="100000">
                                          <p:val>
                                            <p:strVal val="ppt_x"/>
                                          </p:val>
                                        </p:tav>
                                      </p:tavLst>
                                    </p:anim>
                                    <p:anim calcmode="lin" valueType="num">
                                      <p:cBhvr>
                                        <p:cTn id="64" dur="1000"/>
                                        <p:tgtEl>
                                          <p:spTgt spid="55"/>
                                        </p:tgtEl>
                                        <p:attrNameLst>
                                          <p:attrName>ppt_y</p:attrName>
                                        </p:attrNameLst>
                                      </p:cBhvr>
                                      <p:tavLst>
                                        <p:tav tm="0">
                                          <p:val>
                                            <p:strVal val="ppt_y"/>
                                          </p:val>
                                        </p:tav>
                                        <p:tav tm="100000">
                                          <p:val>
                                            <p:strVal val="ppt_y+.1"/>
                                          </p:val>
                                        </p:tav>
                                      </p:tavLst>
                                    </p:anim>
                                    <p:set>
                                      <p:cBhvr>
                                        <p:cTn id="65" dur="1" fill="hold">
                                          <p:stCondLst>
                                            <p:cond delay="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6" restart="whenNotActive" fill="hold" evtFilter="cancelBubble" nodeType="interactiveSeq">
                <p:stCondLst>
                  <p:cond evt="onClick" delay="0">
                    <p:tgtEl>
                      <p:spTgt spid="56"/>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grpId="0" nodeType="clickEffect">
                                  <p:stCondLst>
                                    <p:cond delay="0"/>
                                  </p:stCondLst>
                                  <p:childTnLst>
                                    <p:animEffect transition="out" filter="fade">
                                      <p:cBhvr>
                                        <p:cTn id="70" dur="1000"/>
                                        <p:tgtEl>
                                          <p:spTgt spid="56"/>
                                        </p:tgtEl>
                                      </p:cBhvr>
                                    </p:animEffect>
                                    <p:anim calcmode="lin" valueType="num">
                                      <p:cBhvr>
                                        <p:cTn id="71" dur="1000"/>
                                        <p:tgtEl>
                                          <p:spTgt spid="56"/>
                                        </p:tgtEl>
                                        <p:attrNameLst>
                                          <p:attrName>ppt_x</p:attrName>
                                        </p:attrNameLst>
                                      </p:cBhvr>
                                      <p:tavLst>
                                        <p:tav tm="0">
                                          <p:val>
                                            <p:strVal val="ppt_x"/>
                                          </p:val>
                                        </p:tav>
                                        <p:tav tm="100000">
                                          <p:val>
                                            <p:strVal val="ppt_x"/>
                                          </p:val>
                                        </p:tav>
                                      </p:tavLst>
                                    </p:anim>
                                    <p:anim calcmode="lin" valueType="num">
                                      <p:cBhvr>
                                        <p:cTn id="72" dur="1000"/>
                                        <p:tgtEl>
                                          <p:spTgt spid="56"/>
                                        </p:tgtEl>
                                        <p:attrNameLst>
                                          <p:attrName>ppt_y</p:attrName>
                                        </p:attrNameLst>
                                      </p:cBhvr>
                                      <p:tavLst>
                                        <p:tav tm="0">
                                          <p:val>
                                            <p:strVal val="ppt_y"/>
                                          </p:val>
                                        </p:tav>
                                        <p:tav tm="100000">
                                          <p:val>
                                            <p:strVal val="ppt_y+.1"/>
                                          </p:val>
                                        </p:tav>
                                      </p:tavLst>
                                    </p:anim>
                                    <p:set>
                                      <p:cBhvr>
                                        <p:cTn id="73" dur="1" fill="hold">
                                          <p:stCondLst>
                                            <p:cond delay="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grpId="0" nodeType="clickEffect">
                                  <p:stCondLst>
                                    <p:cond delay="0"/>
                                  </p:stCondLst>
                                  <p:childTnLst>
                                    <p:animEffect transition="out" filter="fade">
                                      <p:cBhvr>
                                        <p:cTn id="78" dur="1000"/>
                                        <p:tgtEl>
                                          <p:spTgt spid="57"/>
                                        </p:tgtEl>
                                      </p:cBhvr>
                                    </p:animEffect>
                                    <p:anim calcmode="lin" valueType="num">
                                      <p:cBhvr>
                                        <p:cTn id="79" dur="1000"/>
                                        <p:tgtEl>
                                          <p:spTgt spid="57"/>
                                        </p:tgtEl>
                                        <p:attrNameLst>
                                          <p:attrName>ppt_x</p:attrName>
                                        </p:attrNameLst>
                                      </p:cBhvr>
                                      <p:tavLst>
                                        <p:tav tm="0">
                                          <p:val>
                                            <p:strVal val="ppt_x"/>
                                          </p:val>
                                        </p:tav>
                                        <p:tav tm="100000">
                                          <p:val>
                                            <p:strVal val="ppt_x"/>
                                          </p:val>
                                        </p:tav>
                                      </p:tavLst>
                                    </p:anim>
                                    <p:anim calcmode="lin" valueType="num">
                                      <p:cBhvr>
                                        <p:cTn id="80" dur="1000"/>
                                        <p:tgtEl>
                                          <p:spTgt spid="57"/>
                                        </p:tgtEl>
                                        <p:attrNameLst>
                                          <p:attrName>ppt_y</p:attrName>
                                        </p:attrNameLst>
                                      </p:cBhvr>
                                      <p:tavLst>
                                        <p:tav tm="0">
                                          <p:val>
                                            <p:strVal val="ppt_y"/>
                                          </p:val>
                                        </p:tav>
                                        <p:tav tm="100000">
                                          <p:val>
                                            <p:strVal val="ppt_y+.1"/>
                                          </p:val>
                                        </p:tav>
                                      </p:tavLst>
                                    </p:anim>
                                    <p:set>
                                      <p:cBhvr>
                                        <p:cTn id="81" dur="1" fill="hold">
                                          <p:stCondLst>
                                            <p:cond delay="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2" restart="whenNotActive" fill="hold" evtFilter="cancelBubble" nodeType="interactiveSeq">
                <p:stCondLst>
                  <p:cond evt="onClick" delay="0">
                    <p:tgtEl>
                      <p:spTgt spid="58"/>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grpId="0" nodeType="clickEffect">
                                  <p:stCondLst>
                                    <p:cond delay="0"/>
                                  </p:stCondLst>
                                  <p:childTnLst>
                                    <p:animEffect transition="out" filter="fade">
                                      <p:cBhvr>
                                        <p:cTn id="86" dur="1000"/>
                                        <p:tgtEl>
                                          <p:spTgt spid="58"/>
                                        </p:tgtEl>
                                      </p:cBhvr>
                                    </p:animEffect>
                                    <p:anim calcmode="lin" valueType="num">
                                      <p:cBhvr>
                                        <p:cTn id="87" dur="1000"/>
                                        <p:tgtEl>
                                          <p:spTgt spid="58"/>
                                        </p:tgtEl>
                                        <p:attrNameLst>
                                          <p:attrName>ppt_x</p:attrName>
                                        </p:attrNameLst>
                                      </p:cBhvr>
                                      <p:tavLst>
                                        <p:tav tm="0">
                                          <p:val>
                                            <p:strVal val="ppt_x"/>
                                          </p:val>
                                        </p:tav>
                                        <p:tav tm="100000">
                                          <p:val>
                                            <p:strVal val="ppt_x"/>
                                          </p:val>
                                        </p:tav>
                                      </p:tavLst>
                                    </p:anim>
                                    <p:anim calcmode="lin" valueType="num">
                                      <p:cBhvr>
                                        <p:cTn id="88" dur="1000"/>
                                        <p:tgtEl>
                                          <p:spTgt spid="58"/>
                                        </p:tgtEl>
                                        <p:attrNameLst>
                                          <p:attrName>ppt_y</p:attrName>
                                        </p:attrNameLst>
                                      </p:cBhvr>
                                      <p:tavLst>
                                        <p:tav tm="0">
                                          <p:val>
                                            <p:strVal val="ppt_y"/>
                                          </p:val>
                                        </p:tav>
                                        <p:tav tm="100000">
                                          <p:val>
                                            <p:strVal val="ppt_y+.1"/>
                                          </p:val>
                                        </p:tav>
                                      </p:tavLst>
                                    </p:anim>
                                    <p:set>
                                      <p:cBhvr>
                                        <p:cTn id="89" dur="1" fill="hold">
                                          <p:stCondLst>
                                            <p:cond delay="9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90" restart="whenNotActive" fill="hold" evtFilter="cancelBubble" nodeType="interactiveSeq">
                <p:stCondLst>
                  <p:cond evt="onClick" delay="0">
                    <p:tgtEl>
                      <p:spTgt spid="59"/>
                    </p:tgtEl>
                  </p:cond>
                </p:stCondLst>
                <p:endSync evt="end" delay="0">
                  <p:rtn val="all"/>
                </p:endSync>
                <p:childTnLst>
                  <p:par>
                    <p:cTn id="91" fill="hold">
                      <p:stCondLst>
                        <p:cond delay="0"/>
                      </p:stCondLst>
                      <p:childTnLst>
                        <p:par>
                          <p:cTn id="92" fill="hold">
                            <p:stCondLst>
                              <p:cond delay="0"/>
                            </p:stCondLst>
                            <p:childTnLst>
                              <p:par>
                                <p:cTn id="93" presetID="42" presetClass="exit" presetSubtype="0" fill="hold" grpId="0" nodeType="clickEffect">
                                  <p:stCondLst>
                                    <p:cond delay="0"/>
                                  </p:stCondLst>
                                  <p:childTnLst>
                                    <p:animEffect transition="out" filter="fade">
                                      <p:cBhvr>
                                        <p:cTn id="94" dur="1000"/>
                                        <p:tgtEl>
                                          <p:spTgt spid="59"/>
                                        </p:tgtEl>
                                      </p:cBhvr>
                                    </p:animEffect>
                                    <p:anim calcmode="lin" valueType="num">
                                      <p:cBhvr>
                                        <p:cTn id="95" dur="1000"/>
                                        <p:tgtEl>
                                          <p:spTgt spid="59"/>
                                        </p:tgtEl>
                                        <p:attrNameLst>
                                          <p:attrName>ppt_x</p:attrName>
                                        </p:attrNameLst>
                                      </p:cBhvr>
                                      <p:tavLst>
                                        <p:tav tm="0">
                                          <p:val>
                                            <p:strVal val="ppt_x"/>
                                          </p:val>
                                        </p:tav>
                                        <p:tav tm="100000">
                                          <p:val>
                                            <p:strVal val="ppt_x"/>
                                          </p:val>
                                        </p:tav>
                                      </p:tavLst>
                                    </p:anim>
                                    <p:anim calcmode="lin" valueType="num">
                                      <p:cBhvr>
                                        <p:cTn id="96" dur="1000"/>
                                        <p:tgtEl>
                                          <p:spTgt spid="59"/>
                                        </p:tgtEl>
                                        <p:attrNameLst>
                                          <p:attrName>ppt_y</p:attrName>
                                        </p:attrNameLst>
                                      </p:cBhvr>
                                      <p:tavLst>
                                        <p:tav tm="0">
                                          <p:val>
                                            <p:strVal val="ppt_y"/>
                                          </p:val>
                                        </p:tav>
                                        <p:tav tm="100000">
                                          <p:val>
                                            <p:strVal val="ppt_y+.1"/>
                                          </p:val>
                                        </p:tav>
                                      </p:tavLst>
                                    </p:anim>
                                    <p:set>
                                      <p:cBhvr>
                                        <p:cTn id="97" dur="1" fill="hold">
                                          <p:stCondLst>
                                            <p:cond delay="9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solidFill>
              <a:schemeClr val="accent5">
                <a:lumMod val="50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German_verb_sequence_template.potx" id="{61FFBBCD-C164-4849-B944-0FF28D91FA25}" vid="{67AE7A53-F415-43C1-9CDD-F7B34D5E1B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1311</Words>
  <Application>Microsoft Office PowerPoint</Application>
  <PresentationFormat>Widescreen</PresentationFormat>
  <Paragraphs>162</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SimSun</vt:lpstr>
      <vt:lpstr>Arial</vt:lpstr>
      <vt:lpstr>Calibri</vt:lpstr>
      <vt:lpstr>Century Gothic</vt:lpstr>
      <vt:lpstr>Times New Roman</vt:lpstr>
      <vt:lpstr>Wingdings</vt:lpstr>
      <vt:lpstr>1_Office Theme</vt:lpstr>
      <vt:lpstr>2_Office Theme</vt:lpstr>
      <vt:lpstr>Vocabulary</vt:lpstr>
      <vt:lpstr>Vocabulario</vt:lpstr>
      <vt:lpstr>Vocabulario</vt:lpstr>
      <vt:lpstr>Vocabulario</vt:lpstr>
      <vt:lpstr>vocabulario</vt:lpstr>
      <vt:lpstr>Limpia la pizarra</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Victoria Hobson</dc:creator>
  <cp:lastModifiedBy>Victoria Hobson</cp:lastModifiedBy>
  <cp:revision>4</cp:revision>
  <dcterms:created xsi:type="dcterms:W3CDTF">2020-05-16T14:43:41Z</dcterms:created>
  <dcterms:modified xsi:type="dcterms:W3CDTF">2020-05-16T15:42:46Z</dcterms:modified>
</cp:coreProperties>
</file>