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83" r:id="rId3"/>
    <p:sldId id="284" r:id="rId4"/>
    <p:sldId id="285" r:id="rId5"/>
    <p:sldId id="286" r:id="rId6"/>
    <p:sldId id="287" r:id="rId7"/>
    <p:sldId id="288" r:id="rId8"/>
    <p:sldId id="28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2" autoAdjust="0"/>
    <p:restoredTop sz="64496" autoAdjust="0"/>
  </p:normalViewPr>
  <p:slideViewPr>
    <p:cSldViewPr snapToGrid="0">
      <p:cViewPr varScale="1">
        <p:scale>
          <a:sx n="47" d="100"/>
          <a:sy n="47" d="100"/>
        </p:scale>
        <p:origin x="1584" y="48"/>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05/01/2020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Phonics learning </a:t>
            </a:r>
            <a:r>
              <a:rPr lang="en-GB" dirty="0"/>
              <a:t>aims for </a:t>
            </a:r>
            <a:r>
              <a:rPr lang="en-GB" dirty="0" smtClean="0"/>
              <a:t>Term </a:t>
            </a:r>
            <a:r>
              <a:rPr lang="en-GB" dirty="0" smtClean="0"/>
              <a:t>1.1, </a:t>
            </a:r>
            <a:r>
              <a:rPr lang="en-GB" dirty="0" smtClean="0"/>
              <a:t>Week </a:t>
            </a:r>
            <a:r>
              <a:rPr lang="en-GB" dirty="0" smtClean="0"/>
              <a:t>4:</a:t>
            </a:r>
            <a:endParaRPr lang="en-GB" dirty="0"/>
          </a:p>
          <a:p>
            <a:pPr marL="0" indent="0">
              <a:buFontTx/>
              <a:buNone/>
            </a:pPr>
            <a:r>
              <a:rPr lang="en-GB" sz="1200" b="0" i="0" u="none" strike="noStrike" kern="1200" dirty="0" smtClean="0">
                <a:solidFill>
                  <a:schemeClr val="tx1"/>
                </a:solidFill>
                <a:effectLst/>
                <a:latin typeface="+mn-lt"/>
                <a:ea typeface="+mn-ea"/>
                <a:cs typeface="+mn-cs"/>
              </a:rPr>
              <a:t>‘u’; </a:t>
            </a:r>
            <a:r>
              <a:rPr lang="en-GB" sz="1200" b="0" i="0" u="none" strike="noStrike" kern="1200" baseline="0" dirty="0" smtClean="0">
                <a:solidFill>
                  <a:schemeClr val="tx1"/>
                </a:solidFill>
                <a:effectLst/>
                <a:latin typeface="+mn-lt"/>
                <a:ea typeface="+mn-ea"/>
                <a:cs typeface="+mn-cs"/>
              </a:rPr>
              <a:t>‘</a:t>
            </a:r>
            <a:r>
              <a:rPr lang="en-GB" sz="1200" b="0" i="0" u="none" strike="noStrike" kern="1200" baseline="0" dirty="0" err="1" smtClean="0">
                <a:solidFill>
                  <a:schemeClr val="tx1"/>
                </a:solidFill>
                <a:effectLst/>
                <a:latin typeface="+mn-lt"/>
                <a:ea typeface="+mn-ea"/>
                <a:cs typeface="+mn-cs"/>
              </a:rPr>
              <a:t>ou</a:t>
            </a:r>
            <a:r>
              <a:rPr lang="en-GB" sz="1200" b="0" i="0" u="none" strike="noStrike" kern="1200" baseline="0" dirty="0" smtClean="0">
                <a:solidFill>
                  <a:schemeClr val="tx1"/>
                </a:solidFill>
                <a:effectLst/>
                <a:latin typeface="+mn-lt"/>
                <a:ea typeface="+mn-ea"/>
                <a:cs typeface="+mn-cs"/>
              </a:rPr>
              <a:t>’.</a:t>
            </a:r>
            <a:endParaRPr lang="en-GB" sz="1200" b="0" i="0" u="none" strike="noStrike" kern="1200" baseline="0" dirty="0" smtClean="0">
              <a:solidFill>
                <a:schemeClr val="tx1"/>
              </a:solidFill>
              <a:effectLst/>
              <a:latin typeface="+mn-lt"/>
              <a:ea typeface="+mn-ea"/>
              <a:cs typeface="+mn-cs"/>
            </a:endParaRPr>
          </a:p>
          <a:p>
            <a:pPr marL="0" indent="0">
              <a:buFontTx/>
              <a:buNone/>
            </a:pPr>
            <a:endParaRPr lang="en-GB" sz="1200" b="0" i="0" u="none" strike="noStrike" kern="1200" baseline="0" dirty="0" smtClean="0">
              <a:solidFill>
                <a:schemeClr val="tx1"/>
              </a:solidFill>
              <a:effectLst/>
              <a:latin typeface="+mn-lt"/>
              <a:ea typeface="+mn-ea"/>
              <a:cs typeface="+mn-cs"/>
            </a:endParaRPr>
          </a:p>
          <a:p>
            <a:pPr marL="0" indent="0">
              <a:buFontTx/>
              <a:buNone/>
            </a:pPr>
            <a:r>
              <a:rPr lang="en-GB" dirty="0" smtClean="0"/>
              <a:t>All pictures selected are available</a:t>
            </a:r>
            <a:r>
              <a:rPr lang="en-GB" baseline="0" dirty="0" smtClean="0"/>
              <a:t> under a Creative Commons license; no attribution required.</a:t>
            </a:r>
            <a:br>
              <a:rPr lang="en-GB" baseline="0" dirty="0" smtClean="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69137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37207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a:t>
            </a:r>
            <a:r>
              <a:rPr lang="en-GB" b="1" baseline="0" dirty="0" smtClean="0"/>
              <a:t>individual SSC ‘U’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err="1" smtClean="0"/>
              <a:t>tu</a:t>
            </a:r>
            <a:r>
              <a:rPr lang="en-GB" baseline="0" dirty="0" smtClean="0"/>
              <a:t> [112]; </a:t>
            </a:r>
            <a:r>
              <a:rPr lang="en-GB" b="1" baseline="0" dirty="0" err="1" smtClean="0"/>
              <a:t>salut</a:t>
            </a:r>
            <a:r>
              <a:rPr lang="en-GB" b="1" baseline="0" dirty="0" smtClean="0"/>
              <a:t> ! </a:t>
            </a:r>
            <a:r>
              <a:rPr lang="en-GB" b="0" baseline="0" dirty="0" smtClean="0"/>
              <a:t>[2205]</a:t>
            </a:r>
            <a:r>
              <a:rPr lang="en-GB" baseline="0" dirty="0" smtClean="0"/>
              <a:t> </a:t>
            </a:r>
            <a:r>
              <a:rPr lang="en-GB" b="1" baseline="0" dirty="0" err="1" smtClean="0"/>
              <a:t>vue</a:t>
            </a:r>
            <a:r>
              <a:rPr lang="en-GB" baseline="0" dirty="0" smtClean="0"/>
              <a:t> [191]; </a:t>
            </a:r>
            <a:r>
              <a:rPr lang="en-GB" b="1" baseline="0" dirty="0" smtClean="0"/>
              <a:t>sur</a:t>
            </a:r>
            <a:r>
              <a:rPr lang="en-GB" baseline="0" dirty="0" smtClean="0"/>
              <a:t> [16]; </a:t>
            </a:r>
            <a:r>
              <a:rPr lang="en-GB" b="1" baseline="0" dirty="0" err="1" smtClean="0"/>
              <a:t>amusant</a:t>
            </a:r>
            <a:r>
              <a:rPr lang="en-GB" baseline="0" dirty="0" smtClean="0"/>
              <a:t> [4695]; </a:t>
            </a:r>
            <a:r>
              <a:rPr lang="en-GB" b="1" baseline="0" dirty="0" smtClean="0"/>
              <a:t>utiliser </a:t>
            </a:r>
            <a:r>
              <a:rPr lang="en-GB" baseline="0" dirty="0" smtClean="0"/>
              <a:t>[345].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419651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69095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99220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‘OU’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French): </a:t>
            </a:r>
            <a:br>
              <a:rPr lang="en-GB" baseline="0" dirty="0" smtClean="0"/>
            </a:br>
            <a:r>
              <a:rPr lang="en-GB" b="1" baseline="0" dirty="0" smtClean="0"/>
              <a:t>nous</a:t>
            </a:r>
            <a:r>
              <a:rPr lang="en-GB" baseline="0" dirty="0" smtClean="0"/>
              <a:t> [31]; </a:t>
            </a:r>
            <a:r>
              <a:rPr lang="en-GB" b="1" baseline="0" dirty="0" err="1" smtClean="0"/>
              <a:t>trouver</a:t>
            </a:r>
            <a:r>
              <a:rPr lang="en-GB" b="1" baseline="0" dirty="0" smtClean="0"/>
              <a:t> </a:t>
            </a:r>
            <a:r>
              <a:rPr lang="en-GB" b="0" baseline="0" dirty="0" smtClean="0"/>
              <a:t>[83]</a:t>
            </a:r>
            <a:r>
              <a:rPr lang="en-GB" baseline="0" dirty="0" smtClean="0"/>
              <a:t> </a:t>
            </a:r>
            <a:r>
              <a:rPr lang="en-GB" b="1" baseline="0" dirty="0" err="1" smtClean="0"/>
              <a:t>jouer</a:t>
            </a:r>
            <a:r>
              <a:rPr lang="en-GB" baseline="0" dirty="0" smtClean="0"/>
              <a:t> [219]; </a:t>
            </a:r>
            <a:r>
              <a:rPr lang="en-GB" b="1" baseline="0" dirty="0" smtClean="0"/>
              <a:t>bonjour</a:t>
            </a:r>
            <a:r>
              <a:rPr lang="en-GB" baseline="0" dirty="0" smtClean="0"/>
              <a:t> [1972]; </a:t>
            </a:r>
            <a:r>
              <a:rPr lang="en-GB" b="1" baseline="0" dirty="0" err="1" smtClean="0"/>
              <a:t>toujours</a:t>
            </a:r>
            <a:r>
              <a:rPr lang="en-GB" baseline="0" dirty="0" smtClean="0"/>
              <a:t> [103]; </a:t>
            </a:r>
            <a:r>
              <a:rPr lang="en-GB" b="1" baseline="0" dirty="0" err="1" smtClean="0"/>
              <a:t>douze</a:t>
            </a:r>
            <a:r>
              <a:rPr lang="en-GB" b="1" baseline="0" dirty="0" smtClean="0"/>
              <a:t> </a:t>
            </a:r>
            <a:r>
              <a:rPr lang="en-GB" baseline="0" dirty="0" smtClean="0"/>
              <a:t>[1664].</a:t>
            </a:r>
            <a:br>
              <a:rPr lang="en-GB" baseline="0" dirty="0" smtClean="0"/>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5593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53964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6484399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5941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57025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05/01/2020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05/01/2020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0" Type="http://schemas.openxmlformats.org/officeDocument/2006/relationships/image" Target="../media/image5.png"/><Relationship Id="rId4" Type="http://schemas.openxmlformats.org/officeDocument/2006/relationships/audio" Target="../media/audio2.wav"/><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2.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10.png"/><Relationship Id="rId5" Type="http://schemas.openxmlformats.org/officeDocument/2006/relationships/audio" Target="../media/audio10.wav"/><Relationship Id="rId10" Type="http://schemas.openxmlformats.org/officeDocument/2006/relationships/image" Target="../media/image9.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13" name="TextBox 12"/>
          <p:cNvSpPr txBox="1"/>
          <p:nvPr/>
        </p:nvSpPr>
        <p:spPr>
          <a:xfrm>
            <a:off x="185383" y="2105561"/>
            <a:ext cx="7879645" cy="707886"/>
          </a:xfrm>
          <a:prstGeom prst="rect">
            <a:avLst/>
          </a:prstGeom>
          <a:noFill/>
        </p:spPr>
        <p:txBody>
          <a:bodyPr wrap="square" rtlCol="0">
            <a:spAutoFit/>
          </a:bodyPr>
          <a:lstStyle/>
          <a:p>
            <a:pPr lvl="0">
              <a:defRPr/>
            </a:pPr>
            <a:r>
              <a:rPr lang="en-GB" sz="4000" b="1" dirty="0" smtClean="0">
                <a:solidFill>
                  <a:prstClr val="white"/>
                </a:solidFill>
                <a:latin typeface="Century Gothic" panose="020B0502020202020204" pitchFamily="34" charset="0"/>
              </a:rPr>
              <a:t>Phonics</a:t>
            </a:r>
            <a:endParaRPr lang="en-GB" sz="40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a:t>
              </a:r>
              <a:r>
                <a:rPr lang="en-GB" sz="2200" dirty="0" smtClean="0">
                  <a:solidFill>
                    <a:prstClr val="white"/>
                  </a:solidFill>
                  <a:latin typeface="Century Gothic" panose="020B0502020202020204" pitchFamily="34" charset="0"/>
                </a:rPr>
                <a:t>1.1 </a:t>
              </a:r>
              <a:r>
                <a:rPr lang="en-GB" sz="2200" dirty="0">
                  <a:solidFill>
                    <a:prstClr val="white"/>
                  </a:solidFill>
                  <a:latin typeface="Century Gothic" panose="020B0502020202020204" pitchFamily="34" charset="0"/>
                </a:rPr>
                <a:t>- Week </a:t>
              </a:r>
              <a:r>
                <a:rPr lang="en-GB" sz="2200" dirty="0" smtClean="0">
                  <a:solidFill>
                    <a:prstClr val="white"/>
                  </a:solidFill>
                  <a:latin typeface="Century Gothic" panose="020B0502020202020204" pitchFamily="34" charset="0"/>
                </a:rPr>
                <a:t>4</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smtClean="0">
                <a:solidFill>
                  <a:prstClr val="white"/>
                </a:solidFill>
                <a:latin typeface="Century Gothic" panose="020B0502020202020204" pitchFamily="34" charset="0"/>
              </a:endParaRPr>
            </a:p>
            <a:p>
              <a:r>
                <a:rPr lang="en-GB" sz="1600" dirty="0" smtClean="0">
                  <a:solidFill>
                    <a:prstClr val="white"/>
                  </a:solidFill>
                  <a:latin typeface="Century Gothic" panose="020B0502020202020204" pitchFamily="34" charset="0"/>
                </a:rPr>
                <a:t>Stephen </a:t>
              </a:r>
              <a:r>
                <a:rPr lang="en-GB" sz="1600" dirty="0" smtClean="0">
                  <a:solidFill>
                    <a:prstClr val="white"/>
                  </a:solidFill>
                  <a:latin typeface="Century Gothic" panose="020B0502020202020204" pitchFamily="34" charset="0"/>
                </a:rPr>
                <a:t>Owen / Rachel Hawkes</a:t>
              </a:r>
              <a:endParaRPr lang="en-GB" sz="1600" dirty="0" smtClean="0">
                <a:solidFill>
                  <a:prstClr val="white"/>
                </a:solidFill>
                <a:latin typeface="Century Gothic" panose="020B0502020202020204" pitchFamily="34" charset="0"/>
              </a:endParaRPr>
            </a:p>
            <a:p>
              <a:endParaRPr lang="en-GB" sz="1600" dirty="0">
                <a:solidFill>
                  <a:prstClr val="white"/>
                </a:solidFill>
                <a:latin typeface="Century Gothic" panose="020B0502020202020204" pitchFamily="34" charset="0"/>
              </a:endParaRPr>
            </a:p>
            <a:p>
              <a:r>
                <a:rPr lang="en-GB" sz="1600" dirty="0" smtClean="0">
                  <a:solidFill>
                    <a:prstClr val="white"/>
                  </a:solidFill>
                  <a:latin typeface="Century Gothic" panose="020B0502020202020204" pitchFamily="34" charset="0"/>
                </a:rPr>
                <a:t>Date updated: 05/01/20</a:t>
              </a:r>
              <a:endParaRPr lang="en-GB" sz="1600" dirty="0">
                <a:solidFill>
                  <a:prstClr val="white"/>
                </a:solidFill>
                <a:latin typeface="Century Gothic" panose="020B0502020202020204" pitchFamily="34" charset="0"/>
              </a:endParaRPr>
            </a:p>
          </p:txBody>
        </p:sp>
      </p:grpSp>
    </p:spTree>
    <p:extLst>
      <p:ext uri="{BB962C8B-B14F-4D97-AF65-F5344CB8AC3E}">
        <p14:creationId xmlns:p14="http://schemas.microsoft.com/office/powerpoint/2010/main" val="45670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pic>
        <p:nvPicPr>
          <p:cNvPr id="13" name="Picture 2" descr="C:\Users\wdj\Google Drive\Primary\Y5 SoW\From Tracy\Pronouns\you.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8662" y="1829232"/>
            <a:ext cx="1960949" cy="1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pic>
        <p:nvPicPr>
          <p:cNvPr id="3" name="Picture 2"/>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7313" y="1509039"/>
            <a:ext cx="1814026" cy="1498697"/>
          </a:xfrm>
          <a:prstGeom prst="rect">
            <a:avLst/>
          </a:prstGeom>
        </p:spPr>
      </p:pic>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4605" y="1608139"/>
            <a:ext cx="2341075" cy="1565884"/>
          </a:xfrm>
          <a:prstGeom prst="rect">
            <a:avLst/>
          </a:prstGeom>
        </p:spPr>
      </p:pic>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6" name="TextBox 5"/>
          <p:cNvSpPr txBox="1"/>
          <p:nvPr/>
        </p:nvSpPr>
        <p:spPr>
          <a:xfrm>
            <a:off x="5168197" y="558959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[on]</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7" name="TextBox 16"/>
          <p:cNvSpPr txBox="1"/>
          <p:nvPr/>
        </p:nvSpPr>
        <p:spPr>
          <a:xfrm>
            <a:off x="9163103" y="4448445"/>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[to use]</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3546" y="4570989"/>
            <a:ext cx="1524000" cy="1524000"/>
          </a:xfrm>
          <a:prstGeom prst="rect">
            <a:avLst/>
          </a:prstGeom>
        </p:spPr>
      </p:pic>
    </p:spTree>
    <p:extLst>
      <p:ext uri="{BB962C8B-B14F-4D97-AF65-F5344CB8AC3E}">
        <p14:creationId xmlns:p14="http://schemas.microsoft.com/office/powerpoint/2010/main" val="24478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4" name="tu.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alut.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subTnLst>
                                    <p:audio>
                                      <p:cMediaNode>
                                        <p:cTn display="0" masterRel="sameClick">
                                          <p:stCondLst>
                                            <p:cond evt="begin" delay="0">
                                              <p:tn val="31"/>
                                            </p:cond>
                                          </p:stCondLst>
                                          <p:endCondLst>
                                            <p:cond evt="onStopAudio" delay="0">
                                              <p:tgtEl>
                                                <p:sldTgt/>
                                              </p:tgtEl>
                                            </p:cond>
                                          </p:endCondLst>
                                        </p:cTn>
                                        <p:tgtEl>
                                          <p:sndTgt r:embed="rId6" name="vu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subTnLst>
                                    <p:audio>
                                      <p:cMediaNode>
                                        <p:cTn display="0" masterRel="sameClick">
                                          <p:stCondLst>
                                            <p:cond evt="begin" delay="0">
                                              <p:tn val="41"/>
                                            </p:cond>
                                          </p:stCondLst>
                                          <p:endCondLst>
                                            <p:cond evt="onStopAudio" delay="0">
                                              <p:tgtEl>
                                                <p:sldTgt/>
                                              </p:tgtEl>
                                            </p:cond>
                                          </p:endCondLst>
                                        </p:cTn>
                                        <p:tgtEl>
                                          <p:sndTgt r:embed="rId7" name="amusant.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subTnLst>
                                    <p:audio>
                                      <p:cMediaNode>
                                        <p:cTn display="0" masterRel="sameClick">
                                          <p:stCondLst>
                                            <p:cond evt="begin" delay="0">
                                              <p:tn val="51"/>
                                            </p:cond>
                                          </p:stCondLst>
                                          <p:endCondLst>
                                            <p:cond evt="onStopAudio" delay="0">
                                              <p:tgtEl>
                                                <p:sldTgt/>
                                              </p:tgtEl>
                                            </p:cond>
                                          </p:endCondLst>
                                        </p:cTn>
                                        <p:tgtEl>
                                          <p:sndTgt r:embed="rId8" name="su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9" name="utili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56168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tu.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salut.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6" name="vu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7" name="amusant.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8" name="su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9" name="utili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5425965" y="-429953"/>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u</a:t>
            </a:r>
          </a:p>
        </p:txBody>
      </p:sp>
      <p:sp>
        <p:nvSpPr>
          <p:cNvPr id="12" name="TextBox 11"/>
          <p:cNvSpPr txBox="1"/>
          <p:nvPr/>
        </p:nvSpPr>
        <p:spPr>
          <a:xfrm>
            <a:off x="5286214" y="3626568"/>
            <a:ext cx="1619572"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2" name="Rounded Rectangle 1"/>
          <p:cNvSpPr/>
          <p:nvPr/>
        </p:nvSpPr>
        <p:spPr>
          <a:xfrm>
            <a:off x="4597752" y="1509039"/>
            <a:ext cx="3007386" cy="3282041"/>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885061" y="492679"/>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Sal</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t</a:t>
            </a:r>
            <a:r>
              <a:rPr lang="en-GB" sz="6000" dirty="0">
                <a:solidFill>
                  <a:srgbClr val="115076"/>
                </a:solidFill>
                <a:latin typeface="Century Gothic" panose="020B0502020202020204" pitchFamily="34" charset="0"/>
                <a:cs typeface="Calibri" panose="020F0502020204030204" pitchFamily="34" charset="0"/>
              </a:rPr>
              <a:t> !</a:t>
            </a:r>
          </a:p>
        </p:txBody>
      </p:sp>
      <p:sp>
        <p:nvSpPr>
          <p:cNvPr id="14" name="TextBox 13"/>
          <p:cNvSpPr txBox="1"/>
          <p:nvPr/>
        </p:nvSpPr>
        <p:spPr>
          <a:xfrm>
            <a:off x="8711449" y="492678"/>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4597752" y="4808780"/>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r</a:t>
            </a:r>
          </a:p>
        </p:txBody>
      </p:sp>
      <p:sp>
        <p:nvSpPr>
          <p:cNvPr id="16" name="TextBox 15"/>
          <p:cNvSpPr txBox="1"/>
          <p:nvPr/>
        </p:nvSpPr>
        <p:spPr>
          <a:xfrm>
            <a:off x="8587212" y="3626568"/>
            <a:ext cx="3007386"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u</a:t>
            </a:r>
            <a:r>
              <a:rPr lang="en-GB" sz="6000" dirty="0">
                <a:solidFill>
                  <a:srgbClr val="115076"/>
                </a:solidFill>
                <a:latin typeface="Century Gothic" panose="020B0502020202020204" pitchFamily="34" charset="0"/>
                <a:cs typeface="Calibri" panose="020F0502020204030204" pitchFamily="34" charset="0"/>
              </a:rPr>
              <a:t>tiliser</a:t>
            </a:r>
          </a:p>
        </p:txBody>
      </p:sp>
      <p:sp>
        <p:nvSpPr>
          <p:cNvPr id="18" name="TextBox 17"/>
          <p:cNvSpPr txBox="1"/>
          <p:nvPr/>
        </p:nvSpPr>
        <p:spPr>
          <a:xfrm>
            <a:off x="238051" y="3555326"/>
            <a:ext cx="4301405"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am</a:t>
            </a:r>
            <a:r>
              <a:rPr lang="en-GB" sz="6000" dirty="0" err="1">
                <a:solidFill>
                  <a:srgbClr val="FA6500"/>
                </a:solidFill>
                <a:latin typeface="Century Gothic" panose="020B0502020202020204" pitchFamily="34" charset="0"/>
                <a:cs typeface="Calibri" panose="020F0502020204030204" pitchFamily="34" charset="0"/>
              </a:rPr>
              <a:t>u</a:t>
            </a:r>
            <a:r>
              <a:rPr lang="en-GB" sz="6000" dirty="0" err="1">
                <a:solidFill>
                  <a:srgbClr val="115076"/>
                </a:solidFill>
                <a:latin typeface="Century Gothic" panose="020B0502020202020204" pitchFamily="34" charset="0"/>
                <a:cs typeface="Calibri" panose="020F0502020204030204" pitchFamily="34" charset="0"/>
              </a:rPr>
              <a:t>sant</a:t>
            </a:r>
            <a:endParaRPr lang="en-GB" sz="6000" dirty="0">
              <a:solidFill>
                <a:srgbClr val="115076"/>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4475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4636280" y="5525502"/>
            <a:ext cx="2919440"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[always; still]</a:t>
            </a: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pic>
        <p:nvPicPr>
          <p:cNvPr id="19" name="Picture 18" descr="C:\Users\wdj\Google Drive\Primary\Y5 SoW\From Tracy\Pronouns\w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7871" y="1858413"/>
            <a:ext cx="1941906" cy="157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Luke Lamborn Reaching Down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2796" y="1456541"/>
            <a:ext cx="1235106" cy="1603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507" y="4676323"/>
            <a:ext cx="1992627" cy="1495510"/>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74278" y="1368806"/>
            <a:ext cx="1931728" cy="1764365"/>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121175" y="4493703"/>
            <a:ext cx="1815551" cy="145794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26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subTnLst>
                                    <p:audio>
                                      <p:cMediaNode>
                                        <p:cTn display="0" masterRel="sameClick">
                                          <p:stCondLst>
                                            <p:cond evt="begin" delay="0">
                                              <p:tn val="16"/>
                                            </p:cond>
                                          </p:stCondLst>
                                          <p:endCondLst>
                                            <p:cond evt="onStopAudio" delay="0">
                                              <p:tgtEl>
                                                <p:sldTgt/>
                                              </p:tgtEl>
                                            </p:cond>
                                          </p:endCondLst>
                                        </p:cTn>
                                        <p:tgtEl>
                                          <p:sndTgt r:embed="rId4" name="nous.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trouver.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subTnLst>
                                    <p:audio>
                                      <p:cMediaNode>
                                        <p:cTn display="0" masterRel="sameClick">
                                          <p:stCondLst>
                                            <p:cond evt="begin" delay="0">
                                              <p:tn val="29"/>
                                            </p:cond>
                                          </p:stCondLst>
                                          <p:endCondLst>
                                            <p:cond evt="onStopAudio" delay="0">
                                              <p:tgtEl>
                                                <p:sldTgt/>
                                              </p:tgtEl>
                                            </p:cond>
                                          </p:endCondLst>
                                        </p:cTn>
                                        <p:tgtEl>
                                          <p:sndTgt r:embed="rId6" name="jouer.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7" name="bonjour.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8" name="toujour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subTnLst>
                                    <p:audio>
                                      <p:cMediaNode>
                                        <p:cTn display="0" masterRel="sameClick">
                                          <p:stCondLst>
                                            <p:cond evt="begin" delay="0">
                                              <p:tn val="59"/>
                                            </p:cond>
                                          </p:stCondLst>
                                          <p:endCondLst>
                                            <p:cond evt="onStopAudio" delay="0">
                                              <p:tgtEl>
                                                <p:sldTgt/>
                                              </p:tgtEl>
                                            </p:cond>
                                          </p:endCondLst>
                                        </p:cTn>
                                        <p:tgtEl>
                                          <p:sndTgt r:embed="rId9" name="douz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6"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00419" y="440878"/>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spTree>
    <p:extLst>
      <p:ext uri="{BB962C8B-B14F-4D97-AF65-F5344CB8AC3E}">
        <p14:creationId xmlns:p14="http://schemas.microsoft.com/office/powerpoint/2010/main" val="5207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o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nous.wav"/>
                                        </p:tgtEl>
                                      </p:cMediaNode>
                                    </p:audio>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5" name="trouv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subTnLst>
                                    <p:audio>
                                      <p:cMediaNode>
                                        <p:cTn display="0" masterRel="sameClick">
                                          <p:stCondLst>
                                            <p:cond evt="begin" delay="0">
                                              <p:tn val="20"/>
                                            </p:cond>
                                          </p:stCondLst>
                                          <p:endCondLst>
                                            <p:cond evt="onStopAudio" delay="0">
                                              <p:tgtEl>
                                                <p:sldTgt/>
                                              </p:tgtEl>
                                            </p:cond>
                                          </p:endCondLst>
                                        </p:cTn>
                                        <p:tgtEl>
                                          <p:sndTgt r:embed="rId6" name="jou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7" name="bonjou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8" name="toujour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subTnLst>
                                    <p:audio>
                                      <p:cMediaNode>
                                        <p:cTn display="0" masterRel="sameClick">
                                          <p:stCondLst>
                                            <p:cond evt="begin" delay="0">
                                              <p:tn val="35"/>
                                            </p:cond>
                                          </p:stCondLst>
                                          <p:endCondLst>
                                            <p:cond evt="onStopAudio" delay="0">
                                              <p:tgtEl>
                                                <p:sldTgt/>
                                              </p:tgtEl>
                                            </p:cond>
                                          </p:endCondLst>
                                        </p:cTn>
                                        <p:tgtEl>
                                          <p:sndTgt r:embed="rId9" name="dou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a:t>
            </a:r>
            <a:r>
              <a:rPr lang="en-GB" sz="1200" dirty="0" smtClean="0">
                <a:solidFill>
                  <a:prstClr val="white"/>
                </a:solidFill>
                <a:latin typeface="Century Gothic" panose="020B0502020202020204" pitchFamily="34" charset="0"/>
              </a:rPr>
              <a:t>&amp; </a:t>
            </a:r>
            <a:r>
              <a:rPr lang="en-GB" sz="1200" dirty="0">
                <a:solidFill>
                  <a:prstClr val="white"/>
                </a:solidFill>
                <a:latin typeface="Century Gothic" panose="020B0502020202020204" pitchFamily="34" charset="0"/>
              </a:rPr>
              <a:t>Rachel Hawkes</a:t>
            </a:r>
          </a:p>
        </p:txBody>
      </p:sp>
      <p:sp>
        <p:nvSpPr>
          <p:cNvPr id="11" name="TextBox 10"/>
          <p:cNvSpPr txBox="1"/>
          <p:nvPr/>
        </p:nvSpPr>
        <p:spPr>
          <a:xfrm>
            <a:off x="4524449" y="-393444"/>
            <a:ext cx="3143102" cy="1938992"/>
          </a:xfrm>
          <a:prstGeom prst="rect">
            <a:avLst/>
          </a:prstGeom>
          <a:noFill/>
        </p:spPr>
        <p:txBody>
          <a:bodyPr wrap="square" rtlCol="0">
            <a:spAutoFit/>
          </a:bodyPr>
          <a:lstStyle/>
          <a:p>
            <a:pPr algn="ctr"/>
            <a:r>
              <a:rPr lang="en-GB" sz="12000" b="1" dirty="0" err="1">
                <a:solidFill>
                  <a:srgbClr val="115076"/>
                </a:solidFill>
                <a:latin typeface="Century Gothic" panose="020B0502020202020204" pitchFamily="34" charset="0"/>
                <a:cs typeface="Calibri" panose="020F0502020204030204" pitchFamily="34" charset="0"/>
              </a:rPr>
              <a:t>ou</a:t>
            </a:r>
            <a:endParaRPr lang="en-GB" sz="12000" b="1" dirty="0">
              <a:solidFill>
                <a:srgbClr val="115076"/>
              </a:solidFill>
              <a:latin typeface="Century Gothic" panose="020B0502020202020204" pitchFamily="34" charset="0"/>
              <a:cs typeface="Calibri" panose="020F0502020204030204" pitchFamily="34" charset="0"/>
            </a:endParaRPr>
          </a:p>
        </p:txBody>
      </p:sp>
      <p:sp>
        <p:nvSpPr>
          <p:cNvPr id="12" name="TextBox 11"/>
          <p:cNvSpPr txBox="1"/>
          <p:nvPr/>
        </p:nvSpPr>
        <p:spPr>
          <a:xfrm>
            <a:off x="4809213" y="3482431"/>
            <a:ext cx="257357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s</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634948" y="1621927"/>
            <a:ext cx="2922104" cy="2876167"/>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366552" y="428039"/>
            <a:ext cx="388685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tr</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ver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4" name="TextBox 13"/>
          <p:cNvSpPr txBox="1"/>
          <p:nvPr/>
        </p:nvSpPr>
        <p:spPr>
          <a:xfrm>
            <a:off x="8636449" y="489023"/>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p:cNvSpPr txBox="1"/>
          <p:nvPr/>
        </p:nvSpPr>
        <p:spPr>
          <a:xfrm>
            <a:off x="3935091" y="4714844"/>
            <a:ext cx="4321818"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t</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j</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rs</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6" name="TextBox 15"/>
          <p:cNvSpPr txBox="1"/>
          <p:nvPr/>
        </p:nvSpPr>
        <p:spPr>
          <a:xfrm>
            <a:off x="8525258" y="3513700"/>
            <a:ext cx="3007386"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d</a:t>
            </a:r>
            <a:r>
              <a:rPr lang="en-GB" sz="6000" dirty="0" err="1">
                <a:solidFill>
                  <a:srgbClr val="FA6500"/>
                </a:solidFill>
                <a:latin typeface="Century Gothic" panose="020B0502020202020204" pitchFamily="34" charset="0"/>
                <a:cs typeface="Calibri" panose="020F0502020204030204" pitchFamily="34" charset="0"/>
              </a:rPr>
              <a:t>ou</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159279" y="3590806"/>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Bonj</a:t>
            </a:r>
            <a:r>
              <a:rPr lang="en-GB" sz="6000" dirty="0">
                <a:solidFill>
                  <a:srgbClr val="FA6500"/>
                </a:solidFill>
                <a:latin typeface="Century Gothic" panose="020B0502020202020204" pitchFamily="34" charset="0"/>
                <a:cs typeface="Calibri" panose="020F0502020204030204" pitchFamily="34" charset="0"/>
              </a:rPr>
              <a:t>ou</a:t>
            </a:r>
            <a:r>
              <a:rPr lang="en-GB" sz="6000" dirty="0">
                <a:solidFill>
                  <a:srgbClr val="115076"/>
                </a:solidFill>
                <a:latin typeface="Century Gothic" panose="020B0502020202020204" pitchFamily="34" charset="0"/>
                <a:cs typeface="Calibri" panose="020F0502020204030204" pitchFamily="34" charset="0"/>
              </a:rPr>
              <a:t>r !</a:t>
            </a:r>
          </a:p>
        </p:txBody>
      </p:sp>
    </p:spTree>
    <p:extLst>
      <p:ext uri="{BB962C8B-B14F-4D97-AF65-F5344CB8AC3E}">
        <p14:creationId xmlns:p14="http://schemas.microsoft.com/office/powerpoint/2010/main" val="26689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4" grpId="0"/>
      <p:bldP spid="15" grpId="0"/>
      <p:bldP spid="16" grpId="0"/>
      <p:bldP spid="18"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296</Words>
  <Application>Microsoft Office PowerPoint</Application>
  <PresentationFormat>Widescreen</PresentationFormat>
  <Paragraphs>78</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Stephen Owen</cp:lastModifiedBy>
  <cp:revision>316</cp:revision>
  <dcterms:created xsi:type="dcterms:W3CDTF">2019-10-14T11:05:21Z</dcterms:created>
  <dcterms:modified xsi:type="dcterms:W3CDTF">2020-01-05T21:05:02Z</dcterms:modified>
</cp:coreProperties>
</file>