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8" r:id="rId3"/>
    <p:sldId id="277" r:id="rId4"/>
    <p:sldId id="278" r:id="rId5"/>
    <p:sldId id="279" r:id="rId6"/>
    <p:sldId id="280" r:id="rId7"/>
    <p:sldId id="281" r:id="rId8"/>
    <p:sldId id="282"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a:srgbClr val="115076"/>
    <a:srgbClr val="FE7F00"/>
    <a:srgbClr val="E65D00"/>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13" autoAdjust="0"/>
  </p:normalViewPr>
  <p:slideViewPr>
    <p:cSldViewPr snapToGrid="0">
      <p:cViewPr varScale="1">
        <p:scale>
          <a:sx n="90" d="100"/>
          <a:sy n="90" d="100"/>
        </p:scale>
        <p:origin x="12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22/06/2019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pictures selected are available</a:t>
            </a:r>
            <a:r>
              <a:rPr lang="en-GB" baseline="0" dirty="0" smtClean="0"/>
              <a:t> under a Creative Common license, no attribution required.</a:t>
            </a:r>
            <a:br>
              <a:rPr lang="en-GB" baseline="0" dirty="0" smtClean="0"/>
            </a:br>
            <a:r>
              <a:rPr lang="en-GB" baseline="0" dirty="0" smtClean="0"/>
              <a:t>This is the </a:t>
            </a:r>
            <a:r>
              <a:rPr lang="en-GB" b="1" baseline="0" dirty="0" smtClean="0"/>
              <a:t>second</a:t>
            </a:r>
            <a:r>
              <a:rPr lang="en-GB" baseline="0" dirty="0" smtClean="0"/>
              <a:t> 10-minute phonics sequence for the sounds ‘u’ and ‘</a:t>
            </a:r>
            <a:r>
              <a:rPr lang="en-GB" baseline="0" dirty="0" err="1" smtClean="0"/>
              <a:t>ou</a:t>
            </a:r>
            <a:r>
              <a:rPr lang="en-GB" baseline="0" dirty="0" smtClean="0"/>
              <a:t>’, which are introduced as a pair to strengthen learners’ ability to differentiate between them.</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‘U’ </a:t>
            </a:r>
            <a:r>
              <a:rPr lang="en-GB" baseline="0" dirty="0" smtClean="0"/>
              <a:t>and then present and practise the pronunciation of the </a:t>
            </a:r>
            <a:r>
              <a:rPr lang="en-GB" b="1" baseline="0" dirty="0" smtClean="0"/>
              <a:t>source word ‘</a:t>
            </a:r>
            <a:r>
              <a:rPr lang="en-GB" b="1" baseline="0" dirty="0" err="1" smtClean="0"/>
              <a:t>tu</a:t>
            </a:r>
            <a:r>
              <a:rPr lang="en-GB" b="1" baseline="0" dirty="0" smtClean="0"/>
              <a:t>’.</a:t>
            </a:r>
            <a:r>
              <a:rPr lang="en-GB" baseline="0" dirty="0" smtClean="0"/>
              <a:t/>
            </a:r>
            <a:br>
              <a:rPr lang="en-GB" baseline="0" dirty="0" smtClean="0"/>
            </a:br>
            <a:r>
              <a:rPr lang="en-GB" dirty="0" err="1" smtClean="0"/>
              <a:t>A</a:t>
            </a:r>
            <a:r>
              <a:rPr lang="en-GB" dirty="0" smtClean="0"/>
              <a:t> possible gesture for this </a:t>
            </a:r>
            <a:r>
              <a:rPr lang="en-GB" b="1" dirty="0" smtClean="0"/>
              <a:t>source </a:t>
            </a:r>
            <a:r>
              <a:rPr lang="en-GB" dirty="0" smtClean="0"/>
              <a:t>word</a:t>
            </a:r>
            <a:r>
              <a:rPr lang="en-GB" baseline="0" dirty="0" smtClean="0"/>
              <a:t> </a:t>
            </a:r>
            <a:r>
              <a:rPr lang="en-GB" dirty="0" smtClean="0"/>
              <a:t>would be to point to someone else as though</a:t>
            </a:r>
            <a:r>
              <a:rPr lang="en-GB" baseline="0" dirty="0" smtClean="0"/>
              <a:t> addressing him/her ‘you’.</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358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individual </a:t>
            </a:r>
            <a:r>
              <a:rPr lang="en-GB" b="1" baseline="0" dirty="0" smtClean="0"/>
              <a:t>SSC ‘OU’ </a:t>
            </a:r>
            <a:r>
              <a:rPr lang="en-GB" baseline="0" dirty="0" smtClean="0"/>
              <a:t>and then present and practise the pronunciation of the </a:t>
            </a:r>
            <a:r>
              <a:rPr lang="en-GB" b="1" baseline="0" dirty="0" smtClean="0"/>
              <a:t>source word ‘nous’.</a:t>
            </a:r>
            <a:endParaRPr lang="en-GB" b="1" dirty="0" smtClean="0"/>
          </a:p>
          <a:p>
            <a:r>
              <a:rPr lang="en-GB" dirty="0" smtClean="0"/>
              <a:t>A possible gesture for this </a:t>
            </a:r>
            <a:r>
              <a:rPr lang="en-GB" b="1" dirty="0" smtClean="0"/>
              <a:t>source </a:t>
            </a:r>
            <a:r>
              <a:rPr lang="en-GB" dirty="0" smtClean="0"/>
              <a:t>word</a:t>
            </a:r>
            <a:r>
              <a:rPr lang="en-GB" baseline="0" dirty="0" smtClean="0"/>
              <a:t> </a:t>
            </a:r>
            <a:r>
              <a:rPr lang="en-GB" dirty="0" smtClean="0"/>
              <a:t>would be to have</a:t>
            </a:r>
            <a:r>
              <a:rPr lang="en-GB" baseline="0" dirty="0" smtClean="0"/>
              <a:t> both hands draw semi-circles out away from the body.  </a:t>
            </a:r>
            <a:br>
              <a:rPr lang="en-GB" baseline="0" dirty="0" smtClean="0"/>
            </a:br>
            <a:r>
              <a:rPr lang="en-GB" baseline="0" dirty="0" smtClean="0"/>
              <a:t>Hands start by the sides of the body, circle swiftly outwards and join up again in front, indicating the inclusion of the self in a larger group.</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34148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21786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2143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8122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3139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smtClean="0">
                <a:latin typeface="Calibri" panose="020F0502020204030204" pitchFamily="34" charset="0"/>
                <a:ea typeface="Calibri" panose="020F0502020204030204" pitchFamily="34" charset="0"/>
                <a:cs typeface="Times New Roman" panose="02020603050405020304" pitchFamily="18" charset="0"/>
              </a:rPr>
              <a:t>Answers</a:t>
            </a:r>
            <a:r>
              <a:rPr lang="fr-FR" b="1" dirty="0" smtClean="0">
                <a:latin typeface="Calibri" panose="020F0502020204030204" pitchFamily="34" charset="0"/>
                <a:ea typeface="Calibri" panose="020F0502020204030204" pitchFamily="34" charset="0"/>
                <a:cs typeface="Times New Roman" panose="02020603050405020304" pitchFamily="18" charset="0"/>
              </a:rPr>
              <a:t>:</a:t>
            </a:r>
            <a:r>
              <a:rPr lang="fr-FR" dirty="0" smtClean="0">
                <a:latin typeface="Calibri" panose="020F0502020204030204" pitchFamily="34" charset="0"/>
                <a:ea typeface="Calibri" panose="020F0502020204030204" pitchFamily="34" charset="0"/>
                <a:cs typeface="Times New Roman" panose="02020603050405020304" pitchFamily="18" charset="0"/>
              </a:rPr>
              <a:t> 1. u/ 2. u / 3. ou</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dirty="0" smtClean="0">
                <a:latin typeface="Calibri" panose="020F0502020204030204" pitchFamily="34" charset="0"/>
                <a:ea typeface="Calibri" panose="020F0502020204030204" pitchFamily="34" charset="0"/>
                <a:cs typeface="Times New Roman" panose="02020603050405020304" pitchFamily="18" charset="0"/>
              </a:rPr>
              <a:t>/ 4. </a:t>
            </a:r>
            <a:r>
              <a:rPr lang="fr-FR" dirty="0" smtClean="0">
                <a:latin typeface="Calibri" panose="020F0502020204030204" pitchFamily="34" charset="0"/>
                <a:ea typeface="Calibri" panose="020F0502020204030204" pitchFamily="34" charset="0"/>
                <a:cs typeface="Times New Roman" panose="02020603050405020304" pitchFamily="18" charset="0"/>
              </a:rPr>
              <a:t>u </a:t>
            </a:r>
            <a:r>
              <a:rPr lang="fr-FR" dirty="0" smtClean="0">
                <a:latin typeface="Calibri" panose="020F0502020204030204" pitchFamily="34" charset="0"/>
                <a:ea typeface="Calibri" panose="020F0502020204030204" pitchFamily="34" charset="0"/>
                <a:cs typeface="Times New Roman" panose="02020603050405020304" pitchFamily="18" charset="0"/>
              </a:rPr>
              <a:t>/ 5. </a:t>
            </a:r>
            <a:r>
              <a:rPr lang="fr-FR" dirty="0" smtClean="0">
                <a:latin typeface="Calibri" panose="020F0502020204030204" pitchFamily="34" charset="0"/>
                <a:ea typeface="Calibri" panose="020F0502020204030204" pitchFamily="34" charset="0"/>
                <a:cs typeface="Times New Roman" panose="02020603050405020304" pitchFamily="18" charset="0"/>
              </a:rPr>
              <a:t>ou / u (NB: I have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left</a:t>
            </a:r>
            <a:r>
              <a:rPr lang="fr-FR" baseline="0" dirty="0" smtClean="0">
                <a:latin typeface="Calibri" panose="020F0502020204030204" pitchFamily="34" charset="0"/>
                <a:ea typeface="Calibri" panose="020F0502020204030204" pitchFamily="34" charset="0"/>
                <a:cs typeface="Times New Roman" panose="02020603050405020304" pitchFamily="18" charset="0"/>
              </a:rPr>
              <a:t> the ‘ou’ in souvent to help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pupils</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anchor</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what</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they</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hear</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before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and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after</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it</a:t>
            </a:r>
            <a:r>
              <a:rPr lang="fr-FR" baseline="0" smtClean="0">
                <a:latin typeface="Calibri" panose="020F0502020204030204" pitchFamily="34" charset="0"/>
                <a:ea typeface="Calibri" panose="020F0502020204030204" pitchFamily="34" charset="0"/>
                <a:cs typeface="Times New Roman" panose="02020603050405020304" pitchFamily="18" charset="0"/>
              </a:rPr>
              <a:t>.</a:t>
            </a:r>
            <a:r>
              <a:rPr lang="fr-FR" dirty="0" smtClean="0">
                <a:latin typeface="Calibri" panose="020F0502020204030204" pitchFamily="34" charset="0"/>
                <a:ea typeface="Calibri" panose="020F0502020204030204" pitchFamily="34" charset="0"/>
                <a:cs typeface="Times New Roman" panose="02020603050405020304" pitchFamily="18" charset="0"/>
              </a:rPr>
              <a:t/>
            </a:r>
            <a:br>
              <a:rPr lang="fr-FR" dirty="0" smtClean="0">
                <a:latin typeface="Calibri" panose="020F0502020204030204" pitchFamily="34" charset="0"/>
                <a:ea typeface="Calibri" panose="020F0502020204030204" pitchFamily="34" charset="0"/>
                <a:cs typeface="Times New Roman" panose="02020603050405020304" pitchFamily="18" charset="0"/>
              </a:rPr>
            </a:br>
            <a:r>
              <a:rPr lang="fr-FR" dirty="0" err="1" smtClean="0">
                <a:latin typeface="Calibri" panose="020F0502020204030204" pitchFamily="34" charset="0"/>
                <a:ea typeface="Calibri" panose="020F0502020204030204" pitchFamily="34" charset="0"/>
                <a:cs typeface="Times New Roman" panose="02020603050405020304" pitchFamily="18" charset="0"/>
              </a:rPr>
              <a:t>Pupils</a:t>
            </a:r>
            <a:r>
              <a:rPr lang="fr-FR" dirty="0" smtClean="0">
                <a:latin typeface="Calibri" panose="020F0502020204030204" pitchFamily="34" charset="0"/>
                <a:ea typeface="Calibri" panose="020F0502020204030204" pitchFamily="34" charset="0"/>
                <a:cs typeface="Times New Roman" panose="02020603050405020304" pitchFamily="18" charset="0"/>
              </a:rPr>
              <a:t> </a:t>
            </a:r>
            <a:r>
              <a:rPr lang="fr-FR" dirty="0" err="1" smtClean="0">
                <a:latin typeface="Calibri" panose="020F0502020204030204" pitchFamily="34" charset="0"/>
                <a:ea typeface="Calibri" panose="020F0502020204030204" pitchFamily="34" charset="0"/>
                <a:cs typeface="Times New Roman" panose="02020603050405020304" pitchFamily="18" charset="0"/>
              </a:rPr>
              <a:t>can</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write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1-5 and note ‘u’ or ‘ou’ </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More able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pupils</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can</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be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encouraged</a:t>
            </a:r>
            <a:r>
              <a:rPr lang="fr-FR" baseline="0" dirty="0" smtClean="0">
                <a:latin typeface="Calibri" panose="020F0502020204030204" pitchFamily="34" charset="0"/>
                <a:ea typeface="Calibri" panose="020F0502020204030204" pitchFamily="34" charset="0"/>
                <a:cs typeface="Times New Roman" panose="02020603050405020304" pitchFamily="18" charset="0"/>
              </a:rPr>
              <a:t> to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write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the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whole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word</a:t>
            </a:r>
            <a:r>
              <a:rPr lang="fr-FR" baseline="0" dirty="0" smtClean="0">
                <a:latin typeface="Calibri" panose="020F0502020204030204" pitchFamily="34" charset="0"/>
                <a:ea typeface="Calibri" panose="020F0502020204030204" pitchFamily="34" charset="0"/>
                <a:cs typeface="Times New Roman" panose="02020603050405020304" pitchFamily="18" charset="0"/>
              </a:rPr>
              <a:t>.</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The first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two</a:t>
            </a:r>
            <a:r>
              <a:rPr lang="fr-FR" baseline="0" dirty="0" smtClean="0">
                <a:latin typeface="Calibri" panose="020F0502020204030204" pitchFamily="34" charset="0"/>
                <a:ea typeface="Calibri" panose="020F0502020204030204" pitchFamily="34" charset="0"/>
                <a:cs typeface="Times New Roman" panose="02020603050405020304" pitchFamily="18" charset="0"/>
              </a:rPr>
              <a:t> questions use cluster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words</a:t>
            </a:r>
            <a:r>
              <a:rPr lang="fr-FR" baseline="0" dirty="0" smtClean="0">
                <a:latin typeface="Calibri" panose="020F0502020204030204" pitchFamily="34" charset="0"/>
                <a:ea typeface="Calibri" panose="020F0502020204030204" pitchFamily="34" charset="0"/>
                <a:cs typeface="Times New Roman" panose="02020603050405020304" pitchFamily="18" charset="0"/>
              </a:rPr>
              <a:t>, the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other</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three</a:t>
            </a:r>
            <a:r>
              <a:rPr lang="fr-FR" baseline="0" dirty="0" smtClean="0">
                <a:latin typeface="Calibri" panose="020F0502020204030204" pitchFamily="34" charset="0"/>
                <a:ea typeface="Calibri" panose="020F0502020204030204" pitchFamily="34" charset="0"/>
                <a:cs typeface="Times New Roman" panose="02020603050405020304" pitchFamily="18" charset="0"/>
              </a:rPr>
              <a:t> use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words</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pupils</a:t>
            </a:r>
            <a:r>
              <a:rPr lang="fr-FR" baseline="0" dirty="0" smtClean="0">
                <a:latin typeface="Calibri" panose="020F0502020204030204" pitchFamily="34" charset="0"/>
                <a:ea typeface="Calibri" panose="020F0502020204030204" pitchFamily="34" charset="0"/>
                <a:cs typeface="Times New Roman" panose="02020603050405020304" pitchFamily="18" charset="0"/>
              </a:rPr>
              <a: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may</a:t>
            </a:r>
            <a:r>
              <a:rPr lang="fr-FR" baseline="0" dirty="0" smtClean="0">
                <a:latin typeface="Calibri" panose="020F0502020204030204" pitchFamily="34" charset="0"/>
                <a:ea typeface="Calibri" panose="020F0502020204030204" pitchFamily="34" charset="0"/>
                <a:cs typeface="Times New Roman" panose="02020603050405020304" pitchFamily="18" charset="0"/>
              </a:rPr>
              <a:t> not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yet</a:t>
            </a:r>
            <a:r>
              <a:rPr lang="fr-FR" baseline="0" dirty="0" smtClean="0">
                <a:latin typeface="Calibri" panose="020F0502020204030204" pitchFamily="34" charset="0"/>
                <a:ea typeface="Calibri" panose="020F0502020204030204" pitchFamily="34" charset="0"/>
                <a:cs typeface="Times New Roman" panose="02020603050405020304" pitchFamily="18" charset="0"/>
              </a:rPr>
              <a:t> have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latin typeface="Calibri" panose="020F0502020204030204" pitchFamily="34" charset="0"/>
                <a:ea typeface="Calibri" panose="020F0502020204030204" pitchFamily="34" charset="0"/>
                <a:cs typeface="Times New Roman" panose="02020603050405020304" pitchFamily="18" charset="0"/>
              </a:rPr>
              <a:t>Transcript</a:t>
            </a:r>
            <a:r>
              <a:rPr lang="fr-FR" baseline="0" dirty="0" smtClean="0">
                <a:latin typeface="Calibri" panose="020F0502020204030204" pitchFamily="34" charset="0"/>
                <a:ea typeface="Calibri" panose="020F0502020204030204" pitchFamily="34" charset="0"/>
                <a:cs typeface="Times New Roman" panose="02020603050405020304" pitchFamily="18" charset="0"/>
              </a:rPr>
              <a:t>:</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1 Les jeux son très amusants.</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2 Vous avez une belle vue sur la mer.</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3 On se retrouve à quelle heure?</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4 Dans ma chambre, </a:t>
            </a:r>
            <a:r>
              <a:rPr lang="fr-FR" baseline="0" dirty="0" err="1" smtClean="0">
                <a:latin typeface="Calibri" panose="020F0502020204030204" pitchFamily="34" charset="0"/>
                <a:ea typeface="Calibri" panose="020F0502020204030204" pitchFamily="34" charset="0"/>
                <a:cs typeface="Times New Roman" panose="02020603050405020304" pitchFamily="18" charset="0"/>
              </a:rPr>
              <a:t>j;ai</a:t>
            </a:r>
            <a:r>
              <a:rPr lang="fr-FR" baseline="0" dirty="0" smtClean="0">
                <a:latin typeface="Calibri" panose="020F0502020204030204" pitchFamily="34" charset="0"/>
                <a:ea typeface="Calibri" panose="020F0502020204030204" pitchFamily="34" charset="0"/>
                <a:cs typeface="Times New Roman" panose="02020603050405020304" pitchFamily="18" charset="0"/>
              </a:rPr>
              <a:t> un petit bureau.</a:t>
            </a:r>
            <a:br>
              <a:rPr lang="fr-FR" baseline="0" dirty="0" smtClean="0">
                <a:latin typeface="Calibri" panose="020F0502020204030204" pitchFamily="34" charset="0"/>
                <a:ea typeface="Calibri" panose="020F0502020204030204" pitchFamily="34" charset="0"/>
                <a:cs typeface="Times New Roman" panose="02020603050405020304" pitchFamily="18" charset="0"/>
              </a:rPr>
            </a:br>
            <a:r>
              <a:rPr lang="fr-FR" baseline="0" dirty="0" smtClean="0">
                <a:latin typeface="Calibri" panose="020F0502020204030204" pitchFamily="34" charset="0"/>
                <a:ea typeface="Calibri" panose="020F0502020204030204" pitchFamily="34" charset="0"/>
                <a:cs typeface="Times New Roman" panose="02020603050405020304" pitchFamily="18" charset="0"/>
              </a:rPr>
              <a:t>5 Je joue souvent au rugby.</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26818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ea typeface="Calibri" panose="020F0502020204030204" pitchFamily="34" charset="0"/>
                <a:cs typeface="Times New Roman" panose="02020603050405020304" pitchFamily="18" charset="0"/>
              </a:rPr>
              <a:t>Partner A reads three words aloud. Partner B (</a:t>
            </a:r>
            <a:r>
              <a:rPr lang="en-GB" i="1" dirty="0" smtClean="0">
                <a:latin typeface="Calibri" panose="020F0502020204030204" pitchFamily="34" charset="0"/>
                <a:ea typeface="Calibri" panose="020F0502020204030204" pitchFamily="34" charset="0"/>
                <a:cs typeface="Times New Roman" panose="02020603050405020304" pitchFamily="18" charset="0"/>
              </a:rPr>
              <a:t>facing away from the board and without seeing the words</a:t>
            </a:r>
            <a:r>
              <a:rPr lang="en-GB" dirty="0" smtClean="0">
                <a:latin typeface="Calibri" panose="020F0502020204030204" pitchFamily="34" charset="0"/>
                <a:ea typeface="Calibri" panose="020F0502020204030204" pitchFamily="34" charset="0"/>
                <a:cs typeface="Times New Roman" panose="02020603050405020304" pitchFamily="18" charset="0"/>
              </a:rPr>
              <a:t>) identifies the odd one out.</a:t>
            </a:r>
            <a:br>
              <a:rPr lang="en-GB" dirty="0" smtClean="0">
                <a:latin typeface="Calibri" panose="020F0502020204030204" pitchFamily="34" charset="0"/>
                <a:ea typeface="Calibri" panose="020F0502020204030204" pitchFamily="34" charset="0"/>
                <a:cs typeface="Times New Roman" panose="02020603050405020304" pitchFamily="18" charset="0"/>
              </a:rPr>
            </a:br>
            <a:r>
              <a:rPr lang="en-GB" dirty="0" smtClean="0">
                <a:latin typeface="Calibri" panose="020F0502020204030204" pitchFamily="34" charset="0"/>
                <a:ea typeface="Calibri" panose="020F0502020204030204" pitchFamily="34" charset="0"/>
                <a:cs typeface="Times New Roman" panose="02020603050405020304" pitchFamily="18" charset="0"/>
              </a:rPr>
              <a:t>Do numbers 1-3, then</a:t>
            </a:r>
            <a:r>
              <a:rPr lang="en-GB" dirty="0" smtClean="0"/>
              <a:t> students swap</a:t>
            </a:r>
            <a:r>
              <a:rPr lang="en-GB" baseline="0" dirty="0" smtClean="0"/>
              <a:t> roles.</a:t>
            </a:r>
            <a:br>
              <a:rPr lang="en-GB" baseline="0" dirty="0" smtClean="0"/>
            </a:br>
            <a:r>
              <a:rPr lang="en-GB" baseline="0" dirty="0" smtClean="0"/>
              <a:t/>
            </a:r>
            <a:br>
              <a:rPr lang="en-GB" baseline="0" dirty="0" smtClean="0"/>
            </a:br>
            <a:r>
              <a:rPr lang="en-GB" baseline="0" dirty="0" smtClean="0"/>
              <a:t>Additional high-frequency words included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smtClean="0"/>
              <a:t>groupe</a:t>
            </a:r>
            <a:r>
              <a:rPr lang="en-GB" baseline="0" dirty="0" smtClean="0"/>
              <a:t> [187]; </a:t>
            </a:r>
            <a:r>
              <a:rPr lang="en-GB" b="1" baseline="0" dirty="0" smtClean="0"/>
              <a:t>bureau </a:t>
            </a:r>
            <a:r>
              <a:rPr lang="en-GB" b="0" baseline="0" dirty="0" smtClean="0"/>
              <a:t>[273]</a:t>
            </a:r>
            <a:r>
              <a:rPr lang="en-GB" baseline="0" dirty="0" smtClean="0"/>
              <a:t> </a:t>
            </a:r>
            <a:r>
              <a:rPr lang="en-GB" b="1" baseline="0" dirty="0" err="1" smtClean="0"/>
              <a:t>vous</a:t>
            </a:r>
            <a:r>
              <a:rPr lang="en-GB" baseline="0" dirty="0" smtClean="0"/>
              <a:t> [50]; </a:t>
            </a:r>
            <a:r>
              <a:rPr lang="en-GB" b="1" baseline="0" dirty="0" smtClean="0"/>
              <a:t>refuser</a:t>
            </a:r>
            <a:r>
              <a:rPr lang="en-GB" baseline="0" dirty="0" smtClean="0"/>
              <a:t> [271]</a:t>
            </a:r>
            <a:br>
              <a:rPr lang="en-GB" baseline="0" dirty="0" smtClean="0"/>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37456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12587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21050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102108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8527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20277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327410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2251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22/06/2019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84805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22/06/2019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71132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22/06/2019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58942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22/06/2019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93372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22/06/2019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421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audio" Target="../media/audio4.wav"/></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7.wav"/><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8.png"/><Relationship Id="rId5" Type="http://schemas.openxmlformats.org/officeDocument/2006/relationships/audio" Target="../media/audio5.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audio" Target="../media/audio9.wav"/></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audio" Target="../media/audio12.wav"/><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1.png"/><Relationship Id="rId5" Type="http://schemas.openxmlformats.org/officeDocument/2006/relationships/audio" Target="../media/audio10.wav"/><Relationship Id="rId10" Type="http://schemas.openxmlformats.org/officeDocument/2006/relationships/image" Target="../media/image6.png"/><Relationship Id="rId4" Type="http://schemas.openxmlformats.org/officeDocument/2006/relationships/audio" Target="../media/audio4.wav"/><Relationship Id="rId9" Type="http://schemas.openxmlformats.org/officeDocument/2006/relationships/audio" Target="../media/audio14.wav"/><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3.wav"/><Relationship Id="rId7" Type="http://schemas.openxmlformats.org/officeDocument/2006/relationships/audio" Target="../media/audio12.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4.wav"/><Relationship Id="rId9" Type="http://schemas.openxmlformats.org/officeDocument/2006/relationships/audio" Target="../media/audio14.wav"/></Relationships>
</file>

<file path=ppt/slides/_rels/slide8.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French SSC </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teaching sequence</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95111" y="3301204"/>
            <a:ext cx="660682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U / </a:t>
            </a:r>
            <a:r>
              <a:rPr lang="en-GB" sz="3200" b="1" smtClean="0">
                <a:solidFill>
                  <a:prstClr val="white"/>
                </a:solidFill>
                <a:latin typeface="Century Gothic" panose="020B0502020202020204" pitchFamily="34" charset="0"/>
              </a:rPr>
              <a:t>OU [2]</a:t>
            </a:r>
            <a:endParaRPr lang="en-GB" sz="32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11" name="TextBox 10"/>
          <p:cNvSpPr txBox="1"/>
          <p:nvPr/>
        </p:nvSpPr>
        <p:spPr>
          <a:xfrm>
            <a:off x="274492" y="-954785"/>
            <a:ext cx="1340069" cy="3785652"/>
          </a:xfrm>
          <a:prstGeom prst="rect">
            <a:avLst/>
          </a:prstGeom>
          <a:noFill/>
        </p:spPr>
        <p:txBody>
          <a:bodyPr wrap="square" rtlCol="0">
            <a:spAutoFit/>
          </a:bodyPr>
          <a:lstStyle/>
          <a:p>
            <a:r>
              <a:rPr lang="en-GB" sz="24000" b="1" dirty="0">
                <a:solidFill>
                  <a:srgbClr val="115076"/>
                </a:solidFill>
                <a:cs typeface="Calibri" panose="020F0502020204030204" pitchFamily="34" charset="0"/>
              </a:rPr>
              <a:t>u</a:t>
            </a:r>
          </a:p>
        </p:txBody>
      </p:sp>
      <p:sp>
        <p:nvSpPr>
          <p:cNvPr id="12" name="TextBox 11"/>
          <p:cNvSpPr txBox="1"/>
          <p:nvPr/>
        </p:nvSpPr>
        <p:spPr>
          <a:xfrm>
            <a:off x="4277643" y="4304138"/>
            <a:ext cx="3636713" cy="1938992"/>
          </a:xfrm>
          <a:prstGeom prst="rect">
            <a:avLst/>
          </a:prstGeom>
          <a:noFill/>
        </p:spPr>
        <p:txBody>
          <a:bodyPr wrap="square" rtlCol="0">
            <a:spAutoFit/>
          </a:bodyPr>
          <a:lstStyle/>
          <a:p>
            <a:pPr algn="ctr"/>
            <a:r>
              <a:rPr lang="en-GB" sz="12000" dirty="0" err="1" smtClean="0">
                <a:solidFill>
                  <a:srgbClr val="115076"/>
                </a:solidFill>
                <a:cs typeface="Calibri" panose="020F0502020204030204" pitchFamily="34" charset="0"/>
              </a:rPr>
              <a:t>t</a:t>
            </a:r>
            <a:r>
              <a:rPr lang="en-GB" sz="12000" b="1" dirty="0" err="1" smtClean="0">
                <a:solidFill>
                  <a:srgbClr val="FA6500"/>
                </a:solidFill>
                <a:cs typeface="Calibri" panose="020F0502020204030204" pitchFamily="34" charset="0"/>
              </a:rPr>
              <a:t>u</a:t>
            </a:r>
            <a:endParaRPr lang="en-GB" sz="12000" b="1" dirty="0">
              <a:solidFill>
                <a:srgbClr val="FA6500"/>
              </a:solidFill>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450" y="1079555"/>
            <a:ext cx="3581298" cy="3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8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tu.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4" name="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7513" y="6474410"/>
            <a:ext cx="3449248" cy="276999"/>
          </a:xfrm>
          <a:prstGeom prst="rect">
            <a:avLst/>
          </a:prstGeom>
          <a:noFill/>
        </p:spPr>
        <p:txBody>
          <a:bodyPr wrap="square" rtlCol="0">
            <a:spAutoFit/>
          </a:bodyPr>
          <a:lstStyle/>
          <a:p>
            <a:r>
              <a:rPr lang="en-GB" sz="1200" dirty="0" smtClean="0">
                <a:solidFill>
                  <a:prstClr val="white"/>
                </a:solidFill>
              </a:rPr>
              <a:t>Stephen Owen / Rachel Hawkes</a:t>
            </a:r>
            <a:endParaRPr lang="en-GB" sz="1200" dirty="0">
              <a:solidFill>
                <a:prstClr val="white"/>
              </a:solidFill>
            </a:endParaRPr>
          </a:p>
        </p:txBody>
      </p:sp>
      <p:sp>
        <p:nvSpPr>
          <p:cNvPr id="8" name="TextBox 7"/>
          <p:cNvSpPr txBox="1"/>
          <p:nvPr/>
        </p:nvSpPr>
        <p:spPr>
          <a:xfrm>
            <a:off x="207368" y="-976776"/>
            <a:ext cx="4070345" cy="3785652"/>
          </a:xfrm>
          <a:prstGeom prst="rect">
            <a:avLst/>
          </a:prstGeom>
          <a:noFill/>
        </p:spPr>
        <p:txBody>
          <a:bodyPr wrap="none" rtlCol="0">
            <a:spAutoFit/>
          </a:bodyPr>
          <a:lstStyle/>
          <a:p>
            <a:r>
              <a:rPr lang="en-GB" sz="24000" b="1" dirty="0" err="1" smtClean="0">
                <a:solidFill>
                  <a:srgbClr val="115076"/>
                </a:solidFill>
                <a:cs typeface="Calibri" panose="020F0502020204030204" pitchFamily="34" charset="0"/>
              </a:rPr>
              <a:t>ou</a:t>
            </a:r>
            <a:endParaRPr lang="en-GB" sz="24000" b="1" dirty="0">
              <a:solidFill>
                <a:srgbClr val="115076"/>
              </a:solidFill>
              <a:cs typeface="Calibri" panose="020F0502020204030204" pitchFamily="34" charset="0"/>
            </a:endParaRPr>
          </a:p>
        </p:txBody>
      </p:sp>
      <p:pic>
        <p:nvPicPr>
          <p:cNvPr id="9" name="Picture 8" descr="C:\Users\wdj\Google Drive\Primary\Y5 SoW\From Tracy\Pronouns\w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424" y="1771377"/>
            <a:ext cx="3451541" cy="279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63607" y="4455204"/>
            <a:ext cx="3664786" cy="1938992"/>
          </a:xfrm>
          <a:prstGeom prst="rect">
            <a:avLst/>
          </a:prstGeom>
        </p:spPr>
        <p:txBody>
          <a:bodyPr wrap="none">
            <a:spAutoFit/>
          </a:bodyPr>
          <a:lstStyle/>
          <a:p>
            <a:r>
              <a:rPr lang="en-GB" sz="12000" dirty="0">
                <a:solidFill>
                  <a:srgbClr val="115076"/>
                </a:solidFill>
                <a:cs typeface="Calibri" panose="020F0502020204030204" pitchFamily="34" charset="0"/>
              </a:rPr>
              <a:t>n</a:t>
            </a:r>
            <a:r>
              <a:rPr lang="en-GB" sz="12000" b="1" dirty="0">
                <a:solidFill>
                  <a:srgbClr val="FA6500"/>
                </a:solidFill>
                <a:cs typeface="Calibri" panose="020F0502020204030204" pitchFamily="34" charset="0"/>
              </a:rPr>
              <a:t>ou</a:t>
            </a:r>
            <a:r>
              <a:rPr lang="en-GB" sz="12000" dirty="0">
                <a:solidFill>
                  <a:srgbClr val="115076"/>
                </a:solidFill>
                <a:cs typeface="Calibri" panose="020F0502020204030204" pitchFamily="34" charset="0"/>
              </a:rPr>
              <a:t>s</a:t>
            </a:r>
          </a:p>
        </p:txBody>
      </p:sp>
    </p:spTree>
    <p:extLst>
      <p:ext uri="{BB962C8B-B14F-4D97-AF65-F5344CB8AC3E}">
        <p14:creationId xmlns:p14="http://schemas.microsoft.com/office/powerpoint/2010/main" val="28486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nou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no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8662" y="1829232"/>
            <a:ext cx="1960949" cy="1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pic>
        <p:nvPicPr>
          <p:cNvPr id="3" name="Picture 2"/>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7313" y="1509039"/>
            <a:ext cx="1814026" cy="1498697"/>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4605" y="1608139"/>
            <a:ext cx="2341075" cy="1565884"/>
          </a:xfrm>
          <a:prstGeom prst="rect">
            <a:avLst/>
          </a:prstGeom>
        </p:spPr>
      </p:pic>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168197" y="558959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[on]</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7" name="TextBox 16"/>
          <p:cNvSpPr txBox="1"/>
          <p:nvPr/>
        </p:nvSpPr>
        <p:spPr>
          <a:xfrm>
            <a:off x="9163103" y="444844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[to use]</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3546" y="4570989"/>
            <a:ext cx="1524000" cy="1524000"/>
          </a:xfrm>
          <a:prstGeom prst="rect">
            <a:avLst/>
          </a:prstGeom>
        </p:spPr>
      </p:pic>
    </p:spTree>
    <p:extLst>
      <p:ext uri="{BB962C8B-B14F-4D97-AF65-F5344CB8AC3E}">
        <p14:creationId xmlns:p14="http://schemas.microsoft.com/office/powerpoint/2010/main" val="26938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tu.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alut.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6" name="vu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7" name="amusant.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8" name="su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9" name="utili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2465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tu.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salut.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6" name="vu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7" name="amusant.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8" name="su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9" name="utili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4636280" y="5525502"/>
            <a:ext cx="2919440"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[always; still]</a:t>
            </a: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pic>
        <p:nvPicPr>
          <p:cNvPr id="19" name="Picture 18" descr="C:\Users\wdj\Google Drive\Primary\Y5 SoW\From Tracy\Pronouns\w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7871" y="1858413"/>
            <a:ext cx="1941906" cy="157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Luke Lamborn Reaching Down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2796" y="1456541"/>
            <a:ext cx="1235106"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507" y="4676323"/>
            <a:ext cx="1992627" cy="149551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4278" y="1368806"/>
            <a:ext cx="1931728" cy="1764365"/>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1175" y="4493703"/>
            <a:ext cx="1815551" cy="14579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5077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nou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trouver.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subTnLst>
                                    <p:audio>
                                      <p:cMediaNode>
                                        <p:cTn display="0" masterRel="sameClick">
                                          <p:stCondLst>
                                            <p:cond evt="begin" delay="0">
                                              <p:tn val="29"/>
                                            </p:cond>
                                          </p:stCondLst>
                                          <p:endCondLst>
                                            <p:cond evt="onStopAudio" delay="0">
                                              <p:tgtEl>
                                                <p:sldTgt/>
                                              </p:tgtEl>
                                            </p:cond>
                                          </p:endCondLst>
                                        </p:cTn>
                                        <p:tgtEl>
                                          <p:sndTgt r:embed="rId6" name="jouer.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7" name="bonjour.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8" name="toujour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subTnLst>
                                    <p:audio>
                                      <p:cMediaNode>
                                        <p:cTn display="0" masterRel="sameClick">
                                          <p:stCondLst>
                                            <p:cond evt="begin" delay="0">
                                              <p:tn val="59"/>
                                            </p:cond>
                                          </p:stCondLst>
                                          <p:endCondLst>
                                            <p:cond evt="onStopAudio" delay="0">
                                              <p:tgtEl>
                                                <p:sldTgt/>
                                              </p:tgtEl>
                                            </p:cond>
                                          </p:endCondLst>
                                        </p:cTn>
                                        <p:tgtEl>
                                          <p:sndTgt r:embed="rId9" name="douz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spTree>
    <p:extLst>
      <p:ext uri="{BB962C8B-B14F-4D97-AF65-F5344CB8AC3E}">
        <p14:creationId xmlns:p14="http://schemas.microsoft.com/office/powerpoint/2010/main" val="36596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nous.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5" name="trouv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6" name="jou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7" name="bonjou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8" name="toujour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9" name="dou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Stephen Owen / Rachel Hawkes</a:t>
            </a:r>
            <a:endParaRPr lang="en-GB" sz="1200" dirty="0">
              <a:solidFill>
                <a:schemeClr val="bg1"/>
              </a:solidFill>
              <a:latin typeface="Century Gothic" panose="020B0502020202020204" pitchFamily="34" charset="0"/>
            </a:endParaRPr>
          </a:p>
        </p:txBody>
      </p:sp>
      <p:sp>
        <p:nvSpPr>
          <p:cNvPr id="9" name="Rounded Rectangle 8"/>
          <p:cNvSpPr/>
          <p:nvPr/>
        </p:nvSpPr>
        <p:spPr>
          <a:xfrm>
            <a:off x="9720469" y="218661"/>
            <a:ext cx="2186609" cy="496957"/>
          </a:xfrm>
          <a:prstGeom prst="roundRect">
            <a:avLst/>
          </a:prstGeom>
          <a:solidFill>
            <a:srgbClr val="FE7F0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solidFill>
                  <a:schemeClr val="bg1"/>
                </a:solidFill>
                <a:latin typeface="Century Gothic" panose="020B0502020202020204" pitchFamily="34" charset="0"/>
              </a:rPr>
              <a:t>écouter</a:t>
            </a:r>
            <a:endParaRPr lang="en-GB" sz="2400" dirty="0">
              <a:solidFill>
                <a:schemeClr val="bg1"/>
              </a:solidFill>
              <a:latin typeface="Century Gothic" panose="020B0502020202020204" pitchFamily="34" charset="0"/>
            </a:endParaRPr>
          </a:p>
        </p:txBody>
      </p:sp>
      <p:sp>
        <p:nvSpPr>
          <p:cNvPr id="10" name="TextBox 9"/>
          <p:cNvSpPr txBox="1"/>
          <p:nvPr/>
        </p:nvSpPr>
        <p:spPr>
          <a:xfrm>
            <a:off x="164789" y="139189"/>
            <a:ext cx="8909538" cy="584775"/>
          </a:xfrm>
          <a:prstGeom prst="rect">
            <a:avLst/>
          </a:prstGeom>
          <a:noFill/>
        </p:spPr>
        <p:txBody>
          <a:bodyPr wrap="square" rtlCol="0">
            <a:spAutoFit/>
          </a:bodyPr>
          <a:lstStyle/>
          <a:p>
            <a:r>
              <a:rPr lang="en-GB" sz="3200" dirty="0" err="1" smtClean="0">
                <a:solidFill>
                  <a:srgbClr val="115076"/>
                </a:solidFill>
                <a:latin typeface="Century Gothic" panose="020B0502020202020204" pitchFamily="34" charset="0"/>
              </a:rPr>
              <a:t>Écoute</a:t>
            </a:r>
            <a:r>
              <a:rPr lang="en-GB" sz="3200" dirty="0" smtClean="0">
                <a:solidFill>
                  <a:srgbClr val="115076"/>
                </a:solidFill>
                <a:latin typeface="Century Gothic" panose="020B0502020202020204" pitchFamily="34" charset="0"/>
              </a:rPr>
              <a:t>. </a:t>
            </a:r>
            <a:r>
              <a:rPr lang="en-GB" sz="3200" dirty="0" err="1" smtClean="0">
                <a:solidFill>
                  <a:srgbClr val="115076"/>
                </a:solidFill>
                <a:latin typeface="Century Gothic" panose="020B0502020202020204" pitchFamily="34" charset="0"/>
              </a:rPr>
              <a:t>Écris</a:t>
            </a:r>
            <a:r>
              <a:rPr lang="en-GB" sz="3200" dirty="0" smtClean="0">
                <a:solidFill>
                  <a:srgbClr val="115076"/>
                </a:solidFill>
                <a:latin typeface="Century Gothic" panose="020B0502020202020204" pitchFamily="34" charset="0"/>
              </a:rPr>
              <a:t> </a:t>
            </a:r>
            <a:r>
              <a:rPr lang="en-GB" sz="3200" b="1" dirty="0" smtClean="0">
                <a:solidFill>
                  <a:srgbClr val="115076"/>
                </a:solidFill>
                <a:latin typeface="Century Gothic" panose="020B0502020202020204" pitchFamily="34" charset="0"/>
              </a:rPr>
              <a:t>‘u’ </a:t>
            </a:r>
            <a:r>
              <a:rPr lang="en-GB" sz="3200" dirty="0" err="1" smtClean="0">
                <a:solidFill>
                  <a:srgbClr val="115076"/>
                </a:solidFill>
                <a:latin typeface="Century Gothic" panose="020B0502020202020204" pitchFamily="34" charset="0"/>
              </a:rPr>
              <a:t>ou</a:t>
            </a:r>
            <a:r>
              <a:rPr lang="en-GB" sz="3200" b="1" dirty="0" smtClean="0">
                <a:solidFill>
                  <a:srgbClr val="115076"/>
                </a:solidFill>
                <a:latin typeface="Century Gothic" panose="020B0502020202020204" pitchFamily="34" charset="0"/>
              </a:rPr>
              <a:t> ‘</a:t>
            </a:r>
            <a:r>
              <a:rPr lang="en-GB" sz="3200" b="1" dirty="0" err="1" smtClean="0">
                <a:solidFill>
                  <a:srgbClr val="115076"/>
                </a:solidFill>
                <a:latin typeface="Century Gothic" panose="020B0502020202020204" pitchFamily="34" charset="0"/>
              </a:rPr>
              <a:t>ou</a:t>
            </a:r>
            <a:r>
              <a:rPr lang="en-GB" sz="3200" b="1" dirty="0" smtClean="0">
                <a:solidFill>
                  <a:srgbClr val="115076"/>
                </a:solidFill>
                <a:latin typeface="Century Gothic" panose="020B0502020202020204" pitchFamily="34" charset="0"/>
              </a:rPr>
              <a:t>’. </a:t>
            </a:r>
            <a:endParaRPr lang="en-GB" sz="3200" b="1" dirty="0">
              <a:solidFill>
                <a:srgbClr val="115076"/>
              </a:solidFill>
              <a:latin typeface="Century Gothic" panose="020B0502020202020204" pitchFamily="34" charset="0"/>
            </a:endParaRPr>
          </a:p>
        </p:txBody>
      </p:sp>
      <p:sp>
        <p:nvSpPr>
          <p:cNvPr id="18" name="TextBox 17"/>
          <p:cNvSpPr txBox="1"/>
          <p:nvPr/>
        </p:nvSpPr>
        <p:spPr>
          <a:xfrm>
            <a:off x="1810142" y="3077236"/>
            <a:ext cx="11065246" cy="523220"/>
          </a:xfrm>
          <a:prstGeom prst="rect">
            <a:avLst/>
          </a:prstGeom>
          <a:noFill/>
        </p:spPr>
        <p:txBody>
          <a:bodyPr wrap="square" rtlCol="0">
            <a:spAutoFit/>
          </a:bodyPr>
          <a:lstStyle/>
          <a:p>
            <a:r>
              <a:rPr lang="fr-FR" sz="2800" dirty="0">
                <a:solidFill>
                  <a:schemeClr val="accent1">
                    <a:lumMod val="50000"/>
                  </a:schemeClr>
                </a:solidFill>
                <a:latin typeface="Century Gothic" panose="020B0502020202020204" pitchFamily="34" charset="0"/>
              </a:rPr>
              <a:t>On se </a:t>
            </a:r>
            <a:r>
              <a:rPr lang="fr-FR" sz="2800" dirty="0" err="1">
                <a:solidFill>
                  <a:schemeClr val="accent1">
                    <a:lumMod val="50000"/>
                  </a:schemeClr>
                </a:solidFill>
                <a:latin typeface="Century Gothic" panose="020B0502020202020204" pitchFamily="34" charset="0"/>
              </a:rPr>
              <a:t>retr</a:t>
            </a:r>
            <a:r>
              <a:rPr lang="fr-FR" sz="2800" dirty="0">
                <a:solidFill>
                  <a:schemeClr val="accent1">
                    <a:lumMod val="50000"/>
                  </a:schemeClr>
                </a:solidFill>
                <a:latin typeface="Century Gothic" panose="020B0502020202020204" pitchFamily="34" charset="0"/>
              </a:rPr>
              <a:t>__</a:t>
            </a:r>
            <a:r>
              <a:rPr lang="fr-FR" sz="2800" dirty="0" err="1">
                <a:solidFill>
                  <a:schemeClr val="accent1">
                    <a:lumMod val="50000"/>
                  </a:schemeClr>
                </a:solidFill>
                <a:latin typeface="Century Gothic" panose="020B0502020202020204" pitchFamily="34" charset="0"/>
              </a:rPr>
              <a:t>ve</a:t>
            </a:r>
            <a:r>
              <a:rPr lang="fr-FR" sz="2800" dirty="0">
                <a:solidFill>
                  <a:schemeClr val="accent1">
                    <a:lumMod val="50000"/>
                  </a:schemeClr>
                </a:solidFill>
                <a:latin typeface="Century Gothic" panose="020B0502020202020204" pitchFamily="34" charset="0"/>
              </a:rPr>
              <a:t> à quelle heure?</a:t>
            </a:r>
          </a:p>
        </p:txBody>
      </p:sp>
      <p:sp>
        <p:nvSpPr>
          <p:cNvPr id="19" name="Action Button: Custom 18">
            <a:hlinkClick r:id="" action="ppaction://noaction" highlightClick="1">
              <a:snd r:embed="rId3" name="1. Les jeux.wav"/>
            </a:hlinkClick>
          </p:cNvPr>
          <p:cNvSpPr/>
          <p:nvPr/>
        </p:nvSpPr>
        <p:spPr>
          <a:xfrm>
            <a:off x="1052252" y="961655"/>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1</a:t>
            </a:r>
            <a:endParaRPr lang="en-GB" sz="4400" b="1" dirty="0">
              <a:latin typeface="Century Gothic" panose="020B0502020202020204" pitchFamily="34" charset="0"/>
            </a:endParaRPr>
          </a:p>
        </p:txBody>
      </p:sp>
      <p:sp>
        <p:nvSpPr>
          <p:cNvPr id="20" name="Action Button: Custom 19">
            <a:hlinkClick r:id="" action="ppaction://noaction" highlightClick="1">
              <a:snd r:embed="rId4" name="2. Vous avez.wav"/>
            </a:hlinkClick>
          </p:cNvPr>
          <p:cNvSpPr/>
          <p:nvPr/>
        </p:nvSpPr>
        <p:spPr>
          <a:xfrm>
            <a:off x="1063542" y="1972011"/>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2</a:t>
            </a:r>
            <a:endParaRPr lang="en-GB" sz="4400" b="1" dirty="0">
              <a:latin typeface="Century Gothic" panose="020B0502020202020204" pitchFamily="34" charset="0"/>
            </a:endParaRPr>
          </a:p>
        </p:txBody>
      </p:sp>
      <p:sp>
        <p:nvSpPr>
          <p:cNvPr id="21" name="Action Button: Custom 20">
            <a:hlinkClick r:id="" action="ppaction://noaction" highlightClick="1">
              <a:snd r:embed="rId5" name="3. On se retrouve.wav"/>
            </a:hlinkClick>
          </p:cNvPr>
          <p:cNvSpPr/>
          <p:nvPr/>
        </p:nvSpPr>
        <p:spPr>
          <a:xfrm>
            <a:off x="1063542" y="3024799"/>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3</a:t>
            </a:r>
            <a:endParaRPr lang="en-GB" sz="4400" b="1" dirty="0">
              <a:latin typeface="Century Gothic" panose="020B0502020202020204" pitchFamily="34" charset="0"/>
            </a:endParaRPr>
          </a:p>
        </p:txBody>
      </p:sp>
      <p:sp>
        <p:nvSpPr>
          <p:cNvPr id="22" name="Action Button: Custom 21">
            <a:hlinkClick r:id="" action="ppaction://noaction" highlightClick="1">
              <a:snd r:embed="rId6" name="4. Dans ma chambre.wav"/>
            </a:hlinkClick>
          </p:cNvPr>
          <p:cNvSpPr/>
          <p:nvPr/>
        </p:nvSpPr>
        <p:spPr>
          <a:xfrm>
            <a:off x="1063542" y="4131309"/>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4</a:t>
            </a:r>
            <a:endParaRPr lang="en-GB" sz="4400" b="1" dirty="0">
              <a:latin typeface="Century Gothic" panose="020B0502020202020204" pitchFamily="34" charset="0"/>
            </a:endParaRPr>
          </a:p>
        </p:txBody>
      </p:sp>
      <p:sp>
        <p:nvSpPr>
          <p:cNvPr id="23" name="Action Button: Custom 22">
            <a:hlinkClick r:id="" action="ppaction://noaction" highlightClick="1">
              <a:snd r:embed="rId7" name="5. Je joue.wav"/>
            </a:hlinkClick>
          </p:cNvPr>
          <p:cNvSpPr/>
          <p:nvPr/>
        </p:nvSpPr>
        <p:spPr>
          <a:xfrm>
            <a:off x="1052251" y="5257874"/>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5</a:t>
            </a:r>
            <a:endParaRPr lang="en-GB" sz="4400" b="1" dirty="0">
              <a:latin typeface="Century Gothic" panose="020B0502020202020204" pitchFamily="34" charset="0"/>
            </a:endParaRPr>
          </a:p>
        </p:txBody>
      </p:sp>
      <p:sp>
        <p:nvSpPr>
          <p:cNvPr id="24" name="TextBox 23"/>
          <p:cNvSpPr txBox="1"/>
          <p:nvPr/>
        </p:nvSpPr>
        <p:spPr>
          <a:xfrm>
            <a:off x="1810142" y="5366832"/>
            <a:ext cx="11065246" cy="523220"/>
          </a:xfrm>
          <a:prstGeom prst="rect">
            <a:avLst/>
          </a:prstGeom>
          <a:noFill/>
        </p:spPr>
        <p:txBody>
          <a:bodyPr wrap="square" rtlCol="0">
            <a:spAutoFit/>
          </a:bodyPr>
          <a:lstStyle/>
          <a:p>
            <a:r>
              <a:rPr lang="fr-FR" sz="2800" dirty="0">
                <a:solidFill>
                  <a:schemeClr val="accent1">
                    <a:lumMod val="50000"/>
                  </a:schemeClr>
                </a:solidFill>
                <a:latin typeface="Century Gothic" panose="020B0502020202020204" pitchFamily="34" charset="0"/>
              </a:rPr>
              <a:t>Je </a:t>
            </a:r>
            <a:r>
              <a:rPr lang="fr-FR" sz="2800" dirty="0" err="1" smtClean="0">
                <a:solidFill>
                  <a:schemeClr val="accent1">
                    <a:lumMod val="50000"/>
                  </a:schemeClr>
                </a:solidFill>
                <a:latin typeface="Century Gothic" panose="020B0502020202020204" pitchFamily="34" charset="0"/>
              </a:rPr>
              <a:t>j__e</a:t>
            </a:r>
            <a:r>
              <a:rPr lang="fr-FR" sz="2800" dirty="0" smtClean="0">
                <a:solidFill>
                  <a:schemeClr val="accent1">
                    <a:lumMod val="50000"/>
                  </a:schemeClr>
                </a:solidFill>
                <a:latin typeface="Century Gothic" panose="020B0502020202020204" pitchFamily="34" charset="0"/>
              </a:rPr>
              <a:t> </a:t>
            </a:r>
            <a:r>
              <a:rPr lang="fr-FR" sz="2800" dirty="0" smtClean="0">
                <a:solidFill>
                  <a:schemeClr val="accent1">
                    <a:lumMod val="50000"/>
                  </a:schemeClr>
                </a:solidFill>
                <a:latin typeface="Century Gothic" panose="020B0502020202020204" pitchFamily="34" charset="0"/>
              </a:rPr>
              <a:t>souvent </a:t>
            </a:r>
            <a:r>
              <a:rPr lang="fr-FR" sz="2800" dirty="0">
                <a:solidFill>
                  <a:schemeClr val="accent1">
                    <a:lumMod val="50000"/>
                  </a:schemeClr>
                </a:solidFill>
                <a:latin typeface="Century Gothic" panose="020B0502020202020204" pitchFamily="34" charset="0"/>
              </a:rPr>
              <a:t>au </a:t>
            </a:r>
            <a:r>
              <a:rPr lang="fr-FR" sz="2800" dirty="0" smtClean="0">
                <a:solidFill>
                  <a:schemeClr val="accent1">
                    <a:lumMod val="50000"/>
                  </a:schemeClr>
                </a:solidFill>
                <a:latin typeface="Century Gothic" panose="020B0502020202020204" pitchFamily="34" charset="0"/>
              </a:rPr>
              <a:t>r__</a:t>
            </a:r>
            <a:r>
              <a:rPr lang="fr-FR" sz="2800" dirty="0" err="1" smtClean="0">
                <a:solidFill>
                  <a:schemeClr val="accent1">
                    <a:lumMod val="50000"/>
                  </a:schemeClr>
                </a:solidFill>
                <a:latin typeface="Century Gothic" panose="020B0502020202020204" pitchFamily="34" charset="0"/>
              </a:rPr>
              <a:t>gby</a:t>
            </a:r>
            <a:r>
              <a:rPr lang="fr-FR" sz="2800" dirty="0" smtClean="0">
                <a:solidFill>
                  <a:schemeClr val="accent1">
                    <a:lumMod val="50000"/>
                  </a:schemeClr>
                </a:solidFill>
                <a:latin typeface="Century Gothic" panose="020B0502020202020204" pitchFamily="34" charset="0"/>
              </a:rPr>
              <a:t>.</a:t>
            </a:r>
            <a:r>
              <a:rPr lang="fr-FR" sz="2800" dirty="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p:cNvSpPr txBox="1"/>
          <p:nvPr/>
        </p:nvSpPr>
        <p:spPr>
          <a:xfrm>
            <a:off x="1810142" y="4222034"/>
            <a:ext cx="11065246" cy="523220"/>
          </a:xfrm>
          <a:prstGeom prst="rect">
            <a:avLst/>
          </a:prstGeom>
          <a:noFill/>
        </p:spPr>
        <p:txBody>
          <a:bodyPr wrap="square" rtlCol="0">
            <a:spAutoFit/>
          </a:bodyPr>
          <a:lstStyle/>
          <a:p>
            <a:r>
              <a:rPr lang="fr-FR" sz="2800" dirty="0">
                <a:solidFill>
                  <a:schemeClr val="accent1">
                    <a:lumMod val="50000"/>
                  </a:schemeClr>
                </a:solidFill>
                <a:latin typeface="Century Gothic" panose="020B0502020202020204" pitchFamily="34" charset="0"/>
              </a:rPr>
              <a:t>Dans ma chambre, j’ai un petit b__</a:t>
            </a:r>
            <a:r>
              <a:rPr lang="fr-FR" sz="2800" dirty="0" err="1">
                <a:solidFill>
                  <a:schemeClr val="accent1">
                    <a:lumMod val="50000"/>
                  </a:schemeClr>
                </a:solidFill>
                <a:latin typeface="Century Gothic" panose="020B0502020202020204" pitchFamily="34" charset="0"/>
              </a:rPr>
              <a:t>reau</a:t>
            </a:r>
            <a:r>
              <a:rPr lang="fr-FR" sz="2800" dirty="0">
                <a:solidFill>
                  <a:schemeClr val="accent1">
                    <a:lumMod val="50000"/>
                  </a:schemeClr>
                </a:solidFill>
                <a:latin typeface="Century Gothic" panose="020B0502020202020204" pitchFamily="34" charset="0"/>
              </a:rPr>
              <a:t>.</a:t>
            </a:r>
          </a:p>
        </p:txBody>
      </p:sp>
      <p:sp>
        <p:nvSpPr>
          <p:cNvPr id="27" name="TextBox 26"/>
          <p:cNvSpPr txBox="1"/>
          <p:nvPr/>
        </p:nvSpPr>
        <p:spPr>
          <a:xfrm>
            <a:off x="1810142" y="2080969"/>
            <a:ext cx="11065246" cy="523220"/>
          </a:xfrm>
          <a:prstGeom prst="rect">
            <a:avLst/>
          </a:prstGeom>
          <a:noFill/>
        </p:spPr>
        <p:txBody>
          <a:bodyPr wrap="square" rtlCol="0">
            <a:spAutoFit/>
          </a:bodyPr>
          <a:lstStyle/>
          <a:p>
            <a:r>
              <a:rPr lang="fr-FR" sz="2800" dirty="0">
                <a:solidFill>
                  <a:schemeClr val="accent1">
                    <a:lumMod val="50000"/>
                  </a:schemeClr>
                </a:solidFill>
                <a:latin typeface="Century Gothic" panose="020B0502020202020204" pitchFamily="34" charset="0"/>
              </a:rPr>
              <a:t>Vous avez une belle </a:t>
            </a:r>
            <a:r>
              <a:rPr lang="fr-FR" sz="2800" dirty="0" err="1">
                <a:solidFill>
                  <a:schemeClr val="accent1">
                    <a:lumMod val="50000"/>
                  </a:schemeClr>
                </a:solidFill>
                <a:latin typeface="Century Gothic" panose="020B0502020202020204" pitchFamily="34" charset="0"/>
              </a:rPr>
              <a:t>v__e</a:t>
            </a:r>
            <a:r>
              <a:rPr lang="fr-FR" sz="2800" dirty="0">
                <a:solidFill>
                  <a:schemeClr val="accent1">
                    <a:lumMod val="50000"/>
                  </a:schemeClr>
                </a:solidFill>
                <a:latin typeface="Century Gothic" panose="020B0502020202020204" pitchFamily="34" charset="0"/>
              </a:rPr>
              <a:t> sur la mer.</a:t>
            </a:r>
          </a:p>
        </p:txBody>
      </p:sp>
      <p:sp>
        <p:nvSpPr>
          <p:cNvPr id="28" name="TextBox 27"/>
          <p:cNvSpPr txBox="1"/>
          <p:nvPr/>
        </p:nvSpPr>
        <p:spPr>
          <a:xfrm>
            <a:off x="1810142" y="1016134"/>
            <a:ext cx="11065246" cy="523220"/>
          </a:xfrm>
          <a:prstGeom prst="rect">
            <a:avLst/>
          </a:prstGeom>
          <a:noFill/>
        </p:spPr>
        <p:txBody>
          <a:bodyPr wrap="square" rtlCol="0">
            <a:spAutoFit/>
          </a:bodyPr>
          <a:lstStyle/>
          <a:p>
            <a:r>
              <a:rPr lang="fr-FR" sz="2800" dirty="0">
                <a:solidFill>
                  <a:schemeClr val="accent1">
                    <a:lumMod val="50000"/>
                  </a:schemeClr>
                </a:solidFill>
                <a:latin typeface="Century Gothic" panose="020B0502020202020204" pitchFamily="34" charset="0"/>
              </a:rPr>
              <a:t>Les jeux sont très </a:t>
            </a:r>
            <a:r>
              <a:rPr lang="fr-FR" sz="2800" dirty="0" err="1">
                <a:solidFill>
                  <a:schemeClr val="accent1">
                    <a:lumMod val="50000"/>
                  </a:schemeClr>
                </a:solidFill>
                <a:latin typeface="Century Gothic" panose="020B0502020202020204" pitchFamily="34" charset="0"/>
              </a:rPr>
              <a:t>am</a:t>
            </a:r>
            <a:r>
              <a:rPr lang="fr-FR" sz="2800" dirty="0">
                <a:solidFill>
                  <a:schemeClr val="accent1">
                    <a:lumMod val="50000"/>
                  </a:schemeClr>
                </a:solidFill>
                <a:latin typeface="Century Gothic" panose="020B0502020202020204" pitchFamily="34" charset="0"/>
              </a:rPr>
              <a:t>__</a:t>
            </a:r>
            <a:r>
              <a:rPr lang="fr-FR" sz="2800" dirty="0" err="1">
                <a:solidFill>
                  <a:schemeClr val="accent1">
                    <a:lumMod val="50000"/>
                  </a:schemeClr>
                </a:solidFill>
                <a:latin typeface="Century Gothic" panose="020B0502020202020204" pitchFamily="34" charset="0"/>
              </a:rPr>
              <a:t>sants</a:t>
            </a:r>
            <a:r>
              <a:rPr lang="fr-FR" sz="2800" dirty="0">
                <a:solidFill>
                  <a:schemeClr val="accent1">
                    <a:lumMod val="50000"/>
                  </a:schemeClr>
                </a:solidFill>
                <a:latin typeface="Century Gothic" panose="020B0502020202020204" pitchFamily="34" charset="0"/>
              </a:rPr>
              <a:t>.</a:t>
            </a:r>
          </a:p>
        </p:txBody>
      </p:sp>
    </p:spTree>
    <p:extLst>
      <p:ext uri="{BB962C8B-B14F-4D97-AF65-F5344CB8AC3E}">
        <p14:creationId xmlns:p14="http://schemas.microsoft.com/office/powerpoint/2010/main" val="2751644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89" y="139189"/>
            <a:ext cx="8909538" cy="584775"/>
          </a:xfrm>
          <a:prstGeom prst="rect">
            <a:avLst/>
          </a:prstGeom>
          <a:noFill/>
        </p:spPr>
        <p:txBody>
          <a:bodyPr wrap="square" rtlCol="0">
            <a:spAutoFit/>
          </a:bodyPr>
          <a:lstStyle/>
          <a:p>
            <a:r>
              <a:rPr lang="en-GB" sz="3200" dirty="0" err="1" smtClean="0">
                <a:solidFill>
                  <a:srgbClr val="115076"/>
                </a:solidFill>
                <a:latin typeface="Century Gothic" panose="020B0502020202020204" pitchFamily="34" charset="0"/>
              </a:rPr>
              <a:t>Trouve</a:t>
            </a:r>
            <a:r>
              <a:rPr lang="en-GB" sz="3200" dirty="0" smtClean="0">
                <a:solidFill>
                  <a:srgbClr val="115076"/>
                </a:solidFill>
                <a:latin typeface="Century Gothic" panose="020B0502020202020204" pitchFamily="34" charset="0"/>
              </a:rPr>
              <a:t> </a:t>
            </a:r>
            <a:r>
              <a:rPr lang="en-GB" sz="3200" dirty="0" err="1" smtClean="0">
                <a:solidFill>
                  <a:srgbClr val="115076"/>
                </a:solidFill>
                <a:latin typeface="Century Gothic" panose="020B0502020202020204" pitchFamily="34" charset="0"/>
              </a:rPr>
              <a:t>l’intrus</a:t>
            </a:r>
            <a:r>
              <a:rPr lang="en-GB" sz="3200" dirty="0" smtClean="0">
                <a:solidFill>
                  <a:srgbClr val="115076"/>
                </a:solidFill>
                <a:latin typeface="Century Gothic" panose="020B0502020202020204" pitchFamily="34" charset="0"/>
              </a:rPr>
              <a:t>.</a:t>
            </a:r>
            <a:endParaRPr lang="en-GB" sz="3200" b="1" dirty="0">
              <a:solidFill>
                <a:srgbClr val="115076"/>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953" y="139189"/>
            <a:ext cx="3587262" cy="596943"/>
          </a:xfrm>
          <a:prstGeom prst="rect">
            <a:avLst/>
          </a:prstGeom>
        </p:spPr>
      </p:pic>
      <p:sp>
        <p:nvSpPr>
          <p:cNvPr id="4" name="Action Button: Custom 3">
            <a:hlinkClick r:id="" action="ppaction://noaction" highlightClick="1"/>
          </p:cNvPr>
          <p:cNvSpPr/>
          <p:nvPr/>
        </p:nvSpPr>
        <p:spPr>
          <a:xfrm>
            <a:off x="1052252" y="961655"/>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1</a:t>
            </a:r>
            <a:endParaRPr lang="en-GB" sz="4400" b="1" dirty="0">
              <a:latin typeface="Century Gothic" panose="020B0502020202020204" pitchFamily="34" charset="0"/>
            </a:endParaRPr>
          </a:p>
        </p:txBody>
      </p:sp>
      <p:sp>
        <p:nvSpPr>
          <p:cNvPr id="5" name="Action Button: Custom 4">
            <a:hlinkClick r:id="" action="ppaction://noaction" highlightClick="1"/>
          </p:cNvPr>
          <p:cNvSpPr/>
          <p:nvPr/>
        </p:nvSpPr>
        <p:spPr>
          <a:xfrm>
            <a:off x="1063542" y="1972011"/>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2</a:t>
            </a:r>
            <a:endParaRPr lang="en-GB" sz="4400" b="1" dirty="0">
              <a:latin typeface="Century Gothic" panose="020B0502020202020204" pitchFamily="34" charset="0"/>
            </a:endParaRPr>
          </a:p>
        </p:txBody>
      </p:sp>
      <p:sp>
        <p:nvSpPr>
          <p:cNvPr id="6" name="Action Button: Custom 5">
            <a:hlinkClick r:id="" action="ppaction://noaction" highlightClick="1"/>
          </p:cNvPr>
          <p:cNvSpPr/>
          <p:nvPr/>
        </p:nvSpPr>
        <p:spPr>
          <a:xfrm>
            <a:off x="1063542" y="3024799"/>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3</a:t>
            </a:r>
            <a:endParaRPr lang="en-GB" sz="4400" b="1" dirty="0">
              <a:latin typeface="Century Gothic" panose="020B0502020202020204" pitchFamily="34" charset="0"/>
            </a:endParaRPr>
          </a:p>
        </p:txBody>
      </p:sp>
      <p:sp>
        <p:nvSpPr>
          <p:cNvPr id="7" name="Action Button: Custom 6">
            <a:hlinkClick r:id="" action="ppaction://noaction" highlightClick="1"/>
          </p:cNvPr>
          <p:cNvSpPr/>
          <p:nvPr/>
        </p:nvSpPr>
        <p:spPr>
          <a:xfrm>
            <a:off x="1063542" y="4131309"/>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4</a:t>
            </a:r>
            <a:endParaRPr lang="en-GB" sz="4400" b="1" dirty="0">
              <a:latin typeface="Century Gothic" panose="020B0502020202020204" pitchFamily="34" charset="0"/>
            </a:endParaRPr>
          </a:p>
        </p:txBody>
      </p:sp>
      <p:sp>
        <p:nvSpPr>
          <p:cNvPr id="8" name="Action Button: Custom 7">
            <a:hlinkClick r:id="" action="ppaction://noaction" highlightClick="1"/>
          </p:cNvPr>
          <p:cNvSpPr/>
          <p:nvPr/>
        </p:nvSpPr>
        <p:spPr>
          <a:xfrm>
            <a:off x="1052251" y="5257874"/>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5</a:t>
            </a:r>
            <a:endParaRPr lang="en-GB" sz="4400" b="1" dirty="0">
              <a:latin typeface="Century Gothic" panose="020B0502020202020204" pitchFamily="34" charset="0"/>
            </a:endParaRPr>
          </a:p>
        </p:txBody>
      </p:sp>
      <p:pic>
        <p:nvPicPr>
          <p:cNvPr id="9" name="Picture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953707" y="95541"/>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992923" y="102008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jouer</a:t>
            </a:r>
            <a:endParaRPr lang="en-GB" sz="3200" b="1" dirty="0">
              <a:latin typeface="Century Gothic" panose="020B0502020202020204" pitchFamily="34" charset="0"/>
            </a:endParaRPr>
          </a:p>
        </p:txBody>
      </p:sp>
      <p:sp>
        <p:nvSpPr>
          <p:cNvPr id="11" name="Rectangle 10"/>
          <p:cNvSpPr/>
          <p:nvPr/>
        </p:nvSpPr>
        <p:spPr>
          <a:xfrm>
            <a:off x="4337538" y="102008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salut</a:t>
            </a:r>
            <a:r>
              <a:rPr lang="en-GB" sz="3200" b="1" dirty="0" smtClean="0">
                <a:latin typeface="Century Gothic" panose="020B0502020202020204" pitchFamily="34" charset="0"/>
              </a:rPr>
              <a:t> !</a:t>
            </a:r>
            <a:endParaRPr lang="en-GB" sz="3200" b="1" dirty="0">
              <a:latin typeface="Century Gothic" panose="020B0502020202020204" pitchFamily="34" charset="0"/>
            </a:endParaRPr>
          </a:p>
        </p:txBody>
      </p:sp>
      <p:sp>
        <p:nvSpPr>
          <p:cNvPr id="12" name="Rectangle 11"/>
          <p:cNvSpPr/>
          <p:nvPr/>
        </p:nvSpPr>
        <p:spPr>
          <a:xfrm>
            <a:off x="6682153" y="1007126"/>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douze</a:t>
            </a:r>
            <a:endParaRPr lang="en-GB" sz="3200" b="1" dirty="0">
              <a:latin typeface="Century Gothic" panose="020B0502020202020204" pitchFamily="34" charset="0"/>
            </a:endParaRPr>
          </a:p>
        </p:txBody>
      </p:sp>
      <p:sp>
        <p:nvSpPr>
          <p:cNvPr id="13" name="Rectangle 12"/>
          <p:cNvSpPr/>
          <p:nvPr/>
        </p:nvSpPr>
        <p:spPr>
          <a:xfrm>
            <a:off x="1992923" y="2022724"/>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utiliser</a:t>
            </a:r>
            <a:endParaRPr lang="en-GB" sz="3200" b="1" dirty="0">
              <a:latin typeface="Century Gothic" panose="020B0502020202020204" pitchFamily="34" charset="0"/>
            </a:endParaRPr>
          </a:p>
        </p:txBody>
      </p:sp>
      <p:sp>
        <p:nvSpPr>
          <p:cNvPr id="14" name="Rectangle 13"/>
          <p:cNvSpPr/>
          <p:nvPr/>
        </p:nvSpPr>
        <p:spPr>
          <a:xfrm>
            <a:off x="4337538" y="2022724"/>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refuser</a:t>
            </a:r>
            <a:endParaRPr lang="en-GB" sz="3200" b="1" dirty="0">
              <a:latin typeface="Century Gothic" panose="020B0502020202020204" pitchFamily="34" charset="0"/>
            </a:endParaRPr>
          </a:p>
        </p:txBody>
      </p:sp>
      <p:sp>
        <p:nvSpPr>
          <p:cNvPr id="15" name="Rectangle 14"/>
          <p:cNvSpPr/>
          <p:nvPr/>
        </p:nvSpPr>
        <p:spPr>
          <a:xfrm>
            <a:off x="6682153" y="2009761"/>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trouver</a:t>
            </a:r>
            <a:endParaRPr lang="en-GB" sz="3200" b="1" dirty="0">
              <a:latin typeface="Century Gothic" panose="020B0502020202020204" pitchFamily="34" charset="0"/>
            </a:endParaRPr>
          </a:p>
        </p:txBody>
      </p:sp>
      <p:sp>
        <p:nvSpPr>
          <p:cNvPr id="16" name="Rectangle 15"/>
          <p:cNvSpPr/>
          <p:nvPr/>
        </p:nvSpPr>
        <p:spPr>
          <a:xfrm>
            <a:off x="1992923" y="306378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toujours</a:t>
            </a:r>
            <a:endParaRPr lang="en-GB" sz="3200" b="1" dirty="0">
              <a:latin typeface="Century Gothic" panose="020B0502020202020204" pitchFamily="34" charset="0"/>
            </a:endParaRPr>
          </a:p>
        </p:txBody>
      </p:sp>
      <p:sp>
        <p:nvSpPr>
          <p:cNvPr id="17" name="Rectangle 16"/>
          <p:cNvSpPr/>
          <p:nvPr/>
        </p:nvSpPr>
        <p:spPr>
          <a:xfrm>
            <a:off x="4337538" y="306378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sur</a:t>
            </a:r>
            <a:endParaRPr lang="en-GB" sz="3200" b="1" dirty="0">
              <a:latin typeface="Century Gothic" panose="020B0502020202020204" pitchFamily="34" charset="0"/>
            </a:endParaRPr>
          </a:p>
        </p:txBody>
      </p:sp>
      <p:sp>
        <p:nvSpPr>
          <p:cNvPr id="18" name="Rectangle 17"/>
          <p:cNvSpPr/>
          <p:nvPr/>
        </p:nvSpPr>
        <p:spPr>
          <a:xfrm>
            <a:off x="6682153" y="3050826"/>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groupe</a:t>
            </a:r>
            <a:endParaRPr lang="en-GB" sz="3200" b="1" dirty="0">
              <a:latin typeface="Century Gothic" panose="020B0502020202020204" pitchFamily="34" charset="0"/>
            </a:endParaRPr>
          </a:p>
        </p:txBody>
      </p:sp>
      <p:sp>
        <p:nvSpPr>
          <p:cNvPr id="19" name="Rectangle 18"/>
          <p:cNvSpPr/>
          <p:nvPr/>
        </p:nvSpPr>
        <p:spPr>
          <a:xfrm>
            <a:off x="1992923" y="4172432"/>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bonjour !</a:t>
            </a:r>
            <a:endParaRPr lang="en-GB" sz="3200" b="1" dirty="0">
              <a:latin typeface="Century Gothic" panose="020B0502020202020204" pitchFamily="34" charset="0"/>
            </a:endParaRPr>
          </a:p>
        </p:txBody>
      </p:sp>
      <p:sp>
        <p:nvSpPr>
          <p:cNvPr id="20" name="Rectangle 19"/>
          <p:cNvSpPr/>
          <p:nvPr/>
        </p:nvSpPr>
        <p:spPr>
          <a:xfrm>
            <a:off x="4337538" y="4172432"/>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bureau</a:t>
            </a:r>
            <a:endParaRPr lang="en-GB" sz="3200" b="1" dirty="0">
              <a:latin typeface="Century Gothic" panose="020B0502020202020204" pitchFamily="34" charset="0"/>
            </a:endParaRPr>
          </a:p>
        </p:txBody>
      </p:sp>
      <p:sp>
        <p:nvSpPr>
          <p:cNvPr id="21" name="Rectangle 20"/>
          <p:cNvSpPr/>
          <p:nvPr/>
        </p:nvSpPr>
        <p:spPr>
          <a:xfrm>
            <a:off x="6682153" y="415946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vue</a:t>
            </a:r>
            <a:endParaRPr lang="en-GB" sz="3200" b="1" dirty="0">
              <a:latin typeface="Century Gothic" panose="020B0502020202020204" pitchFamily="34" charset="0"/>
            </a:endParaRPr>
          </a:p>
        </p:txBody>
      </p:sp>
      <p:sp>
        <p:nvSpPr>
          <p:cNvPr id="22" name="Rectangle 21"/>
          <p:cNvSpPr/>
          <p:nvPr/>
        </p:nvSpPr>
        <p:spPr>
          <a:xfrm>
            <a:off x="1992923" y="5268112"/>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nous</a:t>
            </a:r>
            <a:endParaRPr lang="en-GB" sz="3200" b="1" dirty="0">
              <a:latin typeface="Century Gothic" panose="020B0502020202020204" pitchFamily="34" charset="0"/>
            </a:endParaRPr>
          </a:p>
        </p:txBody>
      </p:sp>
      <p:sp>
        <p:nvSpPr>
          <p:cNvPr id="23" name="Rectangle 22"/>
          <p:cNvSpPr/>
          <p:nvPr/>
        </p:nvSpPr>
        <p:spPr>
          <a:xfrm>
            <a:off x="4337538" y="5268112"/>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vue</a:t>
            </a:r>
            <a:endParaRPr lang="en-GB" sz="3200" b="1" dirty="0">
              <a:latin typeface="Century Gothic" panose="020B0502020202020204" pitchFamily="34" charset="0"/>
            </a:endParaRPr>
          </a:p>
        </p:txBody>
      </p:sp>
      <p:sp>
        <p:nvSpPr>
          <p:cNvPr id="24" name="Rectangle 23"/>
          <p:cNvSpPr/>
          <p:nvPr/>
        </p:nvSpPr>
        <p:spPr>
          <a:xfrm>
            <a:off x="6682153" y="5255149"/>
            <a:ext cx="1934308" cy="515310"/>
          </a:xfrm>
          <a:prstGeom prst="rect">
            <a:avLst/>
          </a:prstGeom>
          <a:solidFill>
            <a:srgbClr val="115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latin typeface="Century Gothic" panose="020B0502020202020204" pitchFamily="34" charset="0"/>
              </a:rPr>
              <a:t>vous</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1415054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454</Words>
  <Application>Microsoft Office PowerPoint</Application>
  <PresentationFormat>Widescreen</PresentationFormat>
  <Paragraphs>101</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Century Gothic</vt:lpstr>
      <vt:lpstr>Times New Roman</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Study</cp:lastModifiedBy>
  <cp:revision>34</cp:revision>
  <dcterms:created xsi:type="dcterms:W3CDTF">2019-03-27T07:30:03Z</dcterms:created>
  <dcterms:modified xsi:type="dcterms:W3CDTF">2019-06-22T07:02:11Z</dcterms:modified>
</cp:coreProperties>
</file>