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0" r:id="rId3"/>
    <p:sldId id="270" r:id="rId4"/>
    <p:sldId id="272" r:id="rId5"/>
    <p:sldId id="271" r:id="rId6"/>
    <p:sldId id="273" r:id="rId7"/>
    <p:sldId id="274" r:id="rId8"/>
    <p:sldId id="277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500"/>
    <a:srgbClr val="115076"/>
    <a:srgbClr val="FE7F00"/>
    <a:srgbClr val="E65D00"/>
    <a:srgbClr val="FBF0D5"/>
    <a:srgbClr val="DAA520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013" autoAdjust="0"/>
  </p:normalViewPr>
  <p:slideViewPr>
    <p:cSldViewPr snapToGrid="0">
      <p:cViewPr varScale="1">
        <p:scale>
          <a:sx n="90" d="100"/>
          <a:sy n="90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pictures selected are available</a:t>
            </a:r>
            <a:r>
              <a:rPr lang="en-GB" baseline="0" dirty="0" smtClean="0"/>
              <a:t> under a Creative Common license, no attribution required.</a:t>
            </a:r>
            <a:br>
              <a:rPr lang="en-GB" baseline="0" dirty="0" smtClean="0"/>
            </a:br>
            <a:r>
              <a:rPr lang="en-GB" baseline="0" dirty="0" smtClean="0"/>
              <a:t>This is the </a:t>
            </a:r>
            <a:r>
              <a:rPr lang="en-GB" b="1" baseline="0" dirty="0" smtClean="0"/>
              <a:t>second</a:t>
            </a:r>
            <a:r>
              <a:rPr lang="en-GB" baseline="0" dirty="0" smtClean="0"/>
              <a:t> 10-minute phonics sequence for the sounds ‘u’ and ‘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’, which are introduced as a pair to strengthen learners’ ability to differentiate between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2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Recap </a:t>
            </a:r>
            <a:r>
              <a:rPr lang="en-GB" baseline="0" dirty="0" smtClean="0"/>
              <a:t>the pronunciation of the individual </a:t>
            </a:r>
            <a:r>
              <a:rPr lang="en-GB" b="1" baseline="0" dirty="0" smtClean="0"/>
              <a:t>SSC ‘U’ </a:t>
            </a:r>
            <a:r>
              <a:rPr lang="en-GB" baseline="0" dirty="0" smtClean="0"/>
              <a:t>and then the pronunciation of the </a:t>
            </a:r>
            <a:r>
              <a:rPr lang="en-GB" b="1" baseline="0" dirty="0" smtClean="0"/>
              <a:t>source word ‘</a:t>
            </a:r>
            <a:r>
              <a:rPr lang="en-GB" b="1" baseline="0" dirty="0" err="1" smtClean="0"/>
              <a:t>tu</a:t>
            </a:r>
            <a:r>
              <a:rPr lang="en-GB" b="1" baseline="0" dirty="0" smtClean="0"/>
              <a:t>’.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dirty="0" err="1" smtClean="0"/>
              <a:t>A</a:t>
            </a:r>
            <a:r>
              <a:rPr lang="en-GB" dirty="0" smtClean="0"/>
              <a:t> possible gesture for this </a:t>
            </a:r>
            <a:r>
              <a:rPr lang="en-GB" b="1" dirty="0" smtClean="0"/>
              <a:t>source </a:t>
            </a:r>
            <a:r>
              <a:rPr lang="en-GB" dirty="0" smtClean="0"/>
              <a:t>word</a:t>
            </a:r>
            <a:r>
              <a:rPr lang="en-GB" baseline="0" dirty="0" smtClean="0"/>
              <a:t> </a:t>
            </a:r>
            <a:r>
              <a:rPr lang="en-GB" dirty="0" smtClean="0"/>
              <a:t>would be to point to someone else as though</a:t>
            </a:r>
            <a:r>
              <a:rPr lang="en-GB" baseline="0" dirty="0" smtClean="0"/>
              <a:t> addressing him/her ‘you’.</a:t>
            </a:r>
            <a:endParaRPr lang="en-GB" dirty="0" smtClean="0"/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Word frequency rankings (1 is the most common word in French): </a:t>
            </a:r>
            <a:br>
              <a:rPr lang="en-GB" baseline="0" dirty="0" smtClean="0"/>
            </a:br>
            <a:r>
              <a:rPr lang="en-GB" b="1" baseline="0" dirty="0" err="1" smtClean="0"/>
              <a:t>tu</a:t>
            </a:r>
            <a:r>
              <a:rPr lang="en-GB" baseline="0" dirty="0" smtClean="0"/>
              <a:t> [112]; </a:t>
            </a:r>
            <a:r>
              <a:rPr lang="en-GB" b="1" baseline="0" dirty="0" err="1" smtClean="0"/>
              <a:t>salut</a:t>
            </a:r>
            <a:r>
              <a:rPr lang="en-GB" b="1" baseline="0" dirty="0" smtClean="0"/>
              <a:t> ! </a:t>
            </a:r>
            <a:r>
              <a:rPr lang="en-GB" b="0" baseline="0" dirty="0" smtClean="0"/>
              <a:t>[2205]</a:t>
            </a:r>
            <a:r>
              <a:rPr lang="en-GB" baseline="0" dirty="0" smtClean="0"/>
              <a:t> </a:t>
            </a:r>
            <a:r>
              <a:rPr lang="en-GB" b="1" baseline="0" dirty="0" err="1" smtClean="0"/>
              <a:t>vue</a:t>
            </a:r>
            <a:r>
              <a:rPr lang="en-GB" baseline="0" dirty="0" smtClean="0"/>
              <a:t> [191]; </a:t>
            </a:r>
            <a:r>
              <a:rPr lang="en-GB" b="1" baseline="0" dirty="0" smtClean="0"/>
              <a:t>sur</a:t>
            </a:r>
            <a:r>
              <a:rPr lang="en-GB" baseline="0" dirty="0" smtClean="0"/>
              <a:t> [16]; </a:t>
            </a:r>
            <a:r>
              <a:rPr lang="en-GB" b="1" baseline="0" dirty="0" err="1" smtClean="0"/>
              <a:t>amusant</a:t>
            </a:r>
            <a:r>
              <a:rPr lang="en-GB" baseline="0" dirty="0" smtClean="0"/>
              <a:t> [4695]; </a:t>
            </a:r>
            <a:r>
              <a:rPr lang="en-GB" b="1" baseline="0" dirty="0" smtClean="0"/>
              <a:t>utiliser </a:t>
            </a:r>
            <a:r>
              <a:rPr lang="en-GB" baseline="0" dirty="0" smtClean="0"/>
              <a:t>[345].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</a:t>
            </a:r>
            <a:r>
              <a:rPr lang="en-GB" baseline="0" dirty="0" smtClean="0"/>
              <a:t>the pronunciation of the individual </a:t>
            </a:r>
            <a:r>
              <a:rPr lang="en-GB" b="1" baseline="0" dirty="0" smtClean="0"/>
              <a:t>SSC ‘OU’ </a:t>
            </a:r>
            <a:r>
              <a:rPr lang="en-GB" baseline="0" dirty="0" smtClean="0"/>
              <a:t>and then the pronunciation of the </a:t>
            </a:r>
            <a:r>
              <a:rPr lang="en-GB" b="1" baseline="0" dirty="0" smtClean="0"/>
              <a:t>source word ‘nous’.</a:t>
            </a:r>
            <a:endParaRPr lang="en-GB" b="1" dirty="0" smtClean="0"/>
          </a:p>
          <a:p>
            <a:r>
              <a:rPr lang="en-GB" dirty="0" smtClean="0"/>
              <a:t>A possible gesture for this </a:t>
            </a:r>
            <a:r>
              <a:rPr lang="en-GB" b="1" dirty="0" smtClean="0"/>
              <a:t>source </a:t>
            </a:r>
            <a:r>
              <a:rPr lang="en-GB" dirty="0" smtClean="0"/>
              <a:t>word</a:t>
            </a:r>
            <a:r>
              <a:rPr lang="en-GB" baseline="0" dirty="0" smtClean="0"/>
              <a:t> </a:t>
            </a:r>
            <a:r>
              <a:rPr lang="en-GB" dirty="0" smtClean="0"/>
              <a:t>would be to have</a:t>
            </a:r>
            <a:r>
              <a:rPr lang="en-GB" baseline="0" dirty="0" smtClean="0"/>
              <a:t> both hands draw semi-circles out away from the body.  </a:t>
            </a:r>
            <a:br>
              <a:rPr lang="en-GB" baseline="0" dirty="0" smtClean="0"/>
            </a:br>
            <a:r>
              <a:rPr lang="en-GB" baseline="0" dirty="0" smtClean="0"/>
              <a:t>Hands start by the sides of the body, circle swiftly outwards and join up again in front, indicating the inclusion of the self in a larger group.</a:t>
            </a:r>
            <a:endParaRPr lang="en-GB" dirty="0" smtClean="0"/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Word frequency rankings (1 is the most common word in French): </a:t>
            </a:r>
            <a:br>
              <a:rPr lang="en-GB" baseline="0" dirty="0" smtClean="0"/>
            </a:br>
            <a:r>
              <a:rPr lang="en-GB" b="1" baseline="0" dirty="0" smtClean="0"/>
              <a:t>nous</a:t>
            </a:r>
            <a:r>
              <a:rPr lang="en-GB" baseline="0" dirty="0" smtClean="0"/>
              <a:t> [31]; </a:t>
            </a:r>
            <a:r>
              <a:rPr lang="en-GB" b="1" baseline="0" dirty="0" err="1" smtClean="0"/>
              <a:t>trouver</a:t>
            </a:r>
            <a:r>
              <a:rPr lang="en-GB" b="1" baseline="0" dirty="0" smtClean="0"/>
              <a:t> </a:t>
            </a:r>
            <a:r>
              <a:rPr lang="en-GB" b="0" baseline="0" dirty="0" smtClean="0"/>
              <a:t>[83]</a:t>
            </a:r>
            <a:r>
              <a:rPr lang="en-GB" baseline="0" dirty="0" smtClean="0"/>
              <a:t> </a:t>
            </a:r>
            <a:r>
              <a:rPr lang="en-GB" b="1" baseline="0" dirty="0" err="1" smtClean="0"/>
              <a:t>jouer</a:t>
            </a:r>
            <a:r>
              <a:rPr lang="en-GB" baseline="0" dirty="0" smtClean="0"/>
              <a:t> [219]; </a:t>
            </a:r>
            <a:r>
              <a:rPr lang="en-GB" b="1" baseline="0" dirty="0" smtClean="0"/>
              <a:t>bonjour</a:t>
            </a:r>
            <a:r>
              <a:rPr lang="en-GB" baseline="0" dirty="0" smtClean="0"/>
              <a:t> [1972]; </a:t>
            </a:r>
            <a:r>
              <a:rPr lang="en-GB" b="1" baseline="0" dirty="0" err="1" smtClean="0"/>
              <a:t>toujours</a:t>
            </a:r>
            <a:r>
              <a:rPr lang="en-GB" baseline="0" dirty="0" smtClean="0"/>
              <a:t> [103]; </a:t>
            </a:r>
            <a:r>
              <a:rPr lang="en-GB" b="1" baseline="0" dirty="0" err="1" smtClean="0"/>
              <a:t>douze</a:t>
            </a:r>
            <a:r>
              <a:rPr lang="en-GB" b="1" baseline="0" dirty="0" smtClean="0"/>
              <a:t> </a:t>
            </a:r>
            <a:r>
              <a:rPr lang="en-GB" baseline="0" dirty="0" smtClean="0"/>
              <a:t>[1664].</a:t>
            </a:r>
            <a:br>
              <a:rPr lang="en-GB" baseline="0" dirty="0" smtClean="0"/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9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</a:t>
            </a:r>
            <a:r>
              <a:rPr lang="en-GB" b="1" baseline="0" dirty="0" smtClean="0"/>
              <a:t>individual SSC ‘U’ </a:t>
            </a:r>
            <a:r>
              <a:rPr lang="en-GB" baseline="0" dirty="0" smtClean="0"/>
              <a:t>and then the </a:t>
            </a:r>
            <a:r>
              <a:rPr lang="en-GB" b="1" baseline="0" dirty="0" smtClean="0"/>
              <a:t>source</a:t>
            </a:r>
            <a:r>
              <a:rPr lang="en-GB" baseline="0" dirty="0" smtClean="0"/>
              <a:t> word again (with gesture, if using).</a:t>
            </a:r>
            <a:br>
              <a:rPr lang="en-GB" baseline="0" dirty="0" smtClean="0"/>
            </a:br>
            <a:r>
              <a:rPr lang="en-GB" baseline="0" dirty="0" smtClean="0"/>
              <a:t>Then recap the five </a:t>
            </a:r>
            <a:r>
              <a:rPr lang="en-GB" b="1" baseline="0" dirty="0" smtClean="0"/>
              <a:t>cluster</a:t>
            </a:r>
            <a:r>
              <a:rPr lang="en-GB" baseline="0" dirty="0" smtClean="0"/>
              <a:t> words.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4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</a:t>
            </a:r>
            <a:r>
              <a:rPr lang="en-GB" b="1" baseline="0" dirty="0" smtClean="0"/>
              <a:t>individual SSC ‘OU’ </a:t>
            </a:r>
            <a:r>
              <a:rPr lang="en-GB" baseline="0" dirty="0" smtClean="0"/>
              <a:t>and then the </a:t>
            </a:r>
            <a:r>
              <a:rPr lang="en-GB" b="1" baseline="0" dirty="0" smtClean="0"/>
              <a:t>source</a:t>
            </a:r>
            <a:r>
              <a:rPr lang="en-GB" baseline="0" dirty="0" smtClean="0"/>
              <a:t> word again (with gesture, if using).</a:t>
            </a:r>
            <a:br>
              <a:rPr lang="en-GB" baseline="0" dirty="0" smtClean="0"/>
            </a:br>
            <a:r>
              <a:rPr lang="en-GB" baseline="0" dirty="0" smtClean="0"/>
              <a:t>Then recap the five </a:t>
            </a:r>
            <a:r>
              <a:rPr lang="en-GB" b="1" baseline="0" dirty="0" smtClean="0"/>
              <a:t>cluster</a:t>
            </a:r>
            <a:r>
              <a:rPr lang="en-GB" baseline="0" dirty="0" smtClean="0"/>
              <a:t> words.</a:t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further practice</a:t>
            </a:r>
            <a:r>
              <a:rPr lang="en-GB" baseline="0" dirty="0" smtClean="0"/>
              <a:t> slide, this time without the pictures, so that pupils’ attention is focused even more carefully on the sound-writing relationship.</a:t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2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further practice</a:t>
            </a:r>
            <a:r>
              <a:rPr lang="en-GB" baseline="0" dirty="0" smtClean="0"/>
              <a:t> slide, this time without the pictures, so that pupils’ attention is focused even more carefully on the sound-writing relationship.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1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SLIDE </a:t>
            </a:r>
            <a:r>
              <a:rPr lang="fr-FR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AUDIO</a:t>
            </a:r>
            <a:br>
              <a:rPr lang="fr-FR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Answers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u/ 2. u / 3. ou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4.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5.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/ u (NB: I have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‘ou’ in souvent to help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1-5 and note ‘u’ or ‘ou’ </a:t>
            </a:r>
            <a:b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able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encouraged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use cluster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met.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Les jeux son très amusants.</a:t>
            </a:r>
            <a:b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Vous avez une belle vue sur la mer.</a:t>
            </a:r>
            <a:b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On se retrouve à quelle heure?</a:t>
            </a:r>
            <a:b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Dans ma chambre, </a:t>
            </a:r>
            <a:r>
              <a:rPr lang="fr-FR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j;ai</a:t>
            </a: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petit bureau.</a:t>
            </a:r>
            <a:b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Je joue souvent au rugby.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89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A reads three words aloud. Partner B (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facing away from the board and without seeing the words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identifies the odd one out.</a:t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numbers 1-3, then</a:t>
            </a:r>
            <a:r>
              <a:rPr lang="en-GB" dirty="0" smtClean="0"/>
              <a:t> students swap</a:t>
            </a:r>
            <a:r>
              <a:rPr lang="en-GB" baseline="0" dirty="0" smtClean="0"/>
              <a:t> roles.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Additional high-frequency words included 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 smtClean="0"/>
              <a:t>groupe</a:t>
            </a:r>
            <a:r>
              <a:rPr lang="en-GB" baseline="0" dirty="0" smtClean="0"/>
              <a:t> [187]; </a:t>
            </a:r>
            <a:r>
              <a:rPr lang="en-GB" b="1" baseline="0" dirty="0" smtClean="0"/>
              <a:t>bureau </a:t>
            </a:r>
            <a:r>
              <a:rPr lang="en-GB" b="0" baseline="0" dirty="0" smtClean="0"/>
              <a:t>[273]</a:t>
            </a:r>
            <a:r>
              <a:rPr lang="en-GB" baseline="0" dirty="0" smtClean="0"/>
              <a:t> </a:t>
            </a:r>
            <a:r>
              <a:rPr lang="en-GB" b="1" baseline="0" dirty="0" err="1" smtClean="0"/>
              <a:t>vous</a:t>
            </a:r>
            <a:r>
              <a:rPr lang="en-GB" baseline="0" dirty="0" smtClean="0"/>
              <a:t> [50]; </a:t>
            </a:r>
            <a:r>
              <a:rPr lang="en-GB" b="1" baseline="0" dirty="0" smtClean="0"/>
              <a:t>refuser</a:t>
            </a:r>
            <a:r>
              <a:rPr lang="en-GB" baseline="0" dirty="0" smtClean="0"/>
              <a:t> [271]</a:t>
            </a:r>
            <a:br>
              <a:rPr lang="en-GB" baseline="0" dirty="0" smtClean="0"/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22/06/2019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22/06/2019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22/06/2019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22/06/2019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22/06/2019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111" y="2105561"/>
            <a:ext cx="688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French SSC </a:t>
            </a:r>
            <a:b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teaching sequence</a:t>
            </a:r>
            <a:endParaRPr lang="en-GB" sz="4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395111" y="3301204"/>
            <a:ext cx="6606822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 / OU [1]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492" y="-954785"/>
            <a:ext cx="13400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5095" y="3460530"/>
            <a:ext cx="363671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3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73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endParaRPr lang="en-GB" sz="173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C:\Users\wdj\Google Drive\Primary\Y5 SoW\From Tracy\Pronouns\yo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92" y="725594"/>
            <a:ext cx="3581298" cy="31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9907" y="3362001"/>
            <a:ext cx="5150769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3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73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173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endParaRPr lang="en-GB" sz="173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368" y="-976776"/>
            <a:ext cx="40703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b="1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endParaRPr lang="en-GB" sz="24000" b="1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C:\Users\wdj\Google Drive\Primary\Y5 SoW\From Tracy\Pronouns\w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65" y="1411517"/>
            <a:ext cx="3451541" cy="279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470" y="-728651"/>
            <a:ext cx="134006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700" b="1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7941" y="3265184"/>
            <a:ext cx="1619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00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endParaRPr lang="en-GB" sz="10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C:\Users\wdj\Google Drive\Primary\Y5 SoW\From Tracy\Pronouns\yo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00" y="1672007"/>
            <a:ext cx="2150367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83034" y="1510748"/>
            <a:ext cx="2922104" cy="3282041"/>
          </a:xfrm>
          <a:prstGeom prst="roundRect">
            <a:avLst/>
          </a:prstGeom>
          <a:noFill/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2528" y="283723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Sal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!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1" y="1398103"/>
            <a:ext cx="1814026" cy="1498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06" y="1398103"/>
            <a:ext cx="2341075" cy="15658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11451" y="256212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3034" y="4691604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72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8504" y="5636150"/>
            <a:ext cx="185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[on]</a:t>
            </a:r>
            <a:endParaRPr lang="en-GB" sz="36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1451" y="4661615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tiliser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7341" y="5636150"/>
            <a:ext cx="185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[to use]</a:t>
            </a:r>
            <a:endParaRPr lang="en-GB" sz="36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638" y="4651839"/>
            <a:ext cx="430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sant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4" y="3372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7" grpId="0"/>
      <p:bldP spid="14" grpId="0"/>
      <p:bldP spid="15" grpId="0"/>
      <p:bldP spid="6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3860" y="-866185"/>
            <a:ext cx="314310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700" b="1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endParaRPr lang="en-GB" sz="16700" b="1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4668" y="3240857"/>
            <a:ext cx="3884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0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10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endParaRPr lang="en-GB" sz="10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83034" y="1510748"/>
            <a:ext cx="2922104" cy="3282041"/>
          </a:xfrm>
          <a:prstGeom prst="roundRect">
            <a:avLst/>
          </a:prstGeom>
          <a:noFill/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2528" y="283723"/>
            <a:ext cx="3886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ver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1451" y="256212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4502" y="4692483"/>
            <a:ext cx="4321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66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66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66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66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rs</a:t>
            </a:r>
            <a:endParaRPr lang="en-GB" sz="66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5691" y="5503141"/>
            <a:ext cx="291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[always; still]</a:t>
            </a:r>
            <a:endParaRPr lang="en-GB" sz="36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1451" y="4661615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ze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25" y="4651804"/>
            <a:ext cx="430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Bonj</a:t>
            </a:r>
            <a:r>
              <a:rPr lang="en-GB" sz="72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 !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C:\Users\wdj\Google Drive\Primary\Y5 SoW\From Tracy\Pronouns\w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20" y="1705074"/>
            <a:ext cx="2451814" cy="198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Blue Rounded Rectangle With Number 12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37" y="3613176"/>
            <a:ext cx="1478247" cy="11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uke Lamborn Reaching Dow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96" y="1456541"/>
            <a:ext cx="1235106" cy="16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13" y="3485074"/>
            <a:ext cx="1992627" cy="14955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70" y="1391309"/>
            <a:ext cx="2254747" cy="20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7" grpId="0"/>
      <p:bldP spid="14" grpId="0"/>
      <p:bldP spid="15" grpId="0"/>
      <p:bldP spid="6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470" y="-728651"/>
            <a:ext cx="134006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700" b="1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7941" y="3265184"/>
            <a:ext cx="1619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00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endParaRPr lang="en-GB" sz="10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C:\Users\wdj\Google Drive\Primary\Y5 SoW\From Tracy\Pronouns\yo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00" y="1672007"/>
            <a:ext cx="2150367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83034" y="1510748"/>
            <a:ext cx="2922104" cy="3282041"/>
          </a:xfrm>
          <a:prstGeom prst="roundRect">
            <a:avLst/>
          </a:prstGeom>
          <a:noFill/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28" y="283723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Sal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!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1451" y="256212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3034" y="4691604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72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8504" y="5636150"/>
            <a:ext cx="185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[on]</a:t>
            </a:r>
            <a:endParaRPr lang="en-GB" sz="36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1451" y="4661615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tiliser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7341" y="5636150"/>
            <a:ext cx="185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[to use]</a:t>
            </a:r>
            <a:endParaRPr lang="en-GB" sz="36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638" y="4651839"/>
            <a:ext cx="430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sant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7" grpId="0"/>
      <p:bldP spid="14" grpId="0"/>
      <p:bldP spid="15" grpId="0"/>
      <p:bldP spid="6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3860" y="-866185"/>
            <a:ext cx="314310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700" b="1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endParaRPr lang="en-GB" sz="16700" b="1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4668" y="3240857"/>
            <a:ext cx="3884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0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10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endParaRPr lang="en-GB" sz="10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83034" y="1510748"/>
            <a:ext cx="2922104" cy="3282041"/>
          </a:xfrm>
          <a:prstGeom prst="roundRect">
            <a:avLst/>
          </a:prstGeom>
          <a:noFill/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2528" y="283723"/>
            <a:ext cx="3886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ver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1451" y="256212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4502" y="4692483"/>
            <a:ext cx="4321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66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66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66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66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rs</a:t>
            </a:r>
            <a:endParaRPr lang="en-GB" sz="66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007" y="5528967"/>
            <a:ext cx="291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[always; still]</a:t>
            </a:r>
            <a:endParaRPr lang="en-GB" sz="36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1451" y="4661615"/>
            <a:ext cx="30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72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72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ze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25" y="4651804"/>
            <a:ext cx="430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Bonj</a:t>
            </a:r>
            <a:r>
              <a:rPr lang="en-GB" sz="72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72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 !</a:t>
            </a:r>
            <a:endParaRPr lang="en-GB" sz="72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C:\Users\wdj\Google Drive\Primary\Y5 SoW\From Tracy\Pronouns\w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20" y="1705074"/>
            <a:ext cx="2451814" cy="198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7" grpId="0"/>
      <p:bldP spid="14" grpId="0"/>
      <p:bldP spid="15" grpId="0"/>
      <p:bldP spid="6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20469" y="218661"/>
            <a:ext cx="2186609" cy="496957"/>
          </a:xfrm>
          <a:prstGeom prst="roundRect">
            <a:avLst/>
          </a:prstGeom>
          <a:solidFill>
            <a:srgbClr val="FE7F00"/>
          </a:solidFill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écouter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89" y="139189"/>
            <a:ext cx="890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Écoute</a:t>
            </a:r>
            <a:r>
              <a:rPr lang="en-GB" sz="32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. </a:t>
            </a:r>
            <a:r>
              <a:rPr lang="en-GB" sz="3200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Écris</a:t>
            </a:r>
            <a:r>
              <a:rPr lang="en-GB" sz="32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‘u’ </a:t>
            </a:r>
            <a:r>
              <a:rPr lang="en-GB" sz="3200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ou</a:t>
            </a:r>
            <a:r>
              <a:rPr lang="en-GB" sz="32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 ‘</a:t>
            </a:r>
            <a:r>
              <a:rPr lang="en-GB" sz="3200" b="1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ou</a:t>
            </a:r>
            <a:r>
              <a:rPr lang="en-GB" sz="32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’. </a:t>
            </a:r>
            <a:endParaRPr lang="en-GB" sz="32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0142" y="3077236"/>
            <a:ext cx="1106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On se </a:t>
            </a:r>
            <a:r>
              <a:rPr lang="fr-FR" sz="2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retr</a:t>
            </a:r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</a:t>
            </a:r>
            <a:r>
              <a:rPr lang="fr-FR" sz="2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</a:t>
            </a:r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à quelle heure?</a:t>
            </a:r>
          </a:p>
        </p:txBody>
      </p:sp>
      <p:sp>
        <p:nvSpPr>
          <p:cNvPr id="19" name="Action Button: Custom 18">
            <a:hlinkClick r:id="" action="ppaction://noaction" highlightClick="1">
              <a:snd r:embed="rId3" name="1. Les jeux.wav"/>
            </a:hlinkClick>
          </p:cNvPr>
          <p:cNvSpPr/>
          <p:nvPr/>
        </p:nvSpPr>
        <p:spPr>
          <a:xfrm>
            <a:off x="1052252" y="96165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Action Button: Custom 19">
            <a:hlinkClick r:id="" action="ppaction://noaction" highlightClick="1">
              <a:snd r:embed="rId4" name="2. Vous avez.wav"/>
            </a:hlinkClick>
          </p:cNvPr>
          <p:cNvSpPr/>
          <p:nvPr/>
        </p:nvSpPr>
        <p:spPr>
          <a:xfrm>
            <a:off x="1063542" y="1972011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ction Button: Custom 20">
            <a:hlinkClick r:id="" action="ppaction://noaction" highlightClick="1">
              <a:snd r:embed="rId5" name="3. On se retrouve.wav"/>
            </a:hlinkClick>
          </p:cNvPr>
          <p:cNvSpPr/>
          <p:nvPr/>
        </p:nvSpPr>
        <p:spPr>
          <a:xfrm>
            <a:off x="1063542" y="3024799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Action Button: Custom 21">
            <a:hlinkClick r:id="" action="ppaction://noaction" highlightClick="1">
              <a:snd r:embed="rId6" name="4. Dans ma chambre.wav"/>
            </a:hlinkClick>
          </p:cNvPr>
          <p:cNvSpPr/>
          <p:nvPr/>
        </p:nvSpPr>
        <p:spPr>
          <a:xfrm>
            <a:off x="1063542" y="4131309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Action Button: Custom 22">
            <a:hlinkClick r:id="" action="ppaction://noaction" highlightClick="1">
              <a:snd r:embed="rId7" name="5. Je joue.wav"/>
            </a:hlinkClick>
          </p:cNvPr>
          <p:cNvSpPr/>
          <p:nvPr/>
        </p:nvSpPr>
        <p:spPr>
          <a:xfrm>
            <a:off x="1052251" y="5257874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0142" y="5366832"/>
            <a:ext cx="1106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Je </a:t>
            </a:r>
            <a:r>
              <a:rPr lang="fr-FR" sz="28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j__e</a:t>
            </a:r>
            <a:r>
              <a:rPr lang="fr-FR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souvent </a:t>
            </a:r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au </a:t>
            </a:r>
            <a:r>
              <a:rPr lang="fr-FR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r__</a:t>
            </a:r>
            <a:r>
              <a:rPr lang="fr-FR" sz="28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gby</a:t>
            </a:r>
            <a:r>
              <a:rPr lang="fr-FR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0142" y="4222034"/>
            <a:ext cx="1106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Dans ma chambre, j’ai un petit b__</a:t>
            </a:r>
            <a:r>
              <a:rPr lang="fr-FR" sz="2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reau</a:t>
            </a:r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10142" y="2080969"/>
            <a:ext cx="1106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Vous avez une belle </a:t>
            </a:r>
            <a:r>
              <a:rPr lang="fr-FR" sz="2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v__e</a:t>
            </a:r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sur la mer.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10142" y="1016134"/>
            <a:ext cx="1106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Les jeux sont très </a:t>
            </a:r>
            <a:r>
              <a:rPr lang="fr-FR" sz="2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am</a:t>
            </a:r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</a:t>
            </a:r>
            <a:r>
              <a:rPr lang="fr-FR" sz="2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sants</a:t>
            </a:r>
            <a:r>
              <a:rPr lang="fr-FR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1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89" y="139189"/>
            <a:ext cx="890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Trouve</a:t>
            </a:r>
            <a:r>
              <a:rPr lang="en-GB" sz="32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l’intrus</a:t>
            </a:r>
            <a:r>
              <a:rPr lang="en-GB" sz="3200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139189"/>
            <a:ext cx="3587262" cy="596943"/>
          </a:xfrm>
          <a:prstGeom prst="rect">
            <a:avLst/>
          </a:prstGeom>
        </p:spPr>
      </p:pic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1052252" y="96165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1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1063542" y="1972011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2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063542" y="3024799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3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063542" y="4131309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4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1052251" y="5257874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5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07" y="95541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92923" y="10200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jouer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7538" y="10200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salut</a:t>
            </a:r>
            <a:r>
              <a:rPr lang="en-GB" sz="3200" b="1" dirty="0" smtClean="0">
                <a:latin typeface="Century Gothic" panose="020B0502020202020204" pitchFamily="34" charset="0"/>
              </a:rPr>
              <a:t> !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2153" y="1007126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douze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2923" y="2022724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utiliser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7538" y="2022724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refuser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153" y="2009761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trouver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2923" y="30637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toujours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7538" y="30637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sur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2153" y="3050826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groupe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2923" y="417243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bonjour !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7538" y="417243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bureau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2153" y="415946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vue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2923" y="526811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nous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37538" y="526811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vue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2153" y="525514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entury Gothic" panose="020B0502020202020204" pitchFamily="34" charset="0"/>
              </a:rPr>
              <a:t>vous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401</Words>
  <Application>Microsoft Office PowerPoint</Application>
  <PresentationFormat>Widescreen</PresentationFormat>
  <Paragraphs>106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30</cp:revision>
  <dcterms:created xsi:type="dcterms:W3CDTF">2019-03-27T07:30:03Z</dcterms:created>
  <dcterms:modified xsi:type="dcterms:W3CDTF">2019-06-22T07:02:55Z</dcterms:modified>
</cp:coreProperties>
</file>