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sldIdLst>
    <p:sldId id="269" r:id="rId2"/>
    <p:sldId id="573" r:id="rId3"/>
    <p:sldId id="425" r:id="rId4"/>
    <p:sldId id="672" r:id="rId5"/>
    <p:sldId id="675" r:id="rId6"/>
    <p:sldId id="592" r:id="rId7"/>
    <p:sldId id="450" r:id="rId8"/>
    <p:sldId id="671" r:id="rId9"/>
    <p:sldId id="622" r:id="rId10"/>
    <p:sldId id="655" r:id="rId11"/>
    <p:sldId id="502" r:id="rId12"/>
    <p:sldId id="504" r:id="rId13"/>
    <p:sldId id="505" r:id="rId14"/>
    <p:sldId id="673" r:id="rId15"/>
    <p:sldId id="506" r:id="rId16"/>
    <p:sldId id="273" r:id="rId17"/>
    <p:sldId id="258" r:id="rId18"/>
    <p:sldId id="670" r:id="rId19"/>
    <p:sldId id="666" r:id="rId20"/>
    <p:sldId id="667" r:id="rId21"/>
    <p:sldId id="612" r:id="rId22"/>
    <p:sldId id="664" r:id="rId23"/>
    <p:sldId id="676" r:id="rId24"/>
    <p:sldId id="677" r:id="rId25"/>
    <p:sldId id="679" r:id="rId26"/>
    <p:sldId id="674" r:id="rId27"/>
    <p:sldId id="360" r:id="rId28"/>
    <p:sldId id="357" r:id="rId29"/>
    <p:sldId id="680" r:id="rId30"/>
    <p:sldId id="359" r:id="rId31"/>
    <p:sldId id="27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D2C3"/>
    <a:srgbClr val="E469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73"/>
    <p:restoredTop sz="69301" autoAdjust="0"/>
  </p:normalViewPr>
  <p:slideViewPr>
    <p:cSldViewPr snapToGrid="0" snapToObjects="1" showGuides="1">
      <p:cViewPr varScale="1">
        <p:scale>
          <a:sx n="72" d="100"/>
          <a:sy n="72" d="100"/>
        </p:scale>
        <p:origin x="1688" y="200"/>
      </p:cViewPr>
      <p:guideLst>
        <p:guide orient="horz" pos="2160"/>
        <p:guide pos="3840"/>
      </p:guideLst>
    </p:cSldViewPr>
  </p:slideViewPr>
  <p:notesTextViewPr>
    <p:cViewPr>
      <p:scale>
        <a:sx n="3" d="2"/>
        <a:sy n="3" d="2"/>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FA9AC8-9D70-534F-843E-1AAED32FECE5}" type="datetimeFigureOut">
              <a:rPr lang="en-US" smtClean="0"/>
              <a:t>12/9/21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356A9C-836D-8C49-B980-1041400597BC}" type="slidenum">
              <a:rPr lang="en-US" smtClean="0"/>
              <a:t>‹#›</a:t>
            </a:fld>
            <a:endParaRPr lang="en-US"/>
          </a:p>
        </p:txBody>
      </p:sp>
    </p:spTree>
    <p:extLst>
      <p:ext uri="{BB962C8B-B14F-4D97-AF65-F5344CB8AC3E}">
        <p14:creationId xmlns:p14="http://schemas.microsoft.com/office/powerpoint/2010/main" val="2718701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rae.es/dpd/Am%C3%A9rica?id=4EWtRO1VZD6v7sHSpo"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With thanks to Rachel Hawkes for her input on the lesson material and </a:t>
            </a:r>
            <a:r>
              <a:rPr lang="en-GB" sz="1200" i="0" kern="1200" dirty="0">
                <a:solidFill>
                  <a:schemeClr val="tx1"/>
                </a:solidFill>
                <a:effectLst/>
                <a:latin typeface="+mn-lt"/>
                <a:ea typeface="+mn-ea"/>
                <a:cs typeface="+mn-cs"/>
              </a:rPr>
              <a:t>Blanca Román for native teacher feedback.</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Introduction of –</a:t>
            </a:r>
            <a:r>
              <a:rPr lang="en-GB" baseline="0" dirty="0" err="1"/>
              <a:t>ar</a:t>
            </a:r>
            <a:r>
              <a:rPr lang="en-GB" baseline="0" dirty="0"/>
              <a:t> verbs in the 3rd person past </a:t>
            </a:r>
            <a:r>
              <a:rPr lang="en-GB" baseline="0" dirty="0" err="1"/>
              <a:t>preterite</a:t>
            </a:r>
            <a:r>
              <a:rPr lang="en-GB" baseline="0" dirty="0"/>
              <a:t> (-</a:t>
            </a:r>
            <a:r>
              <a:rPr lang="en-GB" baseline="0" dirty="0" err="1"/>
              <a:t>aron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a:t>
            </a:r>
            <a:r>
              <a:rPr lang="en-GB" baseline="0" dirty="0" err="1"/>
              <a:t>ar</a:t>
            </a:r>
            <a:r>
              <a:rPr lang="en-GB" baseline="0" dirty="0"/>
              <a:t> verbs in the 3rd person singular past </a:t>
            </a:r>
            <a:r>
              <a:rPr lang="en-GB" baseline="0" dirty="0" err="1"/>
              <a:t>preterite</a:t>
            </a:r>
            <a:r>
              <a:rPr lang="en-GB" baseline="0" dirty="0"/>
              <a:t> (</a:t>
            </a:r>
            <a:r>
              <a:rPr lang="en-GB" baseline="0" dirty="0" err="1"/>
              <a:t>ó</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9.2.1.3 (introduce) </a:t>
            </a:r>
            <a:r>
              <a:rPr lang="es-GB" sz="1200" kern="1200" dirty="0">
                <a:solidFill>
                  <a:schemeClr val="tx1"/>
                </a:solidFill>
                <a:effectLst/>
                <a:latin typeface="+mn-lt"/>
                <a:ea typeface="+mn-ea"/>
                <a:cs typeface="+mn-cs"/>
              </a:rPr>
              <a:t>amenazar [1795]; atacar [1504]; escapar [899]; matar [576]; batalla [1423]; </a:t>
            </a:r>
            <a:r>
              <a:rPr lang="es-GB" sz="1200" u="none" kern="1200" dirty="0">
                <a:solidFill>
                  <a:schemeClr val="tx1"/>
                </a:solidFill>
                <a:effectLst/>
                <a:latin typeface="+mn-lt"/>
                <a:ea typeface="+mn-ea"/>
                <a:cs typeface="+mn-cs"/>
              </a:rPr>
              <a:t>camino</a:t>
            </a:r>
            <a:r>
              <a:rPr lang="es-GB" sz="1200" kern="1200" dirty="0">
                <a:solidFill>
                  <a:schemeClr val="tx1"/>
                </a:solidFill>
                <a:effectLst/>
                <a:latin typeface="+mn-lt"/>
                <a:ea typeface="+mn-ea"/>
                <a:cs typeface="+mn-cs"/>
              </a:rPr>
              <a:t> [363]; dios [355]; imperio [1459]; </a:t>
            </a:r>
            <a:r>
              <a:rPr lang="es-GB" sz="1200" u="none" strike="noStrike" kern="1200" dirty="0">
                <a:solidFill>
                  <a:schemeClr val="tx1"/>
                </a:solidFill>
                <a:effectLst/>
                <a:latin typeface="+mn-lt"/>
                <a:ea typeface="+mn-ea"/>
                <a:cs typeface="+mn-cs"/>
              </a:rPr>
              <a:t>lengua</a:t>
            </a:r>
            <a:r>
              <a:rPr lang="es-GB" sz="1200" kern="1200" dirty="0">
                <a:solidFill>
                  <a:schemeClr val="tx1"/>
                </a:solidFill>
                <a:effectLst/>
                <a:latin typeface="+mn-lt"/>
                <a:ea typeface="+mn-ea"/>
                <a:cs typeface="+mn-cs"/>
              </a:rPr>
              <a:t> [586]; oro [863]; rey [787]; </a:t>
            </a:r>
            <a:r>
              <a:rPr lang="es-GB" sz="1200" u="none" kern="1200" dirty="0">
                <a:solidFill>
                  <a:schemeClr val="tx1"/>
                </a:solidFill>
                <a:effectLst/>
                <a:latin typeface="+mn-lt"/>
                <a:ea typeface="+mn-ea"/>
                <a:cs typeface="+mn-cs"/>
              </a:rPr>
              <a:t>peruano</a:t>
            </a:r>
            <a:r>
              <a:rPr lang="es-GB" sz="1200" kern="1200" dirty="0">
                <a:solidFill>
                  <a:schemeClr val="tx1"/>
                </a:solidFill>
                <a:effectLst/>
                <a:latin typeface="+mn-lt"/>
                <a:ea typeface="+mn-ea"/>
                <a:cs typeface="+mn-cs"/>
              </a:rPr>
              <a:t> [1992]; Perú [N/A]; siglo [227]</a:t>
            </a:r>
            <a:r>
              <a:rPr lang="es-ES" sz="1200" kern="120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considerar</a:t>
            </a:r>
            <a:r>
              <a:rPr lang="es-ES" sz="1200" kern="1200" dirty="0">
                <a:solidFill>
                  <a:schemeClr val="tx1"/>
                </a:solidFill>
                <a:effectLst/>
                <a:latin typeface="+mn-lt"/>
                <a:ea typeface="+mn-ea"/>
                <a:cs typeface="+mn-cs"/>
              </a:rPr>
              <a:t> [257]; entonces</a:t>
            </a:r>
            <a:r>
              <a:rPr lang="es-ES" sz="1200" kern="1200" baseline="30000" dirty="0">
                <a:solidFill>
                  <a:schemeClr val="tx1"/>
                </a:solidFill>
                <a:effectLst/>
                <a:latin typeface="+mn-lt"/>
                <a:ea typeface="+mn-ea"/>
                <a:cs typeface="+mn-cs"/>
              </a:rPr>
              <a:t>2</a:t>
            </a:r>
            <a:r>
              <a:rPr lang="es-ES" sz="1200" kern="1200" baseline="0" dirty="0">
                <a:solidFill>
                  <a:schemeClr val="tx1"/>
                </a:solidFill>
                <a:effectLst/>
                <a:latin typeface="+mn-lt"/>
                <a:ea typeface="+mn-ea"/>
                <a:cs typeface="+mn-cs"/>
              </a:rPr>
              <a:t> [74]</a:t>
            </a:r>
            <a:r>
              <a:rPr lang="es-ES" sz="1200" kern="1200" dirty="0">
                <a:solidFill>
                  <a:schemeClr val="tx1"/>
                </a:solidFill>
                <a:effectLst/>
                <a:latin typeface="+mn-lt"/>
                <a:ea typeface="+mn-ea"/>
                <a:cs typeface="+mn-cs"/>
              </a:rPr>
              <a:t>; indígena [1503]</a:t>
            </a:r>
            <a:r>
              <a:rPr lang="es-GB" dirty="0">
                <a:effectLst/>
              </a:rPr>
              <a:t> </a:t>
            </a:r>
            <a:endParaRPr lang="es-GB" sz="1200" kern="1200" dirty="0">
              <a:solidFill>
                <a:schemeClr val="tx1"/>
              </a:solidFill>
              <a:effectLst/>
              <a:latin typeface="+mn-lt"/>
              <a:ea typeface="+mn-ea"/>
              <a:cs typeface="+mn-cs"/>
            </a:endParaRPr>
          </a:p>
          <a:p>
            <a:endParaRPr lang="es-ES" sz="1200" b="0"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9.1.2.2 (revisit) </a:t>
            </a:r>
            <a:r>
              <a:rPr lang="en-GB" sz="1200" b="0" i="0" u="none" strike="noStrike" kern="1200" cap="none" dirty="0" err="1">
                <a:solidFill>
                  <a:schemeClr val="tx1"/>
                </a:solidFill>
                <a:effectLst/>
                <a:latin typeface="+mn-lt"/>
                <a:ea typeface="Calibri"/>
                <a:cs typeface="Calibri"/>
                <a:sym typeface="Calibri"/>
              </a:rPr>
              <a:t>vosotros</a:t>
            </a:r>
            <a:r>
              <a:rPr lang="en-GB" sz="1200" b="0" i="0" u="none" strike="noStrike" kern="1200" cap="none" dirty="0">
                <a:solidFill>
                  <a:schemeClr val="tx1"/>
                </a:solidFill>
                <a:effectLst/>
                <a:latin typeface="+mn-lt"/>
                <a:ea typeface="Calibri"/>
                <a:cs typeface="Calibri"/>
                <a:sym typeface="Calibri"/>
              </a:rPr>
              <a:t> [2202];</a:t>
            </a:r>
            <a:r>
              <a:rPr lang="en-GB" sz="1200" b="1"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vosotras</a:t>
            </a:r>
            <a:r>
              <a:rPr lang="en-GB" sz="1200" b="0" i="0" u="none" strike="noStrike" kern="1200" cap="none" dirty="0">
                <a:solidFill>
                  <a:schemeClr val="tx1"/>
                </a:solidFill>
                <a:effectLst/>
                <a:latin typeface="+mn-lt"/>
                <a:ea typeface="Calibri"/>
                <a:cs typeface="Calibri"/>
                <a:sym typeface="Calibri"/>
              </a:rPr>
              <a:t> [2202]; </a:t>
            </a:r>
            <a:r>
              <a:rPr lang="en-GB" sz="1200" b="0" i="0" u="none" strike="noStrike" kern="1200" cap="none" dirty="0" err="1">
                <a:solidFill>
                  <a:schemeClr val="tx1"/>
                </a:solidFill>
                <a:effectLst/>
                <a:latin typeface="+mn-lt"/>
                <a:ea typeface="Calibri"/>
                <a:cs typeface="Calibri"/>
                <a:sym typeface="Calibri"/>
              </a:rPr>
              <a:t>aumentar</a:t>
            </a:r>
            <a:r>
              <a:rPr lang="en-GB" sz="1200" b="0" i="0" u="none" strike="noStrike" kern="1200" cap="none" dirty="0">
                <a:solidFill>
                  <a:schemeClr val="tx1"/>
                </a:solidFill>
                <a:effectLst/>
                <a:latin typeface="+mn-lt"/>
                <a:ea typeface="Calibri"/>
                <a:cs typeface="Calibri"/>
                <a:sym typeface="Calibri"/>
              </a:rPr>
              <a:t> [647]; </a:t>
            </a:r>
            <a:r>
              <a:rPr lang="en-GB" sz="1200" b="0" i="0" u="none" strike="noStrike" kern="1200" cap="none" dirty="0" err="1">
                <a:solidFill>
                  <a:schemeClr val="tx1"/>
                </a:solidFill>
                <a:effectLst/>
                <a:latin typeface="+mn-lt"/>
                <a:ea typeface="Calibri"/>
                <a:cs typeface="Calibri"/>
                <a:sym typeface="Calibri"/>
              </a:rPr>
              <a:t>beneficio</a:t>
            </a:r>
            <a:r>
              <a:rPr lang="en-GB" sz="1200" b="0" i="0" u="none" strike="noStrike" kern="1200" cap="none" dirty="0">
                <a:solidFill>
                  <a:schemeClr val="tx1"/>
                </a:solidFill>
                <a:effectLst/>
                <a:latin typeface="+mn-lt"/>
                <a:ea typeface="Calibri"/>
                <a:cs typeface="Calibri"/>
                <a:sym typeface="Calibri"/>
              </a:rPr>
              <a:t> [1169]; </a:t>
            </a:r>
            <a:r>
              <a:rPr lang="en-GB" sz="1200" b="0" i="0" u="none" strike="noStrike" kern="1200" cap="none" dirty="0" err="1">
                <a:solidFill>
                  <a:schemeClr val="tx1"/>
                </a:solidFill>
                <a:effectLst/>
                <a:latin typeface="+mn-lt"/>
                <a:ea typeface="Calibri"/>
                <a:cs typeface="Calibri"/>
                <a:sym typeface="Calibri"/>
              </a:rPr>
              <a:t>corazón</a:t>
            </a:r>
            <a:r>
              <a:rPr lang="en-GB" sz="1200" b="0" i="0" u="none" strike="noStrike" kern="1200" cap="none" dirty="0">
                <a:solidFill>
                  <a:schemeClr val="tx1"/>
                </a:solidFill>
                <a:effectLst/>
                <a:latin typeface="+mn-lt"/>
                <a:ea typeface="Calibri"/>
                <a:cs typeface="Calibri"/>
                <a:sym typeface="Calibri"/>
              </a:rPr>
              <a:t> [475]; </a:t>
            </a:r>
            <a:r>
              <a:rPr lang="en-GB" sz="1200" b="0" i="0" u="none" strike="noStrike" kern="1200" cap="none" dirty="0" err="1">
                <a:solidFill>
                  <a:schemeClr val="tx1"/>
                </a:solidFill>
                <a:effectLst/>
                <a:latin typeface="+mn-lt"/>
                <a:ea typeface="Calibri"/>
                <a:cs typeface="Calibri"/>
                <a:sym typeface="Calibri"/>
              </a:rPr>
              <a:t>cuerpo</a:t>
            </a:r>
            <a:r>
              <a:rPr lang="en-GB" sz="1200" b="0" i="0" u="none" strike="noStrike" kern="1200" cap="none" dirty="0">
                <a:solidFill>
                  <a:schemeClr val="tx1"/>
                </a:solidFill>
                <a:effectLst/>
                <a:latin typeface="+mn-lt"/>
                <a:ea typeface="Calibri"/>
                <a:cs typeface="Calibri"/>
                <a:sym typeface="Calibri"/>
              </a:rPr>
              <a:t> [232]; </a:t>
            </a:r>
            <a:r>
              <a:rPr lang="en-GB" sz="1200" b="0" i="0" u="none" strike="noStrike" kern="1200" cap="none" dirty="0" err="1">
                <a:solidFill>
                  <a:schemeClr val="tx1"/>
                </a:solidFill>
                <a:effectLst/>
                <a:latin typeface="+mn-lt"/>
                <a:ea typeface="Calibri"/>
                <a:cs typeface="Calibri"/>
                <a:sym typeface="Calibri"/>
              </a:rPr>
              <a:t>edad</a:t>
            </a:r>
            <a:r>
              <a:rPr lang="en-GB" sz="1200" b="0" i="0" u="none" strike="noStrike" kern="1200" cap="none" dirty="0">
                <a:solidFill>
                  <a:schemeClr val="tx1"/>
                </a:solidFill>
                <a:effectLst/>
                <a:latin typeface="+mn-lt"/>
                <a:ea typeface="Calibri"/>
                <a:cs typeface="Calibri"/>
                <a:sym typeface="Calibri"/>
              </a:rPr>
              <a:t> [419]; </a:t>
            </a:r>
            <a:r>
              <a:rPr lang="en-GB" sz="1200" b="0" i="0" u="none" strike="noStrike" kern="1200" cap="none" dirty="0" err="1">
                <a:solidFill>
                  <a:schemeClr val="tx1"/>
                </a:solidFill>
                <a:effectLst/>
                <a:latin typeface="+mn-lt"/>
                <a:ea typeface="Calibri"/>
                <a:cs typeface="Calibri"/>
                <a:sym typeface="Calibri"/>
              </a:rPr>
              <a:t>ojo</a:t>
            </a:r>
            <a:r>
              <a:rPr lang="en-GB" sz="1200" b="0" i="0" u="none" strike="noStrike" kern="1200" cap="none" dirty="0">
                <a:solidFill>
                  <a:schemeClr val="tx1"/>
                </a:solidFill>
                <a:effectLst/>
                <a:latin typeface="+mn-lt"/>
                <a:ea typeface="Calibri"/>
                <a:cs typeface="Calibri"/>
                <a:sym typeface="Calibri"/>
              </a:rPr>
              <a:t> [169]; peso [432]; </a:t>
            </a:r>
            <a:r>
              <a:rPr lang="en-GB" sz="1200" b="0" i="0" u="none" strike="noStrike" kern="1200" cap="none" dirty="0" err="1">
                <a:solidFill>
                  <a:schemeClr val="tx1"/>
                </a:solidFill>
                <a:effectLst/>
                <a:latin typeface="+mn-lt"/>
                <a:ea typeface="Calibri"/>
                <a:cs typeface="Calibri"/>
                <a:sym typeface="Calibri"/>
              </a:rPr>
              <a:t>piel</a:t>
            </a:r>
            <a:r>
              <a:rPr lang="en-GB" sz="1200" b="0" i="0" u="none" strike="noStrike" kern="1200" cap="none" dirty="0">
                <a:solidFill>
                  <a:schemeClr val="tx1"/>
                </a:solidFill>
                <a:effectLst/>
                <a:latin typeface="+mn-lt"/>
                <a:ea typeface="Calibri"/>
                <a:cs typeface="Calibri"/>
                <a:sym typeface="Calibri"/>
              </a:rPr>
              <a:t> [670]; </a:t>
            </a:r>
            <a:r>
              <a:rPr lang="en-GB" sz="1200" b="0" i="0" u="none" strike="noStrike" kern="1200" cap="none" dirty="0" err="1">
                <a:solidFill>
                  <a:schemeClr val="tx1"/>
                </a:solidFill>
                <a:effectLst/>
                <a:latin typeface="+mn-lt"/>
                <a:ea typeface="Calibri"/>
                <a:cs typeface="Calibri"/>
                <a:sym typeface="Calibri"/>
              </a:rPr>
              <a:t>delgado</a:t>
            </a:r>
            <a:r>
              <a:rPr lang="en-GB" sz="1200" b="0" i="0" u="none" strike="noStrike" kern="1200" cap="none" dirty="0">
                <a:solidFill>
                  <a:schemeClr val="tx1"/>
                </a:solidFill>
                <a:effectLst/>
                <a:latin typeface="+mn-lt"/>
                <a:ea typeface="Calibri"/>
                <a:cs typeface="Calibri"/>
                <a:sym typeface="Calibri"/>
              </a:rPr>
              <a:t> [2241]; </a:t>
            </a:r>
            <a:r>
              <a:rPr lang="en-GB" sz="1200" b="0" i="0" u="none" strike="noStrike" kern="1200" cap="none" dirty="0" err="1">
                <a:solidFill>
                  <a:schemeClr val="tx1"/>
                </a:solidFill>
                <a:effectLst/>
                <a:latin typeface="+mn-lt"/>
                <a:ea typeface="Calibri"/>
                <a:cs typeface="Calibri"/>
                <a:sym typeface="Calibri"/>
              </a:rPr>
              <a:t>gordo</a:t>
            </a:r>
            <a:r>
              <a:rPr lang="en-GB" sz="1200" b="0" i="0" u="none" strike="noStrike" kern="1200" cap="none" dirty="0">
                <a:solidFill>
                  <a:schemeClr val="tx1"/>
                </a:solidFill>
                <a:effectLst/>
                <a:latin typeface="+mn-lt"/>
                <a:ea typeface="Calibri"/>
                <a:cs typeface="Calibri"/>
                <a:sym typeface="Calibri"/>
              </a:rPr>
              <a:t> [1679]; </a:t>
            </a:r>
            <a:r>
              <a:rPr lang="en-GB" sz="1200" b="0" i="0" u="none" strike="noStrike" kern="1200" cap="none" dirty="0" err="1">
                <a:solidFill>
                  <a:schemeClr val="tx1"/>
                </a:solidFill>
                <a:effectLst/>
                <a:latin typeface="+mn-lt"/>
                <a:ea typeface="Calibri"/>
                <a:cs typeface="Calibri"/>
                <a:sym typeface="Calibri"/>
              </a:rPr>
              <a:t>joven</a:t>
            </a:r>
            <a:r>
              <a:rPr lang="en-GB" sz="1200" b="0" i="0" u="none" strike="noStrike" kern="1200" cap="none" dirty="0">
                <a:solidFill>
                  <a:schemeClr val="tx1"/>
                </a:solidFill>
                <a:effectLst/>
                <a:latin typeface="+mn-lt"/>
                <a:ea typeface="Calibri"/>
                <a:cs typeface="Calibri"/>
                <a:sym typeface="Calibri"/>
              </a:rPr>
              <a:t> [423]; </a:t>
            </a:r>
            <a:r>
              <a:rPr lang="en-GB" sz="1200" b="0" i="0" u="none" strike="noStrike" kern="1200" cap="none" dirty="0" err="1">
                <a:solidFill>
                  <a:schemeClr val="tx1"/>
                </a:solidFill>
                <a:effectLst/>
                <a:latin typeface="+mn-lt"/>
                <a:ea typeface="Calibri"/>
                <a:cs typeface="Calibri"/>
                <a:sym typeface="Calibri"/>
              </a:rPr>
              <a:t>pálido</a:t>
            </a:r>
            <a:r>
              <a:rPr lang="en-GB" sz="1200" b="0" i="0" u="none" strike="noStrike" kern="1200" cap="none" dirty="0">
                <a:solidFill>
                  <a:schemeClr val="tx1"/>
                </a:solidFill>
                <a:effectLst/>
                <a:latin typeface="+mn-lt"/>
                <a:ea typeface="Calibri"/>
                <a:cs typeface="Calibri"/>
                <a:sym typeface="Calibri"/>
              </a:rPr>
              <a:t> [2377]; </a:t>
            </a:r>
            <a:r>
              <a:rPr lang="en-GB" sz="1200" b="0" i="0" u="none" strike="noStrike" kern="1200" cap="none" dirty="0" err="1">
                <a:solidFill>
                  <a:schemeClr val="tx1"/>
                </a:solidFill>
                <a:effectLst/>
                <a:latin typeface="+mn-lt"/>
                <a:ea typeface="Calibri"/>
                <a:cs typeface="Calibri"/>
                <a:sym typeface="Calibri"/>
              </a:rPr>
              <a:t>sano</a:t>
            </a:r>
            <a:r>
              <a:rPr lang="en-GB" sz="1200" b="0" i="0" u="none" strike="noStrike" kern="1200" cap="none" dirty="0">
                <a:solidFill>
                  <a:schemeClr val="tx1"/>
                </a:solidFill>
                <a:effectLst/>
                <a:latin typeface="+mn-lt"/>
                <a:ea typeface="Calibri"/>
                <a:cs typeface="Calibri"/>
                <a:sym typeface="Calibri"/>
              </a:rPr>
              <a:t> [1961]; </a:t>
            </a:r>
            <a:r>
              <a:rPr lang="en-GB" sz="1200" b="0" i="0" u="none" strike="noStrike" kern="1200" cap="none" dirty="0" err="1">
                <a:solidFill>
                  <a:schemeClr val="tx1"/>
                </a:solidFill>
                <a:effectLst/>
                <a:latin typeface="+mn-lt"/>
                <a:ea typeface="Calibri"/>
                <a:cs typeface="Calibri"/>
                <a:sym typeface="Calibri"/>
              </a:rPr>
              <a:t>vuestro</a:t>
            </a:r>
            <a:r>
              <a:rPr lang="en-GB" sz="1200" b="0" i="0" u="none" strike="noStrike" kern="1200" cap="none" dirty="0">
                <a:solidFill>
                  <a:schemeClr val="tx1"/>
                </a:solidFill>
                <a:effectLst/>
                <a:latin typeface="+mn-lt"/>
                <a:ea typeface="Calibri"/>
                <a:cs typeface="Calibri"/>
                <a:sym typeface="Calibri"/>
              </a:rPr>
              <a:t> [1748] </a:t>
            </a:r>
            <a:r>
              <a:rPr lang="en-GB" sz="1200" b="0" i="0" u="none" strike="noStrike" kern="1200" cap="none" dirty="0" err="1">
                <a:solidFill>
                  <a:schemeClr val="tx1"/>
                </a:solidFill>
                <a:effectLst/>
                <a:latin typeface="+mn-lt"/>
                <a:ea typeface="Calibri"/>
                <a:cs typeface="Calibri"/>
                <a:sym typeface="Calibri"/>
              </a:rPr>
              <a:t>vuestra</a:t>
            </a:r>
            <a:r>
              <a:rPr lang="en-GB" sz="1200" b="0" i="0" u="none" strike="noStrike" kern="1200" cap="none" dirty="0">
                <a:solidFill>
                  <a:schemeClr val="tx1"/>
                </a:solidFill>
                <a:effectLst/>
                <a:latin typeface="+mn-lt"/>
                <a:ea typeface="Calibri"/>
                <a:cs typeface="Calibri"/>
                <a:sym typeface="Calibri"/>
              </a:rPr>
              <a:t> [1748]; </a:t>
            </a:r>
            <a:r>
              <a:rPr lang="en-GB" sz="1200" b="0" i="0" u="none" strike="noStrike" kern="1200" cap="none" dirty="0" err="1">
                <a:solidFill>
                  <a:schemeClr val="tx1"/>
                </a:solidFill>
                <a:effectLst/>
                <a:latin typeface="+mn-lt"/>
                <a:ea typeface="Calibri"/>
                <a:cs typeface="Calibri"/>
                <a:sym typeface="Calibri"/>
              </a:rPr>
              <a:t>cuarenta</a:t>
            </a:r>
            <a:r>
              <a:rPr lang="en-GB" sz="1200" b="0" i="0" u="none" strike="noStrike" kern="1200" cap="none" dirty="0">
                <a:solidFill>
                  <a:schemeClr val="tx1"/>
                </a:solidFill>
                <a:effectLst/>
                <a:latin typeface="+mn-lt"/>
                <a:ea typeface="Calibri"/>
                <a:cs typeface="Calibri"/>
                <a:sym typeface="Calibri"/>
              </a:rPr>
              <a:t> [1091]; </a:t>
            </a:r>
            <a:r>
              <a:rPr lang="en-GB" sz="1200" b="0" i="0" u="none" strike="noStrike" kern="1200" cap="none" dirty="0" err="1">
                <a:solidFill>
                  <a:schemeClr val="tx1"/>
                </a:solidFill>
                <a:effectLst/>
                <a:latin typeface="+mn-lt"/>
                <a:ea typeface="Calibri"/>
                <a:cs typeface="Calibri"/>
                <a:sym typeface="Calibri"/>
              </a:rPr>
              <a:t>cincuenta</a:t>
            </a:r>
            <a:r>
              <a:rPr lang="en-GB" sz="1200" b="0" i="0" u="none" strike="noStrike" kern="1200" cap="none" dirty="0">
                <a:solidFill>
                  <a:schemeClr val="tx1"/>
                </a:solidFill>
                <a:effectLst/>
                <a:latin typeface="+mn-lt"/>
                <a:ea typeface="Calibri"/>
                <a:cs typeface="Calibri"/>
                <a:sym typeface="Calibri"/>
              </a:rPr>
              <a:t> [963]; </a:t>
            </a:r>
            <a:r>
              <a:rPr lang="en-GB" sz="1200" b="0" i="0" u="none" strike="noStrike" kern="1200" cap="none" dirty="0" err="1">
                <a:solidFill>
                  <a:schemeClr val="tx1"/>
                </a:solidFill>
                <a:effectLst/>
                <a:latin typeface="+mn-lt"/>
                <a:ea typeface="Calibri"/>
                <a:cs typeface="Calibri"/>
                <a:sym typeface="Calibri"/>
              </a:rPr>
              <a:t>sesenta</a:t>
            </a:r>
            <a:r>
              <a:rPr lang="en-GB" sz="1200" b="0" i="0" u="none" strike="noStrike" kern="1200" cap="none" dirty="0">
                <a:solidFill>
                  <a:schemeClr val="tx1"/>
                </a:solidFill>
                <a:effectLst/>
                <a:latin typeface="+mn-lt"/>
                <a:ea typeface="Calibri"/>
                <a:cs typeface="Calibri"/>
                <a:sym typeface="Calibri"/>
              </a:rPr>
              <a:t> [1588]; </a:t>
            </a:r>
            <a:r>
              <a:rPr lang="en-GB" sz="1200" b="0" i="0" u="none" strike="noStrike" kern="1200" cap="none" dirty="0" err="1">
                <a:solidFill>
                  <a:schemeClr val="tx1"/>
                </a:solidFill>
                <a:effectLst/>
                <a:latin typeface="+mn-lt"/>
                <a:ea typeface="Calibri"/>
                <a:cs typeface="Calibri"/>
                <a:sym typeface="Calibri"/>
              </a:rPr>
              <a:t>setenta</a:t>
            </a:r>
            <a:r>
              <a:rPr lang="en-GB" sz="1200" b="0" i="0" u="none" strike="noStrike" kern="1200" cap="none" dirty="0">
                <a:solidFill>
                  <a:schemeClr val="tx1"/>
                </a:solidFill>
                <a:effectLst/>
                <a:latin typeface="+mn-lt"/>
                <a:ea typeface="Calibri"/>
                <a:cs typeface="Calibri"/>
                <a:sym typeface="Calibri"/>
              </a:rPr>
              <a:t> [1939] </a:t>
            </a:r>
          </a:p>
          <a:p>
            <a:pPr marL="0" lvl="0" indent="0" algn="l" rtl="0">
              <a:spcBef>
                <a:spcPts val="0"/>
              </a:spcBef>
              <a:spcAft>
                <a:spcPts val="0"/>
              </a:spcAft>
              <a:buNone/>
            </a:pPr>
            <a:endParaRPr lang="en-GB" sz="1200" b="0" i="0" u="none" strike="noStrike" kern="1200" cap="none" dirty="0">
              <a:solidFill>
                <a:schemeClr val="tx1"/>
              </a:solidFill>
              <a:effectLst/>
              <a:latin typeface="+mn-lt"/>
              <a:ea typeface="+mn-ea"/>
              <a:cs typeface="Calibri"/>
              <a:sym typeface="Calibri"/>
            </a:endParaRPr>
          </a:p>
          <a:p>
            <a:pPr marL="0" lvl="0" indent="0" algn="l" rtl="0">
              <a:spcBef>
                <a:spcPts val="0"/>
              </a:spcBef>
              <a:spcAft>
                <a:spcPts val="0"/>
              </a:spcAft>
              <a:buNone/>
            </a:pPr>
            <a:r>
              <a:rPr lang="en-GB" sz="1200" b="1" i="0" u="none" strike="noStrike" kern="1200" dirty="0">
                <a:solidFill>
                  <a:schemeClr val="tx1"/>
                </a:solidFill>
                <a:effectLst/>
                <a:latin typeface="+mn-lt"/>
                <a:ea typeface="+mn-ea"/>
                <a:cs typeface="+mn-cs"/>
              </a:rPr>
              <a:t>9.1.1.5 (revisit)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costar</a:t>
            </a:r>
            <a:r>
              <a:rPr lang="en-GB" sz="1200" b="0" i="0" u="none" strike="noStrike" kern="1200" dirty="0">
                <a:solidFill>
                  <a:schemeClr val="tx1"/>
                </a:solidFill>
                <a:effectLst/>
                <a:latin typeface="+mn-lt"/>
                <a:ea typeface="+mn-ea"/>
                <a:cs typeface="+mn-cs"/>
              </a:rPr>
              <a:t> [775]; </a:t>
            </a:r>
            <a:r>
              <a:rPr lang="en-GB" sz="1200" b="0" i="0" u="none" strike="noStrike" kern="1200" dirty="0" err="1">
                <a:solidFill>
                  <a:schemeClr val="tx1"/>
                </a:solidFill>
                <a:effectLst/>
                <a:latin typeface="+mn-lt"/>
                <a:ea typeface="+mn-ea"/>
                <a:cs typeface="+mn-cs"/>
              </a:rPr>
              <a:t>preferir</a:t>
            </a:r>
            <a:r>
              <a:rPr lang="en-GB" sz="1200" b="0" i="0" u="none" strike="noStrike" kern="1200" dirty="0">
                <a:solidFill>
                  <a:schemeClr val="tx1"/>
                </a:solidFill>
                <a:effectLst/>
                <a:latin typeface="+mn-lt"/>
                <a:ea typeface="+mn-ea"/>
                <a:cs typeface="+mn-cs"/>
              </a:rPr>
              <a:t> [714]; </a:t>
            </a:r>
            <a:r>
              <a:rPr lang="en-GB" sz="1200" b="0" i="0" u="none" strike="noStrike" kern="1200" dirty="0" err="1">
                <a:solidFill>
                  <a:schemeClr val="tx1"/>
                </a:solidFill>
                <a:effectLst/>
                <a:latin typeface="+mn-lt"/>
                <a:ea typeface="+mn-ea"/>
                <a:cs typeface="+mn-cs"/>
              </a:rPr>
              <a:t>colocar</a:t>
            </a:r>
            <a:r>
              <a:rPr lang="en-GB" sz="1200" b="0" i="0" u="none" strike="noStrike" kern="1200" dirty="0">
                <a:solidFill>
                  <a:schemeClr val="tx1"/>
                </a:solidFill>
                <a:effectLst/>
                <a:latin typeface="+mn-lt"/>
                <a:ea typeface="+mn-ea"/>
                <a:cs typeface="+mn-cs"/>
              </a:rPr>
              <a:t> [801]; soler [559]; </a:t>
            </a:r>
            <a:r>
              <a:rPr lang="en-GB" sz="1200" b="0" i="0" u="none" strike="noStrike" kern="1200" dirty="0" err="1">
                <a:solidFill>
                  <a:schemeClr val="tx1"/>
                </a:solidFill>
                <a:effectLst/>
                <a:latin typeface="+mn-lt"/>
                <a:ea typeface="+mn-ea"/>
                <a:cs typeface="+mn-cs"/>
              </a:rPr>
              <a:t>probar</a:t>
            </a:r>
            <a:r>
              <a:rPr lang="en-GB" sz="1200" b="0" i="0" u="none" strike="noStrike" kern="1200" dirty="0">
                <a:solidFill>
                  <a:schemeClr val="tx1"/>
                </a:solidFill>
                <a:effectLst/>
                <a:latin typeface="+mn-lt"/>
                <a:ea typeface="+mn-ea"/>
                <a:cs typeface="+mn-cs"/>
              </a:rPr>
              <a:t> [959]; </a:t>
            </a:r>
            <a:r>
              <a:rPr lang="en-GB" sz="1200" b="0" i="0" u="none" strike="noStrike" kern="1200" dirty="0" err="1">
                <a:solidFill>
                  <a:schemeClr val="tx1"/>
                </a:solidFill>
                <a:effectLst/>
                <a:latin typeface="+mn-lt"/>
                <a:ea typeface="+mn-ea"/>
                <a:cs typeface="+mn-cs"/>
              </a:rPr>
              <a:t>mezclar</a:t>
            </a:r>
            <a:r>
              <a:rPr lang="en-GB" sz="1200" b="0" i="0" u="none" strike="noStrike" kern="1200" dirty="0">
                <a:solidFill>
                  <a:schemeClr val="tx1"/>
                </a:solidFill>
                <a:effectLst/>
                <a:latin typeface="+mn-lt"/>
                <a:ea typeface="+mn-ea"/>
                <a:cs typeface="+mn-cs"/>
              </a:rPr>
              <a:t> [1567]; pan [1341]; huevo [1994]; leche [1397]; vino [1344]; dulce [1860]; </a:t>
            </a:r>
            <a:r>
              <a:rPr lang="en-GB" sz="1200" b="0" i="0" u="none" strike="noStrike" kern="1200" dirty="0" err="1">
                <a:solidFill>
                  <a:schemeClr val="tx1"/>
                </a:solidFill>
                <a:effectLst/>
                <a:latin typeface="+mn-lt"/>
                <a:ea typeface="+mn-ea"/>
                <a:cs typeface="+mn-cs"/>
              </a:rPr>
              <a:t>tradicional</a:t>
            </a:r>
            <a:r>
              <a:rPr lang="en-GB" sz="1200" b="0" i="0" u="none" strike="noStrike" kern="1200" dirty="0">
                <a:solidFill>
                  <a:schemeClr val="tx1"/>
                </a:solidFill>
                <a:effectLst/>
                <a:latin typeface="+mn-lt"/>
                <a:ea typeface="+mn-ea"/>
                <a:cs typeface="+mn-cs"/>
              </a:rPr>
              <a:t> [1222]; fresco [1494]; caliente [1810]; </a:t>
            </a:r>
            <a:r>
              <a:rPr lang="en-GB" sz="1200" b="0" i="0" u="none" strike="noStrike" kern="1200" dirty="0" err="1">
                <a:solidFill>
                  <a:schemeClr val="tx1"/>
                </a:solidFill>
                <a:effectLst/>
                <a:latin typeface="+mn-lt"/>
                <a:ea typeface="+mn-ea"/>
                <a:cs typeface="+mn-cs"/>
              </a:rPr>
              <a:t>verdura</a:t>
            </a:r>
            <a:r>
              <a:rPr lang="en-GB" sz="1200" b="0" i="0" u="none" strike="noStrike" kern="1200" dirty="0">
                <a:solidFill>
                  <a:schemeClr val="tx1"/>
                </a:solidFill>
                <a:effectLst/>
                <a:latin typeface="+mn-lt"/>
                <a:ea typeface="+mn-ea"/>
                <a:cs typeface="+mn-cs"/>
              </a:rPr>
              <a:t> [4335]; </a:t>
            </a:r>
            <a:r>
              <a:rPr lang="en-GB" sz="1200" b="0" i="0" u="none" strike="noStrike" kern="1200" dirty="0" err="1">
                <a:solidFill>
                  <a:schemeClr val="tx1"/>
                </a:solidFill>
                <a:effectLst/>
                <a:latin typeface="+mn-lt"/>
                <a:ea typeface="+mn-ea"/>
                <a:cs typeface="+mn-cs"/>
              </a:rPr>
              <a:t>cortar</a:t>
            </a:r>
            <a:r>
              <a:rPr lang="en-GB" sz="1200" b="0" i="0" u="none" strike="noStrike" kern="1200" dirty="0">
                <a:solidFill>
                  <a:schemeClr val="tx1"/>
                </a:solidFill>
                <a:effectLst/>
                <a:latin typeface="+mn-lt"/>
                <a:ea typeface="+mn-ea"/>
                <a:cs typeface="+mn-cs"/>
              </a:rPr>
              <a:t> [755]</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352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GB" dirty="0"/>
              <a:t>1. Teacher asks questions, students volunteer answers.</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1908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b="0" i="0" dirty="0"/>
              <a:t>to</a:t>
            </a:r>
            <a:r>
              <a:rPr lang="en-US" b="0" i="0" baseline="0" dirty="0"/>
              <a:t> </a:t>
            </a:r>
            <a:r>
              <a:rPr lang="en-GB" baseline="0" dirty="0"/>
              <a:t>help students to connect the spoken and written forms of the language more securely; 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7 sections with a pause just after the words 1-6 below, to facilitate easy stop/start. </a:t>
            </a:r>
          </a:p>
          <a:p>
            <a:pPr marL="228600" indent="-228600">
              <a:buAutoNum type="arabicPeriod"/>
            </a:pPr>
            <a:r>
              <a:rPr lang="x-none" sz="1200" kern="1200">
                <a:solidFill>
                  <a:schemeClr val="tx1"/>
                </a:solidFill>
                <a:effectLst/>
                <a:latin typeface="+mn-lt"/>
                <a:ea typeface="+mn-ea"/>
                <a:cs typeface="+mn-cs"/>
              </a:rPr>
              <a:t>To support segmentation, stop the audio and ask students to say:</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a) the next word</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 All of set gaps are after ‘ser’ or ‘</a:t>
            </a:r>
            <a:r>
              <a:rPr lang="en-GB" sz="1200" kern="1200" dirty="0" err="1">
                <a:solidFill>
                  <a:schemeClr val="tx1"/>
                </a:solidFill>
                <a:effectLst/>
                <a:latin typeface="+mn-lt"/>
                <a:ea typeface="+mn-ea"/>
                <a:cs typeface="+mn-cs"/>
              </a:rPr>
              <a:t>estar</a:t>
            </a:r>
            <a:r>
              <a:rPr lang="en-GB" sz="1200" kern="1200" dirty="0">
                <a:solidFill>
                  <a:schemeClr val="tx1"/>
                </a:solidFill>
                <a:effectLst/>
                <a:latin typeface="+mn-lt"/>
                <a:ea typeface="+mn-ea"/>
                <a:cs typeface="+mn-cs"/>
              </a:rPr>
              <a:t>’, so students will need to think about words that they can use that would be possible with the verb. </a:t>
            </a:r>
            <a:endParaRPr lang="x-none" sz="1200" b="0" kern="120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 los españoles principalmente buscaron</a:t>
            </a:r>
            <a:r>
              <a:rPr lang="es-ES" sz="1200" b="0" kern="1200" dirty="0">
                <a:solidFill>
                  <a:schemeClr val="tx1"/>
                </a:solidFill>
                <a:effectLst/>
                <a:latin typeface="+mn-lt"/>
                <a:ea typeface="+mn-ea"/>
                <a:cs typeface="+mn-cs"/>
              </a:rPr>
              <a:t>...  </a:t>
            </a:r>
            <a:r>
              <a:rPr lang="x-none" sz="1200" b="0" kern="120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dinero, comida, suerte...) .</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 porque encontraron... </a:t>
            </a:r>
            <a:r>
              <a:rPr lang="es-ES"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ayuda, apoyo, una sociedad débil...).</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 Entonces Atahualpa... </a:t>
            </a:r>
            <a:r>
              <a:rPr lang="es-ES"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habló con los españoles, miró a los españoles, pensó en un plan).</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 Los incas... </a:t>
            </a:r>
            <a:r>
              <a:rPr lang="es-ES"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miraron/evitaron/pelearon contra/atacaron a los españoles...).</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 Cuando los españoles llegaron a ... </a:t>
            </a:r>
            <a:r>
              <a:rPr lang="es-ES"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la zona, al pueblo, al lugar...).</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 Francisco Pizarro y sus hombres... </a:t>
            </a:r>
            <a:r>
              <a:rPr lang="es-ES"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atacaron, visitaron al rey, caminaron a un pueblo...)</a:t>
            </a:r>
            <a:endParaRPr lang="x-none" sz="1200" b="0" kern="1200">
              <a:solidFill>
                <a:schemeClr val="tx1"/>
              </a:solidFill>
              <a:effectLst/>
              <a:latin typeface="+mn-lt"/>
              <a:ea typeface="+mn-ea"/>
              <a:cs typeface="+mn-cs"/>
            </a:endParaRPr>
          </a:p>
          <a:p>
            <a:pPr marL="285750" indent="-285750">
              <a:buFont typeface="+mj-lt"/>
              <a:buAutoNum type="romanUcPeriod"/>
            </a:pPr>
            <a:endParaRPr lang="x-none"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Transcript</a:t>
            </a:r>
          </a:p>
          <a:p>
            <a:pPr algn="just"/>
            <a:r>
              <a:rPr lang="es-ES" sz="1200" dirty="0">
                <a:solidFill>
                  <a:schemeClr val="accent5">
                    <a:lumMod val="50000"/>
                  </a:schemeClr>
                </a:solidFill>
              </a:rPr>
              <a:t>En los siglos XV y XVI los reyes de España apoyaron varios viajes a lugares diferentes de América. En estos viajes los españoles principalmente buscaron oro. No necesitaron mucho esfuerzo porque encontraron imperios grandes pero no muy fuertes, como el imperio inca.</a:t>
            </a:r>
          </a:p>
          <a:p>
            <a:pPr algn="just"/>
            <a:r>
              <a:rPr lang="es-ES" sz="1200" dirty="0">
                <a:solidFill>
                  <a:schemeClr val="accent5">
                    <a:lumMod val="50000"/>
                  </a:schemeClr>
                </a:solidFill>
              </a:rPr>
              <a:t>El último rey del imperio inca, Atahualpa, peleó contra su propio hermano en una batalla de cuatro años para ser el rey. Francisco Pizarro, un conquistador español, llegó a Perú poco después de esta batalla. </a:t>
            </a:r>
          </a:p>
          <a:p>
            <a:pPr algn="just"/>
            <a:r>
              <a:rPr lang="es-ES" sz="1200" dirty="0">
                <a:solidFill>
                  <a:schemeClr val="accent5">
                    <a:lumMod val="50000"/>
                  </a:schemeClr>
                </a:solidFill>
              </a:rPr>
              <a:t>Entonces Atahualpa envió a un grupo de personas en una misión para estudiar a los españoles. Los incas mostraron miedo a los caballos, ¡unos animales totalmente nuevos para los indígenas!</a:t>
            </a:r>
          </a:p>
          <a:p>
            <a:pPr algn="just"/>
            <a:r>
              <a:rPr lang="es-ES" sz="1200" dirty="0">
                <a:solidFill>
                  <a:schemeClr val="accent5">
                    <a:lumMod val="50000"/>
                  </a:schemeClr>
                </a:solidFill>
              </a:rPr>
              <a:t>Cuando los españoles llegaron a la costa Atahualpa no los atacó inmediatamente, quizás un gran error. Francisco Pizarro y sus hombres aprovecharon la situación, bajaron la montaña y buscaron un camino al pueblo de Cajamarca. </a:t>
            </a:r>
          </a:p>
          <a:p>
            <a:pPr algn="just"/>
            <a:endParaRPr lang="es-ES" sz="1200" b="1" dirty="0">
              <a:solidFill>
                <a:schemeClr val="accent5">
                  <a:lumMod val="50000"/>
                </a:schemeClr>
              </a:solidFill>
            </a:endParaRPr>
          </a:p>
          <a:p>
            <a:pPr algn="just"/>
            <a:r>
              <a:rPr lang="es-ES" sz="1200" b="1" dirty="0">
                <a:solidFill>
                  <a:schemeClr val="accent5">
                    <a:lumMod val="50000"/>
                  </a:schemeClr>
                </a:solidFill>
              </a:rPr>
              <a:t>Note:</a:t>
            </a:r>
          </a:p>
          <a:p>
            <a:pPr algn="just"/>
            <a:r>
              <a:rPr lang="es-ES" sz="1200" b="0" dirty="0">
                <a:solidFill>
                  <a:schemeClr val="accent5">
                    <a:lumMod val="50000"/>
                  </a:schemeClr>
                </a:solidFill>
              </a:rPr>
              <a:t>1. </a:t>
            </a:r>
            <a:r>
              <a:rPr lang="es-ES" sz="1200" b="0" dirty="0" err="1">
                <a:solidFill>
                  <a:schemeClr val="accent5">
                    <a:lumMod val="50000"/>
                  </a:schemeClr>
                </a:solidFill>
              </a:rPr>
              <a:t>Students</a:t>
            </a:r>
            <a:r>
              <a:rPr lang="es-ES" sz="1200" b="0" dirty="0">
                <a:solidFill>
                  <a:schemeClr val="accent5">
                    <a:lumMod val="50000"/>
                  </a:schemeClr>
                </a:solidFill>
              </a:rPr>
              <a:t> can be </a:t>
            </a:r>
            <a:r>
              <a:rPr lang="es-ES" sz="1200" b="0" dirty="0" err="1">
                <a:solidFill>
                  <a:schemeClr val="accent5">
                    <a:lumMod val="50000"/>
                  </a:schemeClr>
                </a:solidFill>
              </a:rPr>
              <a:t>encouraged</a:t>
            </a:r>
            <a:r>
              <a:rPr lang="es-ES" sz="1200" b="0" dirty="0">
                <a:solidFill>
                  <a:schemeClr val="accent5">
                    <a:lumMod val="50000"/>
                  </a:schemeClr>
                </a:solidFill>
              </a:rPr>
              <a:t> to </a:t>
            </a:r>
            <a:r>
              <a:rPr lang="es-ES" sz="1200" b="0" dirty="0" err="1">
                <a:solidFill>
                  <a:schemeClr val="accent5">
                    <a:lumMod val="50000"/>
                  </a:schemeClr>
                </a:solidFill>
              </a:rPr>
              <a:t>provide</a:t>
            </a:r>
            <a:r>
              <a:rPr lang="es-ES" sz="1200" b="0" dirty="0">
                <a:solidFill>
                  <a:schemeClr val="accent5">
                    <a:lumMod val="50000"/>
                  </a:schemeClr>
                </a:solidFill>
              </a:rPr>
              <a:t> </a:t>
            </a:r>
            <a:r>
              <a:rPr lang="es-ES" sz="1200" b="0" dirty="0" err="1">
                <a:solidFill>
                  <a:schemeClr val="accent5">
                    <a:lumMod val="50000"/>
                  </a:schemeClr>
                </a:solidFill>
              </a:rPr>
              <a:t>an</a:t>
            </a:r>
            <a:r>
              <a:rPr lang="es-ES" sz="1200" b="0" dirty="0">
                <a:solidFill>
                  <a:schemeClr val="accent5">
                    <a:lumMod val="50000"/>
                  </a:schemeClr>
                </a:solidFill>
              </a:rPr>
              <a:t> oral </a:t>
            </a:r>
            <a:r>
              <a:rPr lang="es-ES" sz="1200" b="0" dirty="0" err="1">
                <a:solidFill>
                  <a:schemeClr val="accent5">
                    <a:lumMod val="50000"/>
                  </a:schemeClr>
                </a:solidFill>
              </a:rPr>
              <a:t>translation</a:t>
            </a:r>
            <a:r>
              <a:rPr lang="es-ES" sz="1200" b="0" dirty="0">
                <a:solidFill>
                  <a:schemeClr val="accent5">
                    <a:lumMod val="50000"/>
                  </a:schemeClr>
                </a:solidFill>
              </a:rPr>
              <a:t> of </a:t>
            </a:r>
            <a:r>
              <a:rPr lang="es-ES" sz="1200" b="0" dirty="0" err="1">
                <a:solidFill>
                  <a:schemeClr val="accent5">
                    <a:lumMod val="50000"/>
                  </a:schemeClr>
                </a:solidFill>
              </a:rPr>
              <a:t>the</a:t>
            </a:r>
            <a:r>
              <a:rPr lang="es-ES" sz="1200" b="0" dirty="0">
                <a:solidFill>
                  <a:schemeClr val="accent5">
                    <a:lumMod val="50000"/>
                  </a:schemeClr>
                </a:solidFill>
              </a:rPr>
              <a:t> </a:t>
            </a:r>
            <a:r>
              <a:rPr lang="es-ES" sz="1200" b="0" dirty="0" err="1">
                <a:solidFill>
                  <a:schemeClr val="accent5">
                    <a:lumMod val="50000"/>
                  </a:schemeClr>
                </a:solidFill>
              </a:rPr>
              <a:t>text</a:t>
            </a:r>
            <a:r>
              <a:rPr lang="es-ES" sz="1200" b="0" dirty="0">
                <a:solidFill>
                  <a:schemeClr val="accent5">
                    <a:lumMod val="50000"/>
                  </a:schemeClr>
                </a:solidFill>
              </a:rPr>
              <a:t> </a:t>
            </a:r>
            <a:r>
              <a:rPr lang="es-ES" sz="1200" b="0" dirty="0" err="1">
                <a:solidFill>
                  <a:schemeClr val="accent5">
                    <a:lumMod val="50000"/>
                  </a:schemeClr>
                </a:solidFill>
              </a:rPr>
              <a:t>or</a:t>
            </a:r>
            <a:r>
              <a:rPr lang="es-ES" sz="1200" b="0" dirty="0">
                <a:solidFill>
                  <a:schemeClr val="accent5">
                    <a:lumMod val="50000"/>
                  </a:schemeClr>
                </a:solidFill>
              </a:rPr>
              <a:t> of </a:t>
            </a:r>
            <a:r>
              <a:rPr lang="es-ES" sz="1200" b="0" dirty="0" err="1">
                <a:solidFill>
                  <a:schemeClr val="accent5">
                    <a:lumMod val="50000"/>
                  </a:schemeClr>
                </a:solidFill>
              </a:rPr>
              <a:t>some</a:t>
            </a:r>
            <a:r>
              <a:rPr lang="es-ES" sz="1200" b="0" dirty="0">
                <a:solidFill>
                  <a:schemeClr val="accent5">
                    <a:lumMod val="50000"/>
                  </a:schemeClr>
                </a:solidFill>
              </a:rPr>
              <a:t> </a:t>
            </a:r>
            <a:r>
              <a:rPr lang="es-ES" sz="1200" b="0" dirty="0" err="1">
                <a:solidFill>
                  <a:schemeClr val="accent5">
                    <a:lumMod val="50000"/>
                  </a:schemeClr>
                </a:solidFill>
              </a:rPr>
              <a:t>phrases</a:t>
            </a:r>
            <a:r>
              <a:rPr lang="es-ES" sz="1200" b="0" dirty="0">
                <a:solidFill>
                  <a:schemeClr val="accent5">
                    <a:lumMod val="50000"/>
                  </a:schemeClr>
                </a:solidFill>
              </a:rPr>
              <a:t> in </a:t>
            </a:r>
            <a:r>
              <a:rPr lang="es-ES" sz="1200" b="0" dirty="0" err="1">
                <a:solidFill>
                  <a:schemeClr val="accent5">
                    <a:lumMod val="50000"/>
                  </a:schemeClr>
                </a:solidFill>
              </a:rPr>
              <a:t>the</a:t>
            </a:r>
            <a:r>
              <a:rPr lang="es-ES" sz="1200" b="0" dirty="0">
                <a:solidFill>
                  <a:schemeClr val="accent5">
                    <a:lumMod val="50000"/>
                  </a:schemeClr>
                </a:solidFill>
              </a:rPr>
              <a:t> </a:t>
            </a:r>
            <a:r>
              <a:rPr lang="es-ES" sz="1200" b="0" dirty="0" err="1">
                <a:solidFill>
                  <a:schemeClr val="accent5">
                    <a:lumMod val="50000"/>
                  </a:schemeClr>
                </a:solidFill>
              </a:rPr>
              <a:t>text</a:t>
            </a:r>
            <a:r>
              <a:rPr lang="es-ES" sz="1200" b="0" dirty="0">
                <a:solidFill>
                  <a:schemeClr val="accent5">
                    <a:lumMod val="50000"/>
                  </a:schemeClr>
                </a:solidFill>
              </a:rPr>
              <a:t>.</a:t>
            </a:r>
            <a:endParaRPr lang="x-none" b="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432482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 Timing: </a:t>
            </a:r>
            <a:r>
              <a:rPr lang="en-US" b="0" dirty="0"/>
              <a:t>12 min.</a:t>
            </a:r>
          </a:p>
          <a:p>
            <a:endParaRPr lang="en-US" b="1" dirty="0"/>
          </a:p>
          <a:p>
            <a:r>
              <a:rPr lang="en-US" b="1" dirty="0"/>
              <a:t>Aim: </a:t>
            </a:r>
            <a:r>
              <a:rPr lang="en-US" sz="1200" b="0" kern="1200" dirty="0">
                <a:solidFill>
                  <a:schemeClr val="tx1"/>
                </a:solidFill>
                <a:effectLst/>
                <a:latin typeface="+mn-lt"/>
                <a:ea typeface="+mn-ea"/>
                <a:cs typeface="+mn-cs"/>
              </a:rPr>
              <a:t>to use the new grammar</a:t>
            </a:r>
            <a:r>
              <a:rPr lang="en-US" sz="1200" b="0" kern="1200" baseline="0" dirty="0">
                <a:solidFill>
                  <a:schemeClr val="tx1"/>
                </a:solidFill>
                <a:effectLst/>
                <a:latin typeface="+mn-lt"/>
                <a:ea typeface="+mn-ea"/>
                <a:cs typeface="+mn-cs"/>
              </a:rPr>
              <a:t> and vocabulary in oral production</a:t>
            </a:r>
            <a:r>
              <a:rPr lang="en-US" sz="1200" kern="1200" dirty="0">
                <a:solidFill>
                  <a:schemeClr val="tx1"/>
                </a:solidFill>
                <a:effectLst/>
                <a:latin typeface="+mn-lt"/>
                <a:ea typeface="+mn-ea"/>
                <a:cs typeface="+mn-cs"/>
              </a:rPr>
              <a:t>; to</a:t>
            </a:r>
            <a:r>
              <a:rPr lang="en-US" sz="1200" kern="1200" baseline="0" dirty="0">
                <a:solidFill>
                  <a:schemeClr val="tx1"/>
                </a:solidFill>
                <a:effectLst/>
                <a:latin typeface="+mn-lt"/>
                <a:ea typeface="+mn-ea"/>
                <a:cs typeface="+mn-cs"/>
              </a:rPr>
              <a:t> further practise listening out for 3</a:t>
            </a:r>
            <a:r>
              <a:rPr lang="en-US" sz="1200" kern="1200" baseline="30000" dirty="0">
                <a:solidFill>
                  <a:schemeClr val="tx1"/>
                </a:solidFill>
                <a:effectLst/>
                <a:latin typeface="+mn-lt"/>
                <a:ea typeface="+mn-ea"/>
                <a:cs typeface="+mn-cs"/>
              </a:rPr>
              <a:t>rd</a:t>
            </a:r>
            <a:r>
              <a:rPr lang="en-US" sz="1200" kern="1200" baseline="0" dirty="0">
                <a:solidFill>
                  <a:schemeClr val="tx1"/>
                </a:solidFill>
                <a:effectLst/>
                <a:latin typeface="+mn-lt"/>
                <a:ea typeface="+mn-ea"/>
                <a:cs typeface="+mn-cs"/>
              </a:rPr>
              <a:t> person singular and plural verb endings –e and –en and connecting these with their meanings.</a:t>
            </a:r>
            <a:endParaRPr lang="en-US"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The</a:t>
            </a:r>
            <a:r>
              <a:rPr lang="en-US" b="0" baseline="0" dirty="0"/>
              <a:t> teacher runs through the worked example with students on this slide, making clear that students need to start each phrase with a verb, not a pronoun.</a:t>
            </a:r>
          </a:p>
          <a:p>
            <a:pPr marL="228600" indent="-228600">
              <a:buAutoNum type="arabicPeriod"/>
            </a:pPr>
            <a:r>
              <a:rPr lang="en-US" b="0" baseline="0" dirty="0"/>
              <a:t>In the paired activity, student A reads the sentences aloud in Spanish. Student B listens and writes the sentence in English.</a:t>
            </a:r>
          </a:p>
          <a:p>
            <a:pPr marL="228600" indent="-228600">
              <a:buAutoNum type="arabicPeriod"/>
            </a:pPr>
            <a:r>
              <a:rPr lang="en-US" b="0" baseline="0" dirty="0"/>
              <a:t>Students then swap roles.</a:t>
            </a:r>
          </a:p>
          <a:p>
            <a:pPr marL="228600" indent="-228600">
              <a:buAutoNum type="arabicPeriod"/>
            </a:pPr>
            <a:endParaRPr lang="en-US" b="1"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700362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SPEAKING CARDS - DO NOT</a:t>
            </a:r>
            <a:r>
              <a:rPr lang="en-GB" b="1" baseline="0" dirty="0"/>
              <a:t> DISPLAY DURING ACTIVITY.</a:t>
            </a:r>
            <a:endParaRPr lang="en-GB" b="0" baseline="0" dirty="0"/>
          </a:p>
          <a:p>
            <a:pPr marL="228600" indent="-228600">
              <a:buAutoNum type="arabicPeriod"/>
            </a:pPr>
            <a:endParaRPr lang="en-GB" b="0" dirty="0"/>
          </a:p>
          <a:p>
            <a:pPr marL="0" indent="0">
              <a:buNone/>
            </a:pPr>
            <a:r>
              <a:rPr lang="en-GB" b="0" dirty="0"/>
              <a:t>Target phrases:</a:t>
            </a:r>
          </a:p>
          <a:p>
            <a:pPr marL="0" indent="0">
              <a:buNone/>
            </a:pPr>
            <a:endParaRPr lang="en-GB" b="0" dirty="0"/>
          </a:p>
          <a:p>
            <a:pPr marL="0" indent="0">
              <a:buNone/>
            </a:pPr>
            <a:r>
              <a:rPr lang="en-GB" b="1" dirty="0"/>
              <a:t>Persona A:</a:t>
            </a:r>
          </a:p>
          <a:p>
            <a:pPr marL="228600" indent="-228600">
              <a:buAutoNum type="arabicPeriod"/>
            </a:pPr>
            <a:r>
              <a:rPr lang="en-GB" b="0" dirty="0" err="1"/>
              <a:t>Pelearon</a:t>
            </a:r>
            <a:r>
              <a:rPr lang="en-GB" b="0" dirty="0"/>
              <a:t> contra los </a:t>
            </a:r>
            <a:r>
              <a:rPr lang="en-GB" b="0" dirty="0" err="1"/>
              <a:t>españoles</a:t>
            </a:r>
            <a:endParaRPr lang="en-GB" b="0" dirty="0"/>
          </a:p>
          <a:p>
            <a:pPr marL="228600" indent="-228600">
              <a:buAutoNum type="arabicPeriod"/>
            </a:pPr>
            <a:r>
              <a:rPr lang="en-GB" b="0" dirty="0" err="1"/>
              <a:t>Encontró</a:t>
            </a:r>
            <a:r>
              <a:rPr lang="en-GB" b="0" dirty="0"/>
              <a:t> un </a:t>
            </a:r>
            <a:r>
              <a:rPr lang="en-GB" b="0" dirty="0" err="1"/>
              <a:t>camino</a:t>
            </a:r>
            <a:r>
              <a:rPr lang="en-GB" b="0" dirty="0"/>
              <a:t> al pueblo </a:t>
            </a:r>
            <a:r>
              <a:rPr lang="en-GB" b="0" dirty="0" err="1"/>
              <a:t>en</a:t>
            </a:r>
            <a:r>
              <a:rPr lang="en-GB" b="0" dirty="0"/>
              <a:t> la </a:t>
            </a:r>
            <a:r>
              <a:rPr lang="en-GB" b="0" dirty="0" err="1"/>
              <a:t>montaña</a:t>
            </a:r>
            <a:r>
              <a:rPr lang="en-GB" b="0" dirty="0"/>
              <a:t>.</a:t>
            </a:r>
          </a:p>
          <a:p>
            <a:pPr marL="228600" indent="-228600">
              <a:buAutoNum type="arabicPeriod"/>
            </a:pPr>
            <a:r>
              <a:rPr lang="en-GB" b="0" dirty="0"/>
              <a:t>No </a:t>
            </a:r>
            <a:r>
              <a:rPr lang="en-GB" b="0" dirty="0" err="1"/>
              <a:t>atacaron</a:t>
            </a:r>
            <a:r>
              <a:rPr lang="en-GB" b="0" dirty="0"/>
              <a:t> a los </a:t>
            </a:r>
            <a:r>
              <a:rPr lang="en-GB" b="0" dirty="0" err="1"/>
              <a:t>incas</a:t>
            </a:r>
            <a:r>
              <a:rPr lang="en-GB" b="0" dirty="0"/>
              <a:t> </a:t>
            </a:r>
            <a:r>
              <a:rPr lang="en-GB" b="0" dirty="0" err="1"/>
              <a:t>cuando</a:t>
            </a:r>
            <a:r>
              <a:rPr lang="en-GB" b="0" dirty="0"/>
              <a:t> </a:t>
            </a:r>
            <a:r>
              <a:rPr lang="en-GB" b="0" dirty="0" err="1"/>
              <a:t>llegaron</a:t>
            </a:r>
            <a:r>
              <a:rPr lang="en-GB" b="0" dirty="0"/>
              <a:t>.</a:t>
            </a:r>
          </a:p>
          <a:p>
            <a:pPr marL="228600" indent="-228600">
              <a:buAutoNum type="arabicPeriod"/>
            </a:pPr>
            <a:r>
              <a:rPr lang="en-GB" b="0" dirty="0" err="1"/>
              <a:t>Pagó</a:t>
            </a:r>
            <a:r>
              <a:rPr lang="en-GB" b="0" dirty="0"/>
              <a:t> el </a:t>
            </a:r>
            <a:r>
              <a:rPr lang="en-GB" b="0" dirty="0" err="1"/>
              <a:t>costo</a:t>
            </a:r>
            <a:r>
              <a:rPr lang="en-GB" b="0" dirty="0"/>
              <a:t> de los </a:t>
            </a:r>
            <a:r>
              <a:rPr lang="en-GB" b="0" dirty="0" err="1"/>
              <a:t>viajes</a:t>
            </a:r>
            <a:r>
              <a:rPr lang="en-GB" b="0" dirty="0"/>
              <a:t> a América.</a:t>
            </a:r>
          </a:p>
          <a:p>
            <a:pPr marL="228600" indent="-228600">
              <a:buAutoNum type="arabicPeriod"/>
            </a:pPr>
            <a:r>
              <a:rPr lang="en-GB" b="0" dirty="0" err="1"/>
              <a:t>Ganaron</a:t>
            </a:r>
            <a:r>
              <a:rPr lang="en-GB" b="0" dirty="0"/>
              <a:t> una </a:t>
            </a:r>
            <a:r>
              <a:rPr lang="en-GB" b="0" dirty="0" err="1"/>
              <a:t>guerra</a:t>
            </a:r>
            <a:r>
              <a:rPr lang="en-GB" b="0" dirty="0"/>
              <a:t> </a:t>
            </a:r>
            <a:r>
              <a:rPr lang="en-GB" b="0" dirty="0" err="1"/>
              <a:t>después</a:t>
            </a:r>
            <a:r>
              <a:rPr lang="en-GB" b="0" dirty="0"/>
              <a:t> de </a:t>
            </a:r>
            <a:r>
              <a:rPr lang="en-GB" b="0" dirty="0" err="1"/>
              <a:t>muchos</a:t>
            </a:r>
            <a:r>
              <a:rPr lang="en-GB" b="0" dirty="0"/>
              <a:t> </a:t>
            </a:r>
            <a:r>
              <a:rPr lang="en-GB" b="0" dirty="0" err="1"/>
              <a:t>años</a:t>
            </a:r>
            <a:r>
              <a:rPr lang="en-GB" b="0" dirty="0"/>
              <a:t>.</a:t>
            </a:r>
          </a:p>
          <a:p>
            <a:pPr marL="228600" indent="-228600">
              <a:buAutoNum type="arabicPeriod"/>
            </a:pPr>
            <a:endParaRPr lang="en-GB" b="0" dirty="0"/>
          </a:p>
          <a:p>
            <a:pPr marL="0" indent="0">
              <a:buNone/>
            </a:pPr>
            <a:r>
              <a:rPr lang="en-GB" b="1" dirty="0"/>
              <a:t>Persona B:</a:t>
            </a:r>
          </a:p>
          <a:p>
            <a:pPr marL="228600" indent="-228600">
              <a:buAutoNum type="arabicPeriod"/>
            </a:pPr>
            <a:r>
              <a:rPr lang="en-GB" b="0" dirty="0" err="1"/>
              <a:t>Estudió</a:t>
            </a:r>
            <a:r>
              <a:rPr lang="en-GB" b="0" dirty="0"/>
              <a:t> a los </a:t>
            </a:r>
            <a:r>
              <a:rPr lang="en-GB" b="0" dirty="0" err="1"/>
              <a:t>incas</a:t>
            </a:r>
            <a:r>
              <a:rPr lang="en-GB" b="0" dirty="0"/>
              <a:t> para </a:t>
            </a:r>
            <a:r>
              <a:rPr lang="en-GB" b="0" dirty="0" err="1"/>
              <a:t>aprender</a:t>
            </a:r>
            <a:r>
              <a:rPr lang="en-GB" b="0" dirty="0"/>
              <a:t> </a:t>
            </a:r>
            <a:r>
              <a:rPr lang="en-GB" b="0" dirty="0" err="1"/>
              <a:t>sobre</a:t>
            </a:r>
            <a:r>
              <a:rPr lang="en-GB" b="0" dirty="0"/>
              <a:t> la </a:t>
            </a:r>
            <a:r>
              <a:rPr lang="en-GB" b="0" dirty="0" err="1"/>
              <a:t>cultura</a:t>
            </a:r>
            <a:r>
              <a:rPr lang="en-GB" b="0" dirty="0"/>
              <a:t>.</a:t>
            </a:r>
          </a:p>
          <a:p>
            <a:pPr marL="228600" indent="-228600">
              <a:buAutoNum type="arabicPeriod"/>
            </a:pPr>
            <a:r>
              <a:rPr lang="en-GB" b="0" dirty="0" err="1"/>
              <a:t>Viajó</a:t>
            </a:r>
            <a:r>
              <a:rPr lang="en-GB" b="0" dirty="0"/>
              <a:t> </a:t>
            </a:r>
            <a:r>
              <a:rPr lang="en-GB" b="0" dirty="0" err="1"/>
              <a:t>en</a:t>
            </a:r>
            <a:r>
              <a:rPr lang="en-GB" b="0" dirty="0"/>
              <a:t> </a:t>
            </a:r>
            <a:r>
              <a:rPr lang="en-GB" b="0" dirty="0" err="1"/>
              <a:t>barco</a:t>
            </a:r>
            <a:r>
              <a:rPr lang="en-GB" b="0" dirty="0"/>
              <a:t> para </a:t>
            </a:r>
            <a:r>
              <a:rPr lang="en-GB" b="0" dirty="0" err="1"/>
              <a:t>buscar</a:t>
            </a:r>
            <a:r>
              <a:rPr lang="en-GB" b="0" dirty="0"/>
              <a:t> </a:t>
            </a:r>
            <a:r>
              <a:rPr lang="en-GB" b="0" dirty="0" err="1"/>
              <a:t>oro</a:t>
            </a:r>
            <a:r>
              <a:rPr lang="en-GB" b="0" dirty="0"/>
              <a:t>.</a:t>
            </a:r>
          </a:p>
          <a:p>
            <a:pPr marL="228600" indent="-228600">
              <a:buAutoNum type="arabicPeriod"/>
            </a:pPr>
            <a:r>
              <a:rPr lang="en-GB" b="0" dirty="0" err="1"/>
              <a:t>Caminaron</a:t>
            </a:r>
            <a:r>
              <a:rPr lang="en-GB" b="0" dirty="0"/>
              <a:t> a la costa para </a:t>
            </a:r>
            <a:r>
              <a:rPr lang="en-GB" b="0" dirty="0" err="1"/>
              <a:t>hablar</a:t>
            </a:r>
            <a:r>
              <a:rPr lang="en-GB" b="0" dirty="0"/>
              <a:t> con los </a:t>
            </a:r>
            <a:r>
              <a:rPr lang="en-GB" b="0" dirty="0" err="1"/>
              <a:t>españoles</a:t>
            </a:r>
            <a:r>
              <a:rPr lang="en-GB" b="0" dirty="0"/>
              <a:t>.</a:t>
            </a:r>
          </a:p>
          <a:p>
            <a:pPr marL="228600" indent="-228600">
              <a:buAutoNum type="arabicPeriod"/>
            </a:pPr>
            <a:r>
              <a:rPr lang="en-GB" b="0" dirty="0" err="1"/>
              <a:t>Lloraron</a:t>
            </a:r>
            <a:r>
              <a:rPr lang="en-GB" b="0" dirty="0"/>
              <a:t> y </a:t>
            </a:r>
            <a:r>
              <a:rPr lang="en-GB" b="0" dirty="0" err="1"/>
              <a:t>gritaron</a:t>
            </a:r>
            <a:r>
              <a:rPr lang="en-GB" b="0" dirty="0"/>
              <a:t> por los caballos.</a:t>
            </a:r>
          </a:p>
          <a:p>
            <a:pPr marL="228600" indent="-228600">
              <a:buAutoNum type="arabicPeriod"/>
            </a:pPr>
            <a:r>
              <a:rPr lang="en-GB" b="0" dirty="0" err="1"/>
              <a:t>Envió</a:t>
            </a:r>
            <a:r>
              <a:rPr lang="en-GB" b="0" dirty="0"/>
              <a:t> a un </a:t>
            </a:r>
            <a:r>
              <a:rPr lang="en-GB" b="0" dirty="0" err="1"/>
              <a:t>grupo</a:t>
            </a:r>
            <a:r>
              <a:rPr lang="en-GB" b="0" dirty="0"/>
              <a:t> de hombres para </a:t>
            </a:r>
            <a:r>
              <a:rPr lang="en-GB" b="0" dirty="0" err="1"/>
              <a:t>conocer</a:t>
            </a:r>
            <a:r>
              <a:rPr lang="en-GB" b="0" dirty="0"/>
              <a:t> al </a:t>
            </a:r>
            <a:r>
              <a:rPr lang="en-GB" b="0" dirty="0" err="1"/>
              <a:t>rey</a:t>
            </a:r>
            <a:r>
              <a:rPr lang="en-GB" b="0" dirty="0"/>
              <a:t>.</a:t>
            </a:r>
          </a:p>
          <a:p>
            <a:pPr marL="228600" indent="-228600">
              <a:buAutoNum type="arabicPeriod"/>
            </a:pP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961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teacher can use this slide to give students feedback on their answers. Answers are animated to appear one by one.</a:t>
            </a:r>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848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teacher can use this slide to give students feedback on their answers. Answers are animated to appear one by one.</a:t>
            </a:r>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53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With thanks to Rachel Hawkes for her input on the lesson material and </a:t>
            </a:r>
            <a:r>
              <a:rPr lang="en-GB" sz="1200" i="0" kern="1200" dirty="0">
                <a:solidFill>
                  <a:schemeClr val="tx1"/>
                </a:solidFill>
                <a:effectLst/>
                <a:latin typeface="+mn-lt"/>
                <a:ea typeface="+mn-ea"/>
                <a:cs typeface="+mn-cs"/>
              </a:rPr>
              <a:t>Blanca Román for native teacher feedback.</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a:t>
            </a:r>
            <a:r>
              <a:rPr lang="en-GB" baseline="0" dirty="0" err="1"/>
              <a:t>ar</a:t>
            </a:r>
            <a:r>
              <a:rPr lang="en-GB" baseline="0" dirty="0"/>
              <a:t> verbs in the 3rd person past </a:t>
            </a:r>
            <a:r>
              <a:rPr lang="en-GB" baseline="0" dirty="0" err="1"/>
              <a:t>preterite</a:t>
            </a:r>
            <a:r>
              <a:rPr lang="en-GB" baseline="0" dirty="0"/>
              <a:t> (-</a:t>
            </a:r>
            <a:r>
              <a:rPr lang="en-GB" baseline="0" dirty="0" err="1"/>
              <a:t>aron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a:t>
            </a:r>
            <a:r>
              <a:rPr lang="en-GB" baseline="0" dirty="0" err="1"/>
              <a:t>ar</a:t>
            </a:r>
            <a:r>
              <a:rPr lang="en-GB" baseline="0" dirty="0"/>
              <a:t> verbs in the 3rd person singular past </a:t>
            </a:r>
            <a:r>
              <a:rPr lang="en-GB" baseline="0" dirty="0" err="1"/>
              <a:t>preterite</a:t>
            </a:r>
            <a:r>
              <a:rPr lang="en-GB" baseline="0" dirty="0"/>
              <a:t> (</a:t>
            </a:r>
            <a:r>
              <a:rPr lang="en-GB" baseline="0" dirty="0" err="1"/>
              <a:t>ó</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Consolidation of – </a:t>
            </a:r>
            <a:r>
              <a:rPr lang="en-GB" baseline="0" dirty="0" err="1"/>
              <a:t>ar</a:t>
            </a:r>
            <a:r>
              <a:rPr lang="en-GB" baseline="0" dirty="0"/>
              <a:t> verb in the 1</a:t>
            </a:r>
            <a:r>
              <a:rPr lang="en-GB" baseline="30000" dirty="0"/>
              <a:t>st</a:t>
            </a:r>
            <a:r>
              <a:rPr lang="en-GB" baseline="0" dirty="0"/>
              <a:t> person present (-o)</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9.2.1.3 (introduce) </a:t>
            </a:r>
            <a:r>
              <a:rPr lang="es-GB" sz="1200" kern="1200" dirty="0">
                <a:solidFill>
                  <a:schemeClr val="tx1"/>
                </a:solidFill>
                <a:effectLst/>
                <a:latin typeface="+mn-lt"/>
                <a:ea typeface="+mn-ea"/>
                <a:cs typeface="+mn-cs"/>
              </a:rPr>
              <a:t>amenazar [1795]; atacar [1504]; escapar [899]; matar [576]; batalla [1423]; </a:t>
            </a:r>
            <a:r>
              <a:rPr lang="es-GB" sz="1200" u="none" kern="1200" dirty="0">
                <a:solidFill>
                  <a:schemeClr val="tx1"/>
                </a:solidFill>
                <a:effectLst/>
                <a:latin typeface="+mn-lt"/>
                <a:ea typeface="+mn-ea"/>
                <a:cs typeface="+mn-cs"/>
              </a:rPr>
              <a:t>camino</a:t>
            </a:r>
            <a:r>
              <a:rPr lang="es-GB" sz="1200" kern="1200" dirty="0">
                <a:solidFill>
                  <a:schemeClr val="tx1"/>
                </a:solidFill>
                <a:effectLst/>
                <a:latin typeface="+mn-lt"/>
                <a:ea typeface="+mn-ea"/>
                <a:cs typeface="+mn-cs"/>
              </a:rPr>
              <a:t> [363]; dios [355]; imperio [1459]; </a:t>
            </a:r>
            <a:r>
              <a:rPr lang="es-GB" sz="1200" u="none" strike="noStrike" kern="1200" dirty="0">
                <a:solidFill>
                  <a:schemeClr val="tx1"/>
                </a:solidFill>
                <a:effectLst/>
                <a:latin typeface="+mn-lt"/>
                <a:ea typeface="+mn-ea"/>
                <a:cs typeface="+mn-cs"/>
              </a:rPr>
              <a:t>lengua</a:t>
            </a:r>
            <a:r>
              <a:rPr lang="es-GB" sz="1200" kern="1200" dirty="0">
                <a:solidFill>
                  <a:schemeClr val="tx1"/>
                </a:solidFill>
                <a:effectLst/>
                <a:latin typeface="+mn-lt"/>
                <a:ea typeface="+mn-ea"/>
                <a:cs typeface="+mn-cs"/>
              </a:rPr>
              <a:t> [586]; oro [863]; rey [787]; </a:t>
            </a:r>
            <a:r>
              <a:rPr lang="es-GB" sz="1200" u="none" kern="1200" dirty="0">
                <a:solidFill>
                  <a:schemeClr val="tx1"/>
                </a:solidFill>
                <a:effectLst/>
                <a:latin typeface="+mn-lt"/>
                <a:ea typeface="+mn-ea"/>
                <a:cs typeface="+mn-cs"/>
              </a:rPr>
              <a:t>peruano</a:t>
            </a:r>
            <a:r>
              <a:rPr lang="es-GB" sz="1200" kern="1200" dirty="0">
                <a:solidFill>
                  <a:schemeClr val="tx1"/>
                </a:solidFill>
                <a:effectLst/>
                <a:latin typeface="+mn-lt"/>
                <a:ea typeface="+mn-ea"/>
                <a:cs typeface="+mn-cs"/>
              </a:rPr>
              <a:t> [1992]; Perú [N/A]; siglo [227]</a:t>
            </a:r>
            <a:r>
              <a:rPr lang="es-ES" sz="1200" kern="120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considerar</a:t>
            </a:r>
            <a:r>
              <a:rPr lang="es-ES" sz="1200" kern="1200" dirty="0">
                <a:solidFill>
                  <a:schemeClr val="tx1"/>
                </a:solidFill>
                <a:effectLst/>
                <a:latin typeface="+mn-lt"/>
                <a:ea typeface="+mn-ea"/>
                <a:cs typeface="+mn-cs"/>
              </a:rPr>
              <a:t> [257]; entonces</a:t>
            </a:r>
            <a:r>
              <a:rPr lang="es-ES" sz="1200" kern="1200" baseline="30000" dirty="0">
                <a:solidFill>
                  <a:schemeClr val="tx1"/>
                </a:solidFill>
                <a:effectLst/>
                <a:latin typeface="+mn-lt"/>
                <a:ea typeface="+mn-ea"/>
                <a:cs typeface="+mn-cs"/>
              </a:rPr>
              <a:t>2</a:t>
            </a:r>
            <a:r>
              <a:rPr lang="es-ES" sz="1200" kern="1200" baseline="0" dirty="0">
                <a:solidFill>
                  <a:schemeClr val="tx1"/>
                </a:solidFill>
                <a:effectLst/>
                <a:latin typeface="+mn-lt"/>
                <a:ea typeface="+mn-ea"/>
                <a:cs typeface="+mn-cs"/>
              </a:rPr>
              <a:t> [74]</a:t>
            </a:r>
            <a:r>
              <a:rPr lang="es-ES" sz="1200" kern="1200" dirty="0">
                <a:solidFill>
                  <a:schemeClr val="tx1"/>
                </a:solidFill>
                <a:effectLst/>
                <a:latin typeface="+mn-lt"/>
                <a:ea typeface="+mn-ea"/>
                <a:cs typeface="+mn-cs"/>
              </a:rPr>
              <a:t>; indígena [1503]</a:t>
            </a:r>
            <a:r>
              <a:rPr lang="es-GB" dirty="0">
                <a:effectLst/>
              </a:rPr>
              <a:t> </a:t>
            </a:r>
            <a:endParaRPr lang="es-GB" sz="1200" kern="1200" dirty="0">
              <a:solidFill>
                <a:schemeClr val="tx1"/>
              </a:solidFill>
              <a:effectLst/>
              <a:latin typeface="+mn-lt"/>
              <a:ea typeface="+mn-ea"/>
              <a:cs typeface="+mn-cs"/>
            </a:endParaRPr>
          </a:p>
          <a:p>
            <a:pPr marL="0" lvl="0" indent="0" algn="l" rtl="0">
              <a:spcBef>
                <a:spcPts val="0"/>
              </a:spcBef>
              <a:spcAft>
                <a:spcPts val="0"/>
              </a:spcAft>
              <a:buNone/>
            </a:pPr>
            <a:endParaRPr lang="es-ES" sz="1200" b="0"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n-GB" sz="1200" b="1" i="0" u="none" strike="noStrike" kern="1200" cap="none" dirty="0">
                <a:solidFill>
                  <a:schemeClr val="tx1"/>
                </a:solidFill>
                <a:effectLst/>
                <a:latin typeface="+mn-lt"/>
                <a:ea typeface="Calibri"/>
                <a:cs typeface="Calibri"/>
                <a:sym typeface="Calibri"/>
              </a:rPr>
              <a:t>9.1.2.2 (revisit) </a:t>
            </a:r>
            <a:r>
              <a:rPr lang="en-GB" sz="1200" b="0" i="0" u="none" strike="noStrike" kern="1200" cap="none" dirty="0" err="1">
                <a:solidFill>
                  <a:schemeClr val="tx1"/>
                </a:solidFill>
                <a:effectLst/>
                <a:latin typeface="+mn-lt"/>
                <a:ea typeface="Calibri"/>
                <a:cs typeface="Calibri"/>
                <a:sym typeface="Calibri"/>
              </a:rPr>
              <a:t>vosotros</a:t>
            </a:r>
            <a:r>
              <a:rPr lang="en-GB" sz="1200" b="0" i="0" u="none" strike="noStrike" kern="1200" cap="none" dirty="0">
                <a:solidFill>
                  <a:schemeClr val="tx1"/>
                </a:solidFill>
                <a:effectLst/>
                <a:latin typeface="+mn-lt"/>
                <a:ea typeface="Calibri"/>
                <a:cs typeface="Calibri"/>
                <a:sym typeface="Calibri"/>
              </a:rPr>
              <a:t> [2202];</a:t>
            </a:r>
            <a:r>
              <a:rPr lang="en-GB" sz="1200" b="1" i="0" u="none" strike="noStrike" kern="1200" cap="none" dirty="0">
                <a:solidFill>
                  <a:schemeClr val="tx1"/>
                </a:solidFill>
                <a:effectLst/>
                <a:latin typeface="+mn-lt"/>
                <a:ea typeface="Calibri"/>
                <a:cs typeface="Calibri"/>
                <a:sym typeface="Calibri"/>
              </a:rPr>
              <a:t> </a:t>
            </a:r>
            <a:r>
              <a:rPr lang="en-GB" sz="1200" b="0" i="0" u="none" strike="noStrike" kern="1200" cap="none" dirty="0" err="1">
                <a:solidFill>
                  <a:schemeClr val="tx1"/>
                </a:solidFill>
                <a:effectLst/>
                <a:latin typeface="+mn-lt"/>
                <a:ea typeface="Calibri"/>
                <a:cs typeface="Calibri"/>
                <a:sym typeface="Calibri"/>
              </a:rPr>
              <a:t>vosotras</a:t>
            </a:r>
            <a:r>
              <a:rPr lang="en-GB" sz="1200" b="0" i="0" u="none" strike="noStrike" kern="1200" cap="none" dirty="0">
                <a:solidFill>
                  <a:schemeClr val="tx1"/>
                </a:solidFill>
                <a:effectLst/>
                <a:latin typeface="+mn-lt"/>
                <a:ea typeface="Calibri"/>
                <a:cs typeface="Calibri"/>
                <a:sym typeface="Calibri"/>
              </a:rPr>
              <a:t> [2202]; </a:t>
            </a:r>
            <a:r>
              <a:rPr lang="en-GB" sz="1200" b="0" i="0" u="none" strike="noStrike" kern="1200" cap="none" dirty="0" err="1">
                <a:solidFill>
                  <a:schemeClr val="tx1"/>
                </a:solidFill>
                <a:effectLst/>
                <a:latin typeface="+mn-lt"/>
                <a:ea typeface="Calibri"/>
                <a:cs typeface="Calibri"/>
                <a:sym typeface="Calibri"/>
              </a:rPr>
              <a:t>aumentar</a:t>
            </a:r>
            <a:r>
              <a:rPr lang="en-GB" sz="1200" b="0" i="0" u="none" strike="noStrike" kern="1200" cap="none" dirty="0">
                <a:solidFill>
                  <a:schemeClr val="tx1"/>
                </a:solidFill>
                <a:effectLst/>
                <a:latin typeface="+mn-lt"/>
                <a:ea typeface="Calibri"/>
                <a:cs typeface="Calibri"/>
                <a:sym typeface="Calibri"/>
              </a:rPr>
              <a:t> [647]; </a:t>
            </a:r>
            <a:r>
              <a:rPr lang="en-GB" sz="1200" b="0" i="0" u="none" strike="noStrike" kern="1200" cap="none" dirty="0" err="1">
                <a:solidFill>
                  <a:schemeClr val="tx1"/>
                </a:solidFill>
                <a:effectLst/>
                <a:latin typeface="+mn-lt"/>
                <a:ea typeface="Calibri"/>
                <a:cs typeface="Calibri"/>
                <a:sym typeface="Calibri"/>
              </a:rPr>
              <a:t>beneficio</a:t>
            </a:r>
            <a:r>
              <a:rPr lang="en-GB" sz="1200" b="0" i="0" u="none" strike="noStrike" kern="1200" cap="none" dirty="0">
                <a:solidFill>
                  <a:schemeClr val="tx1"/>
                </a:solidFill>
                <a:effectLst/>
                <a:latin typeface="+mn-lt"/>
                <a:ea typeface="Calibri"/>
                <a:cs typeface="Calibri"/>
                <a:sym typeface="Calibri"/>
              </a:rPr>
              <a:t> [1169]; </a:t>
            </a:r>
            <a:r>
              <a:rPr lang="en-GB" sz="1200" b="0" i="0" u="none" strike="noStrike" kern="1200" cap="none" dirty="0" err="1">
                <a:solidFill>
                  <a:schemeClr val="tx1"/>
                </a:solidFill>
                <a:effectLst/>
                <a:latin typeface="+mn-lt"/>
                <a:ea typeface="Calibri"/>
                <a:cs typeface="Calibri"/>
                <a:sym typeface="Calibri"/>
              </a:rPr>
              <a:t>corazón</a:t>
            </a:r>
            <a:r>
              <a:rPr lang="en-GB" sz="1200" b="0" i="0" u="none" strike="noStrike" kern="1200" cap="none" dirty="0">
                <a:solidFill>
                  <a:schemeClr val="tx1"/>
                </a:solidFill>
                <a:effectLst/>
                <a:latin typeface="+mn-lt"/>
                <a:ea typeface="Calibri"/>
                <a:cs typeface="Calibri"/>
                <a:sym typeface="Calibri"/>
              </a:rPr>
              <a:t> [475]; </a:t>
            </a:r>
            <a:r>
              <a:rPr lang="en-GB" sz="1200" b="0" i="0" u="none" strike="noStrike" kern="1200" cap="none" dirty="0" err="1">
                <a:solidFill>
                  <a:schemeClr val="tx1"/>
                </a:solidFill>
                <a:effectLst/>
                <a:latin typeface="+mn-lt"/>
                <a:ea typeface="Calibri"/>
                <a:cs typeface="Calibri"/>
                <a:sym typeface="Calibri"/>
              </a:rPr>
              <a:t>cuerpo</a:t>
            </a:r>
            <a:r>
              <a:rPr lang="en-GB" sz="1200" b="0" i="0" u="none" strike="noStrike" kern="1200" cap="none" dirty="0">
                <a:solidFill>
                  <a:schemeClr val="tx1"/>
                </a:solidFill>
                <a:effectLst/>
                <a:latin typeface="+mn-lt"/>
                <a:ea typeface="Calibri"/>
                <a:cs typeface="Calibri"/>
                <a:sym typeface="Calibri"/>
              </a:rPr>
              <a:t> [232]; </a:t>
            </a:r>
            <a:r>
              <a:rPr lang="en-GB" sz="1200" b="0" i="0" u="none" strike="noStrike" kern="1200" cap="none" dirty="0" err="1">
                <a:solidFill>
                  <a:schemeClr val="tx1"/>
                </a:solidFill>
                <a:effectLst/>
                <a:latin typeface="+mn-lt"/>
                <a:ea typeface="Calibri"/>
                <a:cs typeface="Calibri"/>
                <a:sym typeface="Calibri"/>
              </a:rPr>
              <a:t>edad</a:t>
            </a:r>
            <a:r>
              <a:rPr lang="en-GB" sz="1200" b="0" i="0" u="none" strike="noStrike" kern="1200" cap="none" dirty="0">
                <a:solidFill>
                  <a:schemeClr val="tx1"/>
                </a:solidFill>
                <a:effectLst/>
                <a:latin typeface="+mn-lt"/>
                <a:ea typeface="Calibri"/>
                <a:cs typeface="Calibri"/>
                <a:sym typeface="Calibri"/>
              </a:rPr>
              <a:t> [419]; </a:t>
            </a:r>
            <a:r>
              <a:rPr lang="en-GB" sz="1200" b="0" i="0" u="none" strike="noStrike" kern="1200" cap="none" dirty="0" err="1">
                <a:solidFill>
                  <a:schemeClr val="tx1"/>
                </a:solidFill>
                <a:effectLst/>
                <a:latin typeface="+mn-lt"/>
                <a:ea typeface="Calibri"/>
                <a:cs typeface="Calibri"/>
                <a:sym typeface="Calibri"/>
              </a:rPr>
              <a:t>ojo</a:t>
            </a:r>
            <a:r>
              <a:rPr lang="en-GB" sz="1200" b="0" i="0" u="none" strike="noStrike" kern="1200" cap="none" dirty="0">
                <a:solidFill>
                  <a:schemeClr val="tx1"/>
                </a:solidFill>
                <a:effectLst/>
                <a:latin typeface="+mn-lt"/>
                <a:ea typeface="Calibri"/>
                <a:cs typeface="Calibri"/>
                <a:sym typeface="Calibri"/>
              </a:rPr>
              <a:t> [169]; peso [432]; </a:t>
            </a:r>
            <a:r>
              <a:rPr lang="en-GB" sz="1200" b="0" i="0" u="none" strike="noStrike" kern="1200" cap="none" dirty="0" err="1">
                <a:solidFill>
                  <a:schemeClr val="tx1"/>
                </a:solidFill>
                <a:effectLst/>
                <a:latin typeface="+mn-lt"/>
                <a:ea typeface="Calibri"/>
                <a:cs typeface="Calibri"/>
                <a:sym typeface="Calibri"/>
              </a:rPr>
              <a:t>piel</a:t>
            </a:r>
            <a:r>
              <a:rPr lang="en-GB" sz="1200" b="0" i="0" u="none" strike="noStrike" kern="1200" cap="none" dirty="0">
                <a:solidFill>
                  <a:schemeClr val="tx1"/>
                </a:solidFill>
                <a:effectLst/>
                <a:latin typeface="+mn-lt"/>
                <a:ea typeface="Calibri"/>
                <a:cs typeface="Calibri"/>
                <a:sym typeface="Calibri"/>
              </a:rPr>
              <a:t> [670]; </a:t>
            </a:r>
            <a:r>
              <a:rPr lang="en-GB" sz="1200" b="0" i="0" u="none" strike="noStrike" kern="1200" cap="none" dirty="0" err="1">
                <a:solidFill>
                  <a:schemeClr val="tx1"/>
                </a:solidFill>
                <a:effectLst/>
                <a:latin typeface="+mn-lt"/>
                <a:ea typeface="Calibri"/>
                <a:cs typeface="Calibri"/>
                <a:sym typeface="Calibri"/>
              </a:rPr>
              <a:t>delgado</a:t>
            </a:r>
            <a:r>
              <a:rPr lang="en-GB" sz="1200" b="0" i="0" u="none" strike="noStrike" kern="1200" cap="none" dirty="0">
                <a:solidFill>
                  <a:schemeClr val="tx1"/>
                </a:solidFill>
                <a:effectLst/>
                <a:latin typeface="+mn-lt"/>
                <a:ea typeface="Calibri"/>
                <a:cs typeface="Calibri"/>
                <a:sym typeface="Calibri"/>
              </a:rPr>
              <a:t> [2241]; </a:t>
            </a:r>
            <a:r>
              <a:rPr lang="en-GB" sz="1200" b="0" i="0" u="none" strike="noStrike" kern="1200" cap="none" dirty="0" err="1">
                <a:solidFill>
                  <a:schemeClr val="tx1"/>
                </a:solidFill>
                <a:effectLst/>
                <a:latin typeface="+mn-lt"/>
                <a:ea typeface="Calibri"/>
                <a:cs typeface="Calibri"/>
                <a:sym typeface="Calibri"/>
              </a:rPr>
              <a:t>gordo</a:t>
            </a:r>
            <a:r>
              <a:rPr lang="en-GB" sz="1200" b="0" i="0" u="none" strike="noStrike" kern="1200" cap="none" dirty="0">
                <a:solidFill>
                  <a:schemeClr val="tx1"/>
                </a:solidFill>
                <a:effectLst/>
                <a:latin typeface="+mn-lt"/>
                <a:ea typeface="Calibri"/>
                <a:cs typeface="Calibri"/>
                <a:sym typeface="Calibri"/>
              </a:rPr>
              <a:t> [1679]; </a:t>
            </a:r>
            <a:r>
              <a:rPr lang="en-GB" sz="1200" b="0" i="0" u="none" strike="noStrike" kern="1200" cap="none" dirty="0" err="1">
                <a:solidFill>
                  <a:schemeClr val="tx1"/>
                </a:solidFill>
                <a:effectLst/>
                <a:latin typeface="+mn-lt"/>
                <a:ea typeface="Calibri"/>
                <a:cs typeface="Calibri"/>
                <a:sym typeface="Calibri"/>
              </a:rPr>
              <a:t>joven</a:t>
            </a:r>
            <a:r>
              <a:rPr lang="en-GB" sz="1200" b="0" i="0" u="none" strike="noStrike" kern="1200" cap="none" dirty="0">
                <a:solidFill>
                  <a:schemeClr val="tx1"/>
                </a:solidFill>
                <a:effectLst/>
                <a:latin typeface="+mn-lt"/>
                <a:ea typeface="Calibri"/>
                <a:cs typeface="Calibri"/>
                <a:sym typeface="Calibri"/>
              </a:rPr>
              <a:t> [423]; </a:t>
            </a:r>
            <a:r>
              <a:rPr lang="en-GB" sz="1200" b="0" i="0" u="none" strike="noStrike" kern="1200" cap="none" dirty="0" err="1">
                <a:solidFill>
                  <a:schemeClr val="tx1"/>
                </a:solidFill>
                <a:effectLst/>
                <a:latin typeface="+mn-lt"/>
                <a:ea typeface="Calibri"/>
                <a:cs typeface="Calibri"/>
                <a:sym typeface="Calibri"/>
              </a:rPr>
              <a:t>pálido</a:t>
            </a:r>
            <a:r>
              <a:rPr lang="en-GB" sz="1200" b="0" i="0" u="none" strike="noStrike" kern="1200" cap="none" dirty="0">
                <a:solidFill>
                  <a:schemeClr val="tx1"/>
                </a:solidFill>
                <a:effectLst/>
                <a:latin typeface="+mn-lt"/>
                <a:ea typeface="Calibri"/>
                <a:cs typeface="Calibri"/>
                <a:sym typeface="Calibri"/>
              </a:rPr>
              <a:t> [2377]; </a:t>
            </a:r>
            <a:r>
              <a:rPr lang="en-GB" sz="1200" b="0" i="0" u="none" strike="noStrike" kern="1200" cap="none" dirty="0" err="1">
                <a:solidFill>
                  <a:schemeClr val="tx1"/>
                </a:solidFill>
                <a:effectLst/>
                <a:latin typeface="+mn-lt"/>
                <a:ea typeface="Calibri"/>
                <a:cs typeface="Calibri"/>
                <a:sym typeface="Calibri"/>
              </a:rPr>
              <a:t>sano</a:t>
            </a:r>
            <a:r>
              <a:rPr lang="en-GB" sz="1200" b="0" i="0" u="none" strike="noStrike" kern="1200" cap="none" dirty="0">
                <a:solidFill>
                  <a:schemeClr val="tx1"/>
                </a:solidFill>
                <a:effectLst/>
                <a:latin typeface="+mn-lt"/>
                <a:ea typeface="Calibri"/>
                <a:cs typeface="Calibri"/>
                <a:sym typeface="Calibri"/>
              </a:rPr>
              <a:t> [1961]; </a:t>
            </a:r>
            <a:r>
              <a:rPr lang="en-GB" sz="1200" b="0" i="0" u="none" strike="noStrike" kern="1200" cap="none" dirty="0" err="1">
                <a:solidFill>
                  <a:schemeClr val="tx1"/>
                </a:solidFill>
                <a:effectLst/>
                <a:latin typeface="+mn-lt"/>
                <a:ea typeface="Calibri"/>
                <a:cs typeface="Calibri"/>
                <a:sym typeface="Calibri"/>
              </a:rPr>
              <a:t>vuestro</a:t>
            </a:r>
            <a:r>
              <a:rPr lang="en-GB" sz="1200" b="0" i="0" u="none" strike="noStrike" kern="1200" cap="none" dirty="0">
                <a:solidFill>
                  <a:schemeClr val="tx1"/>
                </a:solidFill>
                <a:effectLst/>
                <a:latin typeface="+mn-lt"/>
                <a:ea typeface="Calibri"/>
                <a:cs typeface="Calibri"/>
                <a:sym typeface="Calibri"/>
              </a:rPr>
              <a:t> [1748] </a:t>
            </a:r>
            <a:r>
              <a:rPr lang="en-GB" sz="1200" b="0" i="0" u="none" strike="noStrike" kern="1200" cap="none" dirty="0" err="1">
                <a:solidFill>
                  <a:schemeClr val="tx1"/>
                </a:solidFill>
                <a:effectLst/>
                <a:latin typeface="+mn-lt"/>
                <a:ea typeface="Calibri"/>
                <a:cs typeface="Calibri"/>
                <a:sym typeface="Calibri"/>
              </a:rPr>
              <a:t>vuestra</a:t>
            </a:r>
            <a:r>
              <a:rPr lang="en-GB" sz="1200" b="0" i="0" u="none" strike="noStrike" kern="1200" cap="none" dirty="0">
                <a:solidFill>
                  <a:schemeClr val="tx1"/>
                </a:solidFill>
                <a:effectLst/>
                <a:latin typeface="+mn-lt"/>
                <a:ea typeface="Calibri"/>
                <a:cs typeface="Calibri"/>
                <a:sym typeface="Calibri"/>
              </a:rPr>
              <a:t> [1748]; </a:t>
            </a:r>
            <a:r>
              <a:rPr lang="en-GB" sz="1200" b="0" i="0" u="none" strike="noStrike" kern="1200" cap="none" dirty="0" err="1">
                <a:solidFill>
                  <a:schemeClr val="tx1"/>
                </a:solidFill>
                <a:effectLst/>
                <a:latin typeface="+mn-lt"/>
                <a:ea typeface="Calibri"/>
                <a:cs typeface="Calibri"/>
                <a:sym typeface="Calibri"/>
              </a:rPr>
              <a:t>cuarenta</a:t>
            </a:r>
            <a:r>
              <a:rPr lang="en-GB" sz="1200" b="0" i="0" u="none" strike="noStrike" kern="1200" cap="none" dirty="0">
                <a:solidFill>
                  <a:schemeClr val="tx1"/>
                </a:solidFill>
                <a:effectLst/>
                <a:latin typeface="+mn-lt"/>
                <a:ea typeface="Calibri"/>
                <a:cs typeface="Calibri"/>
                <a:sym typeface="Calibri"/>
              </a:rPr>
              <a:t> [1091]; </a:t>
            </a:r>
            <a:r>
              <a:rPr lang="en-GB" sz="1200" b="0" i="0" u="none" strike="noStrike" kern="1200" cap="none" dirty="0" err="1">
                <a:solidFill>
                  <a:schemeClr val="tx1"/>
                </a:solidFill>
                <a:effectLst/>
                <a:latin typeface="+mn-lt"/>
                <a:ea typeface="Calibri"/>
                <a:cs typeface="Calibri"/>
                <a:sym typeface="Calibri"/>
              </a:rPr>
              <a:t>cincuenta</a:t>
            </a:r>
            <a:r>
              <a:rPr lang="en-GB" sz="1200" b="0" i="0" u="none" strike="noStrike" kern="1200" cap="none" dirty="0">
                <a:solidFill>
                  <a:schemeClr val="tx1"/>
                </a:solidFill>
                <a:effectLst/>
                <a:latin typeface="+mn-lt"/>
                <a:ea typeface="Calibri"/>
                <a:cs typeface="Calibri"/>
                <a:sym typeface="Calibri"/>
              </a:rPr>
              <a:t> [963]; </a:t>
            </a:r>
            <a:r>
              <a:rPr lang="en-GB" sz="1200" b="0" i="0" u="none" strike="noStrike" kern="1200" cap="none" dirty="0" err="1">
                <a:solidFill>
                  <a:schemeClr val="tx1"/>
                </a:solidFill>
                <a:effectLst/>
                <a:latin typeface="+mn-lt"/>
                <a:ea typeface="Calibri"/>
                <a:cs typeface="Calibri"/>
                <a:sym typeface="Calibri"/>
              </a:rPr>
              <a:t>sesenta</a:t>
            </a:r>
            <a:r>
              <a:rPr lang="en-GB" sz="1200" b="0" i="0" u="none" strike="noStrike" kern="1200" cap="none" dirty="0">
                <a:solidFill>
                  <a:schemeClr val="tx1"/>
                </a:solidFill>
                <a:effectLst/>
                <a:latin typeface="+mn-lt"/>
                <a:ea typeface="Calibri"/>
                <a:cs typeface="Calibri"/>
                <a:sym typeface="Calibri"/>
              </a:rPr>
              <a:t> [1588]; </a:t>
            </a:r>
            <a:r>
              <a:rPr lang="en-GB" sz="1200" b="0" i="0" u="none" strike="noStrike" kern="1200" cap="none" dirty="0" err="1">
                <a:solidFill>
                  <a:schemeClr val="tx1"/>
                </a:solidFill>
                <a:effectLst/>
                <a:latin typeface="+mn-lt"/>
                <a:ea typeface="Calibri"/>
                <a:cs typeface="Calibri"/>
                <a:sym typeface="Calibri"/>
              </a:rPr>
              <a:t>setenta</a:t>
            </a:r>
            <a:r>
              <a:rPr lang="en-GB" sz="1200" b="0" i="0" u="none" strike="noStrike" kern="1200" cap="none" dirty="0">
                <a:solidFill>
                  <a:schemeClr val="tx1"/>
                </a:solidFill>
                <a:effectLst/>
                <a:latin typeface="+mn-lt"/>
                <a:ea typeface="Calibri"/>
                <a:cs typeface="Calibri"/>
                <a:sym typeface="Calibri"/>
              </a:rPr>
              <a:t> [1939]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9.1.1.5 (revisit)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cortar</a:t>
            </a:r>
            <a:r>
              <a:rPr lang="en-GB" sz="1200" b="0" i="0" u="none" strike="noStrike" kern="1200" dirty="0">
                <a:solidFill>
                  <a:schemeClr val="tx1"/>
                </a:solidFill>
                <a:effectLst/>
                <a:latin typeface="+mn-lt"/>
                <a:ea typeface="+mn-ea"/>
                <a:cs typeface="+mn-cs"/>
              </a:rPr>
              <a:t> [755]; </a:t>
            </a:r>
            <a:r>
              <a:rPr lang="en-GB" sz="1200" b="0" i="0" u="none" strike="noStrike" kern="1200" dirty="0" err="1">
                <a:solidFill>
                  <a:schemeClr val="tx1"/>
                </a:solidFill>
                <a:effectLst/>
                <a:latin typeface="+mn-lt"/>
                <a:ea typeface="+mn-ea"/>
                <a:cs typeface="+mn-cs"/>
              </a:rPr>
              <a:t>costar</a:t>
            </a:r>
            <a:r>
              <a:rPr lang="en-GB" sz="1200" b="0" i="0" u="none" strike="noStrike" kern="1200" dirty="0">
                <a:solidFill>
                  <a:schemeClr val="tx1"/>
                </a:solidFill>
                <a:effectLst/>
                <a:latin typeface="+mn-lt"/>
                <a:ea typeface="+mn-ea"/>
                <a:cs typeface="+mn-cs"/>
              </a:rPr>
              <a:t> [775]; </a:t>
            </a:r>
            <a:r>
              <a:rPr lang="en-GB" sz="1200" b="0" i="0" u="none" strike="noStrike" kern="1200" dirty="0" err="1">
                <a:solidFill>
                  <a:schemeClr val="tx1"/>
                </a:solidFill>
                <a:effectLst/>
                <a:latin typeface="+mn-lt"/>
                <a:ea typeface="+mn-ea"/>
                <a:cs typeface="+mn-cs"/>
              </a:rPr>
              <a:t>colocar</a:t>
            </a:r>
            <a:r>
              <a:rPr lang="en-GB" sz="1200" b="0" i="0" u="none" strike="noStrike" kern="1200" dirty="0">
                <a:solidFill>
                  <a:schemeClr val="tx1"/>
                </a:solidFill>
                <a:effectLst/>
                <a:latin typeface="+mn-lt"/>
                <a:ea typeface="+mn-ea"/>
                <a:cs typeface="+mn-cs"/>
              </a:rPr>
              <a:t> [801]; </a:t>
            </a:r>
            <a:r>
              <a:rPr lang="en-GB" sz="1200" b="0" i="0" u="none" strike="noStrike" kern="1200" dirty="0" err="1">
                <a:solidFill>
                  <a:schemeClr val="tx1"/>
                </a:solidFill>
                <a:effectLst/>
                <a:latin typeface="+mn-lt"/>
                <a:ea typeface="+mn-ea"/>
                <a:cs typeface="+mn-cs"/>
              </a:rPr>
              <a:t>mezclar</a:t>
            </a:r>
            <a:r>
              <a:rPr lang="en-GB" sz="1200" b="0" i="0" u="none" strike="noStrike" kern="1200" dirty="0">
                <a:solidFill>
                  <a:schemeClr val="tx1"/>
                </a:solidFill>
                <a:effectLst/>
                <a:latin typeface="+mn-lt"/>
                <a:ea typeface="+mn-ea"/>
                <a:cs typeface="+mn-cs"/>
              </a:rPr>
              <a:t> [1567]; </a:t>
            </a:r>
            <a:r>
              <a:rPr lang="en-GB" sz="1200" b="0" i="0" u="none" strike="noStrike" kern="1200" dirty="0" err="1">
                <a:solidFill>
                  <a:schemeClr val="tx1"/>
                </a:solidFill>
                <a:effectLst/>
                <a:latin typeface="+mn-lt"/>
                <a:ea typeface="+mn-ea"/>
                <a:cs typeface="+mn-cs"/>
              </a:rPr>
              <a:t>preferir</a:t>
            </a:r>
            <a:r>
              <a:rPr lang="en-GB" sz="1200" b="0" i="0" u="none" strike="noStrike" kern="1200" dirty="0">
                <a:solidFill>
                  <a:schemeClr val="tx1"/>
                </a:solidFill>
                <a:effectLst/>
                <a:latin typeface="+mn-lt"/>
                <a:ea typeface="+mn-ea"/>
                <a:cs typeface="+mn-cs"/>
              </a:rPr>
              <a:t> [714]; </a:t>
            </a:r>
            <a:r>
              <a:rPr lang="en-GB" sz="1200" b="0" i="0" u="none" strike="noStrike" kern="1200" dirty="0" err="1">
                <a:solidFill>
                  <a:schemeClr val="tx1"/>
                </a:solidFill>
                <a:effectLst/>
                <a:latin typeface="+mn-lt"/>
                <a:ea typeface="+mn-ea"/>
                <a:cs typeface="+mn-cs"/>
              </a:rPr>
              <a:t>probar</a:t>
            </a:r>
            <a:r>
              <a:rPr lang="en-GB" sz="1200" b="0" i="0" u="none" strike="noStrike" kern="1200" dirty="0">
                <a:solidFill>
                  <a:schemeClr val="tx1"/>
                </a:solidFill>
                <a:effectLst/>
                <a:latin typeface="+mn-lt"/>
                <a:ea typeface="+mn-ea"/>
                <a:cs typeface="+mn-cs"/>
              </a:rPr>
              <a:t> [959]; </a:t>
            </a:r>
            <a:r>
              <a:rPr lang="en-GB" sz="1200" b="0" i="0" u="none" strike="noStrike" kern="1200" dirty="0" err="1">
                <a:solidFill>
                  <a:schemeClr val="tx1"/>
                </a:solidFill>
                <a:effectLst/>
                <a:latin typeface="+mn-lt"/>
                <a:ea typeface="+mn-ea"/>
                <a:cs typeface="+mn-cs"/>
              </a:rPr>
              <a:t>soler</a:t>
            </a:r>
            <a:r>
              <a:rPr lang="en-GB" sz="1200" b="0" i="0" u="none" strike="noStrike" kern="1200" dirty="0">
                <a:solidFill>
                  <a:schemeClr val="tx1"/>
                </a:solidFill>
                <a:effectLst/>
                <a:latin typeface="+mn-lt"/>
                <a:ea typeface="+mn-ea"/>
                <a:cs typeface="+mn-cs"/>
              </a:rPr>
              <a:t> [559]; pan [1341]; huevo [1994]; leche [1397]; </a:t>
            </a:r>
            <a:r>
              <a:rPr lang="en-GB" sz="1200" b="0" i="0" u="none" strike="noStrike" kern="1200" dirty="0" err="1">
                <a:solidFill>
                  <a:schemeClr val="tx1"/>
                </a:solidFill>
                <a:effectLst/>
                <a:latin typeface="+mn-lt"/>
                <a:ea typeface="+mn-ea"/>
                <a:cs typeface="+mn-cs"/>
              </a:rPr>
              <a:t>verdura</a:t>
            </a:r>
            <a:r>
              <a:rPr lang="en-GB" sz="1200" b="0" i="0" u="none" strike="noStrike" kern="1200" dirty="0">
                <a:solidFill>
                  <a:schemeClr val="tx1"/>
                </a:solidFill>
                <a:effectLst/>
                <a:latin typeface="+mn-lt"/>
                <a:ea typeface="+mn-ea"/>
                <a:cs typeface="+mn-cs"/>
              </a:rPr>
              <a:t> [4335]; vino [1344]; caliente [1810]; dulce [1860]; fresco [1494]; </a:t>
            </a:r>
            <a:r>
              <a:rPr lang="en-GB" sz="1200" b="0" i="0" u="none" strike="noStrike" kern="1200" dirty="0" err="1">
                <a:solidFill>
                  <a:schemeClr val="tx1"/>
                </a:solidFill>
                <a:effectLst/>
                <a:latin typeface="+mn-lt"/>
                <a:ea typeface="+mn-ea"/>
                <a:cs typeface="+mn-cs"/>
              </a:rPr>
              <a:t>tradicional</a:t>
            </a:r>
            <a:r>
              <a:rPr lang="en-GB" sz="1200" b="0" i="0" u="none" strike="noStrike" kern="1200" dirty="0">
                <a:solidFill>
                  <a:schemeClr val="tx1"/>
                </a:solidFill>
                <a:effectLst/>
                <a:latin typeface="+mn-lt"/>
                <a:ea typeface="+mn-ea"/>
                <a:cs typeface="+mn-cs"/>
              </a:rPr>
              <a:t> [1222];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736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err="1"/>
              <a:t>Vocabulario</a:t>
            </a:r>
            <a:endParaRPr lang="en-US" b="1" dirty="0"/>
          </a:p>
          <a:p>
            <a:endParaRPr lang="en-US" b="1" dirty="0"/>
          </a:p>
          <a:p>
            <a:r>
              <a:rPr lang="en-US" b="1" dirty="0"/>
              <a:t>Timing: </a:t>
            </a:r>
            <a:r>
              <a:rPr lang="en-US" dirty="0"/>
              <a:t>3 minutes</a:t>
            </a:r>
          </a:p>
          <a:p>
            <a:endParaRPr lang="en-US" b="1" dirty="0"/>
          </a:p>
          <a:p>
            <a:r>
              <a:rPr lang="en-US" b="1" dirty="0"/>
              <a:t>Aim: </a:t>
            </a:r>
            <a:r>
              <a:rPr lang="en-US" b="0" dirty="0"/>
              <a:t>To</a:t>
            </a:r>
            <a:r>
              <a:rPr lang="en-US" dirty="0"/>
              <a:t> revise items of vocabulary from this</a:t>
            </a:r>
            <a:r>
              <a:rPr lang="en-US" baseline="0" dirty="0"/>
              <a:t> week’s revisited vocabulary set</a:t>
            </a:r>
            <a:r>
              <a:rPr lang="en-US" dirty="0"/>
              <a:t>.</a:t>
            </a:r>
            <a:r>
              <a:rPr lang="en-US" baseline="0" dirty="0"/>
              <a:t> </a:t>
            </a:r>
            <a:r>
              <a:rPr lang="en-US" dirty="0"/>
              <a:t>Only</a:t>
            </a:r>
            <a:r>
              <a:rPr lang="en-US" baseline="0" dirty="0"/>
              <a:t> the first letter is provided so that students have to recall the word.</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Click for next English term.</a:t>
            </a:r>
          </a:p>
          <a:p>
            <a:r>
              <a:rPr lang="en-US" baseline="0" dirty="0"/>
              <a:t>2. S</a:t>
            </a:r>
            <a:r>
              <a:rPr lang="en-US" dirty="0"/>
              <a:t>tudents say the word in Spanish in choral response to match the English. </a:t>
            </a:r>
            <a:r>
              <a:rPr lang="en-US" baseline="0" dirty="0"/>
              <a:t> </a:t>
            </a:r>
            <a:endParaRPr lang="en-US" b="0" dirty="0"/>
          </a:p>
          <a:p>
            <a:r>
              <a:rPr lang="en-US" b="0" dirty="0"/>
              <a:t>3. Click again for answer.</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609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i="0" dirty="0"/>
              <a:t>3 minutes</a:t>
            </a:r>
          </a:p>
          <a:p>
            <a:endParaRPr lang="en-US" b="1" dirty="0"/>
          </a:p>
          <a:p>
            <a:r>
              <a:rPr lang="en-US" b="1" dirty="0"/>
              <a:t>Aim: </a:t>
            </a:r>
            <a:r>
              <a:rPr lang="en-US" b="0" dirty="0"/>
              <a:t>to introduce and embed</a:t>
            </a:r>
            <a:r>
              <a:rPr lang="en-US" b="0" baseline="0" dirty="0"/>
              <a:t> the new vocabulary</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Pupils</a:t>
            </a:r>
            <a:r>
              <a:rPr lang="en-GB" b="0" baseline="0" dirty="0"/>
              <a:t> either work by themselves or in pairs, reading out the words and recapping their English meaning (1 minute).</a:t>
            </a:r>
            <a:br>
              <a:rPr lang="en-GB" b="0" baseline="0" dirty="0"/>
            </a:br>
            <a:r>
              <a:rPr lang="en-GB" b="0" baseline="0" dirty="0"/>
              <a:t>2. Then the teacher removes the English words or pictures (one by one) and they try to recall the English orally (chorally), looking at the Spanish (1 minute).</a:t>
            </a:r>
            <a:br>
              <a:rPr lang="en-GB" b="0" baseline="0" dirty="0"/>
            </a:br>
            <a:r>
              <a:rPr lang="en-GB" b="0" baseline="0" dirty="0"/>
              <a:t>3. Then the Spanish meanings are removed (one by one) and they to recall them orally (again, chorally), looking at the English (1 minute)</a:t>
            </a:r>
            <a:br>
              <a:rPr lang="en-GB" b="0" baseline="0" dirty="0"/>
            </a:br>
            <a:r>
              <a:rPr lang="en-GB" b="0" baseline="0" dirty="0"/>
              <a:t>4. </a:t>
            </a:r>
            <a:r>
              <a:rPr lang="en-GB" baseline="0" dirty="0"/>
              <a:t>Further rounds of learning can be facilitated by one pupil turning away from the board, and his/her partner asking him/her the meanings (‘Cómo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 </a:t>
            </a:r>
            <a:r>
              <a:rPr lang="en-GB" baseline="0" dirty="0">
                <a:sym typeface="Wingdings" panose="05000000000000000000" pitchFamily="2" charset="2"/>
              </a:rPr>
              <a:t>Students might wonder what the difference between ‘el </a:t>
            </a:r>
            <a:r>
              <a:rPr lang="en-GB" baseline="0" dirty="0" err="1">
                <a:sym typeface="Wingdings" panose="05000000000000000000" pitchFamily="2" charset="2"/>
              </a:rPr>
              <a:t>idioma</a:t>
            </a:r>
            <a:r>
              <a:rPr lang="en-GB" baseline="0" dirty="0">
                <a:sym typeface="Wingdings" panose="05000000000000000000" pitchFamily="2" charset="2"/>
              </a:rPr>
              <a:t>’ and ‘la </a:t>
            </a:r>
            <a:r>
              <a:rPr lang="en-GB" baseline="0" dirty="0" err="1">
                <a:sym typeface="Wingdings" panose="05000000000000000000" pitchFamily="2" charset="2"/>
              </a:rPr>
              <a:t>lengua</a:t>
            </a:r>
            <a:r>
              <a:rPr lang="en-GB" baseline="0" dirty="0">
                <a:sym typeface="Wingdings" panose="05000000000000000000" pitchFamily="2" charset="2"/>
              </a:rPr>
              <a:t>’ is. There is a callout at the beginning of the activity briefly explaining the use of both terms.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sym typeface="Wingdings" panose="05000000000000000000" pitchFamily="2" charset="2"/>
              </a:rPr>
              <a:t>Idioma</a:t>
            </a:r>
            <a:r>
              <a:rPr lang="en-GB" baseline="0" dirty="0">
                <a:sym typeface="Wingdings" panose="05000000000000000000" pitchFamily="2" charset="2"/>
              </a:rPr>
              <a:t>: </a:t>
            </a:r>
            <a:r>
              <a:rPr lang="es-ES" sz="1200" b="1" i="0" kern="1200" dirty="0">
                <a:solidFill>
                  <a:schemeClr val="tx1"/>
                </a:solidFill>
                <a:effectLst/>
                <a:latin typeface="+mn-lt"/>
                <a:ea typeface="+mn-ea"/>
                <a:cs typeface="+mn-cs"/>
              </a:rPr>
              <a:t>1. </a:t>
            </a:r>
            <a:r>
              <a:rPr lang="es-ES" dirty="0"/>
              <a:t>m.</a:t>
            </a:r>
            <a:r>
              <a:rPr lang="es-ES" sz="1200" b="0" i="0" kern="1200" dirty="0">
                <a:solidFill>
                  <a:schemeClr val="tx1"/>
                </a:solidFill>
                <a:effectLst/>
                <a:latin typeface="+mn-lt"/>
                <a:ea typeface="+mn-ea"/>
                <a:cs typeface="+mn-cs"/>
              </a:rPr>
              <a:t> </a:t>
            </a:r>
            <a:r>
              <a:rPr lang="es-ES" dirty="0"/>
              <a:t>Lengua</a:t>
            </a:r>
            <a:r>
              <a:rPr lang="es-ES" sz="1200" b="0" i="0" kern="1200" dirty="0">
                <a:solidFill>
                  <a:schemeClr val="tx1"/>
                </a:solidFill>
                <a:effectLst/>
                <a:latin typeface="+mn-lt"/>
                <a:ea typeface="+mn-ea"/>
                <a:cs typeface="+mn-cs"/>
              </a:rPr>
              <a:t> </a:t>
            </a:r>
            <a:r>
              <a:rPr lang="es-ES" dirty="0"/>
              <a:t>de</a:t>
            </a:r>
            <a:r>
              <a:rPr lang="es-ES" sz="1200" b="0" i="0" kern="1200" dirty="0">
                <a:solidFill>
                  <a:schemeClr val="tx1"/>
                </a:solidFill>
                <a:effectLst/>
                <a:latin typeface="+mn-lt"/>
                <a:ea typeface="+mn-ea"/>
                <a:cs typeface="+mn-cs"/>
              </a:rPr>
              <a:t> </a:t>
            </a:r>
            <a:r>
              <a:rPr lang="es-ES" dirty="0"/>
              <a:t>un</a:t>
            </a:r>
            <a:r>
              <a:rPr lang="es-ES" sz="1200" b="0" i="0" kern="1200" dirty="0">
                <a:solidFill>
                  <a:schemeClr val="tx1"/>
                </a:solidFill>
                <a:effectLst/>
                <a:latin typeface="+mn-lt"/>
                <a:ea typeface="+mn-ea"/>
                <a:cs typeface="+mn-cs"/>
              </a:rPr>
              <a:t> </a:t>
            </a:r>
            <a:r>
              <a:rPr lang="es-ES" dirty="0"/>
              <a:t>pueblo</a:t>
            </a:r>
            <a:r>
              <a:rPr lang="es-ES" sz="1200" b="0" i="0" kern="1200" dirty="0">
                <a:solidFill>
                  <a:schemeClr val="tx1"/>
                </a:solidFill>
                <a:effectLst/>
                <a:latin typeface="+mn-lt"/>
                <a:ea typeface="+mn-ea"/>
                <a:cs typeface="+mn-cs"/>
              </a:rPr>
              <a:t> </a:t>
            </a:r>
            <a:r>
              <a:rPr lang="es-ES" dirty="0"/>
              <a:t>o</a:t>
            </a:r>
            <a:r>
              <a:rPr lang="es-ES" sz="1200" b="0" i="0" kern="1200" dirty="0">
                <a:solidFill>
                  <a:schemeClr val="tx1"/>
                </a:solidFill>
                <a:effectLst/>
                <a:latin typeface="+mn-lt"/>
                <a:ea typeface="+mn-ea"/>
                <a:cs typeface="+mn-cs"/>
              </a:rPr>
              <a:t> </a:t>
            </a:r>
            <a:r>
              <a:rPr lang="es-ES" dirty="0"/>
              <a:t>nación</a:t>
            </a:r>
            <a:r>
              <a:rPr lang="es-ES" sz="1200" b="0" i="0" kern="1200" dirty="0">
                <a:solidFill>
                  <a:schemeClr val="tx1"/>
                </a:solidFill>
                <a:effectLst/>
                <a:latin typeface="+mn-lt"/>
                <a:ea typeface="+mn-ea"/>
                <a:cs typeface="+mn-cs"/>
              </a:rPr>
              <a:t>, </a:t>
            </a:r>
            <a:r>
              <a:rPr lang="es-ES" dirty="0"/>
              <a:t>o</a:t>
            </a:r>
            <a:r>
              <a:rPr lang="es-ES" sz="1200" b="0" i="0" kern="1200" dirty="0">
                <a:solidFill>
                  <a:schemeClr val="tx1"/>
                </a:solidFill>
                <a:effectLst/>
                <a:latin typeface="+mn-lt"/>
                <a:ea typeface="+mn-ea"/>
                <a:cs typeface="+mn-cs"/>
              </a:rPr>
              <a:t> </a:t>
            </a:r>
            <a:r>
              <a:rPr lang="es-ES" dirty="0"/>
              <a:t>común</a:t>
            </a:r>
            <a:r>
              <a:rPr lang="es-ES" sz="1200" b="0" i="0" kern="1200" dirty="0">
                <a:solidFill>
                  <a:schemeClr val="tx1"/>
                </a:solidFill>
                <a:effectLst/>
                <a:latin typeface="+mn-lt"/>
                <a:ea typeface="+mn-ea"/>
                <a:cs typeface="+mn-cs"/>
              </a:rPr>
              <a:t> </a:t>
            </a:r>
            <a:r>
              <a:rPr lang="es-ES" dirty="0"/>
              <a:t>a</a:t>
            </a:r>
            <a:r>
              <a:rPr lang="es-ES" sz="1200" b="0" i="0" kern="1200" dirty="0">
                <a:solidFill>
                  <a:schemeClr val="tx1"/>
                </a:solidFill>
                <a:effectLst/>
                <a:latin typeface="+mn-lt"/>
                <a:ea typeface="+mn-ea"/>
                <a:cs typeface="+mn-cs"/>
              </a:rPr>
              <a:t> </a:t>
            </a:r>
            <a:r>
              <a:rPr lang="es-ES" dirty="0"/>
              <a:t>varios</a:t>
            </a:r>
            <a:r>
              <a:rPr lang="es-E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baseline="0" dirty="0">
                <a:solidFill>
                  <a:schemeClr val="tx1"/>
                </a:solidFill>
                <a:effectLst/>
                <a:latin typeface="+mn-lt"/>
                <a:ea typeface="+mn-ea"/>
                <a:cs typeface="+mn-cs"/>
                <a:sym typeface="Wingdings" panose="05000000000000000000" pitchFamily="2" charset="2"/>
              </a:rPr>
              <a:t>Lengua: </a:t>
            </a:r>
            <a:r>
              <a:rPr lang="es-ES" sz="1200" b="1" i="0" kern="1200" dirty="0">
                <a:solidFill>
                  <a:schemeClr val="tx1"/>
                </a:solidFill>
                <a:effectLst/>
                <a:latin typeface="+mn-lt"/>
                <a:ea typeface="+mn-ea"/>
                <a:cs typeface="+mn-cs"/>
              </a:rPr>
              <a:t>2. </a:t>
            </a:r>
            <a:r>
              <a:rPr lang="es-ES" dirty="0"/>
              <a:t>f.</a:t>
            </a:r>
            <a:r>
              <a:rPr lang="es-ES" sz="1200" b="0" i="0" kern="1200" dirty="0">
                <a:solidFill>
                  <a:schemeClr val="tx1"/>
                </a:solidFill>
                <a:effectLst/>
                <a:latin typeface="+mn-lt"/>
                <a:ea typeface="+mn-ea"/>
                <a:cs typeface="+mn-cs"/>
              </a:rPr>
              <a:t> </a:t>
            </a:r>
            <a:r>
              <a:rPr lang="es-ES" dirty="0"/>
              <a:t>Sistema</a:t>
            </a:r>
            <a:r>
              <a:rPr lang="es-ES" sz="1200" b="0" i="0" kern="1200" dirty="0">
                <a:solidFill>
                  <a:schemeClr val="tx1"/>
                </a:solidFill>
                <a:effectLst/>
                <a:latin typeface="+mn-lt"/>
                <a:ea typeface="+mn-ea"/>
                <a:cs typeface="+mn-cs"/>
              </a:rPr>
              <a:t> </a:t>
            </a:r>
            <a:r>
              <a:rPr lang="es-ES" dirty="0"/>
              <a:t>de</a:t>
            </a:r>
            <a:r>
              <a:rPr lang="es-ES" sz="1200" b="0" i="0" kern="1200" dirty="0">
                <a:solidFill>
                  <a:schemeClr val="tx1"/>
                </a:solidFill>
                <a:effectLst/>
                <a:latin typeface="+mn-lt"/>
                <a:ea typeface="+mn-ea"/>
                <a:cs typeface="+mn-cs"/>
              </a:rPr>
              <a:t> </a:t>
            </a:r>
            <a:r>
              <a:rPr lang="es-ES" dirty="0"/>
              <a:t>comunicación</a:t>
            </a:r>
            <a:r>
              <a:rPr lang="es-ES" sz="1200" b="0" i="0" kern="1200" dirty="0">
                <a:solidFill>
                  <a:schemeClr val="tx1"/>
                </a:solidFill>
                <a:effectLst/>
                <a:latin typeface="+mn-lt"/>
                <a:ea typeface="+mn-ea"/>
                <a:cs typeface="+mn-cs"/>
              </a:rPr>
              <a:t> </a:t>
            </a:r>
            <a:r>
              <a:rPr lang="es-ES" dirty="0"/>
              <a:t>verbal</a:t>
            </a:r>
            <a:r>
              <a:rPr lang="es-ES" sz="1200" b="0" i="0" kern="1200" dirty="0">
                <a:solidFill>
                  <a:schemeClr val="tx1"/>
                </a:solidFill>
                <a:effectLst/>
                <a:latin typeface="+mn-lt"/>
                <a:ea typeface="+mn-ea"/>
                <a:cs typeface="+mn-cs"/>
              </a:rPr>
              <a:t> </a:t>
            </a:r>
            <a:r>
              <a:rPr lang="es-ES" dirty="0"/>
              <a:t>propio</a:t>
            </a:r>
            <a:r>
              <a:rPr lang="es-ES" sz="1200" b="0" i="0" kern="1200" dirty="0">
                <a:solidFill>
                  <a:schemeClr val="tx1"/>
                </a:solidFill>
                <a:effectLst/>
                <a:latin typeface="+mn-lt"/>
                <a:ea typeface="+mn-ea"/>
                <a:cs typeface="+mn-cs"/>
              </a:rPr>
              <a:t> </a:t>
            </a:r>
            <a:r>
              <a:rPr lang="es-ES" dirty="0"/>
              <a:t>de</a:t>
            </a:r>
            <a:r>
              <a:rPr lang="es-ES" sz="1200" b="0" i="0" kern="1200" dirty="0">
                <a:solidFill>
                  <a:schemeClr val="tx1"/>
                </a:solidFill>
                <a:effectLst/>
                <a:latin typeface="+mn-lt"/>
                <a:ea typeface="+mn-ea"/>
                <a:cs typeface="+mn-cs"/>
              </a:rPr>
              <a:t> </a:t>
            </a:r>
            <a:r>
              <a:rPr lang="es-ES" dirty="0"/>
              <a:t>una</a:t>
            </a:r>
            <a:r>
              <a:rPr lang="es-ES" sz="1200" b="0" i="0" kern="1200" dirty="0">
                <a:solidFill>
                  <a:schemeClr val="tx1"/>
                </a:solidFill>
                <a:effectLst/>
                <a:latin typeface="+mn-lt"/>
                <a:ea typeface="+mn-ea"/>
                <a:cs typeface="+mn-cs"/>
              </a:rPr>
              <a:t> </a:t>
            </a:r>
            <a:r>
              <a:rPr lang="es-ES" dirty="0"/>
              <a:t>comunidad</a:t>
            </a:r>
            <a:r>
              <a:rPr lang="es-ES" sz="1200" b="0" i="0" kern="1200" dirty="0">
                <a:solidFill>
                  <a:schemeClr val="tx1"/>
                </a:solidFill>
                <a:effectLst/>
                <a:latin typeface="+mn-lt"/>
                <a:ea typeface="+mn-ea"/>
                <a:cs typeface="+mn-cs"/>
              </a:rPr>
              <a:t> </a:t>
            </a:r>
            <a:r>
              <a:rPr lang="es-ES" dirty="0"/>
              <a:t>humana</a:t>
            </a:r>
            <a:r>
              <a:rPr lang="es-ES" sz="1200" b="0" i="0" kern="1200" dirty="0">
                <a:solidFill>
                  <a:schemeClr val="tx1"/>
                </a:solidFill>
                <a:effectLst/>
                <a:latin typeface="+mn-lt"/>
                <a:ea typeface="+mn-ea"/>
                <a:cs typeface="+mn-cs"/>
              </a:rPr>
              <a:t> </a:t>
            </a:r>
            <a:r>
              <a:rPr lang="es-ES" dirty="0"/>
              <a:t>y</a:t>
            </a:r>
            <a:r>
              <a:rPr lang="es-ES" sz="1200" b="0" i="0" kern="1200" dirty="0">
                <a:solidFill>
                  <a:schemeClr val="tx1"/>
                </a:solidFill>
                <a:effectLst/>
                <a:latin typeface="+mn-lt"/>
                <a:ea typeface="+mn-ea"/>
                <a:cs typeface="+mn-cs"/>
              </a:rPr>
              <a:t> </a:t>
            </a:r>
            <a:r>
              <a:rPr lang="es-ES" dirty="0"/>
              <a:t>que</a:t>
            </a:r>
            <a:r>
              <a:rPr lang="es-ES" sz="1200" b="0" i="0" kern="1200" dirty="0">
                <a:solidFill>
                  <a:schemeClr val="tx1"/>
                </a:solidFill>
                <a:effectLst/>
                <a:latin typeface="+mn-lt"/>
                <a:ea typeface="+mn-ea"/>
                <a:cs typeface="+mn-cs"/>
              </a:rPr>
              <a:t> </a:t>
            </a:r>
            <a:r>
              <a:rPr lang="es-ES" dirty="0"/>
              <a:t>cuenta</a:t>
            </a:r>
            <a:r>
              <a:rPr lang="es-ES" sz="1200" b="0" i="0" kern="1200" dirty="0">
                <a:solidFill>
                  <a:schemeClr val="tx1"/>
                </a:solidFill>
                <a:effectLst/>
                <a:latin typeface="+mn-lt"/>
                <a:ea typeface="+mn-ea"/>
                <a:cs typeface="+mn-cs"/>
              </a:rPr>
              <a:t> </a:t>
            </a:r>
            <a:r>
              <a:rPr lang="es-ES" dirty="0"/>
              <a:t>generalmente</a:t>
            </a:r>
            <a:r>
              <a:rPr lang="es-ES" sz="1200" b="0" i="0" kern="1200" dirty="0">
                <a:solidFill>
                  <a:schemeClr val="tx1"/>
                </a:solidFill>
                <a:effectLst/>
                <a:latin typeface="+mn-lt"/>
                <a:ea typeface="+mn-ea"/>
                <a:cs typeface="+mn-cs"/>
              </a:rPr>
              <a:t> </a:t>
            </a:r>
            <a:r>
              <a:rPr lang="es-ES" dirty="0"/>
              <a:t>con</a:t>
            </a:r>
            <a:r>
              <a:rPr lang="es-ES" sz="1200" b="0" i="0" kern="1200" dirty="0">
                <a:solidFill>
                  <a:schemeClr val="tx1"/>
                </a:solidFill>
                <a:effectLst/>
                <a:latin typeface="+mn-lt"/>
                <a:ea typeface="+mn-ea"/>
                <a:cs typeface="+mn-cs"/>
              </a:rPr>
              <a:t> </a:t>
            </a:r>
            <a:r>
              <a:rPr lang="es-ES" dirty="0"/>
              <a:t>escritura</a:t>
            </a:r>
            <a:r>
              <a:rPr lang="es-E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baseline="0" dirty="0" err="1">
                <a:solidFill>
                  <a:schemeClr val="tx1"/>
                </a:solidFill>
                <a:effectLst/>
                <a:latin typeface="+mn-lt"/>
                <a:ea typeface="+mn-ea"/>
                <a:cs typeface="+mn-cs"/>
                <a:sym typeface="Wingdings" panose="05000000000000000000" pitchFamily="2" charset="2"/>
              </a:rPr>
              <a:t>Source</a:t>
            </a:r>
            <a:r>
              <a:rPr lang="es-ES" sz="1200" b="0" i="0" kern="1200" baseline="0" dirty="0">
                <a:solidFill>
                  <a:schemeClr val="tx1"/>
                </a:solidFill>
                <a:effectLst/>
                <a:latin typeface="+mn-lt"/>
                <a:ea typeface="+mn-ea"/>
                <a:cs typeface="+mn-cs"/>
                <a:sym typeface="Wingdings" panose="05000000000000000000" pitchFamily="2" charset="2"/>
              </a:rPr>
              <a:t>: </a:t>
            </a:r>
            <a:r>
              <a:rPr lang="es-ES" sz="1200" b="0" i="0" kern="1200" dirty="0">
                <a:solidFill>
                  <a:schemeClr val="tx1"/>
                </a:solidFill>
                <a:effectLst/>
                <a:latin typeface="+mn-lt"/>
                <a:ea typeface="+mn-ea"/>
                <a:cs typeface="+mn-cs"/>
              </a:rPr>
              <a:t>REAL ACADEMIA ESPAÑOLA: </a:t>
            </a:r>
            <a:r>
              <a:rPr lang="es-ES" sz="1200" b="0" i="1" kern="1200" dirty="0">
                <a:solidFill>
                  <a:schemeClr val="tx1"/>
                </a:solidFill>
                <a:effectLst/>
                <a:latin typeface="+mn-lt"/>
                <a:ea typeface="+mn-ea"/>
                <a:cs typeface="+mn-cs"/>
              </a:rPr>
              <a:t>Diccionario de la lengua española</a:t>
            </a:r>
            <a:r>
              <a:rPr lang="es-ES" sz="1200" b="0" i="0" kern="1200" dirty="0">
                <a:solidFill>
                  <a:schemeClr val="tx1"/>
                </a:solidFill>
                <a:effectLst/>
                <a:latin typeface="+mn-lt"/>
                <a:ea typeface="+mn-ea"/>
                <a:cs typeface="+mn-cs"/>
              </a:rPr>
              <a:t>, 23.ª ed., [versión 23.4 en línea]. &lt;https://</a:t>
            </a:r>
            <a:r>
              <a:rPr lang="es-ES" sz="1200" b="0" i="0" kern="1200" dirty="0" err="1">
                <a:solidFill>
                  <a:schemeClr val="tx1"/>
                </a:solidFill>
                <a:effectLst/>
                <a:latin typeface="+mn-lt"/>
                <a:ea typeface="+mn-ea"/>
                <a:cs typeface="+mn-cs"/>
              </a:rPr>
              <a:t>dle.rae.es</a:t>
            </a:r>
            <a:r>
              <a:rPr lang="es-ES" sz="1200" b="0" i="0" kern="1200" dirty="0">
                <a:solidFill>
                  <a:schemeClr val="tx1"/>
                </a:solidFill>
                <a:effectLst/>
                <a:latin typeface="+mn-lt"/>
                <a:ea typeface="+mn-ea"/>
                <a:cs typeface="+mn-cs"/>
              </a:rPr>
              <a:t>&gt;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New vocabulary (introduce): </a:t>
            </a:r>
            <a:r>
              <a:rPr lang="es-GB" sz="1200" dirty="0"/>
              <a:t>amenazar [1795]; escapar [899]; matar [576]; dios [355]; lengua [586]; peruano [1992]; </a:t>
            </a:r>
            <a:r>
              <a:rPr lang="es-ES" sz="1200" dirty="0"/>
              <a:t>considerar [257]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2110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5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sz="1200" b="0" i="0" kern="1200" dirty="0">
                <a:solidFill>
                  <a:schemeClr val="tx1"/>
                </a:solidFill>
                <a:effectLst/>
                <a:latin typeface="+mn-lt"/>
                <a:ea typeface="+mn-ea"/>
                <a:cs typeface="+mn-cs"/>
              </a:rPr>
              <a:t>to </a:t>
            </a:r>
            <a:r>
              <a:rPr lang="es-ES" sz="1200" b="0" i="0" kern="1200" dirty="0" err="1">
                <a:solidFill>
                  <a:schemeClr val="tx1"/>
                </a:solidFill>
                <a:effectLst/>
                <a:latin typeface="+mn-lt"/>
                <a:ea typeface="+mn-ea"/>
                <a:cs typeface="+mn-cs"/>
              </a:rPr>
              <a:t>recall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first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part</a:t>
            </a:r>
            <a:r>
              <a:rPr lang="es-ES" sz="1200" b="0" i="0" kern="1200" dirty="0">
                <a:solidFill>
                  <a:schemeClr val="tx1"/>
                </a:solidFill>
                <a:effectLst/>
                <a:latin typeface="+mn-lt"/>
                <a:ea typeface="+mn-ea"/>
                <a:cs typeface="+mn-cs"/>
              </a:rPr>
              <a:t> of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text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from</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lesson</a:t>
            </a:r>
            <a:r>
              <a:rPr lang="es-ES" sz="1200" b="0" i="0" kern="1200" dirty="0">
                <a:solidFill>
                  <a:schemeClr val="tx1"/>
                </a:solidFill>
                <a:effectLst/>
                <a:latin typeface="+mn-lt"/>
                <a:ea typeface="+mn-ea"/>
                <a:cs typeface="+mn-cs"/>
              </a:rPr>
              <a:t> 1 </a:t>
            </a:r>
            <a:r>
              <a:rPr lang="es-ES" sz="1200" b="0" i="0" kern="1200" dirty="0" err="1">
                <a:solidFill>
                  <a:schemeClr val="tx1"/>
                </a:solidFill>
                <a:effectLst/>
                <a:latin typeface="+mn-lt"/>
                <a:ea typeface="+mn-ea"/>
                <a:cs typeface="+mn-cs"/>
              </a:rPr>
              <a:t>before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moving</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on</a:t>
            </a:r>
            <a:r>
              <a:rPr lang="es-ES" sz="1200" b="0" i="0" kern="1200" dirty="0">
                <a:solidFill>
                  <a:schemeClr val="tx1"/>
                </a:solidFill>
                <a:effectLst/>
                <a:latin typeface="+mn-lt"/>
                <a:ea typeface="+mn-ea"/>
                <a:cs typeface="+mn-cs"/>
              </a:rPr>
              <a:t> to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second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part</a:t>
            </a:r>
            <a:r>
              <a:rPr lang="es-ES" sz="1200" b="0" i="0" kern="1200" dirty="0">
                <a:solidFill>
                  <a:schemeClr val="tx1"/>
                </a:solidFill>
                <a:effectLst/>
                <a:latin typeface="+mn-lt"/>
                <a:ea typeface="+mn-ea"/>
                <a:cs typeface="+mn-cs"/>
              </a:rPr>
              <a:t> of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text</a:t>
            </a:r>
            <a:r>
              <a:rPr lang="es-ES" sz="1200" b="0" i="0" kern="1200" dirty="0">
                <a:solidFill>
                  <a:schemeClr val="tx1"/>
                </a:solidFill>
                <a:effectLst/>
                <a:latin typeface="+mn-lt"/>
                <a:ea typeface="+mn-ea"/>
                <a:cs typeface="+mn-cs"/>
              </a:rPr>
              <a:t>; to </a:t>
            </a:r>
            <a:r>
              <a:rPr lang="es-ES" sz="1200" b="0" i="0" kern="1200" dirty="0" err="1">
                <a:solidFill>
                  <a:schemeClr val="tx1"/>
                </a:solidFill>
                <a:effectLst/>
                <a:latin typeface="+mn-lt"/>
                <a:ea typeface="+mn-ea"/>
                <a:cs typeface="+mn-cs"/>
              </a:rPr>
              <a:t>see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use of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–aron </a:t>
            </a:r>
            <a:r>
              <a:rPr lang="es-ES" sz="1200" b="0" i="0" kern="1200" dirty="0" err="1">
                <a:solidFill>
                  <a:schemeClr val="tx1"/>
                </a:solidFill>
                <a:effectLst/>
                <a:latin typeface="+mn-lt"/>
                <a:ea typeface="+mn-ea"/>
                <a:cs typeface="+mn-cs"/>
              </a:rPr>
              <a:t>ending</a:t>
            </a:r>
            <a:r>
              <a:rPr lang="es-ES" sz="1200" b="0" i="0" kern="1200" dirty="0">
                <a:solidFill>
                  <a:schemeClr val="tx1"/>
                </a:solidFill>
                <a:effectLst/>
                <a:latin typeface="+mn-lt"/>
                <a:ea typeface="+mn-ea"/>
                <a:cs typeface="+mn-cs"/>
              </a:rPr>
              <a:t> in </a:t>
            </a:r>
            <a:r>
              <a:rPr lang="es-ES" sz="1200" b="0" i="0" kern="1200" dirty="0" err="1">
                <a:solidFill>
                  <a:schemeClr val="tx1"/>
                </a:solidFill>
                <a:effectLst/>
                <a:latin typeface="+mn-lt"/>
                <a:ea typeface="+mn-ea"/>
                <a:cs typeface="+mn-cs"/>
              </a:rPr>
              <a:t>context</a:t>
            </a:r>
            <a:r>
              <a:rPr lang="es-E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kern="1200" dirty="0" err="1">
                <a:solidFill>
                  <a:schemeClr val="tx1"/>
                </a:solidFill>
                <a:effectLst/>
                <a:latin typeface="+mn-lt"/>
                <a:ea typeface="+mn-ea"/>
                <a:cs typeface="+mn-cs"/>
              </a:rPr>
              <a:t>Procedure</a:t>
            </a:r>
            <a:r>
              <a:rPr lang="es-E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1. </a:t>
            </a:r>
            <a:r>
              <a:rPr lang="es-ES" sz="1200" b="0" i="0" kern="1200" dirty="0" err="1">
                <a:solidFill>
                  <a:schemeClr val="tx1"/>
                </a:solidFill>
                <a:effectLst/>
                <a:latin typeface="+mn-lt"/>
                <a:ea typeface="+mn-ea"/>
                <a:cs typeface="+mn-cs"/>
              </a:rPr>
              <a:t>Students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read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each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phrase</a:t>
            </a:r>
            <a:r>
              <a:rPr lang="es-ES" sz="1200" b="0" i="0" kern="1200" dirty="0">
                <a:solidFill>
                  <a:schemeClr val="tx1"/>
                </a:solidFill>
                <a:effectLst/>
                <a:latin typeface="+mn-lt"/>
                <a:ea typeface="+mn-ea"/>
                <a:cs typeface="+mn-cs"/>
              </a:rPr>
              <a:t> and decide </a:t>
            </a:r>
            <a:r>
              <a:rPr lang="es-ES" sz="1200" b="0" i="0" kern="1200" dirty="0" err="1">
                <a:solidFill>
                  <a:schemeClr val="tx1"/>
                </a:solidFill>
                <a:effectLst/>
                <a:latin typeface="+mn-lt"/>
                <a:ea typeface="+mn-ea"/>
                <a:cs typeface="+mn-cs"/>
              </a:rPr>
              <a:t>if</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it’s</a:t>
            </a:r>
            <a:r>
              <a:rPr lang="es-ES" sz="1200" b="0" i="0" kern="1200" dirty="0">
                <a:solidFill>
                  <a:schemeClr val="tx1"/>
                </a:solidFill>
                <a:effectLst/>
                <a:latin typeface="+mn-lt"/>
                <a:ea typeface="+mn-ea"/>
                <a:cs typeface="+mn-cs"/>
              </a:rPr>
              <a:t> true </a:t>
            </a:r>
            <a:r>
              <a:rPr lang="es-ES" sz="1200" b="0" i="0" kern="1200" dirty="0" err="1">
                <a:solidFill>
                  <a:schemeClr val="tx1"/>
                </a:solidFill>
                <a:effectLst/>
                <a:latin typeface="+mn-lt"/>
                <a:ea typeface="+mn-ea"/>
                <a:cs typeface="+mn-cs"/>
              </a:rPr>
              <a:t>or</a:t>
            </a:r>
            <a:r>
              <a:rPr lang="es-ES" sz="1200" b="0" i="0" kern="1200" dirty="0">
                <a:solidFill>
                  <a:schemeClr val="tx1"/>
                </a:solidFill>
                <a:effectLst/>
                <a:latin typeface="+mn-lt"/>
                <a:ea typeface="+mn-ea"/>
                <a:cs typeface="+mn-cs"/>
              </a:rPr>
              <a:t> false </a:t>
            </a:r>
            <a:r>
              <a:rPr lang="es-ES" sz="1200" b="0" i="0" kern="1200" dirty="0" err="1">
                <a:solidFill>
                  <a:schemeClr val="tx1"/>
                </a:solidFill>
                <a:effectLst/>
                <a:latin typeface="+mn-lt"/>
                <a:ea typeface="+mn-ea"/>
                <a:cs typeface="+mn-cs"/>
              </a:rPr>
              <a:t>depending</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information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they</a:t>
            </a:r>
            <a:r>
              <a:rPr lang="es-ES" sz="1200" b="0" i="0" kern="1200" dirty="0">
                <a:solidFill>
                  <a:schemeClr val="tx1"/>
                </a:solidFill>
                <a:effectLst/>
                <a:latin typeface="+mn-lt"/>
                <a:ea typeface="+mn-ea"/>
                <a:cs typeface="+mn-cs"/>
              </a:rPr>
              <a:t> can </a:t>
            </a:r>
            <a:r>
              <a:rPr lang="es-ES" sz="1200" b="0" i="0" kern="1200" dirty="0" err="1">
                <a:solidFill>
                  <a:schemeClr val="tx1"/>
                </a:solidFill>
                <a:effectLst/>
                <a:latin typeface="+mn-lt"/>
                <a:ea typeface="+mn-ea"/>
                <a:cs typeface="+mn-cs"/>
              </a:rPr>
              <a:t>remember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from</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lesson</a:t>
            </a:r>
            <a:r>
              <a:rPr lang="es-ES" sz="1200" b="0" i="0" kern="1200" dirty="0">
                <a:solidFill>
                  <a:schemeClr val="tx1"/>
                </a:solidFill>
                <a:effectLst/>
                <a:latin typeface="+mn-lt"/>
                <a:ea typeface="+mn-ea"/>
                <a:cs typeface="+mn-cs"/>
              </a:rPr>
              <a:t> 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2. </a:t>
            </a:r>
            <a:r>
              <a:rPr lang="es-ES" sz="1200" b="0" i="0" kern="1200" dirty="0" err="1">
                <a:solidFill>
                  <a:schemeClr val="tx1"/>
                </a:solidFill>
                <a:effectLst/>
                <a:latin typeface="+mn-lt"/>
                <a:ea typeface="+mn-ea"/>
                <a:cs typeface="+mn-cs"/>
              </a:rPr>
              <a:t>Teachers</a:t>
            </a:r>
            <a:r>
              <a:rPr lang="es-ES" sz="1200" b="0" i="0" kern="1200" dirty="0">
                <a:solidFill>
                  <a:schemeClr val="tx1"/>
                </a:solidFill>
                <a:effectLst/>
                <a:latin typeface="+mn-lt"/>
                <a:ea typeface="+mn-ea"/>
                <a:cs typeface="+mn-cs"/>
              </a:rPr>
              <a:t> show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answers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one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one</a:t>
            </a:r>
            <a:r>
              <a:rPr lang="es-ES" sz="1200" b="0" i="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s-GB" dirty="0"/>
          </a:p>
          <a:p>
            <a:r>
              <a:rPr lang="es-GB" b="1" dirty="0"/>
              <a:t>Notes:</a:t>
            </a:r>
          </a:p>
          <a:p>
            <a:pPr marL="228600" indent="-228600">
              <a:buAutoNum type="arabicPeriod"/>
            </a:pPr>
            <a:r>
              <a:rPr lang="es-GB" dirty="0"/>
              <a:t>Number 4 is false because they arrived after the battle: ‘Es falsa. Francisco Pizarro y sus hombres llegaron a Perú después de una batalla entre los incas’.</a:t>
            </a:r>
          </a:p>
          <a:p>
            <a:pPr marL="228600" indent="-228600">
              <a:buAutoNum type="arabicPeriod"/>
            </a:pPr>
            <a:r>
              <a:rPr lang="es-GB" dirty="0"/>
              <a:t>Number 5 is false because the incas </a:t>
            </a:r>
            <a:r>
              <a:rPr lang="es-ES" dirty="0" err="1"/>
              <a:t>feared</a:t>
            </a:r>
            <a:r>
              <a:rPr lang="es-GB" dirty="0"/>
              <a:t> the horses (they had never seen horses before), not the other way around: ‘Es falsa. Los incas mostraron miedo de los caballos’.</a:t>
            </a:r>
          </a:p>
          <a:p>
            <a:pPr marL="228600" indent="-228600">
              <a:buAutoNum type="arabicPeriod"/>
            </a:pPr>
            <a:r>
              <a:rPr lang="es-GB" dirty="0"/>
              <a:t>Number 6 is false because the incas did not attack the Spanish on the coast when they arrived: ‘Es falsa. Los incas no atacaron a los españoles inmediatamente cuando llegaron a la costa’.</a:t>
            </a:r>
          </a:p>
        </p:txBody>
      </p:sp>
      <p:sp>
        <p:nvSpPr>
          <p:cNvPr id="4" name="Marcador de número de diapositiva 3"/>
          <p:cNvSpPr>
            <a:spLocks noGrp="1"/>
          </p:cNvSpPr>
          <p:nvPr>
            <p:ph type="sldNum" sz="quarter" idx="5"/>
          </p:nvPr>
        </p:nvSpPr>
        <p:spPr/>
        <p:txBody>
          <a:bodyPr/>
          <a:lstStyle/>
          <a:p>
            <a:fld id="{A3356A9C-836D-8C49-B980-1041400597BC}" type="slidenum">
              <a:rPr lang="en-US" smtClean="0"/>
              <a:t>19</a:t>
            </a:fld>
            <a:endParaRPr lang="en-US"/>
          </a:p>
        </p:txBody>
      </p:sp>
    </p:spTree>
    <p:extLst>
      <p:ext uri="{BB962C8B-B14F-4D97-AF65-F5344CB8AC3E}">
        <p14:creationId xmlns:p14="http://schemas.microsoft.com/office/powerpoint/2010/main" val="1984057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7 minutes.</a:t>
            </a:r>
          </a:p>
          <a:p>
            <a:endParaRPr lang="en-US" b="1" dirty="0"/>
          </a:p>
          <a:p>
            <a:r>
              <a:rPr lang="en-GB" b="1" noProof="0" dirty="0"/>
              <a:t>Aim: </a:t>
            </a:r>
            <a:r>
              <a:rPr lang="en-GB" noProof="0" dirty="0"/>
              <a:t>to practise written recall (either receptive or productive) of 14 words from this week’s revisited vocabulary.</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read the message and (mentally) try to fill in the gaps with vocabulary from this week’s revisited sets, thinking carefully about the meaning of the sentences but also the grammar. There is more than one word that could fit in each space.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Teacher plays the audio and students write down the missing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 Teacher reveals the answers with further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4. Students are encouraged to discuss the meaning of the text orally.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noProof="0" dirty="0"/>
              <a:t>Note</a:t>
            </a:r>
            <a:r>
              <a:rPr lang="en-GB" i="0" noProof="0" dirty="0"/>
              <a:t>: </a:t>
            </a:r>
            <a:r>
              <a:rPr lang="en-GB" noProof="0" dirty="0"/>
              <a:t>Depending on class ability, </a:t>
            </a:r>
            <a:r>
              <a:rPr lang="en-GB" sz="1200" b="0" kern="1200" noProof="0" dirty="0">
                <a:solidFill>
                  <a:schemeClr val="tx1"/>
                </a:solidFill>
                <a:effectLst/>
                <a:latin typeface="+mn-lt"/>
                <a:ea typeface="+mn-ea"/>
                <a:cs typeface="+mn-cs"/>
              </a:rPr>
              <a:t>to create a productive recall task, teachers</a:t>
            </a:r>
            <a:r>
              <a:rPr lang="en-GB" sz="1200" b="1" kern="1200" noProof="0" dirty="0">
                <a:solidFill>
                  <a:schemeClr val="tx1"/>
                </a:solidFill>
                <a:effectLst/>
                <a:latin typeface="+mn-lt"/>
                <a:ea typeface="+mn-ea"/>
                <a:cs typeface="+mn-cs"/>
              </a:rPr>
              <a:t> </a:t>
            </a:r>
            <a:r>
              <a:rPr lang="en-GB" noProof="0" dirty="0"/>
              <a:t>might remove the column of Spanish words, or provide them with first letter prompts, only.  If the Spanish words are removed, the listening activity also acquires more challenge, as students may also engage in some transcription.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Students may also be asked to create their own sentences with one of more of the words left over.</a:t>
            </a:r>
          </a:p>
          <a:p>
            <a:endParaRPr lang="es-419" sz="1200" b="1" kern="1200" dirty="0">
              <a:solidFill>
                <a:schemeClr val="tx1"/>
              </a:solidFill>
              <a:effectLst/>
              <a:latin typeface="+mn-lt"/>
              <a:ea typeface="+mn-ea"/>
              <a:cs typeface="+mn-cs"/>
            </a:endParaRPr>
          </a:p>
          <a:p>
            <a:pPr>
              <a:spcBef>
                <a:spcPts val="1200"/>
              </a:spcBef>
            </a:pPr>
            <a:r>
              <a:rPr lang="en-GB" b="1" noProof="0" dirty="0"/>
              <a:t>Transcript: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ES" sz="1200" b="0" i="0" u="none" strike="noStrike" kern="1200" cap="none" spc="0" normalizeH="0" baseline="0" noProof="0" dirty="0">
                <a:ln>
                  <a:noFill/>
                </a:ln>
                <a:solidFill>
                  <a:srgbClr val="203864"/>
                </a:solidFill>
                <a:effectLst/>
                <a:uLnTx/>
                <a:uFillTx/>
                <a:latin typeface="Century Gothic" panose="020F0302020204030204"/>
                <a:ea typeface="+mn-ea"/>
                <a:cs typeface="+mn-cs"/>
              </a:rPr>
              <a:t>1. El tío de Hugo hace mucho ejercicio y su peso es muy bajo, está bastante </a:t>
            </a:r>
            <a:r>
              <a:rPr kumimoji="0" lang="en-GB" sz="1200" b="0" i="0" u="none" strike="noStrike" kern="1200" cap="none" spc="0" normalizeH="0" baseline="0" noProof="0" dirty="0" err="1">
                <a:ln>
                  <a:noFill/>
                </a:ln>
                <a:solidFill>
                  <a:srgbClr val="203864"/>
                </a:solidFill>
                <a:effectLst/>
                <a:uLnTx/>
                <a:uFillTx/>
                <a:latin typeface="Century Gothic" panose="020F0302020204030204"/>
                <a:ea typeface="+mn-ea"/>
                <a:cs typeface="+mn-cs"/>
              </a:rPr>
              <a:t>delgado</a:t>
            </a:r>
            <a:r>
              <a:rPr kumimoji="0" lang="en-GB" sz="12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ES" sz="1200" b="0" i="0" u="none" strike="noStrike" kern="1200" cap="none" spc="0" normalizeH="0" baseline="0" noProof="0" dirty="0">
                <a:ln>
                  <a:noFill/>
                </a:ln>
                <a:solidFill>
                  <a:srgbClr val="203864"/>
                </a:solidFill>
                <a:effectLst/>
                <a:uLnTx/>
                <a:uFillTx/>
                <a:latin typeface="Century Gothic" panose="020F0302020204030204"/>
                <a:ea typeface="+mn-ea"/>
                <a:cs typeface="+mn-cs"/>
              </a:rPr>
              <a:t>2. El corazón es un órgano de color rojo.</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ES" sz="1200" b="0" i="0" u="none" strike="noStrike" kern="1200" cap="none" spc="0" normalizeH="0" baseline="0" noProof="0" dirty="0">
                <a:ln>
                  <a:noFill/>
                </a:ln>
                <a:solidFill>
                  <a:srgbClr val="203864"/>
                </a:solidFill>
                <a:effectLst/>
                <a:uLnTx/>
                <a:uFillTx/>
                <a:latin typeface="Century Gothic" panose="020F0302020204030204"/>
                <a:ea typeface="+mn-ea"/>
                <a:cs typeface="+mn-cs"/>
              </a:rPr>
              <a:t>3. Lucía coloca el pan en la mesa y lo corta.</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ES" sz="1200" b="0" i="0" u="none" strike="noStrike" kern="1200" cap="none" spc="0" normalizeH="0" baseline="0" noProof="0" dirty="0">
                <a:ln>
                  <a:noFill/>
                </a:ln>
                <a:solidFill>
                  <a:srgbClr val="203864"/>
                </a:solidFill>
                <a:effectLst/>
                <a:uLnTx/>
                <a:uFillTx/>
                <a:latin typeface="Century Gothic" panose="020F0302020204030204"/>
                <a:ea typeface="+mn-ea"/>
                <a:cs typeface="+mn-cs"/>
              </a:rPr>
              <a:t>4. Ana no toma alcohol, así que no le gusta beber </a:t>
            </a:r>
            <a:r>
              <a:rPr kumimoji="0" lang="en-GB" sz="1200" b="0" i="0" u="none" strike="noStrike" kern="1200" cap="none" spc="0" normalizeH="0" baseline="0" noProof="0" dirty="0">
                <a:ln>
                  <a:noFill/>
                </a:ln>
                <a:solidFill>
                  <a:srgbClr val="203864"/>
                </a:solidFill>
                <a:effectLst/>
                <a:uLnTx/>
                <a:uFillTx/>
                <a:latin typeface="Century Gothic" panose="020F0302020204030204"/>
                <a:ea typeface="+mn-ea"/>
                <a:cs typeface="+mn-cs"/>
              </a:rPr>
              <a:t>vino.</a:t>
            </a:r>
            <a:endParaRPr kumimoji="0" lang="es-ES" sz="1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ES" sz="1200" b="0" i="0" u="none" strike="noStrike" kern="1200" cap="none" spc="0" normalizeH="0" baseline="0" noProof="0" dirty="0">
                <a:ln>
                  <a:noFill/>
                </a:ln>
                <a:solidFill>
                  <a:srgbClr val="203864"/>
                </a:solidFill>
                <a:effectLst/>
                <a:uLnTx/>
                <a:uFillTx/>
                <a:latin typeface="Century Gothic" panose="020F0302020204030204"/>
                <a:ea typeface="+mn-ea"/>
                <a:cs typeface="+mn-cs"/>
              </a:rPr>
              <a:t>5. Suele comprar verdura fresca en el supermercado.</a:t>
            </a:r>
            <a:endParaRPr kumimoji="0" lang="es-ES" sz="1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ES" sz="1200" b="0" i="0" u="none" strike="noStrike" kern="1200" cap="none" spc="0" normalizeH="0" baseline="0" noProof="0" dirty="0">
                <a:ln>
                  <a:noFill/>
                </a:ln>
                <a:solidFill>
                  <a:srgbClr val="203864"/>
                </a:solidFill>
                <a:effectLst/>
                <a:uLnTx/>
                <a:uFillTx/>
                <a:latin typeface="Century Gothic" panose="020F0302020204030204"/>
                <a:ea typeface="+mn-ea"/>
                <a:cs typeface="+mn-cs"/>
              </a:rPr>
              <a:t>6. ¡Ay! Probé este plato y es demasiado dulce.</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ES" sz="1200" b="0" i="0" u="none" strike="noStrike" kern="1200" cap="none" spc="0" normalizeH="0" baseline="0" noProof="0" dirty="0">
                <a:ln>
                  <a:noFill/>
                </a:ln>
                <a:solidFill>
                  <a:srgbClr val="203864"/>
                </a:solidFill>
                <a:effectLst/>
                <a:uLnTx/>
                <a:uFillTx/>
                <a:latin typeface="Century Gothic" panose="020F0302020204030204"/>
                <a:ea typeface="+mn-ea"/>
                <a:cs typeface="+mn-cs"/>
              </a:rPr>
              <a:t>7. El primo de Nadia tiene solo doce años, es muy joven.</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ES" sz="1200" b="0" i="0" u="none" strike="noStrike" kern="1200" cap="none" spc="0" normalizeH="0" baseline="0" noProof="0" dirty="0">
                <a:ln>
                  <a:noFill/>
                </a:ln>
                <a:solidFill>
                  <a:srgbClr val="203864"/>
                </a:solidFill>
                <a:effectLst/>
                <a:uLnTx/>
                <a:uFillTx/>
                <a:latin typeface="Century Gothic" panose="020F0302020204030204"/>
                <a:ea typeface="+mn-ea"/>
                <a:cs typeface="+mn-cs"/>
              </a:rPr>
              <a:t>8. Es bueno comer sano para aumentar los beneficios del deporte.</a:t>
            </a:r>
            <a:endParaRPr kumimoji="0" lang="es-ES" sz="1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a:endParaRPr lang="es-ES" sz="1200" b="1" kern="1200" dirty="0">
              <a:solidFill>
                <a:schemeClr val="tx1"/>
              </a:solidFill>
              <a:effectLst/>
              <a:latin typeface="+mn-lt"/>
              <a:ea typeface="+mn-ea"/>
              <a:cs typeface="+mn-cs"/>
            </a:endParaRPr>
          </a:p>
          <a:p>
            <a:pPr marL="0"/>
            <a:r>
              <a:rPr lang="es-ES" sz="1200" dirty="0">
                <a:solidFill>
                  <a:srgbClr val="203864"/>
                </a:solidFill>
              </a:rPr>
              <a:t>Note: </a:t>
            </a:r>
            <a:r>
              <a:rPr lang="es-ES" sz="1200" dirty="0" err="1">
                <a:solidFill>
                  <a:srgbClr val="203864"/>
                </a:solidFill>
              </a:rPr>
              <a:t>teachers</a:t>
            </a:r>
            <a:r>
              <a:rPr lang="es-ES" sz="1200" dirty="0">
                <a:solidFill>
                  <a:srgbClr val="203864"/>
                </a:solidFill>
              </a:rPr>
              <a:t> </a:t>
            </a:r>
            <a:r>
              <a:rPr lang="es-ES" sz="1200" dirty="0" err="1">
                <a:solidFill>
                  <a:srgbClr val="203864"/>
                </a:solidFill>
              </a:rPr>
              <a:t>could</a:t>
            </a:r>
            <a:r>
              <a:rPr lang="es-ES" sz="1200" dirty="0">
                <a:solidFill>
                  <a:srgbClr val="203864"/>
                </a:solidFill>
              </a:rPr>
              <a:t> </a:t>
            </a:r>
            <a:r>
              <a:rPr lang="es-ES" sz="1200" dirty="0" err="1">
                <a:solidFill>
                  <a:srgbClr val="203864"/>
                </a:solidFill>
              </a:rPr>
              <a:t>ask</a:t>
            </a:r>
            <a:r>
              <a:rPr lang="es-ES" sz="1200" dirty="0">
                <a:solidFill>
                  <a:srgbClr val="203864"/>
                </a:solidFill>
              </a:rPr>
              <a:t> </a:t>
            </a:r>
            <a:r>
              <a:rPr lang="es-ES" sz="1200" dirty="0" err="1">
                <a:solidFill>
                  <a:srgbClr val="203864"/>
                </a:solidFill>
              </a:rPr>
              <a:t>what</a:t>
            </a:r>
            <a:r>
              <a:rPr lang="es-ES" sz="1200" dirty="0">
                <a:solidFill>
                  <a:srgbClr val="203864"/>
                </a:solidFill>
              </a:rPr>
              <a:t> </a:t>
            </a:r>
            <a:r>
              <a:rPr lang="es-ES" sz="1200" dirty="0" err="1">
                <a:solidFill>
                  <a:srgbClr val="203864"/>
                </a:solidFill>
              </a:rPr>
              <a:t>other</a:t>
            </a:r>
            <a:r>
              <a:rPr lang="es-ES" sz="1200" dirty="0">
                <a:solidFill>
                  <a:srgbClr val="203864"/>
                </a:solidFill>
              </a:rPr>
              <a:t> </a:t>
            </a:r>
            <a:r>
              <a:rPr lang="es-ES" sz="1200" dirty="0" err="1">
                <a:solidFill>
                  <a:srgbClr val="203864"/>
                </a:solidFill>
              </a:rPr>
              <a:t>grammatically</a:t>
            </a:r>
            <a:r>
              <a:rPr lang="es-ES" sz="1200" dirty="0">
                <a:solidFill>
                  <a:srgbClr val="203864"/>
                </a:solidFill>
              </a:rPr>
              <a:t> </a:t>
            </a:r>
            <a:r>
              <a:rPr lang="es-ES" sz="1200" dirty="0" err="1">
                <a:solidFill>
                  <a:srgbClr val="203864"/>
                </a:solidFill>
              </a:rPr>
              <a:t>correct</a:t>
            </a:r>
            <a:r>
              <a:rPr lang="es-ES" sz="1200" dirty="0">
                <a:solidFill>
                  <a:srgbClr val="203864"/>
                </a:solidFill>
              </a:rPr>
              <a:t> </a:t>
            </a:r>
            <a:r>
              <a:rPr lang="es-ES" sz="1200" dirty="0" err="1">
                <a:solidFill>
                  <a:srgbClr val="203864"/>
                </a:solidFill>
              </a:rPr>
              <a:t>answers</a:t>
            </a:r>
            <a:r>
              <a:rPr lang="es-ES" sz="1200" dirty="0">
                <a:solidFill>
                  <a:srgbClr val="203864"/>
                </a:solidFill>
              </a:rPr>
              <a:t> </a:t>
            </a:r>
            <a:r>
              <a:rPr lang="es-ES" sz="1200" dirty="0" err="1">
                <a:solidFill>
                  <a:srgbClr val="203864"/>
                </a:solidFill>
              </a:rPr>
              <a:t>there</a:t>
            </a:r>
            <a:r>
              <a:rPr lang="es-ES" sz="1200" dirty="0">
                <a:solidFill>
                  <a:srgbClr val="203864"/>
                </a:solidFill>
              </a:rPr>
              <a:t> </a:t>
            </a:r>
            <a:r>
              <a:rPr lang="es-ES" sz="1200" dirty="0" err="1">
                <a:solidFill>
                  <a:srgbClr val="203864"/>
                </a:solidFill>
              </a:rPr>
              <a:t>could</a:t>
            </a:r>
            <a:r>
              <a:rPr lang="es-ES" sz="1200" dirty="0">
                <a:solidFill>
                  <a:srgbClr val="203864"/>
                </a:solidFill>
              </a:rPr>
              <a:t> be – </a:t>
            </a:r>
            <a:r>
              <a:rPr lang="es-ES" sz="1200" dirty="0" err="1">
                <a:solidFill>
                  <a:srgbClr val="203864"/>
                </a:solidFill>
              </a:rPr>
              <a:t>e.g</a:t>
            </a:r>
            <a:r>
              <a:rPr lang="es-ES" sz="1200" dirty="0">
                <a:solidFill>
                  <a:srgbClr val="203864"/>
                </a:solidFill>
              </a:rPr>
              <a:t>. Q.1 joven and pálido, Q.7 gorda, caliente</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806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GB" sz="1200" b="0" kern="1200" dirty="0">
                <a:solidFill>
                  <a:schemeClr val="tx1"/>
                </a:solidFill>
                <a:effectLst/>
                <a:latin typeface="+mn-lt"/>
                <a:ea typeface="+mn-ea"/>
                <a:cs typeface="+mn-cs"/>
              </a:rPr>
              <a:t>1</a:t>
            </a:r>
            <a:r>
              <a:rPr lang="en-GB" sz="1200" b="0" kern="1200" baseline="30000" dirty="0">
                <a:solidFill>
                  <a:schemeClr val="tx1"/>
                </a:solidFill>
                <a:effectLst/>
                <a:latin typeface="+mn-lt"/>
                <a:ea typeface="+mn-ea"/>
                <a:cs typeface="+mn-cs"/>
              </a:rPr>
              <a:t>st</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person singular form of present tense for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verbs (-o), </a:t>
            </a:r>
            <a:r>
              <a:rPr lang="en-GB" sz="1200" kern="1200" baseline="0" dirty="0">
                <a:solidFill>
                  <a:schemeClr val="tx1"/>
                </a:solidFill>
                <a:effectLst/>
                <a:latin typeface="+mn-lt"/>
                <a:ea typeface="+mn-ea"/>
                <a:cs typeface="+mn-cs"/>
              </a:rPr>
              <a:t>3rd person singular (-</a:t>
            </a:r>
            <a:r>
              <a:rPr lang="en-GB" sz="1200" kern="1200" baseline="0" dirty="0" err="1">
                <a:solidFill>
                  <a:schemeClr val="tx1"/>
                </a:solidFill>
                <a:effectLst/>
                <a:latin typeface="+mn-lt"/>
                <a:ea typeface="+mn-ea"/>
                <a:cs typeface="+mn-cs"/>
              </a:rPr>
              <a:t>ó</a:t>
            </a:r>
            <a:r>
              <a:rPr lang="en-GB" sz="1200" kern="1200" baseline="0" dirty="0">
                <a:solidFill>
                  <a:schemeClr val="tx1"/>
                </a:solidFill>
                <a:effectLst/>
                <a:latin typeface="+mn-lt"/>
                <a:ea typeface="+mn-ea"/>
                <a:cs typeface="+mn-cs"/>
              </a:rPr>
              <a:t>) and plural (-</a:t>
            </a:r>
            <a:r>
              <a:rPr lang="en-GB" sz="1200" kern="1200" baseline="0" dirty="0" err="1">
                <a:solidFill>
                  <a:schemeClr val="tx1"/>
                </a:solidFill>
                <a:effectLst/>
                <a:latin typeface="+mn-lt"/>
                <a:ea typeface="+mn-ea"/>
                <a:cs typeface="+mn-cs"/>
              </a:rPr>
              <a:t>aron</a:t>
            </a:r>
            <a:r>
              <a:rPr lang="en-GB" sz="1200" kern="1200" baseline="0" dirty="0">
                <a:solidFill>
                  <a:schemeClr val="tx1"/>
                </a:solidFill>
                <a:effectLst/>
                <a:latin typeface="+mn-lt"/>
                <a:ea typeface="+mn-ea"/>
                <a:cs typeface="+mn-cs"/>
              </a:rPr>
              <a:t>) of </a:t>
            </a:r>
            <a:r>
              <a:rPr lang="en-GB" sz="1200" kern="1200" baseline="0" dirty="0" err="1">
                <a:solidFill>
                  <a:schemeClr val="tx1"/>
                </a:solidFill>
                <a:effectLst/>
                <a:latin typeface="+mn-lt"/>
                <a:ea typeface="+mn-ea"/>
                <a:cs typeface="+mn-cs"/>
              </a:rPr>
              <a:t>preterite</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839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GB" b="1" noProof="0" dirty="0"/>
              <a:t>Aim: </a:t>
            </a:r>
            <a:r>
              <a:rPr lang="en-GB" noProof="0" dirty="0"/>
              <a:t>to identify and differentiate endings for 1</a:t>
            </a:r>
            <a:r>
              <a:rPr lang="en-GB" baseline="30000" noProof="0" dirty="0"/>
              <a:t>st</a:t>
            </a:r>
            <a:r>
              <a:rPr lang="en-GB" noProof="0" dirty="0"/>
              <a:t> person singular present and 3</a:t>
            </a:r>
            <a:r>
              <a:rPr lang="en-GB" baseline="30000" noProof="0" dirty="0"/>
              <a:t>rd</a:t>
            </a:r>
            <a:r>
              <a:rPr lang="en-GB" noProof="0" dirty="0"/>
              <a:t> person singular </a:t>
            </a:r>
            <a:r>
              <a:rPr lang="en-GB" noProof="0" dirty="0" err="1"/>
              <a:t>preterite</a:t>
            </a:r>
            <a:r>
              <a:rPr lang="en-GB" noProof="0" dirty="0"/>
              <a:t>.</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Procedure:</a:t>
            </a:r>
            <a:br>
              <a:rPr lang="en-GB" noProof="0" dirty="0"/>
            </a:br>
            <a:r>
              <a:rPr lang="en-GB" noProof="0" dirty="0"/>
              <a:t>1. Students read each phrase and listen to each recording to decide which is the form they hear.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Then, they tick the correct column depending on the person and the tense of verbs in each phrase.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Teachers show answers one by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noProof="0" dirty="0"/>
              <a:t>Transcript: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b="0" dirty="0">
                <a:solidFill>
                  <a:schemeClr val="accent5">
                    <a:lumMod val="50000"/>
                  </a:schemeClr>
                </a:solidFill>
              </a:rPr>
              <a:t>Envío a quince hombre a caballo.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b="0" dirty="0">
                <a:solidFill>
                  <a:schemeClr val="accent5">
                    <a:lumMod val="50000"/>
                  </a:schemeClr>
                </a:solidFill>
              </a:rPr>
              <a:t>Viajo al lugar con cinco mil soldados.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b="0" dirty="0">
                <a:solidFill>
                  <a:schemeClr val="accent5">
                    <a:lumMod val="50000"/>
                  </a:schemeClr>
                </a:solidFill>
              </a:rPr>
              <a:t>Habló con un hombre de la iglesia.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b="0" dirty="0">
                <a:solidFill>
                  <a:schemeClr val="accent5">
                    <a:lumMod val="50000"/>
                  </a:schemeClr>
                </a:solidFill>
              </a:rPr>
              <a:t>Tomo el libro pero lo tiro al suelo.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sz="1200" b="0" dirty="0">
                <a:solidFill>
                  <a:schemeClr val="accent5">
                    <a:lumMod val="50000"/>
                  </a:schemeClr>
                </a:solidFill>
              </a:rPr>
              <a:t>Amenazó al rey y lo tomó como prisionero.</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s-ES" sz="1200" b="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ES" sz="1200" b="1" dirty="0">
                <a:solidFill>
                  <a:schemeClr val="accent5">
                    <a:lumMod val="50000"/>
                  </a:schemeClr>
                </a:solidFill>
              </a:rPr>
              <a:t>Notes: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kern="1200" dirty="0">
                <a:solidFill>
                  <a:schemeClr val="tx1"/>
                </a:solidFill>
                <a:effectLst/>
                <a:latin typeface="+mn-lt"/>
                <a:ea typeface="+mn-ea"/>
                <a:cs typeface="+mn-cs"/>
              </a:rPr>
              <a:t>Some sentences have been adapted from the original text for the purpose of grammar practice.</a:t>
            </a:r>
            <a:r>
              <a:rPr lang="es-GB" dirty="0">
                <a:effectLst/>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s-ES" sz="1200" b="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err="1">
                <a:solidFill>
                  <a:schemeClr val="accent5">
                    <a:lumMod val="50000"/>
                  </a:schemeClr>
                </a:solidFill>
              </a:rPr>
              <a:t>Frequency</a:t>
            </a:r>
            <a:r>
              <a:rPr lang="es-ES" sz="1200" b="1" dirty="0">
                <a:solidFill>
                  <a:schemeClr val="accent5">
                    <a:lumMod val="50000"/>
                  </a:schemeClr>
                </a:solidFill>
              </a:rPr>
              <a:t> of </a:t>
            </a:r>
            <a:r>
              <a:rPr lang="es-ES" sz="1200" b="1" dirty="0" err="1">
                <a:solidFill>
                  <a:schemeClr val="accent5">
                    <a:lumMod val="50000"/>
                  </a:schemeClr>
                </a:solidFill>
              </a:rPr>
              <a:t>unknown</a:t>
            </a:r>
            <a:r>
              <a:rPr lang="es-ES" sz="1200" b="1" dirty="0">
                <a:solidFill>
                  <a:schemeClr val="accent5">
                    <a:lumMod val="50000"/>
                  </a:schemeClr>
                </a:solidFill>
              </a:rPr>
              <a:t> </a:t>
            </a:r>
            <a:r>
              <a:rPr lang="es-ES" sz="1200" b="1" dirty="0" err="1">
                <a:solidFill>
                  <a:schemeClr val="accent5">
                    <a:lumMod val="50000"/>
                  </a:schemeClr>
                </a:solidFill>
              </a:rPr>
              <a:t>words</a:t>
            </a:r>
            <a:r>
              <a:rPr lang="es-ES" sz="1200" b="1" dirty="0">
                <a:solidFill>
                  <a:schemeClr val="accent5">
                    <a:lumMod val="50000"/>
                  </a:schemeClr>
                </a:solidFill>
              </a:rPr>
              <a:t> </a:t>
            </a:r>
            <a:r>
              <a:rPr lang="en-GB" b="1" baseline="0" dirty="0"/>
              <a:t> (1 is the most frequent word in Spanish)</a:t>
            </a:r>
            <a:r>
              <a:rPr lang="es-ES" sz="1200" b="1"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schemeClr val="accent5">
                    <a:lumMod val="50000"/>
                  </a:schemeClr>
                </a:solidFill>
              </a:rPr>
              <a:t>soldado [1473]; prisionero [3395]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204557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5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sz="1200" b="0" i="0" kern="1200" dirty="0">
                <a:solidFill>
                  <a:schemeClr val="tx1"/>
                </a:solidFill>
                <a:effectLst/>
                <a:latin typeface="+mn-lt"/>
                <a:ea typeface="+mn-ea"/>
                <a:cs typeface="+mn-cs"/>
              </a:rPr>
              <a:t>to </a:t>
            </a:r>
            <a:r>
              <a:rPr lang="es-ES" sz="1200" b="0" i="0" kern="1200" dirty="0" err="1">
                <a:solidFill>
                  <a:schemeClr val="tx1"/>
                </a:solidFill>
                <a:effectLst/>
                <a:latin typeface="+mn-lt"/>
                <a:ea typeface="+mn-ea"/>
                <a:cs typeface="+mn-cs"/>
              </a:rPr>
              <a:t>support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broad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understanding</a:t>
            </a:r>
            <a:r>
              <a:rPr lang="es-ES" sz="1200" b="0" i="0" kern="1200" dirty="0">
                <a:solidFill>
                  <a:schemeClr val="tx1"/>
                </a:solidFill>
                <a:effectLst/>
                <a:latin typeface="+mn-lt"/>
                <a:ea typeface="+mn-ea"/>
                <a:cs typeface="+mn-cs"/>
              </a:rPr>
              <a:t> of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text</a:t>
            </a:r>
            <a:r>
              <a:rPr lang="es-ES" sz="1200" b="0" i="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a:t>
            </a:r>
            <a:r>
              <a:rPr lang="es-ES" b="0" dirty="0" err="1"/>
              <a:t>Students</a:t>
            </a:r>
            <a:r>
              <a:rPr lang="es-ES" b="0" dirty="0"/>
              <a:t> </a:t>
            </a:r>
            <a:r>
              <a:rPr lang="es-ES" b="0" dirty="0" err="1"/>
              <a:t>read</a:t>
            </a:r>
            <a:r>
              <a:rPr lang="es-ES" b="0" dirty="0"/>
              <a:t> </a:t>
            </a:r>
            <a:r>
              <a:rPr lang="es-ES" b="0" dirty="0" err="1"/>
              <a:t>the</a:t>
            </a:r>
            <a:r>
              <a:rPr lang="es-ES" b="0" dirty="0"/>
              <a:t> </a:t>
            </a:r>
            <a:r>
              <a:rPr lang="es-ES" b="0" dirty="0" err="1"/>
              <a:t>four</a:t>
            </a:r>
            <a:r>
              <a:rPr lang="es-ES" b="0" dirty="0"/>
              <a:t> </a:t>
            </a:r>
            <a:r>
              <a:rPr lang="es-ES" b="0" dirty="0" err="1"/>
              <a:t>parts</a:t>
            </a:r>
            <a:r>
              <a:rPr lang="es-ES" b="0" dirty="0"/>
              <a:t> of </a:t>
            </a:r>
            <a:r>
              <a:rPr lang="es-ES" b="0" dirty="0" err="1"/>
              <a:t>the</a:t>
            </a:r>
            <a:r>
              <a:rPr lang="es-ES" b="0" dirty="0"/>
              <a:t> </a:t>
            </a:r>
            <a:r>
              <a:rPr lang="es-ES" b="0" dirty="0" err="1"/>
              <a:t>text</a:t>
            </a:r>
            <a:r>
              <a:rPr lang="es-ES" b="0" dirty="0"/>
              <a:t> </a:t>
            </a:r>
            <a:r>
              <a:rPr lang="es-ES" b="0" dirty="0" err="1"/>
              <a:t>on</a:t>
            </a:r>
            <a:r>
              <a:rPr lang="es-ES" b="0" dirty="0"/>
              <a:t> </a:t>
            </a:r>
            <a:r>
              <a:rPr lang="es-ES" b="0" dirty="0" err="1"/>
              <a:t>the</a:t>
            </a:r>
            <a:r>
              <a:rPr lang="es-ES" b="0" dirty="0"/>
              <a:t> </a:t>
            </a:r>
            <a:r>
              <a:rPr lang="es-ES" b="0" dirty="0" err="1"/>
              <a:t>sheet</a:t>
            </a:r>
            <a:r>
              <a:rPr lang="es-ES" b="0" dirty="0"/>
              <a:t> </a:t>
            </a:r>
            <a:r>
              <a:rPr lang="es-ES" b="0" dirty="0" err="1"/>
              <a:t>provided</a:t>
            </a:r>
            <a:r>
              <a:rPr lang="es-ES" b="0" dirty="0"/>
              <a:t> </a:t>
            </a:r>
            <a:r>
              <a:rPr lang="es-ES" b="0" dirty="0" err="1"/>
              <a:t>by</a:t>
            </a:r>
            <a:r>
              <a:rPr lang="es-ES" b="0" dirty="0"/>
              <a:t> </a:t>
            </a:r>
            <a:r>
              <a:rPr lang="es-ES" b="0" dirty="0" err="1"/>
              <a:t>the</a:t>
            </a:r>
            <a:r>
              <a:rPr lang="es-ES" b="0" dirty="0"/>
              <a:t> </a:t>
            </a:r>
            <a:r>
              <a:rPr lang="es-ES" b="0" dirty="0" err="1"/>
              <a:t>teacher</a:t>
            </a:r>
            <a:r>
              <a:rPr lang="es-E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schemeClr val="accent5">
                    <a:lumMod val="50000"/>
                  </a:schemeClr>
                </a:solidFill>
              </a:rPr>
              <a:t>2. </a:t>
            </a:r>
            <a:r>
              <a:rPr lang="es-ES" sz="1200" b="0" dirty="0" err="1">
                <a:solidFill>
                  <a:schemeClr val="accent5">
                    <a:lumMod val="50000"/>
                  </a:schemeClr>
                </a:solidFill>
              </a:rPr>
              <a:t>Then</a:t>
            </a:r>
            <a:r>
              <a:rPr lang="es-ES" sz="1200" b="0" dirty="0">
                <a:solidFill>
                  <a:schemeClr val="accent5">
                    <a:lumMod val="50000"/>
                  </a:schemeClr>
                </a:solidFill>
              </a:rPr>
              <a:t>, </a:t>
            </a:r>
            <a:r>
              <a:rPr lang="es-ES" sz="1200" b="0" dirty="0" err="1">
                <a:solidFill>
                  <a:schemeClr val="accent5">
                    <a:lumMod val="50000"/>
                  </a:schemeClr>
                </a:solidFill>
              </a:rPr>
              <a:t>they</a:t>
            </a:r>
            <a:r>
              <a:rPr lang="es-ES" sz="1200" b="0" dirty="0">
                <a:solidFill>
                  <a:schemeClr val="accent5">
                    <a:lumMod val="50000"/>
                  </a:schemeClr>
                </a:solidFill>
              </a:rPr>
              <a:t> decide </a:t>
            </a:r>
            <a:r>
              <a:rPr lang="es-ES" sz="1200" b="0" dirty="0" err="1">
                <a:solidFill>
                  <a:schemeClr val="accent5">
                    <a:lumMod val="50000"/>
                  </a:schemeClr>
                </a:solidFill>
              </a:rPr>
              <a:t>which</a:t>
            </a:r>
            <a:r>
              <a:rPr lang="es-ES" sz="1200" b="0" dirty="0">
                <a:solidFill>
                  <a:schemeClr val="accent5">
                    <a:lumMod val="50000"/>
                  </a:schemeClr>
                </a:solidFill>
              </a:rPr>
              <a:t> </a:t>
            </a:r>
            <a:r>
              <a:rPr lang="es-ES" sz="1200" b="0" dirty="0" err="1">
                <a:solidFill>
                  <a:schemeClr val="accent5">
                    <a:lumMod val="50000"/>
                  </a:schemeClr>
                </a:solidFill>
              </a:rPr>
              <a:t>is</a:t>
            </a:r>
            <a:r>
              <a:rPr lang="es-ES" sz="1200" b="0" dirty="0">
                <a:solidFill>
                  <a:schemeClr val="accent5">
                    <a:lumMod val="50000"/>
                  </a:schemeClr>
                </a:solidFill>
              </a:rPr>
              <a:t> </a:t>
            </a:r>
            <a:r>
              <a:rPr lang="es-ES" sz="1200" b="0" dirty="0" err="1">
                <a:solidFill>
                  <a:schemeClr val="accent5">
                    <a:lumMod val="50000"/>
                  </a:schemeClr>
                </a:solidFill>
              </a:rPr>
              <a:t>the</a:t>
            </a:r>
            <a:r>
              <a:rPr lang="es-ES" sz="1200" b="0" dirty="0">
                <a:solidFill>
                  <a:schemeClr val="accent5">
                    <a:lumMod val="50000"/>
                  </a:schemeClr>
                </a:solidFill>
              </a:rPr>
              <a:t> </a:t>
            </a:r>
            <a:r>
              <a:rPr lang="es-ES" sz="1200" b="0" dirty="0" err="1">
                <a:solidFill>
                  <a:schemeClr val="accent5">
                    <a:lumMod val="50000"/>
                  </a:schemeClr>
                </a:solidFill>
              </a:rPr>
              <a:t>best</a:t>
            </a:r>
            <a:r>
              <a:rPr lang="es-ES" sz="1200" b="0" dirty="0">
                <a:solidFill>
                  <a:schemeClr val="accent5">
                    <a:lumMod val="50000"/>
                  </a:schemeClr>
                </a:solidFill>
              </a:rPr>
              <a:t> </a:t>
            </a:r>
            <a:r>
              <a:rPr lang="es-ES" sz="1200" b="0" dirty="0" err="1">
                <a:solidFill>
                  <a:schemeClr val="accent5">
                    <a:lumMod val="50000"/>
                  </a:schemeClr>
                </a:solidFill>
              </a:rPr>
              <a:t>title</a:t>
            </a:r>
            <a:r>
              <a:rPr lang="es-ES" sz="1200" b="0" dirty="0">
                <a:solidFill>
                  <a:schemeClr val="accent5">
                    <a:lumMod val="50000"/>
                  </a:schemeClr>
                </a:solidFill>
              </a:rPr>
              <a:t> </a:t>
            </a:r>
            <a:r>
              <a:rPr lang="es-ES" sz="1200" b="0" dirty="0" err="1">
                <a:solidFill>
                  <a:schemeClr val="accent5">
                    <a:lumMod val="50000"/>
                  </a:schemeClr>
                </a:solidFill>
              </a:rPr>
              <a:t>for</a:t>
            </a:r>
            <a:r>
              <a:rPr lang="es-ES" sz="1200" b="0" dirty="0">
                <a:solidFill>
                  <a:schemeClr val="accent5">
                    <a:lumMod val="50000"/>
                  </a:schemeClr>
                </a:solidFill>
              </a:rPr>
              <a:t> </a:t>
            </a:r>
            <a:r>
              <a:rPr lang="es-ES" sz="1200" b="0" dirty="0" err="1">
                <a:solidFill>
                  <a:schemeClr val="accent5">
                    <a:lumMod val="50000"/>
                  </a:schemeClr>
                </a:solidFill>
              </a:rPr>
              <a:t>each</a:t>
            </a:r>
            <a:r>
              <a:rPr lang="es-ES" sz="1200" b="0" dirty="0">
                <a:solidFill>
                  <a:schemeClr val="accent5">
                    <a:lumMod val="50000"/>
                  </a:schemeClr>
                </a:solidFill>
              </a:rPr>
              <a:t> </a:t>
            </a:r>
            <a:r>
              <a:rPr lang="es-ES" sz="1200" b="0" dirty="0" err="1">
                <a:solidFill>
                  <a:schemeClr val="accent5">
                    <a:lumMod val="50000"/>
                  </a:schemeClr>
                </a:solidFill>
              </a:rPr>
              <a:t>part</a:t>
            </a:r>
            <a:r>
              <a:rPr lang="es-ES" sz="1200" b="0" dirty="0">
                <a:solidFill>
                  <a:schemeClr val="accent5">
                    <a:lumMod val="50000"/>
                  </a:schemeClr>
                </a:solidFill>
              </a:rPr>
              <a:t> and </a:t>
            </a:r>
            <a:r>
              <a:rPr lang="es-ES" sz="1200" b="0" dirty="0" err="1">
                <a:solidFill>
                  <a:schemeClr val="accent5">
                    <a:lumMod val="50000"/>
                  </a:schemeClr>
                </a:solidFill>
              </a:rPr>
              <a:t>put</a:t>
            </a:r>
            <a:r>
              <a:rPr lang="es-ES" sz="1200" b="0" dirty="0">
                <a:solidFill>
                  <a:schemeClr val="accent5">
                    <a:lumMod val="50000"/>
                  </a:schemeClr>
                </a:solidFill>
              </a:rPr>
              <a:t> </a:t>
            </a:r>
            <a:r>
              <a:rPr lang="es-ES" sz="1200" b="0" dirty="0" err="1">
                <a:solidFill>
                  <a:schemeClr val="accent5">
                    <a:lumMod val="50000"/>
                  </a:schemeClr>
                </a:solidFill>
              </a:rPr>
              <a:t>the</a:t>
            </a:r>
            <a:r>
              <a:rPr lang="es-ES" sz="1200" b="0" dirty="0">
                <a:solidFill>
                  <a:schemeClr val="accent5">
                    <a:lumMod val="50000"/>
                  </a:schemeClr>
                </a:solidFill>
              </a:rPr>
              <a:t> </a:t>
            </a:r>
            <a:r>
              <a:rPr lang="es-ES" sz="1200" b="0" dirty="0" err="1">
                <a:solidFill>
                  <a:schemeClr val="accent5">
                    <a:lumMod val="50000"/>
                  </a:schemeClr>
                </a:solidFill>
              </a:rPr>
              <a:t>text</a:t>
            </a:r>
            <a:r>
              <a:rPr lang="es-ES" sz="1200" b="0" dirty="0">
                <a:solidFill>
                  <a:schemeClr val="accent5">
                    <a:lumMod val="50000"/>
                  </a:schemeClr>
                </a:solidFill>
              </a:rPr>
              <a:t> in </a:t>
            </a:r>
            <a:r>
              <a:rPr lang="es-ES" sz="1200" b="0" dirty="0" err="1">
                <a:solidFill>
                  <a:schemeClr val="accent5">
                    <a:lumMod val="50000"/>
                  </a:schemeClr>
                </a:solidFill>
              </a:rPr>
              <a:t>order</a:t>
            </a:r>
            <a:r>
              <a:rPr lang="es-ES" sz="1200" b="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chemeClr val="accent5">
                    <a:lumMod val="50000"/>
                  </a:schemeClr>
                </a:solidFill>
              </a:rPr>
              <a:t>Notes</a:t>
            </a:r>
            <a:r>
              <a:rPr lang="es-ES" sz="1200" b="0" dirty="0">
                <a:solidFill>
                  <a:schemeClr val="accent5">
                    <a:lumMod val="50000"/>
                  </a:schemeClr>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dirty="0" err="1">
                <a:solidFill>
                  <a:schemeClr val="accent5">
                    <a:lumMod val="50000"/>
                  </a:schemeClr>
                </a:solidFill>
              </a:rPr>
              <a:t>The</a:t>
            </a:r>
            <a:r>
              <a:rPr lang="es-ES" sz="1200" b="0" dirty="0">
                <a:solidFill>
                  <a:schemeClr val="accent5">
                    <a:lumMod val="50000"/>
                  </a:schemeClr>
                </a:solidFill>
              </a:rPr>
              <a:t> </a:t>
            </a:r>
            <a:r>
              <a:rPr lang="es-ES" sz="1200" b="0" dirty="0" err="1">
                <a:solidFill>
                  <a:schemeClr val="accent5">
                    <a:lumMod val="50000"/>
                  </a:schemeClr>
                </a:solidFill>
              </a:rPr>
              <a:t>sheet</a:t>
            </a:r>
            <a:r>
              <a:rPr lang="es-ES" sz="1200" b="0" dirty="0">
                <a:solidFill>
                  <a:schemeClr val="accent5">
                    <a:lumMod val="50000"/>
                  </a:schemeClr>
                </a:solidFill>
              </a:rPr>
              <a:t> </a:t>
            </a:r>
            <a:r>
              <a:rPr lang="es-ES" sz="1200" b="0" dirty="0" err="1">
                <a:solidFill>
                  <a:schemeClr val="accent5">
                    <a:lumMod val="50000"/>
                  </a:schemeClr>
                </a:solidFill>
              </a:rPr>
              <a:t>with</a:t>
            </a:r>
            <a:r>
              <a:rPr lang="es-ES" sz="1200" b="0" dirty="0">
                <a:solidFill>
                  <a:schemeClr val="accent5">
                    <a:lumMod val="50000"/>
                  </a:schemeClr>
                </a:solidFill>
              </a:rPr>
              <a:t> </a:t>
            </a:r>
            <a:r>
              <a:rPr lang="es-ES" sz="1200" b="0" dirty="0" err="1">
                <a:solidFill>
                  <a:schemeClr val="accent5">
                    <a:lumMod val="50000"/>
                  </a:schemeClr>
                </a:solidFill>
              </a:rPr>
              <a:t>the</a:t>
            </a:r>
            <a:r>
              <a:rPr lang="es-ES" sz="1200" b="0" dirty="0">
                <a:solidFill>
                  <a:schemeClr val="accent5">
                    <a:lumMod val="50000"/>
                  </a:schemeClr>
                </a:solidFill>
              </a:rPr>
              <a:t> </a:t>
            </a:r>
            <a:r>
              <a:rPr lang="es-ES" sz="1200" b="0" dirty="0" err="1">
                <a:solidFill>
                  <a:schemeClr val="accent5">
                    <a:lumMod val="50000"/>
                  </a:schemeClr>
                </a:solidFill>
              </a:rPr>
              <a:t>text</a:t>
            </a:r>
            <a:r>
              <a:rPr lang="es-ES" sz="1200" b="0" dirty="0">
                <a:solidFill>
                  <a:schemeClr val="accent5">
                    <a:lumMod val="50000"/>
                  </a:schemeClr>
                </a:solidFill>
              </a:rPr>
              <a:t> can be </a:t>
            </a:r>
            <a:r>
              <a:rPr lang="es-ES" sz="1200" b="0" dirty="0" err="1">
                <a:solidFill>
                  <a:schemeClr val="accent5">
                    <a:lumMod val="50000"/>
                  </a:schemeClr>
                </a:solidFill>
              </a:rPr>
              <a:t>cut</a:t>
            </a:r>
            <a:r>
              <a:rPr lang="es-ES" sz="1200" b="0" dirty="0">
                <a:solidFill>
                  <a:schemeClr val="accent5">
                    <a:lumMod val="50000"/>
                  </a:schemeClr>
                </a:solidFill>
              </a:rPr>
              <a:t> </a:t>
            </a:r>
            <a:r>
              <a:rPr lang="es-ES" sz="1200" b="0" dirty="0" err="1">
                <a:solidFill>
                  <a:schemeClr val="accent5">
                    <a:lumMod val="50000"/>
                  </a:schemeClr>
                </a:solidFill>
              </a:rPr>
              <a:t>out</a:t>
            </a:r>
            <a:r>
              <a:rPr lang="es-ES" sz="1200" b="0" dirty="0">
                <a:solidFill>
                  <a:schemeClr val="accent5">
                    <a:lumMod val="50000"/>
                  </a:schemeClr>
                </a:solidFill>
              </a:rPr>
              <a:t> </a:t>
            </a:r>
            <a:r>
              <a:rPr lang="es-ES" sz="1200" b="0" dirty="0" err="1">
                <a:solidFill>
                  <a:schemeClr val="accent5">
                    <a:lumMod val="50000"/>
                  </a:schemeClr>
                </a:solidFill>
              </a:rPr>
              <a:t>into</a:t>
            </a:r>
            <a:r>
              <a:rPr lang="es-ES" sz="1200" b="0" dirty="0">
                <a:solidFill>
                  <a:schemeClr val="accent5">
                    <a:lumMod val="50000"/>
                  </a:schemeClr>
                </a:solidFill>
              </a:rPr>
              <a:t> 4 </a:t>
            </a:r>
            <a:r>
              <a:rPr lang="es-ES" sz="1200" b="0" dirty="0" err="1">
                <a:solidFill>
                  <a:schemeClr val="accent5">
                    <a:lumMod val="50000"/>
                  </a:schemeClr>
                </a:solidFill>
              </a:rPr>
              <a:t>parts</a:t>
            </a:r>
            <a:r>
              <a:rPr lang="es-ES" sz="1200" b="0" dirty="0">
                <a:solidFill>
                  <a:schemeClr val="accent5">
                    <a:lumMod val="50000"/>
                  </a:schemeClr>
                </a:solidFill>
              </a:rPr>
              <a:t> so </a:t>
            </a:r>
            <a:r>
              <a:rPr lang="es-ES" sz="1200" b="0" dirty="0" err="1">
                <a:solidFill>
                  <a:schemeClr val="accent5">
                    <a:lumMod val="50000"/>
                  </a:schemeClr>
                </a:solidFill>
              </a:rPr>
              <a:t>students</a:t>
            </a:r>
            <a:r>
              <a:rPr lang="es-ES" sz="1200" b="0" dirty="0">
                <a:solidFill>
                  <a:schemeClr val="accent5">
                    <a:lumMod val="50000"/>
                  </a:schemeClr>
                </a:solidFill>
              </a:rPr>
              <a:t> can </a:t>
            </a:r>
            <a:r>
              <a:rPr lang="es-ES" sz="1200" b="0" dirty="0" err="1">
                <a:solidFill>
                  <a:schemeClr val="accent5">
                    <a:lumMod val="50000"/>
                  </a:schemeClr>
                </a:solidFill>
              </a:rPr>
              <a:t>put</a:t>
            </a:r>
            <a:r>
              <a:rPr lang="es-ES" sz="1200" b="0" dirty="0">
                <a:solidFill>
                  <a:schemeClr val="accent5">
                    <a:lumMod val="50000"/>
                  </a:schemeClr>
                </a:solidFill>
              </a:rPr>
              <a:t> </a:t>
            </a:r>
            <a:r>
              <a:rPr lang="es-ES" sz="1200" b="0" dirty="0" err="1">
                <a:solidFill>
                  <a:schemeClr val="accent5">
                    <a:lumMod val="50000"/>
                  </a:schemeClr>
                </a:solidFill>
              </a:rPr>
              <a:t>it</a:t>
            </a:r>
            <a:r>
              <a:rPr lang="es-ES" sz="1200" b="0" dirty="0">
                <a:solidFill>
                  <a:schemeClr val="accent5">
                    <a:lumMod val="50000"/>
                  </a:schemeClr>
                </a:solidFill>
              </a:rPr>
              <a:t> in </a:t>
            </a:r>
            <a:r>
              <a:rPr lang="es-ES" sz="1200" b="0" dirty="0" err="1">
                <a:solidFill>
                  <a:schemeClr val="accent5">
                    <a:lumMod val="50000"/>
                  </a:schemeClr>
                </a:solidFill>
              </a:rPr>
              <a:t>order</a:t>
            </a:r>
            <a:r>
              <a:rPr lang="es-ES" sz="1200" b="0" dirty="0">
                <a:solidFill>
                  <a:schemeClr val="accent5">
                    <a:lumMod val="50000"/>
                  </a:schemeClr>
                </a:solidFill>
              </a:rPr>
              <a:t> </a:t>
            </a:r>
            <a:r>
              <a:rPr lang="es-ES" sz="1200" b="0" dirty="0" err="1">
                <a:solidFill>
                  <a:schemeClr val="accent5">
                    <a:lumMod val="50000"/>
                  </a:schemeClr>
                </a:solidFill>
              </a:rPr>
              <a:t>that</a:t>
            </a:r>
            <a:r>
              <a:rPr lang="es-ES" sz="1200" b="0" dirty="0">
                <a:solidFill>
                  <a:schemeClr val="accent5">
                    <a:lumMod val="50000"/>
                  </a:schemeClr>
                </a:solidFill>
              </a:rPr>
              <a:t> </a:t>
            </a:r>
            <a:r>
              <a:rPr lang="es-ES" sz="1200" b="0" dirty="0" err="1">
                <a:solidFill>
                  <a:schemeClr val="accent5">
                    <a:lumMod val="50000"/>
                  </a:schemeClr>
                </a:solidFill>
              </a:rPr>
              <a:t>way</a:t>
            </a:r>
            <a:r>
              <a:rPr lang="es-ES" sz="1200" b="0" dirty="0">
                <a:solidFill>
                  <a:schemeClr val="accent5">
                    <a:lumMod val="50000"/>
                  </a:schemeClr>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dirty="0" err="1">
                <a:solidFill>
                  <a:schemeClr val="accent5">
                    <a:lumMod val="50000"/>
                  </a:schemeClr>
                </a:solidFill>
              </a:rPr>
              <a:t>For</a:t>
            </a:r>
            <a:r>
              <a:rPr lang="es-ES" sz="1200" b="0" dirty="0">
                <a:solidFill>
                  <a:schemeClr val="accent5">
                    <a:lumMod val="50000"/>
                  </a:schemeClr>
                </a:solidFill>
              </a:rPr>
              <a:t> </a:t>
            </a:r>
            <a:r>
              <a:rPr lang="es-ES" sz="1200" b="0" dirty="0" err="1">
                <a:solidFill>
                  <a:schemeClr val="accent5">
                    <a:lumMod val="50000"/>
                  </a:schemeClr>
                </a:solidFill>
              </a:rPr>
              <a:t>higher-achieving</a:t>
            </a:r>
            <a:r>
              <a:rPr lang="es-ES" sz="1200" b="0" dirty="0">
                <a:solidFill>
                  <a:schemeClr val="accent5">
                    <a:lumMod val="50000"/>
                  </a:schemeClr>
                </a:solidFill>
              </a:rPr>
              <a:t> </a:t>
            </a:r>
            <a:r>
              <a:rPr lang="es-ES" sz="1200" b="0" dirty="0" err="1">
                <a:solidFill>
                  <a:schemeClr val="accent5">
                    <a:lumMod val="50000"/>
                  </a:schemeClr>
                </a:solidFill>
              </a:rPr>
              <a:t>groups</a:t>
            </a:r>
            <a:r>
              <a:rPr lang="es-ES" sz="1200" b="0" dirty="0">
                <a:solidFill>
                  <a:schemeClr val="accent5">
                    <a:lumMod val="50000"/>
                  </a:schemeClr>
                </a:solidFill>
              </a:rPr>
              <a:t>, </a:t>
            </a:r>
            <a:r>
              <a:rPr lang="es-ES" sz="1200" b="0" dirty="0" err="1">
                <a:solidFill>
                  <a:schemeClr val="accent5">
                    <a:lumMod val="50000"/>
                  </a:schemeClr>
                </a:solidFill>
              </a:rPr>
              <a:t>teachers</a:t>
            </a:r>
            <a:r>
              <a:rPr lang="es-ES" sz="1200" b="0" dirty="0">
                <a:solidFill>
                  <a:schemeClr val="accent5">
                    <a:lumMod val="50000"/>
                  </a:schemeClr>
                </a:solidFill>
              </a:rPr>
              <a:t> </a:t>
            </a:r>
            <a:r>
              <a:rPr lang="es-ES" sz="1200" b="0" dirty="0" err="1">
                <a:solidFill>
                  <a:schemeClr val="accent5">
                    <a:lumMod val="50000"/>
                  </a:schemeClr>
                </a:solidFill>
              </a:rPr>
              <a:t>could</a:t>
            </a:r>
            <a:r>
              <a:rPr lang="es-ES" sz="1200" b="0" dirty="0">
                <a:solidFill>
                  <a:schemeClr val="accent5">
                    <a:lumMod val="50000"/>
                  </a:schemeClr>
                </a:solidFill>
              </a:rPr>
              <a:t> </a:t>
            </a:r>
            <a:r>
              <a:rPr lang="es-ES" sz="1200" b="0" dirty="0" err="1">
                <a:solidFill>
                  <a:schemeClr val="accent5">
                    <a:lumMod val="50000"/>
                  </a:schemeClr>
                </a:solidFill>
              </a:rPr>
              <a:t>simply</a:t>
            </a:r>
            <a:r>
              <a:rPr lang="es-ES" sz="1200" b="0" dirty="0">
                <a:solidFill>
                  <a:schemeClr val="accent5">
                    <a:lumMod val="50000"/>
                  </a:schemeClr>
                </a:solidFill>
              </a:rPr>
              <a:t> </a:t>
            </a:r>
            <a:r>
              <a:rPr lang="es-ES" sz="1200" b="0" dirty="0" err="1">
                <a:solidFill>
                  <a:schemeClr val="accent5">
                    <a:lumMod val="50000"/>
                  </a:schemeClr>
                </a:solidFill>
              </a:rPr>
              <a:t>add</a:t>
            </a:r>
            <a:r>
              <a:rPr lang="es-ES" sz="1200" b="0" dirty="0">
                <a:solidFill>
                  <a:schemeClr val="accent5">
                    <a:lumMod val="50000"/>
                  </a:schemeClr>
                </a:solidFill>
              </a:rPr>
              <a:t> more </a:t>
            </a:r>
            <a:r>
              <a:rPr lang="es-ES" sz="1200" b="0" dirty="0" err="1">
                <a:solidFill>
                  <a:schemeClr val="accent5">
                    <a:lumMod val="50000"/>
                  </a:schemeClr>
                </a:solidFill>
              </a:rPr>
              <a:t>answer</a:t>
            </a:r>
            <a:r>
              <a:rPr lang="es-ES" sz="1200" b="0" dirty="0">
                <a:solidFill>
                  <a:schemeClr val="accent5">
                    <a:lumMod val="50000"/>
                  </a:schemeClr>
                </a:solidFill>
              </a:rPr>
              <a:t> </a:t>
            </a:r>
            <a:r>
              <a:rPr lang="es-ES" sz="1200" b="0" dirty="0" err="1">
                <a:solidFill>
                  <a:schemeClr val="accent5">
                    <a:lumMod val="50000"/>
                  </a:schemeClr>
                </a:solidFill>
              </a:rPr>
              <a:t>options</a:t>
            </a:r>
            <a:r>
              <a:rPr lang="es-ES" sz="1200" b="0" dirty="0">
                <a:solidFill>
                  <a:schemeClr val="accent5">
                    <a:lumMod val="50000"/>
                  </a:schemeClr>
                </a:solidFill>
              </a:rPr>
              <a:t> to </a:t>
            </a:r>
            <a:r>
              <a:rPr lang="es-ES" sz="1200" b="0" dirty="0" err="1">
                <a:solidFill>
                  <a:schemeClr val="accent5">
                    <a:lumMod val="50000"/>
                  </a:schemeClr>
                </a:solidFill>
              </a:rPr>
              <a:t>this</a:t>
            </a:r>
            <a:r>
              <a:rPr lang="es-ES" sz="1200" b="0" dirty="0">
                <a:solidFill>
                  <a:schemeClr val="accent5">
                    <a:lumMod val="50000"/>
                  </a:schemeClr>
                </a:solidFill>
              </a:rPr>
              <a:t> </a:t>
            </a:r>
            <a:r>
              <a:rPr lang="es-ES" sz="1200" b="0" dirty="0" err="1">
                <a:solidFill>
                  <a:schemeClr val="accent5">
                    <a:lumMod val="50000"/>
                  </a:schemeClr>
                </a:solidFill>
              </a:rPr>
              <a:t>slide</a:t>
            </a:r>
            <a:r>
              <a:rPr lang="es-ES" sz="1200" b="0" dirty="0">
                <a:solidFill>
                  <a:schemeClr val="accent5">
                    <a:lumMod val="50000"/>
                  </a:schemeClr>
                </a:solidFill>
              </a:rPr>
              <a:t> and to </a:t>
            </a:r>
            <a:r>
              <a:rPr lang="es-ES" sz="1200" b="0" dirty="0" err="1">
                <a:solidFill>
                  <a:schemeClr val="accent5">
                    <a:lumMod val="50000"/>
                  </a:schemeClr>
                </a:solidFill>
              </a:rPr>
              <a:t>the</a:t>
            </a:r>
            <a:r>
              <a:rPr lang="es-ES" sz="1200" b="0" dirty="0">
                <a:solidFill>
                  <a:schemeClr val="accent5">
                    <a:lumMod val="50000"/>
                  </a:schemeClr>
                </a:solidFill>
              </a:rPr>
              <a:t> </a:t>
            </a:r>
            <a:r>
              <a:rPr lang="es-ES" sz="1200" b="0" dirty="0" err="1">
                <a:solidFill>
                  <a:schemeClr val="accent5">
                    <a:lumMod val="50000"/>
                  </a:schemeClr>
                </a:solidFill>
              </a:rPr>
              <a:t>handout</a:t>
            </a:r>
            <a:r>
              <a:rPr lang="es-ES" sz="1200" b="0" dirty="0">
                <a:solidFill>
                  <a:schemeClr val="accent5">
                    <a:lumMod val="50000"/>
                  </a:schemeClr>
                </a:solidFill>
              </a:rPr>
              <a:t> (</a:t>
            </a:r>
            <a:r>
              <a:rPr lang="es-ES" sz="1200" b="0" dirty="0" err="1">
                <a:solidFill>
                  <a:schemeClr val="accent5">
                    <a:lumMod val="50000"/>
                  </a:schemeClr>
                </a:solidFill>
              </a:rPr>
              <a:t>e.g</a:t>
            </a:r>
            <a:r>
              <a:rPr lang="es-ES" sz="1200" b="0" dirty="0">
                <a:solidFill>
                  <a:schemeClr val="accent5">
                    <a:lumMod val="50000"/>
                  </a:schemeClr>
                </a:solidFill>
              </a:rPr>
              <a:t>. 6 </a:t>
            </a:r>
            <a:r>
              <a:rPr lang="es-ES" sz="1200" b="0" dirty="0" err="1">
                <a:solidFill>
                  <a:schemeClr val="accent5">
                    <a:lumMod val="50000"/>
                  </a:schemeClr>
                </a:solidFill>
              </a:rPr>
              <a:t>possible</a:t>
            </a:r>
            <a:r>
              <a:rPr lang="es-ES" sz="1200" b="0" dirty="0">
                <a:solidFill>
                  <a:schemeClr val="accent5">
                    <a:lumMod val="50000"/>
                  </a:schemeClr>
                </a:solidFill>
              </a:rPr>
              <a:t> </a:t>
            </a:r>
            <a:r>
              <a:rPr lang="es-ES" sz="1200" b="0" dirty="0" err="1">
                <a:solidFill>
                  <a:schemeClr val="accent5">
                    <a:lumMod val="50000"/>
                  </a:schemeClr>
                </a:solidFill>
              </a:rPr>
              <a:t>options</a:t>
            </a:r>
            <a:r>
              <a:rPr lang="es-ES" sz="1200" b="0" dirty="0">
                <a:solidFill>
                  <a:schemeClr val="accent5">
                    <a:lumMod val="50000"/>
                  </a:schemeClr>
                </a:solidFill>
              </a:rPr>
              <a:t>, </a:t>
            </a:r>
            <a:r>
              <a:rPr lang="es-ES" sz="1200" b="0" dirty="0" err="1">
                <a:solidFill>
                  <a:schemeClr val="accent5">
                    <a:lumMod val="50000"/>
                  </a:schemeClr>
                </a:solidFill>
              </a:rPr>
              <a:t>but</a:t>
            </a:r>
            <a:r>
              <a:rPr lang="es-ES" sz="1200" b="0" dirty="0">
                <a:solidFill>
                  <a:schemeClr val="accent5">
                    <a:lumMod val="50000"/>
                  </a:schemeClr>
                </a:solidFill>
              </a:rPr>
              <a:t> </a:t>
            </a:r>
            <a:r>
              <a:rPr lang="es-ES" sz="1200" b="0" dirty="0" err="1">
                <a:solidFill>
                  <a:schemeClr val="accent5">
                    <a:lumMod val="50000"/>
                  </a:schemeClr>
                </a:solidFill>
              </a:rPr>
              <a:t>only</a:t>
            </a:r>
            <a:r>
              <a:rPr lang="es-ES" sz="1200" b="0" dirty="0">
                <a:solidFill>
                  <a:schemeClr val="accent5">
                    <a:lumMod val="50000"/>
                  </a:schemeClr>
                </a:solidFill>
              </a:rPr>
              <a:t> 4 </a:t>
            </a:r>
            <a:r>
              <a:rPr lang="es-ES" sz="1200" b="0" dirty="0" err="1">
                <a:solidFill>
                  <a:schemeClr val="accent5">
                    <a:lumMod val="50000"/>
                  </a:schemeClr>
                </a:solidFill>
              </a:rPr>
              <a:t>correct</a:t>
            </a:r>
            <a:r>
              <a:rPr lang="es-ES" sz="1200" b="0" dirty="0">
                <a:solidFill>
                  <a:schemeClr val="accent5">
                    <a:lumMod val="50000"/>
                  </a:schemeClr>
                </a:solidFill>
              </a:rPr>
              <a:t> </a:t>
            </a:r>
            <a:r>
              <a:rPr lang="es-ES" sz="1200" b="0" dirty="0" err="1">
                <a:solidFill>
                  <a:schemeClr val="accent5">
                    <a:lumMod val="50000"/>
                  </a:schemeClr>
                </a:solidFill>
              </a:rPr>
              <a:t>answers</a:t>
            </a:r>
            <a:r>
              <a:rPr lang="es-ES" sz="1200" b="0" dirty="0">
                <a:solidFill>
                  <a:schemeClr val="accent5">
                    <a:lumMod val="50000"/>
                  </a:schemeClr>
                </a:solidFill>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sz="1200" b="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chemeClr val="accent5">
                    <a:lumMod val="50000"/>
                  </a:schemeClr>
                </a:solidFill>
              </a:rPr>
              <a:t>Text:</a:t>
            </a:r>
            <a:br>
              <a:rPr lang="es-ES" sz="1200" b="0" dirty="0">
                <a:solidFill>
                  <a:schemeClr val="accent5">
                    <a:lumMod val="50000"/>
                  </a:schemeClr>
                </a:solidFill>
              </a:rPr>
            </a:br>
            <a:r>
              <a:rPr lang="es-ES" sz="1200" b="1" dirty="0">
                <a:solidFill>
                  <a:schemeClr val="accent5">
                    <a:lumMod val="50000"/>
                  </a:schemeClr>
                </a:solidFill>
              </a:rPr>
              <a:t>A </a:t>
            </a:r>
            <a:br>
              <a:rPr lang="es-ES" sz="1200" b="0" dirty="0">
                <a:solidFill>
                  <a:schemeClr val="accent5">
                    <a:lumMod val="50000"/>
                  </a:schemeClr>
                </a:solidFill>
              </a:rPr>
            </a:br>
            <a:r>
              <a:rPr lang="es-ES" sz="1200" kern="1200" dirty="0">
                <a:solidFill>
                  <a:schemeClr val="tx1"/>
                </a:solidFill>
                <a:effectLst/>
                <a:latin typeface="+mn-lt"/>
                <a:ea typeface="+mn-ea"/>
                <a:cs typeface="+mn-cs"/>
              </a:rPr>
              <a:t>Entonces los españoles atacaron con rabia y mataron a miles de incas, aunque muchos escaparon. Pizarro amenazó a Atahualpa y lo tomó como prisionero*, pero Atahualpa le regaló una habitación llena de oro para salvar* su vida.</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chemeClr val="accent5">
                    <a:lumMod val="50000"/>
                  </a:schemeClr>
                </a:solidFill>
              </a:rPr>
              <a:t>B</a:t>
            </a:r>
            <a:br>
              <a:rPr lang="es-ES" sz="1200" b="0" dirty="0">
                <a:solidFill>
                  <a:schemeClr val="accent5">
                    <a:lumMod val="50000"/>
                  </a:schemeClr>
                </a:solidFill>
              </a:rPr>
            </a:br>
            <a:r>
              <a:rPr lang="es-ES" sz="1200" kern="1200" dirty="0">
                <a:solidFill>
                  <a:schemeClr val="tx1"/>
                </a:solidFill>
                <a:effectLst/>
                <a:latin typeface="+mn-lt"/>
                <a:ea typeface="+mn-ea"/>
                <a:cs typeface="+mn-cs"/>
              </a:rPr>
              <a:t>Primero el rey inca habló con un hombre de la Iglesia. El hombre le habló del Dios cristiano* y le mostró un libro importante: la Biblia*. Atahualpa tomó el libro en sus manos y lo miró con atención, pero lo tiró al suelo porque no lo entendió.</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chemeClr val="accent5">
                    <a:lumMod val="50000"/>
                  </a:schemeClr>
                </a:solidFill>
              </a:rPr>
              <a:t>C</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Un tiempo después Pizarro mató a Atahualpa, el último rey de los incas, porque lo consideró peligroso. Su muerte cambió la historia de los peruanos para siempre.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chemeClr val="accent5">
                    <a:lumMod val="50000"/>
                  </a:schemeClr>
                </a:solidFill>
              </a:rPr>
              <a:t>D</a:t>
            </a:r>
            <a:br>
              <a:rPr lang="es-ES" sz="1200" b="0" dirty="0">
                <a:solidFill>
                  <a:schemeClr val="accent5">
                    <a:lumMod val="50000"/>
                  </a:schemeClr>
                </a:solidFill>
              </a:rPr>
            </a:br>
            <a:r>
              <a:rPr lang="es-ES" sz="1200" kern="1200" dirty="0">
                <a:solidFill>
                  <a:schemeClr val="tx1"/>
                </a:solidFill>
                <a:effectLst/>
                <a:latin typeface="+mn-lt"/>
                <a:ea typeface="+mn-ea"/>
                <a:cs typeface="+mn-cs"/>
              </a:rPr>
              <a:t>Francisco Pizarro envió a quince hombres a caballo para invitar a Atahualpa a Cajamarca y tener una conversación en español y en la lengua de los indígenas. Atahualpa viajó al lugar y cinco mil soldados* lo acompañaron.</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err="1">
                <a:solidFill>
                  <a:schemeClr val="accent5">
                    <a:lumMod val="50000"/>
                  </a:schemeClr>
                </a:solidFill>
              </a:rPr>
              <a:t>Frequency</a:t>
            </a:r>
            <a:r>
              <a:rPr lang="es-ES" sz="1200" b="1" dirty="0">
                <a:solidFill>
                  <a:schemeClr val="accent5">
                    <a:lumMod val="50000"/>
                  </a:schemeClr>
                </a:solidFill>
              </a:rPr>
              <a:t> of </a:t>
            </a:r>
            <a:r>
              <a:rPr lang="es-ES" sz="1200" b="1" dirty="0" err="1">
                <a:solidFill>
                  <a:schemeClr val="accent5">
                    <a:lumMod val="50000"/>
                  </a:schemeClr>
                </a:solidFill>
              </a:rPr>
              <a:t>unknown</a:t>
            </a:r>
            <a:r>
              <a:rPr lang="es-ES" sz="1200" b="1" dirty="0">
                <a:solidFill>
                  <a:schemeClr val="accent5">
                    <a:lumMod val="50000"/>
                  </a:schemeClr>
                </a:solidFill>
              </a:rPr>
              <a:t> </a:t>
            </a:r>
            <a:r>
              <a:rPr lang="es-ES" sz="1200" b="1" dirty="0" err="1">
                <a:solidFill>
                  <a:schemeClr val="accent5">
                    <a:lumMod val="50000"/>
                  </a:schemeClr>
                </a:solidFill>
              </a:rPr>
              <a:t>words</a:t>
            </a:r>
            <a:r>
              <a:rPr lang="es-ES" sz="1200" b="1" dirty="0">
                <a:solidFill>
                  <a:schemeClr val="accent5">
                    <a:lumMod val="50000"/>
                  </a:schemeClr>
                </a:solidFill>
              </a:rPr>
              <a:t> </a:t>
            </a:r>
            <a:r>
              <a:rPr lang="en-GB" b="1" baseline="0" dirty="0"/>
              <a:t> (1 is the most frequent word in Spanish)</a:t>
            </a:r>
            <a:r>
              <a:rPr lang="es-ES" sz="1200" b="1"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schemeClr val="accent5">
                    <a:lumMod val="50000"/>
                  </a:schemeClr>
                </a:solidFill>
              </a:rPr>
              <a:t>soldado [1473]; cristiano [1031]; Biblia [2487]; prisionero [3395]; salvar [763]</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sz="1200" b="0" dirty="0">
              <a:solidFill>
                <a:schemeClr val="accent5">
                  <a:lumMod val="50000"/>
                </a:schemeClr>
              </a:solidFill>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1978749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5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sz="1200" b="0" i="0" kern="1200" dirty="0">
                <a:solidFill>
                  <a:schemeClr val="tx1"/>
                </a:solidFill>
                <a:effectLst/>
                <a:latin typeface="+mn-lt"/>
                <a:ea typeface="+mn-ea"/>
                <a:cs typeface="+mn-cs"/>
              </a:rPr>
              <a:t>to </a:t>
            </a:r>
            <a:r>
              <a:rPr lang="es-ES" sz="1200" b="0" i="0" kern="1200" dirty="0" err="1">
                <a:solidFill>
                  <a:schemeClr val="tx1"/>
                </a:solidFill>
                <a:effectLst/>
                <a:latin typeface="+mn-lt"/>
                <a:ea typeface="+mn-ea"/>
                <a:cs typeface="+mn-cs"/>
              </a:rPr>
              <a:t>identify</a:t>
            </a:r>
            <a:r>
              <a:rPr lang="es-ES" sz="1200" b="0" i="0" kern="1200" dirty="0">
                <a:solidFill>
                  <a:schemeClr val="tx1"/>
                </a:solidFill>
                <a:effectLst/>
                <a:latin typeface="+mn-lt"/>
                <a:ea typeface="+mn-ea"/>
                <a:cs typeface="+mn-cs"/>
              </a:rPr>
              <a:t> and </a:t>
            </a:r>
            <a:r>
              <a:rPr lang="es-ES" sz="1200" b="0" i="0" kern="1200" dirty="0" err="1">
                <a:solidFill>
                  <a:schemeClr val="tx1"/>
                </a:solidFill>
                <a:effectLst/>
                <a:latin typeface="+mn-lt"/>
                <a:ea typeface="+mn-ea"/>
                <a:cs typeface="+mn-cs"/>
              </a:rPr>
              <a:t>differenciate</a:t>
            </a:r>
            <a:r>
              <a:rPr lang="es-ES" sz="1200" b="0" i="0" kern="1200" dirty="0">
                <a:solidFill>
                  <a:schemeClr val="tx1"/>
                </a:solidFill>
                <a:effectLst/>
                <a:latin typeface="+mn-lt"/>
                <a:ea typeface="+mn-ea"/>
                <a:cs typeface="+mn-cs"/>
              </a:rPr>
              <a:t> 3rd </a:t>
            </a:r>
            <a:r>
              <a:rPr lang="es-ES" sz="1200" b="0" i="0" kern="1200" dirty="0" err="1">
                <a:solidFill>
                  <a:schemeClr val="tx1"/>
                </a:solidFill>
                <a:effectLst/>
                <a:latin typeface="+mn-lt"/>
                <a:ea typeface="+mn-ea"/>
                <a:cs typeface="+mn-cs"/>
              </a:rPr>
              <a:t>person</a:t>
            </a:r>
            <a:r>
              <a:rPr lang="es-ES" sz="1200" b="0" i="0" kern="1200" dirty="0">
                <a:solidFill>
                  <a:schemeClr val="tx1"/>
                </a:solidFill>
                <a:effectLst/>
                <a:latin typeface="+mn-lt"/>
                <a:ea typeface="+mn-ea"/>
                <a:cs typeface="+mn-cs"/>
              </a:rPr>
              <a:t> singular and plural </a:t>
            </a:r>
            <a:r>
              <a:rPr lang="es-ES" sz="1200" b="0" i="0" kern="1200" dirty="0" err="1">
                <a:solidFill>
                  <a:schemeClr val="tx1"/>
                </a:solidFill>
                <a:effectLst/>
                <a:latin typeface="+mn-lt"/>
                <a:ea typeface="+mn-ea"/>
                <a:cs typeface="+mn-cs"/>
              </a:rPr>
              <a:t>endings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preterite</a:t>
            </a:r>
            <a:r>
              <a:rPr lang="es-ES" sz="1200" b="0" i="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Students r</a:t>
            </a:r>
            <a:r>
              <a:rPr lang="es-ES" b="0" dirty="0" err="1"/>
              <a:t>ead</a:t>
            </a:r>
            <a:r>
              <a:rPr lang="es-ES" b="0" dirty="0"/>
              <a:t> </a:t>
            </a:r>
            <a:r>
              <a:rPr lang="es-ES" b="0" dirty="0" err="1"/>
              <a:t>the</a:t>
            </a:r>
            <a:r>
              <a:rPr lang="es-ES" b="0" dirty="0"/>
              <a:t> </a:t>
            </a:r>
            <a:r>
              <a:rPr lang="es-ES" b="0" dirty="0" err="1"/>
              <a:t>text</a:t>
            </a:r>
            <a:r>
              <a:rPr lang="es-ES" b="0" dirty="0"/>
              <a:t> </a:t>
            </a:r>
            <a:r>
              <a:rPr lang="es-ES" b="0" dirty="0" err="1"/>
              <a:t>again</a:t>
            </a:r>
            <a:r>
              <a:rPr lang="es-ES" b="0" dirty="0"/>
              <a:t> and try to </a:t>
            </a:r>
            <a:r>
              <a:rPr lang="es-ES" b="0" dirty="0" err="1"/>
              <a:t>find</a:t>
            </a:r>
            <a:r>
              <a:rPr lang="es-ES" b="0" dirty="0"/>
              <a:t> </a:t>
            </a:r>
            <a:r>
              <a:rPr lang="es-ES" b="0" dirty="0" err="1"/>
              <a:t>all</a:t>
            </a:r>
            <a:r>
              <a:rPr lang="es-ES" b="0" dirty="0"/>
              <a:t> </a:t>
            </a:r>
            <a:r>
              <a:rPr lang="es-ES" b="0" dirty="0" err="1"/>
              <a:t>the</a:t>
            </a:r>
            <a:r>
              <a:rPr lang="es-ES" b="0" dirty="0"/>
              <a:t> </a:t>
            </a:r>
            <a:r>
              <a:rPr lang="es-ES" b="0" dirty="0" err="1"/>
              <a:t>examples</a:t>
            </a:r>
            <a:r>
              <a:rPr lang="es-ES" b="0" dirty="0"/>
              <a:t> of –</a:t>
            </a:r>
            <a:r>
              <a:rPr lang="es-ES" b="0" dirty="0" err="1"/>
              <a:t>ar</a:t>
            </a:r>
            <a:r>
              <a:rPr lang="es-ES" b="0" dirty="0"/>
              <a:t> </a:t>
            </a:r>
            <a:r>
              <a:rPr lang="es-ES" b="0" dirty="0" err="1"/>
              <a:t>verbs</a:t>
            </a:r>
            <a:r>
              <a:rPr lang="es-ES" b="0" dirty="0"/>
              <a:t> in 3rd </a:t>
            </a:r>
            <a:r>
              <a:rPr lang="es-ES" b="0" dirty="0" err="1"/>
              <a:t>person</a:t>
            </a:r>
            <a:r>
              <a:rPr lang="es-ES" b="0" dirty="0"/>
              <a:t> singular and plural.</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schemeClr val="accent5">
                    <a:lumMod val="50000"/>
                  </a:schemeClr>
                </a:solidFill>
              </a:rPr>
              <a:t>2. </a:t>
            </a:r>
            <a:r>
              <a:rPr lang="es-ES" sz="1200" b="0" dirty="0" err="1">
                <a:solidFill>
                  <a:schemeClr val="accent5">
                    <a:lumMod val="50000"/>
                  </a:schemeClr>
                </a:solidFill>
              </a:rPr>
              <a:t>Then</a:t>
            </a:r>
            <a:r>
              <a:rPr lang="es-ES" sz="1200" b="0" dirty="0">
                <a:solidFill>
                  <a:schemeClr val="accent5">
                    <a:lumMod val="50000"/>
                  </a:schemeClr>
                </a:solidFill>
              </a:rPr>
              <a:t>, </a:t>
            </a:r>
            <a:r>
              <a:rPr lang="es-ES" sz="1200" b="0" dirty="0" err="1">
                <a:solidFill>
                  <a:schemeClr val="accent5">
                    <a:lumMod val="50000"/>
                  </a:schemeClr>
                </a:solidFill>
              </a:rPr>
              <a:t>they</a:t>
            </a:r>
            <a:r>
              <a:rPr lang="es-ES" sz="1200" b="0" dirty="0">
                <a:solidFill>
                  <a:schemeClr val="accent5">
                    <a:lumMod val="50000"/>
                  </a:schemeClr>
                </a:solidFill>
              </a:rPr>
              <a:t> </a:t>
            </a:r>
            <a:r>
              <a:rPr lang="es-ES" sz="1200" b="0" dirty="0" err="1">
                <a:solidFill>
                  <a:schemeClr val="accent5">
                    <a:lumMod val="50000"/>
                  </a:schemeClr>
                </a:solidFill>
              </a:rPr>
              <a:t>write</a:t>
            </a:r>
            <a:r>
              <a:rPr lang="es-ES" sz="1200" b="0" dirty="0">
                <a:solidFill>
                  <a:schemeClr val="accent5">
                    <a:lumMod val="50000"/>
                  </a:schemeClr>
                </a:solidFill>
              </a:rPr>
              <a:t> </a:t>
            </a:r>
            <a:r>
              <a:rPr lang="es-ES" sz="1200" b="0" dirty="0" err="1">
                <a:solidFill>
                  <a:schemeClr val="accent5">
                    <a:lumMod val="50000"/>
                  </a:schemeClr>
                </a:solidFill>
              </a:rPr>
              <a:t>them</a:t>
            </a:r>
            <a:r>
              <a:rPr lang="es-ES" sz="1200" b="0" dirty="0">
                <a:solidFill>
                  <a:schemeClr val="accent5">
                    <a:lumMod val="50000"/>
                  </a:schemeClr>
                </a:solidFill>
              </a:rPr>
              <a:t> </a:t>
            </a:r>
            <a:r>
              <a:rPr lang="es-ES" sz="1200" b="0" dirty="0" err="1">
                <a:solidFill>
                  <a:schemeClr val="accent5">
                    <a:lumMod val="50000"/>
                  </a:schemeClr>
                </a:solidFill>
              </a:rPr>
              <a:t>all</a:t>
            </a:r>
            <a:r>
              <a:rPr lang="es-ES" sz="1200" b="0" dirty="0">
                <a:solidFill>
                  <a:schemeClr val="accent5">
                    <a:lumMod val="50000"/>
                  </a:schemeClr>
                </a:solidFill>
              </a:rPr>
              <a:t> in a </a:t>
            </a:r>
            <a:r>
              <a:rPr lang="es-ES" sz="1200" b="0" dirty="0" err="1">
                <a:solidFill>
                  <a:schemeClr val="accent5">
                    <a:lumMod val="50000"/>
                  </a:schemeClr>
                </a:solidFill>
              </a:rPr>
              <a:t>table</a:t>
            </a:r>
            <a:r>
              <a:rPr lang="es-ES" sz="1200" b="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schemeClr val="accent5">
                    <a:lumMod val="50000"/>
                  </a:schemeClr>
                </a:solidFill>
              </a:rPr>
              <a:t>3. </a:t>
            </a:r>
            <a:r>
              <a:rPr lang="es-ES" sz="1200" b="0" dirty="0" err="1">
                <a:solidFill>
                  <a:schemeClr val="accent5">
                    <a:lumMod val="50000"/>
                  </a:schemeClr>
                </a:solidFill>
              </a:rPr>
              <a:t>Teachers</a:t>
            </a:r>
            <a:r>
              <a:rPr lang="es-ES" sz="1200" b="0" dirty="0">
                <a:solidFill>
                  <a:schemeClr val="accent5">
                    <a:lumMod val="50000"/>
                  </a:schemeClr>
                </a:solidFill>
              </a:rPr>
              <a:t> show </a:t>
            </a:r>
            <a:r>
              <a:rPr lang="es-ES" sz="1200" b="0" dirty="0" err="1">
                <a:solidFill>
                  <a:schemeClr val="accent5">
                    <a:lumMod val="50000"/>
                  </a:schemeClr>
                </a:solidFill>
              </a:rPr>
              <a:t>the</a:t>
            </a:r>
            <a:r>
              <a:rPr lang="es-ES" sz="1200" b="0" dirty="0">
                <a:solidFill>
                  <a:schemeClr val="accent5">
                    <a:lumMod val="50000"/>
                  </a:schemeClr>
                </a:solidFill>
              </a:rPr>
              <a:t> </a:t>
            </a:r>
            <a:r>
              <a:rPr lang="es-ES" sz="1200" b="0" dirty="0" err="1">
                <a:solidFill>
                  <a:schemeClr val="accent5">
                    <a:lumMod val="50000"/>
                  </a:schemeClr>
                </a:solidFill>
              </a:rPr>
              <a:t>answers</a:t>
            </a:r>
            <a:r>
              <a:rPr lang="es-ES" sz="1200" b="0" dirty="0">
                <a:solidFill>
                  <a:schemeClr val="accent5">
                    <a:lumMod val="50000"/>
                  </a:schemeClr>
                </a:solidFill>
              </a:rPr>
              <a:t> </a:t>
            </a:r>
            <a:r>
              <a:rPr lang="es-ES" sz="1200" b="0" dirty="0" err="1">
                <a:solidFill>
                  <a:schemeClr val="accent5">
                    <a:lumMod val="50000"/>
                  </a:schemeClr>
                </a:solidFill>
              </a:rPr>
              <a:t>for</a:t>
            </a:r>
            <a:r>
              <a:rPr lang="es-ES" sz="1200" b="0" dirty="0">
                <a:solidFill>
                  <a:schemeClr val="accent5">
                    <a:lumMod val="50000"/>
                  </a:schemeClr>
                </a:solidFill>
              </a:rPr>
              <a:t> </a:t>
            </a:r>
            <a:r>
              <a:rPr lang="es-ES" sz="1200" b="0" dirty="0" err="1">
                <a:solidFill>
                  <a:schemeClr val="accent5">
                    <a:lumMod val="50000"/>
                  </a:schemeClr>
                </a:solidFill>
              </a:rPr>
              <a:t>each</a:t>
            </a:r>
            <a:r>
              <a:rPr lang="es-ES" sz="1200" b="0" dirty="0">
                <a:solidFill>
                  <a:schemeClr val="accent5">
                    <a:lumMod val="50000"/>
                  </a:schemeClr>
                </a:solidFill>
              </a:rPr>
              <a:t> </a:t>
            </a:r>
            <a:r>
              <a:rPr lang="es-ES" sz="1200" b="0" dirty="0" err="1">
                <a:solidFill>
                  <a:schemeClr val="accent5">
                    <a:lumMod val="50000"/>
                  </a:schemeClr>
                </a:solidFill>
              </a:rPr>
              <a:t>paragraph</a:t>
            </a:r>
            <a:r>
              <a:rPr lang="es-ES" sz="1200" b="0" dirty="0">
                <a:solidFill>
                  <a:schemeClr val="accent5">
                    <a:lumMod val="50000"/>
                  </a:schemeClr>
                </a:solidFill>
              </a:rPr>
              <a:t> </a:t>
            </a:r>
            <a:r>
              <a:rPr lang="es-ES" sz="1200" b="0" dirty="0" err="1">
                <a:solidFill>
                  <a:schemeClr val="accent5">
                    <a:lumMod val="50000"/>
                  </a:schemeClr>
                </a:solidFill>
              </a:rPr>
              <a:t>one</a:t>
            </a:r>
            <a:r>
              <a:rPr lang="es-ES" sz="1200" b="0" dirty="0">
                <a:solidFill>
                  <a:schemeClr val="accent5">
                    <a:lumMod val="50000"/>
                  </a:schemeClr>
                </a:solidFill>
              </a:rPr>
              <a:t> </a:t>
            </a:r>
            <a:r>
              <a:rPr lang="es-ES" sz="1200" b="0" dirty="0" err="1">
                <a:solidFill>
                  <a:schemeClr val="accent5">
                    <a:lumMod val="50000"/>
                  </a:schemeClr>
                </a:solidFill>
              </a:rPr>
              <a:t>by</a:t>
            </a:r>
            <a:r>
              <a:rPr lang="es-ES" sz="1200" b="0" dirty="0">
                <a:solidFill>
                  <a:schemeClr val="accent5">
                    <a:lumMod val="50000"/>
                  </a:schemeClr>
                </a:solidFill>
              </a:rPr>
              <a:t> </a:t>
            </a:r>
            <a:r>
              <a:rPr lang="es-ES" sz="1200" b="0" dirty="0" err="1">
                <a:solidFill>
                  <a:schemeClr val="accent5">
                    <a:lumMod val="50000"/>
                  </a:schemeClr>
                </a:solidFill>
              </a:rPr>
              <a:t>one</a:t>
            </a:r>
            <a:r>
              <a:rPr lang="es-ES" sz="1200" b="0" dirty="0">
                <a:solidFill>
                  <a:schemeClr val="accent5">
                    <a:lumMod val="50000"/>
                  </a:schemeClr>
                </a:solidFill>
              </a:rPr>
              <a:t>.</a:t>
            </a:r>
            <a:endParaRPr lang="x-none" sz="1200" b="0" dirty="0">
              <a:solidFill>
                <a:schemeClr val="accent5">
                  <a:lumMod val="50000"/>
                </a:schemeClr>
              </a:solidFill>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14207139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5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sz="1200" b="0" i="0" kern="1200" dirty="0">
                <a:solidFill>
                  <a:schemeClr val="tx1"/>
                </a:solidFill>
                <a:effectLst/>
                <a:latin typeface="+mn-lt"/>
                <a:ea typeface="+mn-ea"/>
                <a:cs typeface="+mn-cs"/>
              </a:rPr>
              <a:t>to </a:t>
            </a:r>
            <a:r>
              <a:rPr lang="es-ES" sz="1200" b="0" i="0" kern="1200" dirty="0" err="1">
                <a:solidFill>
                  <a:schemeClr val="tx1"/>
                </a:solidFill>
                <a:effectLst/>
                <a:latin typeface="+mn-lt"/>
                <a:ea typeface="+mn-ea"/>
                <a:cs typeface="+mn-cs"/>
              </a:rPr>
              <a:t>check</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understanding</a:t>
            </a:r>
            <a:r>
              <a:rPr lang="es-ES" sz="1200" b="0" i="0" kern="1200" dirty="0">
                <a:solidFill>
                  <a:schemeClr val="tx1"/>
                </a:solidFill>
                <a:effectLst/>
                <a:latin typeface="+mn-lt"/>
                <a:ea typeface="+mn-ea"/>
                <a:cs typeface="+mn-cs"/>
              </a:rPr>
              <a:t> of </a:t>
            </a:r>
            <a:r>
              <a:rPr lang="es-ES" sz="1200" b="0" i="0" kern="1200" dirty="0" err="1">
                <a:solidFill>
                  <a:schemeClr val="tx1"/>
                </a:solidFill>
                <a:effectLst/>
                <a:latin typeface="+mn-lt"/>
                <a:ea typeface="+mn-ea"/>
                <a:cs typeface="+mn-cs"/>
              </a:rPr>
              <a:t>specific</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details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present</a:t>
            </a:r>
            <a:r>
              <a:rPr lang="es-ES" sz="1200" b="0" i="0" kern="1200" dirty="0">
                <a:solidFill>
                  <a:schemeClr val="tx1"/>
                </a:solidFill>
                <a:effectLst/>
                <a:latin typeface="+mn-lt"/>
                <a:ea typeface="+mn-ea"/>
                <a:cs typeface="+mn-cs"/>
              </a:rPr>
              <a:t> in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text</a:t>
            </a:r>
            <a:r>
              <a:rPr lang="es-ES" sz="1200" b="0" i="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a:t>
            </a:r>
            <a:r>
              <a:rPr lang="es-ES" b="0" dirty="0" err="1"/>
              <a:t>Students</a:t>
            </a:r>
            <a:r>
              <a:rPr lang="es-ES" b="0" dirty="0"/>
              <a:t> </a:t>
            </a:r>
            <a:r>
              <a:rPr lang="es-ES" b="0" dirty="0" err="1"/>
              <a:t>read</a:t>
            </a:r>
            <a:r>
              <a:rPr lang="es-ES" b="0" dirty="0"/>
              <a:t> </a:t>
            </a:r>
            <a:r>
              <a:rPr lang="es-ES" b="0" dirty="0" err="1"/>
              <a:t>each</a:t>
            </a:r>
            <a:r>
              <a:rPr lang="es-ES" b="0" dirty="0"/>
              <a:t> </a:t>
            </a:r>
            <a:r>
              <a:rPr lang="es-ES" b="0" dirty="0" err="1"/>
              <a:t>question</a:t>
            </a:r>
            <a:r>
              <a:rPr lang="es-ES" b="0" dirty="0"/>
              <a:t> and </a:t>
            </a:r>
            <a:r>
              <a:rPr lang="es-ES" b="0" dirty="0" err="1"/>
              <a:t>answer</a:t>
            </a:r>
            <a:r>
              <a:rPr lang="es-ES" b="0" dirty="0"/>
              <a:t>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schemeClr val="accent5">
                    <a:lumMod val="50000"/>
                  </a:schemeClr>
                </a:solidFill>
              </a:rPr>
              <a:t>2. </a:t>
            </a:r>
            <a:r>
              <a:rPr lang="es-ES" sz="1200" b="0" dirty="0" err="1">
                <a:solidFill>
                  <a:schemeClr val="accent5">
                    <a:lumMod val="50000"/>
                  </a:schemeClr>
                </a:solidFill>
              </a:rPr>
              <a:t>Teachers</a:t>
            </a:r>
            <a:r>
              <a:rPr lang="es-ES" sz="1200" b="0" dirty="0">
                <a:solidFill>
                  <a:schemeClr val="accent5">
                    <a:lumMod val="50000"/>
                  </a:schemeClr>
                </a:solidFill>
              </a:rPr>
              <a:t> show </a:t>
            </a:r>
            <a:r>
              <a:rPr lang="es-ES" sz="1200" b="0" dirty="0" err="1">
                <a:solidFill>
                  <a:schemeClr val="accent5">
                    <a:lumMod val="50000"/>
                  </a:schemeClr>
                </a:solidFill>
              </a:rPr>
              <a:t>the</a:t>
            </a:r>
            <a:r>
              <a:rPr lang="es-ES" sz="1200" b="0" dirty="0">
                <a:solidFill>
                  <a:schemeClr val="accent5">
                    <a:lumMod val="50000"/>
                  </a:schemeClr>
                </a:solidFill>
              </a:rPr>
              <a:t> </a:t>
            </a:r>
            <a:r>
              <a:rPr lang="es-ES" sz="1200" b="0" dirty="0" err="1">
                <a:solidFill>
                  <a:schemeClr val="accent5">
                    <a:lumMod val="50000"/>
                  </a:schemeClr>
                </a:solidFill>
              </a:rPr>
              <a:t>correct</a:t>
            </a:r>
            <a:r>
              <a:rPr lang="es-ES" sz="1200" b="0" dirty="0">
                <a:solidFill>
                  <a:schemeClr val="accent5">
                    <a:lumMod val="50000"/>
                  </a:schemeClr>
                </a:solidFill>
              </a:rPr>
              <a:t> </a:t>
            </a:r>
            <a:r>
              <a:rPr lang="es-ES" sz="1200" b="0" dirty="0" err="1">
                <a:solidFill>
                  <a:schemeClr val="accent5">
                    <a:lumMod val="50000"/>
                  </a:schemeClr>
                </a:solidFill>
              </a:rPr>
              <a:t>answers</a:t>
            </a:r>
            <a:r>
              <a:rPr lang="es-ES" sz="1200" b="0" dirty="0">
                <a:solidFill>
                  <a:schemeClr val="accent5">
                    <a:lumMod val="50000"/>
                  </a:schemeClr>
                </a:solidFill>
              </a:rPr>
              <a:t> </a:t>
            </a:r>
            <a:r>
              <a:rPr lang="es-ES" sz="1200" b="0" dirty="0" err="1">
                <a:solidFill>
                  <a:schemeClr val="accent5">
                    <a:lumMod val="50000"/>
                  </a:schemeClr>
                </a:solidFill>
              </a:rPr>
              <a:t>one</a:t>
            </a:r>
            <a:r>
              <a:rPr lang="es-ES" sz="1200" b="0" dirty="0">
                <a:solidFill>
                  <a:schemeClr val="accent5">
                    <a:lumMod val="50000"/>
                  </a:schemeClr>
                </a:solidFill>
              </a:rPr>
              <a:t> </a:t>
            </a:r>
            <a:r>
              <a:rPr lang="es-ES" sz="1200" b="0" dirty="0" err="1">
                <a:solidFill>
                  <a:schemeClr val="accent5">
                    <a:lumMod val="50000"/>
                  </a:schemeClr>
                </a:solidFill>
              </a:rPr>
              <a:t>by</a:t>
            </a:r>
            <a:r>
              <a:rPr lang="es-ES" sz="1200" b="0" dirty="0">
                <a:solidFill>
                  <a:schemeClr val="accent5">
                    <a:lumMod val="50000"/>
                  </a:schemeClr>
                </a:solidFill>
              </a:rPr>
              <a:t> </a:t>
            </a:r>
            <a:r>
              <a:rPr lang="es-ES" sz="1200" b="0" dirty="0" err="1">
                <a:solidFill>
                  <a:schemeClr val="accent5">
                    <a:lumMod val="50000"/>
                  </a:schemeClr>
                </a:solidFill>
              </a:rPr>
              <a:t>one</a:t>
            </a:r>
            <a:r>
              <a:rPr lang="es-ES" sz="1200" b="0" dirty="0">
                <a:solidFill>
                  <a:schemeClr val="accent5">
                    <a:lumMod val="50000"/>
                  </a:schemeClr>
                </a:solidFill>
              </a:rPr>
              <a:t>.</a:t>
            </a:r>
            <a:endParaRPr lang="x-none" sz="1200" b="0" dirty="0">
              <a:solidFill>
                <a:schemeClr val="accent5">
                  <a:lumMod val="50000"/>
                </a:schemeClr>
              </a:solidFill>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1496563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7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sz="1200" b="0" i="0" kern="1200" dirty="0">
                <a:solidFill>
                  <a:schemeClr val="tx1"/>
                </a:solidFill>
                <a:effectLst/>
                <a:latin typeface="+mn-lt"/>
                <a:ea typeface="+mn-ea"/>
                <a:cs typeface="+mn-cs"/>
              </a:rPr>
              <a:t>to </a:t>
            </a:r>
            <a:r>
              <a:rPr lang="es-ES" sz="1200" b="0" i="0" kern="1200" dirty="0" err="1">
                <a:solidFill>
                  <a:schemeClr val="tx1"/>
                </a:solidFill>
                <a:effectLst/>
                <a:latin typeface="+mn-lt"/>
                <a:ea typeface="+mn-ea"/>
                <a:cs typeface="+mn-cs"/>
              </a:rPr>
              <a:t>practise</a:t>
            </a:r>
            <a:r>
              <a:rPr lang="es-ES" sz="1200" b="0" i="0" kern="1200" dirty="0">
                <a:solidFill>
                  <a:schemeClr val="tx1"/>
                </a:solidFill>
                <a:effectLst/>
                <a:latin typeface="+mn-lt"/>
                <a:ea typeface="+mn-ea"/>
                <a:cs typeface="+mn-cs"/>
              </a:rPr>
              <a:t> 3rd </a:t>
            </a:r>
            <a:r>
              <a:rPr lang="es-ES" sz="1200" b="0" i="0" kern="1200" dirty="0" err="1">
                <a:solidFill>
                  <a:schemeClr val="tx1"/>
                </a:solidFill>
                <a:effectLst/>
                <a:latin typeface="+mn-lt"/>
                <a:ea typeface="+mn-ea"/>
                <a:cs typeface="+mn-cs"/>
              </a:rPr>
              <a:t>person</a:t>
            </a:r>
            <a:r>
              <a:rPr lang="es-ES" sz="1200" b="0" i="0" kern="1200" dirty="0">
                <a:solidFill>
                  <a:schemeClr val="tx1"/>
                </a:solidFill>
                <a:effectLst/>
                <a:latin typeface="+mn-lt"/>
                <a:ea typeface="+mn-ea"/>
                <a:cs typeface="+mn-cs"/>
              </a:rPr>
              <a:t> singular and plural in </a:t>
            </a:r>
            <a:r>
              <a:rPr lang="es-ES" sz="1200" b="0" i="0" kern="1200" dirty="0" err="1">
                <a:solidFill>
                  <a:schemeClr val="tx1"/>
                </a:solidFill>
                <a:effectLst/>
                <a:latin typeface="+mn-lt"/>
                <a:ea typeface="+mn-ea"/>
                <a:cs typeface="+mn-cs"/>
              </a:rPr>
              <a:t>preterite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through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translation</a:t>
            </a:r>
            <a:r>
              <a:rPr lang="es-ES" sz="1200" b="0" i="0" kern="1200" dirty="0">
                <a:solidFill>
                  <a:schemeClr val="tx1"/>
                </a:solidFill>
                <a:effectLst/>
                <a:latin typeface="+mn-lt"/>
                <a:ea typeface="+mn-ea"/>
                <a:cs typeface="+mn-cs"/>
              </a:rPr>
              <a:t>; to </a:t>
            </a:r>
            <a:r>
              <a:rPr lang="es-ES" sz="1200" b="0" i="0" kern="1200" dirty="0" err="1">
                <a:solidFill>
                  <a:schemeClr val="tx1"/>
                </a:solidFill>
                <a:effectLst/>
                <a:latin typeface="+mn-lt"/>
                <a:ea typeface="+mn-ea"/>
                <a:cs typeface="+mn-cs"/>
              </a:rPr>
              <a:t>practise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this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week’s</a:t>
            </a:r>
            <a:r>
              <a:rPr lang="es-ES" sz="1200" b="0" i="0" kern="1200" dirty="0">
                <a:solidFill>
                  <a:schemeClr val="tx1"/>
                </a:solidFill>
                <a:effectLst/>
                <a:latin typeface="+mn-lt"/>
                <a:ea typeface="+mn-ea"/>
                <a:cs typeface="+mn-cs"/>
              </a:rPr>
              <a:t> new </a:t>
            </a:r>
            <a:r>
              <a:rPr lang="es-ES" sz="1200" b="0" i="0" kern="1200" dirty="0" err="1">
                <a:solidFill>
                  <a:schemeClr val="tx1"/>
                </a:solidFill>
                <a:effectLst/>
                <a:latin typeface="+mn-lt"/>
                <a:ea typeface="+mn-ea"/>
                <a:cs typeface="+mn-cs"/>
              </a:rPr>
              <a:t>vocabulary</a:t>
            </a:r>
            <a:r>
              <a:rPr lang="es-ES" sz="1200" b="0" i="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a:t>
            </a:r>
            <a:r>
              <a:rPr lang="es-ES" b="0" dirty="0" err="1"/>
              <a:t>Students</a:t>
            </a:r>
            <a:r>
              <a:rPr lang="es-ES" b="0" dirty="0"/>
              <a:t> </a:t>
            </a:r>
            <a:r>
              <a:rPr lang="es-ES" b="0" dirty="0" err="1"/>
              <a:t>write</a:t>
            </a:r>
            <a:r>
              <a:rPr lang="es-ES" b="0" dirty="0"/>
              <a:t> </a:t>
            </a:r>
            <a:r>
              <a:rPr lang="es-ES" b="0" dirty="0" err="1"/>
              <a:t>the</a:t>
            </a:r>
            <a:r>
              <a:rPr lang="es-ES" b="0" dirty="0"/>
              <a:t> </a:t>
            </a:r>
            <a:r>
              <a:rPr lang="es-ES" b="0" dirty="0" err="1"/>
              <a:t>Spanish</a:t>
            </a:r>
            <a:r>
              <a:rPr lang="es-ES" b="0" dirty="0"/>
              <a:t> </a:t>
            </a:r>
            <a:r>
              <a:rPr lang="es-ES" b="0" dirty="0" err="1"/>
              <a:t>for</a:t>
            </a:r>
            <a:r>
              <a:rPr lang="es-ES" b="0" dirty="0"/>
              <a:t> </a:t>
            </a:r>
            <a:r>
              <a:rPr lang="es-ES" b="0" dirty="0" err="1"/>
              <a:t>each</a:t>
            </a:r>
            <a:r>
              <a:rPr lang="es-ES" b="0" dirty="0"/>
              <a:t> </a:t>
            </a:r>
            <a:r>
              <a:rPr lang="es-ES" b="0" dirty="0" err="1"/>
              <a:t>phrase</a:t>
            </a:r>
            <a:r>
              <a:rPr lang="es-E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schemeClr val="accent5">
                    <a:lumMod val="50000"/>
                  </a:schemeClr>
                </a:solidFill>
              </a:rPr>
              <a:t>2. </a:t>
            </a:r>
            <a:r>
              <a:rPr lang="es-ES" sz="1200" b="0" dirty="0" err="1">
                <a:solidFill>
                  <a:schemeClr val="accent5">
                    <a:lumMod val="50000"/>
                  </a:schemeClr>
                </a:solidFill>
              </a:rPr>
              <a:t>Teachers</a:t>
            </a:r>
            <a:r>
              <a:rPr lang="es-ES" sz="1200" b="0" dirty="0">
                <a:solidFill>
                  <a:schemeClr val="accent5">
                    <a:lumMod val="50000"/>
                  </a:schemeClr>
                </a:solidFill>
              </a:rPr>
              <a:t> show </a:t>
            </a:r>
            <a:r>
              <a:rPr lang="es-ES" sz="1200" b="0" dirty="0" err="1">
                <a:solidFill>
                  <a:schemeClr val="accent5">
                    <a:lumMod val="50000"/>
                  </a:schemeClr>
                </a:solidFill>
              </a:rPr>
              <a:t>the</a:t>
            </a:r>
            <a:r>
              <a:rPr lang="es-ES" sz="1200" b="0" dirty="0">
                <a:solidFill>
                  <a:schemeClr val="accent5">
                    <a:lumMod val="50000"/>
                  </a:schemeClr>
                </a:solidFill>
              </a:rPr>
              <a:t> </a:t>
            </a:r>
            <a:r>
              <a:rPr lang="es-ES" sz="1200" b="0" dirty="0" err="1">
                <a:solidFill>
                  <a:schemeClr val="accent5">
                    <a:lumMod val="50000"/>
                  </a:schemeClr>
                </a:solidFill>
              </a:rPr>
              <a:t>answers</a:t>
            </a:r>
            <a:r>
              <a:rPr lang="es-ES" sz="1200" b="0" dirty="0">
                <a:solidFill>
                  <a:schemeClr val="accent5">
                    <a:lumMod val="50000"/>
                  </a:schemeClr>
                </a:solidFill>
              </a:rPr>
              <a:t> </a:t>
            </a:r>
            <a:r>
              <a:rPr lang="es-ES" sz="1200" b="0" dirty="0" err="1">
                <a:solidFill>
                  <a:schemeClr val="accent5">
                    <a:lumMod val="50000"/>
                  </a:schemeClr>
                </a:solidFill>
              </a:rPr>
              <a:t>one</a:t>
            </a:r>
            <a:r>
              <a:rPr lang="es-ES" sz="1200" b="0" dirty="0">
                <a:solidFill>
                  <a:schemeClr val="accent5">
                    <a:lumMod val="50000"/>
                  </a:schemeClr>
                </a:solidFill>
              </a:rPr>
              <a:t> </a:t>
            </a:r>
            <a:r>
              <a:rPr lang="es-ES" sz="1200" b="0" dirty="0" err="1">
                <a:solidFill>
                  <a:schemeClr val="accent5">
                    <a:lumMod val="50000"/>
                  </a:schemeClr>
                </a:solidFill>
              </a:rPr>
              <a:t>by</a:t>
            </a:r>
            <a:r>
              <a:rPr lang="es-ES" sz="1200" b="0" dirty="0">
                <a:solidFill>
                  <a:schemeClr val="accent5">
                    <a:lumMod val="50000"/>
                  </a:schemeClr>
                </a:solidFill>
              </a:rPr>
              <a:t> </a:t>
            </a:r>
            <a:r>
              <a:rPr lang="es-ES" sz="1200" b="0" dirty="0" err="1">
                <a:solidFill>
                  <a:schemeClr val="accent5">
                    <a:lumMod val="50000"/>
                  </a:schemeClr>
                </a:solidFill>
              </a:rPr>
              <a:t>one</a:t>
            </a:r>
            <a:r>
              <a:rPr lang="es-ES" sz="1200" b="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solidFill>
                  <a:schemeClr val="accent5">
                    <a:lumMod val="50000"/>
                  </a:schemeClr>
                </a:solidFill>
              </a:rPr>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dirty="0">
                <a:solidFill>
                  <a:schemeClr val="accent5">
                    <a:lumMod val="50000"/>
                  </a:schemeClr>
                </a:solidFill>
              </a:rPr>
              <a:t>1. </a:t>
            </a:r>
            <a:r>
              <a:rPr lang="es-ES" b="0" dirty="0" err="1"/>
              <a:t>See</a:t>
            </a:r>
            <a:r>
              <a:rPr lang="es-ES" b="0" dirty="0"/>
              <a:t> </a:t>
            </a:r>
            <a:r>
              <a:rPr lang="es-ES" b="0" dirty="0" err="1"/>
              <a:t>slide</a:t>
            </a:r>
            <a:r>
              <a:rPr lang="es-ES" b="0" dirty="0"/>
              <a:t> 26 </a:t>
            </a:r>
            <a:r>
              <a:rPr lang="es-ES" b="0" dirty="0" err="1"/>
              <a:t>for</a:t>
            </a:r>
            <a:r>
              <a:rPr lang="es-ES" b="0" baseline="0" dirty="0"/>
              <a:t> a </a:t>
            </a:r>
            <a:r>
              <a:rPr lang="es-ES" b="0" baseline="0" dirty="0" err="1"/>
              <a:t>version</a:t>
            </a:r>
            <a:r>
              <a:rPr lang="es-ES" b="0" baseline="0" dirty="0"/>
              <a:t> of </a:t>
            </a:r>
            <a:r>
              <a:rPr lang="es-ES" b="0" baseline="0" dirty="0" err="1"/>
              <a:t>the</a:t>
            </a:r>
            <a:r>
              <a:rPr lang="es-ES" b="0" baseline="0" dirty="0"/>
              <a:t> </a:t>
            </a:r>
            <a:r>
              <a:rPr lang="es-ES" b="0" baseline="0" dirty="0" err="1"/>
              <a:t>activity</a:t>
            </a:r>
            <a:r>
              <a:rPr lang="es-ES" b="0" baseline="0" dirty="0"/>
              <a:t> </a:t>
            </a:r>
            <a:r>
              <a:rPr lang="es-ES" b="0" baseline="0" dirty="0" err="1"/>
              <a:t>for</a:t>
            </a:r>
            <a:r>
              <a:rPr lang="es-ES" b="0" baseline="0" dirty="0"/>
              <a:t> </a:t>
            </a:r>
            <a:r>
              <a:rPr lang="es-ES" b="0" baseline="0" dirty="0" err="1"/>
              <a:t>higher-ability</a:t>
            </a:r>
            <a:r>
              <a:rPr lang="es-ES" b="0" baseline="0" dirty="0"/>
              <a:t> </a:t>
            </a:r>
            <a:r>
              <a:rPr lang="es-ES" b="0" baseline="0" dirty="0" err="1"/>
              <a:t>groups</a:t>
            </a:r>
            <a:r>
              <a:rPr lang="es-ES" b="0" dirty="0"/>
              <a:t>.</a:t>
            </a:r>
          </a:p>
          <a:p>
            <a:endParaRPr lang="es-GB" dirty="0"/>
          </a:p>
        </p:txBody>
      </p:sp>
      <p:sp>
        <p:nvSpPr>
          <p:cNvPr id="4" name="Marcador de número de diapositiva 3"/>
          <p:cNvSpPr>
            <a:spLocks noGrp="1"/>
          </p:cNvSpPr>
          <p:nvPr>
            <p:ph type="sldNum" sz="quarter" idx="5"/>
          </p:nvPr>
        </p:nvSpPr>
        <p:spPr/>
        <p:txBody>
          <a:bodyPr/>
          <a:lstStyle/>
          <a:p>
            <a:fld id="{A3356A9C-836D-8C49-B980-1041400597BC}" type="slidenum">
              <a:rPr lang="en-US" smtClean="0"/>
              <a:t>25</a:t>
            </a:fld>
            <a:endParaRPr lang="en-US"/>
          </a:p>
        </p:txBody>
      </p:sp>
    </p:spTree>
    <p:extLst>
      <p:ext uri="{BB962C8B-B14F-4D97-AF65-F5344CB8AC3E}">
        <p14:creationId xmlns:p14="http://schemas.microsoft.com/office/powerpoint/2010/main" val="1203221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(Variation - </a:t>
            </a:r>
            <a:r>
              <a:rPr lang="en-GB" sz="1200" b="1" kern="1200" dirty="0">
                <a:solidFill>
                  <a:schemeClr val="tx1"/>
                </a:solidFill>
                <a:effectLst/>
                <a:latin typeface="+mn-lt"/>
                <a:ea typeface="+mn-ea"/>
                <a:cs typeface="+mn-cs"/>
              </a:rPr>
              <a:t>this version of the activity involves full sentence translation and is intended for higher-achieving groups.</a:t>
            </a:r>
            <a:r>
              <a:rPr lang="en-US" b="1" dirty="0"/>
              <a:t>)</a:t>
            </a:r>
          </a:p>
          <a:p>
            <a:endParaRPr lang="en-US" b="1" dirty="0"/>
          </a:p>
        </p:txBody>
      </p:sp>
      <p:sp>
        <p:nvSpPr>
          <p:cNvPr id="4" name="Marcador de número de diapositiva 3"/>
          <p:cNvSpPr>
            <a:spLocks noGrp="1"/>
          </p:cNvSpPr>
          <p:nvPr>
            <p:ph type="sldNum" sz="quarter" idx="5"/>
          </p:nvPr>
        </p:nvSpPr>
        <p:spPr/>
        <p:txBody>
          <a:bodyPr/>
          <a:lstStyle/>
          <a:p>
            <a:fld id="{A3356A9C-836D-8C49-B980-1041400597BC}" type="slidenum">
              <a:rPr lang="en-US" smtClean="0"/>
              <a:t>26</a:t>
            </a:fld>
            <a:endParaRPr lang="en-US"/>
          </a:p>
        </p:txBody>
      </p:sp>
    </p:spTree>
    <p:extLst>
      <p:ext uri="{BB962C8B-B14F-4D97-AF65-F5344CB8AC3E}">
        <p14:creationId xmlns:p14="http://schemas.microsoft.com/office/powerpoint/2010/main" val="6961665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sz="900" kern="1200" dirty="0">
                <a:solidFill>
                  <a:schemeClr val="tx1"/>
                </a:solidFill>
                <a:effectLst/>
                <a:latin typeface="+mn-lt"/>
                <a:ea typeface="+mn-ea"/>
                <a:cs typeface="+mn-cs"/>
              </a:rPr>
              <a:t>to produce and understand sentences including 3</a:t>
            </a:r>
            <a:r>
              <a:rPr lang="en-US" sz="900" kern="1200" baseline="30000" dirty="0">
                <a:solidFill>
                  <a:schemeClr val="tx1"/>
                </a:solidFill>
                <a:effectLst/>
                <a:latin typeface="+mn-lt"/>
                <a:ea typeface="+mn-ea"/>
                <a:cs typeface="+mn-cs"/>
              </a:rPr>
              <a:t>rd</a:t>
            </a:r>
            <a:r>
              <a:rPr lang="en-US" sz="900" kern="1200" dirty="0">
                <a:solidFill>
                  <a:schemeClr val="tx1"/>
                </a:solidFill>
                <a:effectLst/>
                <a:latin typeface="+mn-lt"/>
                <a:ea typeface="+mn-ea"/>
                <a:cs typeface="+mn-cs"/>
              </a:rPr>
              <a:t> person singular and plural verbs in </a:t>
            </a:r>
            <a:r>
              <a:rPr lang="en-US" sz="900" kern="1200" dirty="0" err="1">
                <a:solidFill>
                  <a:schemeClr val="tx1"/>
                </a:solidFill>
                <a:effectLst/>
                <a:latin typeface="+mn-lt"/>
                <a:ea typeface="+mn-ea"/>
                <a:cs typeface="+mn-cs"/>
              </a:rPr>
              <a:t>preterite</a:t>
            </a:r>
            <a:r>
              <a:rPr lang="en-US" sz="900" kern="1200" dirty="0">
                <a:solidFill>
                  <a:schemeClr val="tx1"/>
                </a:solidFill>
                <a:effectLst/>
                <a:latin typeface="+mn-lt"/>
                <a:ea typeface="+mn-ea"/>
                <a:cs typeface="+mn-cs"/>
              </a:rPr>
              <a:t> in the oral modality.</a:t>
            </a:r>
            <a:endParaRPr lang="es-GB" dirty="0">
              <a:effectLst/>
            </a:endParaRPr>
          </a:p>
          <a:p>
            <a:endParaRPr lang="en-US" b="1" dirty="0"/>
          </a:p>
          <a:p>
            <a:r>
              <a:rPr lang="en-US" b="1" dirty="0"/>
              <a:t>Procedure:</a:t>
            </a:r>
          </a:p>
          <a:p>
            <a:pPr marL="228600" indent="-228600">
              <a:buAutoNum type="arabicPeriod"/>
            </a:pPr>
            <a:r>
              <a:rPr lang="en-GB" sz="1200" kern="1200" dirty="0">
                <a:solidFill>
                  <a:schemeClr val="tx1"/>
                </a:solidFill>
                <a:effectLst/>
                <a:latin typeface="+mn-lt"/>
                <a:ea typeface="+mn-ea"/>
                <a:cs typeface="+mn-cs"/>
              </a:rPr>
              <a:t>Student A looks</a:t>
            </a:r>
            <a:r>
              <a:rPr lang="en-GB" sz="1200" kern="1200" baseline="0" dirty="0">
                <a:solidFill>
                  <a:schemeClr val="tx1"/>
                </a:solidFill>
                <a:effectLst/>
                <a:latin typeface="+mn-lt"/>
                <a:ea typeface="+mn-ea"/>
                <a:cs typeface="+mn-cs"/>
              </a:rPr>
              <a:t> at their card and reads out loud the text in Spanish, focusing on translating the verbs correctly, depending on the person on the subject of each verb.</a:t>
            </a:r>
            <a:endParaRPr lang="en-GB" sz="1200" kern="1200" dirty="0">
              <a:solidFill>
                <a:schemeClr val="tx1"/>
              </a:solidFill>
              <a:effectLst/>
              <a:latin typeface="+mn-lt"/>
              <a:ea typeface="+mn-ea"/>
              <a:cs typeface="+mn-cs"/>
            </a:endParaRPr>
          </a:p>
          <a:p>
            <a:pPr marL="228600" indent="-228600">
              <a:buAutoNum type="arabicPeriod"/>
            </a:pPr>
            <a:r>
              <a:rPr lang="en-GB" sz="1200" kern="1200" dirty="0">
                <a:solidFill>
                  <a:schemeClr val="tx1"/>
                </a:solidFill>
                <a:effectLst/>
                <a:latin typeface="+mn-lt"/>
                <a:ea typeface="+mn-ea"/>
                <a:cs typeface="+mn-cs"/>
              </a:rPr>
              <a:t>Student B notes down who the subject is </a:t>
            </a:r>
            <a:r>
              <a:rPr lang="en-GB" sz="1200" kern="1200" baseline="0" dirty="0">
                <a:solidFill>
                  <a:schemeClr val="tx1"/>
                </a:solidFill>
                <a:effectLst/>
                <a:latin typeface="+mn-lt"/>
                <a:ea typeface="+mn-ea"/>
                <a:cs typeface="+mn-cs"/>
              </a:rPr>
              <a:t>and translates the activity into English.</a:t>
            </a:r>
            <a:endParaRPr lang="en-GB" sz="1200" kern="1200" dirty="0">
              <a:solidFill>
                <a:schemeClr val="tx1"/>
              </a:solidFill>
              <a:effectLst/>
              <a:latin typeface="+mn-lt"/>
              <a:ea typeface="+mn-ea"/>
              <a:cs typeface="+mn-cs"/>
            </a:endParaRPr>
          </a:p>
          <a:p>
            <a:pPr marL="228600" indent="-228600">
              <a:buAutoNum type="arabicPeriod"/>
            </a:pPr>
            <a:r>
              <a:rPr lang="en-GB" sz="1200" kern="1200" dirty="0">
                <a:solidFill>
                  <a:schemeClr val="tx1"/>
                </a:solidFill>
                <a:effectLst/>
                <a:latin typeface="+mn-lt"/>
                <a:ea typeface="+mn-ea"/>
                <a:cs typeface="+mn-cs"/>
              </a:rPr>
              <a:t>Students swap roles.</a:t>
            </a:r>
          </a:p>
          <a:p>
            <a:pPr marL="228600" indent="-228600">
              <a:buAutoNum type="arabicPeriod"/>
            </a:pP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cards are shown on the next two slides which should not be shown during the activity.</a:t>
            </a:r>
          </a:p>
          <a:p>
            <a:pPr marL="228600" indent="-228600">
              <a:buAutoNum type="arabicPeriod"/>
            </a:pPr>
            <a:r>
              <a:rPr lang="en-GB" sz="1200" kern="1200" baseline="0" dirty="0">
                <a:solidFill>
                  <a:schemeClr val="tx1"/>
                </a:solidFill>
                <a:effectLst/>
                <a:latin typeface="+mn-lt"/>
                <a:ea typeface="+mn-ea"/>
                <a:cs typeface="+mn-cs"/>
              </a:rPr>
              <a:t>Answers are shown on the slide after that for both students. </a:t>
            </a:r>
          </a:p>
          <a:p>
            <a:pPr marL="228600" indent="-228600">
              <a:buAutoNum type="arabicPeriod"/>
            </a:pPr>
            <a:r>
              <a:rPr lang="en-GB" sz="1200" kern="1200" baseline="0" dirty="0">
                <a:solidFill>
                  <a:schemeClr val="tx1"/>
                </a:solidFill>
                <a:effectLst/>
                <a:latin typeface="+mn-lt"/>
                <a:ea typeface="+mn-ea"/>
                <a:cs typeface="+mn-cs"/>
              </a:rPr>
              <a:t>Then, students can work together to understand the meaning of the full summary (both parts).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851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DO NOT SHOW DURING ACTIVITY</a:t>
            </a:r>
          </a:p>
          <a:p>
            <a:endParaRPr lang="es-ES" sz="1200" b="1" dirty="0"/>
          </a:p>
          <a:p>
            <a:r>
              <a:rPr lang="es-ES" sz="1200" b="1" dirty="0"/>
              <a:t>Target </a:t>
            </a:r>
            <a:r>
              <a:rPr lang="es-ES" sz="1200" b="1" dirty="0" err="1"/>
              <a:t>answers</a:t>
            </a:r>
            <a:r>
              <a:rPr lang="es-ES" sz="1200" b="1" dirty="0"/>
              <a:t>:</a:t>
            </a:r>
          </a:p>
          <a:p>
            <a:endParaRPr lang="es-ES" sz="1200" b="0" dirty="0"/>
          </a:p>
          <a:p>
            <a:pPr marL="228600" indent="-228600">
              <a:buAutoNum type="arabicPeriod"/>
            </a:pPr>
            <a:r>
              <a:rPr lang="es-ES" sz="1200" b="0" dirty="0"/>
              <a:t>consideraron</a:t>
            </a:r>
          </a:p>
          <a:p>
            <a:pPr marL="228600" indent="-228600">
              <a:buAutoNum type="arabicPeriod"/>
            </a:pPr>
            <a:r>
              <a:rPr lang="es-ES" sz="1200" b="0" dirty="0"/>
              <a:t>enviaron</a:t>
            </a:r>
          </a:p>
          <a:p>
            <a:pPr marL="228600" indent="-228600">
              <a:buAutoNum type="arabicPeriod"/>
            </a:pPr>
            <a:r>
              <a:rPr lang="es-ES" sz="1200" b="0" dirty="0"/>
              <a:t>organizó</a:t>
            </a:r>
          </a:p>
          <a:p>
            <a:pPr marL="228600" indent="-228600">
              <a:buAutoNum type="arabicPeriod"/>
            </a:pPr>
            <a:r>
              <a:rPr lang="es-ES" sz="1200" b="0" dirty="0"/>
              <a:t>encontró</a:t>
            </a:r>
          </a:p>
          <a:p>
            <a:pPr marL="228600" indent="-228600">
              <a:buAutoNum type="arabicPeriod"/>
            </a:pPr>
            <a:r>
              <a:rPr lang="es-ES" sz="1200" b="0" dirty="0"/>
              <a:t>caminaron</a:t>
            </a:r>
          </a:p>
          <a:p>
            <a:pPr marL="228600" indent="-228600">
              <a:buAutoNum type="arabicPeriod"/>
            </a:pPr>
            <a:r>
              <a:rPr lang="es-ES" sz="1200" b="0" dirty="0"/>
              <a:t>buscaron</a:t>
            </a:r>
            <a:endParaRPr lang="en-GB" sz="1200"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880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DO NOT SHOW DURING ACTIVITY</a:t>
            </a:r>
          </a:p>
          <a:p>
            <a:endParaRPr lang="es-ES" sz="1200" b="1" dirty="0"/>
          </a:p>
          <a:p>
            <a:r>
              <a:rPr lang="es-ES" sz="1200" b="1" dirty="0"/>
              <a:t>Target </a:t>
            </a:r>
            <a:r>
              <a:rPr lang="es-ES" sz="1200" b="1" dirty="0" err="1"/>
              <a:t>answers</a:t>
            </a:r>
            <a:r>
              <a:rPr lang="es-ES" sz="1200" b="1" dirty="0"/>
              <a:t>:</a:t>
            </a:r>
          </a:p>
          <a:p>
            <a:endParaRPr lang="es-ES" sz="1200" b="0" dirty="0"/>
          </a:p>
          <a:p>
            <a:pPr marL="228600" indent="-228600">
              <a:buAutoNum type="arabicPeriod"/>
            </a:pPr>
            <a:r>
              <a:rPr lang="es-ES" sz="1200" b="0" dirty="0"/>
              <a:t>llamó</a:t>
            </a:r>
          </a:p>
          <a:p>
            <a:pPr marL="228600" indent="-228600">
              <a:buAutoNum type="arabicPeriod"/>
            </a:pPr>
            <a:r>
              <a:rPr lang="es-ES" sz="1200" b="0" dirty="0"/>
              <a:t>aceptó</a:t>
            </a:r>
          </a:p>
          <a:p>
            <a:pPr marL="228600" indent="-228600">
              <a:buAutoNum type="arabicPeriod"/>
            </a:pPr>
            <a:r>
              <a:rPr lang="es-ES" sz="1200" b="0" dirty="0"/>
              <a:t>llegó</a:t>
            </a:r>
          </a:p>
          <a:p>
            <a:pPr marL="228600" indent="-228600">
              <a:buAutoNum type="arabicPeriod"/>
            </a:pPr>
            <a:r>
              <a:rPr lang="es-ES" sz="1200" b="0" dirty="0"/>
              <a:t>atacaron</a:t>
            </a:r>
          </a:p>
          <a:p>
            <a:pPr marL="228600" indent="-228600">
              <a:buAutoNum type="arabicPeriod"/>
            </a:pPr>
            <a:r>
              <a:rPr lang="es-ES" sz="1200" b="0" dirty="0"/>
              <a:t>pelearon</a:t>
            </a:r>
          </a:p>
          <a:p>
            <a:pPr marL="228600" indent="-228600">
              <a:buAutoNum type="arabicPeriod"/>
            </a:pPr>
            <a:r>
              <a:rPr lang="es-ES" sz="1200" b="0" dirty="0"/>
              <a:t>ganaron</a:t>
            </a:r>
            <a:endParaRPr lang="en-GB" sz="1200"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758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[1/2]</a:t>
            </a:r>
          </a:p>
          <a:p>
            <a:r>
              <a:rPr lang="en-US" b="1" dirty="0"/>
              <a:t>Timing: </a:t>
            </a:r>
            <a:r>
              <a:rPr lang="en-US" b="0" i="0" dirty="0"/>
              <a:t>3 minutes</a:t>
            </a:r>
          </a:p>
          <a:p>
            <a:endParaRPr lang="en-US" b="1" dirty="0"/>
          </a:p>
          <a:p>
            <a:r>
              <a:rPr lang="en-US" b="1" dirty="0"/>
              <a:t>Aim: </a:t>
            </a:r>
            <a:r>
              <a:rPr lang="en-US" b="0" dirty="0"/>
              <a:t>to introduce and embed</a:t>
            </a:r>
            <a:r>
              <a:rPr lang="en-US" b="0" baseline="0" dirty="0"/>
              <a:t> the new vocabulary, also some relevant vocabulary for this lesson.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Pupils</a:t>
            </a:r>
            <a:r>
              <a:rPr lang="en-GB" b="0" baseline="0" dirty="0"/>
              <a:t> either work by themselves or in pairs, reading out the words and recapping their English meaning (1 minute).</a:t>
            </a:r>
            <a:br>
              <a:rPr lang="en-GB" b="0" baseline="0" dirty="0"/>
            </a:br>
            <a:r>
              <a:rPr lang="en-GB" b="0" baseline="0" dirty="0"/>
              <a:t>2. Then the teacher removes the English words or pictures (one by one) and they try to recall the English orally (chorally), looking at the Spanish (1 minute).</a:t>
            </a:r>
            <a:br>
              <a:rPr lang="en-GB" b="0" baseline="0" dirty="0"/>
            </a:br>
            <a:r>
              <a:rPr lang="en-GB" b="0" baseline="0" dirty="0"/>
              <a:t>3. Then the Spanish meanings are removed (one by one) and they to recall them orally (again, chorally), looking at the English (1 minute)</a:t>
            </a:r>
            <a:br>
              <a:rPr lang="en-GB" b="0" baseline="0" dirty="0"/>
            </a:br>
            <a:r>
              <a:rPr lang="en-GB" b="0" baseline="0" dirty="0"/>
              <a:t>4. </a:t>
            </a:r>
            <a:r>
              <a:rPr lang="en-GB" baseline="0" dirty="0"/>
              <a:t>Further rounds of learning can be facilitated by one pupil turning away from the board, and his/her partner asking him/her the meanings (‘Cómo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 </a:t>
            </a:r>
            <a:r>
              <a:rPr lang="en-GB" baseline="0" dirty="0">
                <a:sym typeface="Wingdings" panose="05000000000000000000" pitchFamily="2" charset="2"/>
              </a:rPr>
              <a:t>two words in this activity are not part of the vocab list but are introduced here as students will encounter these words in the upcoming text: ‘conquistador’ and ‘</a:t>
            </a:r>
            <a:r>
              <a:rPr lang="en-GB" baseline="0" dirty="0" err="1">
                <a:sym typeface="Wingdings" panose="05000000000000000000" pitchFamily="2" charset="2"/>
              </a:rPr>
              <a:t>misión</a:t>
            </a:r>
            <a:r>
              <a:rPr lang="en-GB" baseline="0" dirty="0">
                <a:sym typeface="Wingdings" panose="05000000000000000000" pitchFamily="2" charset="2"/>
              </a:rPr>
              <a:t>’. A definition of ‘conquistador’ will appear and </a:t>
            </a:r>
            <a:r>
              <a:rPr lang="en-GB" baseline="0" dirty="0" err="1">
                <a:sym typeface="Wingdings" panose="05000000000000000000" pitchFamily="2" charset="2"/>
              </a:rPr>
              <a:t>dissapear</a:t>
            </a:r>
            <a:r>
              <a:rPr lang="en-GB" baseline="0" dirty="0">
                <a:sym typeface="Wingdings" panose="05000000000000000000" pitchFamily="2" charset="2"/>
              </a:rPr>
              <a:t> with the first and second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ym typeface="Wingdings" panose="05000000000000000000" pitchFamily="2" charset="2"/>
              </a:rPr>
              <a:t>Source of the </a:t>
            </a:r>
            <a:r>
              <a:rPr lang="en-GB" baseline="0" dirty="0" err="1">
                <a:sym typeface="Wingdings" panose="05000000000000000000" pitchFamily="2" charset="2"/>
              </a:rPr>
              <a:t>defintion</a:t>
            </a:r>
            <a:r>
              <a:rPr lang="en-GB" baseline="0" dirty="0">
                <a:sym typeface="Wingdings" panose="05000000000000000000" pitchFamily="2" charset="2"/>
              </a:rPr>
              <a:t> of ‘conquistador’: </a:t>
            </a:r>
            <a:r>
              <a:rPr lang="en-GB" baseline="0" dirty="0" err="1">
                <a:sym typeface="Wingdings" panose="05000000000000000000" pitchFamily="2" charset="2"/>
              </a:rPr>
              <a:t>kids.britannica.com</a:t>
            </a:r>
            <a:r>
              <a:rPr lang="en-GB" baseline="0" dirty="0">
                <a:sym typeface="Wingdings" panose="05000000000000000000" pitchFamily="2" charset="2"/>
              </a:rPr>
              <a:t> (available at: https://</a:t>
            </a:r>
            <a:r>
              <a:rPr lang="en-GB" baseline="0" dirty="0" err="1">
                <a:sym typeface="Wingdings" panose="05000000000000000000" pitchFamily="2" charset="2"/>
              </a:rPr>
              <a:t>kids.britannica.com</a:t>
            </a:r>
            <a:r>
              <a:rPr lang="en-GB" baseline="0" dirty="0">
                <a:sym typeface="Wingdings" panose="05000000000000000000" pitchFamily="2" charset="2"/>
              </a:rPr>
              <a:t>/kids/article/conquistador/400098)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ym typeface="Wingdings" panose="05000000000000000000" pitchFamily="2" charset="2"/>
              </a:rPr>
              <a:t>Source of the definition of ‘indigenous’: </a:t>
            </a:r>
            <a:r>
              <a:rPr lang="en-GB" baseline="0" dirty="0" err="1">
                <a:sym typeface="Wingdings" panose="05000000000000000000" pitchFamily="2" charset="2"/>
              </a:rPr>
              <a:t>kids.kiddle.co</a:t>
            </a:r>
            <a:r>
              <a:rPr lang="en-GB" baseline="0" dirty="0">
                <a:sym typeface="Wingdings" panose="05000000000000000000" pitchFamily="2" charset="2"/>
              </a:rPr>
              <a:t> (available at: https://</a:t>
            </a:r>
            <a:r>
              <a:rPr lang="en-GB" baseline="0" dirty="0" err="1">
                <a:sym typeface="Wingdings" panose="05000000000000000000" pitchFamily="2" charset="2"/>
              </a:rPr>
              <a:t>kids.kiddle.co</a:t>
            </a:r>
            <a:r>
              <a:rPr lang="en-GB" baseline="0" dirty="0">
                <a:sym typeface="Wingdings" panose="05000000000000000000" pitchFamily="2" charset="2"/>
              </a:rPr>
              <a:t>/</a:t>
            </a:r>
            <a:r>
              <a:rPr lang="en-GB" baseline="0" dirty="0" err="1">
                <a:sym typeface="Wingdings" panose="05000000000000000000" pitchFamily="2" charset="2"/>
              </a:rPr>
              <a:t>Indigenous_peoples</a:t>
            </a:r>
            <a:r>
              <a:rPr lang="en-GB" baseline="0"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a:t>
            </a:r>
            <a:r>
              <a:rPr lang="es-GB" sz="1200" dirty="0"/>
              <a:t>atacar [1504]; batalla [1423]; camino [363]; imperio [1459]; oro [863]; rey [787]; Perú [N/A]; siglo [227]</a:t>
            </a:r>
            <a:r>
              <a:rPr lang="es-ES" sz="1200" dirty="0"/>
              <a:t>; entonces</a:t>
            </a:r>
            <a:r>
              <a:rPr lang="es-ES" sz="1200" baseline="30000" dirty="0"/>
              <a:t>2</a:t>
            </a:r>
            <a:r>
              <a:rPr lang="es-ES" sz="1200" dirty="0"/>
              <a:t> [74]; indígena [1503; conquistador [&gt;5000]; misión [1485]</a:t>
            </a:r>
            <a:endParaRPr lang="es-CO"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86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ES" b="1" dirty="0"/>
              <a:t>SHOW DURING FEEDBACK</a:t>
            </a: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7192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[2/2]</a:t>
            </a:r>
            <a:endParaRPr lang="es-CO"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412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[1/2]</a:t>
            </a:r>
          </a:p>
          <a:p>
            <a:r>
              <a:rPr lang="en-GB" b="1" dirty="0"/>
              <a:t>Timing: </a:t>
            </a:r>
            <a:r>
              <a:rPr lang="en-GB" b="0" dirty="0"/>
              <a:t>6 minutes</a:t>
            </a:r>
          </a:p>
          <a:p>
            <a:endParaRPr lang="en-GB" b="0" dirty="0"/>
          </a:p>
          <a:p>
            <a:r>
              <a:rPr lang="en-GB" b="1" dirty="0"/>
              <a:t>Aim:</a:t>
            </a:r>
            <a:r>
              <a:rPr lang="en-GB" b="0" dirty="0"/>
              <a:t> to practise a variety of SSCs; to identify </a:t>
            </a:r>
            <a:r>
              <a:rPr lang="en-GB" dirty="0"/>
              <a:t>who or what each sentence is referring to.</a:t>
            </a:r>
            <a:endParaRPr lang="en-GB" baseline="0" dirty="0"/>
          </a:p>
          <a:p>
            <a:endParaRPr lang="en-GB" baseline="0" dirty="0"/>
          </a:p>
          <a:p>
            <a:r>
              <a:rPr lang="en-US" b="1" dirty="0"/>
              <a:t>Procedure:</a:t>
            </a:r>
          </a:p>
          <a:p>
            <a:pPr marL="228600" indent="-228600">
              <a:buAutoNum type="arabicPeriod"/>
            </a:pPr>
            <a:r>
              <a:rPr lang="en-GB" sz="1200" kern="1200" dirty="0">
                <a:solidFill>
                  <a:schemeClr val="tx1"/>
                </a:solidFill>
                <a:effectLst/>
                <a:latin typeface="+mn-lt"/>
                <a:ea typeface="+mn-ea"/>
                <a:cs typeface="+mn-cs"/>
              </a:rPr>
              <a:t>Students listen to each sentence and try to write the missing words correctly. </a:t>
            </a:r>
          </a:p>
          <a:p>
            <a:pPr marL="228600" indent="-228600">
              <a:buAutoNum type="arabicPeriod"/>
            </a:pPr>
            <a:r>
              <a:rPr lang="en-GB" sz="1200" kern="1200" dirty="0">
                <a:solidFill>
                  <a:schemeClr val="tx1"/>
                </a:solidFill>
                <a:effectLst/>
                <a:latin typeface="+mn-lt"/>
                <a:ea typeface="+mn-ea"/>
                <a:cs typeface="+mn-cs"/>
              </a:rPr>
              <a:t>Teachers show the answers one by one.</a:t>
            </a:r>
          </a:p>
          <a:p>
            <a:pPr marL="228600" indent="-228600">
              <a:buAutoNum type="arabicPeriod"/>
            </a:pPr>
            <a:r>
              <a:rPr lang="en-GB" sz="1200" kern="1200" dirty="0">
                <a:solidFill>
                  <a:schemeClr val="tx1"/>
                </a:solidFill>
                <a:effectLst/>
                <a:latin typeface="+mn-lt"/>
                <a:ea typeface="+mn-ea"/>
                <a:cs typeface="+mn-cs"/>
              </a:rPr>
              <a:t>Then, in the next slide, they read each sentence and decide which is the corresponding letter for each one. </a:t>
            </a:r>
          </a:p>
          <a:p>
            <a:pPr marL="0" indent="0">
              <a:buNone/>
            </a:pPr>
            <a:endParaRPr lang="en-GB" sz="1200" b="0"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chemeClr val="accent5">
                    <a:lumMod val="50000"/>
                  </a:schemeClr>
                </a:solidFill>
              </a:rPr>
              <a:t>Son los </a:t>
            </a:r>
            <a:r>
              <a:rPr lang="en-GB" sz="1200" b="0" dirty="0" err="1">
                <a:solidFill>
                  <a:schemeClr val="accent5">
                    <a:lumMod val="50000"/>
                  </a:schemeClr>
                </a:solidFill>
              </a:rPr>
              <a:t>indígenas</a:t>
            </a:r>
            <a:r>
              <a:rPr lang="en-GB" sz="1200" b="0" dirty="0">
                <a:solidFill>
                  <a:schemeClr val="accent5">
                    <a:lumMod val="50000"/>
                  </a:schemeClr>
                </a:solidFill>
              </a:rPr>
              <a:t> de Perú y </a:t>
            </a:r>
            <a:r>
              <a:rPr lang="en-GB" sz="1200" b="0" dirty="0" err="1">
                <a:solidFill>
                  <a:schemeClr val="accent5">
                    <a:lumMod val="50000"/>
                  </a:schemeClr>
                </a:solidFill>
              </a:rPr>
              <a:t>otros</a:t>
            </a:r>
            <a:r>
              <a:rPr lang="en-GB" sz="1200" b="0" dirty="0">
                <a:solidFill>
                  <a:schemeClr val="accent5">
                    <a:lumMod val="50000"/>
                  </a:schemeClr>
                </a:solidFill>
              </a:rPr>
              <a:t> </a:t>
            </a:r>
            <a:r>
              <a:rPr lang="en-GB" sz="1200" b="0" dirty="0" err="1">
                <a:solidFill>
                  <a:schemeClr val="accent5">
                    <a:lumMod val="50000"/>
                  </a:schemeClr>
                </a:solidFill>
              </a:rPr>
              <a:t>países</a:t>
            </a:r>
            <a:r>
              <a:rPr lang="en-GB" sz="1200" b="0" dirty="0">
                <a:solidFill>
                  <a:schemeClr val="accent5">
                    <a:lumMod val="50000"/>
                  </a:schemeClr>
                </a:solidFill>
              </a:rPr>
              <a:t>, </a:t>
            </a:r>
            <a:r>
              <a:rPr lang="en-GB" sz="1200" b="1" dirty="0" err="1">
                <a:solidFill>
                  <a:schemeClr val="accent5">
                    <a:lumMod val="50000"/>
                  </a:schemeClr>
                </a:solidFill>
              </a:rPr>
              <a:t>guerreros</a:t>
            </a:r>
            <a:r>
              <a:rPr lang="en-GB" sz="1200" b="0" dirty="0">
                <a:solidFill>
                  <a:schemeClr val="accent5">
                    <a:lumMod val="50000"/>
                  </a:schemeClr>
                </a:solidFill>
              </a:rPr>
              <a:t> </a:t>
            </a:r>
            <a:r>
              <a:rPr lang="en-GB" sz="1200" b="0" dirty="0" err="1">
                <a:solidFill>
                  <a:schemeClr val="accent5">
                    <a:lumMod val="50000"/>
                  </a:schemeClr>
                </a:solidFill>
              </a:rPr>
              <a:t>fuertes</a:t>
            </a:r>
            <a:r>
              <a:rPr lang="en-GB" sz="1200" b="0" dirty="0">
                <a:solidFill>
                  <a:schemeClr val="accent5">
                    <a:lumMod val="50000"/>
                  </a:schemeClr>
                </a:solidFill>
              </a:rPr>
              <a:t> con </a:t>
            </a:r>
            <a:r>
              <a:rPr lang="en-GB" sz="1200" b="1" dirty="0" err="1">
                <a:solidFill>
                  <a:schemeClr val="accent5">
                    <a:lumMod val="50000"/>
                  </a:schemeClr>
                </a:solidFill>
              </a:rPr>
              <a:t>estrategias</a:t>
            </a:r>
            <a:r>
              <a:rPr lang="en-GB" sz="1200" b="0" dirty="0">
                <a:solidFill>
                  <a:schemeClr val="accent5">
                    <a:lumMod val="50000"/>
                  </a:schemeClr>
                </a:solidFill>
              </a:rPr>
              <a:t> </a:t>
            </a:r>
            <a:r>
              <a:rPr lang="en-GB" sz="1200" b="1" dirty="0" err="1">
                <a:solidFill>
                  <a:schemeClr val="accent5">
                    <a:lumMod val="50000"/>
                  </a:schemeClr>
                </a:solidFill>
              </a:rPr>
              <a:t>complejas</a:t>
            </a:r>
            <a:r>
              <a:rPr lang="en-GB" sz="1200" b="0" dirty="0">
                <a:solidFill>
                  <a:schemeClr val="accent5">
                    <a:lumMod val="50000"/>
                  </a:schemeClr>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1" dirty="0">
                <a:solidFill>
                  <a:schemeClr val="accent5">
                    <a:lumMod val="50000"/>
                  </a:schemeClr>
                </a:solidFill>
              </a:rPr>
              <a:t>Cajamarca</a:t>
            </a:r>
            <a:r>
              <a:rPr lang="en-GB" sz="1200" b="0" dirty="0">
                <a:solidFill>
                  <a:schemeClr val="accent5">
                    <a:lumMod val="50000"/>
                  </a:schemeClr>
                </a:solidFill>
              </a:rPr>
              <a:t> es un </a:t>
            </a:r>
            <a:r>
              <a:rPr lang="en-GB" sz="1200" b="0" dirty="0" err="1">
                <a:solidFill>
                  <a:schemeClr val="accent5">
                    <a:lumMod val="50000"/>
                  </a:schemeClr>
                </a:solidFill>
              </a:rPr>
              <a:t>lugar</a:t>
            </a:r>
            <a:r>
              <a:rPr lang="en-GB" sz="1200" b="0" dirty="0">
                <a:solidFill>
                  <a:schemeClr val="accent5">
                    <a:lumMod val="50000"/>
                  </a:schemeClr>
                </a:solidFill>
              </a:rPr>
              <a:t> </a:t>
            </a:r>
            <a:r>
              <a:rPr lang="en-GB" sz="1200" b="0" dirty="0" err="1">
                <a:solidFill>
                  <a:schemeClr val="accent5">
                    <a:lumMod val="50000"/>
                  </a:schemeClr>
                </a:solidFill>
              </a:rPr>
              <a:t>en</a:t>
            </a:r>
            <a:r>
              <a:rPr lang="en-GB" sz="1200" b="0" dirty="0">
                <a:solidFill>
                  <a:schemeClr val="accent5">
                    <a:lumMod val="50000"/>
                  </a:schemeClr>
                </a:solidFill>
              </a:rPr>
              <a:t> la </a:t>
            </a:r>
            <a:r>
              <a:rPr lang="en-GB" sz="1200" b="1" dirty="0">
                <a:solidFill>
                  <a:schemeClr val="accent5">
                    <a:lumMod val="50000"/>
                  </a:schemeClr>
                </a:solidFill>
              </a:rPr>
              <a:t>sierra</a:t>
            </a:r>
            <a:r>
              <a:rPr lang="en-GB" sz="1200" b="0" dirty="0">
                <a:solidFill>
                  <a:schemeClr val="accent5">
                    <a:lumMod val="50000"/>
                  </a:schemeClr>
                </a:solidFill>
              </a:rPr>
              <a:t> peruana. </a:t>
            </a:r>
            <a:r>
              <a:rPr lang="en-GB" sz="1200" b="0" dirty="0" err="1">
                <a:solidFill>
                  <a:schemeClr val="accent5">
                    <a:lumMod val="50000"/>
                  </a:schemeClr>
                </a:solidFill>
              </a:rPr>
              <a:t>Está</a:t>
            </a:r>
            <a:r>
              <a:rPr lang="en-GB" sz="1200" b="0" dirty="0">
                <a:solidFill>
                  <a:schemeClr val="accent5">
                    <a:lumMod val="50000"/>
                  </a:schemeClr>
                </a:solidFill>
              </a:rPr>
              <a:t> </a:t>
            </a:r>
            <a:r>
              <a:rPr lang="en-GB" sz="1200" b="0" dirty="0" err="1">
                <a:solidFill>
                  <a:schemeClr val="accent5">
                    <a:lumMod val="50000"/>
                  </a:schemeClr>
                </a:solidFill>
              </a:rPr>
              <a:t>en</a:t>
            </a:r>
            <a:r>
              <a:rPr lang="en-GB" sz="1200" b="0" dirty="0">
                <a:solidFill>
                  <a:schemeClr val="accent5">
                    <a:lumMod val="50000"/>
                  </a:schemeClr>
                </a:solidFill>
              </a:rPr>
              <a:t> un </a:t>
            </a:r>
            <a:r>
              <a:rPr lang="en-GB" sz="1200" b="1" dirty="0" err="1">
                <a:solidFill>
                  <a:schemeClr val="accent5">
                    <a:lumMod val="50000"/>
                  </a:schemeClr>
                </a:solidFill>
              </a:rPr>
              <a:t>valle</a:t>
            </a:r>
            <a:r>
              <a:rPr lang="en-GB" sz="1200" b="0" dirty="0">
                <a:solidFill>
                  <a:schemeClr val="accent5">
                    <a:lumMod val="50000"/>
                  </a:schemeClr>
                </a:solidFill>
              </a:rPr>
              <a:t>, </a:t>
            </a:r>
            <a:r>
              <a:rPr lang="en-GB" sz="1200" b="0" dirty="0" err="1">
                <a:solidFill>
                  <a:schemeClr val="accent5">
                    <a:lumMod val="50000"/>
                  </a:schemeClr>
                </a:solidFill>
              </a:rPr>
              <a:t>en</a:t>
            </a:r>
            <a:r>
              <a:rPr lang="en-GB" sz="1200" b="0" dirty="0">
                <a:solidFill>
                  <a:schemeClr val="accent5">
                    <a:lumMod val="50000"/>
                  </a:schemeClr>
                </a:solidFill>
              </a:rPr>
              <a:t> la </a:t>
            </a:r>
            <a:r>
              <a:rPr lang="en-GB" sz="1200" b="1" dirty="0" err="1">
                <a:solidFill>
                  <a:schemeClr val="accent5">
                    <a:lumMod val="50000"/>
                  </a:schemeClr>
                </a:solidFill>
              </a:rPr>
              <a:t>región</a:t>
            </a:r>
            <a:r>
              <a:rPr lang="en-GB" sz="1200" b="0" dirty="0">
                <a:solidFill>
                  <a:schemeClr val="accent5">
                    <a:lumMod val="50000"/>
                  </a:schemeClr>
                </a:solidFill>
              </a:rPr>
              <a:t> </a:t>
            </a:r>
            <a:r>
              <a:rPr lang="en-GB" sz="1200" b="1" dirty="0">
                <a:solidFill>
                  <a:schemeClr val="accent5">
                    <a:lumMod val="50000"/>
                  </a:schemeClr>
                </a:solidFill>
              </a:rPr>
              <a:t>Quechua</a:t>
            </a:r>
            <a:r>
              <a:rPr lang="en-GB" sz="1200" b="0" dirty="0">
                <a:solidFill>
                  <a:schemeClr val="accent5">
                    <a:lumMod val="50000"/>
                  </a:schemeClr>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1" dirty="0">
                <a:solidFill>
                  <a:schemeClr val="accent5">
                    <a:lumMod val="50000"/>
                  </a:schemeClr>
                </a:solidFill>
              </a:rPr>
              <a:t>Atahualpa</a:t>
            </a:r>
            <a:r>
              <a:rPr lang="en-GB" sz="1200" b="0" dirty="0">
                <a:solidFill>
                  <a:schemeClr val="accent5">
                    <a:lumMod val="50000"/>
                  </a:schemeClr>
                </a:solidFill>
              </a:rPr>
              <a:t> </a:t>
            </a:r>
            <a:r>
              <a:rPr lang="en-GB" sz="1200" b="0" dirty="0" err="1">
                <a:solidFill>
                  <a:schemeClr val="accent5">
                    <a:lumMod val="50000"/>
                  </a:schemeClr>
                </a:solidFill>
              </a:rPr>
              <a:t>vivió</a:t>
            </a:r>
            <a:r>
              <a:rPr lang="en-GB" sz="1200" b="0" dirty="0">
                <a:solidFill>
                  <a:schemeClr val="accent5">
                    <a:lumMod val="50000"/>
                  </a:schemeClr>
                </a:solidFill>
              </a:rPr>
              <a:t> </a:t>
            </a:r>
            <a:r>
              <a:rPr lang="en-GB" sz="1200" b="0" dirty="0" err="1">
                <a:solidFill>
                  <a:schemeClr val="accent5">
                    <a:lumMod val="50000"/>
                  </a:schemeClr>
                </a:solidFill>
              </a:rPr>
              <a:t>en</a:t>
            </a:r>
            <a:r>
              <a:rPr lang="en-GB" sz="1200" b="0" dirty="0">
                <a:solidFill>
                  <a:schemeClr val="accent5">
                    <a:lumMod val="50000"/>
                  </a:schemeClr>
                </a:solidFill>
              </a:rPr>
              <a:t> </a:t>
            </a:r>
            <a:r>
              <a:rPr lang="en-GB" sz="1200" b="1" dirty="0">
                <a:solidFill>
                  <a:schemeClr val="accent5">
                    <a:lumMod val="50000"/>
                  </a:schemeClr>
                </a:solidFill>
              </a:rPr>
              <a:t>Quito</a:t>
            </a:r>
            <a:r>
              <a:rPr lang="en-GB" sz="1200" b="0" dirty="0">
                <a:solidFill>
                  <a:schemeClr val="accent5">
                    <a:lumMod val="50000"/>
                  </a:schemeClr>
                </a:solidFill>
              </a:rPr>
              <a:t> y </a:t>
            </a:r>
            <a:r>
              <a:rPr lang="en-GB" sz="1200" b="0" dirty="0" err="1">
                <a:solidFill>
                  <a:schemeClr val="accent5">
                    <a:lumMod val="50000"/>
                  </a:schemeClr>
                </a:solidFill>
              </a:rPr>
              <a:t>en</a:t>
            </a:r>
            <a:r>
              <a:rPr lang="en-GB" sz="1200" b="0" dirty="0">
                <a:solidFill>
                  <a:schemeClr val="accent5">
                    <a:lumMod val="50000"/>
                  </a:schemeClr>
                </a:solidFill>
              </a:rPr>
              <a:t> </a:t>
            </a:r>
            <a:r>
              <a:rPr lang="en-GB" sz="1200" b="1" dirty="0">
                <a:solidFill>
                  <a:schemeClr val="accent5">
                    <a:lumMod val="50000"/>
                  </a:schemeClr>
                </a:solidFill>
              </a:rPr>
              <a:t>Cusco</a:t>
            </a:r>
            <a:r>
              <a:rPr lang="en-GB" sz="1200" b="0" dirty="0">
                <a:solidFill>
                  <a:schemeClr val="accent5">
                    <a:lumMod val="50000"/>
                  </a:schemeClr>
                </a:solidFill>
              </a:rPr>
              <a:t>. </a:t>
            </a:r>
            <a:r>
              <a:rPr lang="en-GB" sz="1200" b="1" dirty="0" err="1">
                <a:solidFill>
                  <a:schemeClr val="accent5">
                    <a:lumMod val="50000"/>
                  </a:schemeClr>
                </a:solidFill>
              </a:rPr>
              <a:t>Dirigió</a:t>
            </a:r>
            <a:r>
              <a:rPr lang="en-GB" sz="1200" b="0" dirty="0">
                <a:solidFill>
                  <a:schemeClr val="accent5">
                    <a:lumMod val="50000"/>
                  </a:schemeClr>
                </a:solidFill>
              </a:rPr>
              <a:t> el </a:t>
            </a:r>
            <a:r>
              <a:rPr lang="en-GB" sz="1200" b="0" dirty="0" err="1">
                <a:solidFill>
                  <a:schemeClr val="accent5">
                    <a:lumMod val="50000"/>
                  </a:schemeClr>
                </a:solidFill>
              </a:rPr>
              <a:t>imperio</a:t>
            </a:r>
            <a:r>
              <a:rPr lang="en-GB" sz="1200" b="0" dirty="0">
                <a:solidFill>
                  <a:schemeClr val="accent5">
                    <a:lumMod val="50000"/>
                  </a:schemeClr>
                </a:solidFill>
              </a:rPr>
              <a:t> </a:t>
            </a:r>
            <a:r>
              <a:rPr lang="en-GB" sz="1200" b="0" dirty="0" err="1">
                <a:solidFill>
                  <a:schemeClr val="accent5">
                    <a:lumMod val="50000"/>
                  </a:schemeClr>
                </a:solidFill>
              </a:rPr>
              <a:t>inca</a:t>
            </a:r>
            <a:r>
              <a:rPr lang="en-GB" sz="1200" b="0" dirty="0">
                <a:solidFill>
                  <a:schemeClr val="accent5">
                    <a:lumMod val="50000"/>
                  </a:schemeClr>
                </a:solidFill>
              </a:rPr>
              <a:t> </a:t>
            </a:r>
            <a:r>
              <a:rPr lang="en-GB" sz="1200" b="0" dirty="0" err="1">
                <a:solidFill>
                  <a:schemeClr val="accent5">
                    <a:lumMod val="50000"/>
                  </a:schemeClr>
                </a:solidFill>
              </a:rPr>
              <a:t>después</a:t>
            </a:r>
            <a:r>
              <a:rPr lang="en-GB" sz="1200" b="0" dirty="0">
                <a:solidFill>
                  <a:schemeClr val="accent5">
                    <a:lumMod val="50000"/>
                  </a:schemeClr>
                </a:solidFill>
              </a:rPr>
              <a:t> de </a:t>
            </a:r>
            <a:r>
              <a:rPr lang="en-GB" sz="1200" b="0" dirty="0" err="1">
                <a:solidFill>
                  <a:schemeClr val="accent5">
                    <a:lumMod val="50000"/>
                  </a:schemeClr>
                </a:solidFill>
              </a:rPr>
              <a:t>ganar</a:t>
            </a:r>
            <a:r>
              <a:rPr lang="en-GB" sz="1200" b="0" dirty="0">
                <a:solidFill>
                  <a:schemeClr val="accent5">
                    <a:lumMod val="50000"/>
                  </a:schemeClr>
                </a:solidFill>
              </a:rPr>
              <a:t> una </a:t>
            </a:r>
            <a:r>
              <a:rPr lang="en-GB" sz="1200" b="1" dirty="0" err="1">
                <a:solidFill>
                  <a:schemeClr val="accent5">
                    <a:lumMod val="50000"/>
                  </a:schemeClr>
                </a:solidFill>
              </a:rPr>
              <a:t>guerra</a:t>
            </a:r>
            <a:r>
              <a:rPr lang="en-GB" sz="1200" b="0" dirty="0">
                <a:solidFill>
                  <a:schemeClr val="accent5">
                    <a:lumMod val="50000"/>
                  </a:schemeClr>
                </a:solidFill>
              </a:rPr>
              <a:t> contra </a:t>
            </a:r>
            <a:r>
              <a:rPr lang="en-GB" sz="1200" b="0" dirty="0" err="1">
                <a:solidFill>
                  <a:schemeClr val="accent5">
                    <a:lumMod val="50000"/>
                  </a:schemeClr>
                </a:solidFill>
              </a:rPr>
              <a:t>su</a:t>
            </a:r>
            <a:r>
              <a:rPr lang="en-GB" sz="1200" b="0" dirty="0">
                <a:solidFill>
                  <a:schemeClr val="accent5">
                    <a:lumMod val="50000"/>
                  </a:schemeClr>
                </a:solidFill>
              </a:rPr>
              <a:t> </a:t>
            </a:r>
            <a:r>
              <a:rPr lang="en-GB" sz="1200" b="0" dirty="0" err="1">
                <a:solidFill>
                  <a:schemeClr val="accent5">
                    <a:lumMod val="50000"/>
                  </a:schemeClr>
                </a:solidFill>
              </a:rPr>
              <a:t>hermano</a:t>
            </a:r>
            <a:r>
              <a:rPr lang="en-GB" sz="1200" b="0" dirty="0">
                <a:solidFill>
                  <a:schemeClr val="accent5">
                    <a:lumMod val="50000"/>
                  </a:schemeClr>
                </a:solidFill>
              </a:rPr>
              <a:t> </a:t>
            </a:r>
            <a:r>
              <a:rPr lang="en-GB" sz="1200" b="1" dirty="0" err="1">
                <a:solidFill>
                  <a:schemeClr val="accent5">
                    <a:lumMod val="50000"/>
                  </a:schemeClr>
                </a:solidFill>
              </a:rPr>
              <a:t>Huáscar</a:t>
            </a:r>
            <a:r>
              <a:rPr lang="en-GB" sz="1200" b="0" dirty="0">
                <a:solidFill>
                  <a:schemeClr val="accent5">
                    <a:lumMod val="50000"/>
                  </a:schemeClr>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chemeClr val="accent5">
                    <a:lumMod val="50000"/>
                  </a:schemeClr>
                </a:solidFill>
              </a:rPr>
              <a:t>Durante la </a:t>
            </a:r>
            <a:r>
              <a:rPr lang="en-GB" sz="1200" b="0" dirty="0" err="1">
                <a:solidFill>
                  <a:schemeClr val="accent5">
                    <a:lumMod val="50000"/>
                  </a:schemeClr>
                </a:solidFill>
              </a:rPr>
              <a:t>conquista</a:t>
            </a:r>
            <a:r>
              <a:rPr lang="en-GB" sz="1200" b="0" dirty="0">
                <a:solidFill>
                  <a:schemeClr val="accent5">
                    <a:lumMod val="50000"/>
                  </a:schemeClr>
                </a:solidFill>
              </a:rPr>
              <a:t> el </a:t>
            </a:r>
            <a:r>
              <a:rPr lang="en-GB" sz="1200" b="1" dirty="0" err="1">
                <a:solidFill>
                  <a:schemeClr val="accent5">
                    <a:lumMod val="50000"/>
                  </a:schemeClr>
                </a:solidFill>
              </a:rPr>
              <a:t>ejército</a:t>
            </a:r>
            <a:r>
              <a:rPr lang="en-GB" sz="1200" b="0" dirty="0">
                <a:solidFill>
                  <a:schemeClr val="accent5">
                    <a:lumMod val="50000"/>
                  </a:schemeClr>
                </a:solidFill>
              </a:rPr>
              <a:t> </a:t>
            </a:r>
            <a:r>
              <a:rPr lang="en-GB" sz="1200" b="0" dirty="0" err="1">
                <a:solidFill>
                  <a:schemeClr val="accent5">
                    <a:lumMod val="50000"/>
                  </a:schemeClr>
                </a:solidFill>
              </a:rPr>
              <a:t>español</a:t>
            </a:r>
            <a:r>
              <a:rPr lang="en-GB" sz="1200" b="0" dirty="0">
                <a:solidFill>
                  <a:schemeClr val="accent5">
                    <a:lumMod val="50000"/>
                  </a:schemeClr>
                </a:solidFill>
              </a:rPr>
              <a:t> </a:t>
            </a:r>
            <a:r>
              <a:rPr lang="en-GB" sz="1200" b="0" dirty="0" err="1">
                <a:solidFill>
                  <a:schemeClr val="accent5">
                    <a:lumMod val="50000"/>
                  </a:schemeClr>
                </a:solidFill>
              </a:rPr>
              <a:t>usó</a:t>
            </a:r>
            <a:r>
              <a:rPr lang="en-GB" sz="1200" b="0" dirty="0">
                <a:solidFill>
                  <a:schemeClr val="accent5">
                    <a:lumMod val="50000"/>
                  </a:schemeClr>
                </a:solidFill>
              </a:rPr>
              <a:t> </a:t>
            </a:r>
            <a:r>
              <a:rPr lang="en-GB" sz="1200" b="0" dirty="0" err="1">
                <a:solidFill>
                  <a:schemeClr val="accent5">
                    <a:lumMod val="50000"/>
                  </a:schemeClr>
                </a:solidFill>
              </a:rPr>
              <a:t>estos</a:t>
            </a:r>
            <a:r>
              <a:rPr lang="en-GB" sz="1200" b="0" dirty="0">
                <a:solidFill>
                  <a:schemeClr val="accent5">
                    <a:lumMod val="50000"/>
                  </a:schemeClr>
                </a:solidFill>
              </a:rPr>
              <a:t> </a:t>
            </a:r>
            <a:r>
              <a:rPr lang="en-GB" sz="1200" b="0" dirty="0" err="1">
                <a:solidFill>
                  <a:schemeClr val="accent5">
                    <a:lumMod val="50000"/>
                  </a:schemeClr>
                </a:solidFill>
              </a:rPr>
              <a:t>animales</a:t>
            </a:r>
            <a:r>
              <a:rPr lang="en-GB" sz="1200" b="0" dirty="0">
                <a:solidFill>
                  <a:schemeClr val="accent5">
                    <a:lumMod val="50000"/>
                  </a:schemeClr>
                </a:solidFill>
              </a:rPr>
              <a:t> para </a:t>
            </a:r>
            <a:r>
              <a:rPr lang="en-GB" sz="1200" b="1" dirty="0" err="1">
                <a:solidFill>
                  <a:schemeClr val="accent5">
                    <a:lumMod val="50000"/>
                  </a:schemeClr>
                </a:solidFill>
              </a:rPr>
              <a:t>empujar</a:t>
            </a:r>
            <a:r>
              <a:rPr lang="en-GB" sz="1200" b="0" dirty="0">
                <a:solidFill>
                  <a:schemeClr val="accent5">
                    <a:lumMod val="50000"/>
                  </a:schemeClr>
                </a:solidFill>
              </a:rPr>
              <a:t> a los </a:t>
            </a:r>
            <a:r>
              <a:rPr lang="en-GB" sz="1200" b="0" dirty="0" err="1">
                <a:solidFill>
                  <a:schemeClr val="accent5">
                    <a:lumMod val="50000"/>
                  </a:schemeClr>
                </a:solidFill>
              </a:rPr>
              <a:t>incas</a:t>
            </a:r>
            <a:r>
              <a:rPr lang="en-GB" sz="1200" b="0" dirty="0">
                <a:solidFill>
                  <a:schemeClr val="accent5">
                    <a:lumMod val="50000"/>
                  </a:schemeClr>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chemeClr val="accent5">
                    <a:lumMod val="50000"/>
                  </a:schemeClr>
                </a:solidFill>
              </a:rPr>
              <a:t>Isabel de </a:t>
            </a:r>
            <a:r>
              <a:rPr lang="en-GB" sz="1200" b="1" dirty="0">
                <a:solidFill>
                  <a:schemeClr val="accent5">
                    <a:lumMod val="50000"/>
                  </a:schemeClr>
                </a:solidFill>
              </a:rPr>
              <a:t>Castilla</a:t>
            </a:r>
            <a:r>
              <a:rPr lang="en-GB" sz="1200" b="0" dirty="0">
                <a:solidFill>
                  <a:schemeClr val="accent5">
                    <a:lumMod val="50000"/>
                  </a:schemeClr>
                </a:solidFill>
              </a:rPr>
              <a:t> y Fernando de </a:t>
            </a:r>
            <a:r>
              <a:rPr lang="en-GB" sz="1200" b="1" dirty="0">
                <a:solidFill>
                  <a:schemeClr val="accent5">
                    <a:lumMod val="50000"/>
                  </a:schemeClr>
                </a:solidFill>
              </a:rPr>
              <a:t>Aragón</a:t>
            </a:r>
            <a:r>
              <a:rPr lang="en-GB" sz="1200" b="0" dirty="0">
                <a:solidFill>
                  <a:schemeClr val="accent5">
                    <a:lumMod val="50000"/>
                  </a:schemeClr>
                </a:solidFill>
              </a:rPr>
              <a:t>, </a:t>
            </a:r>
            <a:r>
              <a:rPr lang="en-GB" sz="1200" b="1" dirty="0" err="1">
                <a:solidFill>
                  <a:schemeClr val="accent5">
                    <a:lumMod val="50000"/>
                  </a:schemeClr>
                </a:solidFill>
              </a:rPr>
              <a:t>personajes</a:t>
            </a:r>
            <a:r>
              <a:rPr lang="en-GB" sz="1200" b="0" dirty="0">
                <a:solidFill>
                  <a:schemeClr val="accent5">
                    <a:lumMod val="50000"/>
                  </a:schemeClr>
                </a:solidFill>
              </a:rPr>
              <a:t> </a:t>
            </a:r>
            <a:r>
              <a:rPr lang="en-GB" sz="1200" b="0" dirty="0" err="1">
                <a:solidFill>
                  <a:schemeClr val="accent5">
                    <a:lumMod val="50000"/>
                  </a:schemeClr>
                </a:solidFill>
              </a:rPr>
              <a:t>importantes</a:t>
            </a:r>
            <a:r>
              <a:rPr lang="en-GB" sz="1200" b="0" dirty="0">
                <a:solidFill>
                  <a:schemeClr val="accent5">
                    <a:lumMod val="50000"/>
                  </a:schemeClr>
                </a:solidFill>
              </a:rPr>
              <a:t> de la </a:t>
            </a:r>
            <a:r>
              <a:rPr lang="en-GB" sz="1200" b="1" dirty="0" err="1">
                <a:solidFill>
                  <a:schemeClr val="accent5">
                    <a:lumMod val="50000"/>
                  </a:schemeClr>
                </a:solidFill>
              </a:rPr>
              <a:t>Monarquía</a:t>
            </a:r>
            <a:r>
              <a:rPr lang="en-GB" sz="1200" b="0" dirty="0">
                <a:solidFill>
                  <a:schemeClr val="accent5">
                    <a:lumMod val="50000"/>
                  </a:schemeClr>
                </a:solidFill>
              </a:rPr>
              <a:t> </a:t>
            </a:r>
            <a:r>
              <a:rPr lang="en-GB" sz="1200" b="0" dirty="0" err="1">
                <a:solidFill>
                  <a:schemeClr val="accent5">
                    <a:lumMod val="50000"/>
                  </a:schemeClr>
                </a:solidFill>
              </a:rPr>
              <a:t>Hispánica</a:t>
            </a:r>
            <a:r>
              <a:rPr lang="en-GB" sz="1200" b="0" dirty="0">
                <a:solidFill>
                  <a:schemeClr val="accent5">
                    <a:lumMod val="50000"/>
                  </a:schemeClr>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chemeClr val="accent5">
                    <a:lumMod val="50000"/>
                  </a:schemeClr>
                </a:solidFill>
              </a:rPr>
              <a:t>Francisco </a:t>
            </a:r>
            <a:r>
              <a:rPr lang="en-GB" sz="1200" b="1" dirty="0">
                <a:solidFill>
                  <a:schemeClr val="accent5">
                    <a:lumMod val="50000"/>
                  </a:schemeClr>
                </a:solidFill>
              </a:rPr>
              <a:t>Pizarro</a:t>
            </a:r>
            <a:r>
              <a:rPr lang="en-GB" sz="1200" b="0" dirty="0">
                <a:solidFill>
                  <a:schemeClr val="accent5">
                    <a:lumMod val="50000"/>
                  </a:schemeClr>
                </a:solidFill>
              </a:rPr>
              <a:t> </a:t>
            </a:r>
            <a:r>
              <a:rPr lang="en-GB" sz="1200" b="0" dirty="0" err="1">
                <a:solidFill>
                  <a:schemeClr val="accent5">
                    <a:lumMod val="50000"/>
                  </a:schemeClr>
                </a:solidFill>
              </a:rPr>
              <a:t>organizó</a:t>
            </a:r>
            <a:r>
              <a:rPr lang="en-GB" sz="1200" b="0" dirty="0">
                <a:solidFill>
                  <a:schemeClr val="accent5">
                    <a:lumMod val="50000"/>
                  </a:schemeClr>
                </a:solidFill>
              </a:rPr>
              <a:t> una </a:t>
            </a:r>
            <a:r>
              <a:rPr lang="en-GB" sz="1200" b="0" dirty="0" err="1">
                <a:solidFill>
                  <a:schemeClr val="accent5">
                    <a:lumMod val="50000"/>
                  </a:schemeClr>
                </a:solidFill>
              </a:rPr>
              <a:t>expedición</a:t>
            </a:r>
            <a:r>
              <a:rPr lang="en-GB" sz="1200" b="0" dirty="0">
                <a:solidFill>
                  <a:schemeClr val="accent5">
                    <a:lumMod val="50000"/>
                  </a:schemeClr>
                </a:solidFill>
              </a:rPr>
              <a:t> para </a:t>
            </a:r>
            <a:r>
              <a:rPr lang="en-GB" sz="1200" b="0" dirty="0" err="1">
                <a:solidFill>
                  <a:schemeClr val="accent5">
                    <a:lumMod val="50000"/>
                  </a:schemeClr>
                </a:solidFill>
              </a:rPr>
              <a:t>colonizar</a:t>
            </a:r>
            <a:r>
              <a:rPr lang="en-GB" sz="1200" b="0" dirty="0">
                <a:solidFill>
                  <a:schemeClr val="accent5">
                    <a:lumMod val="50000"/>
                  </a:schemeClr>
                </a:solidFill>
              </a:rPr>
              <a:t> Perú y </a:t>
            </a:r>
            <a:r>
              <a:rPr lang="en-GB" sz="1200" b="0" dirty="0" err="1">
                <a:solidFill>
                  <a:schemeClr val="accent5">
                    <a:lumMod val="50000"/>
                  </a:schemeClr>
                </a:solidFill>
              </a:rPr>
              <a:t>ganó</a:t>
            </a:r>
            <a:r>
              <a:rPr lang="en-GB" sz="1200" b="0" dirty="0">
                <a:solidFill>
                  <a:schemeClr val="accent5">
                    <a:lumMod val="50000"/>
                  </a:schemeClr>
                </a:solidFill>
              </a:rPr>
              <a:t> el </a:t>
            </a:r>
            <a:r>
              <a:rPr lang="en-GB" sz="1200" b="0" dirty="0" err="1">
                <a:solidFill>
                  <a:schemeClr val="accent5">
                    <a:lumMod val="50000"/>
                  </a:schemeClr>
                </a:solidFill>
              </a:rPr>
              <a:t>nombre</a:t>
            </a:r>
            <a:r>
              <a:rPr lang="en-GB" sz="1200" b="0" dirty="0">
                <a:solidFill>
                  <a:schemeClr val="accent5">
                    <a:lumMod val="50000"/>
                  </a:schemeClr>
                </a:solidFill>
              </a:rPr>
              <a:t> de </a:t>
            </a:r>
            <a:r>
              <a:rPr lang="en-GB" sz="1200" b="1" dirty="0" err="1">
                <a:solidFill>
                  <a:schemeClr val="accent5">
                    <a:lumMod val="50000"/>
                  </a:schemeClr>
                </a:solidFill>
              </a:rPr>
              <a:t>marqués</a:t>
            </a:r>
            <a:r>
              <a:rPr lang="en-GB" sz="1200" b="0" dirty="0">
                <a:solidFill>
                  <a:schemeClr val="accent5">
                    <a:lumMod val="50000"/>
                  </a:schemeClr>
                </a:solidFill>
              </a:rPr>
              <a:t>.</a:t>
            </a:r>
          </a:p>
          <a:p>
            <a:endParaRPr lang="en-GB" baseline="0" dirty="0"/>
          </a:p>
          <a:p>
            <a:r>
              <a:rPr lang="en-GB" b="1" baseline="0" dirty="0"/>
              <a:t>Notes</a:t>
            </a:r>
            <a:r>
              <a:rPr lang="en-GB" baseline="0" dirty="0"/>
              <a:t>:</a:t>
            </a:r>
          </a:p>
          <a:p>
            <a:pPr marL="228600" indent="-228600">
              <a:buAutoNum type="arabicPeriod"/>
            </a:pPr>
            <a:r>
              <a:rPr lang="en-GB" baseline="0" dirty="0"/>
              <a:t>Students might need to listen to each recording more than once, this is perfectly fine.</a:t>
            </a:r>
          </a:p>
          <a:p>
            <a:pPr marL="228600" indent="-228600">
              <a:buAutoNum type="arabicPeriod"/>
            </a:pPr>
            <a:r>
              <a:rPr lang="en-GB" baseline="0" dirty="0"/>
              <a:t>Some of these words including a silent ‘h’ (‘Atahualpa’, ‘</a:t>
            </a:r>
            <a:r>
              <a:rPr lang="en-GB" baseline="0" dirty="0" err="1"/>
              <a:t>Huáscar</a:t>
            </a:r>
            <a:r>
              <a:rPr lang="en-GB" baseline="0" dirty="0"/>
              <a:t>’). Students are not supposed to know that the spelling of some of these words need a letter ‘h’, however, it will be interesting for them to notice this SSC.</a:t>
            </a:r>
          </a:p>
          <a:p>
            <a:pPr marL="228600" indent="-228600">
              <a:buAutoNum type="arabicPeriod"/>
            </a:pPr>
            <a:endParaRPr lang="en-GB" baseline="0" dirty="0"/>
          </a:p>
          <a:p>
            <a:r>
              <a:rPr lang="en-GB" b="1" dirty="0"/>
              <a:t>Frequency of unknown words and</a:t>
            </a:r>
            <a:r>
              <a:rPr lang="en-GB" b="1" baseline="0" dirty="0"/>
              <a:t> cognates:</a:t>
            </a:r>
          </a:p>
          <a:p>
            <a:r>
              <a:rPr lang="en-GB" baseline="0" dirty="0" err="1"/>
              <a:t>guerrero</a:t>
            </a:r>
            <a:r>
              <a:rPr lang="en-GB" baseline="0" dirty="0"/>
              <a:t> [2648]; </a:t>
            </a:r>
            <a:r>
              <a:rPr lang="en-GB" baseline="0" dirty="0" err="1"/>
              <a:t>estrategia</a:t>
            </a:r>
            <a:r>
              <a:rPr lang="en-GB" baseline="0" dirty="0"/>
              <a:t> [1460]; </a:t>
            </a:r>
            <a:r>
              <a:rPr lang="en-GB" baseline="0" dirty="0" err="1"/>
              <a:t>complejo</a:t>
            </a:r>
            <a:r>
              <a:rPr lang="en-GB" baseline="0" dirty="0"/>
              <a:t> [1487]; </a:t>
            </a:r>
            <a:r>
              <a:rPr lang="en-GB" baseline="0" dirty="0" err="1"/>
              <a:t>valle</a:t>
            </a:r>
            <a:r>
              <a:rPr lang="en-GB" baseline="0" dirty="0"/>
              <a:t> [1658]; </a:t>
            </a:r>
            <a:r>
              <a:rPr lang="en-GB" baseline="0" dirty="0" err="1"/>
              <a:t>región</a:t>
            </a:r>
            <a:r>
              <a:rPr lang="en-GB" baseline="0" dirty="0"/>
              <a:t>; [545]; </a:t>
            </a:r>
            <a:r>
              <a:rPr lang="en-GB" baseline="0" dirty="0" err="1"/>
              <a:t>ejército</a:t>
            </a:r>
            <a:r>
              <a:rPr lang="en-GB" baseline="0" dirty="0"/>
              <a:t> [905]; </a:t>
            </a:r>
            <a:r>
              <a:rPr lang="en-GB" baseline="0" dirty="0" err="1"/>
              <a:t>empujar</a:t>
            </a:r>
            <a:r>
              <a:rPr lang="en-GB" baseline="0" dirty="0"/>
              <a:t> [1846]; </a:t>
            </a:r>
            <a:r>
              <a:rPr lang="en-GB" baseline="0" dirty="0" err="1"/>
              <a:t>monarquía</a:t>
            </a:r>
            <a:r>
              <a:rPr lang="en-GB" baseline="0" dirty="0"/>
              <a:t> [4022]; </a:t>
            </a:r>
            <a:r>
              <a:rPr lang="en-GB" baseline="0" dirty="0" err="1"/>
              <a:t>colonizar</a:t>
            </a:r>
            <a:r>
              <a:rPr lang="en-GB" baseline="0" dirty="0"/>
              <a:t> [&gt;5000]; </a:t>
            </a:r>
            <a:r>
              <a:rPr lang="en-GB" baseline="0" dirty="0" err="1"/>
              <a:t>marqués</a:t>
            </a:r>
            <a:r>
              <a:rPr lang="en-GB" baseline="0" dirty="0"/>
              <a:t> [&gt;5000]</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Picture from </a:t>
            </a:r>
            <a:r>
              <a:rPr lang="en-GB" b="1" dirty="0" err="1"/>
              <a:t>wikipedia.org</a:t>
            </a:r>
            <a:endParaRPr lang="en-GB" b="1" dirty="0"/>
          </a:p>
          <a:p>
            <a:r>
              <a:rPr lang="es-ES" sz="1200" b="0" i="0" kern="1200" dirty="0">
                <a:solidFill>
                  <a:schemeClr val="tx1"/>
                </a:solidFill>
                <a:effectLst/>
                <a:latin typeface="+mn-lt"/>
                <a:ea typeface="+mn-ea"/>
                <a:cs typeface="+mn-cs"/>
              </a:rPr>
              <a:t>La captura de Atahualpa </a:t>
            </a:r>
            <a:r>
              <a:rPr lang="es-ES" sz="1200" b="0" i="0" kern="1200" dirty="0" err="1">
                <a:solidFill>
                  <a:schemeClr val="tx1"/>
                </a:solidFill>
                <a:effectLst/>
                <a:latin typeface="+mn-lt"/>
                <a:ea typeface="+mn-ea"/>
                <a:cs typeface="+mn-cs"/>
              </a:rPr>
              <a:t>by</a:t>
            </a:r>
            <a:r>
              <a:rPr lang="es-ES" sz="1200" b="0" i="0" kern="1200" dirty="0">
                <a:solidFill>
                  <a:schemeClr val="tx1"/>
                </a:solidFill>
                <a:effectLst/>
                <a:latin typeface="+mn-lt"/>
                <a:ea typeface="+mn-ea"/>
                <a:cs typeface="+mn-cs"/>
              </a:rPr>
              <a:t> Juan </a:t>
            </a:r>
            <a:r>
              <a:rPr lang="es-ES" sz="1200" b="0" i="0" kern="1200" dirty="0" err="1">
                <a:solidFill>
                  <a:schemeClr val="tx1"/>
                </a:solidFill>
                <a:effectLst/>
                <a:latin typeface="+mn-lt"/>
                <a:ea typeface="+mn-ea"/>
                <a:cs typeface="+mn-cs"/>
              </a:rPr>
              <a:t>Lepiani</a:t>
            </a:r>
            <a:r>
              <a:rPr lang="es-ES" sz="1200" b="0" i="0" kern="1200" dirty="0">
                <a:solidFill>
                  <a:schemeClr val="tx1"/>
                </a:solidFill>
                <a:effectLst/>
                <a:latin typeface="+mn-lt"/>
                <a:ea typeface="+mn-ea"/>
                <a:cs typeface="+mn-cs"/>
              </a:rPr>
              <a:t> (circa 1920-1927); </a:t>
            </a:r>
            <a:r>
              <a:rPr lang="en-GB" i="0" dirty="0"/>
              <a:t>image is now public domain</a:t>
            </a:r>
            <a:r>
              <a:rPr lang="en-GB" i="0" baseline="0" dirty="0"/>
              <a:t> and it’s available at https://</a:t>
            </a:r>
            <a:r>
              <a:rPr lang="en-GB" i="0" baseline="0" dirty="0" err="1"/>
              <a:t>commons.wikimedia.org</a:t>
            </a:r>
            <a:r>
              <a:rPr lang="en-GB" i="0" baseline="0" dirty="0"/>
              <a:t>/wiki/File:La_captura_de_Atahualpa_-_</a:t>
            </a:r>
            <a:r>
              <a:rPr lang="en-GB" i="0" baseline="0" dirty="0" err="1"/>
              <a:t>Juan_Lepiani.jpg</a:t>
            </a:r>
            <a:endParaRPr lang="en-GB" i="0" dirty="0"/>
          </a:p>
        </p:txBody>
      </p:sp>
      <p:sp>
        <p:nvSpPr>
          <p:cNvPr id="4" name="Slide Number Placeholder 3"/>
          <p:cNvSpPr>
            <a:spLocks noGrp="1"/>
          </p:cNvSpPr>
          <p:nvPr>
            <p:ph type="sldNum" sz="quarter" idx="10"/>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2385664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pPr marL="0" indent="0">
              <a:buNone/>
            </a:pPr>
            <a:endParaRPr lang="en-GB" sz="1200" b="0"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Identifying features: </a:t>
            </a:r>
          </a:p>
          <a:p>
            <a:pPr marL="0" indent="0">
              <a:buNone/>
            </a:pPr>
            <a:r>
              <a:rPr lang="en-GB" sz="1200" b="0" kern="1200" baseline="0" dirty="0">
                <a:solidFill>
                  <a:schemeClr val="tx1"/>
                </a:solidFill>
                <a:effectLst/>
                <a:latin typeface="+mn-lt"/>
                <a:ea typeface="+mn-ea"/>
                <a:cs typeface="+mn-cs"/>
              </a:rPr>
              <a:t>In picture A, “Los </a:t>
            </a:r>
            <a:r>
              <a:rPr lang="en-GB" sz="1200" b="0" kern="1200" baseline="0" dirty="0" err="1">
                <a:solidFill>
                  <a:schemeClr val="tx1"/>
                </a:solidFill>
                <a:effectLst/>
                <a:latin typeface="+mn-lt"/>
                <a:ea typeface="+mn-ea"/>
                <a:cs typeface="+mn-cs"/>
              </a:rPr>
              <a:t>reyes</a:t>
            </a:r>
            <a:r>
              <a:rPr lang="en-GB" sz="1200" b="0" kern="1200" baseline="0" dirty="0">
                <a:solidFill>
                  <a:schemeClr val="tx1"/>
                </a:solidFill>
                <a:effectLst/>
                <a:latin typeface="+mn-lt"/>
                <a:ea typeface="+mn-ea"/>
                <a:cs typeface="+mn-cs"/>
              </a:rPr>
              <a:t> de </a:t>
            </a:r>
            <a:r>
              <a:rPr lang="en-GB" sz="1200" b="0" kern="1200" baseline="0" dirty="0" err="1">
                <a:solidFill>
                  <a:schemeClr val="tx1"/>
                </a:solidFill>
                <a:effectLst/>
                <a:latin typeface="+mn-lt"/>
                <a:ea typeface="+mn-ea"/>
                <a:cs typeface="+mn-cs"/>
              </a:rPr>
              <a:t>España</a:t>
            </a:r>
            <a:r>
              <a:rPr lang="en-GB" sz="1200" b="0" kern="1200" baseline="0" dirty="0">
                <a:solidFill>
                  <a:schemeClr val="tx1"/>
                </a:solidFill>
                <a:effectLst/>
                <a:latin typeface="+mn-lt"/>
                <a:ea typeface="+mn-ea"/>
                <a:cs typeface="+mn-cs"/>
              </a:rPr>
              <a:t>”, there are two characters, a man and a woman.</a:t>
            </a:r>
          </a:p>
          <a:p>
            <a:pPr marL="0" indent="0">
              <a:buNone/>
            </a:pPr>
            <a:r>
              <a:rPr lang="en-GB" sz="1200" b="0" kern="1200" baseline="0" dirty="0">
                <a:solidFill>
                  <a:schemeClr val="tx1"/>
                </a:solidFill>
                <a:effectLst/>
                <a:latin typeface="+mn-lt"/>
                <a:ea typeface="+mn-ea"/>
                <a:cs typeface="+mn-cs"/>
              </a:rPr>
              <a:t>In picture B, “El </a:t>
            </a:r>
            <a:r>
              <a:rPr lang="en-GB" sz="1200" b="0" kern="1200" baseline="0" dirty="0" err="1">
                <a:solidFill>
                  <a:schemeClr val="tx1"/>
                </a:solidFill>
                <a:effectLst/>
                <a:latin typeface="+mn-lt"/>
                <a:ea typeface="+mn-ea"/>
                <a:cs typeface="+mn-cs"/>
              </a:rPr>
              <a:t>rey</a:t>
            </a:r>
            <a:r>
              <a:rPr lang="en-GB" sz="1200" b="0" kern="1200" baseline="0" dirty="0">
                <a:solidFill>
                  <a:schemeClr val="tx1"/>
                </a:solidFill>
                <a:effectLst/>
                <a:latin typeface="+mn-lt"/>
                <a:ea typeface="+mn-ea"/>
                <a:cs typeface="+mn-cs"/>
              </a:rPr>
              <a:t> de los </a:t>
            </a:r>
            <a:r>
              <a:rPr lang="en-GB" sz="1200" b="0" kern="1200" baseline="0" dirty="0" err="1">
                <a:solidFill>
                  <a:schemeClr val="tx1"/>
                </a:solidFill>
                <a:effectLst/>
                <a:latin typeface="+mn-lt"/>
                <a:ea typeface="+mn-ea"/>
                <a:cs typeface="+mn-cs"/>
              </a:rPr>
              <a:t>incas</a:t>
            </a:r>
            <a:r>
              <a:rPr lang="en-GB" sz="1200" b="0" kern="1200" baseline="0" dirty="0">
                <a:solidFill>
                  <a:schemeClr val="tx1"/>
                </a:solidFill>
                <a:effectLst/>
                <a:latin typeface="+mn-lt"/>
                <a:ea typeface="+mn-ea"/>
                <a:cs typeface="+mn-cs"/>
              </a:rPr>
              <a:t>”, there is a character wearing an indigenous outfit and feathers on his head.</a:t>
            </a:r>
          </a:p>
          <a:p>
            <a:pPr marL="0" indent="0">
              <a:buNone/>
            </a:pPr>
            <a:r>
              <a:rPr lang="en-GB" sz="1200" b="0" kern="1200" baseline="0" dirty="0">
                <a:solidFill>
                  <a:schemeClr val="tx1"/>
                </a:solidFill>
                <a:effectLst/>
                <a:latin typeface="+mn-lt"/>
                <a:ea typeface="+mn-ea"/>
                <a:cs typeface="+mn-cs"/>
              </a:rPr>
              <a:t>In picture C, “El conquistador de Perú”, the ‘conquistador’ is wearing an armour.</a:t>
            </a:r>
          </a:p>
          <a:p>
            <a:pPr marL="0" indent="0">
              <a:buNone/>
            </a:pPr>
            <a:r>
              <a:rPr lang="en-GB" sz="1200" b="0" kern="1200" baseline="0" dirty="0">
                <a:solidFill>
                  <a:schemeClr val="tx1"/>
                </a:solidFill>
                <a:effectLst/>
                <a:latin typeface="+mn-lt"/>
                <a:ea typeface="+mn-ea"/>
                <a:cs typeface="+mn-cs"/>
              </a:rPr>
              <a:t>In picture D, “Los caballos”, the picture is the only one of animals.</a:t>
            </a:r>
          </a:p>
          <a:p>
            <a:pPr marL="0" indent="0">
              <a:buNone/>
            </a:pPr>
            <a:r>
              <a:rPr lang="en-GB" sz="1200" b="0" kern="1200" baseline="0" dirty="0">
                <a:solidFill>
                  <a:schemeClr val="tx1"/>
                </a:solidFill>
                <a:effectLst/>
                <a:latin typeface="+mn-lt"/>
                <a:ea typeface="+mn-ea"/>
                <a:cs typeface="+mn-cs"/>
              </a:rPr>
              <a:t>In picture E, “Ciudad </a:t>
            </a:r>
            <a:r>
              <a:rPr lang="en-GB" sz="1200" b="0" kern="1200" baseline="0" dirty="0" err="1">
                <a:solidFill>
                  <a:schemeClr val="tx1"/>
                </a:solidFill>
                <a:effectLst/>
                <a:latin typeface="+mn-lt"/>
                <a:ea typeface="+mn-ea"/>
                <a:cs typeface="+mn-cs"/>
              </a:rPr>
              <a:t>en</a:t>
            </a:r>
            <a:r>
              <a:rPr lang="en-GB" sz="1200" b="0" kern="1200" baseline="0" dirty="0">
                <a:solidFill>
                  <a:schemeClr val="tx1"/>
                </a:solidFill>
                <a:effectLst/>
                <a:latin typeface="+mn-lt"/>
                <a:ea typeface="+mn-ea"/>
                <a:cs typeface="+mn-cs"/>
              </a:rPr>
              <a:t> Perú”, there is a city in a valley.</a:t>
            </a:r>
          </a:p>
          <a:p>
            <a:pPr marL="0" indent="0">
              <a:buNone/>
            </a:pPr>
            <a:r>
              <a:rPr lang="en-GB" sz="1200" b="0" kern="1200" baseline="0" dirty="0">
                <a:solidFill>
                  <a:schemeClr val="tx1"/>
                </a:solidFill>
                <a:effectLst/>
                <a:latin typeface="+mn-lt"/>
                <a:ea typeface="+mn-ea"/>
                <a:cs typeface="+mn-cs"/>
              </a:rPr>
              <a:t>In picture F, “Los </a:t>
            </a:r>
            <a:r>
              <a:rPr lang="en-GB" sz="1200" b="0" kern="1200" baseline="0" dirty="0" err="1">
                <a:solidFill>
                  <a:schemeClr val="tx1"/>
                </a:solidFill>
                <a:effectLst/>
                <a:latin typeface="+mn-lt"/>
                <a:ea typeface="+mn-ea"/>
                <a:cs typeface="+mn-cs"/>
              </a:rPr>
              <a:t>incas</a:t>
            </a:r>
            <a:r>
              <a:rPr lang="en-GB" sz="1200" b="0" kern="1200" baseline="0" dirty="0">
                <a:solidFill>
                  <a:schemeClr val="tx1"/>
                </a:solidFill>
                <a:effectLst/>
                <a:latin typeface="+mn-lt"/>
                <a:ea typeface="+mn-ea"/>
                <a:cs typeface="+mn-cs"/>
              </a:rPr>
              <a:t>”, there is a group of indigenous people.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Photos from </a:t>
            </a:r>
            <a:r>
              <a:rPr lang="en-GB" b="1" dirty="0" err="1"/>
              <a:t>wikipedia.org</a:t>
            </a:r>
            <a:endParaRPr lang="en-GB" b="1" dirty="0"/>
          </a:p>
          <a:p>
            <a:r>
              <a:rPr lang="es-ES" sz="1200" b="0" i="0" kern="1200" dirty="0">
                <a:solidFill>
                  <a:schemeClr val="tx1"/>
                </a:solidFill>
                <a:effectLst/>
                <a:latin typeface="+mn-lt"/>
                <a:ea typeface="+mn-ea"/>
                <a:cs typeface="+mn-cs"/>
              </a:rPr>
              <a:t>King Ferdinand of </a:t>
            </a:r>
            <a:r>
              <a:rPr lang="es-ES" sz="1200" b="0" i="0" kern="1200" dirty="0" err="1">
                <a:solidFill>
                  <a:schemeClr val="tx1"/>
                </a:solidFill>
                <a:effectLst/>
                <a:latin typeface="+mn-lt"/>
                <a:ea typeface="+mn-ea"/>
                <a:cs typeface="+mn-cs"/>
              </a:rPr>
              <a:t>Aragon</a:t>
            </a:r>
            <a:r>
              <a:rPr lang="es-ES" sz="1200" b="0" i="0" kern="1200" dirty="0">
                <a:solidFill>
                  <a:schemeClr val="tx1"/>
                </a:solidFill>
                <a:effectLst/>
                <a:latin typeface="+mn-lt"/>
                <a:ea typeface="+mn-ea"/>
                <a:cs typeface="+mn-cs"/>
              </a:rPr>
              <a:t> and Queen </a:t>
            </a:r>
            <a:r>
              <a:rPr lang="es-ES" sz="1200" b="0" i="0" kern="1200" dirty="0" err="1">
                <a:solidFill>
                  <a:schemeClr val="tx1"/>
                </a:solidFill>
                <a:effectLst/>
                <a:latin typeface="+mn-lt"/>
                <a:ea typeface="+mn-ea"/>
                <a:cs typeface="+mn-cs"/>
              </a:rPr>
              <a:t>Isabella</a:t>
            </a:r>
            <a:r>
              <a:rPr lang="es-ES" sz="1200" b="0" i="0" kern="1200" dirty="0">
                <a:solidFill>
                  <a:schemeClr val="tx1"/>
                </a:solidFill>
                <a:effectLst/>
                <a:latin typeface="+mn-lt"/>
                <a:ea typeface="+mn-ea"/>
                <a:cs typeface="+mn-cs"/>
              </a:rPr>
              <a:t> of </a:t>
            </a:r>
            <a:r>
              <a:rPr lang="es-ES" sz="1200" b="0" i="0" kern="1200" dirty="0" err="1">
                <a:solidFill>
                  <a:schemeClr val="tx1"/>
                </a:solidFill>
                <a:effectLst/>
                <a:latin typeface="+mn-lt"/>
                <a:ea typeface="+mn-ea"/>
                <a:cs typeface="+mn-cs"/>
              </a:rPr>
              <a:t>Castile</a:t>
            </a:r>
            <a:r>
              <a:rPr lang="en-GB" sz="1200" b="0" i="0" kern="1200" dirty="0">
                <a:solidFill>
                  <a:schemeClr val="tx1"/>
                </a:solidFill>
                <a:effectLst/>
                <a:latin typeface="+mn-lt"/>
                <a:ea typeface="+mn-ea"/>
                <a:cs typeface="+mn-cs"/>
              </a:rPr>
              <a:t>: a</a:t>
            </a:r>
            <a:r>
              <a:rPr lang="es-ES" sz="1200" b="0" i="0" kern="1200" dirty="0">
                <a:solidFill>
                  <a:schemeClr val="tx1"/>
                </a:solidFill>
                <a:effectLst/>
                <a:latin typeface="+mn-lt"/>
                <a:ea typeface="+mn-ea"/>
                <a:cs typeface="+mn-cs"/>
              </a:rPr>
              <a:t>n </a:t>
            </a:r>
            <a:r>
              <a:rPr lang="es-ES" sz="1200" b="0" i="0" kern="1200" dirty="0" err="1">
                <a:solidFill>
                  <a:schemeClr val="tx1"/>
                </a:solidFill>
                <a:effectLst/>
                <a:latin typeface="+mn-lt"/>
                <a:ea typeface="+mn-ea"/>
                <a:cs typeface="+mn-cs"/>
              </a:rPr>
              <a:t>anonymous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portrait</a:t>
            </a:r>
            <a:r>
              <a:rPr lang="es-ES" sz="1200" b="0" i="0" kern="1200" dirty="0">
                <a:solidFill>
                  <a:schemeClr val="tx1"/>
                </a:solidFill>
                <a:effectLst/>
                <a:latin typeface="+mn-lt"/>
                <a:ea typeface="+mn-ea"/>
                <a:cs typeface="+mn-cs"/>
              </a:rPr>
              <a:t>;</a:t>
            </a:r>
            <a:r>
              <a:rPr lang="en-GB" dirty="0"/>
              <a:t> image is now public domain</a:t>
            </a:r>
            <a:r>
              <a:rPr lang="en-GB" baseline="0" dirty="0"/>
              <a:t> and it’s available at https://</a:t>
            </a:r>
            <a:r>
              <a:rPr lang="en-GB" baseline="0" dirty="0" err="1"/>
              <a:t>en.wikipedia.org</a:t>
            </a:r>
            <a:r>
              <a:rPr lang="en-GB" baseline="0" dirty="0"/>
              <a:t>/wiki/</a:t>
            </a:r>
            <a:r>
              <a:rPr lang="en-GB" baseline="0" dirty="0" err="1"/>
              <a:t>Catholic_Monarchs_of_Spain</a:t>
            </a:r>
            <a:r>
              <a:rPr lang="en-GB" baseline="0" dirty="0"/>
              <a:t>#/media/File:Ferdinand_of_Aragon,_</a:t>
            </a:r>
            <a:r>
              <a:rPr lang="en-GB" baseline="0" dirty="0" err="1"/>
              <a:t>Isabella_of_Castile.jpg</a:t>
            </a:r>
            <a:r>
              <a:rPr lang="en-GB" baseline="0" dirty="0"/>
              <a:t> https://</a:t>
            </a:r>
            <a:r>
              <a:rPr lang="en-GB" baseline="0" dirty="0" err="1"/>
              <a:t>en.wikipedia.org</a:t>
            </a:r>
            <a:r>
              <a:rPr lang="en-GB" baseline="0" dirty="0"/>
              <a:t>/wiki/</a:t>
            </a:r>
            <a:r>
              <a:rPr lang="en-GB" baseline="0" dirty="0" err="1"/>
              <a:t>Catholic_Monarchs_of_Spain</a:t>
            </a:r>
            <a:r>
              <a:rPr lang="en-GB" baseline="0" dirty="0"/>
              <a:t>#/media/File:Ferdinand_of_Aragon,_</a:t>
            </a:r>
            <a:r>
              <a:rPr lang="en-GB" baseline="0" dirty="0" err="1"/>
              <a:t>Isabella_of_Castile.jpg</a:t>
            </a:r>
            <a:endParaRPr lang="en-GB" baseline="0" dirty="0"/>
          </a:p>
          <a:p>
            <a:r>
              <a:rPr lang="es-ES" sz="1200" b="0" i="0" kern="1200" dirty="0">
                <a:solidFill>
                  <a:schemeClr val="tx1"/>
                </a:solidFill>
                <a:effectLst/>
                <a:latin typeface="+mn-lt"/>
                <a:ea typeface="+mn-ea"/>
                <a:cs typeface="+mn-cs"/>
              </a:rPr>
              <a:t>Atahualpa: </a:t>
            </a:r>
            <a:r>
              <a:rPr lang="es-ES" sz="1200" b="0" i="0" kern="1200" dirty="0" err="1">
                <a:solidFill>
                  <a:schemeClr val="tx1"/>
                </a:solidFill>
                <a:effectLst/>
                <a:latin typeface="+mn-lt"/>
                <a:ea typeface="+mn-ea"/>
                <a:cs typeface="+mn-cs"/>
              </a:rPr>
              <a:t>unknown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artist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from</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Cusco </a:t>
            </a:r>
            <a:r>
              <a:rPr lang="es-ES" sz="1200" b="0" i="0" kern="1200" dirty="0" err="1">
                <a:solidFill>
                  <a:schemeClr val="tx1"/>
                </a:solidFill>
                <a:effectLst/>
                <a:latin typeface="+mn-lt"/>
                <a:ea typeface="+mn-ea"/>
                <a:cs typeface="+mn-cs"/>
              </a:rPr>
              <a:t>School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anonymous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portrait</a:t>
            </a:r>
            <a:r>
              <a:rPr lang="es-ES" sz="1200" b="0" i="0" kern="1200" dirty="0">
                <a:solidFill>
                  <a:schemeClr val="tx1"/>
                </a:solidFill>
                <a:effectLst/>
                <a:latin typeface="+mn-lt"/>
                <a:ea typeface="+mn-ea"/>
                <a:cs typeface="+mn-cs"/>
              </a:rPr>
              <a:t>;</a:t>
            </a:r>
            <a:r>
              <a:rPr lang="en-GB" dirty="0"/>
              <a:t> image is now public domain</a:t>
            </a:r>
            <a:r>
              <a:rPr lang="en-GB" baseline="0" dirty="0"/>
              <a:t> and it’s available at https://</a:t>
            </a:r>
            <a:r>
              <a:rPr lang="en-GB" baseline="0" dirty="0" err="1"/>
              <a:t>en.wikipedia.org</a:t>
            </a:r>
            <a:r>
              <a:rPr lang="en-GB" baseline="0" dirty="0"/>
              <a:t>/wiki/Atahualpa#/media/File:Atahuallpa,_Inca_XIIII_From_Berlin_Ethnologisches_Museum,_Staatliche_Museen,_Berlin,_Germany.png</a:t>
            </a:r>
          </a:p>
          <a:p>
            <a:r>
              <a:rPr lang="en-GB" sz="1200" b="0" i="0" kern="1200" baseline="0" dirty="0">
                <a:solidFill>
                  <a:schemeClr val="tx1"/>
                </a:solidFill>
                <a:effectLst/>
                <a:latin typeface="+mn-lt"/>
                <a:ea typeface="+mn-ea"/>
                <a:cs typeface="+mn-cs"/>
              </a:rPr>
              <a:t>Francisco Pizarro: </a:t>
            </a:r>
            <a:r>
              <a:rPr lang="en-GB" u="none" dirty="0">
                <a:solidFill>
                  <a:schemeClr val="tx1"/>
                </a:solidFill>
              </a:rPr>
              <a:t>portrait by </a:t>
            </a:r>
            <a:r>
              <a:rPr lang="en-GB" u="none" dirty="0" err="1">
                <a:solidFill>
                  <a:schemeClr val="tx1"/>
                </a:solidFill>
              </a:rPr>
              <a:t>Amable</a:t>
            </a:r>
            <a:r>
              <a:rPr lang="en-GB" u="none" dirty="0">
                <a:solidFill>
                  <a:schemeClr val="tx1"/>
                </a:solidFill>
              </a:rPr>
              <a:t>-Paul </a:t>
            </a:r>
            <a:r>
              <a:rPr lang="en-GB" u="none" dirty="0" err="1">
                <a:solidFill>
                  <a:schemeClr val="tx1"/>
                </a:solidFill>
              </a:rPr>
              <a:t>Coutan</a:t>
            </a:r>
            <a:r>
              <a:rPr lang="en-GB" u="none" dirty="0">
                <a:solidFill>
                  <a:schemeClr val="tx1"/>
                </a:solidFill>
              </a:rPr>
              <a:t>, image is now public domain and it’s available at https://</a:t>
            </a:r>
            <a:r>
              <a:rPr lang="en-GB" u="none" dirty="0" err="1">
                <a:solidFill>
                  <a:schemeClr val="tx1"/>
                </a:solidFill>
              </a:rPr>
              <a:t>en.wikipedia.org</a:t>
            </a:r>
            <a:r>
              <a:rPr lang="en-GB" u="none" dirty="0">
                <a:solidFill>
                  <a:schemeClr val="tx1"/>
                </a:solidFill>
              </a:rPr>
              <a:t>/wiki/</a:t>
            </a:r>
            <a:r>
              <a:rPr lang="en-GB" u="none" dirty="0" err="1">
                <a:solidFill>
                  <a:schemeClr val="tx1"/>
                </a:solidFill>
              </a:rPr>
              <a:t>Francisco_Pizarro</a:t>
            </a:r>
            <a:r>
              <a:rPr lang="en-GB" u="none" dirty="0">
                <a:solidFill>
                  <a:schemeClr val="tx1"/>
                </a:solidFill>
              </a:rPr>
              <a:t>#/media/</a:t>
            </a:r>
            <a:r>
              <a:rPr lang="en-GB" u="none" dirty="0" err="1">
                <a:solidFill>
                  <a:schemeClr val="tx1"/>
                </a:solidFill>
              </a:rPr>
              <a:t>File:Portrait_of_Francisco_Pizarro.jpg</a:t>
            </a:r>
            <a:endParaRPr lang="en-GB" u="none" dirty="0">
              <a:solidFill>
                <a:schemeClr val="tx1"/>
              </a:solidFill>
            </a:endParaRPr>
          </a:p>
          <a:p>
            <a:r>
              <a:rPr lang="en-GB" u="none" dirty="0">
                <a:solidFill>
                  <a:schemeClr val="tx1"/>
                </a:solidFill>
              </a:rPr>
              <a:t>Los caballos: taken from http://clipart-</a:t>
            </a:r>
            <a:r>
              <a:rPr lang="en-GB" u="none" dirty="0" err="1">
                <a:solidFill>
                  <a:schemeClr val="tx1"/>
                </a:solidFill>
              </a:rPr>
              <a:t>library.com</a:t>
            </a:r>
            <a:r>
              <a:rPr lang="en-GB" u="none" dirty="0">
                <a:solidFill>
                  <a:schemeClr val="tx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solidFill>
                  <a:schemeClr val="tx1"/>
                </a:solidFill>
              </a:rPr>
              <a:t>Cajamarca: </a:t>
            </a:r>
            <a:r>
              <a:rPr lang="es-ES" sz="1200" b="0" i="0" kern="1200" dirty="0" err="1">
                <a:solidFill>
                  <a:schemeClr val="tx1"/>
                </a:solidFill>
                <a:effectLst/>
                <a:latin typeface="+mn-lt"/>
                <a:ea typeface="+mn-ea"/>
                <a:cs typeface="+mn-cs"/>
              </a:rPr>
              <a:t>Photo</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by</a:t>
            </a:r>
            <a:r>
              <a:rPr lang="es-ES" sz="1200" b="0" i="0" kern="1200" dirty="0">
                <a:solidFill>
                  <a:schemeClr val="tx1"/>
                </a:solidFill>
                <a:effectLst/>
                <a:latin typeface="+mn-lt"/>
                <a:ea typeface="+mn-ea"/>
                <a:cs typeface="+mn-cs"/>
              </a:rPr>
              <a:t> J. </a:t>
            </a:r>
            <a:r>
              <a:rPr lang="es-ES" sz="1200" b="0" i="0" kern="1200" dirty="0" err="1">
                <a:solidFill>
                  <a:schemeClr val="tx1"/>
                </a:solidFill>
                <a:effectLst/>
                <a:latin typeface="+mn-lt"/>
                <a:ea typeface="+mn-ea"/>
                <a:cs typeface="+mn-cs"/>
              </a:rPr>
              <a:t>Stander</a:t>
            </a:r>
            <a:r>
              <a:rPr lang="es-ES" sz="1200" b="0" i="0" kern="1200" dirty="0">
                <a:solidFill>
                  <a:schemeClr val="tx1"/>
                </a:solidFill>
                <a:effectLst/>
                <a:latin typeface="+mn-lt"/>
                <a:ea typeface="+mn-ea"/>
                <a:cs typeface="+mn-cs"/>
              </a:rPr>
              <a:t> - </a:t>
            </a:r>
            <a:r>
              <a:rPr lang="es-ES" sz="1200" b="0" i="0" kern="1200" dirty="0" err="1">
                <a:solidFill>
                  <a:schemeClr val="tx1"/>
                </a:solidFill>
                <a:effectLst/>
                <a:latin typeface="+mn-lt"/>
                <a:ea typeface="+mn-ea"/>
                <a:cs typeface="+mn-cs"/>
              </a:rPr>
              <a:t>en.wikipedia</a:t>
            </a:r>
            <a:r>
              <a:rPr lang="es-ES" sz="1200" b="0" i="0" kern="1200" dirty="0">
                <a:solidFill>
                  <a:schemeClr val="tx1"/>
                </a:solidFill>
                <a:effectLst/>
                <a:latin typeface="+mn-lt"/>
                <a:ea typeface="+mn-ea"/>
                <a:cs typeface="+mn-cs"/>
              </a:rPr>
              <a:t> </a:t>
            </a:r>
            <a:r>
              <a:rPr lang="es-ES" dirty="0" err="1"/>
              <a:t>uploaded</a:t>
            </a:r>
            <a:r>
              <a:rPr lang="es-ES" dirty="0"/>
              <a:t> </a:t>
            </a:r>
            <a:r>
              <a:rPr lang="es-ES" dirty="0" err="1"/>
              <a:t>by</a:t>
            </a:r>
            <a:r>
              <a:rPr lang="es-ES" dirty="0"/>
              <a:t> Gsd97jks; </a:t>
            </a:r>
            <a:r>
              <a:rPr lang="es-ES" dirty="0" err="1"/>
              <a:t>this</a:t>
            </a:r>
            <a:r>
              <a:rPr lang="es-ES" dirty="0"/>
              <a:t> </a:t>
            </a:r>
            <a:r>
              <a:rPr lang="es-ES" dirty="0" err="1"/>
              <a:t>work</a:t>
            </a:r>
            <a:r>
              <a:rPr lang="es-ES" dirty="0"/>
              <a:t> has </a:t>
            </a:r>
            <a:r>
              <a:rPr lang="es-ES" dirty="0" err="1"/>
              <a:t>been</a:t>
            </a:r>
            <a:r>
              <a:rPr lang="es-ES" dirty="0"/>
              <a:t> </a:t>
            </a:r>
            <a:r>
              <a:rPr lang="es-ES" dirty="0" err="1"/>
              <a:t>released</a:t>
            </a:r>
            <a:r>
              <a:rPr lang="es-ES" dirty="0"/>
              <a:t> </a:t>
            </a:r>
            <a:r>
              <a:rPr lang="es-ES" dirty="0" err="1"/>
              <a:t>into</a:t>
            </a:r>
            <a:r>
              <a:rPr lang="es-ES" dirty="0"/>
              <a:t> </a:t>
            </a:r>
            <a:r>
              <a:rPr lang="es-ES" dirty="0" err="1"/>
              <a:t>the</a:t>
            </a:r>
            <a:r>
              <a:rPr lang="es-ES" dirty="0"/>
              <a:t> </a:t>
            </a:r>
            <a:r>
              <a:rPr lang="es-ES" dirty="0" err="1"/>
              <a:t>public</a:t>
            </a:r>
            <a:r>
              <a:rPr lang="es-ES" dirty="0"/>
              <a:t> </a:t>
            </a:r>
            <a:r>
              <a:rPr lang="es-ES" dirty="0" err="1"/>
              <a:t>domain</a:t>
            </a:r>
            <a:r>
              <a:rPr lang="es-ES" dirty="0"/>
              <a:t> </a:t>
            </a:r>
            <a:r>
              <a:rPr lang="es-ES" dirty="0" err="1"/>
              <a:t>by</a:t>
            </a:r>
            <a:r>
              <a:rPr lang="es-ES" dirty="0"/>
              <a:t> </a:t>
            </a:r>
            <a:r>
              <a:rPr lang="es-ES" dirty="0" err="1"/>
              <a:t>its</a:t>
            </a:r>
            <a:r>
              <a:rPr lang="es-ES" dirty="0"/>
              <a:t> </a:t>
            </a:r>
            <a:r>
              <a:rPr lang="es-ES" dirty="0" err="1"/>
              <a:t>author</a:t>
            </a:r>
            <a:r>
              <a:rPr lang="es-ES" sz="1200" b="0" i="0" kern="1200" dirty="0">
                <a:solidFill>
                  <a:schemeClr val="tx1"/>
                </a:solidFill>
                <a:effectLst/>
                <a:latin typeface="+mn-lt"/>
                <a:ea typeface="+mn-ea"/>
                <a:cs typeface="+mn-cs"/>
              </a:rPr>
              <a:t>.</a:t>
            </a:r>
            <a:endParaRPr lang="en-GB" u="none" dirty="0">
              <a:solidFill>
                <a:schemeClr val="tx1"/>
              </a:solidFill>
            </a:endParaRPr>
          </a:p>
          <a:p>
            <a:r>
              <a:rPr lang="en-GB" u="none" dirty="0">
                <a:solidFill>
                  <a:schemeClr val="tx1"/>
                </a:solidFill>
              </a:rPr>
              <a:t>The Incas: author A. </a:t>
            </a:r>
            <a:r>
              <a:rPr lang="en-GB" u="none" dirty="0" err="1">
                <a:solidFill>
                  <a:schemeClr val="tx1"/>
                </a:solidFill>
              </a:rPr>
              <a:t>Skromnitsky</a:t>
            </a:r>
            <a:r>
              <a:rPr lang="en-GB" u="none" dirty="0">
                <a:solidFill>
                  <a:schemeClr val="tx1"/>
                </a:solidFill>
              </a:rPr>
              <a:t>, public domain </a:t>
            </a:r>
            <a:r>
              <a:rPr lang="en-GB" u="none" dirty="0" err="1">
                <a:solidFill>
                  <a:schemeClr val="tx1"/>
                </a:solidFill>
              </a:rPr>
              <a:t>availabe</a:t>
            </a:r>
            <a:r>
              <a:rPr lang="en-GB" u="none" dirty="0">
                <a:solidFill>
                  <a:schemeClr val="tx1"/>
                </a:solidFill>
              </a:rPr>
              <a:t> at https://</a:t>
            </a:r>
            <a:r>
              <a:rPr lang="en-GB" u="none" dirty="0" err="1">
                <a:solidFill>
                  <a:schemeClr val="tx1"/>
                </a:solidFill>
              </a:rPr>
              <a:t>es.wikipedia.org</a:t>
            </a:r>
            <a:r>
              <a:rPr lang="en-GB" u="none" dirty="0">
                <a:solidFill>
                  <a:schemeClr val="tx1"/>
                </a:solidFill>
              </a:rPr>
              <a:t>/wiki/</a:t>
            </a:r>
            <a:r>
              <a:rPr lang="en-GB" u="none" dirty="0" err="1">
                <a:solidFill>
                  <a:schemeClr val="tx1"/>
                </a:solidFill>
              </a:rPr>
              <a:t>Imperio_incaico</a:t>
            </a:r>
            <a:r>
              <a:rPr lang="en-GB" u="none" dirty="0">
                <a:solidFill>
                  <a:schemeClr val="tx1"/>
                </a:solidFill>
              </a:rPr>
              <a:t>#/media/</a:t>
            </a:r>
            <a:r>
              <a:rPr lang="en-GB" u="none" dirty="0" err="1">
                <a:solidFill>
                  <a:schemeClr val="tx1"/>
                </a:solidFill>
              </a:rPr>
              <a:t>Archivo:Capitulo-XXXVIII.jpg</a:t>
            </a:r>
            <a:endParaRPr lang="en-GB" u="none" dirty="0">
              <a:solidFill>
                <a:schemeClr val="tx1"/>
              </a:solidFill>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1567670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GB" sz="1200" b="0" kern="1200" dirty="0">
                <a:solidFill>
                  <a:schemeClr val="tx1"/>
                </a:solidFill>
                <a:effectLst/>
                <a:latin typeface="+mn-lt"/>
                <a:ea typeface="+mn-ea"/>
                <a:cs typeface="+mn-cs"/>
              </a:rPr>
              <a:t>1</a:t>
            </a:r>
            <a:r>
              <a:rPr lang="en-GB" sz="1200" b="0" kern="1200" baseline="30000" dirty="0">
                <a:solidFill>
                  <a:schemeClr val="tx1"/>
                </a:solidFill>
                <a:effectLst/>
                <a:latin typeface="+mn-lt"/>
                <a:ea typeface="+mn-ea"/>
                <a:cs typeface="+mn-cs"/>
              </a:rPr>
              <a:t>st</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person singular form of </a:t>
            </a:r>
            <a:r>
              <a:rPr lang="en-GB" sz="1200" kern="1200" dirty="0" err="1">
                <a:solidFill>
                  <a:schemeClr val="tx1"/>
                </a:solidFill>
                <a:effectLst/>
                <a:latin typeface="+mn-lt"/>
                <a:ea typeface="+mn-ea"/>
                <a:cs typeface="+mn-cs"/>
              </a:rPr>
              <a:t>preterite</a:t>
            </a:r>
            <a:r>
              <a:rPr lang="en-GB" sz="1200" kern="1200" dirty="0">
                <a:solidFill>
                  <a:schemeClr val="tx1"/>
                </a:solidFill>
                <a:effectLst/>
                <a:latin typeface="+mn-lt"/>
                <a:ea typeface="+mn-ea"/>
                <a:cs typeface="+mn-cs"/>
              </a:rPr>
              <a:t> for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verbs (-</a:t>
            </a:r>
            <a:r>
              <a:rPr lang="en-GB" sz="1200" kern="1200" dirty="0" err="1">
                <a:solidFill>
                  <a:schemeClr val="tx1"/>
                </a:solidFill>
                <a:effectLst/>
                <a:latin typeface="+mn-lt"/>
                <a:ea typeface="+mn-ea"/>
                <a:cs typeface="+mn-cs"/>
              </a:rPr>
              <a:t>ó</a:t>
            </a:r>
            <a:r>
              <a:rPr lang="en-GB" sz="1200" kern="1200" dirty="0">
                <a:solidFill>
                  <a:schemeClr val="tx1"/>
                </a:solidFill>
                <a:effectLst/>
                <a:latin typeface="+mn-lt"/>
                <a:ea typeface="+mn-ea"/>
                <a:cs typeface="+mn-cs"/>
              </a:rPr>
              <a:t>) and introduce</a:t>
            </a:r>
            <a:r>
              <a:rPr lang="en-GB" sz="1200" kern="1200" baseline="0" dirty="0">
                <a:solidFill>
                  <a:schemeClr val="tx1"/>
                </a:solidFill>
                <a:effectLst/>
                <a:latin typeface="+mn-lt"/>
                <a:ea typeface="+mn-ea"/>
                <a:cs typeface="+mn-cs"/>
              </a:rPr>
              <a:t> the 3rd  person plural </a:t>
            </a:r>
            <a:r>
              <a:rPr lang="en-GB" sz="1200" kern="1200" baseline="0" dirty="0" err="1">
                <a:solidFill>
                  <a:schemeClr val="tx1"/>
                </a:solidFill>
                <a:effectLst/>
                <a:latin typeface="+mn-lt"/>
                <a:ea typeface="+mn-ea"/>
                <a:cs typeface="+mn-cs"/>
              </a:rPr>
              <a:t>preterite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aron</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US" b="1" dirty="0"/>
          </a:p>
          <a:p>
            <a:r>
              <a:rPr lang="en-US" b="1" dirty="0"/>
              <a:t>Procedure:</a:t>
            </a:r>
          </a:p>
          <a:p>
            <a:pPr marL="0" indent="0">
              <a:buNone/>
            </a:pPr>
            <a:r>
              <a:rPr lang="en-US" b="0" dirty="0"/>
              <a:t>Go</a:t>
            </a:r>
            <a:r>
              <a:rPr lang="en-US" b="0" baseline="0" dirty="0"/>
              <a:t> through the grammar explanation with students, revealing each new sentence on a mouse click.</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566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a:t>
            </a:r>
            <a:r>
              <a:rPr lang="es-ES" b="0" dirty="0" err="1"/>
              <a:t>connect</a:t>
            </a:r>
            <a:r>
              <a:rPr lang="es-ES" b="0" dirty="0"/>
              <a:t> 3rd </a:t>
            </a:r>
            <a:r>
              <a:rPr lang="es-ES" b="0" dirty="0" err="1"/>
              <a:t>person</a:t>
            </a:r>
            <a:r>
              <a:rPr lang="es-ES" b="0" dirty="0"/>
              <a:t> singular and plural </a:t>
            </a:r>
            <a:r>
              <a:rPr lang="es-ES" b="0" dirty="0" err="1"/>
              <a:t>verbs</a:t>
            </a:r>
            <a:r>
              <a:rPr lang="es-ES" b="0" dirty="0"/>
              <a:t> in </a:t>
            </a:r>
            <a:r>
              <a:rPr lang="es-ES" b="0" dirty="0" err="1"/>
              <a:t>preterite</a:t>
            </a:r>
            <a:r>
              <a:rPr lang="es-ES" b="0" dirty="0"/>
              <a:t> </a:t>
            </a:r>
            <a:r>
              <a:rPr lang="es-ES" b="0" dirty="0" err="1"/>
              <a:t>with</a:t>
            </a:r>
            <a:r>
              <a:rPr lang="es-ES" b="0" dirty="0"/>
              <a:t> </a:t>
            </a:r>
            <a:r>
              <a:rPr lang="es-ES" b="0" dirty="0" err="1"/>
              <a:t>the</a:t>
            </a:r>
            <a:r>
              <a:rPr lang="es-ES" b="0" dirty="0"/>
              <a:t> </a:t>
            </a:r>
            <a:r>
              <a:rPr lang="es-ES" b="0" dirty="0" err="1"/>
              <a:t>corresponding</a:t>
            </a:r>
            <a:r>
              <a:rPr lang="es-ES" b="0" dirty="0"/>
              <a:t> </a:t>
            </a:r>
            <a:r>
              <a:rPr lang="es-ES" b="0" dirty="0" err="1"/>
              <a:t>subjects</a:t>
            </a:r>
            <a:r>
              <a:rPr lang="es-ES" b="0" dirty="0"/>
              <a:t>. </a:t>
            </a:r>
          </a:p>
          <a:p>
            <a:endParaRPr lang="en-US" b="1" dirty="0"/>
          </a:p>
          <a:p>
            <a:r>
              <a:rPr lang="en-US" b="1" dirty="0"/>
              <a:t>Procedure:</a:t>
            </a:r>
          </a:p>
          <a:p>
            <a:pPr marL="228600" indent="-228600">
              <a:buAutoNum type="arabicPeriod"/>
            </a:pPr>
            <a:r>
              <a:rPr lang="es-ES" b="0" dirty="0" err="1"/>
              <a:t>Students</a:t>
            </a:r>
            <a:r>
              <a:rPr lang="es-ES" b="0" dirty="0"/>
              <a:t> </a:t>
            </a:r>
            <a:r>
              <a:rPr lang="es-ES" b="0" dirty="0" err="1"/>
              <a:t>read</a:t>
            </a:r>
            <a:r>
              <a:rPr lang="es-ES" b="0" dirty="0"/>
              <a:t> </a:t>
            </a:r>
            <a:r>
              <a:rPr lang="es-ES" b="0" dirty="0" err="1"/>
              <a:t>each</a:t>
            </a:r>
            <a:r>
              <a:rPr lang="es-ES" b="0" dirty="0"/>
              <a:t> </a:t>
            </a:r>
            <a:r>
              <a:rPr lang="es-ES" b="0" dirty="0" err="1"/>
              <a:t>phrase</a:t>
            </a:r>
            <a:r>
              <a:rPr lang="es-ES" b="0" dirty="0"/>
              <a:t> and decide </a:t>
            </a:r>
            <a:r>
              <a:rPr lang="es-ES" b="0" dirty="0" err="1"/>
              <a:t>which</a:t>
            </a:r>
            <a:r>
              <a:rPr lang="es-ES" b="0" dirty="0"/>
              <a:t> </a:t>
            </a:r>
            <a:r>
              <a:rPr lang="es-ES" b="0" dirty="0" err="1"/>
              <a:t>is</a:t>
            </a:r>
            <a:r>
              <a:rPr lang="es-ES" b="0" dirty="0"/>
              <a:t> </a:t>
            </a:r>
            <a:r>
              <a:rPr lang="es-ES" b="0" dirty="0" err="1"/>
              <a:t>the</a:t>
            </a:r>
            <a:r>
              <a:rPr lang="es-ES" b="0" dirty="0"/>
              <a:t> </a:t>
            </a:r>
            <a:r>
              <a:rPr lang="es-ES" b="0" dirty="0" err="1"/>
              <a:t>correct</a:t>
            </a:r>
            <a:r>
              <a:rPr lang="es-ES" b="0" dirty="0"/>
              <a:t> </a:t>
            </a:r>
            <a:r>
              <a:rPr lang="es-ES" b="0" dirty="0" err="1"/>
              <a:t>subject</a:t>
            </a:r>
            <a:r>
              <a:rPr lang="es-ES" b="0" dirty="0"/>
              <a:t> </a:t>
            </a:r>
            <a:r>
              <a:rPr lang="es-ES" b="0" dirty="0" err="1"/>
              <a:t>depending</a:t>
            </a:r>
            <a:r>
              <a:rPr lang="es-ES" b="0" dirty="0"/>
              <a:t> </a:t>
            </a:r>
            <a:r>
              <a:rPr lang="es-ES" b="0" dirty="0" err="1"/>
              <a:t>on</a:t>
            </a:r>
            <a:r>
              <a:rPr lang="es-ES" b="0" dirty="0"/>
              <a:t> </a:t>
            </a:r>
            <a:r>
              <a:rPr lang="es-ES" b="0" dirty="0" err="1"/>
              <a:t>the</a:t>
            </a:r>
            <a:r>
              <a:rPr lang="es-ES" b="0" dirty="0"/>
              <a:t> </a:t>
            </a:r>
            <a:r>
              <a:rPr lang="es-ES" b="0" dirty="0" err="1"/>
              <a:t>verb</a:t>
            </a:r>
            <a:r>
              <a:rPr lang="es-ES" b="0" dirty="0"/>
              <a:t> </a:t>
            </a:r>
            <a:r>
              <a:rPr lang="es-ES" b="0" dirty="0" err="1"/>
              <a:t>ending</a:t>
            </a:r>
            <a:r>
              <a:rPr lang="es-ES" b="0" dirty="0"/>
              <a:t>.</a:t>
            </a:r>
          </a:p>
          <a:p>
            <a:pPr marL="228600" indent="-228600">
              <a:buAutoNum type="arabicPeriod"/>
            </a:pPr>
            <a:r>
              <a:rPr lang="es-ES" sz="1200" b="0" kern="1200" dirty="0" err="1">
                <a:solidFill>
                  <a:schemeClr val="tx1"/>
                </a:solidFill>
                <a:effectLst/>
                <a:latin typeface="+mn-lt"/>
                <a:ea typeface="+mn-ea"/>
                <a:cs typeface="+mn-cs"/>
              </a:rPr>
              <a:t>Teacher</a:t>
            </a:r>
            <a:r>
              <a:rPr lang="es-ES" sz="1200" b="0" kern="1200" dirty="0">
                <a:solidFill>
                  <a:schemeClr val="tx1"/>
                </a:solidFill>
                <a:effectLst/>
                <a:latin typeface="+mn-lt"/>
                <a:ea typeface="+mn-ea"/>
                <a:cs typeface="+mn-cs"/>
              </a:rPr>
              <a:t> shows </a:t>
            </a:r>
            <a:r>
              <a:rPr lang="es-ES" sz="1200" b="0" kern="1200" dirty="0" err="1">
                <a:solidFill>
                  <a:schemeClr val="tx1"/>
                </a:solidFill>
                <a:effectLst/>
                <a:latin typeface="+mn-lt"/>
                <a:ea typeface="+mn-ea"/>
                <a:cs typeface="+mn-cs"/>
              </a:rPr>
              <a:t>the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answers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one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by</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one</a:t>
            </a:r>
            <a:r>
              <a:rPr lang="es-ES" sz="1200" b="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s-GB" dirty="0"/>
          </a:p>
        </p:txBody>
      </p:sp>
      <p:sp>
        <p:nvSpPr>
          <p:cNvPr id="4" name="Marcador de número de diapositiva 3"/>
          <p:cNvSpPr>
            <a:spLocks noGrp="1"/>
          </p:cNvSpPr>
          <p:nvPr>
            <p:ph type="sldNum" sz="quarter" idx="5"/>
          </p:nvPr>
        </p:nvSpPr>
        <p:spPr/>
        <p:txBody>
          <a:bodyPr/>
          <a:lstStyle/>
          <a:p>
            <a:fld id="{A3356A9C-836D-8C49-B980-1041400597BC}" type="slidenum">
              <a:rPr lang="en-US" smtClean="0"/>
              <a:t>8</a:t>
            </a:fld>
            <a:endParaRPr lang="en-US"/>
          </a:p>
        </p:txBody>
      </p:sp>
    </p:spTree>
    <p:extLst>
      <p:ext uri="{BB962C8B-B14F-4D97-AF65-F5344CB8AC3E}">
        <p14:creationId xmlns:p14="http://schemas.microsoft.com/office/powerpoint/2010/main" val="341550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7 minutes (two slides)</a:t>
            </a:r>
          </a:p>
          <a:p>
            <a:endParaRPr lang="en-US" b="1" dirty="0"/>
          </a:p>
          <a:p>
            <a:r>
              <a:rPr lang="en-US" b="1" dirty="0"/>
              <a:t>Aim: </a:t>
            </a:r>
            <a:r>
              <a:rPr lang="en-US" dirty="0"/>
              <a:t>to verify broad understanding of the beginning of the text, </a:t>
            </a:r>
            <a:r>
              <a:rPr lang="en-US" baseline="0" dirty="0"/>
              <a:t>and then to focus on specific details (next slide).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US" dirty="0"/>
              <a:t>1. </a:t>
            </a:r>
            <a:r>
              <a:rPr lang="es-ES" dirty="0" err="1"/>
              <a:t>Students</a:t>
            </a:r>
            <a:r>
              <a:rPr lang="es-ES" dirty="0"/>
              <a:t> match </a:t>
            </a:r>
            <a:r>
              <a:rPr lang="es-ES" dirty="0" err="1"/>
              <a:t>each</a:t>
            </a:r>
            <a:r>
              <a:rPr lang="es-ES" dirty="0"/>
              <a:t> </a:t>
            </a:r>
            <a:r>
              <a:rPr lang="es-ES" dirty="0" err="1"/>
              <a:t>extract</a:t>
            </a:r>
            <a:r>
              <a:rPr lang="es-ES" dirty="0"/>
              <a:t> to </a:t>
            </a:r>
            <a:r>
              <a:rPr lang="es-ES" dirty="0" err="1"/>
              <a:t>the</a:t>
            </a:r>
            <a:r>
              <a:rPr lang="es-ES" dirty="0"/>
              <a:t> </a:t>
            </a:r>
            <a:r>
              <a:rPr lang="es-ES" dirty="0" err="1"/>
              <a:t>sentence</a:t>
            </a:r>
            <a:r>
              <a:rPr lang="es-ES" dirty="0"/>
              <a:t> in English </a:t>
            </a:r>
            <a:r>
              <a:rPr lang="es-ES" dirty="0" err="1"/>
              <a:t>that</a:t>
            </a:r>
            <a:r>
              <a:rPr lang="es-ES" dirty="0"/>
              <a:t> describes </a:t>
            </a:r>
            <a:r>
              <a:rPr lang="es-ES" dirty="0" err="1"/>
              <a:t>what</a:t>
            </a:r>
            <a:r>
              <a:rPr lang="es-ES" dirty="0"/>
              <a:t> </a:t>
            </a:r>
            <a:r>
              <a:rPr lang="es-ES" dirty="0" err="1"/>
              <a:t>it’s</a:t>
            </a:r>
            <a:r>
              <a:rPr lang="es-ES" dirty="0"/>
              <a:t> </a:t>
            </a:r>
            <a:r>
              <a:rPr lang="es-ES" dirty="0" err="1"/>
              <a:t>about</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 </a:t>
            </a:r>
            <a:r>
              <a:rPr lang="es-ES" dirty="0" err="1"/>
              <a:t>Check</a:t>
            </a:r>
            <a:r>
              <a:rPr lang="es-ES" dirty="0"/>
              <a:t> </a:t>
            </a:r>
            <a:r>
              <a:rPr lang="es-ES" dirty="0" err="1"/>
              <a:t>answers</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Notes:</a:t>
            </a:r>
            <a:br>
              <a:rPr lang="es-ES" b="1" dirty="0"/>
            </a:br>
            <a:r>
              <a:rPr lang="es-ES" b="0" dirty="0"/>
              <a:t>1. </a:t>
            </a:r>
            <a:r>
              <a:rPr lang="es-ES" b="0" dirty="0" err="1"/>
              <a:t>The</a:t>
            </a:r>
            <a:r>
              <a:rPr lang="es-ES" b="0" dirty="0"/>
              <a:t> </a:t>
            </a:r>
            <a:r>
              <a:rPr lang="es-ES" b="0" dirty="0" err="1"/>
              <a:t>sentences</a:t>
            </a:r>
            <a:r>
              <a:rPr lang="es-ES" b="0" dirty="0"/>
              <a:t> a – f are in </a:t>
            </a:r>
            <a:r>
              <a:rPr lang="es-ES" b="0" dirty="0" err="1"/>
              <a:t>chronological</a:t>
            </a:r>
            <a:r>
              <a:rPr lang="es-ES" b="0" dirty="0"/>
              <a:t> </a:t>
            </a:r>
            <a:r>
              <a:rPr lang="es-ES" b="0" dirty="0" err="1"/>
              <a:t>order</a:t>
            </a:r>
            <a:r>
              <a:rPr lang="es-ES" b="0" dirty="0"/>
              <a:t> </a:t>
            </a:r>
            <a:r>
              <a:rPr lang="es-ES" b="0" dirty="0" err="1"/>
              <a:t>but</a:t>
            </a:r>
            <a:r>
              <a:rPr lang="es-ES" b="0" dirty="0"/>
              <a:t> </a:t>
            </a:r>
            <a:r>
              <a:rPr lang="es-ES" b="0" i="1" dirty="0"/>
              <a:t>a </a:t>
            </a:r>
            <a:r>
              <a:rPr lang="es-ES" b="0" dirty="0"/>
              <a:t>and </a:t>
            </a:r>
            <a:r>
              <a:rPr lang="es-ES" b="0" i="1" dirty="0"/>
              <a:t>b</a:t>
            </a:r>
            <a:r>
              <a:rPr lang="es-ES" b="0" dirty="0"/>
              <a:t> are a </a:t>
            </a:r>
            <a:r>
              <a:rPr lang="es-ES" b="0" dirty="0" err="1"/>
              <a:t>little</a:t>
            </a:r>
            <a:r>
              <a:rPr lang="es-ES" b="0" dirty="0"/>
              <a:t> </a:t>
            </a:r>
            <a:r>
              <a:rPr lang="es-ES" b="0" dirty="0" err="1"/>
              <a:t>trickier</a:t>
            </a:r>
            <a:r>
              <a:rPr lang="es-ES" b="0" dirty="0"/>
              <a:t> </a:t>
            </a:r>
            <a:r>
              <a:rPr lang="es-ES" b="0" dirty="0" err="1"/>
              <a:t>than</a:t>
            </a:r>
            <a:r>
              <a:rPr lang="es-ES" b="0" dirty="0"/>
              <a:t> </a:t>
            </a:r>
            <a:r>
              <a:rPr lang="es-ES" b="0" dirty="0" err="1"/>
              <a:t>the</a:t>
            </a:r>
            <a:r>
              <a:rPr lang="es-ES" b="0" dirty="0"/>
              <a:t> </a:t>
            </a:r>
            <a:r>
              <a:rPr lang="es-ES" b="0" dirty="0" err="1"/>
              <a:t>others</a:t>
            </a:r>
            <a:r>
              <a:rPr lang="es-ES" b="0" dirty="0"/>
              <a:t>.  </a:t>
            </a:r>
            <a:r>
              <a:rPr lang="es-ES" b="0" dirty="0" err="1"/>
              <a:t>If</a:t>
            </a:r>
            <a:r>
              <a:rPr lang="es-ES" b="0" dirty="0"/>
              <a:t> </a:t>
            </a:r>
            <a:r>
              <a:rPr lang="es-ES" b="0" dirty="0" err="1"/>
              <a:t>needed</a:t>
            </a:r>
            <a:r>
              <a:rPr lang="es-ES" b="0" dirty="0"/>
              <a:t>, </a:t>
            </a:r>
            <a:r>
              <a:rPr lang="es-ES" b="0" dirty="0" err="1"/>
              <a:t>teachers</a:t>
            </a:r>
            <a:r>
              <a:rPr lang="es-ES" b="0" dirty="0"/>
              <a:t> </a:t>
            </a:r>
            <a:r>
              <a:rPr lang="es-ES" b="0" dirty="0" err="1"/>
              <a:t>might</a:t>
            </a:r>
            <a:r>
              <a:rPr lang="es-ES" b="0" dirty="0"/>
              <a:t> do </a:t>
            </a:r>
            <a:r>
              <a:rPr lang="es-ES" b="0" dirty="0" err="1"/>
              <a:t>the</a:t>
            </a:r>
            <a:r>
              <a:rPr lang="es-ES" b="0" dirty="0"/>
              <a:t> </a:t>
            </a:r>
            <a:r>
              <a:rPr lang="es-ES" b="0" dirty="0" err="1"/>
              <a:t>first</a:t>
            </a:r>
            <a:r>
              <a:rPr lang="es-ES" b="0" dirty="0"/>
              <a:t> </a:t>
            </a:r>
            <a:r>
              <a:rPr lang="es-ES" b="0" dirty="0" err="1"/>
              <a:t>one</a:t>
            </a:r>
            <a:r>
              <a:rPr lang="es-ES" b="0" dirty="0"/>
              <a:t> </a:t>
            </a:r>
            <a:r>
              <a:rPr lang="es-ES" b="0" dirty="0" err="1"/>
              <a:t>with</a:t>
            </a:r>
            <a:r>
              <a:rPr lang="es-ES" b="0" dirty="0"/>
              <a:t> </a:t>
            </a:r>
            <a:r>
              <a:rPr lang="es-ES" b="0" dirty="0" err="1"/>
              <a:t>the</a:t>
            </a:r>
            <a:r>
              <a:rPr lang="es-ES" b="0" dirty="0"/>
              <a:t> </a:t>
            </a:r>
            <a:r>
              <a:rPr lang="es-ES" b="0" dirty="0" err="1"/>
              <a:t>class</a:t>
            </a:r>
            <a:r>
              <a:rPr lang="es-ES" b="0" dirty="0"/>
              <a:t> as </a:t>
            </a:r>
            <a:r>
              <a:rPr lang="es-ES" b="0" dirty="0" err="1"/>
              <a:t>an</a:t>
            </a:r>
            <a:r>
              <a:rPr lang="es-ES" b="0" dirty="0"/>
              <a:t> </a:t>
            </a:r>
            <a:r>
              <a:rPr lang="es-ES" b="0" dirty="0" err="1"/>
              <a:t>example</a:t>
            </a:r>
            <a:r>
              <a:rPr lang="es-ES" b="0" dirty="0"/>
              <a:t>, </a:t>
            </a:r>
            <a:r>
              <a:rPr lang="es-ES" b="0" dirty="0" err="1"/>
              <a:t>to</a:t>
            </a:r>
            <a:r>
              <a:rPr lang="es-ES" b="0" dirty="0"/>
              <a:t> </a:t>
            </a:r>
            <a:r>
              <a:rPr lang="es-ES" b="0" dirty="0" err="1"/>
              <a:t>get</a:t>
            </a:r>
            <a:r>
              <a:rPr lang="es-ES" b="0" dirty="0"/>
              <a:t> </a:t>
            </a:r>
            <a:r>
              <a:rPr lang="es-ES" b="0" dirty="0" err="1"/>
              <a:t>them</a:t>
            </a:r>
            <a:r>
              <a:rPr lang="es-ES" b="0" dirty="0"/>
              <a:t> </a:t>
            </a:r>
            <a:r>
              <a:rPr lang="es-ES" b="0" dirty="0" err="1"/>
              <a:t>started</a:t>
            </a:r>
            <a:r>
              <a:rPr lang="es-E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 ‘América’ </a:t>
            </a:r>
            <a:r>
              <a:rPr lang="es-ES" dirty="0" err="1"/>
              <a:t>is</a:t>
            </a:r>
            <a:r>
              <a:rPr lang="es-ES" dirty="0"/>
              <a:t> </a:t>
            </a:r>
            <a:r>
              <a:rPr lang="es-ES" dirty="0" err="1"/>
              <a:t>used</a:t>
            </a:r>
            <a:r>
              <a:rPr lang="es-ES" dirty="0"/>
              <a:t> in </a:t>
            </a:r>
            <a:r>
              <a:rPr lang="es-ES" dirty="0" err="1"/>
              <a:t>Spanish</a:t>
            </a:r>
            <a:r>
              <a:rPr lang="es-ES" dirty="0"/>
              <a:t> to </a:t>
            </a:r>
            <a:r>
              <a:rPr lang="es-ES" dirty="0" err="1"/>
              <a:t>refer</a:t>
            </a:r>
            <a:r>
              <a:rPr lang="es-ES" dirty="0"/>
              <a:t> to </a:t>
            </a:r>
            <a:r>
              <a:rPr lang="es-ES" dirty="0" err="1"/>
              <a:t>the</a:t>
            </a:r>
            <a:r>
              <a:rPr lang="es-ES" dirty="0"/>
              <a:t> </a:t>
            </a:r>
            <a:r>
              <a:rPr lang="es-ES" dirty="0" err="1"/>
              <a:t>continent</a:t>
            </a:r>
            <a:r>
              <a:rPr lang="es-ES" dirty="0"/>
              <a:t> and </a:t>
            </a:r>
            <a:r>
              <a:rPr lang="es-ES" dirty="0" err="1"/>
              <a:t>not</a:t>
            </a:r>
            <a:r>
              <a:rPr lang="es-ES" dirty="0"/>
              <a:t> to </a:t>
            </a:r>
            <a:r>
              <a:rPr lang="es-ES" dirty="0" err="1"/>
              <a:t>the</a:t>
            </a:r>
            <a:r>
              <a:rPr lang="es-ES" dirty="0"/>
              <a:t> country </a:t>
            </a:r>
            <a:r>
              <a:rPr lang="es-ES" dirty="0" err="1"/>
              <a:t>The</a:t>
            </a:r>
            <a:r>
              <a:rPr lang="es-ES" dirty="0"/>
              <a:t> </a:t>
            </a:r>
            <a:r>
              <a:rPr lang="es-ES" dirty="0" err="1"/>
              <a:t>United</a:t>
            </a:r>
            <a:r>
              <a:rPr lang="es-ES" dirty="0"/>
              <a:t> </a:t>
            </a:r>
            <a:r>
              <a:rPr lang="es-ES" dirty="0" err="1"/>
              <a:t>States</a:t>
            </a:r>
            <a:r>
              <a:rPr lang="es-ES" dirty="0"/>
              <a:t> of </a:t>
            </a:r>
            <a:r>
              <a:rPr lang="es-ES" dirty="0" err="1"/>
              <a:t>America</a:t>
            </a:r>
            <a:r>
              <a:rPr lang="es-ES" dirty="0"/>
              <a:t>. </a:t>
            </a:r>
            <a:r>
              <a:rPr lang="es-ES" dirty="0" err="1"/>
              <a:t>The</a:t>
            </a:r>
            <a:r>
              <a:rPr lang="es-ES" dirty="0"/>
              <a:t> use of ‘América’ to </a:t>
            </a:r>
            <a:r>
              <a:rPr lang="es-ES" dirty="0" err="1"/>
              <a:t>refer</a:t>
            </a:r>
            <a:r>
              <a:rPr lang="es-ES" dirty="0"/>
              <a:t> to </a:t>
            </a:r>
            <a:r>
              <a:rPr lang="es-ES" dirty="0" err="1"/>
              <a:t>the</a:t>
            </a:r>
            <a:r>
              <a:rPr lang="es-ES" dirty="0"/>
              <a:t> USA </a:t>
            </a:r>
            <a:r>
              <a:rPr lang="es-ES" dirty="0" err="1"/>
              <a:t>is</a:t>
            </a:r>
            <a:r>
              <a:rPr lang="es-ES" dirty="0"/>
              <a:t> </a:t>
            </a:r>
            <a:r>
              <a:rPr lang="es-ES" dirty="0" err="1"/>
              <a:t>discouraged</a:t>
            </a:r>
            <a:r>
              <a:rPr lang="es-ES" dirty="0"/>
              <a:t> </a:t>
            </a:r>
            <a:r>
              <a:rPr lang="es-ES" dirty="0" err="1"/>
              <a:t>by</a:t>
            </a:r>
            <a:r>
              <a:rPr lang="es-ES" dirty="0"/>
              <a:t> </a:t>
            </a:r>
            <a:r>
              <a:rPr lang="es-ES" dirty="0" err="1"/>
              <a:t>the</a:t>
            </a:r>
            <a:r>
              <a:rPr lang="es-ES" dirty="0"/>
              <a:t> RAE: </a:t>
            </a:r>
            <a:r>
              <a:rPr lang="es-ES" sz="1200" b="1" i="0" kern="1200" dirty="0">
                <a:solidFill>
                  <a:schemeClr val="tx1"/>
                </a:solidFill>
                <a:effectLst/>
                <a:latin typeface="+mn-lt"/>
                <a:ea typeface="+mn-ea"/>
                <a:cs typeface="+mn-cs"/>
              </a:rPr>
              <a:t>América</a:t>
            </a:r>
            <a:r>
              <a:rPr lang="es-ES" sz="1200" b="0" i="0"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rPr>
              <a:t>1.</a:t>
            </a:r>
            <a:r>
              <a:rPr lang="es-ES" sz="1200" b="0" i="0" kern="1200" dirty="0">
                <a:solidFill>
                  <a:schemeClr val="tx1"/>
                </a:solidFill>
                <a:effectLst/>
                <a:latin typeface="+mn-lt"/>
                <a:ea typeface="+mn-ea"/>
                <a:cs typeface="+mn-cs"/>
              </a:rPr>
              <a:t> Debe evitarse la identificación del nombre de este continente con los Estados Unidos de América (→ </a:t>
            </a:r>
            <a:r>
              <a:rPr lang="es-ES" sz="1200" b="0" i="0" u="none" strike="noStrike" kern="1200" dirty="0">
                <a:solidFill>
                  <a:schemeClr val="tx1"/>
                </a:solidFill>
                <a:effectLst/>
                <a:latin typeface="+mn-lt"/>
                <a:ea typeface="+mn-ea"/>
                <a:cs typeface="+mn-cs"/>
                <a:hlinkClick r:id="rId3"/>
              </a:rPr>
              <a:t>Estados Unidos</a:t>
            </a:r>
            <a:r>
              <a:rPr lang="es-ES" sz="1200" b="0" i="0"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hlinkClick r:id="rId3"/>
              </a:rPr>
              <a:t>4</a:t>
            </a:r>
            <a:r>
              <a:rPr lang="es-ES" sz="1200" b="0" i="0" kern="1200" dirty="0">
                <a:solidFill>
                  <a:schemeClr val="tx1"/>
                </a:solidFill>
                <a:effectLst/>
                <a:latin typeface="+mn-lt"/>
                <a:ea typeface="+mn-ea"/>
                <a:cs typeface="+mn-cs"/>
              </a:rPr>
              <a:t>), uso abusivo que se da sobre todo en España. Diccionario Panhispánico de dudas (2005)</a:t>
            </a:r>
            <a:endParaRPr lang="es-E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0888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46772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205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0967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4513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52241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2830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1661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8886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165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88494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6511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32629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audio" Target="../media/audio15.wav"/><Relationship Id="rId12" Type="http://schemas.openxmlformats.org/officeDocument/2006/relationships/audio" Target="../media/audio20.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7.png"/><Relationship Id="rId11" Type="http://schemas.openxmlformats.org/officeDocument/2006/relationships/audio" Target="../media/audio19.wav"/><Relationship Id="rId5" Type="http://schemas.openxmlformats.org/officeDocument/2006/relationships/image" Target="../media/image26.jpeg"/><Relationship Id="rId10" Type="http://schemas.openxmlformats.org/officeDocument/2006/relationships/audio" Target="../media/audio18.wav"/><Relationship Id="rId4" Type="http://schemas.openxmlformats.org/officeDocument/2006/relationships/notesSlide" Target="../notesSlides/notesSlide11.xml"/><Relationship Id="rId9" Type="http://schemas.openxmlformats.org/officeDocument/2006/relationships/audio" Target="../media/audio17.wav"/><Relationship Id="rId14" Type="http://schemas.openxmlformats.org/officeDocument/2006/relationships/audio" Target="../media/audio21.wav"/></Relationships>
</file>

<file path=ppt/slides/_rels/slide1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3.tiff"/><Relationship Id="rId10" Type="http://schemas.microsoft.com/office/2007/relationships/hdphoto" Target="../media/hdphoto2.wdp"/><Relationship Id="rId4" Type="http://schemas.openxmlformats.org/officeDocument/2006/relationships/image" Target="../media/image32.jpe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25.png"/><Relationship Id="rId7" Type="http://schemas.openxmlformats.org/officeDocument/2006/relationships/image" Target="../media/image40.gi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tiff"/><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image" Target="../media/image3.png"/><Relationship Id="rId7" Type="http://schemas.openxmlformats.org/officeDocument/2006/relationships/audio" Target="../media/audio25.wav"/><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24.wav"/><Relationship Id="rId11" Type="http://schemas.openxmlformats.org/officeDocument/2006/relationships/image" Target="../media/image43.tiff"/><Relationship Id="rId5" Type="http://schemas.openxmlformats.org/officeDocument/2006/relationships/audio" Target="../media/audio23.wav"/><Relationship Id="rId10" Type="http://schemas.openxmlformats.org/officeDocument/2006/relationships/image" Target="../media/image42.png"/><Relationship Id="rId4" Type="http://schemas.openxmlformats.org/officeDocument/2006/relationships/audio" Target="../media/audio22.wav"/><Relationship Id="rId9"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9.tiff"/><Relationship Id="rId4" Type="http://schemas.openxmlformats.org/officeDocument/2006/relationships/image" Target="../media/image48.tiff"/></Relationships>
</file>

<file path=ppt/slides/_rels/slide26.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9.tiff"/><Relationship Id="rId4" Type="http://schemas.openxmlformats.org/officeDocument/2006/relationships/image" Target="../media/image48.tiff"/></Relationships>
</file>

<file path=ppt/slides/_rels/slide27.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hyperlink" Target="https://quizlet.com/_a1ytd5?x=1jqt&amp;i=24nvzi" TargetMode="Externa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15.jpeg"/><Relationship Id="rId7" Type="http://schemas.openxmlformats.org/officeDocument/2006/relationships/audio" Target="../media/audio12.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0693" y="1941489"/>
            <a:ext cx="9107973" cy="1260269"/>
          </a:xfrm>
        </p:spPr>
        <p:txBody>
          <a:bodyPr>
            <a:normAutofit fontScale="90000"/>
          </a:bodyPr>
          <a:lstStyle/>
          <a:p>
            <a:pPr algn="l"/>
            <a:r>
              <a:rPr lang="en-GB" sz="4000" b="1" dirty="0">
                <a:solidFill>
                  <a:prstClr val="white"/>
                </a:solidFill>
              </a:rPr>
              <a:t>Talking about history – La </a:t>
            </a:r>
            <a:r>
              <a:rPr lang="en-GB" sz="4000" b="1" dirty="0" err="1">
                <a:solidFill>
                  <a:prstClr val="white"/>
                </a:solidFill>
              </a:rPr>
              <a:t>historia</a:t>
            </a:r>
            <a:r>
              <a:rPr lang="en-GB" sz="4000" b="1" dirty="0">
                <a:solidFill>
                  <a:prstClr val="white"/>
                </a:solidFill>
              </a:rPr>
              <a:t> de la </a:t>
            </a:r>
            <a:r>
              <a:rPr lang="en-GB" sz="4000" b="1" dirty="0" err="1">
                <a:solidFill>
                  <a:prstClr val="white"/>
                </a:solidFill>
              </a:rPr>
              <a:t>conquista</a:t>
            </a:r>
            <a:r>
              <a:rPr lang="en-GB" sz="4000" b="1" dirty="0">
                <a:solidFill>
                  <a:prstClr val="white"/>
                </a:solidFill>
              </a:rPr>
              <a:t> de Perú</a:t>
            </a:r>
            <a:br>
              <a:rPr lang="en-GB" sz="4000" b="1" dirty="0">
                <a:solidFill>
                  <a:prstClr val="white"/>
                </a:solidFill>
              </a:rPr>
            </a:br>
            <a:r>
              <a:rPr lang="en-GB" sz="4000" b="1" dirty="0">
                <a:solidFill>
                  <a:prstClr val="white"/>
                </a:solidFill>
              </a:rPr>
              <a:t>(Text exploitation)</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0693" y="3201759"/>
            <a:ext cx="7229803" cy="1456793"/>
          </a:xfrm>
        </p:spPr>
        <p:txBody>
          <a:bodyPr>
            <a:noAutofit/>
          </a:bodyPr>
          <a:lstStyle/>
          <a:p>
            <a:pPr algn="l"/>
            <a:r>
              <a:rPr lang="en-GB" dirty="0">
                <a:solidFill>
                  <a:prstClr val="white"/>
                </a:solidFill>
              </a:rPr>
              <a:t>-</a:t>
            </a:r>
            <a:r>
              <a:rPr lang="en-GB" dirty="0" err="1">
                <a:solidFill>
                  <a:prstClr val="white"/>
                </a:solidFill>
              </a:rPr>
              <a:t>ar</a:t>
            </a:r>
            <a:r>
              <a:rPr lang="en-GB" dirty="0">
                <a:solidFill>
                  <a:prstClr val="white"/>
                </a:solidFill>
              </a:rPr>
              <a:t> verbs 3</a:t>
            </a:r>
            <a:r>
              <a:rPr lang="en-GB" baseline="30000" dirty="0">
                <a:solidFill>
                  <a:prstClr val="white"/>
                </a:solidFill>
              </a:rPr>
              <a:t>rd</a:t>
            </a:r>
            <a:r>
              <a:rPr lang="en-GB" dirty="0">
                <a:solidFill>
                  <a:prstClr val="white"/>
                </a:solidFill>
              </a:rPr>
              <a:t> person singular past </a:t>
            </a:r>
            <a:r>
              <a:rPr lang="en-GB" dirty="0" err="1">
                <a:solidFill>
                  <a:prstClr val="white"/>
                </a:solidFill>
              </a:rPr>
              <a:t>preterite</a:t>
            </a:r>
            <a:r>
              <a:rPr lang="en-GB" dirty="0">
                <a:solidFill>
                  <a:prstClr val="white"/>
                </a:solidFill>
              </a:rPr>
              <a:t> (</a:t>
            </a:r>
            <a:r>
              <a:rPr lang="en-GB" dirty="0" err="1">
                <a:solidFill>
                  <a:prstClr val="white"/>
                </a:solidFill>
              </a:rPr>
              <a:t>ó</a:t>
            </a:r>
            <a:r>
              <a:rPr lang="en-GB" dirty="0">
                <a:solidFill>
                  <a:prstClr val="white"/>
                </a:solidFill>
              </a:rPr>
              <a:t>) [revisited]</a:t>
            </a:r>
          </a:p>
          <a:p>
            <a:pPr algn="l"/>
            <a:r>
              <a:rPr lang="en-GB" dirty="0">
                <a:solidFill>
                  <a:prstClr val="white"/>
                </a:solidFill>
              </a:rPr>
              <a:t>-</a:t>
            </a:r>
            <a:r>
              <a:rPr lang="en-GB" dirty="0" err="1">
                <a:solidFill>
                  <a:prstClr val="white"/>
                </a:solidFill>
              </a:rPr>
              <a:t>ar</a:t>
            </a:r>
            <a:r>
              <a:rPr lang="en-GB" dirty="0">
                <a:solidFill>
                  <a:prstClr val="white"/>
                </a:solidFill>
              </a:rPr>
              <a:t> verbs 3</a:t>
            </a:r>
            <a:r>
              <a:rPr lang="en-GB" baseline="30000" dirty="0">
                <a:solidFill>
                  <a:prstClr val="white"/>
                </a:solidFill>
              </a:rPr>
              <a:t>rd</a:t>
            </a:r>
            <a:r>
              <a:rPr lang="en-GB" dirty="0">
                <a:solidFill>
                  <a:prstClr val="white"/>
                </a:solidFill>
              </a:rPr>
              <a:t> person plural past </a:t>
            </a:r>
            <a:r>
              <a:rPr lang="en-GB" dirty="0" err="1">
                <a:solidFill>
                  <a:prstClr val="white"/>
                </a:solidFill>
              </a:rPr>
              <a:t>preterite</a:t>
            </a:r>
            <a:r>
              <a:rPr lang="en-GB" dirty="0">
                <a:solidFill>
                  <a:prstClr val="white"/>
                </a:solidFill>
              </a:rPr>
              <a:t> (-</a:t>
            </a:r>
            <a:r>
              <a:rPr lang="en-GB" dirty="0" err="1">
                <a:solidFill>
                  <a:prstClr val="white"/>
                </a:solidFill>
              </a:rPr>
              <a:t>aron</a:t>
            </a:r>
            <a:r>
              <a:rPr lang="en-GB" dirty="0">
                <a:solidFill>
                  <a:prstClr val="white"/>
                </a:solidFill>
              </a:rPr>
              <a:t>)</a:t>
            </a:r>
          </a:p>
          <a:p>
            <a:endParaRPr lang="en-US" sz="28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3 - Lesson 33</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736243"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Louise Caruso, Nick Avery</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12/10/21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32845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11040551" y="58967"/>
            <a:ext cx="954659"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latin typeface="Century Gothic" panose="020B0502020202020204" pitchFamily="34" charset="0"/>
              </a:rPr>
              <a:t>leer</a:t>
            </a:r>
          </a:p>
        </p:txBody>
      </p:sp>
      <p:sp>
        <p:nvSpPr>
          <p:cNvPr id="7" name="Llamada rectangular 6">
            <a:extLst>
              <a:ext uri="{FF2B5EF4-FFF2-40B4-BE49-F238E27FC236}">
                <a16:creationId xmlns:a16="http://schemas.microsoft.com/office/drawing/2014/main" id="{9CBC0D78-8A72-C845-B430-CB1CA4AF51EE}"/>
              </a:ext>
            </a:extLst>
          </p:cNvPr>
          <p:cNvSpPr/>
          <p:nvPr/>
        </p:nvSpPr>
        <p:spPr>
          <a:xfrm>
            <a:off x="8074850" y="502187"/>
            <a:ext cx="3810509" cy="881805"/>
          </a:xfrm>
          <a:prstGeom prst="wedgeRectCallout">
            <a:avLst>
              <a:gd name="adj1" fmla="val 42126"/>
              <a:gd name="adj2" fmla="val 8351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rgbClr val="203864"/>
                </a:solidFill>
              </a:rPr>
              <a:t>¿Qué buscaron los españoles en América?</a:t>
            </a:r>
          </a:p>
        </p:txBody>
      </p:sp>
      <p:sp>
        <p:nvSpPr>
          <p:cNvPr id="25" name="Llamada rectangular 24">
            <a:extLst>
              <a:ext uri="{FF2B5EF4-FFF2-40B4-BE49-F238E27FC236}">
                <a16:creationId xmlns:a16="http://schemas.microsoft.com/office/drawing/2014/main" id="{9393DFF5-DDFF-5E4E-9650-C3758088176C}"/>
              </a:ext>
            </a:extLst>
          </p:cNvPr>
          <p:cNvSpPr/>
          <p:nvPr/>
        </p:nvSpPr>
        <p:spPr>
          <a:xfrm>
            <a:off x="8074847" y="1787721"/>
            <a:ext cx="3810509" cy="912379"/>
          </a:xfrm>
          <a:prstGeom prst="wedgeRectCallout">
            <a:avLst>
              <a:gd name="adj1" fmla="val -54443"/>
              <a:gd name="adj2" fmla="val -75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rgbClr val="203864"/>
                </a:solidFill>
              </a:rPr>
              <a:t>¿</a:t>
            </a:r>
            <a:r>
              <a:rPr lang="es-ES" sz="2200" dirty="0">
                <a:solidFill>
                  <a:srgbClr val="203864"/>
                </a:solidFill>
              </a:rPr>
              <a:t>Q</a:t>
            </a:r>
            <a:r>
              <a:rPr lang="es-GB" sz="2200" dirty="0">
                <a:solidFill>
                  <a:srgbClr val="203864"/>
                </a:solidFill>
              </a:rPr>
              <a:t>uién peleó contra su hermano?</a:t>
            </a:r>
          </a:p>
        </p:txBody>
      </p:sp>
      <p:sp>
        <p:nvSpPr>
          <p:cNvPr id="26" name="Llamada rectangular 25">
            <a:extLst>
              <a:ext uri="{FF2B5EF4-FFF2-40B4-BE49-F238E27FC236}">
                <a16:creationId xmlns:a16="http://schemas.microsoft.com/office/drawing/2014/main" id="{5032D24B-5C84-A848-AE8C-C0B21F71FC64}"/>
              </a:ext>
            </a:extLst>
          </p:cNvPr>
          <p:cNvSpPr/>
          <p:nvPr/>
        </p:nvSpPr>
        <p:spPr>
          <a:xfrm>
            <a:off x="8074847" y="3155582"/>
            <a:ext cx="3810509" cy="852103"/>
          </a:xfrm>
          <a:prstGeom prst="wedgeRectCallout">
            <a:avLst>
              <a:gd name="adj1" fmla="val 49057"/>
              <a:gd name="adj2" fmla="val -7025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rgbClr val="203864"/>
                </a:solidFill>
              </a:rPr>
              <a:t>¿</a:t>
            </a:r>
            <a:r>
              <a:rPr lang="es-ES" sz="2200" dirty="0">
                <a:solidFill>
                  <a:srgbClr val="203864"/>
                </a:solidFill>
              </a:rPr>
              <a:t>Cuándo llegó Pizarro a Perú</a:t>
            </a:r>
            <a:r>
              <a:rPr lang="es-GB" sz="2200" dirty="0">
                <a:solidFill>
                  <a:srgbClr val="203864"/>
                </a:solidFill>
              </a:rPr>
              <a:t>?</a:t>
            </a:r>
          </a:p>
        </p:txBody>
      </p:sp>
      <p:sp>
        <p:nvSpPr>
          <p:cNvPr id="27" name="Llamada rectangular 26">
            <a:extLst>
              <a:ext uri="{FF2B5EF4-FFF2-40B4-BE49-F238E27FC236}">
                <a16:creationId xmlns:a16="http://schemas.microsoft.com/office/drawing/2014/main" id="{29CA0BD8-004A-8B40-A1E2-9AB6EE5AD953}"/>
              </a:ext>
            </a:extLst>
          </p:cNvPr>
          <p:cNvSpPr/>
          <p:nvPr/>
        </p:nvSpPr>
        <p:spPr>
          <a:xfrm>
            <a:off x="8074846" y="4600779"/>
            <a:ext cx="3810509" cy="1289639"/>
          </a:xfrm>
          <a:prstGeom prst="wedgeRectCallout">
            <a:avLst>
              <a:gd name="adj1" fmla="val -56103"/>
              <a:gd name="adj2" fmla="val -6875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rgbClr val="203864"/>
                </a:solidFill>
              </a:rPr>
              <a:t>¿</a:t>
            </a:r>
            <a:r>
              <a:rPr lang="es-ES" sz="2200" dirty="0">
                <a:solidFill>
                  <a:srgbClr val="203864"/>
                </a:solidFill>
              </a:rPr>
              <a:t>Qué hizo Atahualpa cuando llegaron los españoles</a:t>
            </a:r>
            <a:r>
              <a:rPr lang="es-GB" sz="2200" dirty="0">
                <a:solidFill>
                  <a:srgbClr val="203864"/>
                </a:solidFill>
              </a:rPr>
              <a:t>?</a:t>
            </a:r>
          </a:p>
        </p:txBody>
      </p:sp>
      <p:sp>
        <p:nvSpPr>
          <p:cNvPr id="8" name="Rectángulo 7">
            <a:extLst>
              <a:ext uri="{FF2B5EF4-FFF2-40B4-BE49-F238E27FC236}">
                <a16:creationId xmlns:a16="http://schemas.microsoft.com/office/drawing/2014/main" id="{27AB5385-5AEB-1F42-8D86-FA92A5C65D4E}"/>
              </a:ext>
            </a:extLst>
          </p:cNvPr>
          <p:cNvSpPr/>
          <p:nvPr/>
        </p:nvSpPr>
        <p:spPr>
          <a:xfrm>
            <a:off x="8665990" y="1258433"/>
            <a:ext cx="2628225" cy="4589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rgbClr val="203864"/>
                </a:solidFill>
              </a:rPr>
              <a:t>Oro. </a:t>
            </a:r>
            <a:endParaRPr lang="es-GB" sz="2000" dirty="0">
              <a:solidFill>
                <a:srgbClr val="203864"/>
              </a:solidFill>
            </a:endParaRPr>
          </a:p>
        </p:txBody>
      </p:sp>
      <p:sp>
        <p:nvSpPr>
          <p:cNvPr id="28" name="Rectángulo 27">
            <a:extLst>
              <a:ext uri="{FF2B5EF4-FFF2-40B4-BE49-F238E27FC236}">
                <a16:creationId xmlns:a16="http://schemas.microsoft.com/office/drawing/2014/main" id="{D9694191-00C8-9A48-B112-1013E1160077}"/>
              </a:ext>
            </a:extLst>
          </p:cNvPr>
          <p:cNvSpPr/>
          <p:nvPr/>
        </p:nvSpPr>
        <p:spPr>
          <a:xfrm>
            <a:off x="8731828" y="2568327"/>
            <a:ext cx="2767988" cy="5424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rgbClr val="203864"/>
                </a:solidFill>
              </a:rPr>
              <a:t>El rey inca / Atahualpa.</a:t>
            </a:r>
            <a:endParaRPr lang="es-GB" sz="2000" dirty="0">
              <a:solidFill>
                <a:srgbClr val="203864"/>
              </a:solidFill>
            </a:endParaRPr>
          </a:p>
        </p:txBody>
      </p:sp>
      <p:sp>
        <p:nvSpPr>
          <p:cNvPr id="29" name="Rectángulo 28">
            <a:extLst>
              <a:ext uri="{FF2B5EF4-FFF2-40B4-BE49-F238E27FC236}">
                <a16:creationId xmlns:a16="http://schemas.microsoft.com/office/drawing/2014/main" id="{0AE4B372-8A80-184E-8ABD-826C876E0742}"/>
              </a:ext>
            </a:extLst>
          </p:cNvPr>
          <p:cNvSpPr/>
          <p:nvPr/>
        </p:nvSpPr>
        <p:spPr>
          <a:xfrm>
            <a:off x="8682605" y="3888488"/>
            <a:ext cx="2628225" cy="6414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rgbClr val="203864"/>
                </a:solidFill>
              </a:rPr>
              <a:t>Después de la batalla.</a:t>
            </a:r>
            <a:endParaRPr lang="es-GB" sz="2000" dirty="0">
              <a:solidFill>
                <a:srgbClr val="203864"/>
              </a:solidFill>
            </a:endParaRPr>
          </a:p>
        </p:txBody>
      </p:sp>
      <p:sp>
        <p:nvSpPr>
          <p:cNvPr id="33" name="Rectángulo 32">
            <a:extLst>
              <a:ext uri="{FF2B5EF4-FFF2-40B4-BE49-F238E27FC236}">
                <a16:creationId xmlns:a16="http://schemas.microsoft.com/office/drawing/2014/main" id="{6DAEA273-3A90-B043-B115-0925CF2B1073}"/>
              </a:ext>
            </a:extLst>
          </p:cNvPr>
          <p:cNvSpPr/>
          <p:nvPr/>
        </p:nvSpPr>
        <p:spPr>
          <a:xfrm>
            <a:off x="8801710" y="5746456"/>
            <a:ext cx="2628225" cy="5811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rgbClr val="203864"/>
                </a:solidFill>
              </a:rPr>
              <a:t>Envió a un grupo de personas.</a:t>
            </a:r>
            <a:endParaRPr lang="es-GB" sz="2000" dirty="0">
              <a:solidFill>
                <a:srgbClr val="203864"/>
              </a:solidFill>
            </a:endParaRPr>
          </a:p>
        </p:txBody>
      </p:sp>
      <p:sp>
        <p:nvSpPr>
          <p:cNvPr id="2" name="Title 1"/>
          <p:cNvSpPr>
            <a:spLocks noGrp="1"/>
          </p:cNvSpPr>
          <p:nvPr>
            <p:ph type="title"/>
          </p:nvPr>
        </p:nvSpPr>
        <p:spPr>
          <a:xfrm>
            <a:off x="196793" y="63394"/>
            <a:ext cx="4123585" cy="438793"/>
          </a:xfrm>
        </p:spPr>
        <p:txBody>
          <a:bodyPr>
            <a:normAutofit/>
          </a:bodyPr>
          <a:lstStyle/>
          <a:p>
            <a:pPr rtl="0" eaLnBrk="1" latinLnBrk="0" hangingPunct="1"/>
            <a:r>
              <a:rPr lang="en-GB" sz="2000" b="1" kern="1200">
                <a:solidFill>
                  <a:srgbClr val="203864"/>
                </a:solidFill>
                <a:effectLst/>
                <a:ea typeface="+mn-ea"/>
                <a:cs typeface="+mn-cs"/>
              </a:rPr>
              <a:t>Ahora contesta las preguntas</a:t>
            </a:r>
            <a:endParaRPr lang="en-GB" sz="2000"/>
          </a:p>
        </p:txBody>
      </p:sp>
      <p:graphicFrame>
        <p:nvGraphicFramePr>
          <p:cNvPr id="13" name="Tabla 2">
            <a:extLst>
              <a:ext uri="{FF2B5EF4-FFF2-40B4-BE49-F238E27FC236}">
                <a16:creationId xmlns:a16="http://schemas.microsoft.com/office/drawing/2014/main" id="{B3014700-DBC5-1847-8455-C4873D6B4A66}"/>
              </a:ext>
            </a:extLst>
          </p:cNvPr>
          <p:cNvGraphicFramePr>
            <a:graphicFrameLocks noGrp="1"/>
          </p:cNvGraphicFramePr>
          <p:nvPr>
            <p:extLst>
              <p:ext uri="{D42A27DB-BD31-4B8C-83A1-F6EECF244321}">
                <p14:modId xmlns:p14="http://schemas.microsoft.com/office/powerpoint/2010/main" val="3918906623"/>
              </p:ext>
            </p:extLst>
          </p:nvPr>
        </p:nvGraphicFramePr>
        <p:xfrm>
          <a:off x="272941" y="502187"/>
          <a:ext cx="7506337" cy="5803091"/>
        </p:xfrm>
        <a:graphic>
          <a:graphicData uri="http://schemas.openxmlformats.org/drawingml/2006/table">
            <a:tbl>
              <a:tblPr firstRow="1" bandRow="1">
                <a:tableStyleId>{5940675A-B579-460E-94D1-54222C63F5DA}</a:tableStyleId>
              </a:tblPr>
              <a:tblGrid>
                <a:gridCol w="302854">
                  <a:extLst>
                    <a:ext uri="{9D8B030D-6E8A-4147-A177-3AD203B41FA5}">
                      <a16:colId xmlns:a16="http://schemas.microsoft.com/office/drawing/2014/main" val="880274456"/>
                    </a:ext>
                  </a:extLst>
                </a:gridCol>
                <a:gridCol w="7203483">
                  <a:extLst>
                    <a:ext uri="{9D8B030D-6E8A-4147-A177-3AD203B41FA5}">
                      <a16:colId xmlns:a16="http://schemas.microsoft.com/office/drawing/2014/main" val="1721097222"/>
                    </a:ext>
                  </a:extLst>
                </a:gridCol>
              </a:tblGrid>
              <a:tr h="1032357">
                <a:tc>
                  <a:txBody>
                    <a:bodyPr/>
                    <a:lstStyle/>
                    <a:p>
                      <a:pPr algn="ctr"/>
                      <a:r>
                        <a:rPr lang="es-GB" sz="2000" b="1" dirty="0">
                          <a:solidFill>
                            <a:srgbClr val="203864"/>
                          </a:solidFill>
                        </a:rPr>
                        <a:t>1</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El último rey del imperio inca, Atahualpa, peleó contra su propio hermano en una batalla de cuatro años para ser el rey.</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92830816"/>
                  </a:ext>
                </a:extLst>
              </a:tr>
              <a:tr h="980659">
                <a:tc>
                  <a:txBody>
                    <a:bodyPr/>
                    <a:lstStyle/>
                    <a:p>
                      <a:pPr algn="ctr"/>
                      <a:r>
                        <a:rPr lang="es-GB" sz="2000" b="1" dirty="0">
                          <a:solidFill>
                            <a:srgbClr val="203864"/>
                          </a:solidFill>
                        </a:rPr>
                        <a:t>2</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Entonces Atahualpa envió a un grupo de personas en una misión para estudiar a los españoles. </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579940613"/>
                  </a:ext>
                </a:extLst>
              </a:tr>
              <a:tr h="957687">
                <a:tc>
                  <a:txBody>
                    <a:bodyPr/>
                    <a:lstStyle/>
                    <a:p>
                      <a:pPr algn="ctr"/>
                      <a:r>
                        <a:rPr lang="es-GB" sz="2000" b="1" dirty="0">
                          <a:solidFill>
                            <a:srgbClr val="203864"/>
                          </a:solidFill>
                        </a:rPr>
                        <a:t>3</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Durante varios siglos los reyes de España apoyaron múltiples viajes a lugares diferentes de América. En estos viajes los españoles principalmente buscaron oro.</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87679457"/>
                  </a:ext>
                </a:extLst>
              </a:tr>
              <a:tr h="719521">
                <a:tc>
                  <a:txBody>
                    <a:bodyPr/>
                    <a:lstStyle/>
                    <a:p>
                      <a:pPr algn="ctr"/>
                      <a:r>
                        <a:rPr lang="es-GB" sz="2000" b="1" dirty="0">
                          <a:solidFill>
                            <a:srgbClr val="203864"/>
                          </a:solidFill>
                        </a:rPr>
                        <a:t>4</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s-ES" sz="2000" b="0" dirty="0">
                          <a:solidFill>
                            <a:srgbClr val="203864"/>
                          </a:solidFill>
                        </a:rPr>
                        <a:t>Cuando los españoles llegaron a la costa Atahualpa no los atacó inmediatamente, quizás un gran error. </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420877955"/>
                  </a:ext>
                </a:extLst>
              </a:tr>
              <a:tr h="1032357">
                <a:tc>
                  <a:txBody>
                    <a:bodyPr/>
                    <a:lstStyle/>
                    <a:p>
                      <a:pPr algn="ctr"/>
                      <a:r>
                        <a:rPr lang="es-GB" sz="2000" b="1" dirty="0">
                          <a:solidFill>
                            <a:srgbClr val="203864"/>
                          </a:solidFill>
                        </a:rPr>
                        <a:t>5</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Francisco Pizarro, un conquistador español, llegó a Perú poco después de esta batalla. </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878962647"/>
                  </a:ext>
                </a:extLst>
              </a:tr>
              <a:tr h="1032357">
                <a:tc>
                  <a:txBody>
                    <a:bodyPr/>
                    <a:lstStyle/>
                    <a:p>
                      <a:pPr algn="ctr"/>
                      <a:r>
                        <a:rPr lang="es-GB" sz="2000" b="1" dirty="0">
                          <a:solidFill>
                            <a:srgbClr val="203864"/>
                          </a:solidFill>
                        </a:rPr>
                        <a:t>6</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No necesitaron mucho esfuerzo porque encontraron imperios grandes pero no muy fuertes, como el imperio inca.</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246471247"/>
                  </a:ext>
                </a:extLst>
              </a:tr>
            </a:tbl>
          </a:graphicData>
        </a:graphic>
      </p:graphicFrame>
    </p:spTree>
    <p:extLst>
      <p:ext uri="{BB962C8B-B14F-4D97-AF65-F5344CB8AC3E}">
        <p14:creationId xmlns:p14="http://schemas.microsoft.com/office/powerpoint/2010/main" val="409852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P spid="27" grpId="0" animBg="1"/>
      <p:bldP spid="8" grpId="0" animBg="1"/>
      <p:bldP spid="28" grpId="0" animBg="1"/>
      <p:bldP spid="29"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D07F6A58-2404-2B43-82B2-D271FA3826DA}"/>
              </a:ext>
            </a:extLst>
          </p:cNvPr>
          <p:cNvSpPr txBox="1"/>
          <p:nvPr/>
        </p:nvSpPr>
        <p:spPr>
          <a:xfrm>
            <a:off x="253730" y="963107"/>
            <a:ext cx="9482936" cy="5016758"/>
          </a:xfrm>
          <a:prstGeom prst="rect">
            <a:avLst/>
          </a:prstGeom>
          <a:noFill/>
        </p:spPr>
        <p:txBody>
          <a:bodyPr wrap="square" rtlCol="0">
            <a:spAutoFit/>
          </a:bodyPr>
          <a:lstStyle/>
          <a:p>
            <a:pPr algn="just"/>
            <a:r>
              <a:rPr lang="es-ES" sz="2000" dirty="0">
                <a:solidFill>
                  <a:schemeClr val="accent5">
                    <a:lumMod val="50000"/>
                  </a:schemeClr>
                </a:solidFill>
              </a:rPr>
              <a:t>Durante varios siglos los Reyes de España apoyaron múltiples viajes a lugares diferentes de América. En estos viajes los españoles principalmente buscaron oro. No necesitaron mucho esfuerzo porque encontraron imperios grandes pero no muy fuertes, como el imperio inca.</a:t>
            </a:r>
          </a:p>
          <a:p>
            <a:pPr algn="just"/>
            <a:endParaRPr lang="es-ES" sz="2000" dirty="0">
              <a:solidFill>
                <a:schemeClr val="accent5">
                  <a:lumMod val="50000"/>
                </a:schemeClr>
              </a:solidFill>
            </a:endParaRPr>
          </a:p>
          <a:p>
            <a:pPr algn="just"/>
            <a:r>
              <a:rPr lang="es-ES" sz="2000" dirty="0">
                <a:solidFill>
                  <a:schemeClr val="accent5">
                    <a:lumMod val="50000"/>
                  </a:schemeClr>
                </a:solidFill>
              </a:rPr>
              <a:t>El último rey del imperio inca, Atahualpa, peleó contra su propio hermano en una batalla de cuatro años para ser el rey. Francisco Pizarro, un conquistador español, llegó a Perú poco después de esta batalla. </a:t>
            </a:r>
          </a:p>
          <a:p>
            <a:pPr algn="just"/>
            <a:r>
              <a:rPr lang="es-ES" sz="2000" dirty="0">
                <a:solidFill>
                  <a:schemeClr val="accent5">
                    <a:lumMod val="50000"/>
                  </a:schemeClr>
                </a:solidFill>
              </a:rPr>
              <a:t>Entonces Atahualpa envió a un grupo de personas en una misión para estudiar a los españoles. Los incas mostraron miedo de los caballos, ¡unos animales totalmente nuevos para los indígenas!</a:t>
            </a:r>
          </a:p>
          <a:p>
            <a:pPr algn="just"/>
            <a:endParaRPr lang="es-ES" sz="2000" dirty="0">
              <a:solidFill>
                <a:schemeClr val="accent5">
                  <a:lumMod val="50000"/>
                </a:schemeClr>
              </a:solidFill>
            </a:endParaRPr>
          </a:p>
          <a:p>
            <a:pPr algn="just"/>
            <a:r>
              <a:rPr lang="es-ES" sz="2000" dirty="0">
                <a:solidFill>
                  <a:schemeClr val="accent5">
                    <a:lumMod val="50000"/>
                  </a:schemeClr>
                </a:solidFill>
              </a:rPr>
              <a:t>Cuando los españoles llegaron a la costa Atahualpa no los atacó inmediatamente, quizás un gran error. Francisco Pizarro y sus hombres aprovecharon la situación, bajaron la montaña y buscaron un camino al pueblo de Cajamarca. </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9736666" y="258166"/>
            <a:ext cx="2191478" cy="585628"/>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3" name="Title 2"/>
          <p:cNvSpPr>
            <a:spLocks noGrp="1"/>
          </p:cNvSpPr>
          <p:nvPr>
            <p:ph type="title"/>
          </p:nvPr>
        </p:nvSpPr>
        <p:spPr>
          <a:xfrm>
            <a:off x="3046451" y="258166"/>
            <a:ext cx="4902200" cy="585627"/>
          </a:xfrm>
        </p:spPr>
        <p:txBody>
          <a:bodyPr>
            <a:normAutofit/>
          </a:bodyPr>
          <a:lstStyle/>
          <a:p>
            <a:r>
              <a:rPr lang="en-GB" sz="2800" b="1" dirty="0"/>
              <a:t>La </a:t>
            </a:r>
            <a:r>
              <a:rPr lang="en-GB" sz="2800" b="1" dirty="0" err="1"/>
              <a:t>historia</a:t>
            </a:r>
            <a:r>
              <a:rPr lang="en-GB" sz="2800" b="1" dirty="0"/>
              <a:t> de Perú</a:t>
            </a:r>
          </a:p>
        </p:txBody>
      </p:sp>
      <p:pic>
        <p:nvPicPr>
          <p:cNvPr id="2052" name="Picture 4" descr="inca words - Clip Art Library">
            <a:extLst>
              <a:ext uri="{FF2B5EF4-FFF2-40B4-BE49-F238E27FC236}">
                <a16:creationId xmlns:a16="http://schemas.microsoft.com/office/drawing/2014/main" id="{831AC191-258C-4045-80E0-840EB8E5E9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1817" y="4393848"/>
            <a:ext cx="1498348" cy="17884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lonization clipart - Clip Art Library">
            <a:extLst>
              <a:ext uri="{FF2B5EF4-FFF2-40B4-BE49-F238E27FC236}">
                <a16:creationId xmlns:a16="http://schemas.microsoft.com/office/drawing/2014/main" id="{13A55431-5106-9448-BD7C-9293C6E378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51281" y="2847825"/>
            <a:ext cx="1779419" cy="1410825"/>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6">
            <a:extLst>
              <a:ext uri="{FF2B5EF4-FFF2-40B4-BE49-F238E27FC236}">
                <a16:creationId xmlns:a16="http://schemas.microsoft.com/office/drawing/2014/main" id="{83AC8B19-AE47-184A-BD99-B7FC37E6DA8C}"/>
              </a:ext>
            </a:extLst>
          </p:cNvPr>
          <p:cNvSpPr/>
          <p:nvPr/>
        </p:nvSpPr>
        <p:spPr>
          <a:xfrm>
            <a:off x="10317686" y="963108"/>
            <a:ext cx="1246610" cy="17495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Custom 22">
            <a:hlinkClick r:id="" action="ppaction://noaction" highlightClick="1">
              <a:snd r:embed="rId7" name="Parte 1.wav"/>
            </a:hlinkClick>
            <a:extLst>
              <a:ext uri="{FF2B5EF4-FFF2-40B4-BE49-F238E27FC236}">
                <a16:creationId xmlns:a16="http://schemas.microsoft.com/office/drawing/2014/main" id="{32F04B99-F395-344F-B860-8243350ACB2E}"/>
              </a:ext>
            </a:extLst>
          </p:cNvPr>
          <p:cNvSpPr/>
          <p:nvPr/>
        </p:nvSpPr>
        <p:spPr>
          <a:xfrm>
            <a:off x="10506936" y="104539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22">
            <a:hlinkClick r:id="" action="ppaction://noaction" highlightClick="1">
              <a:snd r:embed="rId8" name="Parte 2.wav"/>
            </a:hlinkClick>
            <a:extLst>
              <a:ext uri="{FF2B5EF4-FFF2-40B4-BE49-F238E27FC236}">
                <a16:creationId xmlns:a16="http://schemas.microsoft.com/office/drawing/2014/main" id="{45828ACA-321A-E94C-9B12-286ECB27A0AF}"/>
              </a:ext>
            </a:extLst>
          </p:cNvPr>
          <p:cNvSpPr/>
          <p:nvPr/>
        </p:nvSpPr>
        <p:spPr>
          <a:xfrm>
            <a:off x="10962255" y="104539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Action Button: Custom 22">
            <a:hlinkClick r:id="" action="ppaction://noaction" highlightClick="1">
              <a:snd r:embed="rId9" name="Parte 3.wav"/>
            </a:hlinkClick>
            <a:extLst>
              <a:ext uri="{FF2B5EF4-FFF2-40B4-BE49-F238E27FC236}">
                <a16:creationId xmlns:a16="http://schemas.microsoft.com/office/drawing/2014/main" id="{C2F7155A-1819-184E-8FFA-13743123B06D}"/>
              </a:ext>
            </a:extLst>
          </p:cNvPr>
          <p:cNvSpPr/>
          <p:nvPr/>
        </p:nvSpPr>
        <p:spPr>
          <a:xfrm>
            <a:off x="10506936" y="1460994"/>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Action Button: Custom 22">
            <a:hlinkClick r:id="" action="ppaction://noaction" highlightClick="1">
              <a:snd r:embed="rId10" name="Parte 4.wav"/>
            </a:hlinkClick>
            <a:extLst>
              <a:ext uri="{FF2B5EF4-FFF2-40B4-BE49-F238E27FC236}">
                <a16:creationId xmlns:a16="http://schemas.microsoft.com/office/drawing/2014/main" id="{50E92E43-3633-5949-B076-D327BA98513A}"/>
              </a:ext>
            </a:extLst>
          </p:cNvPr>
          <p:cNvSpPr/>
          <p:nvPr/>
        </p:nvSpPr>
        <p:spPr>
          <a:xfrm>
            <a:off x="10962255" y="1455966"/>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6" name="Action Button: Custom 22">
            <a:hlinkClick r:id="" action="ppaction://noaction" highlightClick="1">
              <a:snd r:embed="rId11" name="Parte 5.wav"/>
            </a:hlinkClick>
            <a:extLst>
              <a:ext uri="{FF2B5EF4-FFF2-40B4-BE49-F238E27FC236}">
                <a16:creationId xmlns:a16="http://schemas.microsoft.com/office/drawing/2014/main" id="{8C809681-B5F3-5C46-82AC-30EA122712C5}"/>
              </a:ext>
            </a:extLst>
          </p:cNvPr>
          <p:cNvSpPr/>
          <p:nvPr/>
        </p:nvSpPr>
        <p:spPr>
          <a:xfrm>
            <a:off x="10506936" y="187659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7" name="Action Button: Custom 22">
            <a:hlinkClick r:id="" action="ppaction://noaction" highlightClick="1">
              <a:snd r:embed="rId12" name="Parte 6.wav"/>
            </a:hlinkClick>
            <a:extLst>
              <a:ext uri="{FF2B5EF4-FFF2-40B4-BE49-F238E27FC236}">
                <a16:creationId xmlns:a16="http://schemas.microsoft.com/office/drawing/2014/main" id="{4E5B6D1A-01E9-524C-BCEC-CC1FCAD37070}"/>
              </a:ext>
            </a:extLst>
          </p:cNvPr>
          <p:cNvSpPr/>
          <p:nvPr/>
        </p:nvSpPr>
        <p:spPr>
          <a:xfrm>
            <a:off x="10962255" y="187658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 name="La historia de Perú (1).wav" descr="La historia de Perú (1).wav">
            <a:hlinkClick r:id="" action="ppaction://media"/>
            <a:extLst>
              <a:ext uri="{FF2B5EF4-FFF2-40B4-BE49-F238E27FC236}">
                <a16:creationId xmlns:a16="http://schemas.microsoft.com/office/drawing/2014/main" id="{BFF48151-7A32-8645-B29B-1B14FAC2954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32749" y="122123"/>
            <a:ext cx="812800" cy="812800"/>
          </a:xfrm>
          <a:prstGeom prst="rect">
            <a:avLst/>
          </a:prstGeom>
        </p:spPr>
      </p:pic>
      <p:sp>
        <p:nvSpPr>
          <p:cNvPr id="18" name="Action Button: Custom 22">
            <a:hlinkClick r:id="" action="ppaction://noaction" highlightClick="1">
              <a:snd r:embed="rId14" name="Parte 7.wav"/>
            </a:hlinkClick>
            <a:extLst>
              <a:ext uri="{FF2B5EF4-FFF2-40B4-BE49-F238E27FC236}">
                <a16:creationId xmlns:a16="http://schemas.microsoft.com/office/drawing/2014/main" id="{A2BF46DD-66C4-B54D-A4FF-87945C01DFD8}"/>
              </a:ext>
            </a:extLst>
          </p:cNvPr>
          <p:cNvSpPr/>
          <p:nvPr/>
        </p:nvSpPr>
        <p:spPr>
          <a:xfrm>
            <a:off x="10768561" y="2292185"/>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7</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322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4D91D5D-7929-A546-8501-8E246C6B8D5A}"/>
              </a:ext>
            </a:extLst>
          </p:cNvPr>
          <p:cNvSpPr txBox="1"/>
          <p:nvPr/>
        </p:nvSpPr>
        <p:spPr>
          <a:xfrm>
            <a:off x="428263" y="1026111"/>
            <a:ext cx="11499881" cy="830997"/>
          </a:xfrm>
          <a:prstGeom prst="rect">
            <a:avLst/>
          </a:prstGeom>
          <a:noFill/>
        </p:spPr>
        <p:txBody>
          <a:bodyPr wrap="square" rtlCol="0">
            <a:spAutoFit/>
          </a:bodyPr>
          <a:lstStyle/>
          <a:p>
            <a:pPr algn="l"/>
            <a:r>
              <a:rPr lang="x-none" sz="2400" dirty="0">
                <a:solidFill>
                  <a:schemeClr val="accent5">
                    <a:lumMod val="50000"/>
                  </a:schemeClr>
                </a:solidFill>
              </a:rPr>
              <a:t>Persona A: tiene unas frases en inglés</a:t>
            </a:r>
            <a:r>
              <a:rPr lang="en-GB" sz="2400" dirty="0">
                <a:solidFill>
                  <a:schemeClr val="accent5">
                    <a:lumMod val="50000"/>
                  </a:schemeClr>
                </a:solidFill>
              </a:rPr>
              <a:t>.</a:t>
            </a:r>
            <a:r>
              <a:rPr lang="x-none" sz="2400">
                <a:solidFill>
                  <a:schemeClr val="accent5">
                    <a:lumMod val="50000"/>
                  </a:schemeClr>
                </a:solidFill>
              </a:rPr>
              <a:t> </a:t>
            </a:r>
            <a:r>
              <a:rPr lang="es-ES" sz="2400" dirty="0">
                <a:solidFill>
                  <a:schemeClr val="accent5">
                    <a:lumMod val="50000"/>
                  </a:schemeClr>
                </a:solidFill>
              </a:rPr>
              <a:t>Debes empezar la frase en español con un verbo.</a:t>
            </a:r>
            <a:endParaRPr lang="x-none" sz="2400" dirty="0">
              <a:solidFill>
                <a:schemeClr val="accent5">
                  <a:lumMod val="50000"/>
                </a:schemeClr>
              </a:solidFill>
            </a:endParaRPr>
          </a:p>
        </p:txBody>
      </p:sp>
      <p:sp>
        <p:nvSpPr>
          <p:cNvPr id="5" name="CuadroTexto 4">
            <a:extLst>
              <a:ext uri="{FF2B5EF4-FFF2-40B4-BE49-F238E27FC236}">
                <a16:creationId xmlns:a16="http://schemas.microsoft.com/office/drawing/2014/main" id="{5DD30CD5-69C7-0747-B908-5C05C5D7143D}"/>
              </a:ext>
            </a:extLst>
          </p:cNvPr>
          <p:cNvSpPr txBox="1"/>
          <p:nvPr/>
        </p:nvSpPr>
        <p:spPr>
          <a:xfrm>
            <a:off x="428263" y="1885587"/>
            <a:ext cx="10487166" cy="461665"/>
          </a:xfrm>
          <a:prstGeom prst="rect">
            <a:avLst/>
          </a:prstGeom>
          <a:noFill/>
        </p:spPr>
        <p:txBody>
          <a:bodyPr wrap="none" rtlCol="0">
            <a:spAutoFit/>
          </a:bodyPr>
          <a:lstStyle/>
          <a:p>
            <a:pPr algn="l"/>
            <a:r>
              <a:rPr lang="x-none" sz="2400" dirty="0">
                <a:solidFill>
                  <a:schemeClr val="accent5">
                    <a:lumMod val="50000"/>
                  </a:schemeClr>
                </a:solidFill>
              </a:rPr>
              <a:t>Persona B: escucha las frases en español </a:t>
            </a:r>
            <a:r>
              <a:rPr lang="x-none" sz="2400">
                <a:solidFill>
                  <a:schemeClr val="accent5">
                    <a:lumMod val="50000"/>
                  </a:schemeClr>
                </a:solidFill>
              </a:rPr>
              <a:t>y </a:t>
            </a:r>
            <a:r>
              <a:rPr lang="es-ES" sz="2400" dirty="0">
                <a:solidFill>
                  <a:schemeClr val="accent5">
                    <a:lumMod val="50000"/>
                  </a:schemeClr>
                </a:solidFill>
              </a:rPr>
              <a:t>marca la opción correcta.</a:t>
            </a:r>
            <a:endParaRPr lang="x-none" sz="2400" dirty="0">
              <a:solidFill>
                <a:schemeClr val="accent5">
                  <a:lumMod val="50000"/>
                </a:schemeClr>
              </a:solidFill>
            </a:endParaRPr>
          </a:p>
        </p:txBody>
      </p:sp>
      <p:sp>
        <p:nvSpPr>
          <p:cNvPr id="6" name="CuadroTexto 5">
            <a:extLst>
              <a:ext uri="{FF2B5EF4-FFF2-40B4-BE49-F238E27FC236}">
                <a16:creationId xmlns:a16="http://schemas.microsoft.com/office/drawing/2014/main" id="{C665D123-F32B-894A-A668-19EA8794EF8A}"/>
              </a:ext>
            </a:extLst>
          </p:cNvPr>
          <p:cNvSpPr txBox="1"/>
          <p:nvPr/>
        </p:nvSpPr>
        <p:spPr>
          <a:xfrm>
            <a:off x="428263" y="2375731"/>
            <a:ext cx="7093609" cy="461665"/>
          </a:xfrm>
          <a:prstGeom prst="rect">
            <a:avLst/>
          </a:prstGeom>
          <a:noFill/>
        </p:spPr>
        <p:txBody>
          <a:bodyPr wrap="none" rtlCol="0">
            <a:spAutoFit/>
          </a:bodyPr>
          <a:lstStyle/>
          <a:p>
            <a:pPr algn="l"/>
            <a:r>
              <a:rPr lang="x-none" sz="2400" dirty="0">
                <a:solidFill>
                  <a:schemeClr val="accent5">
                    <a:lumMod val="50000"/>
                  </a:schemeClr>
                </a:solidFill>
              </a:rPr>
              <a:t>Persona A y B: ven los resultados, ¿están bien?</a:t>
            </a:r>
          </a:p>
        </p:txBody>
      </p:sp>
      <p:sp>
        <p:nvSpPr>
          <p:cNvPr id="7" name="CuadroTexto 6">
            <a:extLst>
              <a:ext uri="{FF2B5EF4-FFF2-40B4-BE49-F238E27FC236}">
                <a16:creationId xmlns:a16="http://schemas.microsoft.com/office/drawing/2014/main" id="{5A48E740-F203-064E-806C-65463363E26E}"/>
              </a:ext>
            </a:extLst>
          </p:cNvPr>
          <p:cNvSpPr txBox="1"/>
          <p:nvPr/>
        </p:nvSpPr>
        <p:spPr>
          <a:xfrm>
            <a:off x="428263" y="2935505"/>
            <a:ext cx="1459054" cy="461665"/>
          </a:xfrm>
          <a:prstGeom prst="rect">
            <a:avLst/>
          </a:prstGeom>
          <a:noFill/>
        </p:spPr>
        <p:txBody>
          <a:bodyPr wrap="none" rtlCol="0">
            <a:spAutoFit/>
          </a:bodyPr>
          <a:lstStyle/>
          <a:p>
            <a:pPr algn="l"/>
            <a:r>
              <a:rPr lang="x-none" sz="2400" dirty="0">
                <a:solidFill>
                  <a:schemeClr val="accent5">
                    <a:lumMod val="50000"/>
                  </a:schemeClr>
                </a:solidFill>
              </a:rPr>
              <a:t>Ejemplo:</a:t>
            </a:r>
          </a:p>
        </p:txBody>
      </p:sp>
      <p:graphicFrame>
        <p:nvGraphicFramePr>
          <p:cNvPr id="9" name="Tabla 8">
            <a:extLst>
              <a:ext uri="{FF2B5EF4-FFF2-40B4-BE49-F238E27FC236}">
                <a16:creationId xmlns:a16="http://schemas.microsoft.com/office/drawing/2014/main" id="{7993FB9C-052C-3A43-AF78-03D49316B27C}"/>
              </a:ext>
            </a:extLst>
          </p:cNvPr>
          <p:cNvGraphicFramePr>
            <a:graphicFrameLocks noGrp="1"/>
          </p:cNvGraphicFramePr>
          <p:nvPr>
            <p:extLst>
              <p:ext uri="{D42A27DB-BD31-4B8C-83A1-F6EECF244321}">
                <p14:modId xmlns:p14="http://schemas.microsoft.com/office/powerpoint/2010/main" val="3720811418"/>
              </p:ext>
            </p:extLst>
          </p:nvPr>
        </p:nvGraphicFramePr>
        <p:xfrm>
          <a:off x="374374" y="4308367"/>
          <a:ext cx="5721626" cy="1808196"/>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891520">
                <a:tc>
                  <a:txBody>
                    <a:bodyPr/>
                    <a:lstStyle/>
                    <a:p>
                      <a:endParaRPr lang="x-none" sz="2200" dirty="0"/>
                    </a:p>
                  </a:txBody>
                  <a:tcPr>
                    <a:lnL w="12700" cap="flat" cmpd="sng" algn="ctr">
                      <a:solidFill>
                        <a:srgbClr val="E66700"/>
                      </a:solidFill>
                      <a:prstDash val="solid"/>
                      <a:round/>
                      <a:headEnd type="none" w="med" len="med"/>
                      <a:tailEnd type="none" w="med" len="med"/>
                    </a:lnL>
                  </a:tcPr>
                </a:tc>
                <a:tc>
                  <a:txBody>
                    <a:bodyPr/>
                    <a:lstStyle/>
                    <a:p>
                      <a:pPr algn="ctr"/>
                      <a:r>
                        <a:rPr lang="x-none" sz="2200" b="0" dirty="0">
                          <a:solidFill>
                            <a:srgbClr val="203864"/>
                          </a:solidFill>
                        </a:rPr>
                        <a:t>Lee las frases en español</a:t>
                      </a:r>
                    </a:p>
                  </a:txBody>
                  <a:tcPr anchor="ctr"/>
                </a:tc>
                <a:extLst>
                  <a:ext uri="{0D108BD9-81ED-4DB2-BD59-A6C34878D82A}">
                    <a16:rowId xmlns:a16="http://schemas.microsoft.com/office/drawing/2014/main" val="3018137446"/>
                  </a:ext>
                </a:extLst>
              </a:tr>
              <a:tr h="916676">
                <a:tc>
                  <a:txBody>
                    <a:bodyPr/>
                    <a:lstStyle/>
                    <a:p>
                      <a:r>
                        <a:rPr lang="x-none" sz="2200" b="1" dirty="0">
                          <a:solidFill>
                            <a:srgbClr val="203864"/>
                          </a:solidFill>
                        </a:rPr>
                        <a:t>1</a:t>
                      </a:r>
                    </a:p>
                  </a:txBody>
                  <a:tcPr anchor="ctr" anchorCtr="1"/>
                </a:tc>
                <a:tc>
                  <a:txBody>
                    <a:bodyPr/>
                    <a:lstStyle/>
                    <a:p>
                      <a:r>
                        <a:rPr lang="es-ES" sz="2200" dirty="0">
                          <a:solidFill>
                            <a:srgbClr val="203864"/>
                          </a:solidFill>
                        </a:rPr>
                        <a:t>He </a:t>
                      </a:r>
                      <a:r>
                        <a:rPr lang="es-ES" sz="2200" dirty="0" err="1">
                          <a:solidFill>
                            <a:srgbClr val="203864"/>
                          </a:solidFill>
                        </a:rPr>
                        <a:t>talked</a:t>
                      </a:r>
                      <a:r>
                        <a:rPr lang="es-ES" sz="2200" dirty="0">
                          <a:solidFill>
                            <a:srgbClr val="203864"/>
                          </a:solidFill>
                        </a:rPr>
                        <a:t> </a:t>
                      </a:r>
                      <a:r>
                        <a:rPr lang="es-ES" sz="2200" dirty="0" err="1">
                          <a:solidFill>
                            <a:srgbClr val="203864"/>
                          </a:solidFill>
                        </a:rPr>
                        <a:t>with</a:t>
                      </a:r>
                      <a:r>
                        <a:rPr lang="es-ES" sz="2200" dirty="0">
                          <a:solidFill>
                            <a:srgbClr val="203864"/>
                          </a:solidFill>
                        </a:rPr>
                        <a:t> Pizarro.</a:t>
                      </a:r>
                    </a:p>
                  </a:txBody>
                  <a:tcPr anchor="ctr"/>
                </a:tc>
                <a:extLst>
                  <a:ext uri="{0D108BD9-81ED-4DB2-BD59-A6C34878D82A}">
                    <a16:rowId xmlns:a16="http://schemas.microsoft.com/office/drawing/2014/main" val="2055318081"/>
                  </a:ext>
                </a:extLst>
              </a:tr>
            </a:tbl>
          </a:graphicData>
        </a:graphic>
      </p:graphicFrame>
      <p:sp>
        <p:nvSpPr>
          <p:cNvPr id="10" name="CuadroTexto 9">
            <a:extLst>
              <a:ext uri="{FF2B5EF4-FFF2-40B4-BE49-F238E27FC236}">
                <a16:creationId xmlns:a16="http://schemas.microsoft.com/office/drawing/2014/main" id="{44B29787-C12C-A944-8F8D-4E3812DEC56B}"/>
              </a:ext>
            </a:extLst>
          </p:cNvPr>
          <p:cNvSpPr txBox="1"/>
          <p:nvPr/>
        </p:nvSpPr>
        <p:spPr>
          <a:xfrm>
            <a:off x="374374" y="3727611"/>
            <a:ext cx="2048959" cy="461665"/>
          </a:xfrm>
          <a:prstGeom prst="rect">
            <a:avLst/>
          </a:prstGeom>
          <a:noFill/>
        </p:spPr>
        <p:txBody>
          <a:bodyPr wrap="none" rtlCol="0">
            <a:spAutoFit/>
          </a:bodyPr>
          <a:lstStyle/>
          <a:p>
            <a:pPr algn="l"/>
            <a:r>
              <a:rPr lang="x-none" sz="2400" b="1" dirty="0">
                <a:solidFill>
                  <a:schemeClr val="accent5">
                    <a:lumMod val="50000"/>
                  </a:schemeClr>
                </a:solidFill>
              </a:rPr>
              <a:t>Estudiante A</a:t>
            </a:r>
          </a:p>
        </p:txBody>
      </p:sp>
      <p:sp>
        <p:nvSpPr>
          <p:cNvPr id="11" name="CuadroTexto 10">
            <a:extLst>
              <a:ext uri="{FF2B5EF4-FFF2-40B4-BE49-F238E27FC236}">
                <a16:creationId xmlns:a16="http://schemas.microsoft.com/office/drawing/2014/main" id="{C8BE25B2-DB62-F443-9E51-6194E03BC365}"/>
              </a:ext>
            </a:extLst>
          </p:cNvPr>
          <p:cNvSpPr txBox="1"/>
          <p:nvPr/>
        </p:nvSpPr>
        <p:spPr>
          <a:xfrm>
            <a:off x="9316270" y="3929296"/>
            <a:ext cx="1976823" cy="461665"/>
          </a:xfrm>
          <a:prstGeom prst="rect">
            <a:avLst/>
          </a:prstGeom>
          <a:noFill/>
        </p:spPr>
        <p:txBody>
          <a:bodyPr wrap="none" rtlCol="0">
            <a:spAutoFit/>
          </a:bodyPr>
          <a:lstStyle/>
          <a:p>
            <a:pPr algn="l"/>
            <a:r>
              <a:rPr lang="x-none" sz="2400" b="1" dirty="0">
                <a:solidFill>
                  <a:schemeClr val="accent5">
                    <a:lumMod val="50000"/>
                  </a:schemeClr>
                </a:solidFill>
              </a:rPr>
              <a:t>Estudiante B</a:t>
            </a:r>
          </a:p>
        </p:txBody>
      </p:sp>
      <p:graphicFrame>
        <p:nvGraphicFramePr>
          <p:cNvPr id="12" name="Tabla 11">
            <a:extLst>
              <a:ext uri="{FF2B5EF4-FFF2-40B4-BE49-F238E27FC236}">
                <a16:creationId xmlns:a16="http://schemas.microsoft.com/office/drawing/2014/main" id="{3D4E31FD-5C3A-5342-BEC5-9DCC473743CA}"/>
              </a:ext>
            </a:extLst>
          </p:cNvPr>
          <p:cNvGraphicFramePr>
            <a:graphicFrameLocks noGrp="1"/>
          </p:cNvGraphicFramePr>
          <p:nvPr>
            <p:extLst>
              <p:ext uri="{D42A27DB-BD31-4B8C-83A1-F6EECF244321}">
                <p14:modId xmlns:p14="http://schemas.microsoft.com/office/powerpoint/2010/main" val="2814973467"/>
              </p:ext>
            </p:extLst>
          </p:nvPr>
        </p:nvGraphicFramePr>
        <p:xfrm>
          <a:off x="6269056" y="5199887"/>
          <a:ext cx="5721626" cy="916676"/>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6676">
                <a:tc>
                  <a:txBody>
                    <a:bodyPr/>
                    <a:lstStyle/>
                    <a:p>
                      <a:r>
                        <a:rPr lang="x-none" sz="2200" b="1" dirty="0">
                          <a:solidFill>
                            <a:srgbClr val="203864"/>
                          </a:solidFill>
                        </a:rPr>
                        <a:t>1</a:t>
                      </a:r>
                    </a:p>
                  </a:txBody>
                  <a:tcPr anchor="ctr" anchorCtr="1"/>
                </a:tc>
                <a:tc>
                  <a:txBody>
                    <a:bodyPr/>
                    <a:lstStyle/>
                    <a:p>
                      <a:pPr marL="457200" indent="-457200">
                        <a:buAutoNum type="alphaLcParenR"/>
                      </a:pPr>
                      <a:r>
                        <a:rPr lang="es-ES" sz="2200" b="0" dirty="0">
                          <a:solidFill>
                            <a:srgbClr val="203864"/>
                          </a:solidFill>
                        </a:rPr>
                        <a:t>El rey inca </a:t>
                      </a:r>
                    </a:p>
                    <a:p>
                      <a:pPr marL="457200" indent="-457200">
                        <a:buAutoNum type="alphaLcParenR"/>
                      </a:pPr>
                      <a:r>
                        <a:rPr lang="es-ES" sz="2200" b="0" dirty="0">
                          <a:solidFill>
                            <a:srgbClr val="203864"/>
                          </a:solidFill>
                        </a:rPr>
                        <a:t>Los incas</a:t>
                      </a:r>
                    </a:p>
                  </a:txBody>
                  <a:tcPr anchor="ctr"/>
                </a:tc>
                <a:extLst>
                  <a:ext uri="{0D108BD9-81ED-4DB2-BD59-A6C34878D82A}">
                    <a16:rowId xmlns:a16="http://schemas.microsoft.com/office/drawing/2014/main" val="2055318081"/>
                  </a:ext>
                </a:extLst>
              </a:tr>
            </a:tbl>
          </a:graphicData>
        </a:graphic>
      </p:graphicFrame>
      <p:pic>
        <p:nvPicPr>
          <p:cNvPr id="15" name="Imagen 14">
            <a:extLst>
              <a:ext uri="{FF2B5EF4-FFF2-40B4-BE49-F238E27FC236}">
                <a16:creationId xmlns:a16="http://schemas.microsoft.com/office/drawing/2014/main" id="{84CA6ABB-72B4-A742-9D98-B71E84C83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93917" y="4675971"/>
            <a:ext cx="1233251" cy="982254"/>
          </a:xfrm>
          <a:prstGeom prst="rect">
            <a:avLst/>
          </a:prstGeom>
        </p:spPr>
      </p:pic>
      <p:sp>
        <p:nvSpPr>
          <p:cNvPr id="16" name="Llamada ovalada 15">
            <a:extLst>
              <a:ext uri="{FF2B5EF4-FFF2-40B4-BE49-F238E27FC236}">
                <a16:creationId xmlns:a16="http://schemas.microsoft.com/office/drawing/2014/main" id="{9AF43905-7D59-5B4F-BD86-A78C9247A797}"/>
              </a:ext>
            </a:extLst>
          </p:cNvPr>
          <p:cNvSpPr/>
          <p:nvPr/>
        </p:nvSpPr>
        <p:spPr>
          <a:xfrm>
            <a:off x="5388917" y="3025198"/>
            <a:ext cx="3646026" cy="1808196"/>
          </a:xfrm>
          <a:prstGeom prst="wedgeEllipseCallout">
            <a:avLst>
              <a:gd name="adj1" fmla="val -46353"/>
              <a:gd name="adj2" fmla="val 86488"/>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rgbClr val="115076"/>
                </a:solidFill>
              </a:rPr>
              <a:t>Habló</a:t>
            </a:r>
            <a:r>
              <a:rPr lang="es-ES" sz="2400" dirty="0">
                <a:solidFill>
                  <a:srgbClr val="115076"/>
                </a:solidFill>
              </a:rPr>
              <a:t> con Pizarro.</a:t>
            </a:r>
          </a:p>
        </p:txBody>
      </p:sp>
      <p:sp>
        <p:nvSpPr>
          <p:cNvPr id="17" name="Llamada rectangular 16">
            <a:extLst>
              <a:ext uri="{FF2B5EF4-FFF2-40B4-BE49-F238E27FC236}">
                <a16:creationId xmlns:a16="http://schemas.microsoft.com/office/drawing/2014/main" id="{6C798906-8176-2D4E-8F93-AE07BB2919AC}"/>
              </a:ext>
            </a:extLst>
          </p:cNvPr>
          <p:cNvSpPr/>
          <p:nvPr/>
        </p:nvSpPr>
        <p:spPr>
          <a:xfrm>
            <a:off x="2479615" y="2903973"/>
            <a:ext cx="2640656" cy="1404394"/>
          </a:xfrm>
          <a:prstGeom prst="wedge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115076"/>
                </a:solidFill>
              </a:rPr>
              <a:t>¡Atención! ¿Es singular? </a:t>
            </a:r>
            <a:r>
              <a:rPr lang="x-none" sz="2000">
                <a:solidFill>
                  <a:srgbClr val="115076"/>
                </a:solidFill>
                <a:sym typeface="Wingdings" pitchFamily="2" charset="2"/>
              </a:rPr>
              <a:t> </a:t>
            </a:r>
            <a:r>
              <a:rPr lang="x-none" sz="2000" b="1">
                <a:solidFill>
                  <a:srgbClr val="115076"/>
                </a:solidFill>
                <a:sym typeface="Wingdings" pitchFamily="2" charset="2"/>
              </a:rPr>
              <a:t>-</a:t>
            </a:r>
            <a:r>
              <a:rPr lang="es-GB" sz="2000" b="1" dirty="0">
                <a:solidFill>
                  <a:srgbClr val="115076"/>
                </a:solidFill>
                <a:sym typeface="Wingdings" pitchFamily="2" charset="2"/>
              </a:rPr>
              <a:t>ó</a:t>
            </a:r>
            <a:endParaRPr lang="x-none" sz="2000" b="1" dirty="0">
              <a:solidFill>
                <a:srgbClr val="115076"/>
              </a:solidFill>
              <a:sym typeface="Wingdings" pitchFamily="2" charset="2"/>
            </a:endParaRPr>
          </a:p>
          <a:p>
            <a:pPr algn="ctr"/>
            <a:r>
              <a:rPr lang="x-none" sz="2000" dirty="0">
                <a:solidFill>
                  <a:srgbClr val="115076"/>
                </a:solidFill>
                <a:sym typeface="Wingdings" pitchFamily="2" charset="2"/>
              </a:rPr>
              <a:t>¿Es plural? </a:t>
            </a:r>
            <a:r>
              <a:rPr lang="x-none" sz="2000">
                <a:solidFill>
                  <a:srgbClr val="115076"/>
                </a:solidFill>
                <a:sym typeface="Wingdings" pitchFamily="2" charset="2"/>
              </a:rPr>
              <a:t> </a:t>
            </a:r>
            <a:r>
              <a:rPr lang="x-none" sz="2000" b="1">
                <a:solidFill>
                  <a:srgbClr val="115076"/>
                </a:solidFill>
                <a:sym typeface="Wingdings" pitchFamily="2" charset="2"/>
              </a:rPr>
              <a:t>-</a:t>
            </a:r>
            <a:r>
              <a:rPr lang="es-ES" sz="2000" b="1" dirty="0">
                <a:solidFill>
                  <a:srgbClr val="115076"/>
                </a:solidFill>
                <a:sym typeface="Wingdings" pitchFamily="2" charset="2"/>
              </a:rPr>
              <a:t>aron</a:t>
            </a:r>
            <a:endParaRPr lang="x-none" sz="2000" b="1" dirty="0">
              <a:solidFill>
                <a:srgbClr val="115076"/>
              </a:solidFill>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9316270" y="258166"/>
            <a:ext cx="261187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escuchar</a:t>
            </a:r>
          </a:p>
        </p:txBody>
      </p:sp>
      <p:sp>
        <p:nvSpPr>
          <p:cNvPr id="2" name="Title 1"/>
          <p:cNvSpPr>
            <a:spLocks noGrp="1"/>
          </p:cNvSpPr>
          <p:nvPr>
            <p:ph type="title" idx="4294967295"/>
          </p:nvPr>
        </p:nvSpPr>
        <p:spPr>
          <a:xfrm>
            <a:off x="428263" y="447676"/>
            <a:ext cx="7801337" cy="400918"/>
          </a:xfrm>
        </p:spPr>
        <p:txBody>
          <a:bodyPr>
            <a:noAutofit/>
          </a:bodyPr>
          <a:lstStyle/>
          <a:p>
            <a:pPr rtl="0" eaLnBrk="1" latinLnBrk="0" hangingPunct="1"/>
            <a:r>
              <a:rPr lang="x-none" sz="2400" b="1" kern="1200" dirty="0">
                <a:solidFill>
                  <a:srgbClr val="203864"/>
                </a:solidFill>
                <a:effectLst/>
                <a:latin typeface="Century Gothic" panose="020B0502020202020204" pitchFamily="34" charset="0"/>
                <a:ea typeface="+mn-ea"/>
                <a:cs typeface="+mn-cs"/>
              </a:rPr>
              <a:t>Hablamos </a:t>
            </a:r>
            <a:r>
              <a:rPr lang="x-none" sz="2400" b="1" kern="1200">
                <a:solidFill>
                  <a:srgbClr val="203864"/>
                </a:solidFill>
                <a:effectLst/>
                <a:latin typeface="Century Gothic" panose="020B0502020202020204" pitchFamily="34" charset="0"/>
                <a:ea typeface="+mn-ea"/>
                <a:cs typeface="+mn-cs"/>
              </a:rPr>
              <a:t>sobre </a:t>
            </a:r>
            <a:r>
              <a:rPr lang="es-ES" sz="2400" b="1" kern="1200" dirty="0">
                <a:solidFill>
                  <a:srgbClr val="203864"/>
                </a:solidFill>
                <a:effectLst/>
                <a:latin typeface="Century Gothic" panose="020B0502020202020204" pitchFamily="34" charset="0"/>
                <a:ea typeface="+mn-ea"/>
                <a:cs typeface="+mn-cs"/>
              </a:rPr>
              <a:t>la historia de Perú</a:t>
            </a:r>
            <a:r>
              <a:rPr lang="x-none" sz="2400" b="1" kern="1200">
                <a:solidFill>
                  <a:srgbClr val="203864"/>
                </a:solidFill>
                <a:effectLst/>
                <a:latin typeface="Century Gothic" panose="020B0502020202020204" pitchFamily="34" charset="0"/>
                <a:ea typeface="+mn-ea"/>
                <a:cs typeface="+mn-cs"/>
              </a:rPr>
              <a:t> </a:t>
            </a:r>
            <a:r>
              <a:rPr lang="x-none" sz="2400" b="1" kern="1200" dirty="0">
                <a:solidFill>
                  <a:srgbClr val="203864"/>
                </a:solidFill>
                <a:effectLst/>
                <a:latin typeface="Century Gothic" panose="020B0502020202020204" pitchFamily="34" charset="0"/>
                <a:ea typeface="+mn-ea"/>
                <a:cs typeface="+mn-cs"/>
              </a:rPr>
              <a:t>en parejas.</a:t>
            </a:r>
            <a:endParaRPr lang="en-GB" dirty="0"/>
          </a:p>
        </p:txBody>
      </p:sp>
      <p:pic>
        <p:nvPicPr>
          <p:cNvPr id="18" name="Picture 8" descr="green checkmark">
            <a:extLst>
              <a:ext uri="{FF2B5EF4-FFF2-40B4-BE49-F238E27FC236}">
                <a16:creationId xmlns:a16="http://schemas.microsoft.com/office/drawing/2014/main" id="{405EF585-DDD9-4446-B7E3-3AB87836C7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34943" y="5255788"/>
            <a:ext cx="406580" cy="423521"/>
          </a:xfrm>
          <a:prstGeom prst="rect">
            <a:avLst/>
          </a:prstGeom>
        </p:spPr>
      </p:pic>
      <p:pic>
        <p:nvPicPr>
          <p:cNvPr id="5122" name="Picture 2" descr="francisco pizarro clipart transparent - Clip Art Library">
            <a:extLst>
              <a:ext uri="{FF2B5EF4-FFF2-40B4-BE49-F238E27FC236}">
                <a16:creationId xmlns:a16="http://schemas.microsoft.com/office/drawing/2014/main" id="{CBE0988C-EBE8-8445-9111-1F4AA93019DD}"/>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34943" y="2298746"/>
            <a:ext cx="2353733" cy="1714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79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1" grpId="0"/>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137121" y="224209"/>
            <a:ext cx="2514601" cy="402304"/>
          </a:xfrm>
        </p:spPr>
        <p:txBody>
          <a:bodyPr>
            <a:normAutofit fontScale="90000"/>
          </a:bodyPr>
          <a:lstStyle/>
          <a:p>
            <a:r>
              <a:rPr lang="en-GB" sz="2400" b="1" dirty="0"/>
              <a:t>Persona A</a:t>
            </a:r>
            <a:endParaRPr lang="x-none" sz="2400" dirty="0"/>
          </a:p>
        </p:txBody>
      </p:sp>
      <p:graphicFrame>
        <p:nvGraphicFramePr>
          <p:cNvPr id="8" name="Tabla 7">
            <a:extLst>
              <a:ext uri="{FF2B5EF4-FFF2-40B4-BE49-F238E27FC236}">
                <a16:creationId xmlns:a16="http://schemas.microsoft.com/office/drawing/2014/main" id="{8056B08B-757B-404A-8807-E4F87174D50D}"/>
              </a:ext>
            </a:extLst>
          </p:cNvPr>
          <p:cNvGraphicFramePr>
            <a:graphicFrameLocks noGrp="1"/>
          </p:cNvGraphicFramePr>
          <p:nvPr>
            <p:extLst>
              <p:ext uri="{D42A27DB-BD31-4B8C-83A1-F6EECF244321}">
                <p14:modId xmlns:p14="http://schemas.microsoft.com/office/powerpoint/2010/main" val="1659996842"/>
              </p:ext>
            </p:extLst>
          </p:nvPr>
        </p:nvGraphicFramePr>
        <p:xfrm>
          <a:off x="137121" y="640079"/>
          <a:ext cx="5721626" cy="5474900"/>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4036513689"/>
                    </a:ext>
                  </a:extLst>
                </a:gridCol>
                <a:gridCol w="4944014">
                  <a:extLst>
                    <a:ext uri="{9D8B030D-6E8A-4147-A177-3AD203B41FA5}">
                      <a16:colId xmlns:a16="http://schemas.microsoft.com/office/drawing/2014/main" val="194095337"/>
                    </a:ext>
                  </a:extLst>
                </a:gridCol>
              </a:tblGrid>
              <a:tr h="891520">
                <a:tc>
                  <a:txBody>
                    <a:bodyPr/>
                    <a:lstStyle/>
                    <a:p>
                      <a:endParaRPr lang="x-none" sz="2200" dirty="0"/>
                    </a:p>
                  </a:txBody>
                  <a:tcPr>
                    <a:lnL w="12700" cap="flat" cmpd="sng" algn="ctr">
                      <a:solidFill>
                        <a:srgbClr val="E66700"/>
                      </a:solidFill>
                      <a:prstDash val="solid"/>
                      <a:round/>
                      <a:headEnd type="none" w="med" len="med"/>
                      <a:tailEnd type="none" w="med" len="med"/>
                    </a:lnL>
                  </a:tcPr>
                </a:tc>
                <a:tc>
                  <a:txBody>
                    <a:bodyPr/>
                    <a:lstStyle/>
                    <a:p>
                      <a:pPr algn="ctr"/>
                      <a:r>
                        <a:rPr lang="x-none" sz="2200" b="0" dirty="0">
                          <a:solidFill>
                            <a:srgbClr val="203864"/>
                          </a:solidFill>
                        </a:rPr>
                        <a:t>Lee las frases en español</a:t>
                      </a:r>
                    </a:p>
                  </a:txBody>
                  <a:tcPr anchor="ctr"/>
                </a:tc>
                <a:extLst>
                  <a:ext uri="{0D108BD9-81ED-4DB2-BD59-A6C34878D82A}">
                    <a16:rowId xmlns:a16="http://schemas.microsoft.com/office/drawing/2014/main" val="2059097406"/>
                  </a:ext>
                </a:extLst>
              </a:tr>
              <a:tr h="916676">
                <a:tc>
                  <a:txBody>
                    <a:bodyPr/>
                    <a:lstStyle/>
                    <a:p>
                      <a:r>
                        <a:rPr lang="x-none" sz="2200" b="1" dirty="0">
                          <a:solidFill>
                            <a:srgbClr val="203864"/>
                          </a:solidFill>
                        </a:rPr>
                        <a:t>1</a:t>
                      </a:r>
                    </a:p>
                  </a:txBody>
                  <a:tcPr anchor="ctr" anchorCtr="1"/>
                </a:tc>
                <a:tc>
                  <a:txBody>
                    <a:bodyPr/>
                    <a:lstStyle/>
                    <a:p>
                      <a:r>
                        <a:rPr lang="es-ES" sz="2200" b="1" dirty="0" err="1">
                          <a:solidFill>
                            <a:srgbClr val="203864"/>
                          </a:solidFill>
                        </a:rPr>
                        <a:t>They</a:t>
                      </a:r>
                      <a:r>
                        <a:rPr lang="es-ES" sz="2200" dirty="0">
                          <a:solidFill>
                            <a:srgbClr val="203864"/>
                          </a:solidFill>
                        </a:rPr>
                        <a:t> </a:t>
                      </a:r>
                      <a:r>
                        <a:rPr lang="es-ES" sz="2200" b="1" dirty="0" err="1">
                          <a:solidFill>
                            <a:srgbClr val="203864"/>
                          </a:solidFill>
                        </a:rPr>
                        <a:t>fought</a:t>
                      </a:r>
                      <a:r>
                        <a:rPr lang="es-ES" sz="2200" dirty="0">
                          <a:solidFill>
                            <a:srgbClr val="203864"/>
                          </a:solidFill>
                        </a:rPr>
                        <a:t> </a:t>
                      </a:r>
                      <a:r>
                        <a:rPr lang="es-ES" sz="2200" dirty="0" err="1">
                          <a:solidFill>
                            <a:srgbClr val="203864"/>
                          </a:solidFill>
                        </a:rPr>
                        <a:t>against</a:t>
                      </a:r>
                      <a:r>
                        <a:rPr lang="es-ES" sz="2200" dirty="0">
                          <a:solidFill>
                            <a:srgbClr val="203864"/>
                          </a:solidFill>
                        </a:rPr>
                        <a:t> </a:t>
                      </a:r>
                      <a:r>
                        <a:rPr lang="es-ES" sz="2200" dirty="0" err="1">
                          <a:solidFill>
                            <a:srgbClr val="203864"/>
                          </a:solidFill>
                        </a:rPr>
                        <a:t>the</a:t>
                      </a:r>
                      <a:r>
                        <a:rPr lang="es-ES" sz="2200" dirty="0">
                          <a:solidFill>
                            <a:srgbClr val="203864"/>
                          </a:solidFill>
                        </a:rPr>
                        <a:t> </a:t>
                      </a:r>
                      <a:r>
                        <a:rPr lang="es-ES" sz="2200" dirty="0" err="1">
                          <a:solidFill>
                            <a:srgbClr val="203864"/>
                          </a:solidFill>
                        </a:rPr>
                        <a:t>Spanish</a:t>
                      </a:r>
                      <a:r>
                        <a:rPr lang="es-ES" sz="2200" dirty="0">
                          <a:solidFill>
                            <a:srgbClr val="203864"/>
                          </a:solidFill>
                        </a:rPr>
                        <a:t>.</a:t>
                      </a:r>
                    </a:p>
                  </a:txBody>
                  <a:tcPr anchor="ctr"/>
                </a:tc>
                <a:extLst>
                  <a:ext uri="{0D108BD9-81ED-4DB2-BD59-A6C34878D82A}">
                    <a16:rowId xmlns:a16="http://schemas.microsoft.com/office/drawing/2014/main" val="2183986981"/>
                  </a:ext>
                </a:extLst>
              </a:tr>
              <a:tr h="916676">
                <a:tc>
                  <a:txBody>
                    <a:bodyPr/>
                    <a:lstStyle/>
                    <a:p>
                      <a:r>
                        <a:rPr lang="x-none" sz="2200" b="1" dirty="0">
                          <a:solidFill>
                            <a:srgbClr val="203864"/>
                          </a:solidFill>
                        </a:rPr>
                        <a:t>2</a:t>
                      </a: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rPr>
                        <a:t>He</a:t>
                      </a:r>
                      <a:r>
                        <a:rPr lang="es-ES" sz="2200" dirty="0">
                          <a:solidFill>
                            <a:srgbClr val="203864"/>
                          </a:solidFill>
                        </a:rPr>
                        <a:t> </a:t>
                      </a:r>
                      <a:r>
                        <a:rPr lang="es-ES" sz="2200" b="1" dirty="0" err="1">
                          <a:solidFill>
                            <a:srgbClr val="203864"/>
                          </a:solidFill>
                        </a:rPr>
                        <a:t>found</a:t>
                      </a:r>
                      <a:r>
                        <a:rPr lang="es-ES" sz="2200" dirty="0">
                          <a:solidFill>
                            <a:srgbClr val="203864"/>
                          </a:solidFill>
                        </a:rPr>
                        <a:t> a </a:t>
                      </a:r>
                      <a:r>
                        <a:rPr lang="es-ES" sz="2200" dirty="0" err="1">
                          <a:solidFill>
                            <a:srgbClr val="203864"/>
                          </a:solidFill>
                        </a:rPr>
                        <a:t>path</a:t>
                      </a:r>
                      <a:r>
                        <a:rPr lang="es-ES" sz="2200" dirty="0">
                          <a:solidFill>
                            <a:srgbClr val="203864"/>
                          </a:solidFill>
                        </a:rPr>
                        <a:t> to a </a:t>
                      </a:r>
                      <a:r>
                        <a:rPr lang="es-ES" sz="2200" dirty="0" err="1">
                          <a:solidFill>
                            <a:srgbClr val="203864"/>
                          </a:solidFill>
                        </a:rPr>
                        <a:t>town</a:t>
                      </a:r>
                      <a:r>
                        <a:rPr lang="es-ES" sz="2200" dirty="0">
                          <a:solidFill>
                            <a:srgbClr val="203864"/>
                          </a:solidFill>
                        </a:rPr>
                        <a:t> in </a:t>
                      </a:r>
                      <a:r>
                        <a:rPr lang="es-ES" sz="2200" dirty="0" err="1">
                          <a:solidFill>
                            <a:srgbClr val="203864"/>
                          </a:solidFill>
                        </a:rPr>
                        <a:t>the</a:t>
                      </a:r>
                      <a:r>
                        <a:rPr lang="es-ES" sz="2200" dirty="0">
                          <a:solidFill>
                            <a:srgbClr val="203864"/>
                          </a:solidFill>
                        </a:rPr>
                        <a:t> </a:t>
                      </a:r>
                      <a:r>
                        <a:rPr lang="es-ES" sz="2200" dirty="0" err="1">
                          <a:solidFill>
                            <a:srgbClr val="203864"/>
                          </a:solidFill>
                        </a:rPr>
                        <a:t>mountain</a:t>
                      </a:r>
                      <a:r>
                        <a:rPr lang="es-ES" sz="2200" dirty="0">
                          <a:solidFill>
                            <a:srgbClr val="203864"/>
                          </a:solidFill>
                        </a:rPr>
                        <a:t>.</a:t>
                      </a:r>
                    </a:p>
                  </a:txBody>
                  <a:tcPr anchor="ctr"/>
                </a:tc>
                <a:extLst>
                  <a:ext uri="{0D108BD9-81ED-4DB2-BD59-A6C34878D82A}">
                    <a16:rowId xmlns:a16="http://schemas.microsoft.com/office/drawing/2014/main" val="1118756728"/>
                  </a:ext>
                </a:extLst>
              </a:tr>
              <a:tr h="916676">
                <a:tc>
                  <a:txBody>
                    <a:bodyPr/>
                    <a:lstStyle/>
                    <a:p>
                      <a:r>
                        <a:rPr lang="x-none" sz="2200" b="1" dirty="0">
                          <a:solidFill>
                            <a:srgbClr val="203864"/>
                          </a:solidFill>
                        </a:rPr>
                        <a:t>3</a:t>
                      </a:r>
                    </a:p>
                  </a:txBody>
                  <a:tcPr anchor="ctr" anchorCtr="1"/>
                </a:tc>
                <a:tc>
                  <a:txBody>
                    <a:bodyPr/>
                    <a:lstStyle/>
                    <a:p>
                      <a:r>
                        <a:rPr lang="es-ES" sz="2200" b="1" dirty="0" err="1">
                          <a:solidFill>
                            <a:srgbClr val="203864"/>
                          </a:solidFill>
                        </a:rPr>
                        <a:t>They</a:t>
                      </a:r>
                      <a:r>
                        <a:rPr lang="es-ES" sz="2200" b="1" dirty="0">
                          <a:solidFill>
                            <a:srgbClr val="203864"/>
                          </a:solidFill>
                        </a:rPr>
                        <a:t> </a:t>
                      </a:r>
                      <a:r>
                        <a:rPr lang="es-ES" sz="2200" b="1" dirty="0" err="1">
                          <a:solidFill>
                            <a:srgbClr val="203864"/>
                          </a:solidFill>
                        </a:rPr>
                        <a:t>didn’t</a:t>
                      </a:r>
                      <a:r>
                        <a:rPr lang="es-ES" sz="2200" b="1" dirty="0">
                          <a:solidFill>
                            <a:srgbClr val="203864"/>
                          </a:solidFill>
                        </a:rPr>
                        <a:t> </a:t>
                      </a:r>
                      <a:r>
                        <a:rPr lang="es-ES" sz="2200" b="1" dirty="0" err="1">
                          <a:solidFill>
                            <a:srgbClr val="203864"/>
                          </a:solidFill>
                        </a:rPr>
                        <a:t>attack</a:t>
                      </a:r>
                      <a:r>
                        <a:rPr lang="es-ES" sz="2200" dirty="0">
                          <a:solidFill>
                            <a:srgbClr val="203864"/>
                          </a:solidFill>
                        </a:rPr>
                        <a:t> </a:t>
                      </a:r>
                      <a:r>
                        <a:rPr lang="es-ES" sz="2200" dirty="0" err="1">
                          <a:solidFill>
                            <a:srgbClr val="203864"/>
                          </a:solidFill>
                        </a:rPr>
                        <a:t>the</a:t>
                      </a:r>
                      <a:r>
                        <a:rPr lang="es-ES" sz="2200" dirty="0">
                          <a:solidFill>
                            <a:srgbClr val="203864"/>
                          </a:solidFill>
                        </a:rPr>
                        <a:t> incas </a:t>
                      </a:r>
                      <a:r>
                        <a:rPr lang="es-ES" sz="2200" dirty="0" err="1">
                          <a:solidFill>
                            <a:srgbClr val="203864"/>
                          </a:solidFill>
                        </a:rPr>
                        <a:t>when</a:t>
                      </a:r>
                      <a:r>
                        <a:rPr lang="es-ES" sz="2200" dirty="0">
                          <a:solidFill>
                            <a:srgbClr val="203864"/>
                          </a:solidFill>
                        </a:rPr>
                        <a:t> </a:t>
                      </a:r>
                      <a:r>
                        <a:rPr lang="es-ES" sz="2200" dirty="0" err="1">
                          <a:solidFill>
                            <a:srgbClr val="203864"/>
                          </a:solidFill>
                        </a:rPr>
                        <a:t>they</a:t>
                      </a:r>
                      <a:r>
                        <a:rPr lang="es-ES" sz="2200" dirty="0">
                          <a:solidFill>
                            <a:srgbClr val="203864"/>
                          </a:solidFill>
                        </a:rPr>
                        <a:t> </a:t>
                      </a:r>
                      <a:r>
                        <a:rPr lang="es-ES" sz="2200" b="1" dirty="0" err="1">
                          <a:solidFill>
                            <a:srgbClr val="203864"/>
                          </a:solidFill>
                        </a:rPr>
                        <a:t>arrived</a:t>
                      </a:r>
                      <a:r>
                        <a:rPr lang="es-ES" sz="2200" dirty="0">
                          <a:solidFill>
                            <a:srgbClr val="203864"/>
                          </a:solidFill>
                        </a:rPr>
                        <a:t>. </a:t>
                      </a:r>
                    </a:p>
                  </a:txBody>
                  <a:tcPr anchor="ctr"/>
                </a:tc>
                <a:extLst>
                  <a:ext uri="{0D108BD9-81ED-4DB2-BD59-A6C34878D82A}">
                    <a16:rowId xmlns:a16="http://schemas.microsoft.com/office/drawing/2014/main" val="4084794354"/>
                  </a:ext>
                </a:extLst>
              </a:tr>
              <a:tr h="916676">
                <a:tc>
                  <a:txBody>
                    <a:bodyPr/>
                    <a:lstStyle/>
                    <a:p>
                      <a:r>
                        <a:rPr lang="x-none" sz="2200" b="1" dirty="0">
                          <a:solidFill>
                            <a:srgbClr val="203864"/>
                          </a:solidFill>
                        </a:rPr>
                        <a:t>4</a:t>
                      </a:r>
                    </a:p>
                  </a:txBody>
                  <a:tcPr anchor="ctr" anchorCtr="1"/>
                </a:tc>
                <a:tc>
                  <a:txBody>
                    <a:bodyPr/>
                    <a:lstStyle/>
                    <a:p>
                      <a:r>
                        <a:rPr lang="es-ES" sz="2200" b="1" dirty="0">
                          <a:solidFill>
                            <a:srgbClr val="203864"/>
                          </a:solidFill>
                        </a:rPr>
                        <a:t>He</a:t>
                      </a:r>
                      <a:r>
                        <a:rPr lang="es-ES" sz="2200" dirty="0">
                          <a:solidFill>
                            <a:srgbClr val="203864"/>
                          </a:solidFill>
                        </a:rPr>
                        <a:t> </a:t>
                      </a:r>
                      <a:r>
                        <a:rPr lang="es-ES" sz="2200" b="1" dirty="0" err="1">
                          <a:solidFill>
                            <a:srgbClr val="203864"/>
                          </a:solidFill>
                        </a:rPr>
                        <a:t>paid</a:t>
                      </a:r>
                      <a:r>
                        <a:rPr lang="es-ES" sz="2200" dirty="0">
                          <a:solidFill>
                            <a:srgbClr val="203864"/>
                          </a:solidFill>
                        </a:rPr>
                        <a:t> </a:t>
                      </a:r>
                      <a:r>
                        <a:rPr lang="es-ES" sz="2200" dirty="0" err="1">
                          <a:solidFill>
                            <a:srgbClr val="203864"/>
                          </a:solidFill>
                        </a:rPr>
                        <a:t>the</a:t>
                      </a:r>
                      <a:r>
                        <a:rPr lang="es-ES" sz="2200" dirty="0">
                          <a:solidFill>
                            <a:srgbClr val="203864"/>
                          </a:solidFill>
                        </a:rPr>
                        <a:t> </a:t>
                      </a:r>
                      <a:r>
                        <a:rPr lang="es-ES" sz="2200" dirty="0" err="1">
                          <a:solidFill>
                            <a:srgbClr val="203864"/>
                          </a:solidFill>
                        </a:rPr>
                        <a:t>cost</a:t>
                      </a:r>
                      <a:r>
                        <a:rPr lang="es-ES" sz="2200" dirty="0">
                          <a:solidFill>
                            <a:srgbClr val="203864"/>
                          </a:solidFill>
                        </a:rPr>
                        <a:t> of </a:t>
                      </a:r>
                      <a:r>
                        <a:rPr lang="es-ES" sz="2200" dirty="0" err="1">
                          <a:solidFill>
                            <a:srgbClr val="203864"/>
                          </a:solidFill>
                        </a:rPr>
                        <a:t>the</a:t>
                      </a:r>
                      <a:r>
                        <a:rPr lang="es-ES" sz="2200" dirty="0">
                          <a:solidFill>
                            <a:srgbClr val="203864"/>
                          </a:solidFill>
                        </a:rPr>
                        <a:t> </a:t>
                      </a:r>
                      <a:r>
                        <a:rPr lang="es-ES" sz="2200" dirty="0" err="1">
                          <a:solidFill>
                            <a:srgbClr val="203864"/>
                          </a:solidFill>
                        </a:rPr>
                        <a:t>journeys</a:t>
                      </a:r>
                      <a:r>
                        <a:rPr lang="es-ES" sz="2200" dirty="0">
                          <a:solidFill>
                            <a:srgbClr val="203864"/>
                          </a:solidFill>
                        </a:rPr>
                        <a:t> to </a:t>
                      </a:r>
                      <a:r>
                        <a:rPr lang="es-ES" sz="2200" dirty="0" err="1">
                          <a:solidFill>
                            <a:srgbClr val="203864"/>
                          </a:solidFill>
                        </a:rPr>
                        <a:t>America</a:t>
                      </a:r>
                      <a:r>
                        <a:rPr lang="es-ES" sz="2200" dirty="0">
                          <a:solidFill>
                            <a:srgbClr val="203864"/>
                          </a:solidFill>
                        </a:rPr>
                        <a:t>.</a:t>
                      </a:r>
                    </a:p>
                  </a:txBody>
                  <a:tcPr anchor="ctr"/>
                </a:tc>
                <a:extLst>
                  <a:ext uri="{0D108BD9-81ED-4DB2-BD59-A6C34878D82A}">
                    <a16:rowId xmlns:a16="http://schemas.microsoft.com/office/drawing/2014/main" val="4248873225"/>
                  </a:ext>
                </a:extLst>
              </a:tr>
              <a:tr h="916676">
                <a:tc>
                  <a:txBody>
                    <a:bodyPr/>
                    <a:lstStyle/>
                    <a:p>
                      <a:r>
                        <a:rPr lang="x-none" sz="2200" b="1" dirty="0">
                          <a:solidFill>
                            <a:srgbClr val="203864"/>
                          </a:solidFill>
                        </a:rPr>
                        <a:t>5</a:t>
                      </a:r>
                    </a:p>
                  </a:txBody>
                  <a:tcPr anchor="ctr" anchorCtr="1"/>
                </a:tc>
                <a:tc>
                  <a:txBody>
                    <a:bodyPr/>
                    <a:lstStyle/>
                    <a:p>
                      <a:r>
                        <a:rPr lang="es-ES" sz="2200" b="1" dirty="0" err="1">
                          <a:solidFill>
                            <a:srgbClr val="203864"/>
                          </a:solidFill>
                        </a:rPr>
                        <a:t>They</a:t>
                      </a:r>
                      <a:r>
                        <a:rPr lang="es-ES" sz="2200" dirty="0">
                          <a:solidFill>
                            <a:srgbClr val="203864"/>
                          </a:solidFill>
                        </a:rPr>
                        <a:t> </a:t>
                      </a:r>
                      <a:r>
                        <a:rPr lang="es-ES" sz="2200" b="1" dirty="0">
                          <a:solidFill>
                            <a:srgbClr val="203864"/>
                          </a:solidFill>
                        </a:rPr>
                        <a:t>won</a:t>
                      </a:r>
                      <a:r>
                        <a:rPr lang="es-ES" sz="2200" dirty="0">
                          <a:solidFill>
                            <a:srgbClr val="203864"/>
                          </a:solidFill>
                        </a:rPr>
                        <a:t> a </a:t>
                      </a:r>
                      <a:r>
                        <a:rPr lang="es-ES" sz="2200" dirty="0" err="1">
                          <a:solidFill>
                            <a:srgbClr val="203864"/>
                          </a:solidFill>
                        </a:rPr>
                        <a:t>war</a:t>
                      </a:r>
                      <a:r>
                        <a:rPr lang="es-ES" sz="2200" dirty="0">
                          <a:solidFill>
                            <a:srgbClr val="203864"/>
                          </a:solidFill>
                        </a:rPr>
                        <a:t> </a:t>
                      </a:r>
                      <a:r>
                        <a:rPr lang="es-ES" sz="2200" dirty="0" err="1">
                          <a:solidFill>
                            <a:srgbClr val="203864"/>
                          </a:solidFill>
                        </a:rPr>
                        <a:t>after</a:t>
                      </a:r>
                      <a:r>
                        <a:rPr lang="es-ES" sz="2200" dirty="0">
                          <a:solidFill>
                            <a:srgbClr val="203864"/>
                          </a:solidFill>
                        </a:rPr>
                        <a:t> </a:t>
                      </a:r>
                      <a:r>
                        <a:rPr lang="es-ES" sz="2200" dirty="0" err="1">
                          <a:solidFill>
                            <a:srgbClr val="203864"/>
                          </a:solidFill>
                        </a:rPr>
                        <a:t>many</a:t>
                      </a:r>
                      <a:r>
                        <a:rPr lang="es-ES" sz="2200" dirty="0">
                          <a:solidFill>
                            <a:srgbClr val="203864"/>
                          </a:solidFill>
                        </a:rPr>
                        <a:t> </a:t>
                      </a:r>
                      <a:r>
                        <a:rPr lang="es-ES" sz="2200" dirty="0" err="1">
                          <a:solidFill>
                            <a:srgbClr val="203864"/>
                          </a:solidFill>
                        </a:rPr>
                        <a:t>years</a:t>
                      </a:r>
                      <a:r>
                        <a:rPr lang="es-ES" sz="2200" dirty="0">
                          <a:solidFill>
                            <a:srgbClr val="203864"/>
                          </a:solidFill>
                        </a:rPr>
                        <a:t>.</a:t>
                      </a:r>
                    </a:p>
                  </a:txBody>
                  <a:tcPr anchor="ctr"/>
                </a:tc>
                <a:extLst>
                  <a:ext uri="{0D108BD9-81ED-4DB2-BD59-A6C34878D82A}">
                    <a16:rowId xmlns:a16="http://schemas.microsoft.com/office/drawing/2014/main" val="1507122629"/>
                  </a:ext>
                </a:extLst>
              </a:tr>
            </a:tbl>
          </a:graphicData>
        </a:graphic>
      </p:graphicFrame>
      <p:cxnSp>
        <p:nvCxnSpPr>
          <p:cNvPr id="3" name="Straight Connector 2"/>
          <p:cNvCxnSpPr/>
          <p:nvPr/>
        </p:nvCxnSpPr>
        <p:spPr>
          <a:xfrm>
            <a:off x="6067171" y="142840"/>
            <a:ext cx="14718" cy="5972137"/>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8" name="Tabla 17">
            <a:extLst>
              <a:ext uri="{FF2B5EF4-FFF2-40B4-BE49-F238E27FC236}">
                <a16:creationId xmlns:a16="http://schemas.microsoft.com/office/drawing/2014/main" id="{7880D3F5-4C26-C643-917C-CC4F96633328}"/>
              </a:ext>
            </a:extLst>
          </p:cNvPr>
          <p:cNvGraphicFramePr>
            <a:graphicFrameLocks noGrp="1"/>
          </p:cNvGraphicFramePr>
          <p:nvPr>
            <p:extLst>
              <p:ext uri="{D42A27DB-BD31-4B8C-83A1-F6EECF244321}">
                <p14:modId xmlns:p14="http://schemas.microsoft.com/office/powerpoint/2010/main" val="2501422143"/>
              </p:ext>
            </p:extLst>
          </p:nvPr>
        </p:nvGraphicFramePr>
        <p:xfrm>
          <a:off x="6290313" y="640080"/>
          <a:ext cx="5783942" cy="5474897"/>
        </p:xfrm>
        <a:graphic>
          <a:graphicData uri="http://schemas.openxmlformats.org/drawingml/2006/table">
            <a:tbl>
              <a:tblPr firstRow="1" bandRow="1">
                <a:tableStyleId>{5DA37D80-6434-44D0-A028-1B22A696006F}</a:tableStyleId>
              </a:tblPr>
              <a:tblGrid>
                <a:gridCol w="786081">
                  <a:extLst>
                    <a:ext uri="{9D8B030D-6E8A-4147-A177-3AD203B41FA5}">
                      <a16:colId xmlns:a16="http://schemas.microsoft.com/office/drawing/2014/main" val="4036513689"/>
                    </a:ext>
                  </a:extLst>
                </a:gridCol>
                <a:gridCol w="4997861">
                  <a:extLst>
                    <a:ext uri="{9D8B030D-6E8A-4147-A177-3AD203B41FA5}">
                      <a16:colId xmlns:a16="http://schemas.microsoft.com/office/drawing/2014/main" val="194095337"/>
                    </a:ext>
                  </a:extLst>
                </a:gridCol>
              </a:tblGrid>
              <a:tr h="814827">
                <a:tc>
                  <a:txBody>
                    <a:bodyPr/>
                    <a:lstStyle/>
                    <a:p>
                      <a:endParaRPr lang="x-none" sz="2200" dirty="0"/>
                    </a:p>
                  </a:txBody>
                  <a:tcPr>
                    <a:lnL w="12700" cap="flat" cmpd="sng" algn="ctr">
                      <a:solidFill>
                        <a:srgbClr val="E66700"/>
                      </a:solidFill>
                      <a:prstDash val="solid"/>
                      <a:round/>
                      <a:headEnd type="none" w="med" len="med"/>
                      <a:tailEnd type="none" w="med" len="med"/>
                    </a:lnL>
                  </a:tcPr>
                </a:tc>
                <a:tc>
                  <a:txBody>
                    <a:bodyPr/>
                    <a:lstStyle/>
                    <a:p>
                      <a:pPr algn="ctr"/>
                      <a:r>
                        <a:rPr lang="x-none" sz="2200" b="0" dirty="0">
                          <a:solidFill>
                            <a:srgbClr val="203864"/>
                          </a:solidFill>
                        </a:rPr>
                        <a:t>Lee las frases en español</a:t>
                      </a:r>
                    </a:p>
                  </a:txBody>
                  <a:tcPr anchor="ctr"/>
                </a:tc>
                <a:extLst>
                  <a:ext uri="{0D108BD9-81ED-4DB2-BD59-A6C34878D82A}">
                    <a16:rowId xmlns:a16="http://schemas.microsoft.com/office/drawing/2014/main" val="2059097406"/>
                  </a:ext>
                </a:extLst>
              </a:tr>
              <a:tr h="932014">
                <a:tc>
                  <a:txBody>
                    <a:bodyPr/>
                    <a:lstStyle/>
                    <a:p>
                      <a:r>
                        <a:rPr lang="x-none" sz="2200" b="1" dirty="0">
                          <a:solidFill>
                            <a:srgbClr val="203864"/>
                          </a:solidFill>
                        </a:rPr>
                        <a:t>1</a:t>
                      </a: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1" strike="noStrike" dirty="0">
                          <a:solidFill>
                            <a:srgbClr val="203864"/>
                          </a:solidFill>
                        </a:rPr>
                        <a:t>He </a:t>
                      </a:r>
                      <a:r>
                        <a:rPr lang="es-ES" sz="2200" b="1" dirty="0" err="1">
                          <a:solidFill>
                            <a:srgbClr val="203864"/>
                          </a:solidFill>
                        </a:rPr>
                        <a:t>studied</a:t>
                      </a:r>
                      <a:r>
                        <a:rPr lang="es-ES" sz="2200" dirty="0">
                          <a:solidFill>
                            <a:srgbClr val="203864"/>
                          </a:solidFill>
                        </a:rPr>
                        <a:t> </a:t>
                      </a:r>
                      <a:r>
                        <a:rPr lang="es-ES" sz="2200" dirty="0" err="1">
                          <a:solidFill>
                            <a:srgbClr val="203864"/>
                          </a:solidFill>
                        </a:rPr>
                        <a:t>the</a:t>
                      </a:r>
                      <a:r>
                        <a:rPr lang="es-ES" sz="2200" dirty="0">
                          <a:solidFill>
                            <a:srgbClr val="203864"/>
                          </a:solidFill>
                        </a:rPr>
                        <a:t> incas to </a:t>
                      </a:r>
                      <a:r>
                        <a:rPr lang="es-ES" sz="2200" dirty="0" err="1">
                          <a:solidFill>
                            <a:srgbClr val="203864"/>
                          </a:solidFill>
                        </a:rPr>
                        <a:t>learn</a:t>
                      </a:r>
                      <a:r>
                        <a:rPr lang="es-ES" sz="2200" dirty="0">
                          <a:solidFill>
                            <a:srgbClr val="203864"/>
                          </a:solidFill>
                        </a:rPr>
                        <a:t> </a:t>
                      </a:r>
                      <a:r>
                        <a:rPr lang="es-ES" sz="2200" dirty="0" err="1">
                          <a:solidFill>
                            <a:srgbClr val="203864"/>
                          </a:solidFill>
                        </a:rPr>
                        <a:t>about</a:t>
                      </a:r>
                      <a:r>
                        <a:rPr lang="es-ES" sz="2200" dirty="0">
                          <a:solidFill>
                            <a:srgbClr val="203864"/>
                          </a:solidFill>
                        </a:rPr>
                        <a:t> </a:t>
                      </a:r>
                      <a:r>
                        <a:rPr lang="es-ES" sz="2200" dirty="0" err="1">
                          <a:solidFill>
                            <a:srgbClr val="203864"/>
                          </a:solidFill>
                        </a:rPr>
                        <a:t>the</a:t>
                      </a:r>
                      <a:r>
                        <a:rPr lang="es-ES" sz="2200" dirty="0">
                          <a:solidFill>
                            <a:srgbClr val="203864"/>
                          </a:solidFill>
                        </a:rPr>
                        <a:t> culture.</a:t>
                      </a:r>
                    </a:p>
                  </a:txBody>
                  <a:tcPr anchor="ctr"/>
                </a:tc>
                <a:extLst>
                  <a:ext uri="{0D108BD9-81ED-4DB2-BD59-A6C34878D82A}">
                    <a16:rowId xmlns:a16="http://schemas.microsoft.com/office/drawing/2014/main" val="2183986981"/>
                  </a:ext>
                </a:extLst>
              </a:tr>
              <a:tr h="932014">
                <a:tc>
                  <a:txBody>
                    <a:bodyPr/>
                    <a:lstStyle/>
                    <a:p>
                      <a:r>
                        <a:rPr lang="x-none" sz="2200" b="1" dirty="0">
                          <a:solidFill>
                            <a:srgbClr val="203864"/>
                          </a:solidFill>
                        </a:rPr>
                        <a:t>2</a:t>
                      </a:r>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rPr>
                        <a:t>He</a:t>
                      </a:r>
                      <a:r>
                        <a:rPr lang="es-ES" sz="2200" dirty="0">
                          <a:solidFill>
                            <a:srgbClr val="203864"/>
                          </a:solidFill>
                        </a:rPr>
                        <a:t> </a:t>
                      </a:r>
                      <a:r>
                        <a:rPr lang="es-ES" sz="2200" b="1" dirty="0" err="1">
                          <a:solidFill>
                            <a:srgbClr val="203864"/>
                          </a:solidFill>
                        </a:rPr>
                        <a:t>travelled</a:t>
                      </a:r>
                      <a:r>
                        <a:rPr lang="es-ES" sz="2200" dirty="0">
                          <a:solidFill>
                            <a:srgbClr val="203864"/>
                          </a:solidFill>
                        </a:rPr>
                        <a:t> </a:t>
                      </a:r>
                      <a:r>
                        <a:rPr lang="es-ES" sz="2200" dirty="0" err="1">
                          <a:solidFill>
                            <a:srgbClr val="203864"/>
                          </a:solidFill>
                        </a:rPr>
                        <a:t>by</a:t>
                      </a:r>
                      <a:r>
                        <a:rPr lang="es-ES" sz="2200" dirty="0">
                          <a:solidFill>
                            <a:srgbClr val="203864"/>
                          </a:solidFill>
                        </a:rPr>
                        <a:t> </a:t>
                      </a:r>
                      <a:r>
                        <a:rPr lang="es-ES" sz="2200" dirty="0" err="1">
                          <a:solidFill>
                            <a:srgbClr val="203864"/>
                          </a:solidFill>
                        </a:rPr>
                        <a:t>boat</a:t>
                      </a:r>
                      <a:r>
                        <a:rPr lang="es-ES" sz="2200" dirty="0">
                          <a:solidFill>
                            <a:srgbClr val="203864"/>
                          </a:solidFill>
                        </a:rPr>
                        <a:t> to look </a:t>
                      </a:r>
                      <a:r>
                        <a:rPr lang="es-ES" sz="2200" dirty="0" err="1">
                          <a:solidFill>
                            <a:srgbClr val="203864"/>
                          </a:solidFill>
                        </a:rPr>
                        <a:t>for</a:t>
                      </a:r>
                      <a:r>
                        <a:rPr lang="es-ES" sz="2200" dirty="0">
                          <a:solidFill>
                            <a:srgbClr val="203864"/>
                          </a:solidFill>
                        </a:rPr>
                        <a:t> </a:t>
                      </a:r>
                      <a:r>
                        <a:rPr lang="es-ES" sz="2200" dirty="0" err="1">
                          <a:solidFill>
                            <a:srgbClr val="203864"/>
                          </a:solidFill>
                        </a:rPr>
                        <a:t>gold</a:t>
                      </a:r>
                      <a:r>
                        <a:rPr lang="es-ES" sz="2200" dirty="0">
                          <a:solidFill>
                            <a:srgbClr val="203864"/>
                          </a:solidFill>
                        </a:rPr>
                        <a:t>.</a:t>
                      </a:r>
                    </a:p>
                  </a:txBody>
                  <a:tcPr anchor="ctr"/>
                </a:tc>
                <a:extLst>
                  <a:ext uri="{0D108BD9-81ED-4DB2-BD59-A6C34878D82A}">
                    <a16:rowId xmlns:a16="http://schemas.microsoft.com/office/drawing/2014/main" val="1118756728"/>
                  </a:ext>
                </a:extLst>
              </a:tr>
              <a:tr h="932014">
                <a:tc>
                  <a:txBody>
                    <a:bodyPr/>
                    <a:lstStyle/>
                    <a:p>
                      <a:r>
                        <a:rPr lang="x-none" sz="2200" b="1" dirty="0">
                          <a:solidFill>
                            <a:srgbClr val="203864"/>
                          </a:solidFill>
                        </a:rPr>
                        <a:t>3</a:t>
                      </a:r>
                    </a:p>
                  </a:txBody>
                  <a:tcPr anchor="ctr" anchorCtr="1"/>
                </a:tc>
                <a:tc>
                  <a:txBody>
                    <a:bodyPr/>
                    <a:lstStyle/>
                    <a:p>
                      <a:r>
                        <a:rPr lang="es-ES" sz="2200" b="1" dirty="0" err="1">
                          <a:solidFill>
                            <a:srgbClr val="203864"/>
                          </a:solidFill>
                        </a:rPr>
                        <a:t>They</a:t>
                      </a:r>
                      <a:r>
                        <a:rPr lang="es-ES" sz="2200" dirty="0">
                          <a:solidFill>
                            <a:srgbClr val="203864"/>
                          </a:solidFill>
                        </a:rPr>
                        <a:t> </a:t>
                      </a:r>
                      <a:r>
                        <a:rPr lang="es-ES" sz="2200" b="1" strike="noStrike" dirty="0" err="1">
                          <a:solidFill>
                            <a:srgbClr val="203864"/>
                          </a:solidFill>
                        </a:rPr>
                        <a:t>walked</a:t>
                      </a:r>
                      <a:r>
                        <a:rPr lang="es-ES" sz="2200" dirty="0">
                          <a:solidFill>
                            <a:srgbClr val="203864"/>
                          </a:solidFill>
                        </a:rPr>
                        <a:t> to </a:t>
                      </a:r>
                      <a:r>
                        <a:rPr lang="es-ES" sz="2200" dirty="0" err="1">
                          <a:solidFill>
                            <a:srgbClr val="203864"/>
                          </a:solidFill>
                        </a:rPr>
                        <a:t>the</a:t>
                      </a:r>
                      <a:r>
                        <a:rPr lang="es-ES" sz="2200" dirty="0">
                          <a:solidFill>
                            <a:srgbClr val="203864"/>
                          </a:solidFill>
                        </a:rPr>
                        <a:t> </a:t>
                      </a:r>
                      <a:r>
                        <a:rPr lang="es-ES" sz="2200" dirty="0" err="1">
                          <a:solidFill>
                            <a:srgbClr val="203864"/>
                          </a:solidFill>
                        </a:rPr>
                        <a:t>coast</a:t>
                      </a:r>
                      <a:r>
                        <a:rPr lang="es-ES" sz="2200" dirty="0">
                          <a:solidFill>
                            <a:srgbClr val="203864"/>
                          </a:solidFill>
                        </a:rPr>
                        <a:t> to </a:t>
                      </a:r>
                      <a:r>
                        <a:rPr lang="es-ES" sz="2200" dirty="0" err="1">
                          <a:solidFill>
                            <a:srgbClr val="203864"/>
                          </a:solidFill>
                        </a:rPr>
                        <a:t>talk</a:t>
                      </a:r>
                      <a:r>
                        <a:rPr lang="es-ES" sz="2200" dirty="0">
                          <a:solidFill>
                            <a:srgbClr val="203864"/>
                          </a:solidFill>
                        </a:rPr>
                        <a:t> </a:t>
                      </a:r>
                      <a:r>
                        <a:rPr lang="es-ES" sz="2200" dirty="0" err="1">
                          <a:solidFill>
                            <a:srgbClr val="203864"/>
                          </a:solidFill>
                        </a:rPr>
                        <a:t>with</a:t>
                      </a:r>
                      <a:r>
                        <a:rPr lang="es-ES" sz="2200" dirty="0">
                          <a:solidFill>
                            <a:srgbClr val="203864"/>
                          </a:solidFill>
                        </a:rPr>
                        <a:t> </a:t>
                      </a:r>
                      <a:r>
                        <a:rPr lang="es-ES" sz="2200" dirty="0" err="1">
                          <a:solidFill>
                            <a:srgbClr val="203864"/>
                          </a:solidFill>
                        </a:rPr>
                        <a:t>the</a:t>
                      </a:r>
                      <a:r>
                        <a:rPr lang="es-ES" sz="2200" dirty="0">
                          <a:solidFill>
                            <a:srgbClr val="203864"/>
                          </a:solidFill>
                        </a:rPr>
                        <a:t> </a:t>
                      </a:r>
                      <a:r>
                        <a:rPr lang="es-ES" sz="2200" dirty="0" err="1">
                          <a:solidFill>
                            <a:srgbClr val="203864"/>
                          </a:solidFill>
                        </a:rPr>
                        <a:t>Spanish</a:t>
                      </a:r>
                      <a:r>
                        <a:rPr lang="es-ES" sz="2200" dirty="0">
                          <a:solidFill>
                            <a:srgbClr val="203864"/>
                          </a:solidFill>
                        </a:rPr>
                        <a:t>.</a:t>
                      </a:r>
                    </a:p>
                  </a:txBody>
                  <a:tcPr anchor="ctr"/>
                </a:tc>
                <a:extLst>
                  <a:ext uri="{0D108BD9-81ED-4DB2-BD59-A6C34878D82A}">
                    <a16:rowId xmlns:a16="http://schemas.microsoft.com/office/drawing/2014/main" val="4084794354"/>
                  </a:ext>
                </a:extLst>
              </a:tr>
              <a:tr h="932014">
                <a:tc>
                  <a:txBody>
                    <a:bodyPr/>
                    <a:lstStyle/>
                    <a:p>
                      <a:r>
                        <a:rPr lang="x-none" sz="2200" b="1" dirty="0">
                          <a:solidFill>
                            <a:srgbClr val="203864"/>
                          </a:solidFill>
                        </a:rPr>
                        <a:t>4</a:t>
                      </a:r>
                    </a:p>
                  </a:txBody>
                  <a:tcPr anchor="ctr" anchorCtr="1"/>
                </a:tc>
                <a:tc>
                  <a:txBody>
                    <a:bodyPr/>
                    <a:lstStyle/>
                    <a:p>
                      <a:r>
                        <a:rPr lang="es-ES" sz="2200" b="1" dirty="0" err="1">
                          <a:solidFill>
                            <a:srgbClr val="203864"/>
                          </a:solidFill>
                        </a:rPr>
                        <a:t>They</a:t>
                      </a:r>
                      <a:r>
                        <a:rPr lang="es-ES" sz="2200" dirty="0">
                          <a:solidFill>
                            <a:srgbClr val="203864"/>
                          </a:solidFill>
                        </a:rPr>
                        <a:t> </a:t>
                      </a:r>
                      <a:r>
                        <a:rPr lang="es-ES" sz="2200" b="1" dirty="0" err="1">
                          <a:solidFill>
                            <a:srgbClr val="203864"/>
                          </a:solidFill>
                        </a:rPr>
                        <a:t>cried</a:t>
                      </a:r>
                      <a:r>
                        <a:rPr lang="es-ES" sz="2200" dirty="0">
                          <a:solidFill>
                            <a:srgbClr val="203864"/>
                          </a:solidFill>
                        </a:rPr>
                        <a:t> and </a:t>
                      </a:r>
                      <a:r>
                        <a:rPr lang="es-ES" sz="2200" b="1" dirty="0" err="1">
                          <a:solidFill>
                            <a:srgbClr val="203864"/>
                          </a:solidFill>
                        </a:rPr>
                        <a:t>shouted</a:t>
                      </a:r>
                      <a:r>
                        <a:rPr lang="es-ES" sz="2200" dirty="0">
                          <a:solidFill>
                            <a:srgbClr val="203864"/>
                          </a:solidFill>
                        </a:rPr>
                        <a:t> </a:t>
                      </a:r>
                      <a:r>
                        <a:rPr lang="es-ES" sz="2200" dirty="0" err="1">
                          <a:solidFill>
                            <a:srgbClr val="203864"/>
                          </a:solidFill>
                        </a:rPr>
                        <a:t>because</a:t>
                      </a:r>
                      <a:r>
                        <a:rPr lang="es-ES" sz="2200" dirty="0">
                          <a:solidFill>
                            <a:srgbClr val="203864"/>
                          </a:solidFill>
                        </a:rPr>
                        <a:t> of </a:t>
                      </a:r>
                      <a:r>
                        <a:rPr lang="es-ES" sz="2200" dirty="0" err="1">
                          <a:solidFill>
                            <a:srgbClr val="203864"/>
                          </a:solidFill>
                        </a:rPr>
                        <a:t>the</a:t>
                      </a:r>
                      <a:r>
                        <a:rPr lang="es-ES" sz="2200" dirty="0">
                          <a:solidFill>
                            <a:srgbClr val="203864"/>
                          </a:solidFill>
                        </a:rPr>
                        <a:t> </a:t>
                      </a:r>
                      <a:r>
                        <a:rPr lang="es-ES" sz="2200" dirty="0" err="1">
                          <a:solidFill>
                            <a:srgbClr val="203864"/>
                          </a:solidFill>
                        </a:rPr>
                        <a:t>horses</a:t>
                      </a:r>
                      <a:r>
                        <a:rPr lang="es-ES" sz="2200" dirty="0">
                          <a:solidFill>
                            <a:srgbClr val="203864"/>
                          </a:solidFill>
                        </a:rPr>
                        <a:t>.</a:t>
                      </a:r>
                    </a:p>
                  </a:txBody>
                  <a:tcPr anchor="ctr"/>
                </a:tc>
                <a:extLst>
                  <a:ext uri="{0D108BD9-81ED-4DB2-BD59-A6C34878D82A}">
                    <a16:rowId xmlns:a16="http://schemas.microsoft.com/office/drawing/2014/main" val="4248873225"/>
                  </a:ext>
                </a:extLst>
              </a:tr>
              <a:tr h="932014">
                <a:tc>
                  <a:txBody>
                    <a:bodyPr/>
                    <a:lstStyle/>
                    <a:p>
                      <a:r>
                        <a:rPr lang="x-none" sz="2200" b="1" dirty="0">
                          <a:solidFill>
                            <a:srgbClr val="203864"/>
                          </a:solidFill>
                        </a:rPr>
                        <a:t>5</a:t>
                      </a:r>
                    </a:p>
                  </a:txBody>
                  <a:tcPr anchor="ctr" anchorCtr="1"/>
                </a:tc>
                <a:tc>
                  <a:txBody>
                    <a:bodyPr/>
                    <a:lstStyle/>
                    <a:p>
                      <a:r>
                        <a:rPr lang="es-ES" sz="2200" b="1" dirty="0">
                          <a:solidFill>
                            <a:srgbClr val="203864"/>
                          </a:solidFill>
                        </a:rPr>
                        <a:t>He</a:t>
                      </a:r>
                      <a:r>
                        <a:rPr lang="es-ES" sz="2200" dirty="0">
                          <a:solidFill>
                            <a:srgbClr val="203864"/>
                          </a:solidFill>
                        </a:rPr>
                        <a:t> </a:t>
                      </a:r>
                      <a:r>
                        <a:rPr lang="es-ES" sz="2200" b="1" dirty="0" err="1">
                          <a:solidFill>
                            <a:srgbClr val="203864"/>
                          </a:solidFill>
                        </a:rPr>
                        <a:t>sent</a:t>
                      </a:r>
                      <a:r>
                        <a:rPr lang="es-ES" sz="2200" dirty="0">
                          <a:solidFill>
                            <a:srgbClr val="203864"/>
                          </a:solidFill>
                        </a:rPr>
                        <a:t> a </a:t>
                      </a:r>
                      <a:r>
                        <a:rPr lang="es-ES" sz="2200" dirty="0" err="1">
                          <a:solidFill>
                            <a:srgbClr val="203864"/>
                          </a:solidFill>
                        </a:rPr>
                        <a:t>group</a:t>
                      </a:r>
                      <a:r>
                        <a:rPr lang="es-ES" sz="2200" dirty="0">
                          <a:solidFill>
                            <a:srgbClr val="203864"/>
                          </a:solidFill>
                        </a:rPr>
                        <a:t> of </a:t>
                      </a:r>
                      <a:r>
                        <a:rPr lang="es-ES" sz="2200" dirty="0" err="1">
                          <a:solidFill>
                            <a:srgbClr val="203864"/>
                          </a:solidFill>
                        </a:rPr>
                        <a:t>men</a:t>
                      </a:r>
                      <a:r>
                        <a:rPr lang="es-ES" sz="2200" dirty="0">
                          <a:solidFill>
                            <a:srgbClr val="203864"/>
                          </a:solidFill>
                        </a:rPr>
                        <a:t> to </a:t>
                      </a:r>
                      <a:r>
                        <a:rPr lang="es-ES" sz="2200" dirty="0" err="1">
                          <a:solidFill>
                            <a:srgbClr val="203864"/>
                          </a:solidFill>
                        </a:rPr>
                        <a:t>get</a:t>
                      </a:r>
                      <a:r>
                        <a:rPr lang="es-ES" sz="2200" dirty="0">
                          <a:solidFill>
                            <a:srgbClr val="203864"/>
                          </a:solidFill>
                        </a:rPr>
                        <a:t> to </a:t>
                      </a:r>
                      <a:r>
                        <a:rPr lang="es-ES" sz="2200" dirty="0" err="1">
                          <a:solidFill>
                            <a:srgbClr val="203864"/>
                          </a:solidFill>
                        </a:rPr>
                        <a:t>know</a:t>
                      </a:r>
                      <a:r>
                        <a:rPr lang="es-ES" sz="2200" dirty="0">
                          <a:solidFill>
                            <a:srgbClr val="203864"/>
                          </a:solidFill>
                        </a:rPr>
                        <a:t> </a:t>
                      </a:r>
                      <a:r>
                        <a:rPr lang="es-ES" sz="2200" dirty="0" err="1">
                          <a:solidFill>
                            <a:srgbClr val="203864"/>
                          </a:solidFill>
                        </a:rPr>
                        <a:t>the</a:t>
                      </a:r>
                      <a:r>
                        <a:rPr lang="es-ES" sz="2200" dirty="0">
                          <a:solidFill>
                            <a:srgbClr val="203864"/>
                          </a:solidFill>
                        </a:rPr>
                        <a:t> </a:t>
                      </a:r>
                      <a:r>
                        <a:rPr lang="es-ES" sz="2200" dirty="0" err="1">
                          <a:solidFill>
                            <a:srgbClr val="203864"/>
                          </a:solidFill>
                        </a:rPr>
                        <a:t>king</a:t>
                      </a:r>
                      <a:r>
                        <a:rPr lang="es-ES" sz="2200" dirty="0">
                          <a:solidFill>
                            <a:srgbClr val="203864"/>
                          </a:solidFill>
                        </a:rPr>
                        <a:t>.</a:t>
                      </a:r>
                    </a:p>
                  </a:txBody>
                  <a:tcPr anchor="ctr"/>
                </a:tc>
                <a:extLst>
                  <a:ext uri="{0D108BD9-81ED-4DB2-BD59-A6C34878D82A}">
                    <a16:rowId xmlns:a16="http://schemas.microsoft.com/office/drawing/2014/main" val="1507122629"/>
                  </a:ext>
                </a:extLst>
              </a:tr>
            </a:tbl>
          </a:graphicData>
        </a:graphic>
      </p:graphicFrame>
      <p:sp>
        <p:nvSpPr>
          <p:cNvPr id="19" name="Título 4">
            <a:extLst>
              <a:ext uri="{FF2B5EF4-FFF2-40B4-BE49-F238E27FC236}">
                <a16:creationId xmlns:a16="http://schemas.microsoft.com/office/drawing/2014/main" id="{2ED494CD-0E75-A143-A910-20683FDA8A21}"/>
              </a:ext>
            </a:extLst>
          </p:cNvPr>
          <p:cNvSpPr txBox="1">
            <a:spLocks/>
          </p:cNvSpPr>
          <p:nvPr/>
        </p:nvSpPr>
        <p:spPr>
          <a:xfrm>
            <a:off x="6290313" y="221589"/>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t>Persona B</a:t>
            </a:r>
            <a:endParaRPr lang="x-none" sz="2400" dirty="0"/>
          </a:p>
        </p:txBody>
      </p:sp>
    </p:spTree>
    <p:extLst>
      <p:ext uri="{BB962C8B-B14F-4D97-AF65-F5344CB8AC3E}">
        <p14:creationId xmlns:p14="http://schemas.microsoft.com/office/powerpoint/2010/main" val="3156493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2414200" y="921778"/>
            <a:ext cx="2514601" cy="402304"/>
          </a:xfrm>
        </p:spPr>
        <p:txBody>
          <a:bodyPr>
            <a:normAutofit fontScale="90000"/>
          </a:bodyPr>
          <a:lstStyle/>
          <a:p>
            <a:r>
              <a:rPr lang="en-GB" sz="2400" b="1" dirty="0"/>
              <a:t>Persona A</a:t>
            </a:r>
            <a:endParaRPr lang="x-none" sz="2400" dirty="0"/>
          </a:p>
        </p:txBody>
      </p:sp>
      <p:sp>
        <p:nvSpPr>
          <p:cNvPr id="20" name="Título 4">
            <a:extLst>
              <a:ext uri="{FF2B5EF4-FFF2-40B4-BE49-F238E27FC236}">
                <a16:creationId xmlns:a16="http://schemas.microsoft.com/office/drawing/2014/main" id="{3DBC23A1-F41B-8D49-ABF0-6843CE8E4B2E}"/>
              </a:ext>
            </a:extLst>
          </p:cNvPr>
          <p:cNvSpPr txBox="1">
            <a:spLocks/>
          </p:cNvSpPr>
          <p:nvPr/>
        </p:nvSpPr>
        <p:spPr>
          <a:xfrm>
            <a:off x="137121" y="224209"/>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t>Respuestas</a:t>
            </a:r>
            <a:endParaRPr lang="x-none" sz="2400" dirty="0"/>
          </a:p>
        </p:txBody>
      </p:sp>
      <p:graphicFrame>
        <p:nvGraphicFramePr>
          <p:cNvPr id="21" name="Tabla 20">
            <a:extLst>
              <a:ext uri="{FF2B5EF4-FFF2-40B4-BE49-F238E27FC236}">
                <a16:creationId xmlns:a16="http://schemas.microsoft.com/office/drawing/2014/main" id="{02F35951-4198-D44E-847B-E81EA2A8B446}"/>
              </a:ext>
            </a:extLst>
          </p:cNvPr>
          <p:cNvGraphicFramePr>
            <a:graphicFrameLocks noGrp="1"/>
          </p:cNvGraphicFramePr>
          <p:nvPr>
            <p:extLst>
              <p:ext uri="{D42A27DB-BD31-4B8C-83A1-F6EECF244321}">
                <p14:modId xmlns:p14="http://schemas.microsoft.com/office/powerpoint/2010/main" val="103532144"/>
              </p:ext>
            </p:extLst>
          </p:nvPr>
        </p:nvGraphicFramePr>
        <p:xfrm>
          <a:off x="268023" y="1403838"/>
          <a:ext cx="5721626" cy="4596925"/>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9385">
                <a:tc>
                  <a:txBody>
                    <a:bodyPr/>
                    <a:lstStyle/>
                    <a:p>
                      <a:r>
                        <a:rPr lang="x-none" sz="2200" b="1" dirty="0">
                          <a:solidFill>
                            <a:srgbClr val="203864"/>
                          </a:solidFill>
                        </a:rPr>
                        <a:t>1</a:t>
                      </a:r>
                    </a:p>
                  </a:txBody>
                  <a:tcPr anchor="ctr" anchorCtr="1"/>
                </a:tc>
                <a:tc>
                  <a:txBody>
                    <a:bodyPr/>
                    <a:lstStyle/>
                    <a:p>
                      <a:pPr marL="457200" indent="-457200">
                        <a:buAutoNum type="alphaLcParenR"/>
                      </a:pPr>
                      <a:r>
                        <a:rPr lang="es-ES" sz="2200" b="0" dirty="0">
                          <a:solidFill>
                            <a:srgbClr val="203864"/>
                          </a:solidFill>
                        </a:rPr>
                        <a:t>Los españoles.</a:t>
                      </a:r>
                    </a:p>
                    <a:p>
                      <a:pPr marL="457200" indent="-457200">
                        <a:buAutoNum type="alphaLcParenR"/>
                      </a:pPr>
                      <a:r>
                        <a:rPr lang="es-ES" sz="2200" b="0" dirty="0">
                          <a:solidFill>
                            <a:srgbClr val="203864"/>
                          </a:solidFill>
                        </a:rPr>
                        <a:t>El conquistador.</a:t>
                      </a:r>
                    </a:p>
                  </a:txBody>
                  <a:tcPr anchor="ctr"/>
                </a:tc>
                <a:extLst>
                  <a:ext uri="{0D108BD9-81ED-4DB2-BD59-A6C34878D82A}">
                    <a16:rowId xmlns:a16="http://schemas.microsoft.com/office/drawing/2014/main" val="2055318081"/>
                  </a:ext>
                </a:extLst>
              </a:tr>
              <a:tr h="919385">
                <a:tc>
                  <a:txBody>
                    <a:bodyPr/>
                    <a:lstStyle/>
                    <a:p>
                      <a:r>
                        <a:rPr lang="es-ES" sz="2200" b="1" dirty="0">
                          <a:solidFill>
                            <a:srgbClr val="203864"/>
                          </a:solidFill>
                        </a:rPr>
                        <a:t>2</a:t>
                      </a:r>
                      <a:endParaRPr lang="x-none" sz="2200" b="1" dirty="0">
                        <a:solidFill>
                          <a:srgbClr val="203864"/>
                        </a:solidFill>
                      </a:endParaRPr>
                    </a:p>
                  </a:txBody>
                  <a:tcPr anchor="ctr" anchorCtr="1"/>
                </a:tc>
                <a:tc>
                  <a:txBody>
                    <a:bodyPr/>
                    <a:lstStyle/>
                    <a:p>
                      <a:pPr marL="457200" indent="-457200">
                        <a:buAutoNum type="alphaLcParenR"/>
                      </a:pPr>
                      <a:r>
                        <a:rPr lang="es-ES" sz="2200" b="0" dirty="0">
                          <a:solidFill>
                            <a:srgbClr val="203864"/>
                          </a:solidFill>
                        </a:rPr>
                        <a:t>Los españoles.</a:t>
                      </a:r>
                    </a:p>
                    <a:p>
                      <a:pPr marL="457200" indent="-457200">
                        <a:buAutoNum type="alphaLcParenR"/>
                      </a:pPr>
                      <a:r>
                        <a:rPr lang="es-ES" sz="2200" b="0" dirty="0">
                          <a:solidFill>
                            <a:srgbClr val="203864"/>
                          </a:solidFill>
                        </a:rPr>
                        <a:t>El conquistador.</a:t>
                      </a:r>
                    </a:p>
                  </a:txBody>
                  <a:tcPr anchor="ctr"/>
                </a:tc>
                <a:extLst>
                  <a:ext uri="{0D108BD9-81ED-4DB2-BD59-A6C34878D82A}">
                    <a16:rowId xmlns:a16="http://schemas.microsoft.com/office/drawing/2014/main" val="3975786799"/>
                  </a:ext>
                </a:extLst>
              </a:tr>
              <a:tr h="919385">
                <a:tc>
                  <a:txBody>
                    <a:bodyPr/>
                    <a:lstStyle/>
                    <a:p>
                      <a:r>
                        <a:rPr lang="es-ES" sz="2200" b="1" dirty="0">
                          <a:solidFill>
                            <a:srgbClr val="203864"/>
                          </a:solidFill>
                        </a:rPr>
                        <a:t>3</a:t>
                      </a:r>
                      <a:endParaRPr lang="x-none" sz="2200" b="1" dirty="0">
                        <a:solidFill>
                          <a:srgbClr val="203864"/>
                        </a:solidFill>
                      </a:endParaRPr>
                    </a:p>
                  </a:txBody>
                  <a:tcPr anchor="ctr" anchorCtr="1"/>
                </a:tc>
                <a:tc>
                  <a:txBody>
                    <a:bodyPr/>
                    <a:lstStyle/>
                    <a:p>
                      <a:pPr marL="457200" indent="-457200">
                        <a:buAutoNum type="alphaLcParenR"/>
                      </a:pPr>
                      <a:r>
                        <a:rPr lang="es-ES" sz="2200" b="0" dirty="0">
                          <a:solidFill>
                            <a:srgbClr val="203864"/>
                          </a:solidFill>
                        </a:rPr>
                        <a:t>El rey inca.</a:t>
                      </a:r>
                    </a:p>
                    <a:p>
                      <a:pPr marL="457200" indent="-457200">
                        <a:buAutoNum type="alphaLcParenR"/>
                      </a:pPr>
                      <a:r>
                        <a:rPr lang="es-ES" sz="2200" b="0" dirty="0">
                          <a:solidFill>
                            <a:srgbClr val="203864"/>
                          </a:solidFill>
                        </a:rPr>
                        <a:t>Los indígenas.</a:t>
                      </a:r>
                    </a:p>
                  </a:txBody>
                  <a:tcPr anchor="ctr"/>
                </a:tc>
                <a:extLst>
                  <a:ext uri="{0D108BD9-81ED-4DB2-BD59-A6C34878D82A}">
                    <a16:rowId xmlns:a16="http://schemas.microsoft.com/office/drawing/2014/main" val="2991403660"/>
                  </a:ext>
                </a:extLst>
              </a:tr>
              <a:tr h="919385">
                <a:tc>
                  <a:txBody>
                    <a:bodyPr/>
                    <a:lstStyle/>
                    <a:p>
                      <a:r>
                        <a:rPr lang="es-ES" sz="2200" b="1" dirty="0">
                          <a:solidFill>
                            <a:srgbClr val="203864"/>
                          </a:solidFill>
                        </a:rPr>
                        <a:t>4</a:t>
                      </a:r>
                      <a:endParaRPr lang="x-none" sz="2200" b="1" dirty="0">
                        <a:solidFill>
                          <a:srgbClr val="203864"/>
                        </a:solidFill>
                      </a:endParaRPr>
                    </a:p>
                  </a:txBody>
                  <a:tcPr anchor="ctr" anchorCtr="1"/>
                </a:tc>
                <a:tc>
                  <a:txBody>
                    <a:bodyPr/>
                    <a:lstStyle/>
                    <a:p>
                      <a:pPr marL="457200" indent="-457200">
                        <a:buAutoNum type="alphaLcParenR"/>
                      </a:pPr>
                      <a:r>
                        <a:rPr lang="es-ES" sz="2200" b="0" dirty="0">
                          <a:solidFill>
                            <a:srgbClr val="203864"/>
                          </a:solidFill>
                        </a:rPr>
                        <a:t>Los indígenas</a:t>
                      </a:r>
                    </a:p>
                    <a:p>
                      <a:pPr marL="457200" indent="-457200">
                        <a:buAutoNum type="alphaLcParenR"/>
                      </a:pPr>
                      <a:r>
                        <a:rPr lang="es-ES" sz="2200" b="0" dirty="0">
                          <a:solidFill>
                            <a:srgbClr val="203864"/>
                          </a:solidFill>
                        </a:rPr>
                        <a:t>El rey inca.</a:t>
                      </a:r>
                    </a:p>
                  </a:txBody>
                  <a:tcPr anchor="ctr"/>
                </a:tc>
                <a:extLst>
                  <a:ext uri="{0D108BD9-81ED-4DB2-BD59-A6C34878D82A}">
                    <a16:rowId xmlns:a16="http://schemas.microsoft.com/office/drawing/2014/main" val="1179314339"/>
                  </a:ext>
                </a:extLst>
              </a:tr>
              <a:tr h="919385">
                <a:tc>
                  <a:txBody>
                    <a:bodyPr/>
                    <a:lstStyle/>
                    <a:p>
                      <a:r>
                        <a:rPr lang="es-ES" sz="2200" b="1" dirty="0">
                          <a:solidFill>
                            <a:srgbClr val="203864"/>
                          </a:solidFill>
                        </a:rPr>
                        <a:t>5</a:t>
                      </a:r>
                      <a:endParaRPr lang="x-none" sz="2200" b="1" dirty="0">
                        <a:solidFill>
                          <a:srgbClr val="203864"/>
                        </a:solidFill>
                      </a:endParaRPr>
                    </a:p>
                  </a:txBody>
                  <a:tcPr anchor="ctr" anchorCtr="1"/>
                </a:tc>
                <a:tc>
                  <a:txBody>
                    <a:bodyPr/>
                    <a:lstStyle/>
                    <a:p>
                      <a:pPr marL="457200" indent="-457200">
                        <a:buAutoNum type="alphaLcParenR"/>
                      </a:pPr>
                      <a:r>
                        <a:rPr lang="es-ES" sz="2200" b="0" dirty="0">
                          <a:solidFill>
                            <a:srgbClr val="203864"/>
                          </a:solidFill>
                        </a:rPr>
                        <a:t>El conquistador.</a:t>
                      </a:r>
                    </a:p>
                    <a:p>
                      <a:pPr marL="457200" indent="-457200">
                        <a:buAutoNum type="alphaLcParenR"/>
                      </a:pPr>
                      <a:r>
                        <a:rPr lang="es-ES" sz="2200" b="0" dirty="0">
                          <a:solidFill>
                            <a:srgbClr val="203864"/>
                          </a:solidFill>
                        </a:rPr>
                        <a:t>Los españoles.</a:t>
                      </a:r>
                    </a:p>
                  </a:txBody>
                  <a:tcPr anchor="ctr"/>
                </a:tc>
                <a:extLst>
                  <a:ext uri="{0D108BD9-81ED-4DB2-BD59-A6C34878D82A}">
                    <a16:rowId xmlns:a16="http://schemas.microsoft.com/office/drawing/2014/main" val="310109558"/>
                  </a:ext>
                </a:extLst>
              </a:tr>
            </a:tbl>
          </a:graphicData>
        </a:graphic>
      </p:graphicFrame>
      <p:sp>
        <p:nvSpPr>
          <p:cNvPr id="23" name="Título 4">
            <a:extLst>
              <a:ext uri="{FF2B5EF4-FFF2-40B4-BE49-F238E27FC236}">
                <a16:creationId xmlns:a16="http://schemas.microsoft.com/office/drawing/2014/main" id="{48B5078E-627B-0248-B6CE-E1E72351B3C1}"/>
              </a:ext>
            </a:extLst>
          </p:cNvPr>
          <p:cNvSpPr txBox="1">
            <a:spLocks/>
          </p:cNvSpPr>
          <p:nvPr/>
        </p:nvSpPr>
        <p:spPr>
          <a:xfrm>
            <a:off x="8348530" y="921778"/>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t>Persona B</a:t>
            </a:r>
            <a:endParaRPr lang="x-none" sz="2400" dirty="0"/>
          </a:p>
        </p:txBody>
      </p:sp>
      <p:graphicFrame>
        <p:nvGraphicFramePr>
          <p:cNvPr id="24" name="Tabla 23">
            <a:extLst>
              <a:ext uri="{FF2B5EF4-FFF2-40B4-BE49-F238E27FC236}">
                <a16:creationId xmlns:a16="http://schemas.microsoft.com/office/drawing/2014/main" id="{71F3B8A9-4BC9-4045-B58F-CCF8DE517C36}"/>
              </a:ext>
            </a:extLst>
          </p:cNvPr>
          <p:cNvGraphicFramePr>
            <a:graphicFrameLocks noGrp="1"/>
          </p:cNvGraphicFramePr>
          <p:nvPr>
            <p:extLst>
              <p:ext uri="{D42A27DB-BD31-4B8C-83A1-F6EECF244321}">
                <p14:modId xmlns:p14="http://schemas.microsoft.com/office/powerpoint/2010/main" val="2159674355"/>
              </p:ext>
            </p:extLst>
          </p:nvPr>
        </p:nvGraphicFramePr>
        <p:xfrm>
          <a:off x="6202353" y="1403838"/>
          <a:ext cx="5721626" cy="4596925"/>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9385">
                <a:tc>
                  <a:txBody>
                    <a:bodyPr/>
                    <a:lstStyle/>
                    <a:p>
                      <a:r>
                        <a:rPr lang="x-none" sz="2200" b="1" dirty="0">
                          <a:solidFill>
                            <a:srgbClr val="203864"/>
                          </a:solidFill>
                        </a:rPr>
                        <a:t>1</a:t>
                      </a:r>
                    </a:p>
                  </a:txBody>
                  <a:tcPr anchor="ctr" anchorCtr="1"/>
                </a:tc>
                <a:tc>
                  <a:txBody>
                    <a:bodyPr/>
                    <a:lstStyle/>
                    <a:p>
                      <a:pPr marL="457200" indent="-457200">
                        <a:buAutoNum type="alphaLcParenR"/>
                      </a:pPr>
                      <a:r>
                        <a:rPr lang="es-ES" sz="2200" b="0" dirty="0">
                          <a:solidFill>
                            <a:srgbClr val="203864"/>
                          </a:solidFill>
                        </a:rPr>
                        <a:t>Los indígenas.</a:t>
                      </a:r>
                    </a:p>
                    <a:p>
                      <a:pPr marL="457200" indent="-457200">
                        <a:buAutoNum type="alphaLcParenR"/>
                      </a:pPr>
                      <a:r>
                        <a:rPr lang="es-ES" sz="2200" b="0" dirty="0">
                          <a:solidFill>
                            <a:srgbClr val="203864"/>
                          </a:solidFill>
                        </a:rPr>
                        <a:t>El rey inca.</a:t>
                      </a:r>
                    </a:p>
                  </a:txBody>
                  <a:tcPr anchor="ctr"/>
                </a:tc>
                <a:extLst>
                  <a:ext uri="{0D108BD9-81ED-4DB2-BD59-A6C34878D82A}">
                    <a16:rowId xmlns:a16="http://schemas.microsoft.com/office/drawing/2014/main" val="2055318081"/>
                  </a:ext>
                </a:extLst>
              </a:tr>
              <a:tr h="919385">
                <a:tc>
                  <a:txBody>
                    <a:bodyPr/>
                    <a:lstStyle/>
                    <a:p>
                      <a:r>
                        <a:rPr lang="es-ES" sz="2200" b="1" dirty="0">
                          <a:solidFill>
                            <a:srgbClr val="203864"/>
                          </a:solidFill>
                        </a:rPr>
                        <a:t>2</a:t>
                      </a:r>
                      <a:endParaRPr lang="x-none" sz="2200" b="1" dirty="0">
                        <a:solidFill>
                          <a:srgbClr val="203864"/>
                        </a:solidFill>
                      </a:endParaRPr>
                    </a:p>
                  </a:txBody>
                  <a:tcPr anchor="ctr" anchorCtr="1"/>
                </a:tc>
                <a:tc>
                  <a:txBody>
                    <a:bodyPr/>
                    <a:lstStyle/>
                    <a:p>
                      <a:pPr marL="457200" indent="-457200">
                        <a:buAutoNum type="alphaLcParenR"/>
                      </a:pPr>
                      <a:r>
                        <a:rPr lang="es-ES" sz="2200" b="0" dirty="0">
                          <a:solidFill>
                            <a:srgbClr val="203864"/>
                          </a:solidFill>
                        </a:rPr>
                        <a:t>El conquistador.</a:t>
                      </a:r>
                    </a:p>
                    <a:p>
                      <a:pPr marL="457200" indent="-457200">
                        <a:buAutoNum type="alphaLcParenR"/>
                      </a:pPr>
                      <a:r>
                        <a:rPr lang="es-ES" sz="2200" b="0" dirty="0">
                          <a:solidFill>
                            <a:srgbClr val="203864"/>
                          </a:solidFill>
                        </a:rPr>
                        <a:t>Los españoles.</a:t>
                      </a:r>
                    </a:p>
                  </a:txBody>
                  <a:tcPr anchor="ctr"/>
                </a:tc>
                <a:extLst>
                  <a:ext uri="{0D108BD9-81ED-4DB2-BD59-A6C34878D82A}">
                    <a16:rowId xmlns:a16="http://schemas.microsoft.com/office/drawing/2014/main" val="3975786799"/>
                  </a:ext>
                </a:extLst>
              </a:tr>
              <a:tr h="919385">
                <a:tc>
                  <a:txBody>
                    <a:bodyPr/>
                    <a:lstStyle/>
                    <a:p>
                      <a:r>
                        <a:rPr lang="es-ES" sz="2200" b="1" dirty="0">
                          <a:solidFill>
                            <a:srgbClr val="203864"/>
                          </a:solidFill>
                        </a:rPr>
                        <a:t>3</a:t>
                      </a:r>
                      <a:endParaRPr lang="x-none" sz="2200" b="1" dirty="0">
                        <a:solidFill>
                          <a:srgbClr val="203864"/>
                        </a:solidFill>
                      </a:endParaRPr>
                    </a:p>
                  </a:txBody>
                  <a:tcPr anchor="ctr" anchorCtr="1"/>
                </a:tc>
                <a:tc>
                  <a:txBody>
                    <a:bodyPr/>
                    <a:lstStyle/>
                    <a:p>
                      <a:pPr marL="457200" indent="-457200">
                        <a:buAutoNum type="alphaLcParenR"/>
                      </a:pPr>
                      <a:r>
                        <a:rPr lang="es-ES" sz="2200" b="0" dirty="0">
                          <a:solidFill>
                            <a:srgbClr val="203864"/>
                          </a:solidFill>
                        </a:rPr>
                        <a:t>Los españoles.</a:t>
                      </a:r>
                    </a:p>
                    <a:p>
                      <a:pPr marL="457200" indent="-457200">
                        <a:buAutoNum type="alphaLcParenR"/>
                      </a:pPr>
                      <a:r>
                        <a:rPr lang="es-ES" sz="2200" b="0" dirty="0">
                          <a:solidFill>
                            <a:srgbClr val="203864"/>
                          </a:solidFill>
                        </a:rPr>
                        <a:t>El conquistador.</a:t>
                      </a:r>
                    </a:p>
                  </a:txBody>
                  <a:tcPr anchor="ctr"/>
                </a:tc>
                <a:extLst>
                  <a:ext uri="{0D108BD9-81ED-4DB2-BD59-A6C34878D82A}">
                    <a16:rowId xmlns:a16="http://schemas.microsoft.com/office/drawing/2014/main" val="2991403660"/>
                  </a:ext>
                </a:extLst>
              </a:tr>
              <a:tr h="919385">
                <a:tc>
                  <a:txBody>
                    <a:bodyPr/>
                    <a:lstStyle/>
                    <a:p>
                      <a:r>
                        <a:rPr lang="es-ES" sz="2200" b="1" dirty="0">
                          <a:solidFill>
                            <a:srgbClr val="203864"/>
                          </a:solidFill>
                        </a:rPr>
                        <a:t>4</a:t>
                      </a:r>
                      <a:endParaRPr lang="x-none" sz="2200" b="1" dirty="0">
                        <a:solidFill>
                          <a:srgbClr val="203864"/>
                        </a:solidFill>
                      </a:endParaRPr>
                    </a:p>
                  </a:txBody>
                  <a:tcPr anchor="ctr" anchorCtr="1"/>
                </a:tc>
                <a:tc>
                  <a:txBody>
                    <a:bodyPr/>
                    <a:lstStyle/>
                    <a:p>
                      <a:pPr marL="457200" indent="-457200">
                        <a:buAutoNum type="alphaLcParenR"/>
                      </a:pPr>
                      <a:r>
                        <a:rPr lang="es-ES" sz="2200" b="0" dirty="0">
                          <a:solidFill>
                            <a:srgbClr val="203864"/>
                          </a:solidFill>
                        </a:rPr>
                        <a:t>El rey de España.</a:t>
                      </a:r>
                    </a:p>
                    <a:p>
                      <a:pPr marL="457200" indent="-457200">
                        <a:buAutoNum type="alphaLcParenR"/>
                      </a:pPr>
                      <a:r>
                        <a:rPr lang="es-ES" sz="2200" b="0" dirty="0">
                          <a:solidFill>
                            <a:srgbClr val="203864"/>
                          </a:solidFill>
                        </a:rPr>
                        <a:t>Los reyes de España.</a:t>
                      </a:r>
                    </a:p>
                  </a:txBody>
                  <a:tcPr anchor="ctr"/>
                </a:tc>
                <a:extLst>
                  <a:ext uri="{0D108BD9-81ED-4DB2-BD59-A6C34878D82A}">
                    <a16:rowId xmlns:a16="http://schemas.microsoft.com/office/drawing/2014/main" val="1179314339"/>
                  </a:ext>
                </a:extLst>
              </a:tr>
              <a:tr h="919385">
                <a:tc>
                  <a:txBody>
                    <a:bodyPr/>
                    <a:lstStyle/>
                    <a:p>
                      <a:r>
                        <a:rPr lang="es-ES" sz="2200" b="1" dirty="0">
                          <a:solidFill>
                            <a:srgbClr val="203864"/>
                          </a:solidFill>
                        </a:rPr>
                        <a:t>5</a:t>
                      </a:r>
                      <a:endParaRPr lang="x-none" sz="2200" b="1" dirty="0">
                        <a:solidFill>
                          <a:srgbClr val="203864"/>
                        </a:solidFill>
                      </a:endParaRPr>
                    </a:p>
                  </a:txBody>
                  <a:tcPr anchor="ctr" anchorCtr="1"/>
                </a:tc>
                <a:tc>
                  <a:txBody>
                    <a:bodyPr/>
                    <a:lstStyle/>
                    <a:p>
                      <a:pPr marL="457200" indent="-457200">
                        <a:buAutoNum type="alphaLcParenR"/>
                      </a:pPr>
                      <a:r>
                        <a:rPr lang="es-ES" sz="2200" b="0" dirty="0">
                          <a:solidFill>
                            <a:srgbClr val="203864"/>
                          </a:solidFill>
                        </a:rPr>
                        <a:t>El rey inca.</a:t>
                      </a:r>
                    </a:p>
                    <a:p>
                      <a:pPr marL="457200" indent="-457200">
                        <a:buAutoNum type="alphaLcParenR"/>
                      </a:pPr>
                      <a:r>
                        <a:rPr lang="es-ES" sz="2200" b="0" dirty="0">
                          <a:solidFill>
                            <a:srgbClr val="203864"/>
                          </a:solidFill>
                        </a:rPr>
                        <a:t>Los indígenas.</a:t>
                      </a:r>
                    </a:p>
                  </a:txBody>
                  <a:tcPr anchor="ctr"/>
                </a:tc>
                <a:extLst>
                  <a:ext uri="{0D108BD9-81ED-4DB2-BD59-A6C34878D82A}">
                    <a16:rowId xmlns:a16="http://schemas.microsoft.com/office/drawing/2014/main" val="310109558"/>
                  </a:ext>
                </a:extLst>
              </a:tr>
            </a:tbl>
          </a:graphicData>
        </a:graphic>
      </p:graphicFrame>
    </p:spTree>
    <p:extLst>
      <p:ext uri="{BB962C8B-B14F-4D97-AF65-F5344CB8AC3E}">
        <p14:creationId xmlns:p14="http://schemas.microsoft.com/office/powerpoint/2010/main" val="4038850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2414200" y="921778"/>
            <a:ext cx="2514601" cy="402304"/>
          </a:xfrm>
        </p:spPr>
        <p:txBody>
          <a:bodyPr>
            <a:normAutofit fontScale="90000"/>
          </a:bodyPr>
          <a:lstStyle/>
          <a:p>
            <a:r>
              <a:rPr lang="en-GB" sz="2400" b="1" dirty="0"/>
              <a:t>Persona A</a:t>
            </a:r>
            <a:endParaRPr lang="x-none" sz="2400" dirty="0"/>
          </a:p>
        </p:txBody>
      </p:sp>
      <p:sp>
        <p:nvSpPr>
          <p:cNvPr id="20" name="Título 4">
            <a:extLst>
              <a:ext uri="{FF2B5EF4-FFF2-40B4-BE49-F238E27FC236}">
                <a16:creationId xmlns:a16="http://schemas.microsoft.com/office/drawing/2014/main" id="{3DBC23A1-F41B-8D49-ABF0-6843CE8E4B2E}"/>
              </a:ext>
            </a:extLst>
          </p:cNvPr>
          <p:cNvSpPr txBox="1">
            <a:spLocks/>
          </p:cNvSpPr>
          <p:nvPr/>
        </p:nvSpPr>
        <p:spPr>
          <a:xfrm>
            <a:off x="137121" y="224209"/>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t>Respuestas</a:t>
            </a:r>
            <a:endParaRPr lang="x-none" sz="2400" dirty="0"/>
          </a:p>
        </p:txBody>
      </p:sp>
      <p:graphicFrame>
        <p:nvGraphicFramePr>
          <p:cNvPr id="21" name="Tabla 20">
            <a:extLst>
              <a:ext uri="{FF2B5EF4-FFF2-40B4-BE49-F238E27FC236}">
                <a16:creationId xmlns:a16="http://schemas.microsoft.com/office/drawing/2014/main" id="{02F35951-4198-D44E-847B-E81EA2A8B446}"/>
              </a:ext>
            </a:extLst>
          </p:cNvPr>
          <p:cNvGraphicFramePr>
            <a:graphicFrameLocks noGrp="1"/>
          </p:cNvGraphicFramePr>
          <p:nvPr>
            <p:extLst>
              <p:ext uri="{D42A27DB-BD31-4B8C-83A1-F6EECF244321}">
                <p14:modId xmlns:p14="http://schemas.microsoft.com/office/powerpoint/2010/main" val="3383021041"/>
              </p:ext>
            </p:extLst>
          </p:nvPr>
        </p:nvGraphicFramePr>
        <p:xfrm>
          <a:off x="268023" y="1403838"/>
          <a:ext cx="5721626" cy="4596925"/>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9385">
                <a:tc>
                  <a:txBody>
                    <a:bodyPr/>
                    <a:lstStyle/>
                    <a:p>
                      <a:r>
                        <a:rPr lang="x-none" sz="2200" b="1" dirty="0">
                          <a:solidFill>
                            <a:srgbClr val="203864"/>
                          </a:solidFill>
                        </a:rPr>
                        <a:t>1</a:t>
                      </a:r>
                    </a:p>
                  </a:txBody>
                  <a:tcPr anchor="ctr" anchorCtr="1"/>
                </a:tc>
                <a:tc>
                  <a:txBody>
                    <a:bodyPr/>
                    <a:lstStyle/>
                    <a:p>
                      <a:pPr marL="457200" indent="-457200">
                        <a:buAutoNum type="alphaLcParenR"/>
                      </a:pPr>
                      <a:endParaRPr lang="es-ES" sz="2200" b="0" dirty="0">
                        <a:solidFill>
                          <a:srgbClr val="203864"/>
                        </a:solidFill>
                      </a:endParaRPr>
                    </a:p>
                  </a:txBody>
                  <a:tcPr anchor="ctr"/>
                </a:tc>
                <a:extLst>
                  <a:ext uri="{0D108BD9-81ED-4DB2-BD59-A6C34878D82A}">
                    <a16:rowId xmlns:a16="http://schemas.microsoft.com/office/drawing/2014/main" val="2055318081"/>
                  </a:ext>
                </a:extLst>
              </a:tr>
              <a:tr h="919385">
                <a:tc>
                  <a:txBody>
                    <a:bodyPr/>
                    <a:lstStyle/>
                    <a:p>
                      <a:r>
                        <a:rPr lang="es-ES" sz="2200" b="1" dirty="0">
                          <a:solidFill>
                            <a:srgbClr val="203864"/>
                          </a:solidFill>
                        </a:rPr>
                        <a:t>2</a:t>
                      </a:r>
                      <a:endParaRPr lang="x-none" sz="2200" b="1" dirty="0">
                        <a:solidFill>
                          <a:srgbClr val="203864"/>
                        </a:solidFill>
                      </a:endParaRPr>
                    </a:p>
                  </a:txBody>
                  <a:tcPr anchor="ctr" anchorCtr="1"/>
                </a:tc>
                <a:tc>
                  <a:txBody>
                    <a:bodyPr/>
                    <a:lstStyle/>
                    <a:p>
                      <a:pPr marL="457200" indent="-457200">
                        <a:buAutoNum type="alphaLcParenR"/>
                      </a:pPr>
                      <a:endParaRPr lang="es-ES" sz="2200" b="0" dirty="0">
                        <a:solidFill>
                          <a:srgbClr val="203864"/>
                        </a:solidFill>
                      </a:endParaRPr>
                    </a:p>
                  </a:txBody>
                  <a:tcPr anchor="ctr"/>
                </a:tc>
                <a:extLst>
                  <a:ext uri="{0D108BD9-81ED-4DB2-BD59-A6C34878D82A}">
                    <a16:rowId xmlns:a16="http://schemas.microsoft.com/office/drawing/2014/main" val="3975786799"/>
                  </a:ext>
                </a:extLst>
              </a:tr>
              <a:tr h="919385">
                <a:tc>
                  <a:txBody>
                    <a:bodyPr/>
                    <a:lstStyle/>
                    <a:p>
                      <a:r>
                        <a:rPr lang="es-ES" sz="2200" b="1" dirty="0">
                          <a:solidFill>
                            <a:srgbClr val="203864"/>
                          </a:solidFill>
                        </a:rPr>
                        <a:t>3</a:t>
                      </a:r>
                      <a:endParaRPr lang="x-none" sz="2200" b="1" dirty="0">
                        <a:solidFill>
                          <a:srgbClr val="203864"/>
                        </a:solidFill>
                      </a:endParaRPr>
                    </a:p>
                  </a:txBody>
                  <a:tcPr anchor="ctr" anchorCtr="1"/>
                </a:tc>
                <a:tc>
                  <a:txBody>
                    <a:bodyPr/>
                    <a:lstStyle/>
                    <a:p>
                      <a:pPr marL="457200" indent="-457200">
                        <a:buAutoNum type="alphaLcParenR"/>
                      </a:pPr>
                      <a:endParaRPr lang="es-ES" sz="2200" b="0" dirty="0">
                        <a:solidFill>
                          <a:srgbClr val="203864"/>
                        </a:solidFill>
                      </a:endParaRPr>
                    </a:p>
                  </a:txBody>
                  <a:tcPr anchor="ctr"/>
                </a:tc>
                <a:extLst>
                  <a:ext uri="{0D108BD9-81ED-4DB2-BD59-A6C34878D82A}">
                    <a16:rowId xmlns:a16="http://schemas.microsoft.com/office/drawing/2014/main" val="2991403660"/>
                  </a:ext>
                </a:extLst>
              </a:tr>
              <a:tr h="919385">
                <a:tc>
                  <a:txBody>
                    <a:bodyPr/>
                    <a:lstStyle/>
                    <a:p>
                      <a:r>
                        <a:rPr lang="es-ES" sz="2200" b="1" dirty="0">
                          <a:solidFill>
                            <a:srgbClr val="203864"/>
                          </a:solidFill>
                        </a:rPr>
                        <a:t>4</a:t>
                      </a:r>
                      <a:endParaRPr lang="x-none" sz="2200" b="1" dirty="0">
                        <a:solidFill>
                          <a:srgbClr val="203864"/>
                        </a:solidFill>
                      </a:endParaRPr>
                    </a:p>
                  </a:txBody>
                  <a:tcPr anchor="ctr" anchorCtr="1"/>
                </a:tc>
                <a:tc>
                  <a:txBody>
                    <a:bodyPr/>
                    <a:lstStyle/>
                    <a:p>
                      <a:pPr marL="457200" indent="-457200">
                        <a:buAutoNum type="alphaLcParenR"/>
                      </a:pPr>
                      <a:endParaRPr lang="es-ES" sz="2200" b="0" dirty="0">
                        <a:solidFill>
                          <a:srgbClr val="203864"/>
                        </a:solidFill>
                      </a:endParaRPr>
                    </a:p>
                  </a:txBody>
                  <a:tcPr anchor="ctr"/>
                </a:tc>
                <a:extLst>
                  <a:ext uri="{0D108BD9-81ED-4DB2-BD59-A6C34878D82A}">
                    <a16:rowId xmlns:a16="http://schemas.microsoft.com/office/drawing/2014/main" val="1179314339"/>
                  </a:ext>
                </a:extLst>
              </a:tr>
              <a:tr h="919385">
                <a:tc>
                  <a:txBody>
                    <a:bodyPr/>
                    <a:lstStyle/>
                    <a:p>
                      <a:r>
                        <a:rPr lang="es-ES" sz="2200" b="1" dirty="0">
                          <a:solidFill>
                            <a:srgbClr val="203864"/>
                          </a:solidFill>
                        </a:rPr>
                        <a:t>5</a:t>
                      </a:r>
                      <a:endParaRPr lang="x-none" sz="2200" b="1" dirty="0">
                        <a:solidFill>
                          <a:srgbClr val="203864"/>
                        </a:solidFill>
                      </a:endParaRPr>
                    </a:p>
                  </a:txBody>
                  <a:tcPr anchor="ctr" anchorCtr="1"/>
                </a:tc>
                <a:tc>
                  <a:txBody>
                    <a:bodyPr/>
                    <a:lstStyle/>
                    <a:p>
                      <a:pPr marL="457200" indent="-457200">
                        <a:buAutoNum type="alphaLcParenR"/>
                      </a:pPr>
                      <a:endParaRPr lang="es-ES" sz="2200" b="0" dirty="0">
                        <a:solidFill>
                          <a:srgbClr val="203864"/>
                        </a:solidFill>
                      </a:endParaRPr>
                    </a:p>
                  </a:txBody>
                  <a:tcPr anchor="ctr"/>
                </a:tc>
                <a:extLst>
                  <a:ext uri="{0D108BD9-81ED-4DB2-BD59-A6C34878D82A}">
                    <a16:rowId xmlns:a16="http://schemas.microsoft.com/office/drawing/2014/main" val="310109558"/>
                  </a:ext>
                </a:extLst>
              </a:tr>
            </a:tbl>
          </a:graphicData>
        </a:graphic>
      </p:graphicFrame>
      <p:sp>
        <p:nvSpPr>
          <p:cNvPr id="23" name="Título 4">
            <a:extLst>
              <a:ext uri="{FF2B5EF4-FFF2-40B4-BE49-F238E27FC236}">
                <a16:creationId xmlns:a16="http://schemas.microsoft.com/office/drawing/2014/main" id="{48B5078E-627B-0248-B6CE-E1E72351B3C1}"/>
              </a:ext>
            </a:extLst>
          </p:cNvPr>
          <p:cNvSpPr txBox="1">
            <a:spLocks/>
          </p:cNvSpPr>
          <p:nvPr/>
        </p:nvSpPr>
        <p:spPr>
          <a:xfrm>
            <a:off x="8348530" y="921778"/>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t>Persona B</a:t>
            </a:r>
            <a:endParaRPr lang="x-none" sz="2400" dirty="0"/>
          </a:p>
        </p:txBody>
      </p:sp>
      <p:graphicFrame>
        <p:nvGraphicFramePr>
          <p:cNvPr id="24" name="Tabla 23">
            <a:extLst>
              <a:ext uri="{FF2B5EF4-FFF2-40B4-BE49-F238E27FC236}">
                <a16:creationId xmlns:a16="http://schemas.microsoft.com/office/drawing/2014/main" id="{71F3B8A9-4BC9-4045-B58F-CCF8DE517C36}"/>
              </a:ext>
            </a:extLst>
          </p:cNvPr>
          <p:cNvGraphicFramePr>
            <a:graphicFrameLocks noGrp="1"/>
          </p:cNvGraphicFramePr>
          <p:nvPr>
            <p:extLst>
              <p:ext uri="{D42A27DB-BD31-4B8C-83A1-F6EECF244321}">
                <p14:modId xmlns:p14="http://schemas.microsoft.com/office/powerpoint/2010/main" val="470224197"/>
              </p:ext>
            </p:extLst>
          </p:nvPr>
        </p:nvGraphicFramePr>
        <p:xfrm>
          <a:off x="6202353" y="1403838"/>
          <a:ext cx="5721626" cy="4596925"/>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9385">
                <a:tc>
                  <a:txBody>
                    <a:bodyPr/>
                    <a:lstStyle/>
                    <a:p>
                      <a:r>
                        <a:rPr lang="x-none" sz="2200" b="1" dirty="0">
                          <a:solidFill>
                            <a:srgbClr val="203864"/>
                          </a:solidFill>
                        </a:rPr>
                        <a:t>1</a:t>
                      </a:r>
                    </a:p>
                  </a:txBody>
                  <a:tcPr anchor="ctr" anchorCtr="1"/>
                </a:tc>
                <a:tc>
                  <a:txBody>
                    <a:bodyPr/>
                    <a:lstStyle/>
                    <a:p>
                      <a:pPr marL="457200" indent="-457200">
                        <a:buAutoNum type="alphaLcParenR"/>
                      </a:pPr>
                      <a:endParaRPr lang="es-ES" sz="2200" b="0" dirty="0">
                        <a:solidFill>
                          <a:srgbClr val="203864"/>
                        </a:solidFill>
                      </a:endParaRPr>
                    </a:p>
                  </a:txBody>
                  <a:tcPr anchor="ctr"/>
                </a:tc>
                <a:extLst>
                  <a:ext uri="{0D108BD9-81ED-4DB2-BD59-A6C34878D82A}">
                    <a16:rowId xmlns:a16="http://schemas.microsoft.com/office/drawing/2014/main" val="2055318081"/>
                  </a:ext>
                </a:extLst>
              </a:tr>
              <a:tr h="919385">
                <a:tc>
                  <a:txBody>
                    <a:bodyPr/>
                    <a:lstStyle/>
                    <a:p>
                      <a:r>
                        <a:rPr lang="es-ES" sz="2200" b="1" dirty="0">
                          <a:solidFill>
                            <a:srgbClr val="203864"/>
                          </a:solidFill>
                        </a:rPr>
                        <a:t>2</a:t>
                      </a:r>
                      <a:endParaRPr lang="x-none" sz="2200" b="1" dirty="0">
                        <a:solidFill>
                          <a:srgbClr val="203864"/>
                        </a:solidFill>
                      </a:endParaRPr>
                    </a:p>
                  </a:txBody>
                  <a:tcPr anchor="ctr" anchorCtr="1"/>
                </a:tc>
                <a:tc>
                  <a:txBody>
                    <a:bodyPr/>
                    <a:lstStyle/>
                    <a:p>
                      <a:pPr marL="457200" indent="-457200">
                        <a:buAutoNum type="alphaLcParenR"/>
                      </a:pPr>
                      <a:endParaRPr lang="es-ES" sz="2200" b="0" dirty="0">
                        <a:solidFill>
                          <a:srgbClr val="203864"/>
                        </a:solidFill>
                      </a:endParaRPr>
                    </a:p>
                  </a:txBody>
                  <a:tcPr anchor="ctr"/>
                </a:tc>
                <a:extLst>
                  <a:ext uri="{0D108BD9-81ED-4DB2-BD59-A6C34878D82A}">
                    <a16:rowId xmlns:a16="http://schemas.microsoft.com/office/drawing/2014/main" val="3975786799"/>
                  </a:ext>
                </a:extLst>
              </a:tr>
              <a:tr h="919385">
                <a:tc>
                  <a:txBody>
                    <a:bodyPr/>
                    <a:lstStyle/>
                    <a:p>
                      <a:r>
                        <a:rPr lang="es-ES" sz="2200" b="1" dirty="0">
                          <a:solidFill>
                            <a:srgbClr val="203864"/>
                          </a:solidFill>
                        </a:rPr>
                        <a:t>3</a:t>
                      </a:r>
                      <a:endParaRPr lang="x-none" sz="2200" b="1" dirty="0">
                        <a:solidFill>
                          <a:srgbClr val="203864"/>
                        </a:solidFill>
                      </a:endParaRPr>
                    </a:p>
                  </a:txBody>
                  <a:tcPr anchor="ctr" anchorCtr="1"/>
                </a:tc>
                <a:tc>
                  <a:txBody>
                    <a:bodyPr/>
                    <a:lstStyle/>
                    <a:p>
                      <a:pPr marL="457200" indent="-457200">
                        <a:buAutoNum type="alphaLcParenR"/>
                      </a:pPr>
                      <a:endParaRPr lang="es-ES" sz="2200" b="0" dirty="0">
                        <a:solidFill>
                          <a:srgbClr val="203864"/>
                        </a:solidFill>
                      </a:endParaRPr>
                    </a:p>
                  </a:txBody>
                  <a:tcPr anchor="ctr"/>
                </a:tc>
                <a:extLst>
                  <a:ext uri="{0D108BD9-81ED-4DB2-BD59-A6C34878D82A}">
                    <a16:rowId xmlns:a16="http://schemas.microsoft.com/office/drawing/2014/main" val="2991403660"/>
                  </a:ext>
                </a:extLst>
              </a:tr>
              <a:tr h="919385">
                <a:tc>
                  <a:txBody>
                    <a:bodyPr/>
                    <a:lstStyle/>
                    <a:p>
                      <a:r>
                        <a:rPr lang="es-ES" sz="2200" b="1" dirty="0">
                          <a:solidFill>
                            <a:srgbClr val="203864"/>
                          </a:solidFill>
                        </a:rPr>
                        <a:t>4</a:t>
                      </a:r>
                      <a:endParaRPr lang="x-none" sz="2200" b="1" dirty="0">
                        <a:solidFill>
                          <a:srgbClr val="203864"/>
                        </a:solidFill>
                      </a:endParaRPr>
                    </a:p>
                  </a:txBody>
                  <a:tcPr anchor="ctr" anchorCtr="1"/>
                </a:tc>
                <a:tc>
                  <a:txBody>
                    <a:bodyPr/>
                    <a:lstStyle/>
                    <a:p>
                      <a:pPr marL="457200" indent="-457200">
                        <a:buAutoNum type="alphaLcParenR"/>
                      </a:pPr>
                      <a:endParaRPr lang="es-ES" sz="2200" b="0" dirty="0">
                        <a:solidFill>
                          <a:srgbClr val="203864"/>
                        </a:solidFill>
                      </a:endParaRPr>
                    </a:p>
                  </a:txBody>
                  <a:tcPr anchor="ctr"/>
                </a:tc>
                <a:extLst>
                  <a:ext uri="{0D108BD9-81ED-4DB2-BD59-A6C34878D82A}">
                    <a16:rowId xmlns:a16="http://schemas.microsoft.com/office/drawing/2014/main" val="1179314339"/>
                  </a:ext>
                </a:extLst>
              </a:tr>
              <a:tr h="919385">
                <a:tc>
                  <a:txBody>
                    <a:bodyPr/>
                    <a:lstStyle/>
                    <a:p>
                      <a:r>
                        <a:rPr lang="es-ES" sz="2200" b="1" dirty="0">
                          <a:solidFill>
                            <a:srgbClr val="203864"/>
                          </a:solidFill>
                        </a:rPr>
                        <a:t>5</a:t>
                      </a:r>
                      <a:endParaRPr lang="x-none" sz="2200" b="1" dirty="0">
                        <a:solidFill>
                          <a:srgbClr val="203864"/>
                        </a:solidFill>
                      </a:endParaRPr>
                    </a:p>
                  </a:txBody>
                  <a:tcPr anchor="ctr" anchorCtr="1"/>
                </a:tc>
                <a:tc>
                  <a:txBody>
                    <a:bodyPr/>
                    <a:lstStyle/>
                    <a:p>
                      <a:pPr marL="457200" indent="-457200">
                        <a:buAutoNum type="alphaLcParenR"/>
                      </a:pPr>
                      <a:endParaRPr lang="es-ES" sz="2200" b="0" dirty="0">
                        <a:solidFill>
                          <a:srgbClr val="203864"/>
                        </a:solidFill>
                      </a:endParaRPr>
                    </a:p>
                  </a:txBody>
                  <a:tcPr anchor="ctr"/>
                </a:tc>
                <a:extLst>
                  <a:ext uri="{0D108BD9-81ED-4DB2-BD59-A6C34878D82A}">
                    <a16:rowId xmlns:a16="http://schemas.microsoft.com/office/drawing/2014/main" val="310109558"/>
                  </a:ext>
                </a:extLst>
              </a:tr>
            </a:tbl>
          </a:graphicData>
        </a:graphic>
      </p:graphicFrame>
      <p:pic>
        <p:nvPicPr>
          <p:cNvPr id="25" name="Picture 8" descr="green checkmark">
            <a:extLst>
              <a:ext uri="{FF2B5EF4-FFF2-40B4-BE49-F238E27FC236}">
                <a16:creationId xmlns:a16="http://schemas.microsoft.com/office/drawing/2014/main" id="{5E358551-D818-CB4F-A8E1-77296DA5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0720" y="1740989"/>
            <a:ext cx="406580" cy="423521"/>
          </a:xfrm>
          <a:prstGeom prst="rect">
            <a:avLst/>
          </a:prstGeom>
        </p:spPr>
      </p:pic>
      <p:pic>
        <p:nvPicPr>
          <p:cNvPr id="26" name="Picture 8" descr="green checkmark">
            <a:extLst>
              <a:ext uri="{FF2B5EF4-FFF2-40B4-BE49-F238E27FC236}">
                <a16:creationId xmlns:a16="http://schemas.microsoft.com/office/drawing/2014/main" id="{4C407C50-3CF9-7D4E-A542-94E859E359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0720" y="2676630"/>
            <a:ext cx="406580" cy="423521"/>
          </a:xfrm>
          <a:prstGeom prst="rect">
            <a:avLst/>
          </a:prstGeom>
        </p:spPr>
      </p:pic>
      <p:pic>
        <p:nvPicPr>
          <p:cNvPr id="27" name="Picture 8" descr="green checkmark">
            <a:extLst>
              <a:ext uri="{FF2B5EF4-FFF2-40B4-BE49-F238E27FC236}">
                <a16:creationId xmlns:a16="http://schemas.microsoft.com/office/drawing/2014/main" id="{6618CF5F-9E1C-EF47-B9EB-F2748F1A3A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1115" y="3622317"/>
            <a:ext cx="406580" cy="423521"/>
          </a:xfrm>
          <a:prstGeom prst="rect">
            <a:avLst/>
          </a:prstGeom>
        </p:spPr>
      </p:pic>
      <p:pic>
        <p:nvPicPr>
          <p:cNvPr id="28" name="Picture 8" descr="green checkmark">
            <a:extLst>
              <a:ext uri="{FF2B5EF4-FFF2-40B4-BE49-F238E27FC236}">
                <a16:creationId xmlns:a16="http://schemas.microsoft.com/office/drawing/2014/main" id="{FC25BA1D-E622-4947-9CCC-50E13C0F68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1115" y="4215058"/>
            <a:ext cx="406580" cy="423521"/>
          </a:xfrm>
          <a:prstGeom prst="rect">
            <a:avLst/>
          </a:prstGeom>
        </p:spPr>
      </p:pic>
      <p:pic>
        <p:nvPicPr>
          <p:cNvPr id="29" name="Picture 8" descr="green checkmark">
            <a:extLst>
              <a:ext uri="{FF2B5EF4-FFF2-40B4-BE49-F238E27FC236}">
                <a16:creationId xmlns:a16="http://schemas.microsoft.com/office/drawing/2014/main" id="{43902B98-14F1-1D4A-9AB1-FDF1E186C7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1115" y="5129383"/>
            <a:ext cx="406580" cy="423521"/>
          </a:xfrm>
          <a:prstGeom prst="rect">
            <a:avLst/>
          </a:prstGeom>
        </p:spPr>
      </p:pic>
      <p:pic>
        <p:nvPicPr>
          <p:cNvPr id="30" name="Picture 8" descr="green checkmark">
            <a:extLst>
              <a:ext uri="{FF2B5EF4-FFF2-40B4-BE49-F238E27FC236}">
                <a16:creationId xmlns:a16="http://schemas.microsoft.com/office/drawing/2014/main" id="{C4755D79-E3E2-C843-B3F2-3FADBE18E4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3131" y="1460665"/>
            <a:ext cx="406580" cy="423521"/>
          </a:xfrm>
          <a:prstGeom prst="rect">
            <a:avLst/>
          </a:prstGeom>
        </p:spPr>
      </p:pic>
      <p:sp>
        <p:nvSpPr>
          <p:cNvPr id="15" name="CuadroTexto 14">
            <a:extLst>
              <a:ext uri="{FF2B5EF4-FFF2-40B4-BE49-F238E27FC236}">
                <a16:creationId xmlns:a16="http://schemas.microsoft.com/office/drawing/2014/main" id="{F07E9AEC-A3BA-6B4D-A1F5-70ED2C1352EF}"/>
              </a:ext>
            </a:extLst>
          </p:cNvPr>
          <p:cNvSpPr txBox="1"/>
          <p:nvPr/>
        </p:nvSpPr>
        <p:spPr>
          <a:xfrm>
            <a:off x="1043887" y="1489088"/>
            <a:ext cx="2829621"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Los españoles.</a:t>
            </a:r>
          </a:p>
          <a:p>
            <a:pPr marL="457200" indent="-457200">
              <a:buAutoNum type="alphaLcParenR"/>
            </a:pPr>
            <a:r>
              <a:rPr lang="es-ES" sz="2200" dirty="0">
                <a:solidFill>
                  <a:schemeClr val="accent5">
                    <a:lumMod val="50000"/>
                  </a:schemeClr>
                </a:solidFill>
              </a:rPr>
              <a:t>El conquistador.</a:t>
            </a:r>
          </a:p>
        </p:txBody>
      </p:sp>
      <p:sp>
        <p:nvSpPr>
          <p:cNvPr id="31" name="CuadroTexto 30">
            <a:extLst>
              <a:ext uri="{FF2B5EF4-FFF2-40B4-BE49-F238E27FC236}">
                <a16:creationId xmlns:a16="http://schemas.microsoft.com/office/drawing/2014/main" id="{78AF3152-1325-5C42-A255-CD3FCB0EA864}"/>
              </a:ext>
            </a:extLst>
          </p:cNvPr>
          <p:cNvSpPr txBox="1"/>
          <p:nvPr/>
        </p:nvSpPr>
        <p:spPr>
          <a:xfrm>
            <a:off x="1043887" y="2357597"/>
            <a:ext cx="2829621"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Los españoles.</a:t>
            </a:r>
          </a:p>
          <a:p>
            <a:pPr marL="457200" indent="-457200">
              <a:buAutoNum type="alphaLcParenR"/>
            </a:pPr>
            <a:r>
              <a:rPr lang="es-ES" sz="2200" dirty="0">
                <a:solidFill>
                  <a:schemeClr val="accent5">
                    <a:lumMod val="50000"/>
                  </a:schemeClr>
                </a:solidFill>
              </a:rPr>
              <a:t>El conquistador.</a:t>
            </a:r>
          </a:p>
        </p:txBody>
      </p:sp>
      <p:sp>
        <p:nvSpPr>
          <p:cNvPr id="32" name="CuadroTexto 31">
            <a:extLst>
              <a:ext uri="{FF2B5EF4-FFF2-40B4-BE49-F238E27FC236}">
                <a16:creationId xmlns:a16="http://schemas.microsoft.com/office/drawing/2014/main" id="{FDF1EC2B-A88F-CB4C-8804-99A64B4CAF9E}"/>
              </a:ext>
            </a:extLst>
          </p:cNvPr>
          <p:cNvSpPr txBox="1"/>
          <p:nvPr/>
        </p:nvSpPr>
        <p:spPr>
          <a:xfrm>
            <a:off x="1043887" y="3276397"/>
            <a:ext cx="2549096"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El rey inca.</a:t>
            </a:r>
          </a:p>
          <a:p>
            <a:pPr marL="457200" indent="-457200">
              <a:buAutoNum type="alphaLcParenR"/>
            </a:pPr>
            <a:r>
              <a:rPr lang="es-ES" sz="2200" dirty="0">
                <a:solidFill>
                  <a:schemeClr val="accent5">
                    <a:lumMod val="50000"/>
                  </a:schemeClr>
                </a:solidFill>
              </a:rPr>
              <a:t>Los indígenas.</a:t>
            </a:r>
          </a:p>
        </p:txBody>
      </p:sp>
      <p:sp>
        <p:nvSpPr>
          <p:cNvPr id="33" name="CuadroTexto 32">
            <a:extLst>
              <a:ext uri="{FF2B5EF4-FFF2-40B4-BE49-F238E27FC236}">
                <a16:creationId xmlns:a16="http://schemas.microsoft.com/office/drawing/2014/main" id="{25F759F1-D198-F748-88A6-318DB9B49C85}"/>
              </a:ext>
            </a:extLst>
          </p:cNvPr>
          <p:cNvSpPr txBox="1"/>
          <p:nvPr/>
        </p:nvSpPr>
        <p:spPr>
          <a:xfrm>
            <a:off x="1043887" y="4253859"/>
            <a:ext cx="2470548"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Los indígenas</a:t>
            </a:r>
          </a:p>
          <a:p>
            <a:pPr marL="457200" indent="-457200">
              <a:buAutoNum type="alphaLcParenR"/>
            </a:pPr>
            <a:r>
              <a:rPr lang="es-ES" sz="2200" dirty="0">
                <a:solidFill>
                  <a:schemeClr val="accent5">
                    <a:lumMod val="50000"/>
                  </a:schemeClr>
                </a:solidFill>
              </a:rPr>
              <a:t>El rey inca.</a:t>
            </a:r>
          </a:p>
        </p:txBody>
      </p:sp>
      <p:sp>
        <p:nvSpPr>
          <p:cNvPr id="34" name="CuadroTexto 33">
            <a:extLst>
              <a:ext uri="{FF2B5EF4-FFF2-40B4-BE49-F238E27FC236}">
                <a16:creationId xmlns:a16="http://schemas.microsoft.com/office/drawing/2014/main" id="{F00CBD2F-448C-9745-9584-786CDFEAACB8}"/>
              </a:ext>
            </a:extLst>
          </p:cNvPr>
          <p:cNvSpPr txBox="1"/>
          <p:nvPr/>
        </p:nvSpPr>
        <p:spPr>
          <a:xfrm>
            <a:off x="1043887" y="5129384"/>
            <a:ext cx="2829621"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El conquistador.</a:t>
            </a:r>
          </a:p>
          <a:p>
            <a:pPr marL="457200" indent="-457200">
              <a:buAutoNum type="alphaLcParenR"/>
            </a:pPr>
            <a:r>
              <a:rPr lang="es-ES" sz="2200" dirty="0">
                <a:solidFill>
                  <a:schemeClr val="accent5">
                    <a:lumMod val="50000"/>
                  </a:schemeClr>
                </a:solidFill>
              </a:rPr>
              <a:t>Los españoles.</a:t>
            </a:r>
          </a:p>
        </p:txBody>
      </p:sp>
      <p:sp>
        <p:nvSpPr>
          <p:cNvPr id="35" name="CuadroTexto 34">
            <a:extLst>
              <a:ext uri="{FF2B5EF4-FFF2-40B4-BE49-F238E27FC236}">
                <a16:creationId xmlns:a16="http://schemas.microsoft.com/office/drawing/2014/main" id="{932CB3AE-9770-E746-AF91-A7978BB28FA0}"/>
              </a:ext>
            </a:extLst>
          </p:cNvPr>
          <p:cNvSpPr txBox="1"/>
          <p:nvPr/>
        </p:nvSpPr>
        <p:spPr>
          <a:xfrm>
            <a:off x="1048696" y="1489088"/>
            <a:ext cx="2824812"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Los españoles.</a:t>
            </a:r>
          </a:p>
          <a:p>
            <a:pPr marL="457200" indent="-457200">
              <a:buAutoNum type="alphaLcParenR"/>
            </a:pPr>
            <a:r>
              <a:rPr lang="es-ES" sz="2200" b="1" dirty="0">
                <a:solidFill>
                  <a:schemeClr val="accent5">
                    <a:lumMod val="50000"/>
                  </a:schemeClr>
                </a:solidFill>
              </a:rPr>
              <a:t>El conquistador.</a:t>
            </a:r>
          </a:p>
        </p:txBody>
      </p:sp>
      <p:sp>
        <p:nvSpPr>
          <p:cNvPr id="36" name="CuadroTexto 35">
            <a:extLst>
              <a:ext uri="{FF2B5EF4-FFF2-40B4-BE49-F238E27FC236}">
                <a16:creationId xmlns:a16="http://schemas.microsoft.com/office/drawing/2014/main" id="{F557A216-F7A9-6E42-B1A1-90652612C28D}"/>
              </a:ext>
            </a:extLst>
          </p:cNvPr>
          <p:cNvSpPr txBox="1"/>
          <p:nvPr/>
        </p:nvSpPr>
        <p:spPr>
          <a:xfrm>
            <a:off x="1019556" y="2351892"/>
            <a:ext cx="2824812"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Los españoles.</a:t>
            </a:r>
          </a:p>
          <a:p>
            <a:pPr marL="457200" indent="-457200">
              <a:buAutoNum type="alphaLcParenR"/>
            </a:pPr>
            <a:r>
              <a:rPr lang="es-ES" sz="2200" b="1" dirty="0">
                <a:solidFill>
                  <a:schemeClr val="accent5">
                    <a:lumMod val="50000"/>
                  </a:schemeClr>
                </a:solidFill>
              </a:rPr>
              <a:t>El conquistador.</a:t>
            </a:r>
            <a:endParaRPr lang="es-ES" sz="2200" dirty="0">
              <a:solidFill>
                <a:schemeClr val="accent5">
                  <a:lumMod val="50000"/>
                </a:schemeClr>
              </a:solidFill>
            </a:endParaRPr>
          </a:p>
        </p:txBody>
      </p:sp>
      <p:sp>
        <p:nvSpPr>
          <p:cNvPr id="37" name="CuadroTexto 36">
            <a:extLst>
              <a:ext uri="{FF2B5EF4-FFF2-40B4-BE49-F238E27FC236}">
                <a16:creationId xmlns:a16="http://schemas.microsoft.com/office/drawing/2014/main" id="{0D521E69-5DA8-9449-A02A-4A83D4F825A9}"/>
              </a:ext>
            </a:extLst>
          </p:cNvPr>
          <p:cNvSpPr txBox="1"/>
          <p:nvPr/>
        </p:nvSpPr>
        <p:spPr>
          <a:xfrm>
            <a:off x="1043887" y="3294442"/>
            <a:ext cx="2549096"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El rey inca.</a:t>
            </a:r>
          </a:p>
          <a:p>
            <a:pPr marL="457200" indent="-457200">
              <a:buAutoNum type="alphaLcParenR"/>
            </a:pPr>
            <a:r>
              <a:rPr lang="es-ES" sz="2200" b="1" dirty="0">
                <a:solidFill>
                  <a:schemeClr val="accent5">
                    <a:lumMod val="50000"/>
                  </a:schemeClr>
                </a:solidFill>
              </a:rPr>
              <a:t>Los indígenas.</a:t>
            </a:r>
          </a:p>
        </p:txBody>
      </p:sp>
      <p:sp>
        <p:nvSpPr>
          <p:cNvPr id="38" name="CuadroTexto 37">
            <a:extLst>
              <a:ext uri="{FF2B5EF4-FFF2-40B4-BE49-F238E27FC236}">
                <a16:creationId xmlns:a16="http://schemas.microsoft.com/office/drawing/2014/main" id="{0F84C1E4-3904-754A-8697-8A368EB54684}"/>
              </a:ext>
            </a:extLst>
          </p:cNvPr>
          <p:cNvSpPr txBox="1"/>
          <p:nvPr/>
        </p:nvSpPr>
        <p:spPr>
          <a:xfrm>
            <a:off x="1043887" y="4241054"/>
            <a:ext cx="2470548" cy="769441"/>
          </a:xfrm>
          <a:prstGeom prst="rect">
            <a:avLst/>
          </a:prstGeom>
          <a:noFill/>
        </p:spPr>
        <p:txBody>
          <a:bodyPr wrap="none" rtlCol="0">
            <a:spAutoFit/>
          </a:bodyPr>
          <a:lstStyle/>
          <a:p>
            <a:pPr marL="457200" indent="-457200">
              <a:buAutoNum type="alphaLcParenR"/>
            </a:pPr>
            <a:r>
              <a:rPr lang="es-ES" sz="2200" b="1" dirty="0">
                <a:solidFill>
                  <a:schemeClr val="accent5">
                    <a:lumMod val="50000"/>
                  </a:schemeClr>
                </a:solidFill>
              </a:rPr>
              <a:t>Los indígenas</a:t>
            </a:r>
          </a:p>
          <a:p>
            <a:pPr marL="457200" indent="-457200">
              <a:buAutoNum type="alphaLcParenR"/>
            </a:pPr>
            <a:r>
              <a:rPr lang="es-ES" sz="2200" dirty="0">
                <a:solidFill>
                  <a:schemeClr val="accent5">
                    <a:lumMod val="50000"/>
                  </a:schemeClr>
                </a:solidFill>
              </a:rPr>
              <a:t>El rey inca.</a:t>
            </a:r>
          </a:p>
        </p:txBody>
      </p:sp>
      <p:sp>
        <p:nvSpPr>
          <p:cNvPr id="39" name="CuadroTexto 38">
            <a:extLst>
              <a:ext uri="{FF2B5EF4-FFF2-40B4-BE49-F238E27FC236}">
                <a16:creationId xmlns:a16="http://schemas.microsoft.com/office/drawing/2014/main" id="{EA076215-31D0-8148-A395-8A8303444B5D}"/>
              </a:ext>
            </a:extLst>
          </p:cNvPr>
          <p:cNvSpPr txBox="1"/>
          <p:nvPr/>
        </p:nvSpPr>
        <p:spPr>
          <a:xfrm>
            <a:off x="1043886" y="5129383"/>
            <a:ext cx="2829621" cy="769441"/>
          </a:xfrm>
          <a:prstGeom prst="rect">
            <a:avLst/>
          </a:prstGeom>
          <a:noFill/>
        </p:spPr>
        <p:txBody>
          <a:bodyPr wrap="none" rtlCol="0">
            <a:spAutoFit/>
          </a:bodyPr>
          <a:lstStyle/>
          <a:p>
            <a:pPr marL="457200" indent="-457200">
              <a:buAutoNum type="alphaLcParenR"/>
            </a:pPr>
            <a:r>
              <a:rPr lang="es-ES" sz="2200" b="1" dirty="0">
                <a:solidFill>
                  <a:schemeClr val="accent5">
                    <a:lumMod val="50000"/>
                  </a:schemeClr>
                </a:solidFill>
              </a:rPr>
              <a:t>El conquistador.</a:t>
            </a:r>
          </a:p>
          <a:p>
            <a:pPr marL="457200" indent="-457200">
              <a:buAutoNum type="alphaLcParenR"/>
            </a:pPr>
            <a:r>
              <a:rPr lang="es-ES" sz="2200" dirty="0">
                <a:solidFill>
                  <a:schemeClr val="accent5">
                    <a:lumMod val="50000"/>
                  </a:schemeClr>
                </a:solidFill>
              </a:rPr>
              <a:t>Los españoles.</a:t>
            </a:r>
          </a:p>
        </p:txBody>
      </p:sp>
      <p:sp>
        <p:nvSpPr>
          <p:cNvPr id="16" name="CuadroTexto 15">
            <a:extLst>
              <a:ext uri="{FF2B5EF4-FFF2-40B4-BE49-F238E27FC236}">
                <a16:creationId xmlns:a16="http://schemas.microsoft.com/office/drawing/2014/main" id="{507CF49D-0BA6-7342-AE21-360F17DBA82F}"/>
              </a:ext>
            </a:extLst>
          </p:cNvPr>
          <p:cNvSpPr txBox="1"/>
          <p:nvPr/>
        </p:nvSpPr>
        <p:spPr>
          <a:xfrm>
            <a:off x="7073982" y="1489087"/>
            <a:ext cx="2549096"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Los indígenas.</a:t>
            </a:r>
          </a:p>
          <a:p>
            <a:pPr marL="457200" indent="-457200">
              <a:buAutoNum type="alphaLcParenR"/>
            </a:pPr>
            <a:r>
              <a:rPr lang="es-ES" sz="2200" dirty="0">
                <a:solidFill>
                  <a:schemeClr val="accent5">
                    <a:lumMod val="50000"/>
                  </a:schemeClr>
                </a:solidFill>
              </a:rPr>
              <a:t>El rey inca.</a:t>
            </a:r>
          </a:p>
        </p:txBody>
      </p:sp>
      <p:sp>
        <p:nvSpPr>
          <p:cNvPr id="40" name="CuadroTexto 39">
            <a:extLst>
              <a:ext uri="{FF2B5EF4-FFF2-40B4-BE49-F238E27FC236}">
                <a16:creationId xmlns:a16="http://schemas.microsoft.com/office/drawing/2014/main" id="{A535F138-7BC4-2749-944C-96D87254EC93}"/>
              </a:ext>
            </a:extLst>
          </p:cNvPr>
          <p:cNvSpPr txBox="1"/>
          <p:nvPr/>
        </p:nvSpPr>
        <p:spPr>
          <a:xfrm>
            <a:off x="7073982" y="2357595"/>
            <a:ext cx="2829621" cy="769441"/>
          </a:xfrm>
          <a:prstGeom prst="rect">
            <a:avLst/>
          </a:prstGeom>
          <a:noFill/>
        </p:spPr>
        <p:txBody>
          <a:bodyPr wrap="none" rtlCol="0">
            <a:spAutoFit/>
          </a:bodyPr>
          <a:lstStyle/>
          <a:p>
            <a:pPr marL="457200" indent="-457200">
              <a:buAutoNum type="alphaLcParenR"/>
            </a:pPr>
            <a:r>
              <a:rPr lang="es-ES" sz="2200" dirty="0">
                <a:solidFill>
                  <a:srgbClr val="203864"/>
                </a:solidFill>
              </a:rPr>
              <a:t>Los españoles.</a:t>
            </a:r>
          </a:p>
          <a:p>
            <a:pPr marL="457200" indent="-457200">
              <a:buAutoNum type="alphaLcParenR"/>
            </a:pPr>
            <a:r>
              <a:rPr lang="es-ES" sz="2200" dirty="0">
                <a:solidFill>
                  <a:srgbClr val="203864"/>
                </a:solidFill>
              </a:rPr>
              <a:t>El conquistador.</a:t>
            </a:r>
          </a:p>
        </p:txBody>
      </p:sp>
      <p:sp>
        <p:nvSpPr>
          <p:cNvPr id="41" name="CuadroTexto 40">
            <a:extLst>
              <a:ext uri="{FF2B5EF4-FFF2-40B4-BE49-F238E27FC236}">
                <a16:creationId xmlns:a16="http://schemas.microsoft.com/office/drawing/2014/main" id="{07AC4F31-5C4B-CE47-8684-66D5938B5FD8}"/>
              </a:ext>
            </a:extLst>
          </p:cNvPr>
          <p:cNvSpPr txBox="1"/>
          <p:nvPr/>
        </p:nvSpPr>
        <p:spPr>
          <a:xfrm>
            <a:off x="7073982" y="4200413"/>
            <a:ext cx="3478837"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El rey de España.</a:t>
            </a:r>
          </a:p>
          <a:p>
            <a:pPr marL="457200" indent="-457200">
              <a:buAutoNum type="alphaLcParenR"/>
            </a:pPr>
            <a:r>
              <a:rPr lang="es-ES" sz="2200" dirty="0">
                <a:solidFill>
                  <a:schemeClr val="accent5">
                    <a:lumMod val="50000"/>
                  </a:schemeClr>
                </a:solidFill>
              </a:rPr>
              <a:t>Los reyes de España.</a:t>
            </a:r>
          </a:p>
        </p:txBody>
      </p:sp>
      <p:sp>
        <p:nvSpPr>
          <p:cNvPr id="42" name="CuadroTexto 41">
            <a:extLst>
              <a:ext uri="{FF2B5EF4-FFF2-40B4-BE49-F238E27FC236}">
                <a16:creationId xmlns:a16="http://schemas.microsoft.com/office/drawing/2014/main" id="{6DAE243B-0509-F54D-ABEE-6DC827A38CE1}"/>
              </a:ext>
            </a:extLst>
          </p:cNvPr>
          <p:cNvSpPr txBox="1"/>
          <p:nvPr/>
        </p:nvSpPr>
        <p:spPr>
          <a:xfrm>
            <a:off x="7073982" y="3303651"/>
            <a:ext cx="2549096"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El rey inca.</a:t>
            </a:r>
          </a:p>
          <a:p>
            <a:pPr marL="457200" indent="-457200">
              <a:buAutoNum type="alphaLcParenR"/>
            </a:pPr>
            <a:r>
              <a:rPr lang="es-ES" sz="2200" dirty="0">
                <a:solidFill>
                  <a:schemeClr val="accent5">
                    <a:lumMod val="50000"/>
                  </a:schemeClr>
                </a:solidFill>
              </a:rPr>
              <a:t>Los indígenas.</a:t>
            </a:r>
          </a:p>
        </p:txBody>
      </p:sp>
      <p:sp>
        <p:nvSpPr>
          <p:cNvPr id="43" name="CuadroTexto 42">
            <a:extLst>
              <a:ext uri="{FF2B5EF4-FFF2-40B4-BE49-F238E27FC236}">
                <a16:creationId xmlns:a16="http://schemas.microsoft.com/office/drawing/2014/main" id="{7F69B716-1B8A-9246-B880-2461B12C0804}"/>
              </a:ext>
            </a:extLst>
          </p:cNvPr>
          <p:cNvSpPr txBox="1"/>
          <p:nvPr/>
        </p:nvSpPr>
        <p:spPr>
          <a:xfrm>
            <a:off x="7073982" y="5129383"/>
            <a:ext cx="2549096"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El rey inca.</a:t>
            </a:r>
          </a:p>
          <a:p>
            <a:pPr marL="457200" indent="-457200">
              <a:buAutoNum type="alphaLcParenR"/>
            </a:pPr>
            <a:r>
              <a:rPr lang="es-ES" sz="2200" dirty="0">
                <a:solidFill>
                  <a:schemeClr val="accent5">
                    <a:lumMod val="50000"/>
                  </a:schemeClr>
                </a:solidFill>
              </a:rPr>
              <a:t>Los indígenas.</a:t>
            </a:r>
          </a:p>
        </p:txBody>
      </p:sp>
      <p:sp>
        <p:nvSpPr>
          <p:cNvPr id="44" name="CuadroTexto 43">
            <a:extLst>
              <a:ext uri="{FF2B5EF4-FFF2-40B4-BE49-F238E27FC236}">
                <a16:creationId xmlns:a16="http://schemas.microsoft.com/office/drawing/2014/main" id="{502AB99E-A580-7D45-80C6-D0C8AA4A0A49}"/>
              </a:ext>
            </a:extLst>
          </p:cNvPr>
          <p:cNvSpPr txBox="1"/>
          <p:nvPr/>
        </p:nvSpPr>
        <p:spPr>
          <a:xfrm>
            <a:off x="7073982" y="1499466"/>
            <a:ext cx="2549096" cy="769441"/>
          </a:xfrm>
          <a:prstGeom prst="rect">
            <a:avLst/>
          </a:prstGeom>
          <a:noFill/>
        </p:spPr>
        <p:txBody>
          <a:bodyPr wrap="none" rtlCol="0">
            <a:spAutoFit/>
          </a:bodyPr>
          <a:lstStyle/>
          <a:p>
            <a:pPr marL="457200" indent="-457200">
              <a:buAutoNum type="alphaLcParenR"/>
            </a:pPr>
            <a:r>
              <a:rPr lang="es-ES" sz="2200" b="1" dirty="0">
                <a:solidFill>
                  <a:schemeClr val="accent5">
                    <a:lumMod val="50000"/>
                  </a:schemeClr>
                </a:solidFill>
              </a:rPr>
              <a:t>Los indígenas.</a:t>
            </a:r>
          </a:p>
          <a:p>
            <a:pPr marL="457200" indent="-457200">
              <a:buAutoNum type="alphaLcParenR"/>
            </a:pPr>
            <a:r>
              <a:rPr lang="es-ES" sz="2200" dirty="0">
                <a:solidFill>
                  <a:schemeClr val="accent5">
                    <a:lumMod val="50000"/>
                  </a:schemeClr>
                </a:solidFill>
              </a:rPr>
              <a:t>El rey inca.</a:t>
            </a:r>
          </a:p>
        </p:txBody>
      </p:sp>
      <p:sp>
        <p:nvSpPr>
          <p:cNvPr id="45" name="CuadroTexto 44">
            <a:extLst>
              <a:ext uri="{FF2B5EF4-FFF2-40B4-BE49-F238E27FC236}">
                <a16:creationId xmlns:a16="http://schemas.microsoft.com/office/drawing/2014/main" id="{A11E1E56-F010-CE4E-BBEF-BCCB6F8D584C}"/>
              </a:ext>
            </a:extLst>
          </p:cNvPr>
          <p:cNvSpPr txBox="1"/>
          <p:nvPr/>
        </p:nvSpPr>
        <p:spPr>
          <a:xfrm>
            <a:off x="7073982" y="2359718"/>
            <a:ext cx="2824812" cy="769441"/>
          </a:xfrm>
          <a:prstGeom prst="rect">
            <a:avLst/>
          </a:prstGeom>
          <a:noFill/>
        </p:spPr>
        <p:txBody>
          <a:bodyPr wrap="none" rtlCol="0">
            <a:spAutoFit/>
          </a:bodyPr>
          <a:lstStyle/>
          <a:p>
            <a:pPr marL="457200" indent="-457200">
              <a:buAutoNum type="alphaLcParenR"/>
            </a:pPr>
            <a:r>
              <a:rPr lang="es-ES" sz="2200" dirty="0">
                <a:solidFill>
                  <a:srgbClr val="203864"/>
                </a:solidFill>
              </a:rPr>
              <a:t>Los españoles.</a:t>
            </a:r>
          </a:p>
          <a:p>
            <a:pPr marL="457200" indent="-457200">
              <a:buAutoNum type="alphaLcParenR"/>
            </a:pPr>
            <a:r>
              <a:rPr lang="es-ES" sz="2200" b="1" dirty="0">
                <a:solidFill>
                  <a:srgbClr val="203864"/>
                </a:solidFill>
              </a:rPr>
              <a:t>El conquistador.</a:t>
            </a:r>
          </a:p>
        </p:txBody>
      </p:sp>
      <p:sp>
        <p:nvSpPr>
          <p:cNvPr id="46" name="CuadroTexto 45">
            <a:extLst>
              <a:ext uri="{FF2B5EF4-FFF2-40B4-BE49-F238E27FC236}">
                <a16:creationId xmlns:a16="http://schemas.microsoft.com/office/drawing/2014/main" id="{0C695000-2B0F-7647-BA92-1953A0BF1340}"/>
              </a:ext>
            </a:extLst>
          </p:cNvPr>
          <p:cNvSpPr txBox="1"/>
          <p:nvPr/>
        </p:nvSpPr>
        <p:spPr>
          <a:xfrm>
            <a:off x="7065887" y="4181872"/>
            <a:ext cx="3478837" cy="769441"/>
          </a:xfrm>
          <a:prstGeom prst="rect">
            <a:avLst/>
          </a:prstGeom>
          <a:noFill/>
        </p:spPr>
        <p:txBody>
          <a:bodyPr wrap="none" rtlCol="0">
            <a:spAutoFit/>
          </a:bodyPr>
          <a:lstStyle/>
          <a:p>
            <a:pPr marL="457200" indent="-457200">
              <a:buAutoNum type="alphaLcParenR"/>
            </a:pPr>
            <a:r>
              <a:rPr lang="es-ES" sz="2200" b="1" dirty="0">
                <a:solidFill>
                  <a:schemeClr val="accent5">
                    <a:lumMod val="50000"/>
                  </a:schemeClr>
                </a:solidFill>
              </a:rPr>
              <a:t>El rey de España.</a:t>
            </a:r>
          </a:p>
          <a:p>
            <a:pPr marL="457200" indent="-457200">
              <a:buAutoNum type="alphaLcParenR"/>
            </a:pPr>
            <a:r>
              <a:rPr lang="es-ES" sz="2200" dirty="0">
                <a:solidFill>
                  <a:schemeClr val="accent5">
                    <a:lumMod val="50000"/>
                  </a:schemeClr>
                </a:solidFill>
              </a:rPr>
              <a:t>Los reyes de España.</a:t>
            </a:r>
          </a:p>
        </p:txBody>
      </p:sp>
      <p:sp>
        <p:nvSpPr>
          <p:cNvPr id="47" name="CuadroTexto 46">
            <a:extLst>
              <a:ext uri="{FF2B5EF4-FFF2-40B4-BE49-F238E27FC236}">
                <a16:creationId xmlns:a16="http://schemas.microsoft.com/office/drawing/2014/main" id="{EC6D56EC-27A2-C144-9FF7-7CC95C332C43}"/>
              </a:ext>
            </a:extLst>
          </p:cNvPr>
          <p:cNvSpPr txBox="1"/>
          <p:nvPr/>
        </p:nvSpPr>
        <p:spPr>
          <a:xfrm>
            <a:off x="7065887" y="3311352"/>
            <a:ext cx="2549096"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El rey inca.</a:t>
            </a:r>
          </a:p>
          <a:p>
            <a:pPr marL="457200" indent="-457200">
              <a:buAutoNum type="alphaLcParenR"/>
            </a:pPr>
            <a:r>
              <a:rPr lang="es-ES" sz="2200" b="1" dirty="0">
                <a:solidFill>
                  <a:schemeClr val="accent5">
                    <a:lumMod val="50000"/>
                  </a:schemeClr>
                </a:solidFill>
              </a:rPr>
              <a:t>Los indígenas.</a:t>
            </a:r>
          </a:p>
        </p:txBody>
      </p:sp>
      <p:sp>
        <p:nvSpPr>
          <p:cNvPr id="48" name="CuadroTexto 47">
            <a:extLst>
              <a:ext uri="{FF2B5EF4-FFF2-40B4-BE49-F238E27FC236}">
                <a16:creationId xmlns:a16="http://schemas.microsoft.com/office/drawing/2014/main" id="{84EA8952-9B2D-FA40-AB38-DC386660F7F4}"/>
              </a:ext>
            </a:extLst>
          </p:cNvPr>
          <p:cNvSpPr txBox="1"/>
          <p:nvPr/>
        </p:nvSpPr>
        <p:spPr>
          <a:xfrm>
            <a:off x="7065887" y="5133630"/>
            <a:ext cx="2549096" cy="769441"/>
          </a:xfrm>
          <a:prstGeom prst="rect">
            <a:avLst/>
          </a:prstGeom>
          <a:noFill/>
        </p:spPr>
        <p:txBody>
          <a:bodyPr wrap="none" rtlCol="0">
            <a:spAutoFit/>
          </a:bodyPr>
          <a:lstStyle/>
          <a:p>
            <a:pPr marL="457200" indent="-457200">
              <a:buAutoNum type="alphaLcParenR"/>
            </a:pPr>
            <a:r>
              <a:rPr lang="es-ES" sz="2200" dirty="0">
                <a:solidFill>
                  <a:schemeClr val="accent5">
                    <a:lumMod val="50000"/>
                  </a:schemeClr>
                </a:solidFill>
              </a:rPr>
              <a:t>El rey inca.</a:t>
            </a:r>
          </a:p>
          <a:p>
            <a:pPr marL="457200" indent="-457200">
              <a:buAutoNum type="alphaLcParenR"/>
            </a:pPr>
            <a:r>
              <a:rPr lang="es-ES" sz="2200" b="1" dirty="0">
                <a:solidFill>
                  <a:schemeClr val="accent5">
                    <a:lumMod val="50000"/>
                  </a:schemeClr>
                </a:solidFill>
              </a:rPr>
              <a:t>Los indígenas.</a:t>
            </a:r>
          </a:p>
        </p:txBody>
      </p:sp>
      <p:pic>
        <p:nvPicPr>
          <p:cNvPr id="49" name="Picture 8" descr="green checkmark">
            <a:extLst>
              <a:ext uri="{FF2B5EF4-FFF2-40B4-BE49-F238E27FC236}">
                <a16:creationId xmlns:a16="http://schemas.microsoft.com/office/drawing/2014/main" id="{47092C9A-4179-0147-99F1-3646E41AE7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91281" y="5341143"/>
            <a:ext cx="406580" cy="423521"/>
          </a:xfrm>
          <a:prstGeom prst="rect">
            <a:avLst/>
          </a:prstGeom>
        </p:spPr>
      </p:pic>
      <p:pic>
        <p:nvPicPr>
          <p:cNvPr id="50" name="Picture 8" descr="green checkmark">
            <a:extLst>
              <a:ext uri="{FF2B5EF4-FFF2-40B4-BE49-F238E27FC236}">
                <a16:creationId xmlns:a16="http://schemas.microsoft.com/office/drawing/2014/main" id="{3C21AF2D-D444-214A-B339-6F7D6D49AB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3131" y="2676630"/>
            <a:ext cx="406580" cy="423521"/>
          </a:xfrm>
          <a:prstGeom prst="rect">
            <a:avLst/>
          </a:prstGeom>
        </p:spPr>
      </p:pic>
      <p:pic>
        <p:nvPicPr>
          <p:cNvPr id="51" name="Picture 8" descr="green checkmark">
            <a:extLst>
              <a:ext uri="{FF2B5EF4-FFF2-40B4-BE49-F238E27FC236}">
                <a16:creationId xmlns:a16="http://schemas.microsoft.com/office/drawing/2014/main" id="{533AAB75-57C6-3C4F-89BC-A70E409788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91281" y="4161612"/>
            <a:ext cx="406580" cy="423521"/>
          </a:xfrm>
          <a:prstGeom prst="rect">
            <a:avLst/>
          </a:prstGeom>
        </p:spPr>
      </p:pic>
      <p:pic>
        <p:nvPicPr>
          <p:cNvPr id="52" name="Picture 8" descr="green checkmark">
            <a:extLst>
              <a:ext uri="{FF2B5EF4-FFF2-40B4-BE49-F238E27FC236}">
                <a16:creationId xmlns:a16="http://schemas.microsoft.com/office/drawing/2014/main" id="{9B18A7A5-1A71-B54F-AB4C-09D7EF0A67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91281" y="3636540"/>
            <a:ext cx="406580" cy="423521"/>
          </a:xfrm>
          <a:prstGeom prst="rect">
            <a:avLst/>
          </a:prstGeom>
        </p:spPr>
      </p:pic>
    </p:spTree>
    <p:extLst>
      <p:ext uri="{BB962C8B-B14F-4D97-AF65-F5344CB8AC3E}">
        <p14:creationId xmlns:p14="http://schemas.microsoft.com/office/powerpoint/2010/main" val="87306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4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9"/>
                                        </p:tgtEl>
                                        <p:attrNameLst>
                                          <p:attrName>style.visibility</p:attrName>
                                        </p:attrNameLst>
                                      </p:cBhvr>
                                      <p:to>
                                        <p:strVal val="visible"/>
                                      </p:to>
                                    </p:set>
                                  </p:childTnLst>
                                </p:cTn>
                              </p:par>
                              <p:par>
                                <p:cTn id="81" presetID="1" presetClass="exit" presetSubtype="0" fill="hold" grpId="0" nodeType="withEffect">
                                  <p:stCondLst>
                                    <p:cond delay="0"/>
                                  </p:stCondLst>
                                  <p:childTnLst>
                                    <p:set>
                                      <p:cBhvr>
                                        <p:cTn id="82"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1" grpId="0"/>
      <p:bldP spid="32" grpId="0"/>
      <p:bldP spid="33" grpId="0"/>
      <p:bldP spid="34" grpId="0"/>
      <p:bldP spid="35" grpId="0"/>
      <p:bldP spid="36" grpId="0"/>
      <p:bldP spid="37" grpId="0"/>
      <p:bldP spid="38" grpId="0"/>
      <p:bldP spid="39" grpId="0"/>
      <p:bldP spid="16" grpId="0"/>
      <p:bldP spid="40" grpId="0"/>
      <p:bldP spid="41" grpId="0"/>
      <p:bldP spid="42" grpId="0"/>
      <p:bldP spid="43" grpId="0"/>
      <p:bldP spid="44" grpId="0"/>
      <p:bldP spid="45" grpId="0"/>
      <p:bldP spid="46" grpId="0"/>
      <p:bldP spid="47"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0"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0"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1766201"/>
            <a:ext cx="9107973" cy="1260269"/>
          </a:xfrm>
        </p:spPr>
        <p:txBody>
          <a:bodyPr>
            <a:normAutofit fontScale="90000"/>
          </a:bodyPr>
          <a:lstStyle/>
          <a:p>
            <a:pPr algn="l"/>
            <a:r>
              <a:rPr lang="en-GB" sz="4000" b="1" dirty="0">
                <a:solidFill>
                  <a:prstClr val="white"/>
                </a:solidFill>
              </a:rPr>
              <a:t>Talking about history – La </a:t>
            </a:r>
            <a:r>
              <a:rPr lang="en-GB" sz="4000" b="1" dirty="0" err="1">
                <a:solidFill>
                  <a:prstClr val="white"/>
                </a:solidFill>
              </a:rPr>
              <a:t>historia</a:t>
            </a:r>
            <a:r>
              <a:rPr lang="en-GB" sz="4000" b="1" dirty="0">
                <a:solidFill>
                  <a:prstClr val="white"/>
                </a:solidFill>
              </a:rPr>
              <a:t> de la </a:t>
            </a:r>
            <a:r>
              <a:rPr lang="en-GB" sz="4000" b="1" dirty="0" err="1">
                <a:solidFill>
                  <a:prstClr val="white"/>
                </a:solidFill>
              </a:rPr>
              <a:t>conquista</a:t>
            </a:r>
            <a:r>
              <a:rPr lang="en-GB" sz="4000" b="1" dirty="0">
                <a:solidFill>
                  <a:prstClr val="white"/>
                </a:solidFill>
              </a:rPr>
              <a:t> de Perú</a:t>
            </a:r>
            <a:br>
              <a:rPr lang="en-GB" sz="4000" b="1" dirty="0">
                <a:solidFill>
                  <a:prstClr val="white"/>
                </a:solidFill>
              </a:rPr>
            </a:br>
            <a:r>
              <a:rPr lang="en-GB" sz="4000" b="1" dirty="0">
                <a:solidFill>
                  <a:prstClr val="white"/>
                </a:solidFill>
              </a:rPr>
              <a:t>(Text exploitation) [2]</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4836" y="3103134"/>
            <a:ext cx="7229803" cy="1456793"/>
          </a:xfrm>
        </p:spPr>
        <p:txBody>
          <a:bodyPr>
            <a:noAutofit/>
          </a:bodyPr>
          <a:lstStyle/>
          <a:p>
            <a:pPr algn="l"/>
            <a:r>
              <a:rPr lang="en-GB" dirty="0">
                <a:solidFill>
                  <a:prstClr val="white"/>
                </a:solidFill>
              </a:rPr>
              <a:t>-</a:t>
            </a:r>
            <a:r>
              <a:rPr lang="en-GB" dirty="0" err="1">
                <a:solidFill>
                  <a:prstClr val="white"/>
                </a:solidFill>
              </a:rPr>
              <a:t>ar</a:t>
            </a:r>
            <a:r>
              <a:rPr lang="en-GB" dirty="0">
                <a:solidFill>
                  <a:prstClr val="white"/>
                </a:solidFill>
              </a:rPr>
              <a:t> verbs 3</a:t>
            </a:r>
            <a:r>
              <a:rPr lang="en-GB" baseline="30000" dirty="0">
                <a:solidFill>
                  <a:prstClr val="white"/>
                </a:solidFill>
              </a:rPr>
              <a:t>rd</a:t>
            </a:r>
            <a:r>
              <a:rPr lang="en-GB" dirty="0">
                <a:solidFill>
                  <a:prstClr val="white"/>
                </a:solidFill>
              </a:rPr>
              <a:t> person singular past </a:t>
            </a:r>
            <a:r>
              <a:rPr lang="en-GB" dirty="0" err="1">
                <a:solidFill>
                  <a:prstClr val="white"/>
                </a:solidFill>
              </a:rPr>
              <a:t>preterite</a:t>
            </a:r>
            <a:r>
              <a:rPr lang="en-GB" dirty="0">
                <a:solidFill>
                  <a:prstClr val="white"/>
                </a:solidFill>
              </a:rPr>
              <a:t> (ó) [revisited]</a:t>
            </a:r>
          </a:p>
          <a:p>
            <a:pPr algn="l"/>
            <a:r>
              <a:rPr lang="en-GB" dirty="0">
                <a:solidFill>
                  <a:prstClr val="white"/>
                </a:solidFill>
              </a:rPr>
              <a:t>-</a:t>
            </a:r>
            <a:r>
              <a:rPr lang="en-GB" dirty="0" err="1">
                <a:solidFill>
                  <a:prstClr val="white"/>
                </a:solidFill>
              </a:rPr>
              <a:t>ar</a:t>
            </a:r>
            <a:r>
              <a:rPr lang="en-GB" dirty="0">
                <a:solidFill>
                  <a:prstClr val="white"/>
                </a:solidFill>
              </a:rPr>
              <a:t> verbs 3</a:t>
            </a:r>
            <a:r>
              <a:rPr lang="en-GB" baseline="30000" dirty="0">
                <a:solidFill>
                  <a:prstClr val="white"/>
                </a:solidFill>
              </a:rPr>
              <a:t>rd</a:t>
            </a:r>
            <a:r>
              <a:rPr lang="en-GB" dirty="0">
                <a:solidFill>
                  <a:prstClr val="white"/>
                </a:solidFill>
              </a:rPr>
              <a:t> person plural past </a:t>
            </a:r>
            <a:r>
              <a:rPr lang="en-GB" dirty="0" err="1">
                <a:solidFill>
                  <a:prstClr val="white"/>
                </a:solidFill>
              </a:rPr>
              <a:t>preterite</a:t>
            </a:r>
            <a:r>
              <a:rPr lang="en-GB" dirty="0">
                <a:solidFill>
                  <a:prstClr val="white"/>
                </a:solidFill>
              </a:rPr>
              <a:t> (-</a:t>
            </a:r>
            <a:r>
              <a:rPr lang="en-GB" dirty="0" err="1">
                <a:solidFill>
                  <a:prstClr val="white"/>
                </a:solidFill>
              </a:rPr>
              <a:t>aron</a:t>
            </a:r>
            <a:r>
              <a:rPr lang="en-GB" dirty="0">
                <a:solidFill>
                  <a:prstClr val="white"/>
                </a:solidFill>
              </a:rPr>
              <a:t>)</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3 - Lesson 34</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471119"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Louise Caruso, Nick Avery</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09</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/12/21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327833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962303" y="206867"/>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hablar</a:t>
            </a:r>
          </a:p>
        </p:txBody>
      </p:sp>
      <p:sp>
        <p:nvSpPr>
          <p:cNvPr id="10" name="Rounded Rectangle 11">
            <a:extLst>
              <a:ext uri="{FF2B5EF4-FFF2-40B4-BE49-F238E27FC236}">
                <a16:creationId xmlns:a16="http://schemas.microsoft.com/office/drawing/2014/main" id="{0BC07DF7-C1F6-4294-9CDE-A0D6EE500C1C}"/>
              </a:ext>
            </a:extLst>
          </p:cNvPr>
          <p:cNvSpPr/>
          <p:nvPr/>
        </p:nvSpPr>
        <p:spPr>
          <a:xfrm>
            <a:off x="378595" y="3000160"/>
            <a:ext cx="2942885" cy="64497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g_ _ _ _</a:t>
            </a:r>
          </a:p>
        </p:txBody>
      </p:sp>
      <p:sp>
        <p:nvSpPr>
          <p:cNvPr id="11" name="Rounded Rectangle 12">
            <a:extLst>
              <a:ext uri="{FF2B5EF4-FFF2-40B4-BE49-F238E27FC236}">
                <a16:creationId xmlns:a16="http://schemas.microsoft.com/office/drawing/2014/main" id="{3EAF0931-42CD-4811-B249-8DF195A689C1}"/>
              </a:ext>
            </a:extLst>
          </p:cNvPr>
          <p:cNvSpPr/>
          <p:nvPr/>
        </p:nvSpPr>
        <p:spPr>
          <a:xfrm>
            <a:off x="3985420" y="3010707"/>
            <a:ext cx="3208160" cy="64497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h_ _ _ _ </a:t>
            </a:r>
          </a:p>
        </p:txBody>
      </p:sp>
      <p:sp>
        <p:nvSpPr>
          <p:cNvPr id="12" name="Rounded Rectangle 13">
            <a:extLst>
              <a:ext uri="{FF2B5EF4-FFF2-40B4-BE49-F238E27FC236}">
                <a16:creationId xmlns:a16="http://schemas.microsoft.com/office/drawing/2014/main" id="{891B5C56-971E-4E26-92D5-1D6AA15086A8}"/>
              </a:ext>
            </a:extLst>
          </p:cNvPr>
          <p:cNvSpPr/>
          <p:nvPr/>
        </p:nvSpPr>
        <p:spPr>
          <a:xfrm>
            <a:off x="7861805" y="3060006"/>
            <a:ext cx="3221306" cy="64497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c _ _ _ _ _</a:t>
            </a:r>
          </a:p>
        </p:txBody>
      </p:sp>
      <p:sp>
        <p:nvSpPr>
          <p:cNvPr id="15" name="Rounded Rectangle 17">
            <a:extLst>
              <a:ext uri="{FF2B5EF4-FFF2-40B4-BE49-F238E27FC236}">
                <a16:creationId xmlns:a16="http://schemas.microsoft.com/office/drawing/2014/main" id="{6F3EA9D1-6809-487C-B0C0-ED946129F7AD}"/>
              </a:ext>
            </a:extLst>
          </p:cNvPr>
          <p:cNvSpPr/>
          <p:nvPr/>
        </p:nvSpPr>
        <p:spPr>
          <a:xfrm>
            <a:off x="7854279" y="3914034"/>
            <a:ext cx="3221306" cy="64497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c_ _ _ _ _</a:t>
            </a:r>
          </a:p>
        </p:txBody>
      </p:sp>
      <p:sp>
        <p:nvSpPr>
          <p:cNvPr id="17" name="Rounded Rectangle 20">
            <a:extLst>
              <a:ext uri="{FF2B5EF4-FFF2-40B4-BE49-F238E27FC236}">
                <a16:creationId xmlns:a16="http://schemas.microsoft.com/office/drawing/2014/main" id="{C81A2679-196E-4431-8E3C-9989753FEA30}"/>
              </a:ext>
            </a:extLst>
          </p:cNvPr>
          <p:cNvSpPr/>
          <p:nvPr/>
        </p:nvSpPr>
        <p:spPr>
          <a:xfrm>
            <a:off x="7853464" y="4781037"/>
            <a:ext cx="3208735" cy="64497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c_ _ _ _ _ _ _ _ _ _</a:t>
            </a:r>
          </a:p>
        </p:txBody>
      </p:sp>
      <p:sp>
        <p:nvSpPr>
          <p:cNvPr id="18" name="Rounded Rectangle 22">
            <a:extLst>
              <a:ext uri="{FF2B5EF4-FFF2-40B4-BE49-F238E27FC236}">
                <a16:creationId xmlns:a16="http://schemas.microsoft.com/office/drawing/2014/main" id="{9E20D935-ACF5-42FF-BF5E-7F9D361BB337}"/>
              </a:ext>
            </a:extLst>
          </p:cNvPr>
          <p:cNvSpPr/>
          <p:nvPr/>
        </p:nvSpPr>
        <p:spPr>
          <a:xfrm>
            <a:off x="3984814" y="3880977"/>
            <a:ext cx="3208734" cy="64497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a_ _ _ _ _ (de)</a:t>
            </a:r>
          </a:p>
        </p:txBody>
      </p:sp>
      <p:pic>
        <p:nvPicPr>
          <p:cNvPr id="19" name="Picture 18">
            <a:extLst>
              <a:ext uri="{FF2B5EF4-FFF2-40B4-BE49-F238E27FC236}">
                <a16:creationId xmlns:a16="http://schemas.microsoft.com/office/drawing/2014/main" id="{6579BF50-6041-449A-9C26-2F64961D95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332853">
            <a:off x="6989699" y="-351560"/>
            <a:ext cx="4084477" cy="3700700"/>
          </a:xfrm>
          <a:prstGeom prst="rect">
            <a:avLst/>
          </a:prstGeom>
        </p:spPr>
      </p:pic>
      <p:sp>
        <p:nvSpPr>
          <p:cNvPr id="20" name="TextBox 19">
            <a:extLst>
              <a:ext uri="{FF2B5EF4-FFF2-40B4-BE49-F238E27FC236}">
                <a16:creationId xmlns:a16="http://schemas.microsoft.com/office/drawing/2014/main" id="{4D1B7B68-E695-4678-A2C0-B7B776D5E85F}"/>
              </a:ext>
            </a:extLst>
          </p:cNvPr>
          <p:cNvSpPr txBox="1"/>
          <p:nvPr/>
        </p:nvSpPr>
        <p:spPr>
          <a:xfrm rot="20824098">
            <a:off x="7438606" y="1129676"/>
            <a:ext cx="295295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egg</a:t>
            </a:r>
          </a:p>
        </p:txBody>
      </p:sp>
      <p:sp>
        <p:nvSpPr>
          <p:cNvPr id="21" name="TextBox 20">
            <a:extLst>
              <a:ext uri="{FF2B5EF4-FFF2-40B4-BE49-F238E27FC236}">
                <a16:creationId xmlns:a16="http://schemas.microsoft.com/office/drawing/2014/main" id="{5AC200BC-A94D-460E-AF4B-E17FDD16B9CA}"/>
              </a:ext>
            </a:extLst>
          </p:cNvPr>
          <p:cNvSpPr txBox="1"/>
          <p:nvPr/>
        </p:nvSpPr>
        <p:spPr>
          <a:xfrm rot="20824098">
            <a:off x="6422288" y="1169860"/>
            <a:ext cx="511741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weight</a:t>
            </a:r>
          </a:p>
        </p:txBody>
      </p:sp>
      <p:sp>
        <p:nvSpPr>
          <p:cNvPr id="22" name="TextBox 21">
            <a:extLst>
              <a:ext uri="{FF2B5EF4-FFF2-40B4-BE49-F238E27FC236}">
                <a16:creationId xmlns:a16="http://schemas.microsoft.com/office/drawing/2014/main" id="{927B59AA-CD3F-400C-AFC7-2553D8FA81BB}"/>
              </a:ext>
            </a:extLst>
          </p:cNvPr>
          <p:cNvSpPr txBox="1"/>
          <p:nvPr/>
        </p:nvSpPr>
        <p:spPr>
          <a:xfrm rot="20824098">
            <a:off x="7253799" y="1099765"/>
            <a:ext cx="36427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4472C4">
                    <a:lumMod val="50000"/>
                  </a:srgbClr>
                </a:solidFill>
                <a:latin typeface="Century Gothic" panose="020F0302020204030204"/>
              </a:rPr>
              <a:t>y</a:t>
            </a: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(plural)</a:t>
            </a:r>
          </a:p>
        </p:txBody>
      </p:sp>
      <p:sp>
        <p:nvSpPr>
          <p:cNvPr id="23" name="TextBox 22">
            <a:extLst>
              <a:ext uri="{FF2B5EF4-FFF2-40B4-BE49-F238E27FC236}">
                <a16:creationId xmlns:a16="http://schemas.microsoft.com/office/drawing/2014/main" id="{194327C8-61FD-41C0-A66D-8F08DB60AFA1}"/>
              </a:ext>
            </a:extLst>
          </p:cNvPr>
          <p:cNvSpPr txBox="1"/>
          <p:nvPr/>
        </p:nvSpPr>
        <p:spPr>
          <a:xfrm rot="20824098">
            <a:off x="7424217" y="758197"/>
            <a:ext cx="301957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cost, costing</a:t>
            </a:r>
            <a:endParaRPr kumimoji="0" lang="en-GB" sz="4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1DAB0C64-4DAF-4284-879A-7F45FD40F91A}"/>
              </a:ext>
            </a:extLst>
          </p:cNvPr>
          <p:cNvSpPr txBox="1"/>
          <p:nvPr/>
        </p:nvSpPr>
        <p:spPr>
          <a:xfrm rot="20824098">
            <a:off x="7323530" y="1134105"/>
            <a:ext cx="325895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rgbClr val="4472C4">
                    <a:lumMod val="50000"/>
                  </a:srgbClr>
                </a:solidFill>
                <a:latin typeface="Century Gothic" panose="020F0302020204030204"/>
              </a:rPr>
              <a:t>fifty</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5" name="TextBox 24">
            <a:extLst>
              <a:ext uri="{FF2B5EF4-FFF2-40B4-BE49-F238E27FC236}">
                <a16:creationId xmlns:a16="http://schemas.microsoft.com/office/drawing/2014/main" id="{7A1FD010-AE68-4113-8953-F6D4C62335CB}"/>
              </a:ext>
            </a:extLst>
          </p:cNvPr>
          <p:cNvSpPr txBox="1"/>
          <p:nvPr/>
        </p:nvSpPr>
        <p:spPr>
          <a:xfrm rot="20824098">
            <a:off x="7423222" y="1040487"/>
            <a:ext cx="325895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rgbClr val="4472C4">
                    <a:lumMod val="50000"/>
                  </a:srgbClr>
                </a:solidFill>
                <a:latin typeface="Century Gothic" panose="020F0302020204030204"/>
              </a:rPr>
              <a:t>your (m)</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845028CF-74FE-4A55-A80E-8D8513FB530E}"/>
              </a:ext>
            </a:extLst>
          </p:cNvPr>
          <p:cNvSpPr txBox="1"/>
          <p:nvPr/>
        </p:nvSpPr>
        <p:spPr>
          <a:xfrm rot="20824098">
            <a:off x="7496567" y="1151788"/>
            <a:ext cx="32589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dirty="0">
                <a:solidFill>
                  <a:srgbClr val="4472C4">
                    <a:lumMod val="50000"/>
                  </a:srgbClr>
                </a:solidFill>
                <a:latin typeface="Century Gothic" panose="020F0302020204030204"/>
              </a:rPr>
              <a:t>h</a:t>
            </a: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ealthy</a:t>
            </a: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t>
            </a:r>
          </a:p>
        </p:txBody>
      </p:sp>
      <p:sp>
        <p:nvSpPr>
          <p:cNvPr id="27" name="TextBox 26">
            <a:extLst>
              <a:ext uri="{FF2B5EF4-FFF2-40B4-BE49-F238E27FC236}">
                <a16:creationId xmlns:a16="http://schemas.microsoft.com/office/drawing/2014/main" id="{8260B754-A4CC-4861-9B11-45469F02F8C4}"/>
              </a:ext>
            </a:extLst>
          </p:cNvPr>
          <p:cNvSpPr txBox="1"/>
          <p:nvPr/>
        </p:nvSpPr>
        <p:spPr>
          <a:xfrm rot="20824098">
            <a:off x="7395987" y="809157"/>
            <a:ext cx="32589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increase, increasing</a:t>
            </a:r>
          </a:p>
        </p:txBody>
      </p:sp>
      <p:sp>
        <p:nvSpPr>
          <p:cNvPr id="28" name="TextBox 27">
            <a:extLst>
              <a:ext uri="{FF2B5EF4-FFF2-40B4-BE49-F238E27FC236}">
                <a16:creationId xmlns:a16="http://schemas.microsoft.com/office/drawing/2014/main" id="{5E1E35DF-CEFE-4719-848B-870D03D8AF8B}"/>
              </a:ext>
            </a:extLst>
          </p:cNvPr>
          <p:cNvSpPr txBox="1"/>
          <p:nvPr/>
        </p:nvSpPr>
        <p:spPr>
          <a:xfrm rot="20824098">
            <a:off x="7487238" y="948237"/>
            <a:ext cx="325895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rgbClr val="4472C4">
                    <a:lumMod val="50000"/>
                  </a:srgbClr>
                </a:solidFill>
                <a:latin typeface="Century Gothic" panose="020F0302020204030204"/>
              </a:rPr>
              <a:t>y</a:t>
            </a: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rPr>
              <a:t>our (f)</a:t>
            </a:r>
          </a:p>
        </p:txBody>
      </p:sp>
      <p:sp>
        <p:nvSpPr>
          <p:cNvPr id="29" name="TextBox 28">
            <a:extLst>
              <a:ext uri="{FF2B5EF4-FFF2-40B4-BE49-F238E27FC236}">
                <a16:creationId xmlns:a16="http://schemas.microsoft.com/office/drawing/2014/main" id="{4309E977-90FD-489A-9CD7-C594F086A770}"/>
              </a:ext>
            </a:extLst>
          </p:cNvPr>
          <p:cNvSpPr txBox="1"/>
          <p:nvPr/>
        </p:nvSpPr>
        <p:spPr>
          <a:xfrm rot="20824098">
            <a:off x="8391485" y="1077691"/>
            <a:ext cx="23298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age</a:t>
            </a:r>
          </a:p>
        </p:txBody>
      </p:sp>
      <p:sp>
        <p:nvSpPr>
          <p:cNvPr id="30" name="TextBox 29">
            <a:extLst>
              <a:ext uri="{FF2B5EF4-FFF2-40B4-BE49-F238E27FC236}">
                <a16:creationId xmlns:a16="http://schemas.microsoft.com/office/drawing/2014/main" id="{020AC484-A122-42E4-B753-72DB7302EF33}"/>
              </a:ext>
            </a:extLst>
          </p:cNvPr>
          <p:cNvSpPr txBox="1"/>
          <p:nvPr/>
        </p:nvSpPr>
        <p:spPr>
          <a:xfrm rot="20824098">
            <a:off x="8260999" y="862718"/>
            <a:ext cx="32589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hot</a:t>
            </a:r>
          </a:p>
        </p:txBody>
      </p:sp>
      <p:sp>
        <p:nvSpPr>
          <p:cNvPr id="31" name="TextBox 30">
            <a:extLst>
              <a:ext uri="{FF2B5EF4-FFF2-40B4-BE49-F238E27FC236}">
                <a16:creationId xmlns:a16="http://schemas.microsoft.com/office/drawing/2014/main" id="{81898F40-DFD2-4C72-B91F-B8EB6C636A0D}"/>
              </a:ext>
            </a:extLst>
          </p:cNvPr>
          <p:cNvSpPr txBox="1"/>
          <p:nvPr/>
        </p:nvSpPr>
        <p:spPr>
          <a:xfrm rot="20824098">
            <a:off x="7393630" y="782703"/>
            <a:ext cx="32589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cut, cutting</a:t>
            </a:r>
          </a:p>
        </p:txBody>
      </p:sp>
      <p:sp>
        <p:nvSpPr>
          <p:cNvPr id="49" name="Rounded Rectangle 22">
            <a:extLst>
              <a:ext uri="{FF2B5EF4-FFF2-40B4-BE49-F238E27FC236}">
                <a16:creationId xmlns:a16="http://schemas.microsoft.com/office/drawing/2014/main" id="{26698076-7614-4E3F-ACCD-3933B14D5830}"/>
              </a:ext>
            </a:extLst>
          </p:cNvPr>
          <p:cNvSpPr/>
          <p:nvPr/>
        </p:nvSpPr>
        <p:spPr>
          <a:xfrm>
            <a:off x="3954275" y="2131533"/>
            <a:ext cx="3204737" cy="64497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p_ _ _ _ _ _ _</a:t>
            </a:r>
          </a:p>
        </p:txBody>
      </p:sp>
      <p:sp>
        <p:nvSpPr>
          <p:cNvPr id="51" name="Rounded Rectangle 22">
            <a:extLst>
              <a:ext uri="{FF2B5EF4-FFF2-40B4-BE49-F238E27FC236}">
                <a16:creationId xmlns:a16="http://schemas.microsoft.com/office/drawing/2014/main" id="{9C5C33D1-E81A-4626-85CA-E55F1EFDB445}"/>
              </a:ext>
            </a:extLst>
          </p:cNvPr>
          <p:cNvSpPr/>
          <p:nvPr/>
        </p:nvSpPr>
        <p:spPr>
          <a:xfrm>
            <a:off x="376353" y="2124700"/>
            <a:ext cx="2908291" cy="64497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 _ _ _ _</a:t>
            </a:r>
          </a:p>
        </p:txBody>
      </p:sp>
      <p:sp>
        <p:nvSpPr>
          <p:cNvPr id="52" name="TextBox 51">
            <a:extLst>
              <a:ext uri="{FF2B5EF4-FFF2-40B4-BE49-F238E27FC236}">
                <a16:creationId xmlns:a16="http://schemas.microsoft.com/office/drawing/2014/main" id="{6EAE8052-9F5C-47EB-899A-4418E02DA14D}"/>
              </a:ext>
            </a:extLst>
          </p:cNvPr>
          <p:cNvSpPr txBox="1"/>
          <p:nvPr/>
        </p:nvSpPr>
        <p:spPr>
          <a:xfrm rot="20824098">
            <a:off x="7324566" y="921604"/>
            <a:ext cx="32589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prefer, preferring</a:t>
            </a:r>
          </a:p>
        </p:txBody>
      </p:sp>
      <p:sp>
        <p:nvSpPr>
          <p:cNvPr id="53" name="TextBox 52">
            <a:extLst>
              <a:ext uri="{FF2B5EF4-FFF2-40B4-BE49-F238E27FC236}">
                <a16:creationId xmlns:a16="http://schemas.microsoft.com/office/drawing/2014/main" id="{9E2A76E1-FF75-41F4-B8C7-1B82E4257840}"/>
              </a:ext>
            </a:extLst>
          </p:cNvPr>
          <p:cNvSpPr txBox="1"/>
          <p:nvPr/>
        </p:nvSpPr>
        <p:spPr>
          <a:xfrm rot="20824098">
            <a:off x="7523365" y="1081734"/>
            <a:ext cx="325895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rgbClr val="4472C4">
                    <a:lumMod val="50000"/>
                  </a:srgbClr>
                </a:solidFill>
                <a:latin typeface="Century Gothic" panose="020F0302020204030204"/>
              </a:rPr>
              <a:t>skin</a:t>
            </a:r>
            <a:endParaRPr kumimoji="0" lang="en-GB"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ounded Rectangle 5">
            <a:extLst>
              <a:ext uri="{FF2B5EF4-FFF2-40B4-BE49-F238E27FC236}">
                <a16:creationId xmlns:a16="http://schemas.microsoft.com/office/drawing/2014/main" id="{584CFBCB-2465-4C3E-8B5A-C83F9C85698D}"/>
              </a:ext>
            </a:extLst>
          </p:cNvPr>
          <p:cNvSpPr/>
          <p:nvPr/>
        </p:nvSpPr>
        <p:spPr>
          <a:xfrm>
            <a:off x="430657" y="5636234"/>
            <a:ext cx="2901506" cy="64497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d_ _ _ _ _ _ _ _ _</a:t>
            </a:r>
          </a:p>
        </p:txBody>
      </p:sp>
      <p:sp>
        <p:nvSpPr>
          <p:cNvPr id="8" name="Rounded Rectangle 6">
            <a:extLst>
              <a:ext uri="{FF2B5EF4-FFF2-40B4-BE49-F238E27FC236}">
                <a16:creationId xmlns:a16="http://schemas.microsoft.com/office/drawing/2014/main" id="{440C85D4-33EE-4D53-85C6-12DA27169E1C}"/>
              </a:ext>
            </a:extLst>
          </p:cNvPr>
          <p:cNvSpPr/>
          <p:nvPr/>
        </p:nvSpPr>
        <p:spPr>
          <a:xfrm>
            <a:off x="3975903" y="5639325"/>
            <a:ext cx="3208735" cy="64497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_ _ _ _ _ _ _ _</a:t>
            </a:r>
          </a:p>
        </p:txBody>
      </p:sp>
      <p:sp>
        <p:nvSpPr>
          <p:cNvPr id="9" name="Rounded Rectangle 7">
            <a:extLst>
              <a:ext uri="{FF2B5EF4-FFF2-40B4-BE49-F238E27FC236}">
                <a16:creationId xmlns:a16="http://schemas.microsoft.com/office/drawing/2014/main" id="{7119BA63-3D07-4AF4-BEF9-791BE7EE6C0F}"/>
              </a:ext>
            </a:extLst>
          </p:cNvPr>
          <p:cNvSpPr/>
          <p:nvPr/>
        </p:nvSpPr>
        <p:spPr>
          <a:xfrm>
            <a:off x="7842049" y="5668273"/>
            <a:ext cx="3249917" cy="64497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l_ _ _ _ _</a:t>
            </a:r>
          </a:p>
        </p:txBody>
      </p:sp>
      <p:sp>
        <p:nvSpPr>
          <p:cNvPr id="13" name="Rounded Rectangle 15">
            <a:extLst>
              <a:ext uri="{FF2B5EF4-FFF2-40B4-BE49-F238E27FC236}">
                <a16:creationId xmlns:a16="http://schemas.microsoft.com/office/drawing/2014/main" id="{D2B532CF-F759-4DCE-AED5-A2C3E391C388}"/>
              </a:ext>
            </a:extLst>
          </p:cNvPr>
          <p:cNvSpPr/>
          <p:nvPr/>
        </p:nvSpPr>
        <p:spPr>
          <a:xfrm>
            <a:off x="431656" y="4759367"/>
            <a:ext cx="2916931" cy="64497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a_ _ _ _ _ _ _</a:t>
            </a:r>
          </a:p>
        </p:txBody>
      </p:sp>
      <p:sp>
        <p:nvSpPr>
          <p:cNvPr id="14" name="Rounded Rectangle 16">
            <a:extLst>
              <a:ext uri="{FF2B5EF4-FFF2-40B4-BE49-F238E27FC236}">
                <a16:creationId xmlns:a16="http://schemas.microsoft.com/office/drawing/2014/main" id="{B8341D87-C32B-40FE-9B5B-34223EF37F30}"/>
              </a:ext>
            </a:extLst>
          </p:cNvPr>
          <p:cNvSpPr/>
          <p:nvPr/>
        </p:nvSpPr>
        <p:spPr>
          <a:xfrm>
            <a:off x="430656" y="3881562"/>
            <a:ext cx="2901506" cy="64497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s_ _ _ </a:t>
            </a:r>
          </a:p>
        </p:txBody>
      </p:sp>
      <p:sp>
        <p:nvSpPr>
          <p:cNvPr id="16" name="Rounded Rectangle 19">
            <a:extLst>
              <a:ext uri="{FF2B5EF4-FFF2-40B4-BE49-F238E27FC236}">
                <a16:creationId xmlns:a16="http://schemas.microsoft.com/office/drawing/2014/main" id="{477BCD34-865A-4333-81DC-F55934BF9A46}"/>
              </a:ext>
            </a:extLst>
          </p:cNvPr>
          <p:cNvSpPr/>
          <p:nvPr/>
        </p:nvSpPr>
        <p:spPr>
          <a:xfrm>
            <a:off x="3984814" y="4758782"/>
            <a:ext cx="3208734" cy="644973"/>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s_ _ _ _ _ _ _ _</a:t>
            </a:r>
          </a:p>
        </p:txBody>
      </p:sp>
      <p:grpSp>
        <p:nvGrpSpPr>
          <p:cNvPr id="7" name="Group 6">
            <a:extLst>
              <a:ext uri="{FF2B5EF4-FFF2-40B4-BE49-F238E27FC236}">
                <a16:creationId xmlns:a16="http://schemas.microsoft.com/office/drawing/2014/main" id="{EAA98C23-9364-264B-868F-01949E64CB88}"/>
              </a:ext>
            </a:extLst>
          </p:cNvPr>
          <p:cNvGrpSpPr/>
          <p:nvPr/>
        </p:nvGrpSpPr>
        <p:grpSpPr>
          <a:xfrm>
            <a:off x="376353" y="2131533"/>
            <a:ext cx="10729345" cy="4188547"/>
            <a:chOff x="378594" y="2124699"/>
            <a:chExt cx="10729345" cy="4188547"/>
          </a:xfrm>
        </p:grpSpPr>
        <p:sp>
          <p:nvSpPr>
            <p:cNvPr id="32" name="Rounded Rectangle 126">
              <a:extLst>
                <a:ext uri="{FF2B5EF4-FFF2-40B4-BE49-F238E27FC236}">
                  <a16:creationId xmlns:a16="http://schemas.microsoft.com/office/drawing/2014/main" id="{A91F0ACB-93C9-4AEA-BD8F-1CB695EA053F}"/>
                </a:ext>
              </a:extLst>
            </p:cNvPr>
            <p:cNvSpPr/>
            <p:nvPr/>
          </p:nvSpPr>
          <p:spPr>
            <a:xfrm>
              <a:off x="3976397" y="3006529"/>
              <a:ext cx="3208160" cy="64497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huevo</a:t>
              </a:r>
            </a:p>
          </p:txBody>
        </p:sp>
        <p:sp>
          <p:nvSpPr>
            <p:cNvPr id="34" name="Rounded Rectangle 128">
              <a:extLst>
                <a:ext uri="{FF2B5EF4-FFF2-40B4-BE49-F238E27FC236}">
                  <a16:creationId xmlns:a16="http://schemas.microsoft.com/office/drawing/2014/main" id="{0F54C0E2-B7CC-4EA5-B17C-7515744C34A5}"/>
                </a:ext>
              </a:extLst>
            </p:cNvPr>
            <p:cNvSpPr/>
            <p:nvPr/>
          </p:nvSpPr>
          <p:spPr>
            <a:xfrm>
              <a:off x="7836523" y="4782837"/>
              <a:ext cx="3208734" cy="64497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4472C4">
                      <a:lumMod val="50000"/>
                    </a:srgbClr>
                  </a:solidFill>
                  <a:latin typeface="Century Gothic" panose="020F0302020204030204"/>
                </a:rPr>
                <a:t>vosotros</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Rounded Rectangle 130">
              <a:extLst>
                <a:ext uri="{FF2B5EF4-FFF2-40B4-BE49-F238E27FC236}">
                  <a16:creationId xmlns:a16="http://schemas.microsoft.com/office/drawing/2014/main" id="{3F8B6ABC-2F9B-4FE4-B9CF-8087E28C53D9}"/>
                </a:ext>
              </a:extLst>
            </p:cNvPr>
            <p:cNvSpPr/>
            <p:nvPr/>
          </p:nvSpPr>
          <p:spPr>
            <a:xfrm>
              <a:off x="7857620" y="3917233"/>
              <a:ext cx="3221306" cy="64497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costar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ounded Rectangle 132">
              <a:extLst>
                <a:ext uri="{FF2B5EF4-FFF2-40B4-BE49-F238E27FC236}">
                  <a16:creationId xmlns:a16="http://schemas.microsoft.com/office/drawing/2014/main" id="{086E4D5F-92FF-444F-881C-D639C2DB0DD1}"/>
                </a:ext>
              </a:extLst>
            </p:cNvPr>
            <p:cNvSpPr/>
            <p:nvPr/>
          </p:nvSpPr>
          <p:spPr>
            <a:xfrm>
              <a:off x="379792" y="3001705"/>
              <a:ext cx="2961367" cy="64497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b="1" dirty="0">
                  <a:solidFill>
                    <a:srgbClr val="4472C4">
                      <a:lumMod val="50000"/>
                    </a:srgbClr>
                  </a:solidFill>
                  <a:latin typeface="Century Gothic" panose="020F0302020204030204"/>
                </a:rPr>
                <a:t>cincuenta</a:t>
              </a:r>
              <a:endParaRPr kumimoji="0" lang="es-E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Rounded Rectangle 137">
              <a:extLst>
                <a:ext uri="{FF2B5EF4-FFF2-40B4-BE49-F238E27FC236}">
                  <a16:creationId xmlns:a16="http://schemas.microsoft.com/office/drawing/2014/main" id="{F1B3371D-85F8-4B3E-91CC-710CB3176DBC}"/>
                </a:ext>
              </a:extLst>
            </p:cNvPr>
            <p:cNvSpPr/>
            <p:nvPr/>
          </p:nvSpPr>
          <p:spPr>
            <a:xfrm>
              <a:off x="7844271" y="3035014"/>
              <a:ext cx="3221306" cy="64497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vuestra</a:t>
              </a:r>
            </a:p>
          </p:txBody>
        </p:sp>
        <p:sp>
          <p:nvSpPr>
            <p:cNvPr id="41" name="Rounded Rectangle 138">
              <a:extLst>
                <a:ext uri="{FF2B5EF4-FFF2-40B4-BE49-F238E27FC236}">
                  <a16:creationId xmlns:a16="http://schemas.microsoft.com/office/drawing/2014/main" id="{0DE8018C-6A23-49AF-9B73-CDC9AFDFCA0E}"/>
                </a:ext>
              </a:extLst>
            </p:cNvPr>
            <p:cNvSpPr/>
            <p:nvPr/>
          </p:nvSpPr>
          <p:spPr>
            <a:xfrm>
              <a:off x="3988761" y="3874595"/>
              <a:ext cx="3208160" cy="64497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F0302020204030204"/>
                </a:rPr>
                <a:t>la </a:t>
              </a:r>
              <a:r>
                <a:rPr lang="en-GB" sz="2800" b="1" dirty="0" err="1">
                  <a:solidFill>
                    <a:srgbClr val="4472C4">
                      <a:lumMod val="50000"/>
                    </a:srgbClr>
                  </a:solidFill>
                  <a:latin typeface="Century Gothic" panose="020F0302020204030204"/>
                </a:rPr>
                <a:t>edad</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Rounded Rectangle 138">
              <a:extLst>
                <a:ext uri="{FF2B5EF4-FFF2-40B4-BE49-F238E27FC236}">
                  <a16:creationId xmlns:a16="http://schemas.microsoft.com/office/drawing/2014/main" id="{7B59A869-BBB0-4C20-844A-BB0E25307B84}"/>
                </a:ext>
              </a:extLst>
            </p:cNvPr>
            <p:cNvSpPr/>
            <p:nvPr/>
          </p:nvSpPr>
          <p:spPr>
            <a:xfrm>
              <a:off x="378594" y="2124699"/>
              <a:ext cx="2942885" cy="64497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F0302020204030204"/>
                </a:rPr>
                <a:t>la </a:t>
              </a:r>
              <a:r>
                <a:rPr lang="en-GB" sz="2800" b="1" dirty="0" err="1">
                  <a:solidFill>
                    <a:srgbClr val="4472C4">
                      <a:lumMod val="50000"/>
                    </a:srgbClr>
                  </a:solidFill>
                  <a:latin typeface="Century Gothic" panose="020F0302020204030204"/>
                </a:rPr>
                <a:t>piel</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Rounded Rectangle 138">
              <a:extLst>
                <a:ext uri="{FF2B5EF4-FFF2-40B4-BE49-F238E27FC236}">
                  <a16:creationId xmlns:a16="http://schemas.microsoft.com/office/drawing/2014/main" id="{1D3193D5-0C75-4D78-83D1-271876ADFF72}"/>
                </a:ext>
              </a:extLst>
            </p:cNvPr>
            <p:cNvSpPr/>
            <p:nvPr/>
          </p:nvSpPr>
          <p:spPr>
            <a:xfrm>
              <a:off x="3954274" y="2131533"/>
              <a:ext cx="3204737" cy="64497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preferir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Rounded Rectangle 127">
              <a:extLst>
                <a:ext uri="{FF2B5EF4-FFF2-40B4-BE49-F238E27FC236}">
                  <a16:creationId xmlns:a16="http://schemas.microsoft.com/office/drawing/2014/main" id="{A0B68C62-3D9C-4126-A282-A5BD94DEB048}"/>
                </a:ext>
              </a:extLst>
            </p:cNvPr>
            <p:cNvSpPr/>
            <p:nvPr/>
          </p:nvSpPr>
          <p:spPr>
            <a:xfrm>
              <a:off x="407573" y="5648946"/>
              <a:ext cx="2915433" cy="64497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F0302020204030204"/>
                </a:rPr>
                <a:t>el peso</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Rounded Rectangle 133">
              <a:extLst>
                <a:ext uri="{FF2B5EF4-FFF2-40B4-BE49-F238E27FC236}">
                  <a16:creationId xmlns:a16="http://schemas.microsoft.com/office/drawing/2014/main" id="{F0EA68E9-DFF1-4827-BAAB-3AE72D4CCE8A}"/>
                </a:ext>
              </a:extLst>
            </p:cNvPr>
            <p:cNvSpPr/>
            <p:nvPr/>
          </p:nvSpPr>
          <p:spPr>
            <a:xfrm>
              <a:off x="7856247" y="5668273"/>
              <a:ext cx="3251692" cy="64497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vuestro</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Rounded Rectangle 134">
              <a:extLst>
                <a:ext uri="{FF2B5EF4-FFF2-40B4-BE49-F238E27FC236}">
                  <a16:creationId xmlns:a16="http://schemas.microsoft.com/office/drawing/2014/main" id="{82F5CAD9-B149-4F10-9841-C0608FDA00A7}"/>
                </a:ext>
              </a:extLst>
            </p:cNvPr>
            <p:cNvSpPr/>
            <p:nvPr/>
          </p:nvSpPr>
          <p:spPr>
            <a:xfrm>
              <a:off x="407573" y="3883906"/>
              <a:ext cx="2915433" cy="64497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sano</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Rounded Rectangle 136">
              <a:extLst>
                <a:ext uri="{FF2B5EF4-FFF2-40B4-BE49-F238E27FC236}">
                  <a16:creationId xmlns:a16="http://schemas.microsoft.com/office/drawing/2014/main" id="{6BE1EF65-093A-48B7-A047-A01EB31AEAC9}"/>
                </a:ext>
              </a:extLst>
            </p:cNvPr>
            <p:cNvSpPr/>
            <p:nvPr/>
          </p:nvSpPr>
          <p:spPr>
            <a:xfrm>
              <a:off x="428280" y="4760070"/>
              <a:ext cx="2915433" cy="64497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aumentar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Rounded Rectangle 139">
              <a:extLst>
                <a:ext uri="{FF2B5EF4-FFF2-40B4-BE49-F238E27FC236}">
                  <a16:creationId xmlns:a16="http://schemas.microsoft.com/office/drawing/2014/main" id="{E3F2F312-3488-4C37-89F7-3D088F95D522}"/>
                </a:ext>
              </a:extLst>
            </p:cNvPr>
            <p:cNvSpPr/>
            <p:nvPr/>
          </p:nvSpPr>
          <p:spPr>
            <a:xfrm>
              <a:off x="3959958" y="5645661"/>
              <a:ext cx="3208160" cy="64497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caliente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Rounded Rectangle 140">
              <a:extLst>
                <a:ext uri="{FF2B5EF4-FFF2-40B4-BE49-F238E27FC236}">
                  <a16:creationId xmlns:a16="http://schemas.microsoft.com/office/drawing/2014/main" id="{BAD2672A-B4B7-4342-85BF-7536E3332C63}"/>
                </a:ext>
              </a:extLst>
            </p:cNvPr>
            <p:cNvSpPr/>
            <p:nvPr/>
          </p:nvSpPr>
          <p:spPr>
            <a:xfrm>
              <a:off x="3984777" y="4758782"/>
              <a:ext cx="3208160" cy="644973"/>
            </a:xfrm>
            <a:prstGeom prst="roundRect">
              <a:avLst/>
            </a:prstGeom>
            <a:solidFill>
              <a:schemeClr val="accent4">
                <a:lumMod val="20000"/>
                <a:lumOff val="80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b="1" dirty="0" err="1">
                  <a:solidFill>
                    <a:srgbClr val="4472C4">
                      <a:lumMod val="50000"/>
                    </a:srgbClr>
                  </a:solidFill>
                  <a:latin typeface="Century Gothic" panose="020F0302020204030204"/>
                </a:rPr>
                <a:t>cort</a:t>
              </a:r>
              <a:r>
                <a:rPr kumimoji="0" lang="es-E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44" name="CuadroTexto 3">
            <a:extLst>
              <a:ext uri="{FF2B5EF4-FFF2-40B4-BE49-F238E27FC236}">
                <a16:creationId xmlns:a16="http://schemas.microsoft.com/office/drawing/2014/main" id="{EDC10A4A-52EE-45FD-8096-0696E18C3550}"/>
              </a:ext>
            </a:extLst>
          </p:cNvPr>
          <p:cNvSpPr txBox="1"/>
          <p:nvPr/>
        </p:nvSpPr>
        <p:spPr>
          <a:xfrm>
            <a:off x="600777" y="1381369"/>
            <a:ext cx="1205948" cy="5539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968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5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5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3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52" grpId="0"/>
      <p:bldP spid="52" grpId="1"/>
      <p:bldP spid="53" grpId="0"/>
      <p:bldP spid="5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10" name="TextBox 9"/>
          <p:cNvSpPr txBox="1"/>
          <p:nvPr/>
        </p:nvSpPr>
        <p:spPr>
          <a:xfrm>
            <a:off x="2359380" y="1635315"/>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amenazar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2484306" y="5408083"/>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matar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p:nvPr/>
        </p:nvSpPr>
        <p:spPr>
          <a:xfrm>
            <a:off x="8177646" y="2329311"/>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el </a:t>
            </a:r>
            <a:r>
              <a:rPr lang="en-GB" sz="3200" dirty="0" err="1">
                <a:solidFill>
                  <a:srgbClr val="4472C4">
                    <a:lumMod val="50000"/>
                  </a:srgbClr>
                </a:solidFill>
                <a:latin typeface="Century Gothic" panose="020F0302020204030204"/>
              </a:rPr>
              <a:t>dios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p:cNvSpPr txBox="1"/>
          <p:nvPr/>
        </p:nvSpPr>
        <p:spPr>
          <a:xfrm>
            <a:off x="8177646" y="3677935"/>
            <a:ext cx="42523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peruano</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peruana</a:t>
            </a:r>
          </a:p>
        </p:txBody>
      </p:sp>
      <p:sp>
        <p:nvSpPr>
          <p:cNvPr id="18" name="TextBox 17"/>
          <p:cNvSpPr txBox="1"/>
          <p:nvPr/>
        </p:nvSpPr>
        <p:spPr>
          <a:xfrm>
            <a:off x="8285706" y="5387225"/>
            <a:ext cx="29275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considerar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2359380" y="3677936"/>
            <a:ext cx="37308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escapar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13">
            <a:extLst>
              <a:ext uri="{FF2B5EF4-FFF2-40B4-BE49-F238E27FC236}">
                <a16:creationId xmlns:a16="http://schemas.microsoft.com/office/drawing/2014/main" id="{A8E9E737-46AB-4F4A-8D31-937B64EFFEFE}"/>
              </a:ext>
            </a:extLst>
          </p:cNvPr>
          <p:cNvSpPr txBox="1"/>
          <p:nvPr/>
        </p:nvSpPr>
        <p:spPr>
          <a:xfrm>
            <a:off x="8177646" y="790011"/>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lengua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CuadroTexto 32">
            <a:extLst>
              <a:ext uri="{FF2B5EF4-FFF2-40B4-BE49-F238E27FC236}">
                <a16:creationId xmlns:a16="http://schemas.microsoft.com/office/drawing/2014/main" id="{35E21A95-B67B-D34E-AB1A-538CCDB5BE33}"/>
              </a:ext>
            </a:extLst>
          </p:cNvPr>
          <p:cNvSpPr txBox="1"/>
          <p:nvPr/>
        </p:nvSpPr>
        <p:spPr>
          <a:xfrm>
            <a:off x="481424" y="2409454"/>
            <a:ext cx="2048628" cy="707886"/>
          </a:xfrm>
          <a:prstGeom prst="rect">
            <a:avLst/>
          </a:prstGeom>
          <a:noFill/>
        </p:spPr>
        <p:txBody>
          <a:bodyPr wrap="square" rtlCol="0">
            <a:spAutoFit/>
          </a:bodyPr>
          <a:lstStyle/>
          <a:p>
            <a:pPr algn="l"/>
            <a:r>
              <a:rPr lang="x-none" sz="2000" dirty="0">
                <a:solidFill>
                  <a:schemeClr val="accent5">
                    <a:lumMod val="50000"/>
                  </a:schemeClr>
                </a:solidFill>
              </a:rPr>
              <a:t>[</a:t>
            </a:r>
            <a:r>
              <a:rPr lang="x-none" sz="2000">
                <a:solidFill>
                  <a:schemeClr val="accent5">
                    <a:lumMod val="50000"/>
                  </a:schemeClr>
                </a:solidFill>
                <a:highlight>
                  <a:srgbClr val="E3EAFD"/>
                </a:highlight>
              </a:rPr>
              <a:t>to </a:t>
            </a:r>
            <a:r>
              <a:rPr lang="es-ES" sz="2000" dirty="0" err="1">
                <a:solidFill>
                  <a:schemeClr val="accent5">
                    <a:lumMod val="50000"/>
                  </a:schemeClr>
                </a:solidFill>
                <a:highlight>
                  <a:srgbClr val="E3EAFD"/>
                </a:highlight>
              </a:rPr>
              <a:t>threaten</a:t>
            </a:r>
            <a:r>
              <a:rPr lang="es-ES" sz="2000" dirty="0">
                <a:solidFill>
                  <a:schemeClr val="accent5">
                    <a:lumMod val="50000"/>
                  </a:schemeClr>
                </a:solidFill>
                <a:highlight>
                  <a:srgbClr val="E3EAFD"/>
                </a:highlight>
              </a:rPr>
              <a:t>, </a:t>
            </a:r>
            <a:r>
              <a:rPr lang="es-ES" sz="2000" dirty="0" err="1">
                <a:solidFill>
                  <a:schemeClr val="accent5">
                    <a:lumMod val="50000"/>
                  </a:schemeClr>
                </a:solidFill>
                <a:highlight>
                  <a:srgbClr val="E3EAFD"/>
                </a:highlight>
              </a:rPr>
              <a:t>threatening</a:t>
            </a:r>
            <a:r>
              <a:rPr lang="x-none" sz="2000">
                <a:solidFill>
                  <a:schemeClr val="accent5">
                    <a:lumMod val="50000"/>
                  </a:schemeClr>
                </a:solidFill>
              </a:rPr>
              <a:t>]</a:t>
            </a:r>
            <a:endParaRPr lang="x-none" sz="2000" dirty="0">
              <a:solidFill>
                <a:schemeClr val="accent5">
                  <a:lumMod val="50000"/>
                </a:schemeClr>
              </a:solidFill>
            </a:endParaRPr>
          </a:p>
        </p:txBody>
      </p:sp>
      <p:sp>
        <p:nvSpPr>
          <p:cNvPr id="38"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pic>
        <p:nvPicPr>
          <p:cNvPr id="1026" name="Picture 2" descr="threat clipart - Clip Art Library">
            <a:extLst>
              <a:ext uri="{FF2B5EF4-FFF2-40B4-BE49-F238E27FC236}">
                <a16:creationId xmlns:a16="http://schemas.microsoft.com/office/drawing/2014/main" id="{F4FE0958-3B6F-EF4D-AECD-0ED08313CB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449" y="1239204"/>
            <a:ext cx="1090768" cy="1147488"/>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1DE034B2-75BA-4243-A391-43B85F14BA0F}"/>
              </a:ext>
            </a:extLst>
          </p:cNvPr>
          <p:cNvPicPr>
            <a:picLocks noChangeAspect="1"/>
          </p:cNvPicPr>
          <p:nvPr/>
        </p:nvPicPr>
        <p:blipFill>
          <a:blip r:embed="rId5"/>
          <a:stretch>
            <a:fillRect/>
          </a:stretch>
        </p:blipFill>
        <p:spPr>
          <a:xfrm>
            <a:off x="812897" y="3215444"/>
            <a:ext cx="1044153" cy="1044153"/>
          </a:xfrm>
          <a:prstGeom prst="rect">
            <a:avLst/>
          </a:prstGeom>
        </p:spPr>
      </p:pic>
      <p:pic>
        <p:nvPicPr>
          <p:cNvPr id="15" name="Imagen 14">
            <a:extLst>
              <a:ext uri="{FF2B5EF4-FFF2-40B4-BE49-F238E27FC236}">
                <a16:creationId xmlns:a16="http://schemas.microsoft.com/office/drawing/2014/main" id="{2D8F8DC8-2601-2748-9FC8-4129ECF0529B}"/>
              </a:ext>
            </a:extLst>
          </p:cNvPr>
          <p:cNvPicPr>
            <a:picLocks noChangeAspect="1"/>
          </p:cNvPicPr>
          <p:nvPr/>
        </p:nvPicPr>
        <p:blipFill>
          <a:blip r:embed="rId6"/>
          <a:stretch>
            <a:fillRect/>
          </a:stretch>
        </p:blipFill>
        <p:spPr>
          <a:xfrm>
            <a:off x="523251" y="4881494"/>
            <a:ext cx="1395164" cy="1090506"/>
          </a:xfrm>
          <a:prstGeom prst="rect">
            <a:avLst/>
          </a:prstGeom>
        </p:spPr>
      </p:pic>
      <p:pic>
        <p:nvPicPr>
          <p:cNvPr id="17" name="Imagen 16">
            <a:extLst>
              <a:ext uri="{FF2B5EF4-FFF2-40B4-BE49-F238E27FC236}">
                <a16:creationId xmlns:a16="http://schemas.microsoft.com/office/drawing/2014/main" id="{251BDFCB-1C70-1541-A0F8-3B0A413E337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646" b="97222" l="10000" r="94583">
                        <a14:foregroundMark x1="50833" y1="52257" x2="50833" y2="52257"/>
                        <a14:foregroundMark x1="45000" y1="57292" x2="45000" y2="57292"/>
                        <a14:foregroundMark x1="41250" y1="64410" x2="41250" y2="64410"/>
                        <a14:foregroundMark x1="36111" y1="64757" x2="36111" y2="64757"/>
                        <a14:foregroundMark x1="55000" y1="64583" x2="55000" y2="64583"/>
                        <a14:foregroundMark x1="58750" y1="63889" x2="58750" y2="63889"/>
                        <a14:foregroundMark x1="32083" y1="40278" x2="32083" y2="40278"/>
                        <a14:foregroundMark x1="18763" y1="63559" x2="18472" y2="65104"/>
                        <a14:foregroundMark x1="29167" y1="8333" x2="19420" y2="60073"/>
                        <a14:foregroundMark x1="18472" y1="65104" x2="14861" y2="71007"/>
                        <a14:foregroundMark x1="14861" y1="71007" x2="13611" y2="80035"/>
                        <a14:foregroundMark x1="13611" y1="80035" x2="14167" y2="84028"/>
                        <a14:foregroundMark x1="29444" y1="6771" x2="9861" y2="56424"/>
                        <a14:foregroundMark x1="9861" y1="56424" x2="8750" y2="79340"/>
                        <a14:foregroundMark x1="8750" y1="79340" x2="11528" y2="87500"/>
                        <a14:foregroundMark x1="11528" y1="87500" x2="12500" y2="96875"/>
                        <a14:foregroundMark x1="92083" y1="64757" x2="93333" y2="56771"/>
                        <a14:foregroundMark x1="93333" y1="56771" x2="92361" y2="47049"/>
                        <a14:foregroundMark x1="92361" y1="47049" x2="69167" y2="3993"/>
                        <a14:foregroundMark x1="69167" y1="3993" x2="65278" y2="5035"/>
                        <a14:foregroundMark x1="94722" y1="57639" x2="92778" y2="61458"/>
                        <a14:foregroundMark x1="87361" y1="97049" x2="75972" y2="97222"/>
                        <a14:foregroundMark x1="75972" y1="97222" x2="72917" y2="93750"/>
                        <a14:foregroundMark x1="11667" y1="96007" x2="25833" y2="81771"/>
                        <a14:foregroundMark x1="25833" y1="81771" x2="26528" y2="80208"/>
                        <a14:foregroundMark x1="30278" y1="68403" x2="30278" y2="71007"/>
                        <a14:foregroundMark x1="28611" y1="58681" x2="24583" y2="58854"/>
                        <a14:foregroundMark x1="32639" y1="57292" x2="32500" y2="51736"/>
                        <a14:foregroundMark x1="41250" y1="41146" x2="31667" y2="5035"/>
                        <a14:foregroundMark x1="36528" y1="65972" x2="36528" y2="65972"/>
                        <a14:foregroundMark x1="41389" y1="66840" x2="41389" y2="66840"/>
                        <a14:foregroundMark x1="40833" y1="55903" x2="41944" y2="58333"/>
                        <a14:foregroundMark x1="41806" y1="66667" x2="40972" y2="72743"/>
                        <a14:foregroundMark x1="43750" y1="51042" x2="44583" y2="52604"/>
                        <a14:foregroundMark x1="45694" y1="56771" x2="45278" y2="71354"/>
                        <a14:foregroundMark x1="45278" y1="71354" x2="44028" y2="76215"/>
                        <a14:foregroundMark x1="53056" y1="76563" x2="50556" y2="62847"/>
                        <a14:foregroundMark x1="50556" y1="62847" x2="52500" y2="49479"/>
                        <a14:foregroundMark x1="55694" y1="70486" x2="54583" y2="63194"/>
                        <a14:foregroundMark x1="54583" y1="63194" x2="56250" y2="56424"/>
                        <a14:foregroundMark x1="56250" y1="56424" x2="56389" y2="56076"/>
                        <a14:backgroundMark x1="18750" y1="62674" x2="18194" y2="61806"/>
                        <a14:backgroundMark x1="19444" y1="62674" x2="18750" y2="61979"/>
                        <a14:backgroundMark x1="19028" y1="61458" x2="19028" y2="62847"/>
                        <a14:backgroundMark x1="20000" y1="61285" x2="18611" y2="61111"/>
                      </a14:backgroundRemoval>
                    </a14:imgEffect>
                  </a14:imgLayer>
                </a14:imgProps>
              </a:ext>
            </a:extLst>
          </a:blip>
          <a:stretch>
            <a:fillRect/>
          </a:stretch>
        </p:blipFill>
        <p:spPr>
          <a:xfrm>
            <a:off x="6208439" y="552467"/>
            <a:ext cx="1292702" cy="1034161"/>
          </a:xfrm>
          <a:prstGeom prst="rect">
            <a:avLst/>
          </a:prstGeom>
        </p:spPr>
      </p:pic>
      <p:pic>
        <p:nvPicPr>
          <p:cNvPr id="22" name="Imagen 21">
            <a:extLst>
              <a:ext uri="{FF2B5EF4-FFF2-40B4-BE49-F238E27FC236}">
                <a16:creationId xmlns:a16="http://schemas.microsoft.com/office/drawing/2014/main" id="{49018A79-4E66-EE46-998E-327BF0C1553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862" b="89937" l="9908" r="89908">
                        <a14:foregroundMark x1="53028" y1="10482" x2="40917" y2="7862"/>
                      </a14:backgroundRemoval>
                    </a14:imgEffect>
                  </a14:imgLayer>
                </a14:imgProps>
              </a:ext>
            </a:extLst>
          </a:blip>
          <a:stretch>
            <a:fillRect/>
          </a:stretch>
        </p:blipFill>
        <p:spPr>
          <a:xfrm>
            <a:off x="6474580" y="3092774"/>
            <a:ext cx="955196" cy="1672031"/>
          </a:xfrm>
          <a:prstGeom prst="rect">
            <a:avLst/>
          </a:prstGeom>
        </p:spPr>
      </p:pic>
      <p:sp>
        <p:nvSpPr>
          <p:cNvPr id="40" name="CuadroTexto 39">
            <a:extLst>
              <a:ext uri="{FF2B5EF4-FFF2-40B4-BE49-F238E27FC236}">
                <a16:creationId xmlns:a16="http://schemas.microsoft.com/office/drawing/2014/main" id="{C3196C43-B918-0E4D-A711-7B12C327D204}"/>
              </a:ext>
            </a:extLst>
          </p:cNvPr>
          <p:cNvSpPr txBox="1"/>
          <p:nvPr/>
        </p:nvSpPr>
        <p:spPr>
          <a:xfrm>
            <a:off x="481424" y="4226544"/>
            <a:ext cx="2048628" cy="707886"/>
          </a:xfrm>
          <a:prstGeom prst="rect">
            <a:avLst/>
          </a:prstGeom>
          <a:noFill/>
        </p:spPr>
        <p:txBody>
          <a:bodyPr wrap="square" rtlCol="0">
            <a:spAutoFit/>
          </a:bodyPr>
          <a:lstStyle/>
          <a:p>
            <a:pPr algn="l"/>
            <a:r>
              <a:rPr lang="x-none" sz="2000" dirty="0">
                <a:solidFill>
                  <a:schemeClr val="accent5">
                    <a:lumMod val="50000"/>
                  </a:schemeClr>
                </a:solidFill>
              </a:rPr>
              <a:t>[</a:t>
            </a:r>
            <a:r>
              <a:rPr lang="x-none" sz="2000">
                <a:solidFill>
                  <a:schemeClr val="accent5">
                    <a:lumMod val="50000"/>
                  </a:schemeClr>
                </a:solidFill>
                <a:highlight>
                  <a:srgbClr val="E3EAFD"/>
                </a:highlight>
              </a:rPr>
              <a:t>to </a:t>
            </a:r>
            <a:r>
              <a:rPr lang="es-ES" sz="2000" dirty="0">
                <a:solidFill>
                  <a:schemeClr val="accent5">
                    <a:lumMod val="50000"/>
                  </a:schemeClr>
                </a:solidFill>
                <a:highlight>
                  <a:srgbClr val="E3EAFD"/>
                </a:highlight>
              </a:rPr>
              <a:t>escape, </a:t>
            </a:r>
            <a:r>
              <a:rPr lang="es-ES" sz="2000" dirty="0" err="1">
                <a:solidFill>
                  <a:schemeClr val="accent5">
                    <a:lumMod val="50000"/>
                  </a:schemeClr>
                </a:solidFill>
                <a:highlight>
                  <a:srgbClr val="E3EAFD"/>
                </a:highlight>
              </a:rPr>
              <a:t>escaping</a:t>
            </a:r>
            <a:r>
              <a:rPr lang="x-none" sz="2000">
                <a:solidFill>
                  <a:schemeClr val="accent5">
                    <a:lumMod val="50000"/>
                  </a:schemeClr>
                </a:solidFill>
              </a:rPr>
              <a:t>]</a:t>
            </a:r>
            <a:endParaRPr lang="x-none" sz="2000" dirty="0">
              <a:solidFill>
                <a:schemeClr val="accent5">
                  <a:lumMod val="50000"/>
                </a:schemeClr>
              </a:solidFill>
            </a:endParaRPr>
          </a:p>
        </p:txBody>
      </p:sp>
      <p:sp>
        <p:nvSpPr>
          <p:cNvPr id="41" name="CuadroTexto 40">
            <a:extLst>
              <a:ext uri="{FF2B5EF4-FFF2-40B4-BE49-F238E27FC236}">
                <a16:creationId xmlns:a16="http://schemas.microsoft.com/office/drawing/2014/main" id="{DA12F44C-D912-2D46-A2FF-4DA4697F5D00}"/>
              </a:ext>
            </a:extLst>
          </p:cNvPr>
          <p:cNvSpPr txBox="1"/>
          <p:nvPr/>
        </p:nvSpPr>
        <p:spPr>
          <a:xfrm>
            <a:off x="481424" y="5972000"/>
            <a:ext cx="2048628" cy="400110"/>
          </a:xfrm>
          <a:prstGeom prst="rect">
            <a:avLst/>
          </a:prstGeom>
          <a:noFill/>
        </p:spPr>
        <p:txBody>
          <a:bodyPr wrap="square" rtlCol="0">
            <a:spAutoFit/>
          </a:bodyPr>
          <a:lstStyle/>
          <a:p>
            <a:pPr algn="l"/>
            <a:r>
              <a:rPr lang="x-none" sz="2000" dirty="0">
                <a:solidFill>
                  <a:schemeClr val="accent5">
                    <a:lumMod val="50000"/>
                  </a:schemeClr>
                </a:solidFill>
              </a:rPr>
              <a:t>[</a:t>
            </a:r>
            <a:r>
              <a:rPr lang="x-none" sz="2000">
                <a:solidFill>
                  <a:schemeClr val="accent5">
                    <a:lumMod val="50000"/>
                  </a:schemeClr>
                </a:solidFill>
                <a:highlight>
                  <a:srgbClr val="E3EAFD"/>
                </a:highlight>
              </a:rPr>
              <a:t>to </a:t>
            </a:r>
            <a:r>
              <a:rPr lang="es-ES" sz="2000" dirty="0" err="1">
                <a:solidFill>
                  <a:schemeClr val="accent5">
                    <a:lumMod val="50000"/>
                  </a:schemeClr>
                </a:solidFill>
                <a:highlight>
                  <a:srgbClr val="E3EAFD"/>
                </a:highlight>
              </a:rPr>
              <a:t>kill</a:t>
            </a:r>
            <a:r>
              <a:rPr lang="es-ES" sz="2000" dirty="0">
                <a:solidFill>
                  <a:schemeClr val="accent5">
                    <a:lumMod val="50000"/>
                  </a:schemeClr>
                </a:solidFill>
                <a:highlight>
                  <a:srgbClr val="E3EAFD"/>
                </a:highlight>
              </a:rPr>
              <a:t>, </a:t>
            </a:r>
            <a:r>
              <a:rPr lang="es-ES" sz="2000" dirty="0" err="1">
                <a:solidFill>
                  <a:schemeClr val="accent5">
                    <a:lumMod val="50000"/>
                  </a:schemeClr>
                </a:solidFill>
                <a:highlight>
                  <a:srgbClr val="E3EAFD"/>
                </a:highlight>
              </a:rPr>
              <a:t>killing</a:t>
            </a:r>
            <a:r>
              <a:rPr lang="x-none" sz="2000">
                <a:solidFill>
                  <a:schemeClr val="accent5">
                    <a:lumMod val="50000"/>
                  </a:schemeClr>
                </a:solidFill>
              </a:rPr>
              <a:t>]</a:t>
            </a:r>
            <a:endParaRPr lang="x-none" sz="2000" dirty="0">
              <a:solidFill>
                <a:schemeClr val="accent5">
                  <a:lumMod val="50000"/>
                </a:schemeClr>
              </a:solidFill>
            </a:endParaRPr>
          </a:p>
        </p:txBody>
      </p:sp>
      <p:sp>
        <p:nvSpPr>
          <p:cNvPr id="42" name="CuadroTexto 41">
            <a:extLst>
              <a:ext uri="{FF2B5EF4-FFF2-40B4-BE49-F238E27FC236}">
                <a16:creationId xmlns:a16="http://schemas.microsoft.com/office/drawing/2014/main" id="{B0DBE306-A654-A54A-ABBA-7A11AA2C9F77}"/>
              </a:ext>
            </a:extLst>
          </p:cNvPr>
          <p:cNvSpPr txBox="1"/>
          <p:nvPr/>
        </p:nvSpPr>
        <p:spPr>
          <a:xfrm>
            <a:off x="6113794" y="1597768"/>
            <a:ext cx="1676769" cy="400110"/>
          </a:xfrm>
          <a:prstGeom prst="rect">
            <a:avLst/>
          </a:prstGeom>
          <a:noFill/>
        </p:spPr>
        <p:txBody>
          <a:bodyPr wrap="square" rtlCol="0">
            <a:spAutoFit/>
          </a:bodyPr>
          <a:lstStyle/>
          <a:p>
            <a:pPr algn="l"/>
            <a:r>
              <a:rPr lang="x-none" sz="2000">
                <a:solidFill>
                  <a:schemeClr val="accent5">
                    <a:lumMod val="50000"/>
                  </a:schemeClr>
                </a:solidFill>
              </a:rPr>
              <a:t>[</a:t>
            </a:r>
            <a:r>
              <a:rPr lang="es-ES" sz="2000" dirty="0" err="1">
                <a:solidFill>
                  <a:schemeClr val="accent5">
                    <a:lumMod val="50000"/>
                  </a:schemeClr>
                </a:solidFill>
                <a:highlight>
                  <a:srgbClr val="E3EAFD"/>
                </a:highlight>
              </a:rPr>
              <a:t>language</a:t>
            </a:r>
            <a:r>
              <a:rPr lang="x-none" sz="2000">
                <a:solidFill>
                  <a:schemeClr val="accent5">
                    <a:lumMod val="50000"/>
                  </a:schemeClr>
                </a:solidFill>
              </a:rPr>
              <a:t>]</a:t>
            </a:r>
            <a:endParaRPr lang="x-none" sz="2000" dirty="0">
              <a:solidFill>
                <a:schemeClr val="accent5">
                  <a:lumMod val="50000"/>
                </a:schemeClr>
              </a:solidFill>
            </a:endParaRPr>
          </a:p>
        </p:txBody>
      </p:sp>
      <p:sp>
        <p:nvSpPr>
          <p:cNvPr id="23" name="CuadroTexto 22">
            <a:extLst>
              <a:ext uri="{FF2B5EF4-FFF2-40B4-BE49-F238E27FC236}">
                <a16:creationId xmlns:a16="http://schemas.microsoft.com/office/drawing/2014/main" id="{8060C388-0AB9-4141-8DFA-1BBEEA461926}"/>
              </a:ext>
            </a:extLst>
          </p:cNvPr>
          <p:cNvSpPr txBox="1"/>
          <p:nvPr/>
        </p:nvSpPr>
        <p:spPr>
          <a:xfrm>
            <a:off x="6255997" y="2168102"/>
            <a:ext cx="1303562" cy="923330"/>
          </a:xfrm>
          <a:prstGeom prst="rect">
            <a:avLst/>
          </a:prstGeom>
          <a:noFill/>
        </p:spPr>
        <p:txBody>
          <a:bodyPr wrap="none" rtlCol="0">
            <a:spAutoFit/>
          </a:bodyPr>
          <a:lstStyle/>
          <a:p>
            <a:pPr algn="l"/>
            <a:r>
              <a:rPr lang="es-GB" sz="5400" dirty="0">
                <a:solidFill>
                  <a:schemeClr val="accent6"/>
                </a:solidFill>
                <a:latin typeface="Britannic Bold" panose="020B0903060703020204" pitchFamily="34" charset="77"/>
              </a:rPr>
              <a:t>god</a:t>
            </a:r>
          </a:p>
        </p:txBody>
      </p:sp>
      <p:sp>
        <p:nvSpPr>
          <p:cNvPr id="43" name="CuadroTexto 42">
            <a:extLst>
              <a:ext uri="{FF2B5EF4-FFF2-40B4-BE49-F238E27FC236}">
                <a16:creationId xmlns:a16="http://schemas.microsoft.com/office/drawing/2014/main" id="{584AAE7E-0770-974F-9D0D-F78FCD8EDE94}"/>
              </a:ext>
            </a:extLst>
          </p:cNvPr>
          <p:cNvSpPr txBox="1"/>
          <p:nvPr/>
        </p:nvSpPr>
        <p:spPr>
          <a:xfrm>
            <a:off x="6221853" y="4564750"/>
            <a:ext cx="1676769" cy="400110"/>
          </a:xfrm>
          <a:prstGeom prst="rect">
            <a:avLst/>
          </a:prstGeom>
          <a:noFill/>
        </p:spPr>
        <p:txBody>
          <a:bodyPr wrap="square" rtlCol="0">
            <a:spAutoFit/>
          </a:bodyPr>
          <a:lstStyle/>
          <a:p>
            <a:pPr algn="l"/>
            <a:r>
              <a:rPr lang="x-none" sz="2000">
                <a:solidFill>
                  <a:schemeClr val="accent5">
                    <a:lumMod val="50000"/>
                  </a:schemeClr>
                </a:solidFill>
              </a:rPr>
              <a:t>[</a:t>
            </a:r>
            <a:r>
              <a:rPr lang="es-ES" sz="2000" dirty="0" err="1">
                <a:solidFill>
                  <a:schemeClr val="accent5">
                    <a:lumMod val="50000"/>
                  </a:schemeClr>
                </a:solidFill>
                <a:highlight>
                  <a:srgbClr val="E3EAFD"/>
                </a:highlight>
              </a:rPr>
              <a:t>Peruvian</a:t>
            </a:r>
            <a:r>
              <a:rPr lang="x-none" sz="2000">
                <a:solidFill>
                  <a:schemeClr val="accent5">
                    <a:lumMod val="50000"/>
                  </a:schemeClr>
                </a:solidFill>
              </a:rPr>
              <a:t>]</a:t>
            </a:r>
            <a:endParaRPr lang="x-none" sz="2000" dirty="0">
              <a:solidFill>
                <a:schemeClr val="accent5">
                  <a:lumMod val="50000"/>
                </a:schemeClr>
              </a:solidFill>
            </a:endParaRPr>
          </a:p>
        </p:txBody>
      </p:sp>
      <p:sp>
        <p:nvSpPr>
          <p:cNvPr id="45" name="CuadroTexto 44">
            <a:extLst>
              <a:ext uri="{FF2B5EF4-FFF2-40B4-BE49-F238E27FC236}">
                <a16:creationId xmlns:a16="http://schemas.microsoft.com/office/drawing/2014/main" id="{69D4D1B3-D5BF-F74C-B0A0-41F754AB3EEF}"/>
              </a:ext>
            </a:extLst>
          </p:cNvPr>
          <p:cNvSpPr txBox="1"/>
          <p:nvPr/>
        </p:nvSpPr>
        <p:spPr>
          <a:xfrm>
            <a:off x="5851478" y="5161862"/>
            <a:ext cx="2434228" cy="1077218"/>
          </a:xfrm>
          <a:prstGeom prst="rect">
            <a:avLst/>
          </a:prstGeom>
          <a:noFill/>
        </p:spPr>
        <p:txBody>
          <a:bodyPr wrap="square" rtlCol="0">
            <a:spAutoFit/>
          </a:bodyPr>
          <a:lstStyle/>
          <a:p>
            <a:pPr algn="l"/>
            <a:r>
              <a:rPr lang="es-GB" sz="3200" dirty="0">
                <a:solidFill>
                  <a:srgbClr val="7030A0"/>
                </a:solidFill>
                <a:latin typeface="Bradley Hand" pitchFamily="2" charset="77"/>
              </a:rPr>
              <a:t>to consider, considering</a:t>
            </a:r>
          </a:p>
        </p:txBody>
      </p:sp>
      <p:sp>
        <p:nvSpPr>
          <p:cNvPr id="24" name="Llamada rectangular redondeada 23">
            <a:extLst>
              <a:ext uri="{FF2B5EF4-FFF2-40B4-BE49-F238E27FC236}">
                <a16:creationId xmlns:a16="http://schemas.microsoft.com/office/drawing/2014/main" id="{2622D781-C73E-1E40-8BF7-B1E2E002E036}"/>
              </a:ext>
            </a:extLst>
          </p:cNvPr>
          <p:cNvSpPr/>
          <p:nvPr/>
        </p:nvSpPr>
        <p:spPr>
          <a:xfrm>
            <a:off x="7898622" y="2248959"/>
            <a:ext cx="4126850" cy="2205165"/>
          </a:xfrm>
          <a:prstGeom prst="wedgeRoundRectCallout">
            <a:avLst>
              <a:gd name="adj1" fmla="val -55103"/>
              <a:gd name="adj2" fmla="val -5858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In theory, there are no differences in meaning between ‘la lengua’ and ‘el idioma’, However, in practice the word ‘idioma’ is used more politically to refer to the language of a nation.</a:t>
            </a:r>
          </a:p>
        </p:txBody>
      </p:sp>
    </p:spTree>
    <p:extLst>
      <p:ext uri="{BB962C8B-B14F-4D97-AF65-F5344CB8AC3E}">
        <p14:creationId xmlns:p14="http://schemas.microsoft.com/office/powerpoint/2010/main" val="15181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026"/>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026"/>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8"/>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4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8"/>
                                        </p:tgtEl>
                                        <p:attrNameLst>
                                          <p:attrName>style.visibility</p:attrName>
                                        </p:attrNameLst>
                                      </p:cBhvr>
                                      <p:to>
                                        <p:strVal val="visible"/>
                                      </p:to>
                                    </p:set>
                                  </p:childTnLst>
                                </p:cTn>
                              </p:par>
                              <p:par>
                                <p:cTn id="85" presetID="1" presetClass="entr" presetSubtype="0" fill="hold" grpId="1"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1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1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1"/>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1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34"/>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1" nodeType="clickEffect">
                                  <p:stCondLst>
                                    <p:cond delay="0"/>
                                  </p:stCondLst>
                                  <p:childTnLst>
                                    <p:set>
                                      <p:cBhvr>
                                        <p:cTn id="118" dur="1" fill="hold">
                                          <p:stCondLst>
                                            <p:cond delay="0"/>
                                          </p:stCondLst>
                                        </p:cTn>
                                        <p:tgtEl>
                                          <p:spTgt spid="3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1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1" nodeType="clickEffect">
                                  <p:stCondLst>
                                    <p:cond delay="0"/>
                                  </p:stCondLst>
                                  <p:childTnLst>
                                    <p:set>
                                      <p:cBhvr>
                                        <p:cTn id="126" dur="1" fill="hold">
                                          <p:stCondLst>
                                            <p:cond delay="0"/>
                                          </p:stCondLst>
                                        </p:cTn>
                                        <p:tgtEl>
                                          <p:spTgt spid="1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18"/>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1" nodeType="clickEffect">
                                  <p:stCondLst>
                                    <p:cond delay="0"/>
                                  </p:stCondLst>
                                  <p:childTnLst>
                                    <p:set>
                                      <p:cBhvr>
                                        <p:cTn id="134" dur="1" fill="hold">
                                          <p:stCondLst>
                                            <p:cond delay="0"/>
                                          </p:stCondLst>
                                        </p:cTn>
                                        <p:tgtEl>
                                          <p:spTgt spid="1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0" nodeType="clickEffect">
                                  <p:stCondLst>
                                    <p:cond delay="0"/>
                                  </p:stCondLst>
                                  <p:childTnLst>
                                    <p:set>
                                      <p:cBhvr>
                                        <p:cTn id="138" dur="1" fill="hold">
                                          <p:stCondLst>
                                            <p:cond delay="0"/>
                                          </p:stCondLst>
                                        </p:cTn>
                                        <p:tgtEl>
                                          <p:spTgt spid="20"/>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1" nodeType="clickEffect">
                                  <p:stCondLst>
                                    <p:cond delay="0"/>
                                  </p:stCondLst>
                                  <p:childTnLst>
                                    <p:set>
                                      <p:cBhvr>
                                        <p:cTn id="1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13" grpId="1"/>
      <p:bldP spid="14" grpId="0"/>
      <p:bldP spid="14" grpId="1"/>
      <p:bldP spid="18" grpId="0"/>
      <p:bldP spid="18" grpId="1"/>
      <p:bldP spid="20" grpId="0"/>
      <p:bldP spid="20" grpId="1"/>
      <p:bldP spid="34" grpId="0"/>
      <p:bldP spid="34" grpId="1"/>
      <p:bldP spid="33" grpId="0"/>
      <p:bldP spid="33" grpId="1"/>
      <p:bldP spid="40" grpId="0"/>
      <p:bldP spid="40" grpId="1"/>
      <p:bldP spid="41" grpId="0"/>
      <p:bldP spid="41" grpId="1"/>
      <p:bldP spid="42" grpId="0"/>
      <p:bldP spid="42" grpId="1"/>
      <p:bldP spid="23" grpId="0"/>
      <p:bldP spid="23" grpId="1"/>
      <p:bldP spid="43" grpId="0"/>
      <p:bldP spid="43" grpId="1"/>
      <p:bldP spid="45" grpId="0"/>
      <p:bldP spid="45" grpId="1"/>
      <p:bldP spid="24" grpId="0" animBg="1"/>
      <p:bldP spid="2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25">
            <a:extLst>
              <a:ext uri="{FF2B5EF4-FFF2-40B4-BE49-F238E27FC236}">
                <a16:creationId xmlns:a16="http://schemas.microsoft.com/office/drawing/2014/main" id="{D33BACDB-C52C-E547-BB09-4E76337A10DE}"/>
              </a:ext>
            </a:extLst>
          </p:cNvPr>
          <p:cNvSpPr txBox="1"/>
          <p:nvPr/>
        </p:nvSpPr>
        <p:spPr>
          <a:xfrm>
            <a:off x="301003" y="5294222"/>
            <a:ext cx="10669157" cy="830997"/>
          </a:xfrm>
          <a:prstGeom prst="rect">
            <a:avLst/>
          </a:prstGeom>
          <a:noFill/>
        </p:spPr>
        <p:txBody>
          <a:bodyPr wrap="square" rtlCol="0">
            <a:spAutoFit/>
          </a:bodyPr>
          <a:lstStyle/>
          <a:p>
            <a:r>
              <a:rPr lang="es-ES" sz="2400" dirty="0">
                <a:solidFill>
                  <a:schemeClr val="accent5">
                    <a:lumMod val="50000"/>
                  </a:schemeClr>
                </a:solidFill>
              </a:rPr>
              <a:t>7. Los españoles caminaron hasta Cajamarca después de bajar las montañas.</a:t>
            </a:r>
          </a:p>
        </p:txBody>
      </p:sp>
      <p:sp>
        <p:nvSpPr>
          <p:cNvPr id="23" name="CuadroTexto 22">
            <a:extLst>
              <a:ext uri="{FF2B5EF4-FFF2-40B4-BE49-F238E27FC236}">
                <a16:creationId xmlns:a16="http://schemas.microsoft.com/office/drawing/2014/main" id="{93B7B041-284F-604C-B55D-115FAA4C1569}"/>
              </a:ext>
            </a:extLst>
          </p:cNvPr>
          <p:cNvSpPr txBox="1"/>
          <p:nvPr/>
        </p:nvSpPr>
        <p:spPr>
          <a:xfrm>
            <a:off x="301003" y="3274037"/>
            <a:ext cx="11276892" cy="830997"/>
          </a:xfrm>
          <a:prstGeom prst="rect">
            <a:avLst/>
          </a:prstGeom>
          <a:noFill/>
        </p:spPr>
        <p:txBody>
          <a:bodyPr wrap="square" rtlCol="0">
            <a:spAutoFit/>
          </a:bodyPr>
          <a:lstStyle/>
          <a:p>
            <a:r>
              <a:rPr lang="es-ES" sz="2400" dirty="0">
                <a:solidFill>
                  <a:schemeClr val="accent5">
                    <a:lumMod val="50000"/>
                  </a:schemeClr>
                </a:solidFill>
              </a:rPr>
              <a:t>4. Francisco Pizarro y sus hombres llegaron a Perú antes de una batalla entre los incas.</a:t>
            </a:r>
          </a:p>
        </p:txBody>
      </p:sp>
      <p:sp>
        <p:nvSpPr>
          <p:cNvPr id="2" name="Título 1">
            <a:extLst>
              <a:ext uri="{FF2B5EF4-FFF2-40B4-BE49-F238E27FC236}">
                <a16:creationId xmlns:a16="http://schemas.microsoft.com/office/drawing/2014/main" id="{B2DAC8A9-E36B-0441-B340-89CFBDB5D6A4}"/>
              </a:ext>
            </a:extLst>
          </p:cNvPr>
          <p:cNvSpPr>
            <a:spLocks noGrp="1"/>
          </p:cNvSpPr>
          <p:nvPr>
            <p:ph type="title"/>
          </p:nvPr>
        </p:nvSpPr>
        <p:spPr>
          <a:xfrm>
            <a:off x="475891" y="485929"/>
            <a:ext cx="8834364" cy="693314"/>
          </a:xfrm>
        </p:spPr>
        <p:txBody>
          <a:bodyPr>
            <a:noAutofit/>
          </a:bodyPr>
          <a:lstStyle/>
          <a:p>
            <a:r>
              <a:rPr lang="es-GB" sz="2400" b="1" dirty="0"/>
              <a:t>Lee unas frases de la primera parte de la historia. ¿Son verdaderas o falsas?</a:t>
            </a:r>
          </a:p>
        </p:txBody>
      </p:sp>
      <p:sp>
        <p:nvSpPr>
          <p:cNvPr id="5" name="Rounded Rectangle 11">
            <a:extLst>
              <a:ext uri="{FF2B5EF4-FFF2-40B4-BE49-F238E27FC236}">
                <a16:creationId xmlns:a16="http://schemas.microsoft.com/office/drawing/2014/main" id="{15B7AE5B-A4D3-9E4F-8836-399E1755B4CD}"/>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pic>
        <p:nvPicPr>
          <p:cNvPr id="6" name="Picture 8" descr="green checkmark">
            <a:extLst>
              <a:ext uri="{FF2B5EF4-FFF2-40B4-BE49-F238E27FC236}">
                <a16:creationId xmlns:a16="http://schemas.microsoft.com/office/drawing/2014/main" id="{99FEAE1E-5C20-454F-B0A6-9E652DB02D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34936" y="1620237"/>
            <a:ext cx="406580" cy="423521"/>
          </a:xfrm>
          <a:prstGeom prst="rect">
            <a:avLst/>
          </a:prstGeom>
        </p:spPr>
      </p:pic>
      <p:pic>
        <p:nvPicPr>
          <p:cNvPr id="8" name="Picture 8" descr="green checkmark">
            <a:extLst>
              <a:ext uri="{FF2B5EF4-FFF2-40B4-BE49-F238E27FC236}">
                <a16:creationId xmlns:a16="http://schemas.microsoft.com/office/drawing/2014/main" id="{E3606E1F-2F95-A445-93F3-0CA764B1AF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06965" y="2190305"/>
            <a:ext cx="406580" cy="423521"/>
          </a:xfrm>
          <a:prstGeom prst="rect">
            <a:avLst/>
          </a:prstGeom>
        </p:spPr>
      </p:pic>
      <p:pic>
        <p:nvPicPr>
          <p:cNvPr id="10" name="Picture 2" descr="Free Tick And Cross, Download Free Tick And Cross png images, Free ...">
            <a:extLst>
              <a:ext uri="{FF2B5EF4-FFF2-40B4-BE49-F238E27FC236}">
                <a16:creationId xmlns:a16="http://schemas.microsoft.com/office/drawing/2014/main" id="{BCC8D3FD-CDDF-4642-AE7D-069DBDE96C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9982" y="3725822"/>
            <a:ext cx="423521" cy="4235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Tick And Cross, Download Free Tick And Cross png images, Free ...">
            <a:extLst>
              <a:ext uri="{FF2B5EF4-FFF2-40B4-BE49-F238E27FC236}">
                <a16:creationId xmlns:a16="http://schemas.microsoft.com/office/drawing/2014/main" id="{EE771EE2-3957-8F4A-96BC-52A82FD295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4237" y="4265106"/>
            <a:ext cx="423521" cy="4235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Tick And Cross, Download Free Tick And Cross png images, Free ...">
            <a:extLst>
              <a:ext uri="{FF2B5EF4-FFF2-40B4-BE49-F238E27FC236}">
                <a16:creationId xmlns:a16="http://schemas.microsoft.com/office/drawing/2014/main" id="{0F3BEDDF-673B-4249-816C-2D582A2891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8556" y="4796799"/>
            <a:ext cx="423521" cy="4235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green checkmark">
            <a:extLst>
              <a:ext uri="{FF2B5EF4-FFF2-40B4-BE49-F238E27FC236}">
                <a16:creationId xmlns:a16="http://schemas.microsoft.com/office/drawing/2014/main" id="{B6A6EE07-51A8-1F40-9C55-26842036FC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2947" y="5753161"/>
            <a:ext cx="406580" cy="423521"/>
          </a:xfrm>
          <a:prstGeom prst="rect">
            <a:avLst/>
          </a:prstGeom>
        </p:spPr>
      </p:pic>
      <p:pic>
        <p:nvPicPr>
          <p:cNvPr id="14" name="Picture 8" descr="green checkmark">
            <a:extLst>
              <a:ext uri="{FF2B5EF4-FFF2-40B4-BE49-F238E27FC236}">
                <a16:creationId xmlns:a16="http://schemas.microsoft.com/office/drawing/2014/main" id="{FF50B5BE-F38E-444E-8A29-5F87750D15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46323" y="2743306"/>
            <a:ext cx="406580" cy="423521"/>
          </a:xfrm>
          <a:prstGeom prst="rect">
            <a:avLst/>
          </a:prstGeom>
        </p:spPr>
      </p:pic>
      <p:pic>
        <p:nvPicPr>
          <p:cNvPr id="7" name="Imagen 6">
            <a:extLst>
              <a:ext uri="{FF2B5EF4-FFF2-40B4-BE49-F238E27FC236}">
                <a16:creationId xmlns:a16="http://schemas.microsoft.com/office/drawing/2014/main" id="{7C1B7062-53D6-394F-B385-894CDA1C917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52077" y="3071195"/>
            <a:ext cx="1328460" cy="1732773"/>
          </a:xfrm>
          <a:prstGeom prst="rect">
            <a:avLst/>
          </a:prstGeom>
        </p:spPr>
      </p:pic>
      <p:pic>
        <p:nvPicPr>
          <p:cNvPr id="2052" name="Picture 4" descr="clip art - Clip Art Library">
            <a:extLst>
              <a:ext uri="{FF2B5EF4-FFF2-40B4-BE49-F238E27FC236}">
                <a16:creationId xmlns:a16="http://schemas.microsoft.com/office/drawing/2014/main" id="{9640B5B4-63EE-744F-AEB3-9CACAEC6800B}"/>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4309" y="842479"/>
            <a:ext cx="715121" cy="8225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94C36C5-3422-7542-9B60-267BF2E2600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8886"/>
          <a:stretch/>
        </p:blipFill>
        <p:spPr bwMode="auto">
          <a:xfrm>
            <a:off x="6925454" y="888926"/>
            <a:ext cx="1709162" cy="77605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rtoon - Clip Art Library">
            <a:extLst>
              <a:ext uri="{FF2B5EF4-FFF2-40B4-BE49-F238E27FC236}">
                <a16:creationId xmlns:a16="http://schemas.microsoft.com/office/drawing/2014/main" id="{6E5604B3-979C-1045-B6C3-9B1D614045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50118" y="5237763"/>
            <a:ext cx="932378" cy="934604"/>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17EB3ACF-7D0E-3D46-A42F-088B4BA4BEED}"/>
              </a:ext>
            </a:extLst>
          </p:cNvPr>
          <p:cNvSpPr txBox="1"/>
          <p:nvPr/>
        </p:nvSpPr>
        <p:spPr>
          <a:xfrm>
            <a:off x="8634616" y="1032194"/>
            <a:ext cx="3557384" cy="400110"/>
          </a:xfrm>
          <a:prstGeom prst="rect">
            <a:avLst/>
          </a:prstGeom>
          <a:noFill/>
        </p:spPr>
        <p:txBody>
          <a:bodyPr wrap="none" rtlCol="0">
            <a:spAutoFit/>
          </a:bodyPr>
          <a:lstStyle/>
          <a:p>
            <a:pPr algn="l"/>
            <a:r>
              <a:rPr lang="es-GB" sz="2000" dirty="0">
                <a:solidFill>
                  <a:schemeClr val="accent5">
                    <a:lumMod val="50000"/>
                  </a:schemeClr>
                </a:solidFill>
              </a:rPr>
              <a:t>*conquistador = conqueror</a:t>
            </a:r>
          </a:p>
        </p:txBody>
      </p:sp>
      <p:sp>
        <p:nvSpPr>
          <p:cNvPr id="15" name="CuadroTexto 14">
            <a:extLst>
              <a:ext uri="{FF2B5EF4-FFF2-40B4-BE49-F238E27FC236}">
                <a16:creationId xmlns:a16="http://schemas.microsoft.com/office/drawing/2014/main" id="{7F9BF533-3E5B-544C-8983-0C084E68AC9F}"/>
              </a:ext>
            </a:extLst>
          </p:cNvPr>
          <p:cNvSpPr txBox="1"/>
          <p:nvPr/>
        </p:nvSpPr>
        <p:spPr>
          <a:xfrm>
            <a:off x="301003" y="1623185"/>
            <a:ext cx="10451900" cy="461665"/>
          </a:xfrm>
          <a:prstGeom prst="rect">
            <a:avLst/>
          </a:prstGeom>
          <a:noFill/>
        </p:spPr>
        <p:txBody>
          <a:bodyPr wrap="none" rtlCol="0">
            <a:spAutoFit/>
          </a:bodyPr>
          <a:lstStyle/>
          <a:p>
            <a:r>
              <a:rPr lang="es-GB" sz="2400" dirty="0">
                <a:solidFill>
                  <a:schemeClr val="accent5">
                    <a:lumMod val="50000"/>
                  </a:schemeClr>
                </a:solidFill>
              </a:rPr>
              <a:t>1. Los Reyes de España ayudaron a los conquistadores* en sus viajes.</a:t>
            </a:r>
          </a:p>
        </p:txBody>
      </p:sp>
      <p:sp>
        <p:nvSpPr>
          <p:cNvPr id="21" name="CuadroTexto 20">
            <a:extLst>
              <a:ext uri="{FF2B5EF4-FFF2-40B4-BE49-F238E27FC236}">
                <a16:creationId xmlns:a16="http://schemas.microsoft.com/office/drawing/2014/main" id="{20676987-FBA5-DE47-8378-23D6208840FB}"/>
              </a:ext>
            </a:extLst>
          </p:cNvPr>
          <p:cNvSpPr txBox="1"/>
          <p:nvPr/>
        </p:nvSpPr>
        <p:spPr>
          <a:xfrm>
            <a:off x="301003" y="2173469"/>
            <a:ext cx="8727069" cy="461665"/>
          </a:xfrm>
          <a:prstGeom prst="rect">
            <a:avLst/>
          </a:prstGeom>
          <a:noFill/>
        </p:spPr>
        <p:txBody>
          <a:bodyPr wrap="none" rtlCol="0">
            <a:spAutoFit/>
          </a:bodyPr>
          <a:lstStyle/>
          <a:p>
            <a:r>
              <a:rPr lang="es-ES" sz="2400" dirty="0">
                <a:solidFill>
                  <a:schemeClr val="accent5">
                    <a:lumMod val="50000"/>
                  </a:schemeClr>
                </a:solidFill>
              </a:rPr>
              <a:t>2. En América los españoles encontraron imperios débiles.</a:t>
            </a:r>
          </a:p>
        </p:txBody>
      </p:sp>
      <p:sp>
        <p:nvSpPr>
          <p:cNvPr id="22" name="CuadroTexto 21">
            <a:extLst>
              <a:ext uri="{FF2B5EF4-FFF2-40B4-BE49-F238E27FC236}">
                <a16:creationId xmlns:a16="http://schemas.microsoft.com/office/drawing/2014/main" id="{794D1B4C-EF96-8D4F-BFAB-995717720FBB}"/>
              </a:ext>
            </a:extLst>
          </p:cNvPr>
          <p:cNvSpPr txBox="1"/>
          <p:nvPr/>
        </p:nvSpPr>
        <p:spPr>
          <a:xfrm>
            <a:off x="301003" y="2723753"/>
            <a:ext cx="10139314" cy="461665"/>
          </a:xfrm>
          <a:prstGeom prst="rect">
            <a:avLst/>
          </a:prstGeom>
          <a:noFill/>
        </p:spPr>
        <p:txBody>
          <a:bodyPr wrap="none" rtlCol="0">
            <a:spAutoFit/>
          </a:bodyPr>
          <a:lstStyle/>
          <a:p>
            <a:r>
              <a:rPr lang="es-ES" sz="2400" dirty="0">
                <a:solidFill>
                  <a:schemeClr val="accent5">
                    <a:lumMod val="50000"/>
                  </a:schemeClr>
                </a:solidFill>
              </a:rPr>
              <a:t>3. Atahualpa y su hermano empezaron una batalla para ser el rey.</a:t>
            </a:r>
          </a:p>
        </p:txBody>
      </p:sp>
      <p:sp>
        <p:nvSpPr>
          <p:cNvPr id="24" name="CuadroTexto 23">
            <a:extLst>
              <a:ext uri="{FF2B5EF4-FFF2-40B4-BE49-F238E27FC236}">
                <a16:creationId xmlns:a16="http://schemas.microsoft.com/office/drawing/2014/main" id="{AC90AD46-0A7F-A34F-92F6-B8B870A55668}"/>
              </a:ext>
            </a:extLst>
          </p:cNvPr>
          <p:cNvSpPr txBox="1"/>
          <p:nvPr/>
        </p:nvSpPr>
        <p:spPr>
          <a:xfrm>
            <a:off x="301003" y="4193653"/>
            <a:ext cx="6893234" cy="461665"/>
          </a:xfrm>
          <a:prstGeom prst="rect">
            <a:avLst/>
          </a:prstGeom>
          <a:noFill/>
        </p:spPr>
        <p:txBody>
          <a:bodyPr wrap="none" rtlCol="0">
            <a:spAutoFit/>
          </a:bodyPr>
          <a:lstStyle/>
          <a:p>
            <a:r>
              <a:rPr lang="es-ES" sz="2400" dirty="0">
                <a:solidFill>
                  <a:schemeClr val="accent5">
                    <a:lumMod val="50000"/>
                  </a:schemeClr>
                </a:solidFill>
              </a:rPr>
              <a:t>5. Los caballos mostraron miedo de los incas.</a:t>
            </a:r>
          </a:p>
        </p:txBody>
      </p:sp>
      <p:sp>
        <p:nvSpPr>
          <p:cNvPr id="25" name="CuadroTexto 24">
            <a:extLst>
              <a:ext uri="{FF2B5EF4-FFF2-40B4-BE49-F238E27FC236}">
                <a16:creationId xmlns:a16="http://schemas.microsoft.com/office/drawing/2014/main" id="{02450790-768A-334F-B34D-5033C4B386E9}"/>
              </a:ext>
            </a:extLst>
          </p:cNvPr>
          <p:cNvSpPr txBox="1"/>
          <p:nvPr/>
        </p:nvSpPr>
        <p:spPr>
          <a:xfrm>
            <a:off x="301003" y="4743937"/>
            <a:ext cx="9956572" cy="461665"/>
          </a:xfrm>
          <a:prstGeom prst="rect">
            <a:avLst/>
          </a:prstGeom>
          <a:noFill/>
        </p:spPr>
        <p:txBody>
          <a:bodyPr wrap="none" rtlCol="0">
            <a:spAutoFit/>
          </a:bodyPr>
          <a:lstStyle/>
          <a:p>
            <a:r>
              <a:rPr lang="es-ES" sz="2400" dirty="0">
                <a:solidFill>
                  <a:schemeClr val="accent5">
                    <a:lumMod val="50000"/>
                  </a:schemeClr>
                </a:solidFill>
              </a:rPr>
              <a:t>6. Los incas atacaron a los españoles cuando llegaron a la costa.</a:t>
            </a:r>
          </a:p>
        </p:txBody>
      </p:sp>
    </p:spTree>
    <p:extLst>
      <p:ext uri="{BB962C8B-B14F-4D97-AF65-F5344CB8AC3E}">
        <p14:creationId xmlns:p14="http://schemas.microsoft.com/office/powerpoint/2010/main" val="278502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a 17">
            <a:extLst>
              <a:ext uri="{FF2B5EF4-FFF2-40B4-BE49-F238E27FC236}">
                <a16:creationId xmlns:a16="http://schemas.microsoft.com/office/drawing/2014/main" id="{6ABD8E02-581B-D344-B2B1-3BE1463EA37C}"/>
              </a:ext>
            </a:extLst>
          </p:cNvPr>
          <p:cNvGraphicFramePr>
            <a:graphicFrameLocks noGrp="1"/>
          </p:cNvGraphicFramePr>
          <p:nvPr>
            <p:extLst>
              <p:ext uri="{D42A27DB-BD31-4B8C-83A1-F6EECF244321}">
                <p14:modId xmlns:p14="http://schemas.microsoft.com/office/powerpoint/2010/main" val="497554246"/>
              </p:ext>
            </p:extLst>
          </p:nvPr>
        </p:nvGraphicFramePr>
        <p:xfrm>
          <a:off x="8965178" y="341541"/>
          <a:ext cx="1898487" cy="5943600"/>
        </p:xfrm>
        <a:graphic>
          <a:graphicData uri="http://schemas.openxmlformats.org/drawingml/2006/table">
            <a:tbl>
              <a:tblPr firstRow="1" bandRow="1">
                <a:tableStyleId>{5DA37D80-6434-44D0-A028-1B22A696006F}</a:tableStyleId>
              </a:tblPr>
              <a:tblGrid>
                <a:gridCol w="1898487">
                  <a:extLst>
                    <a:ext uri="{9D8B030D-6E8A-4147-A177-3AD203B41FA5}">
                      <a16:colId xmlns:a16="http://schemas.microsoft.com/office/drawing/2014/main" val="3165570469"/>
                    </a:ext>
                  </a:extLst>
                </a:gridCol>
              </a:tblGrid>
              <a:tr h="314337">
                <a:tc>
                  <a:txBody>
                    <a:bodyPr/>
                    <a:lstStyle/>
                    <a:p>
                      <a:pPr algn="ctr"/>
                      <a:r>
                        <a:rPr lang="es-GB" sz="2000" dirty="0">
                          <a:solidFill>
                            <a:srgbClr val="203864"/>
                          </a:solidFill>
                        </a:rPr>
                        <a:t>Las palabras</a:t>
                      </a:r>
                    </a:p>
                  </a:txBody>
                  <a:tcPr anchor="ctr"/>
                </a:tc>
                <a:extLst>
                  <a:ext uri="{0D108BD9-81ED-4DB2-BD59-A6C34878D82A}">
                    <a16:rowId xmlns:a16="http://schemas.microsoft.com/office/drawing/2014/main" val="1567962773"/>
                  </a:ext>
                </a:extLst>
              </a:tr>
              <a:tr h="314337">
                <a:tc>
                  <a:txBody>
                    <a:bodyPr/>
                    <a:lstStyle/>
                    <a:p>
                      <a:pPr algn="ctr"/>
                      <a:r>
                        <a:rPr lang="es-ES" sz="2000" dirty="0">
                          <a:solidFill>
                            <a:srgbClr val="203864"/>
                          </a:solidFill>
                        </a:rPr>
                        <a:t>joven</a:t>
                      </a:r>
                      <a:endParaRPr lang="es-GB" sz="2000" dirty="0">
                        <a:solidFill>
                          <a:srgbClr val="203864"/>
                        </a:solidFill>
                      </a:endParaRPr>
                    </a:p>
                  </a:txBody>
                  <a:tcPr anchor="ctr"/>
                </a:tc>
                <a:extLst>
                  <a:ext uri="{0D108BD9-81ED-4DB2-BD59-A6C34878D82A}">
                    <a16:rowId xmlns:a16="http://schemas.microsoft.com/office/drawing/2014/main" val="2821069472"/>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caliente</a:t>
                      </a:r>
                      <a:endParaRPr lang="es-GB" sz="2000" dirty="0">
                        <a:solidFill>
                          <a:srgbClr val="203864"/>
                        </a:solidFill>
                      </a:endParaRPr>
                    </a:p>
                  </a:txBody>
                  <a:tcPr anchor="ctr"/>
                </a:tc>
                <a:extLst>
                  <a:ext uri="{0D108BD9-81ED-4DB2-BD59-A6C34878D82A}">
                    <a16:rowId xmlns:a16="http://schemas.microsoft.com/office/drawing/2014/main" val="3873554345"/>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corazón</a:t>
                      </a:r>
                      <a:endParaRPr lang="es-GB" sz="2000" dirty="0">
                        <a:solidFill>
                          <a:srgbClr val="203864"/>
                        </a:solidFill>
                      </a:endParaRPr>
                    </a:p>
                  </a:txBody>
                  <a:tcPr anchor="ctr"/>
                </a:tc>
                <a:extLst>
                  <a:ext uri="{0D108BD9-81ED-4DB2-BD59-A6C34878D82A}">
                    <a16:rowId xmlns:a16="http://schemas.microsoft.com/office/drawing/2014/main" val="887760390"/>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cuerpo</a:t>
                      </a:r>
                      <a:endParaRPr lang="es-GB" sz="2000" dirty="0">
                        <a:solidFill>
                          <a:srgbClr val="203864"/>
                        </a:solidFill>
                      </a:endParaRPr>
                    </a:p>
                  </a:txBody>
                  <a:tcPr anchor="ctr"/>
                </a:tc>
                <a:extLst>
                  <a:ext uri="{0D108BD9-81ED-4DB2-BD59-A6C34878D82A}">
                    <a16:rowId xmlns:a16="http://schemas.microsoft.com/office/drawing/2014/main" val="315101450"/>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delgado</a:t>
                      </a:r>
                      <a:endParaRPr lang="es-GB" sz="2000" dirty="0">
                        <a:solidFill>
                          <a:srgbClr val="203864"/>
                        </a:solidFill>
                      </a:endParaRPr>
                    </a:p>
                  </a:txBody>
                  <a:tcPr anchor="ctr"/>
                </a:tc>
                <a:extLst>
                  <a:ext uri="{0D108BD9-81ED-4DB2-BD59-A6C34878D82A}">
                    <a16:rowId xmlns:a16="http://schemas.microsoft.com/office/drawing/2014/main" val="4003594595"/>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pan </a:t>
                      </a:r>
                      <a:endParaRPr lang="es-GB" sz="2000" dirty="0">
                        <a:solidFill>
                          <a:srgbClr val="203864"/>
                        </a:solidFill>
                      </a:endParaRPr>
                    </a:p>
                  </a:txBody>
                  <a:tcPr anchor="ctr"/>
                </a:tc>
                <a:extLst>
                  <a:ext uri="{0D108BD9-81ED-4DB2-BD59-A6C34878D82A}">
                    <a16:rowId xmlns:a16="http://schemas.microsoft.com/office/drawing/2014/main" val="2550724562"/>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costar</a:t>
                      </a:r>
                      <a:endParaRPr lang="es-GB" sz="2000" dirty="0">
                        <a:solidFill>
                          <a:srgbClr val="203864"/>
                        </a:solidFill>
                      </a:endParaRPr>
                    </a:p>
                  </a:txBody>
                  <a:tcPr anchor="ctr"/>
                </a:tc>
                <a:extLst>
                  <a:ext uri="{0D108BD9-81ED-4DB2-BD59-A6C34878D82A}">
                    <a16:rowId xmlns:a16="http://schemas.microsoft.com/office/drawing/2014/main" val="1464551375"/>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vino</a:t>
                      </a:r>
                      <a:endParaRPr lang="es-GB" sz="2000" dirty="0">
                        <a:solidFill>
                          <a:srgbClr val="203864"/>
                        </a:solidFill>
                      </a:endParaRPr>
                    </a:p>
                  </a:txBody>
                  <a:tcPr anchor="ctr"/>
                </a:tc>
                <a:extLst>
                  <a:ext uri="{0D108BD9-81ED-4DB2-BD59-A6C34878D82A}">
                    <a16:rowId xmlns:a16="http://schemas.microsoft.com/office/drawing/2014/main" val="4017966419"/>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pálido</a:t>
                      </a:r>
                      <a:endParaRPr lang="es-GB" sz="2000" dirty="0">
                        <a:solidFill>
                          <a:srgbClr val="203864"/>
                        </a:solidFill>
                      </a:endParaRPr>
                    </a:p>
                  </a:txBody>
                  <a:tcPr anchor="ctr"/>
                </a:tc>
                <a:extLst>
                  <a:ext uri="{0D108BD9-81ED-4DB2-BD59-A6C34878D82A}">
                    <a16:rowId xmlns:a16="http://schemas.microsoft.com/office/drawing/2014/main" val="4257168699"/>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verdura</a:t>
                      </a:r>
                      <a:endParaRPr lang="es-GB" sz="2000" dirty="0">
                        <a:solidFill>
                          <a:srgbClr val="203864"/>
                        </a:solidFill>
                      </a:endParaRPr>
                    </a:p>
                  </a:txBody>
                  <a:tcPr anchor="ctr"/>
                </a:tc>
                <a:extLst>
                  <a:ext uri="{0D108BD9-81ED-4DB2-BD59-A6C34878D82A}">
                    <a16:rowId xmlns:a16="http://schemas.microsoft.com/office/drawing/2014/main" val="3299042467"/>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dulce</a:t>
                      </a:r>
                      <a:endParaRPr lang="es-GB" sz="2000" dirty="0">
                        <a:solidFill>
                          <a:srgbClr val="203864"/>
                        </a:solidFill>
                      </a:endParaRPr>
                    </a:p>
                  </a:txBody>
                  <a:tcPr anchor="ctr"/>
                </a:tc>
                <a:extLst>
                  <a:ext uri="{0D108BD9-81ED-4DB2-BD59-A6C34878D82A}">
                    <a16:rowId xmlns:a16="http://schemas.microsoft.com/office/drawing/2014/main" val="2992747851"/>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gorda</a:t>
                      </a:r>
                      <a:endParaRPr lang="es-GB" sz="2000" dirty="0">
                        <a:solidFill>
                          <a:srgbClr val="203864"/>
                        </a:solidFill>
                      </a:endParaRPr>
                    </a:p>
                  </a:txBody>
                  <a:tcPr anchor="ctr"/>
                </a:tc>
                <a:extLst>
                  <a:ext uri="{0D108BD9-81ED-4DB2-BD59-A6C34878D82A}">
                    <a16:rowId xmlns:a16="http://schemas.microsoft.com/office/drawing/2014/main" val="2961490091"/>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leche</a:t>
                      </a:r>
                      <a:endParaRPr lang="es-GB" sz="2000" dirty="0">
                        <a:solidFill>
                          <a:srgbClr val="203864"/>
                        </a:solidFill>
                      </a:endParaRPr>
                    </a:p>
                  </a:txBody>
                  <a:tcPr anchor="ctr"/>
                </a:tc>
                <a:extLst>
                  <a:ext uri="{0D108BD9-81ED-4DB2-BD59-A6C34878D82A}">
                    <a16:rowId xmlns:a16="http://schemas.microsoft.com/office/drawing/2014/main" val="2115876215"/>
                  </a:ext>
                </a:extLst>
              </a:tr>
              <a:tr h="31433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aumentar</a:t>
                      </a:r>
                      <a:endParaRPr lang="es-GB" sz="2000" dirty="0">
                        <a:solidFill>
                          <a:srgbClr val="203864"/>
                        </a:solidFill>
                      </a:endParaRPr>
                    </a:p>
                  </a:txBody>
                  <a:tcPr anchor="ctr"/>
                </a:tc>
                <a:extLst>
                  <a:ext uri="{0D108BD9-81ED-4DB2-BD59-A6C34878D82A}">
                    <a16:rowId xmlns:a16="http://schemas.microsoft.com/office/drawing/2014/main" val="2974355815"/>
                  </a:ext>
                </a:extLst>
              </a:tr>
            </a:tbl>
          </a:graphicData>
        </a:graphic>
      </p:graphicFrame>
      <p:pic>
        <p:nvPicPr>
          <p:cNvPr id="45" name="Picture 4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6566870"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24031" y="57706"/>
            <a:ext cx="149673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err="1">
                <a:solidFill>
                  <a:prstClr val="white"/>
                </a:solidFill>
                <a:latin typeface="Century Gothic" panose="020B0502020202020204" pitchFamily="34" charset="0"/>
              </a:rPr>
              <a:t>escuchar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CuadroTexto 5">
            <a:extLst>
              <a:ext uri="{FF2B5EF4-FFF2-40B4-BE49-F238E27FC236}">
                <a16:creationId xmlns:a16="http://schemas.microsoft.com/office/drawing/2014/main" id="{4805E3C7-9126-5644-8579-26D55B8DB492}"/>
              </a:ext>
            </a:extLst>
          </p:cNvPr>
          <p:cNvSpPr txBox="1"/>
          <p:nvPr/>
        </p:nvSpPr>
        <p:spPr>
          <a:xfrm>
            <a:off x="70339" y="1180045"/>
            <a:ext cx="889484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¿Qué palabra falta?  Elige una palabra para cada </a:t>
            </a:r>
            <a:r>
              <a:rPr lang="es-ES" sz="2200" b="1" dirty="0">
                <a:solidFill>
                  <a:srgbClr val="4472C4">
                    <a:lumMod val="50000"/>
                  </a:srgbClr>
                </a:solidFill>
                <a:latin typeface="Century Gothic" panose="020F0302020204030204"/>
              </a:rPr>
              <a:t>frase. Luego e</a:t>
            </a:r>
            <a:r>
              <a:rPr kumimoji="0" lang="es-E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scucha</a:t>
            </a:r>
            <a:r>
              <a:rPr kumimoji="0" lang="es-E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escribe la palabra correcta.</a:t>
            </a:r>
            <a:endParaRPr kumimoji="0" lang="es-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Llamada rectangular redondeada 15">
            <a:extLst>
              <a:ext uri="{FF2B5EF4-FFF2-40B4-BE49-F238E27FC236}">
                <a16:creationId xmlns:a16="http://schemas.microsoft.com/office/drawing/2014/main" id="{EBEAA906-BA34-484D-AD89-CAC9E8B51A96}"/>
              </a:ext>
            </a:extLst>
          </p:cNvPr>
          <p:cNvSpPr/>
          <p:nvPr/>
        </p:nvSpPr>
        <p:spPr>
          <a:xfrm>
            <a:off x="697099" y="1965541"/>
            <a:ext cx="8194561" cy="4311280"/>
          </a:xfrm>
          <a:prstGeom prst="wedgeRoundRectCallout">
            <a:avLst>
              <a:gd name="adj1" fmla="val 50034"/>
              <a:gd name="adj2" fmla="val 24521"/>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El tío de Hugo hace mucho ejercicio y su peso es muy bajo, está bastante _________.</a:t>
            </a:r>
            <a:endPar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El _________ es un órgano* de color rojo.</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Lucía coloca el _____ en la mesa y lo corta.</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Ana no toma alcohol, así que no le gusta beber </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_____</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endPar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Suele comprar ________ fresca en el supermercado.</a:t>
            </a:r>
            <a:endPar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¡Ay! Probé este plato y es demasiado </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_______.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El primo de Nadia tiene solo doce años, es muy </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_______.</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Es bueno comer sano para __________  los beneficios del deporte.</a:t>
            </a:r>
            <a:endPar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2" name="CuadroTexto 21">
            <a:extLst>
              <a:ext uri="{FF2B5EF4-FFF2-40B4-BE49-F238E27FC236}">
                <a16:creationId xmlns:a16="http://schemas.microsoft.com/office/drawing/2014/main" id="{25BCBF3B-A78A-8145-8E98-71D2E19BA4DF}"/>
              </a:ext>
            </a:extLst>
          </p:cNvPr>
          <p:cNvSpPr txBox="1"/>
          <p:nvPr/>
        </p:nvSpPr>
        <p:spPr>
          <a:xfrm>
            <a:off x="2708286" y="2341940"/>
            <a:ext cx="1470080" cy="400110"/>
          </a:xfrm>
          <a:prstGeom prst="rect">
            <a:avLst/>
          </a:prstGeom>
          <a:solidFill>
            <a:srgbClr val="FBF0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delgado.</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CuadroTexto 31">
            <a:extLst>
              <a:ext uri="{FF2B5EF4-FFF2-40B4-BE49-F238E27FC236}">
                <a16:creationId xmlns:a16="http://schemas.microsoft.com/office/drawing/2014/main" id="{13E851E8-8444-9B43-9DE7-065E6E71E9A2}"/>
              </a:ext>
            </a:extLst>
          </p:cNvPr>
          <p:cNvSpPr txBox="1"/>
          <p:nvPr/>
        </p:nvSpPr>
        <p:spPr>
          <a:xfrm>
            <a:off x="1216006" y="2773108"/>
            <a:ext cx="1205205" cy="400110"/>
          </a:xfrm>
          <a:prstGeom prst="rect">
            <a:avLst/>
          </a:prstGeom>
          <a:solidFill>
            <a:srgbClr val="FBF0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corazón</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CuadroTexto 32">
            <a:extLst>
              <a:ext uri="{FF2B5EF4-FFF2-40B4-BE49-F238E27FC236}">
                <a16:creationId xmlns:a16="http://schemas.microsoft.com/office/drawing/2014/main" id="{041FA751-31ED-5A47-8013-43D43BD41188}"/>
              </a:ext>
            </a:extLst>
          </p:cNvPr>
          <p:cNvSpPr txBox="1"/>
          <p:nvPr/>
        </p:nvSpPr>
        <p:spPr>
          <a:xfrm>
            <a:off x="2919515" y="3228945"/>
            <a:ext cx="726053" cy="400110"/>
          </a:xfrm>
          <a:prstGeom prst="rect">
            <a:avLst/>
          </a:prstGeom>
          <a:solidFill>
            <a:srgbClr val="FBF0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pan</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CuadroTexto 33">
            <a:extLst>
              <a:ext uri="{FF2B5EF4-FFF2-40B4-BE49-F238E27FC236}">
                <a16:creationId xmlns:a16="http://schemas.microsoft.com/office/drawing/2014/main" id="{095B97A4-F1B8-DB4F-9B82-E6DED77A6078}"/>
              </a:ext>
            </a:extLst>
          </p:cNvPr>
          <p:cNvSpPr txBox="1"/>
          <p:nvPr/>
        </p:nvSpPr>
        <p:spPr>
          <a:xfrm>
            <a:off x="6969288" y="3703951"/>
            <a:ext cx="837879" cy="400110"/>
          </a:xfrm>
          <a:prstGeom prst="rect">
            <a:avLst/>
          </a:prstGeom>
          <a:solidFill>
            <a:srgbClr val="FBF0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vino.</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CuadroTexto 34">
            <a:extLst>
              <a:ext uri="{FF2B5EF4-FFF2-40B4-BE49-F238E27FC236}">
                <a16:creationId xmlns:a16="http://schemas.microsoft.com/office/drawing/2014/main" id="{A8AF149D-D7DC-0646-AAF1-A89633794040}"/>
              </a:ext>
            </a:extLst>
          </p:cNvPr>
          <p:cNvSpPr txBox="1"/>
          <p:nvPr/>
        </p:nvSpPr>
        <p:spPr>
          <a:xfrm>
            <a:off x="2814801" y="4147927"/>
            <a:ext cx="1149530" cy="400110"/>
          </a:xfrm>
          <a:prstGeom prst="rect">
            <a:avLst/>
          </a:prstGeom>
          <a:solidFill>
            <a:srgbClr val="FBF0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verdura</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CuadroTexto 35">
            <a:extLst>
              <a:ext uri="{FF2B5EF4-FFF2-40B4-BE49-F238E27FC236}">
                <a16:creationId xmlns:a16="http://schemas.microsoft.com/office/drawing/2014/main" id="{59A49049-4933-D549-B7C8-A4EEDB35B2B8}"/>
              </a:ext>
            </a:extLst>
          </p:cNvPr>
          <p:cNvSpPr txBox="1"/>
          <p:nvPr/>
        </p:nvSpPr>
        <p:spPr>
          <a:xfrm>
            <a:off x="5611786" y="4594932"/>
            <a:ext cx="1075319" cy="400110"/>
          </a:xfrm>
          <a:prstGeom prst="rect">
            <a:avLst/>
          </a:prstGeom>
          <a:solidFill>
            <a:srgbClr val="FBF0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dulce.</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CuadroTexto 36">
            <a:extLst>
              <a:ext uri="{FF2B5EF4-FFF2-40B4-BE49-F238E27FC236}">
                <a16:creationId xmlns:a16="http://schemas.microsoft.com/office/drawing/2014/main" id="{EA38DDB2-4A2E-5549-A1E8-64387240F199}"/>
              </a:ext>
            </a:extLst>
          </p:cNvPr>
          <p:cNvSpPr txBox="1"/>
          <p:nvPr/>
        </p:nvSpPr>
        <p:spPr>
          <a:xfrm>
            <a:off x="6854581" y="5055646"/>
            <a:ext cx="1097228" cy="400110"/>
          </a:xfrm>
          <a:prstGeom prst="rect">
            <a:avLst/>
          </a:prstGeom>
          <a:solidFill>
            <a:srgbClr val="FBF0D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dirty="0">
                <a:solidFill>
                  <a:srgbClr val="4472C4">
                    <a:lumMod val="50000"/>
                  </a:srgbClr>
                </a:solidFill>
                <a:latin typeface="Century Gothic" panose="020F0302020204030204"/>
              </a:rPr>
              <a:t>joven.</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8" name="CuadroTexto 37">
            <a:extLst>
              <a:ext uri="{FF2B5EF4-FFF2-40B4-BE49-F238E27FC236}">
                <a16:creationId xmlns:a16="http://schemas.microsoft.com/office/drawing/2014/main" id="{AF2BBAB1-EA2F-BF4F-9F67-54859ACBC937}"/>
              </a:ext>
            </a:extLst>
          </p:cNvPr>
          <p:cNvSpPr txBox="1"/>
          <p:nvPr/>
        </p:nvSpPr>
        <p:spPr>
          <a:xfrm>
            <a:off x="4391590" y="5514343"/>
            <a:ext cx="1421466" cy="400110"/>
          </a:xfrm>
          <a:prstGeom prst="rect">
            <a:avLst/>
          </a:prstGeom>
          <a:solidFill>
            <a:srgbClr val="FBF0D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4472C4">
                    <a:lumMod val="50000"/>
                  </a:srgbClr>
                </a:solidFill>
                <a:latin typeface="Century Gothic" panose="020F0302020204030204"/>
              </a:rPr>
              <a:t>aumentar</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6" name="Action Button: Custom 20">
            <a:hlinkClick r:id="" action="ppaction://noaction" highlightClick="1">
              <a:snd r:embed="rId4" name="1 El ti%CC%81o de.wav"/>
            </a:hlinkClick>
            <a:extLst>
              <a:ext uri="{FF2B5EF4-FFF2-40B4-BE49-F238E27FC236}">
                <a16:creationId xmlns:a16="http://schemas.microsoft.com/office/drawing/2014/main" id="{8C3A20F6-2538-E844-8324-96D5D50E48DA}"/>
              </a:ext>
            </a:extLst>
          </p:cNvPr>
          <p:cNvSpPr/>
          <p:nvPr/>
        </p:nvSpPr>
        <p:spPr>
          <a:xfrm>
            <a:off x="288036" y="2314135"/>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7" name="Action Button: Custom 20">
            <a:hlinkClick r:id="" action="ppaction://noaction" highlightClick="1">
              <a:snd r:embed="rId5" name="2 El corazo%CC%81n.wav"/>
            </a:hlinkClick>
            <a:extLst>
              <a:ext uri="{FF2B5EF4-FFF2-40B4-BE49-F238E27FC236}">
                <a16:creationId xmlns:a16="http://schemas.microsoft.com/office/drawing/2014/main" id="{B79DCE8D-9D56-BE44-964C-686BA2FE039D}"/>
              </a:ext>
            </a:extLst>
          </p:cNvPr>
          <p:cNvSpPr/>
          <p:nvPr/>
        </p:nvSpPr>
        <p:spPr>
          <a:xfrm>
            <a:off x="288036" y="2820727"/>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8" name="Action Button: Custom 20">
            <a:hlinkClick r:id="" action="ppaction://noaction" highlightClick="1">
              <a:snd r:embed="rId6" name="3 Luci%CC%81a coloca.wav"/>
            </a:hlinkClick>
            <a:extLst>
              <a:ext uri="{FF2B5EF4-FFF2-40B4-BE49-F238E27FC236}">
                <a16:creationId xmlns:a16="http://schemas.microsoft.com/office/drawing/2014/main" id="{A2C9649B-65C8-1949-B605-7ED220124F83}"/>
              </a:ext>
            </a:extLst>
          </p:cNvPr>
          <p:cNvSpPr/>
          <p:nvPr/>
        </p:nvSpPr>
        <p:spPr>
          <a:xfrm>
            <a:off x="289966" y="331334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9" name="Action Button: Custom 20">
            <a:hlinkClick r:id="" action="ppaction://noaction" highlightClick="1">
              <a:snd r:embed="rId7" name="4 Ana no.wav"/>
            </a:hlinkClick>
            <a:extLst>
              <a:ext uri="{FF2B5EF4-FFF2-40B4-BE49-F238E27FC236}">
                <a16:creationId xmlns:a16="http://schemas.microsoft.com/office/drawing/2014/main" id="{53E895DD-FF6D-6548-BA00-CAD9EAB03B16}"/>
              </a:ext>
            </a:extLst>
          </p:cNvPr>
          <p:cNvSpPr/>
          <p:nvPr/>
        </p:nvSpPr>
        <p:spPr>
          <a:xfrm>
            <a:off x="289966" y="3815405"/>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0" name="Action Button: Custom 20">
            <a:hlinkClick r:id="" action="ppaction://noaction" highlightClick="1">
              <a:snd r:embed="rId8" name="5 Suele comprar.wav"/>
            </a:hlinkClick>
            <a:extLst>
              <a:ext uri="{FF2B5EF4-FFF2-40B4-BE49-F238E27FC236}">
                <a16:creationId xmlns:a16="http://schemas.microsoft.com/office/drawing/2014/main" id="{9226B95B-F6E6-A446-B219-8D3D1C4CAFF9}"/>
              </a:ext>
            </a:extLst>
          </p:cNvPr>
          <p:cNvSpPr/>
          <p:nvPr/>
        </p:nvSpPr>
        <p:spPr>
          <a:xfrm>
            <a:off x="289966" y="429178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1" name="Action Button: Custom 20">
            <a:hlinkClick r:id="" action="ppaction://noaction" highlightClick="1">
              <a:snd r:embed="rId9" name="6 Ay probe%CC%81.wav"/>
            </a:hlinkClick>
            <a:extLst>
              <a:ext uri="{FF2B5EF4-FFF2-40B4-BE49-F238E27FC236}">
                <a16:creationId xmlns:a16="http://schemas.microsoft.com/office/drawing/2014/main" id="{58E6F4D8-5F2B-2F4C-8FEF-2792A5C0020C}"/>
              </a:ext>
            </a:extLst>
          </p:cNvPr>
          <p:cNvSpPr/>
          <p:nvPr/>
        </p:nvSpPr>
        <p:spPr>
          <a:xfrm>
            <a:off x="288036" y="4787563"/>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2" name="Action Button: Custom 20">
            <a:hlinkClick r:id="" action="ppaction://noaction" highlightClick="1">
              <a:snd r:embed="rId10" name="7 El primo.wav"/>
            </a:hlinkClick>
            <a:extLst>
              <a:ext uri="{FF2B5EF4-FFF2-40B4-BE49-F238E27FC236}">
                <a16:creationId xmlns:a16="http://schemas.microsoft.com/office/drawing/2014/main" id="{AFF216CF-D733-4243-A1D6-92A57F86F836}"/>
              </a:ext>
            </a:extLst>
          </p:cNvPr>
          <p:cNvSpPr/>
          <p:nvPr/>
        </p:nvSpPr>
        <p:spPr>
          <a:xfrm>
            <a:off x="290395" y="5280177"/>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3" name="Action Button: Custom 20">
            <a:hlinkClick r:id="" action="ppaction://noaction" highlightClick="1">
              <a:snd r:embed="rId11" name="8 Es bueno.wav"/>
            </a:hlinkClick>
            <a:extLst>
              <a:ext uri="{FF2B5EF4-FFF2-40B4-BE49-F238E27FC236}">
                <a16:creationId xmlns:a16="http://schemas.microsoft.com/office/drawing/2014/main" id="{8F2068CB-9F54-9D4A-A6CC-B2BC336D3466}"/>
              </a:ext>
            </a:extLst>
          </p:cNvPr>
          <p:cNvSpPr/>
          <p:nvPr/>
        </p:nvSpPr>
        <p:spPr>
          <a:xfrm>
            <a:off x="293020" y="5759400"/>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5" name="Llamada rectangular redondeada 15">
            <a:extLst>
              <a:ext uri="{FF2B5EF4-FFF2-40B4-BE49-F238E27FC236}">
                <a16:creationId xmlns:a16="http://schemas.microsoft.com/office/drawing/2014/main" id="{01DF2AF8-C038-C24A-B381-426805378800}"/>
              </a:ext>
            </a:extLst>
          </p:cNvPr>
          <p:cNvSpPr/>
          <p:nvPr/>
        </p:nvSpPr>
        <p:spPr>
          <a:xfrm>
            <a:off x="10619599" y="2650147"/>
            <a:ext cx="1496734" cy="2217452"/>
          </a:xfrm>
          <a:prstGeom prst="wedgeRoundRectCallout">
            <a:avLst>
              <a:gd name="adj1" fmla="val -59747"/>
              <a:gd name="adj2" fmla="val 28630"/>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Atención</a:t>
            </a:r>
            <a:r>
              <a:rPr kumimoji="0" lang="es-E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a:t>
            </a:r>
            <a:r>
              <a:rPr kumimoji="0" lang="es-E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necesitas todas estas palabras.</a:t>
            </a:r>
            <a:endPar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242" name="Picture 2" descr="clipart realistic heart - Clip Art Library">
            <a:extLst>
              <a:ext uri="{FF2B5EF4-FFF2-40B4-BE49-F238E27FC236}">
                <a16:creationId xmlns:a16="http://schemas.microsoft.com/office/drawing/2014/main" id="{B6D252F9-C222-854E-A387-57031476D935}"/>
              </a:ext>
            </a:extLst>
          </p:cNvPr>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065997" y="839561"/>
            <a:ext cx="848003" cy="131256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ed Wine Royalty-free Clip art - Red wine cup material png ...">
            <a:extLst>
              <a:ext uri="{FF2B5EF4-FFF2-40B4-BE49-F238E27FC236}">
                <a16:creationId xmlns:a16="http://schemas.microsoft.com/office/drawing/2014/main" id="{622F65F5-1829-CD48-8329-51CA54527F7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89239" y="5092971"/>
            <a:ext cx="1001517" cy="1163991"/>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6A50DEB4-96C4-AD49-92D5-1C4DF9A0AFBD}"/>
              </a:ext>
            </a:extLst>
          </p:cNvPr>
          <p:cNvSpPr txBox="1"/>
          <p:nvPr/>
        </p:nvSpPr>
        <p:spPr>
          <a:xfrm>
            <a:off x="6671814" y="2768359"/>
            <a:ext cx="2188420" cy="400110"/>
          </a:xfrm>
          <a:prstGeom prst="rect">
            <a:avLst/>
          </a:prstGeom>
          <a:noFill/>
        </p:spPr>
        <p:txBody>
          <a:bodyPr wrap="none" rtlCol="0">
            <a:spAutoFit/>
          </a:bodyPr>
          <a:lstStyle/>
          <a:p>
            <a:pPr algn="l"/>
            <a:r>
              <a:rPr lang="es-GB" sz="2000" dirty="0">
                <a:solidFill>
                  <a:schemeClr val="accent5">
                    <a:lumMod val="50000"/>
                  </a:schemeClr>
                </a:solidFill>
              </a:rPr>
              <a:t>*órgano= organ</a:t>
            </a:r>
          </a:p>
        </p:txBody>
      </p:sp>
    </p:spTree>
    <p:extLst>
      <p:ext uri="{BB962C8B-B14F-4D97-AF65-F5344CB8AC3E}">
        <p14:creationId xmlns:p14="http://schemas.microsoft.com/office/powerpoint/2010/main" val="62077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animBg="1"/>
      <p:bldP spid="33" grpId="0" animBg="1"/>
      <p:bldP spid="34" grpId="0" animBg="1"/>
      <p:bldP spid="35" grpId="0" animBg="1"/>
      <p:bldP spid="36" grpId="0" animBg="1"/>
      <p:bldP spid="37" grpId="0" animBg="1"/>
      <p:bldP spid="3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200" b="1" dirty="0">
                <a:solidFill>
                  <a:schemeClr val="bg1"/>
                </a:solidFill>
              </a:rPr>
              <a:t>-ar verbs: 1</a:t>
            </a:r>
            <a:r>
              <a:rPr lang="en-GB" sz="2200" b="1" baseline="30000" dirty="0">
                <a:solidFill>
                  <a:schemeClr val="bg1"/>
                </a:solidFill>
              </a:rPr>
              <a:t>st</a:t>
            </a:r>
            <a:r>
              <a:rPr lang="en-GB" sz="2200" b="1" dirty="0">
                <a:solidFill>
                  <a:schemeClr val="bg1"/>
                </a:solidFill>
              </a:rPr>
              <a:t> person singular (present)</a:t>
            </a:r>
            <a:br>
              <a:rPr lang="en-GB" sz="2200" b="1" dirty="0">
                <a:solidFill>
                  <a:schemeClr val="bg1"/>
                </a:solidFill>
              </a:rPr>
            </a:br>
            <a:r>
              <a:rPr lang="en-GB" sz="2200" b="1" dirty="0">
                <a:solidFill>
                  <a:schemeClr val="bg1"/>
                </a:solidFill>
              </a:rPr>
              <a:t>3</a:t>
            </a:r>
            <a:r>
              <a:rPr lang="en-GB" sz="2200" b="1" baseline="30000" dirty="0">
                <a:solidFill>
                  <a:schemeClr val="bg1"/>
                </a:solidFill>
              </a:rPr>
              <a:t>rd</a:t>
            </a:r>
            <a:r>
              <a:rPr lang="en-GB" sz="2200" b="1" dirty="0">
                <a:solidFill>
                  <a:schemeClr val="bg1"/>
                </a:solidFill>
              </a:rPr>
              <a:t> person singular and plural (preterite)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176158" y="1226600"/>
            <a:ext cx="1142599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 Spanish the –ar verb endings change depending on when the action takes place and who the verb refers to.</a:t>
            </a:r>
            <a:endParaRPr kumimoji="0" lang="en-GB"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TextBox 8"/>
          <p:cNvSpPr txBox="1"/>
          <p:nvPr/>
        </p:nvSpPr>
        <p:spPr>
          <a:xfrm>
            <a:off x="176158" y="2166538"/>
            <a:ext cx="121534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the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present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remove –ar and add </a:t>
            </a:r>
            <a:r>
              <a:rPr kumimoji="0" lang="en-GB" sz="24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a:t>
            </a:r>
          </a:p>
        </p:txBody>
      </p:sp>
      <p:sp>
        <p:nvSpPr>
          <p:cNvPr id="3" name="Rectangle 2"/>
          <p:cNvSpPr/>
          <p:nvPr/>
        </p:nvSpPr>
        <p:spPr>
          <a:xfrm>
            <a:off x="7459970" y="2131842"/>
            <a:ext cx="535724" cy="461665"/>
          </a:xfrm>
          <a:prstGeom prst="rect">
            <a:avLst/>
          </a:prstGeom>
        </p:spPr>
        <p:txBody>
          <a:bodyPr wrap="none">
            <a:spAutoFit/>
          </a:bodyPr>
          <a:lstStyle/>
          <a:p>
            <a:r>
              <a:rPr lang="en-GB" sz="2400" b="1" dirty="0">
                <a:solidFill>
                  <a:srgbClr val="E25B00"/>
                </a:solidFill>
                <a:latin typeface="Century Gothic" panose="020B0502020202020204" pitchFamily="34" charset="0"/>
              </a:rPr>
              <a:t>–o</a:t>
            </a:r>
            <a:endParaRPr lang="en-GB" sz="2400" dirty="0">
              <a:solidFill>
                <a:srgbClr val="E25B00"/>
              </a:solidFill>
            </a:endParaRPr>
          </a:p>
        </p:txBody>
      </p:sp>
      <p:sp>
        <p:nvSpPr>
          <p:cNvPr id="10" name="TextBox 9"/>
          <p:cNvSpPr txBox="1"/>
          <p:nvPr/>
        </p:nvSpPr>
        <p:spPr>
          <a:xfrm>
            <a:off x="176158" y="2707525"/>
            <a:ext cx="5020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latin typeface="Century Gothic" panose="020B0502020202020204" pitchFamily="34" charset="0"/>
              </a:rPr>
              <a:t>Escap</a:t>
            </a:r>
            <a:r>
              <a:rPr lang="en-GB" sz="2400" b="1" dirty="0" err="1">
                <a:solidFill>
                  <a:srgbClr val="E25B00"/>
                </a:solidFill>
                <a:latin typeface="Century Gothic" panose="020B0502020202020204" pitchFamily="34" charset="0"/>
              </a:rPr>
              <a:t>o</a:t>
            </a:r>
            <a:r>
              <a:rPr kumimoji="0" lang="en-GB" sz="2400" i="0" u="none" strike="noStrike" kern="1200" cap="none" spc="0" normalizeH="0" baseline="0" noProof="0" dirty="0">
                <a:ln>
                  <a:noFill/>
                </a:ln>
                <a:solidFill>
                  <a:srgbClr val="FF6600"/>
                </a:solidFill>
                <a:effectLst/>
                <a:uLnTx/>
                <a:uFillTx/>
                <a:latin typeface="Century Gothic" panose="020B0502020202020204" pitchFamily="34" charset="0"/>
              </a:rPr>
              <a:t> </a:t>
            </a:r>
            <a:r>
              <a:rPr kumimoji="0" lang="en-GB" sz="2400" i="0" u="none" strike="noStrike" kern="1200" cap="none" spc="0" normalizeH="0" baseline="0" noProof="0" dirty="0">
                <a:ln>
                  <a:noFill/>
                </a:ln>
                <a:solidFill>
                  <a:srgbClr val="E25B00"/>
                </a:solidFill>
                <a:effectLst/>
                <a:uLnTx/>
                <a:uFillTx/>
                <a:latin typeface="Century Gothic" panose="020B0502020202020204" pitchFamily="34" charset="0"/>
              </a:rPr>
              <a:t>=</a:t>
            </a:r>
            <a:r>
              <a:rPr kumimoji="0" lang="en-GB" sz="2400" i="0" u="none" strike="noStrike" kern="1200" cap="none" spc="0" normalizeH="0" baseline="0" noProof="0" dirty="0">
                <a:ln>
                  <a:noFill/>
                </a:ln>
                <a:solidFill>
                  <a:srgbClr val="FF6600"/>
                </a:solidFill>
                <a:effectLst/>
                <a:uLnTx/>
                <a:uFillTx/>
                <a:latin typeface="Century Gothic" panose="020B0502020202020204" pitchFamily="34" charset="0"/>
              </a:rPr>
              <a:t> _______________</a:t>
            </a:r>
          </a:p>
        </p:txBody>
      </p:sp>
      <p:sp>
        <p:nvSpPr>
          <p:cNvPr id="11" name="Rectangle 10"/>
          <p:cNvSpPr/>
          <p:nvPr/>
        </p:nvSpPr>
        <p:spPr>
          <a:xfrm>
            <a:off x="2039796" y="2681806"/>
            <a:ext cx="1478290" cy="461665"/>
          </a:xfrm>
          <a:prstGeom prst="rect">
            <a:avLst/>
          </a:prstGeom>
        </p:spPr>
        <p:txBody>
          <a:bodyPr wrap="none">
            <a:spAutoFit/>
          </a:bodyPr>
          <a:lstStyle/>
          <a:p>
            <a:r>
              <a:rPr lang="en-GB" sz="2400" dirty="0">
                <a:solidFill>
                  <a:schemeClr val="accent5">
                    <a:lumMod val="50000"/>
                  </a:schemeClr>
                </a:solidFill>
                <a:latin typeface="Century Gothic" panose="020B0502020202020204" pitchFamily="34" charset="0"/>
              </a:rPr>
              <a:t>I escape</a:t>
            </a:r>
            <a:endParaRPr lang="en-GB" sz="2400" dirty="0">
              <a:solidFill>
                <a:schemeClr val="accent5">
                  <a:lumMod val="50000"/>
                </a:schemeClr>
              </a:solidFill>
            </a:endParaRPr>
          </a:p>
        </p:txBody>
      </p:sp>
      <p:sp>
        <p:nvSpPr>
          <p:cNvPr id="12" name="TextBox 11"/>
          <p:cNvSpPr txBox="1"/>
          <p:nvPr/>
        </p:nvSpPr>
        <p:spPr>
          <a:xfrm>
            <a:off x="6252906" y="2707525"/>
            <a:ext cx="5020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latin typeface="Century Gothic" panose="020B0502020202020204" pitchFamily="34" charset="0"/>
              </a:rPr>
              <a:t>Consider</a:t>
            </a:r>
            <a:r>
              <a:rPr lang="en-GB" sz="2400" b="1" dirty="0" err="1">
                <a:solidFill>
                  <a:srgbClr val="E25B00"/>
                </a:solidFill>
                <a:latin typeface="Century Gothic" panose="020B0502020202020204" pitchFamily="34" charset="0"/>
              </a:rPr>
              <a:t>o</a:t>
            </a:r>
            <a:r>
              <a:rPr kumimoji="0" lang="en-GB" sz="2400" i="0" u="none" strike="noStrike" kern="1200" cap="none" spc="0" normalizeH="0" baseline="0" noProof="0" dirty="0">
                <a:ln>
                  <a:noFill/>
                </a:ln>
                <a:solidFill>
                  <a:srgbClr val="FF6600"/>
                </a:solidFill>
                <a:effectLst/>
                <a:uLnTx/>
                <a:uFillTx/>
                <a:latin typeface="Century Gothic" panose="020B0502020202020204" pitchFamily="34" charset="0"/>
              </a:rPr>
              <a:t> </a:t>
            </a:r>
            <a:r>
              <a:rPr kumimoji="0" lang="en-GB" sz="2400" i="0" u="none" strike="noStrike" kern="1200" cap="none" spc="0" normalizeH="0" baseline="0" noProof="0" dirty="0">
                <a:ln>
                  <a:noFill/>
                </a:ln>
                <a:solidFill>
                  <a:srgbClr val="E25B00"/>
                </a:solidFill>
                <a:effectLst/>
                <a:uLnTx/>
                <a:uFillTx/>
                <a:latin typeface="Century Gothic" panose="020B0502020202020204" pitchFamily="34" charset="0"/>
              </a:rPr>
              <a:t>=</a:t>
            </a:r>
            <a:r>
              <a:rPr kumimoji="0" lang="en-GB" sz="2400" i="0" u="none" strike="noStrike" kern="1200" cap="none" spc="0" normalizeH="0" baseline="0" noProof="0" dirty="0">
                <a:ln>
                  <a:noFill/>
                </a:ln>
                <a:solidFill>
                  <a:srgbClr val="FF6600"/>
                </a:solidFill>
                <a:effectLst/>
                <a:uLnTx/>
                <a:uFillTx/>
                <a:latin typeface="Century Gothic" panose="020B0502020202020204" pitchFamily="34" charset="0"/>
              </a:rPr>
              <a:t> _________.</a:t>
            </a:r>
          </a:p>
        </p:txBody>
      </p:sp>
      <p:sp>
        <p:nvSpPr>
          <p:cNvPr id="13" name="Rectangle 12"/>
          <p:cNvSpPr/>
          <p:nvPr/>
        </p:nvSpPr>
        <p:spPr>
          <a:xfrm>
            <a:off x="8112009" y="2684611"/>
            <a:ext cx="1612942" cy="461665"/>
          </a:xfrm>
          <a:prstGeom prst="rect">
            <a:avLst/>
          </a:prstGeom>
        </p:spPr>
        <p:txBody>
          <a:bodyPr wrap="none">
            <a:spAutoFit/>
          </a:bodyPr>
          <a:lstStyle/>
          <a:p>
            <a:r>
              <a:rPr lang="en-GB" sz="2400" dirty="0">
                <a:solidFill>
                  <a:schemeClr val="accent5">
                    <a:lumMod val="50000"/>
                  </a:schemeClr>
                </a:solidFill>
                <a:latin typeface="Century Gothic" panose="020B0502020202020204" pitchFamily="34" charset="0"/>
              </a:rPr>
              <a:t>I consider</a:t>
            </a:r>
            <a:endParaRPr lang="en-GB" sz="2400" dirty="0">
              <a:solidFill>
                <a:schemeClr val="accent5">
                  <a:lumMod val="50000"/>
                </a:schemeClr>
              </a:solidFill>
            </a:endParaRPr>
          </a:p>
        </p:txBody>
      </p:sp>
      <p:sp>
        <p:nvSpPr>
          <p:cNvPr id="14" name="TextBox 13"/>
          <p:cNvSpPr txBox="1"/>
          <p:nvPr/>
        </p:nvSpPr>
        <p:spPr>
          <a:xfrm>
            <a:off x="176158" y="3307750"/>
            <a:ext cx="10691693" cy="830997"/>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mean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s/he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or</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it</a:t>
            </a:r>
            <a:r>
              <a:rPr lang="en-GB" sz="2400" dirty="0">
                <a:solidFill>
                  <a:srgbClr val="002060"/>
                </a:solidFill>
                <a:latin typeface="Century Gothic" panose="020B0502020202020204" pitchFamily="34" charset="0"/>
              </a:rPr>
              <a:t>’ for a completed action in the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past, remove –</a:t>
            </a:r>
            <a:r>
              <a:rPr lang="en-GB" sz="2400" dirty="0">
                <a:solidFill>
                  <a:srgbClr val="002060"/>
                </a:solidFill>
                <a:latin typeface="Century Gothic" panose="020B0502020202020204" pitchFamily="34" charset="0"/>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r and</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a:t>
            </a:r>
            <a:r>
              <a:rPr lang="en-GB" sz="2400" dirty="0">
                <a:solidFill>
                  <a:srgbClr val="002060"/>
                </a:solidFill>
                <a:latin typeface="Century Gothic" panose="020B0502020202020204" pitchFamily="34" charset="0"/>
              </a:rPr>
              <a:t>add </a:t>
            </a:r>
            <a:r>
              <a:rPr lang="en-GB" sz="2400" dirty="0">
                <a:solidFill>
                  <a:srgbClr val="FF6600"/>
                </a:solidFill>
                <a:latin typeface="Century Gothic" panose="020B0502020202020204" pitchFamily="34" charset="0"/>
              </a:rPr>
              <a:t>_____.</a:t>
            </a:r>
            <a:endParaRPr kumimoji="0" lang="en-GB" sz="2400" i="0" u="none" strike="noStrike" kern="1200" cap="none" spc="0" normalizeH="0" baseline="0" noProof="0" dirty="0">
              <a:ln>
                <a:noFill/>
              </a:ln>
              <a:solidFill>
                <a:srgbClr val="203864"/>
              </a:solidFill>
              <a:effectLst/>
              <a:uLnTx/>
              <a:uFillTx/>
              <a:latin typeface="Century Gothic" panose="020B0502020202020204" pitchFamily="34" charset="0"/>
            </a:endParaRPr>
          </a:p>
        </p:txBody>
      </p:sp>
      <p:sp>
        <p:nvSpPr>
          <p:cNvPr id="28" name="TextBox 13">
            <a:extLst>
              <a:ext uri="{FF2B5EF4-FFF2-40B4-BE49-F238E27FC236}">
                <a16:creationId xmlns:a16="http://schemas.microsoft.com/office/drawing/2014/main" id="{280BDEF8-06BE-244F-BBDA-39502857F278}"/>
              </a:ext>
            </a:extLst>
          </p:cNvPr>
          <p:cNvSpPr txBox="1"/>
          <p:nvPr/>
        </p:nvSpPr>
        <p:spPr>
          <a:xfrm>
            <a:off x="176158" y="4818294"/>
            <a:ext cx="10691693" cy="830997"/>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mean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they</a:t>
            </a:r>
            <a:r>
              <a:rPr lang="en-GB" sz="2400" dirty="0">
                <a:solidFill>
                  <a:srgbClr val="002060"/>
                </a:solidFill>
                <a:latin typeface="Century Gothic" panose="020B0502020202020204" pitchFamily="34" charset="0"/>
              </a:rPr>
              <a:t>’ for a completed action in the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past, remove –</a:t>
            </a:r>
            <a:r>
              <a:rPr lang="en-GB" sz="2400" dirty="0">
                <a:solidFill>
                  <a:srgbClr val="002060"/>
                </a:solidFill>
                <a:latin typeface="Century Gothic" panose="020B0502020202020204" pitchFamily="34" charset="0"/>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r and</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a:t>
            </a:r>
            <a:r>
              <a:rPr lang="en-GB" sz="2400" dirty="0">
                <a:solidFill>
                  <a:srgbClr val="002060"/>
                </a:solidFill>
                <a:latin typeface="Century Gothic" panose="020B0502020202020204" pitchFamily="34" charset="0"/>
              </a:rPr>
              <a:t>add </a:t>
            </a:r>
            <a:r>
              <a:rPr lang="en-GB" sz="2400" dirty="0">
                <a:solidFill>
                  <a:srgbClr val="FF6600"/>
                </a:solidFill>
                <a:latin typeface="Century Gothic" panose="020B0502020202020204" pitchFamily="34" charset="0"/>
              </a:rPr>
              <a:t>_____.</a:t>
            </a:r>
            <a:endParaRPr kumimoji="0" lang="en-GB" sz="2400" i="0" u="none" strike="noStrike" kern="1200" cap="none" spc="0" normalizeH="0" baseline="0" noProof="0" dirty="0">
              <a:ln>
                <a:noFill/>
              </a:ln>
              <a:solidFill>
                <a:srgbClr val="203864"/>
              </a:solidFill>
              <a:effectLst/>
              <a:uLnTx/>
              <a:uFillTx/>
              <a:latin typeface="Century Gothic" panose="020B0502020202020204" pitchFamily="34" charset="0"/>
            </a:endParaRPr>
          </a:p>
        </p:txBody>
      </p:sp>
      <p:sp>
        <p:nvSpPr>
          <p:cNvPr id="29" name="TextBox 9">
            <a:extLst>
              <a:ext uri="{FF2B5EF4-FFF2-40B4-BE49-F238E27FC236}">
                <a16:creationId xmlns:a16="http://schemas.microsoft.com/office/drawing/2014/main" id="{7D9FFC53-7D69-C64E-8C79-10C2447E5C42}"/>
              </a:ext>
            </a:extLst>
          </p:cNvPr>
          <p:cNvSpPr txBox="1"/>
          <p:nvPr/>
        </p:nvSpPr>
        <p:spPr>
          <a:xfrm>
            <a:off x="176158" y="4195873"/>
            <a:ext cx="5020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latin typeface="Century Gothic" panose="020B0502020202020204" pitchFamily="34" charset="0"/>
              </a:rPr>
              <a:t>Mat</a:t>
            </a:r>
            <a:r>
              <a:rPr lang="en-GB" sz="2400" b="1" dirty="0" err="1">
                <a:solidFill>
                  <a:srgbClr val="E25B00"/>
                </a:solidFill>
                <a:latin typeface="Century Gothic" panose="020B0502020202020204" pitchFamily="34" charset="0"/>
              </a:rPr>
              <a:t>ó</a:t>
            </a:r>
            <a:r>
              <a:rPr kumimoji="0" lang="en-GB" sz="2400" i="0" u="none" strike="noStrike" kern="1200" cap="none" spc="0" normalizeH="0" baseline="0" noProof="0" dirty="0">
                <a:ln>
                  <a:noFill/>
                </a:ln>
                <a:solidFill>
                  <a:srgbClr val="FF6600"/>
                </a:solidFill>
                <a:effectLst/>
                <a:uLnTx/>
                <a:uFillTx/>
                <a:latin typeface="Century Gothic" panose="020B0502020202020204" pitchFamily="34" charset="0"/>
              </a:rPr>
              <a:t> </a:t>
            </a:r>
            <a:r>
              <a:rPr kumimoji="0" lang="en-GB" sz="2400" i="0" u="none" strike="noStrike" kern="1200" cap="none" spc="0" normalizeH="0" baseline="0" noProof="0" dirty="0">
                <a:ln>
                  <a:noFill/>
                </a:ln>
                <a:solidFill>
                  <a:srgbClr val="E25B00"/>
                </a:solidFill>
                <a:effectLst/>
                <a:uLnTx/>
                <a:uFillTx/>
                <a:latin typeface="Century Gothic" panose="020B0502020202020204" pitchFamily="34" charset="0"/>
              </a:rPr>
              <a:t>=</a:t>
            </a:r>
            <a:r>
              <a:rPr kumimoji="0" lang="en-GB" sz="2400" i="0" u="none" strike="noStrike" kern="1200" cap="none" spc="0" normalizeH="0" baseline="0" noProof="0" dirty="0">
                <a:ln>
                  <a:noFill/>
                </a:ln>
                <a:solidFill>
                  <a:srgbClr val="FF6600"/>
                </a:solidFill>
                <a:effectLst/>
                <a:uLnTx/>
                <a:uFillTx/>
                <a:latin typeface="Century Gothic" panose="020B0502020202020204" pitchFamily="34" charset="0"/>
              </a:rPr>
              <a:t> _______________</a:t>
            </a:r>
          </a:p>
        </p:txBody>
      </p:sp>
      <p:sp>
        <p:nvSpPr>
          <p:cNvPr id="30" name="Rectangle 10">
            <a:extLst>
              <a:ext uri="{FF2B5EF4-FFF2-40B4-BE49-F238E27FC236}">
                <a16:creationId xmlns:a16="http://schemas.microsoft.com/office/drawing/2014/main" id="{AF009662-72EA-5649-8977-45447F10DD56}"/>
              </a:ext>
            </a:extLst>
          </p:cNvPr>
          <p:cNvSpPr/>
          <p:nvPr/>
        </p:nvSpPr>
        <p:spPr>
          <a:xfrm>
            <a:off x="1503786" y="4135656"/>
            <a:ext cx="1996059" cy="461665"/>
          </a:xfrm>
          <a:prstGeom prst="rect">
            <a:avLst/>
          </a:prstGeom>
        </p:spPr>
        <p:txBody>
          <a:bodyPr wrap="none">
            <a:spAutoFit/>
          </a:bodyPr>
          <a:lstStyle/>
          <a:p>
            <a:r>
              <a:rPr lang="en-GB" sz="2400" dirty="0">
                <a:solidFill>
                  <a:schemeClr val="accent5">
                    <a:lumMod val="50000"/>
                  </a:schemeClr>
                </a:solidFill>
                <a:latin typeface="Century Gothic" panose="020B0502020202020204" pitchFamily="34" charset="0"/>
              </a:rPr>
              <a:t>s/he, it killed</a:t>
            </a:r>
            <a:endParaRPr lang="en-GB" sz="2400" dirty="0">
              <a:solidFill>
                <a:schemeClr val="accent5">
                  <a:lumMod val="50000"/>
                </a:schemeClr>
              </a:solidFill>
            </a:endParaRPr>
          </a:p>
        </p:txBody>
      </p:sp>
      <p:sp>
        <p:nvSpPr>
          <p:cNvPr id="31" name="TextBox 11">
            <a:extLst>
              <a:ext uri="{FF2B5EF4-FFF2-40B4-BE49-F238E27FC236}">
                <a16:creationId xmlns:a16="http://schemas.microsoft.com/office/drawing/2014/main" id="{9C704071-FAA2-EF47-ADAB-F462A30FD2BD}"/>
              </a:ext>
            </a:extLst>
          </p:cNvPr>
          <p:cNvSpPr txBox="1"/>
          <p:nvPr/>
        </p:nvSpPr>
        <p:spPr>
          <a:xfrm>
            <a:off x="6283496" y="4195873"/>
            <a:ext cx="5020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latin typeface="Century Gothic" panose="020B0502020202020204" pitchFamily="34" charset="0"/>
              </a:rPr>
              <a:t>Amenaz</a:t>
            </a:r>
            <a:r>
              <a:rPr lang="en-GB" sz="2400" b="1" dirty="0" err="1">
                <a:solidFill>
                  <a:srgbClr val="E25B00"/>
                </a:solidFill>
                <a:latin typeface="Century Gothic" panose="020B0502020202020204" pitchFamily="34" charset="0"/>
              </a:rPr>
              <a:t>ó</a:t>
            </a:r>
            <a:r>
              <a:rPr kumimoji="0" lang="en-GB" sz="2400" i="0" u="none" strike="noStrike" kern="1200" cap="none" spc="0" normalizeH="0" baseline="0" noProof="0" dirty="0">
                <a:ln>
                  <a:noFill/>
                </a:ln>
                <a:solidFill>
                  <a:srgbClr val="FF6600"/>
                </a:solidFill>
                <a:effectLst/>
                <a:uLnTx/>
                <a:uFillTx/>
                <a:latin typeface="Century Gothic" panose="020B0502020202020204" pitchFamily="34" charset="0"/>
              </a:rPr>
              <a:t> </a:t>
            </a:r>
            <a:r>
              <a:rPr kumimoji="0" lang="en-GB" sz="2400" i="0" u="none" strike="noStrike" kern="1200" cap="none" spc="0" normalizeH="0" baseline="0" noProof="0" dirty="0">
                <a:ln>
                  <a:noFill/>
                </a:ln>
                <a:solidFill>
                  <a:srgbClr val="E25B00"/>
                </a:solidFill>
                <a:effectLst/>
                <a:uLnTx/>
                <a:uFillTx/>
                <a:latin typeface="Century Gothic" panose="020B0502020202020204" pitchFamily="34" charset="0"/>
              </a:rPr>
              <a:t>=</a:t>
            </a:r>
            <a:r>
              <a:rPr kumimoji="0" lang="en-GB" sz="2400" i="0" u="none" strike="noStrike" kern="1200" cap="none" spc="0" normalizeH="0" baseline="0" noProof="0" dirty="0">
                <a:ln>
                  <a:noFill/>
                </a:ln>
                <a:solidFill>
                  <a:srgbClr val="FF6600"/>
                </a:solidFill>
                <a:effectLst/>
                <a:uLnTx/>
                <a:uFillTx/>
                <a:latin typeface="Century Gothic" panose="020B0502020202020204" pitchFamily="34" charset="0"/>
              </a:rPr>
              <a:t> ___________________.</a:t>
            </a:r>
          </a:p>
        </p:txBody>
      </p:sp>
      <p:sp>
        <p:nvSpPr>
          <p:cNvPr id="32" name="Rectangle 12">
            <a:extLst>
              <a:ext uri="{FF2B5EF4-FFF2-40B4-BE49-F238E27FC236}">
                <a16:creationId xmlns:a16="http://schemas.microsoft.com/office/drawing/2014/main" id="{F5D230E6-CB93-E04B-8760-DD7466D2BC41}"/>
              </a:ext>
            </a:extLst>
          </p:cNvPr>
          <p:cNvSpPr/>
          <p:nvPr/>
        </p:nvSpPr>
        <p:spPr>
          <a:xfrm>
            <a:off x="8112009" y="4144057"/>
            <a:ext cx="2946640" cy="461665"/>
          </a:xfrm>
          <a:prstGeom prst="rect">
            <a:avLst/>
          </a:prstGeom>
        </p:spPr>
        <p:txBody>
          <a:bodyPr wrap="none">
            <a:spAutoFit/>
          </a:bodyPr>
          <a:lstStyle/>
          <a:p>
            <a:r>
              <a:rPr lang="en-GB" sz="2400" dirty="0">
                <a:solidFill>
                  <a:schemeClr val="accent5">
                    <a:lumMod val="50000"/>
                  </a:schemeClr>
                </a:solidFill>
                <a:latin typeface="Century Gothic" panose="020B0502020202020204" pitchFamily="34" charset="0"/>
              </a:rPr>
              <a:t>s/he, it threatened</a:t>
            </a:r>
            <a:endParaRPr lang="en-GB" sz="2400" dirty="0">
              <a:solidFill>
                <a:schemeClr val="accent5">
                  <a:lumMod val="50000"/>
                </a:schemeClr>
              </a:solidFill>
            </a:endParaRPr>
          </a:p>
        </p:txBody>
      </p:sp>
      <p:sp>
        <p:nvSpPr>
          <p:cNvPr id="33" name="TextBox 9">
            <a:extLst>
              <a:ext uri="{FF2B5EF4-FFF2-40B4-BE49-F238E27FC236}">
                <a16:creationId xmlns:a16="http://schemas.microsoft.com/office/drawing/2014/main" id="{4F20087B-D498-6448-8ACD-AF83CAEE921C}"/>
              </a:ext>
            </a:extLst>
          </p:cNvPr>
          <p:cNvSpPr txBox="1"/>
          <p:nvPr/>
        </p:nvSpPr>
        <p:spPr>
          <a:xfrm>
            <a:off x="176158" y="5757833"/>
            <a:ext cx="5020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latin typeface="Century Gothic" panose="020B0502020202020204" pitchFamily="34" charset="0"/>
              </a:rPr>
              <a:t>Atac</a:t>
            </a:r>
            <a:r>
              <a:rPr lang="en-GB" sz="2400" b="1" dirty="0" err="1">
                <a:solidFill>
                  <a:srgbClr val="E25B00"/>
                </a:solidFill>
                <a:latin typeface="Century Gothic" panose="020B0502020202020204" pitchFamily="34" charset="0"/>
              </a:rPr>
              <a:t>aron</a:t>
            </a:r>
            <a:r>
              <a:rPr kumimoji="0" lang="en-GB" sz="2400" i="0" u="none" strike="noStrike" kern="1200" cap="none" spc="0" normalizeH="0" baseline="0" noProof="0" dirty="0">
                <a:ln>
                  <a:noFill/>
                </a:ln>
                <a:solidFill>
                  <a:srgbClr val="FF6600"/>
                </a:solidFill>
                <a:effectLst/>
                <a:uLnTx/>
                <a:uFillTx/>
                <a:latin typeface="Century Gothic" panose="020B0502020202020204" pitchFamily="34" charset="0"/>
              </a:rPr>
              <a:t> </a:t>
            </a:r>
            <a:r>
              <a:rPr kumimoji="0" lang="en-GB" sz="2400" i="0" u="none" strike="noStrike" kern="1200" cap="none" spc="0" normalizeH="0" baseline="0" noProof="0" dirty="0">
                <a:ln>
                  <a:noFill/>
                </a:ln>
                <a:solidFill>
                  <a:srgbClr val="E25B00"/>
                </a:solidFill>
                <a:effectLst/>
                <a:uLnTx/>
                <a:uFillTx/>
                <a:latin typeface="Century Gothic" panose="020B0502020202020204" pitchFamily="34" charset="0"/>
              </a:rPr>
              <a:t>=</a:t>
            </a:r>
            <a:r>
              <a:rPr kumimoji="0" lang="en-GB" sz="2400" i="0" u="none" strike="noStrike" kern="1200" cap="none" spc="0" normalizeH="0" baseline="0" noProof="0" dirty="0">
                <a:ln>
                  <a:noFill/>
                </a:ln>
                <a:solidFill>
                  <a:srgbClr val="FF6600"/>
                </a:solidFill>
                <a:effectLst/>
                <a:uLnTx/>
                <a:uFillTx/>
                <a:latin typeface="Century Gothic" panose="020B0502020202020204" pitchFamily="34" charset="0"/>
              </a:rPr>
              <a:t> _______________</a:t>
            </a:r>
          </a:p>
        </p:txBody>
      </p:sp>
      <p:sp>
        <p:nvSpPr>
          <p:cNvPr id="34" name="Rectangle 10">
            <a:extLst>
              <a:ext uri="{FF2B5EF4-FFF2-40B4-BE49-F238E27FC236}">
                <a16:creationId xmlns:a16="http://schemas.microsoft.com/office/drawing/2014/main" id="{F0BB82D9-D88A-0940-B7D8-4CFCC5C33964}"/>
              </a:ext>
            </a:extLst>
          </p:cNvPr>
          <p:cNvSpPr/>
          <p:nvPr/>
        </p:nvSpPr>
        <p:spPr>
          <a:xfrm>
            <a:off x="2039796" y="5717058"/>
            <a:ext cx="2319866" cy="461665"/>
          </a:xfrm>
          <a:prstGeom prst="rect">
            <a:avLst/>
          </a:prstGeom>
        </p:spPr>
        <p:txBody>
          <a:bodyPr wrap="none">
            <a:spAutoFit/>
          </a:bodyPr>
          <a:lstStyle/>
          <a:p>
            <a:r>
              <a:rPr lang="en-GB" sz="2400" dirty="0">
                <a:solidFill>
                  <a:schemeClr val="accent5">
                    <a:lumMod val="50000"/>
                  </a:schemeClr>
                </a:solidFill>
                <a:latin typeface="Century Gothic" panose="020B0502020202020204" pitchFamily="34" charset="0"/>
              </a:rPr>
              <a:t>they attacked</a:t>
            </a:r>
            <a:endParaRPr lang="en-GB" sz="2400" dirty="0">
              <a:solidFill>
                <a:schemeClr val="accent5">
                  <a:lumMod val="50000"/>
                </a:schemeClr>
              </a:solidFill>
            </a:endParaRPr>
          </a:p>
        </p:txBody>
      </p:sp>
      <p:sp>
        <p:nvSpPr>
          <p:cNvPr id="35" name="TextBox 11">
            <a:extLst>
              <a:ext uri="{FF2B5EF4-FFF2-40B4-BE49-F238E27FC236}">
                <a16:creationId xmlns:a16="http://schemas.microsoft.com/office/drawing/2014/main" id="{2C48CA15-1A1A-F347-A0F4-FB63F6AD8D6B}"/>
              </a:ext>
            </a:extLst>
          </p:cNvPr>
          <p:cNvSpPr txBox="1"/>
          <p:nvPr/>
        </p:nvSpPr>
        <p:spPr>
          <a:xfrm>
            <a:off x="6283497" y="5757833"/>
            <a:ext cx="5020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5">
                    <a:lumMod val="50000"/>
                  </a:schemeClr>
                </a:solidFill>
                <a:latin typeface="Century Gothic" panose="020B0502020202020204" pitchFamily="34" charset="0"/>
              </a:rPr>
              <a:t>Aument</a:t>
            </a:r>
            <a:r>
              <a:rPr lang="en-GB" sz="2400" b="1" dirty="0" err="1">
                <a:solidFill>
                  <a:srgbClr val="E25B00"/>
                </a:solidFill>
                <a:latin typeface="Century Gothic" panose="020B0502020202020204" pitchFamily="34" charset="0"/>
              </a:rPr>
              <a:t>aron</a:t>
            </a:r>
            <a:r>
              <a:rPr kumimoji="0" lang="en-GB" sz="2400" i="0" u="none" strike="noStrike" kern="1200" cap="none" spc="0" normalizeH="0" baseline="0" noProof="0" dirty="0">
                <a:ln>
                  <a:noFill/>
                </a:ln>
                <a:solidFill>
                  <a:srgbClr val="FF6600"/>
                </a:solidFill>
                <a:effectLst/>
                <a:uLnTx/>
                <a:uFillTx/>
                <a:latin typeface="Century Gothic" panose="020B0502020202020204" pitchFamily="34" charset="0"/>
              </a:rPr>
              <a:t> </a:t>
            </a:r>
            <a:r>
              <a:rPr kumimoji="0" lang="en-GB" sz="2400" i="0" u="none" strike="noStrike" kern="1200" cap="none" spc="0" normalizeH="0" baseline="0" noProof="0" dirty="0">
                <a:ln>
                  <a:noFill/>
                </a:ln>
                <a:solidFill>
                  <a:srgbClr val="E25B00"/>
                </a:solidFill>
                <a:effectLst/>
                <a:uLnTx/>
                <a:uFillTx/>
                <a:latin typeface="Century Gothic" panose="020B0502020202020204" pitchFamily="34" charset="0"/>
              </a:rPr>
              <a:t>=</a:t>
            </a:r>
            <a:r>
              <a:rPr kumimoji="0" lang="en-GB" sz="2400" i="0" u="none" strike="noStrike" kern="1200" cap="none" spc="0" normalizeH="0" baseline="0" noProof="0" dirty="0">
                <a:ln>
                  <a:noFill/>
                </a:ln>
                <a:solidFill>
                  <a:srgbClr val="FF6600"/>
                </a:solidFill>
                <a:effectLst/>
                <a:uLnTx/>
                <a:uFillTx/>
                <a:latin typeface="Century Gothic" panose="020B0502020202020204" pitchFamily="34" charset="0"/>
              </a:rPr>
              <a:t> _______________.</a:t>
            </a:r>
          </a:p>
        </p:txBody>
      </p:sp>
      <p:sp>
        <p:nvSpPr>
          <p:cNvPr id="36" name="Rectangle 12">
            <a:extLst>
              <a:ext uri="{FF2B5EF4-FFF2-40B4-BE49-F238E27FC236}">
                <a16:creationId xmlns:a16="http://schemas.microsoft.com/office/drawing/2014/main" id="{1AD73AEE-0E89-5340-8C0E-C16884A7CB8E}"/>
              </a:ext>
            </a:extLst>
          </p:cNvPr>
          <p:cNvSpPr/>
          <p:nvPr/>
        </p:nvSpPr>
        <p:spPr>
          <a:xfrm>
            <a:off x="8520134" y="5720775"/>
            <a:ext cx="2409634" cy="461665"/>
          </a:xfrm>
          <a:prstGeom prst="rect">
            <a:avLst/>
          </a:prstGeom>
        </p:spPr>
        <p:txBody>
          <a:bodyPr wrap="none">
            <a:spAutoFit/>
          </a:bodyPr>
          <a:lstStyle/>
          <a:p>
            <a:r>
              <a:rPr lang="en-GB" sz="2400" dirty="0">
                <a:solidFill>
                  <a:schemeClr val="accent5">
                    <a:lumMod val="50000"/>
                  </a:schemeClr>
                </a:solidFill>
                <a:latin typeface="Century Gothic" panose="020B0502020202020204" pitchFamily="34" charset="0"/>
              </a:rPr>
              <a:t>they increased</a:t>
            </a:r>
            <a:endParaRPr lang="en-GB" sz="2400" dirty="0">
              <a:solidFill>
                <a:schemeClr val="accent5">
                  <a:lumMod val="50000"/>
                </a:schemeClr>
              </a:solidFill>
            </a:endParaRPr>
          </a:p>
        </p:txBody>
      </p:sp>
      <p:sp>
        <p:nvSpPr>
          <p:cNvPr id="37" name="Rectangle 2">
            <a:extLst>
              <a:ext uri="{FF2B5EF4-FFF2-40B4-BE49-F238E27FC236}">
                <a16:creationId xmlns:a16="http://schemas.microsoft.com/office/drawing/2014/main" id="{E0EE8EF7-623A-234C-B1D8-D65D2293B6C6}"/>
              </a:ext>
            </a:extLst>
          </p:cNvPr>
          <p:cNvSpPr/>
          <p:nvPr/>
        </p:nvSpPr>
        <p:spPr>
          <a:xfrm>
            <a:off x="1771934" y="3621744"/>
            <a:ext cx="535724" cy="461665"/>
          </a:xfrm>
          <a:prstGeom prst="rect">
            <a:avLst/>
          </a:prstGeom>
        </p:spPr>
        <p:txBody>
          <a:bodyPr wrap="square">
            <a:spAutoFit/>
          </a:bodyPr>
          <a:lstStyle/>
          <a:p>
            <a:r>
              <a:rPr lang="en-GB" sz="2400" b="1" dirty="0">
                <a:solidFill>
                  <a:srgbClr val="E25B00"/>
                </a:solidFill>
                <a:latin typeface="Century Gothic" panose="020B0502020202020204" pitchFamily="34" charset="0"/>
              </a:rPr>
              <a:t>–</a:t>
            </a:r>
            <a:r>
              <a:rPr lang="en-GB" sz="2400" b="1" dirty="0" err="1">
                <a:solidFill>
                  <a:srgbClr val="E25B00"/>
                </a:solidFill>
                <a:latin typeface="Century Gothic" panose="020B0502020202020204" pitchFamily="34" charset="0"/>
              </a:rPr>
              <a:t>ó</a:t>
            </a:r>
            <a:endParaRPr lang="en-GB" sz="2400" dirty="0">
              <a:solidFill>
                <a:srgbClr val="E25B00"/>
              </a:solidFill>
            </a:endParaRPr>
          </a:p>
        </p:txBody>
      </p:sp>
      <p:sp>
        <p:nvSpPr>
          <p:cNvPr id="38" name="Rectangle 2">
            <a:extLst>
              <a:ext uri="{FF2B5EF4-FFF2-40B4-BE49-F238E27FC236}">
                <a16:creationId xmlns:a16="http://schemas.microsoft.com/office/drawing/2014/main" id="{E1ED6C4F-FD51-BA4A-BE73-7B5DBCFBF783}"/>
              </a:ext>
            </a:extLst>
          </p:cNvPr>
          <p:cNvSpPr/>
          <p:nvPr/>
        </p:nvSpPr>
        <p:spPr>
          <a:xfrm>
            <a:off x="924068" y="5146851"/>
            <a:ext cx="1115728" cy="461665"/>
          </a:xfrm>
          <a:prstGeom prst="rect">
            <a:avLst/>
          </a:prstGeom>
        </p:spPr>
        <p:txBody>
          <a:bodyPr wrap="square">
            <a:spAutoFit/>
          </a:bodyPr>
          <a:lstStyle/>
          <a:p>
            <a:r>
              <a:rPr lang="en-GB" sz="2400" b="1" dirty="0">
                <a:solidFill>
                  <a:srgbClr val="E25B00"/>
                </a:solidFill>
                <a:latin typeface="Century Gothic" panose="020B0502020202020204" pitchFamily="34" charset="0"/>
              </a:rPr>
              <a:t>–</a:t>
            </a:r>
            <a:r>
              <a:rPr lang="en-GB" sz="2400" b="1" dirty="0" err="1">
                <a:solidFill>
                  <a:srgbClr val="E25B00"/>
                </a:solidFill>
                <a:latin typeface="Century Gothic" panose="020B0502020202020204" pitchFamily="34" charset="0"/>
              </a:rPr>
              <a:t>aron</a:t>
            </a:r>
            <a:endParaRPr lang="en-GB" sz="2400" dirty="0">
              <a:solidFill>
                <a:srgbClr val="E25B00"/>
              </a:solidFill>
            </a:endParaRPr>
          </a:p>
        </p:txBody>
      </p:sp>
      <p:sp>
        <p:nvSpPr>
          <p:cNvPr id="7" name="Llamada rectangular redondeada 6">
            <a:extLst>
              <a:ext uri="{FF2B5EF4-FFF2-40B4-BE49-F238E27FC236}">
                <a16:creationId xmlns:a16="http://schemas.microsoft.com/office/drawing/2014/main" id="{188A5CB0-F963-AE47-84D2-DFEF876B2E94}"/>
              </a:ext>
            </a:extLst>
          </p:cNvPr>
          <p:cNvSpPr/>
          <p:nvPr/>
        </p:nvSpPr>
        <p:spPr>
          <a:xfrm>
            <a:off x="3431528" y="3751683"/>
            <a:ext cx="4616700" cy="461666"/>
          </a:xfrm>
          <a:prstGeom prst="wedgeRoundRectCallout">
            <a:avLst>
              <a:gd name="adj1" fmla="val -67793"/>
              <a:gd name="adj2" fmla="val -2375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Don’t forget the written accent!</a:t>
            </a:r>
          </a:p>
        </p:txBody>
      </p:sp>
    </p:spTree>
    <p:extLst>
      <p:ext uri="{BB962C8B-B14F-4D97-AF65-F5344CB8AC3E}">
        <p14:creationId xmlns:p14="http://schemas.microsoft.com/office/powerpoint/2010/main" val="159941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P spid="10" grpId="0"/>
      <p:bldP spid="11" grpId="0"/>
      <p:bldP spid="28" grpId="0"/>
      <p:bldP spid="30" grpId="0"/>
      <p:bldP spid="31" grpId="0"/>
      <p:bldP spid="32" grpId="0"/>
      <p:bldP spid="33" grpId="0"/>
      <p:bldP spid="34" grpId="0"/>
      <p:bldP spid="36" grpId="0"/>
      <p:bldP spid="37" grpId="0"/>
      <p:bldP spid="38"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D780E5CB-E511-004D-9096-10A396F39298}"/>
              </a:ext>
            </a:extLst>
          </p:cNvPr>
          <p:cNvSpPr/>
          <p:nvPr/>
        </p:nvSpPr>
        <p:spPr>
          <a:xfrm>
            <a:off x="9731829" y="258165"/>
            <a:ext cx="2196314" cy="54737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16" descr="background rectangle">
            <a:extLst>
              <a:ext uri="{FF2B5EF4-FFF2-40B4-BE49-F238E27FC236}">
                <a16:creationId xmlns:a16="http://schemas.microsoft.com/office/drawing/2014/main" id="{B9E06240-A419-014F-B749-5D46505E471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4278489" cy="867128"/>
          </a:xfrm>
          <a:prstGeom prst="rect">
            <a:avLst/>
          </a:prstGeom>
        </p:spPr>
      </p:pic>
      <p:sp>
        <p:nvSpPr>
          <p:cNvPr id="2" name="Título 1">
            <a:extLst>
              <a:ext uri="{FF2B5EF4-FFF2-40B4-BE49-F238E27FC236}">
                <a16:creationId xmlns:a16="http://schemas.microsoft.com/office/drawing/2014/main" id="{9AEFE953-CE2A-A645-8CF0-8D1FBD2827D5}"/>
              </a:ext>
            </a:extLst>
          </p:cNvPr>
          <p:cNvSpPr>
            <a:spLocks noGrp="1"/>
          </p:cNvSpPr>
          <p:nvPr>
            <p:ph type="title"/>
          </p:nvPr>
        </p:nvSpPr>
        <p:spPr>
          <a:xfrm>
            <a:off x="323499" y="258166"/>
            <a:ext cx="3631487" cy="867129"/>
          </a:xfrm>
        </p:spPr>
        <p:txBody>
          <a:bodyPr>
            <a:noAutofit/>
          </a:bodyPr>
          <a:lstStyle/>
          <a:p>
            <a:r>
              <a:rPr lang="es-GB" sz="2400" b="1" dirty="0">
                <a:solidFill>
                  <a:schemeClr val="bg1"/>
                </a:solidFill>
              </a:rPr>
              <a:t>La historia de Perú (2)</a:t>
            </a:r>
          </a:p>
        </p:txBody>
      </p:sp>
      <p:sp>
        <p:nvSpPr>
          <p:cNvPr id="6" name="CuadroTexto 5">
            <a:extLst>
              <a:ext uri="{FF2B5EF4-FFF2-40B4-BE49-F238E27FC236}">
                <a16:creationId xmlns:a16="http://schemas.microsoft.com/office/drawing/2014/main" id="{459CF6DE-D6E8-E846-99FB-EAB11732DB67}"/>
              </a:ext>
            </a:extLst>
          </p:cNvPr>
          <p:cNvSpPr txBox="1"/>
          <p:nvPr/>
        </p:nvSpPr>
        <p:spPr>
          <a:xfrm>
            <a:off x="290653" y="1262987"/>
            <a:ext cx="11782527" cy="830997"/>
          </a:xfrm>
          <a:prstGeom prst="rect">
            <a:avLst/>
          </a:prstGeom>
          <a:noFill/>
        </p:spPr>
        <p:txBody>
          <a:bodyPr wrap="square" rtlCol="0">
            <a:spAutoFit/>
          </a:bodyPr>
          <a:lstStyle/>
          <a:p>
            <a:pPr algn="l"/>
            <a:r>
              <a:rPr lang="es-GB" sz="2400" b="1" dirty="0">
                <a:solidFill>
                  <a:schemeClr val="accent5">
                    <a:lumMod val="50000"/>
                  </a:schemeClr>
                </a:solidFill>
              </a:rPr>
              <a:t>Lee y escucha unas frases de la segunda parte de la historia. ¿Cuál es la forma que escuchas? Completa la tabla.</a:t>
            </a:r>
          </a:p>
        </p:txBody>
      </p:sp>
      <p:sp>
        <p:nvSpPr>
          <p:cNvPr id="7" name="Action Button: Custom 16">
            <a:hlinkClick r:id="" action="ppaction://noaction" highlightClick="1">
              <a:snd r:embed="rId4" name="1 Envi%CC%81o.wav"/>
            </a:hlinkClick>
            <a:extLst>
              <a:ext uri="{FF2B5EF4-FFF2-40B4-BE49-F238E27FC236}">
                <a16:creationId xmlns:a16="http://schemas.microsoft.com/office/drawing/2014/main" id="{B6D5F6BC-90AA-0142-8E5F-EA8B236F2868}"/>
              </a:ext>
            </a:extLst>
          </p:cNvPr>
          <p:cNvSpPr/>
          <p:nvPr/>
        </p:nvSpPr>
        <p:spPr>
          <a:xfrm>
            <a:off x="188406" y="2192980"/>
            <a:ext cx="510289" cy="648231"/>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1</a:t>
            </a:r>
          </a:p>
        </p:txBody>
      </p:sp>
      <p:sp>
        <p:nvSpPr>
          <p:cNvPr id="8" name="Action Button: Custom 16">
            <a:hlinkClick r:id="" action="ppaction://noaction" highlightClick="1">
              <a:snd r:embed="rId5" name="2 Viajo.wav"/>
            </a:hlinkClick>
            <a:extLst>
              <a:ext uri="{FF2B5EF4-FFF2-40B4-BE49-F238E27FC236}">
                <a16:creationId xmlns:a16="http://schemas.microsoft.com/office/drawing/2014/main" id="{4FCDA84D-88A7-BD40-9BF0-9A0E41602E63}"/>
              </a:ext>
            </a:extLst>
          </p:cNvPr>
          <p:cNvSpPr/>
          <p:nvPr/>
        </p:nvSpPr>
        <p:spPr>
          <a:xfrm>
            <a:off x="188406" y="3023818"/>
            <a:ext cx="510289" cy="648231"/>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2</a:t>
            </a:r>
          </a:p>
        </p:txBody>
      </p:sp>
      <p:sp>
        <p:nvSpPr>
          <p:cNvPr id="9" name="Action Button: Custom 16">
            <a:hlinkClick r:id="" action="ppaction://noaction" highlightClick="1">
              <a:snd r:embed="rId6" name="3 Hablo%CC%81.wav"/>
            </a:hlinkClick>
            <a:extLst>
              <a:ext uri="{FF2B5EF4-FFF2-40B4-BE49-F238E27FC236}">
                <a16:creationId xmlns:a16="http://schemas.microsoft.com/office/drawing/2014/main" id="{730B1FB4-490F-6C42-BA28-C6AD6F1E8DBC}"/>
              </a:ext>
            </a:extLst>
          </p:cNvPr>
          <p:cNvSpPr/>
          <p:nvPr/>
        </p:nvSpPr>
        <p:spPr>
          <a:xfrm>
            <a:off x="188406" y="3854656"/>
            <a:ext cx="510289" cy="648231"/>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3</a:t>
            </a:r>
          </a:p>
        </p:txBody>
      </p:sp>
      <p:sp>
        <p:nvSpPr>
          <p:cNvPr id="13" name="CuadroTexto 12">
            <a:extLst>
              <a:ext uri="{FF2B5EF4-FFF2-40B4-BE49-F238E27FC236}">
                <a16:creationId xmlns:a16="http://schemas.microsoft.com/office/drawing/2014/main" id="{C61F8FFC-B4AA-EA46-ADF1-F2DA2E44432F}"/>
              </a:ext>
            </a:extLst>
          </p:cNvPr>
          <p:cNvSpPr txBox="1"/>
          <p:nvPr/>
        </p:nvSpPr>
        <p:spPr>
          <a:xfrm>
            <a:off x="827977" y="2270191"/>
            <a:ext cx="6362639" cy="461665"/>
          </a:xfrm>
          <a:prstGeom prst="rect">
            <a:avLst/>
          </a:prstGeom>
          <a:noFill/>
        </p:spPr>
        <p:txBody>
          <a:bodyPr wrap="none" rtlCol="0">
            <a:spAutoFit/>
          </a:bodyPr>
          <a:lstStyle/>
          <a:p>
            <a:pPr algn="l"/>
            <a:r>
              <a:rPr lang="es-GB" sz="2400" b="1" dirty="0">
                <a:solidFill>
                  <a:schemeClr val="accent5">
                    <a:lumMod val="50000"/>
                  </a:schemeClr>
                </a:solidFill>
              </a:rPr>
              <a:t>Envío/envió</a:t>
            </a:r>
            <a:r>
              <a:rPr lang="es-GB" sz="2400" dirty="0">
                <a:solidFill>
                  <a:schemeClr val="accent5">
                    <a:lumMod val="50000"/>
                  </a:schemeClr>
                </a:solidFill>
              </a:rPr>
              <a:t> a quince hombres a caballo.</a:t>
            </a:r>
          </a:p>
        </p:txBody>
      </p:sp>
      <p:sp>
        <p:nvSpPr>
          <p:cNvPr id="17" name="Action Button: Custom 16">
            <a:hlinkClick r:id="" action="ppaction://noaction" highlightClick="1">
              <a:snd r:embed="rId7" name="4 Tomo.wav"/>
            </a:hlinkClick>
            <a:extLst>
              <a:ext uri="{FF2B5EF4-FFF2-40B4-BE49-F238E27FC236}">
                <a16:creationId xmlns:a16="http://schemas.microsoft.com/office/drawing/2014/main" id="{486E6AEF-E0E7-FD40-BC4B-C002EA6D21D6}"/>
              </a:ext>
            </a:extLst>
          </p:cNvPr>
          <p:cNvSpPr/>
          <p:nvPr/>
        </p:nvSpPr>
        <p:spPr>
          <a:xfrm>
            <a:off x="188406" y="4685494"/>
            <a:ext cx="510289" cy="648231"/>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4</a:t>
            </a:r>
          </a:p>
        </p:txBody>
      </p:sp>
      <p:sp>
        <p:nvSpPr>
          <p:cNvPr id="18" name="Action Button: Custom 16">
            <a:hlinkClick r:id="" action="ppaction://noaction" highlightClick="1">
              <a:snd r:embed="rId8" name="5 Amenazo%CC%81.wav"/>
            </a:hlinkClick>
            <a:extLst>
              <a:ext uri="{FF2B5EF4-FFF2-40B4-BE49-F238E27FC236}">
                <a16:creationId xmlns:a16="http://schemas.microsoft.com/office/drawing/2014/main" id="{90A024CF-69EC-4448-8CD8-3FE527BDE7EA}"/>
              </a:ext>
            </a:extLst>
          </p:cNvPr>
          <p:cNvSpPr/>
          <p:nvPr/>
        </p:nvSpPr>
        <p:spPr>
          <a:xfrm>
            <a:off x="188406" y="5516333"/>
            <a:ext cx="510289" cy="648231"/>
          </a:xfrm>
          <a:prstGeom prst="actionButtonBlank">
            <a:avLst/>
          </a:prstGeom>
          <a:solidFill>
            <a:srgbClr val="F664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8420">
              <a:defRPr/>
            </a:pPr>
            <a:r>
              <a:rPr lang="en-GB" sz="2400" b="1" dirty="0">
                <a:solidFill>
                  <a:prstClr val="white"/>
                </a:solidFill>
                <a:latin typeface="Century Gothic" panose="020B0502020202020204" pitchFamily="34" charset="0"/>
              </a:rPr>
              <a:t>5</a:t>
            </a:r>
          </a:p>
        </p:txBody>
      </p:sp>
      <p:sp>
        <p:nvSpPr>
          <p:cNvPr id="3" name="Anillo 2">
            <a:extLst>
              <a:ext uri="{FF2B5EF4-FFF2-40B4-BE49-F238E27FC236}">
                <a16:creationId xmlns:a16="http://schemas.microsoft.com/office/drawing/2014/main" id="{286AA5FA-9A05-6841-8984-E375876028BD}"/>
              </a:ext>
            </a:extLst>
          </p:cNvPr>
          <p:cNvSpPr/>
          <p:nvPr/>
        </p:nvSpPr>
        <p:spPr>
          <a:xfrm>
            <a:off x="767587" y="2185208"/>
            <a:ext cx="1029897" cy="648231"/>
          </a:xfrm>
          <a:prstGeom prst="donut">
            <a:avLst>
              <a:gd name="adj" fmla="val 829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4" name="CuadroTexto 33">
            <a:extLst>
              <a:ext uri="{FF2B5EF4-FFF2-40B4-BE49-F238E27FC236}">
                <a16:creationId xmlns:a16="http://schemas.microsoft.com/office/drawing/2014/main" id="{AD5E614E-FEEE-714B-9159-FBAECDE01639}"/>
              </a:ext>
            </a:extLst>
          </p:cNvPr>
          <p:cNvSpPr txBox="1"/>
          <p:nvPr/>
        </p:nvSpPr>
        <p:spPr>
          <a:xfrm>
            <a:off x="827977" y="3210384"/>
            <a:ext cx="6764993" cy="461665"/>
          </a:xfrm>
          <a:prstGeom prst="rect">
            <a:avLst/>
          </a:prstGeom>
          <a:noFill/>
        </p:spPr>
        <p:txBody>
          <a:bodyPr wrap="none" rtlCol="0">
            <a:spAutoFit/>
          </a:bodyPr>
          <a:lstStyle/>
          <a:p>
            <a:r>
              <a:rPr lang="es-ES" sz="2400" b="1" dirty="0">
                <a:solidFill>
                  <a:schemeClr val="accent5">
                    <a:lumMod val="50000"/>
                  </a:schemeClr>
                </a:solidFill>
              </a:rPr>
              <a:t>Viajó/viajo </a:t>
            </a:r>
            <a:r>
              <a:rPr lang="es-ES" sz="2400" dirty="0">
                <a:solidFill>
                  <a:schemeClr val="accent5">
                    <a:lumMod val="50000"/>
                  </a:schemeClr>
                </a:solidFill>
              </a:rPr>
              <a:t>al lugar con cinco mil soldados*.</a:t>
            </a:r>
            <a:endParaRPr lang="es-GB" sz="2400" dirty="0">
              <a:solidFill>
                <a:schemeClr val="accent5">
                  <a:lumMod val="50000"/>
                </a:schemeClr>
              </a:solidFill>
            </a:endParaRPr>
          </a:p>
        </p:txBody>
      </p:sp>
      <p:sp>
        <p:nvSpPr>
          <p:cNvPr id="35" name="Anillo 34">
            <a:extLst>
              <a:ext uri="{FF2B5EF4-FFF2-40B4-BE49-F238E27FC236}">
                <a16:creationId xmlns:a16="http://schemas.microsoft.com/office/drawing/2014/main" id="{06AFC1EA-F6BD-AF4B-B173-5420742467C1}"/>
              </a:ext>
            </a:extLst>
          </p:cNvPr>
          <p:cNvSpPr/>
          <p:nvPr/>
        </p:nvSpPr>
        <p:spPr>
          <a:xfrm>
            <a:off x="1717964" y="3104884"/>
            <a:ext cx="923636" cy="648231"/>
          </a:xfrm>
          <a:prstGeom prst="donut">
            <a:avLst>
              <a:gd name="adj" fmla="val 829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16" name="CuadroTexto 15">
            <a:extLst>
              <a:ext uri="{FF2B5EF4-FFF2-40B4-BE49-F238E27FC236}">
                <a16:creationId xmlns:a16="http://schemas.microsoft.com/office/drawing/2014/main" id="{2EDA334B-F22B-CC46-B2B7-88921B78A049}"/>
              </a:ext>
            </a:extLst>
          </p:cNvPr>
          <p:cNvSpPr txBox="1"/>
          <p:nvPr/>
        </p:nvSpPr>
        <p:spPr>
          <a:xfrm>
            <a:off x="767587" y="4041222"/>
            <a:ext cx="6609502" cy="461665"/>
          </a:xfrm>
          <a:prstGeom prst="rect">
            <a:avLst/>
          </a:prstGeom>
          <a:noFill/>
        </p:spPr>
        <p:txBody>
          <a:bodyPr wrap="none" rtlCol="0">
            <a:spAutoFit/>
          </a:bodyPr>
          <a:lstStyle/>
          <a:p>
            <a:r>
              <a:rPr lang="es-ES" sz="2400" b="1" dirty="0">
                <a:solidFill>
                  <a:schemeClr val="accent5">
                    <a:lumMod val="50000"/>
                  </a:schemeClr>
                </a:solidFill>
              </a:rPr>
              <a:t>Hablo / habló </a:t>
            </a:r>
            <a:r>
              <a:rPr lang="es-ES" sz="2400" dirty="0">
                <a:solidFill>
                  <a:schemeClr val="accent5">
                    <a:lumMod val="50000"/>
                  </a:schemeClr>
                </a:solidFill>
              </a:rPr>
              <a:t>con un hombre de la iglesia.</a:t>
            </a:r>
            <a:endParaRPr lang="es-GB" sz="2400" dirty="0">
              <a:solidFill>
                <a:schemeClr val="accent5">
                  <a:lumMod val="50000"/>
                </a:schemeClr>
              </a:solidFill>
            </a:endParaRPr>
          </a:p>
        </p:txBody>
      </p:sp>
      <p:sp>
        <p:nvSpPr>
          <p:cNvPr id="19" name="CuadroTexto 18">
            <a:extLst>
              <a:ext uri="{FF2B5EF4-FFF2-40B4-BE49-F238E27FC236}">
                <a16:creationId xmlns:a16="http://schemas.microsoft.com/office/drawing/2014/main" id="{12378065-733F-084F-B13E-F4A967F520C6}"/>
              </a:ext>
            </a:extLst>
          </p:cNvPr>
          <p:cNvSpPr txBox="1"/>
          <p:nvPr/>
        </p:nvSpPr>
        <p:spPr>
          <a:xfrm>
            <a:off x="827977" y="4868172"/>
            <a:ext cx="6965368" cy="461665"/>
          </a:xfrm>
          <a:prstGeom prst="rect">
            <a:avLst/>
          </a:prstGeom>
          <a:noFill/>
        </p:spPr>
        <p:txBody>
          <a:bodyPr wrap="none" rtlCol="0">
            <a:spAutoFit/>
          </a:bodyPr>
          <a:lstStyle/>
          <a:p>
            <a:r>
              <a:rPr lang="es-ES" sz="2400" b="1" dirty="0">
                <a:solidFill>
                  <a:schemeClr val="accent5">
                    <a:lumMod val="50000"/>
                  </a:schemeClr>
                </a:solidFill>
              </a:rPr>
              <a:t>Tomó / tomo </a:t>
            </a:r>
            <a:r>
              <a:rPr lang="es-ES" sz="2400" dirty="0">
                <a:solidFill>
                  <a:schemeClr val="accent5">
                    <a:lumMod val="50000"/>
                  </a:schemeClr>
                </a:solidFill>
              </a:rPr>
              <a:t>el libro pero lo </a:t>
            </a:r>
            <a:r>
              <a:rPr lang="es-ES" sz="2400" b="1" dirty="0">
                <a:solidFill>
                  <a:schemeClr val="accent5">
                    <a:lumMod val="50000"/>
                  </a:schemeClr>
                </a:solidFill>
              </a:rPr>
              <a:t>tiro / tiró </a:t>
            </a:r>
            <a:r>
              <a:rPr lang="es-ES" sz="2400" dirty="0">
                <a:solidFill>
                  <a:schemeClr val="accent5">
                    <a:lumMod val="50000"/>
                  </a:schemeClr>
                </a:solidFill>
              </a:rPr>
              <a:t>al suelo.</a:t>
            </a:r>
            <a:endParaRPr lang="es-GB" sz="2400" dirty="0">
              <a:solidFill>
                <a:schemeClr val="accent5">
                  <a:lumMod val="50000"/>
                </a:schemeClr>
              </a:solidFill>
            </a:endParaRPr>
          </a:p>
        </p:txBody>
      </p:sp>
      <p:sp>
        <p:nvSpPr>
          <p:cNvPr id="20" name="CuadroTexto 19">
            <a:extLst>
              <a:ext uri="{FF2B5EF4-FFF2-40B4-BE49-F238E27FC236}">
                <a16:creationId xmlns:a16="http://schemas.microsoft.com/office/drawing/2014/main" id="{E20A273F-BECD-3643-A0EF-768CCE13009D}"/>
              </a:ext>
            </a:extLst>
          </p:cNvPr>
          <p:cNvSpPr txBox="1"/>
          <p:nvPr/>
        </p:nvSpPr>
        <p:spPr>
          <a:xfrm>
            <a:off x="827977" y="5669308"/>
            <a:ext cx="9496510" cy="461665"/>
          </a:xfrm>
          <a:prstGeom prst="rect">
            <a:avLst/>
          </a:prstGeom>
          <a:noFill/>
        </p:spPr>
        <p:txBody>
          <a:bodyPr wrap="none" rtlCol="0">
            <a:spAutoFit/>
          </a:bodyPr>
          <a:lstStyle/>
          <a:p>
            <a:r>
              <a:rPr lang="es-ES" sz="2400" b="1" dirty="0">
                <a:solidFill>
                  <a:schemeClr val="accent5">
                    <a:lumMod val="50000"/>
                  </a:schemeClr>
                </a:solidFill>
              </a:rPr>
              <a:t>Amenazo / amenazó </a:t>
            </a:r>
            <a:r>
              <a:rPr lang="es-ES" sz="2400" dirty="0">
                <a:solidFill>
                  <a:schemeClr val="accent5">
                    <a:lumMod val="50000"/>
                  </a:schemeClr>
                </a:solidFill>
              </a:rPr>
              <a:t>al rey y lo </a:t>
            </a:r>
            <a:r>
              <a:rPr lang="es-ES" sz="2400" b="1" dirty="0">
                <a:solidFill>
                  <a:schemeClr val="accent5">
                    <a:lumMod val="50000"/>
                  </a:schemeClr>
                </a:solidFill>
              </a:rPr>
              <a:t>tomó / tomo </a:t>
            </a:r>
            <a:r>
              <a:rPr lang="es-ES" sz="2400" dirty="0">
                <a:solidFill>
                  <a:schemeClr val="accent5">
                    <a:lumMod val="50000"/>
                  </a:schemeClr>
                </a:solidFill>
              </a:rPr>
              <a:t>como prisionero*.</a:t>
            </a:r>
            <a:endParaRPr lang="es-GB" sz="2400" dirty="0">
              <a:solidFill>
                <a:schemeClr val="accent5">
                  <a:lumMod val="50000"/>
                </a:schemeClr>
              </a:solidFill>
            </a:endParaRPr>
          </a:p>
        </p:txBody>
      </p:sp>
      <p:graphicFrame>
        <p:nvGraphicFramePr>
          <p:cNvPr id="10" name="Tabla 10">
            <a:extLst>
              <a:ext uri="{FF2B5EF4-FFF2-40B4-BE49-F238E27FC236}">
                <a16:creationId xmlns:a16="http://schemas.microsoft.com/office/drawing/2014/main" id="{7D5CCA28-014B-9E4F-AA39-123FEAB81171}"/>
              </a:ext>
            </a:extLst>
          </p:cNvPr>
          <p:cNvGraphicFramePr>
            <a:graphicFrameLocks noGrp="1"/>
          </p:cNvGraphicFramePr>
          <p:nvPr>
            <p:extLst>
              <p:ext uri="{D42A27DB-BD31-4B8C-83A1-F6EECF244321}">
                <p14:modId xmlns:p14="http://schemas.microsoft.com/office/powerpoint/2010/main" val="410807322"/>
              </p:ext>
            </p:extLst>
          </p:nvPr>
        </p:nvGraphicFramePr>
        <p:xfrm>
          <a:off x="8494125" y="1925039"/>
          <a:ext cx="3422392" cy="3591293"/>
        </p:xfrm>
        <a:graphic>
          <a:graphicData uri="http://schemas.openxmlformats.org/drawingml/2006/table">
            <a:tbl>
              <a:tblPr firstRow="1" bandRow="1">
                <a:tableStyleId>{5DA37D80-6434-44D0-A028-1B22A696006F}</a:tableStyleId>
              </a:tblPr>
              <a:tblGrid>
                <a:gridCol w="551922">
                  <a:extLst>
                    <a:ext uri="{9D8B030D-6E8A-4147-A177-3AD203B41FA5}">
                      <a16:colId xmlns:a16="http://schemas.microsoft.com/office/drawing/2014/main" val="4141221276"/>
                    </a:ext>
                  </a:extLst>
                </a:gridCol>
                <a:gridCol w="1435235">
                  <a:extLst>
                    <a:ext uri="{9D8B030D-6E8A-4147-A177-3AD203B41FA5}">
                      <a16:colId xmlns:a16="http://schemas.microsoft.com/office/drawing/2014/main" val="2193348481"/>
                    </a:ext>
                  </a:extLst>
                </a:gridCol>
                <a:gridCol w="1435235">
                  <a:extLst>
                    <a:ext uri="{9D8B030D-6E8A-4147-A177-3AD203B41FA5}">
                      <a16:colId xmlns:a16="http://schemas.microsoft.com/office/drawing/2014/main" val="4015613843"/>
                    </a:ext>
                  </a:extLst>
                </a:gridCol>
              </a:tblGrid>
              <a:tr h="938633">
                <a:tc>
                  <a:txBody>
                    <a:bodyPr/>
                    <a:lstStyle/>
                    <a:p>
                      <a:pPr algn="ctr"/>
                      <a:endParaRPr lang="es-GB" sz="2000" dirty="0">
                        <a:solidFill>
                          <a:schemeClr val="accent5">
                            <a:lumMod val="50000"/>
                          </a:schemeClr>
                        </a:solidFill>
                      </a:endParaRPr>
                    </a:p>
                  </a:txBody>
                  <a:tcPr>
                    <a:noFill/>
                  </a:tcPr>
                </a:tc>
                <a:tc>
                  <a:txBody>
                    <a:bodyPr/>
                    <a:lstStyle/>
                    <a:p>
                      <a:pPr algn="ctr"/>
                      <a:r>
                        <a:rPr lang="es-GB" sz="2000" dirty="0">
                          <a:solidFill>
                            <a:schemeClr val="accent5">
                              <a:lumMod val="50000"/>
                            </a:schemeClr>
                          </a:solidFill>
                        </a:rPr>
                        <a:t>I (present)</a:t>
                      </a:r>
                    </a:p>
                  </a:txBody>
                  <a:tcPr anchor="ctr">
                    <a:solidFill>
                      <a:schemeClr val="accent2">
                        <a:lumMod val="20000"/>
                        <a:lumOff val="80000"/>
                      </a:schemeClr>
                    </a:solidFill>
                  </a:tcPr>
                </a:tc>
                <a:tc>
                  <a:txBody>
                    <a:bodyPr/>
                    <a:lstStyle/>
                    <a:p>
                      <a:pPr algn="ctr"/>
                      <a:r>
                        <a:rPr lang="es-GB" sz="2000" dirty="0">
                          <a:solidFill>
                            <a:schemeClr val="accent5">
                              <a:lumMod val="50000"/>
                            </a:schemeClr>
                          </a:solidFill>
                        </a:rPr>
                        <a:t>s/he or it (preterite)</a:t>
                      </a:r>
                    </a:p>
                  </a:txBody>
                  <a:tcPr anchor="ctr">
                    <a:solidFill>
                      <a:schemeClr val="accent4">
                        <a:lumMod val="20000"/>
                        <a:lumOff val="80000"/>
                      </a:schemeClr>
                    </a:solidFill>
                  </a:tcPr>
                </a:tc>
                <a:extLst>
                  <a:ext uri="{0D108BD9-81ED-4DB2-BD59-A6C34878D82A}">
                    <a16:rowId xmlns:a16="http://schemas.microsoft.com/office/drawing/2014/main" val="1912777603"/>
                  </a:ext>
                </a:extLst>
              </a:tr>
              <a:tr h="530532">
                <a:tc>
                  <a:txBody>
                    <a:bodyPr/>
                    <a:lstStyle/>
                    <a:p>
                      <a:pPr algn="ctr"/>
                      <a:r>
                        <a:rPr lang="es-GB" sz="2000" b="1" dirty="0">
                          <a:solidFill>
                            <a:schemeClr val="accent5">
                              <a:lumMod val="50000"/>
                            </a:schemeClr>
                          </a:solidFill>
                        </a:rPr>
                        <a:t>1</a:t>
                      </a: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extLst>
                  <a:ext uri="{0D108BD9-81ED-4DB2-BD59-A6C34878D82A}">
                    <a16:rowId xmlns:a16="http://schemas.microsoft.com/office/drawing/2014/main" val="1840162142"/>
                  </a:ext>
                </a:extLst>
              </a:tr>
              <a:tr h="530532">
                <a:tc>
                  <a:txBody>
                    <a:bodyPr/>
                    <a:lstStyle/>
                    <a:p>
                      <a:pPr algn="ctr"/>
                      <a:r>
                        <a:rPr lang="es-GB" sz="2000" b="1" dirty="0">
                          <a:solidFill>
                            <a:schemeClr val="accent5">
                              <a:lumMod val="50000"/>
                            </a:schemeClr>
                          </a:solidFill>
                        </a:rPr>
                        <a:t>2</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extLst>
                  <a:ext uri="{0D108BD9-81ED-4DB2-BD59-A6C34878D82A}">
                    <a16:rowId xmlns:a16="http://schemas.microsoft.com/office/drawing/2014/main" val="1491755460"/>
                  </a:ext>
                </a:extLst>
              </a:tr>
              <a:tr h="530532">
                <a:tc>
                  <a:txBody>
                    <a:bodyPr/>
                    <a:lstStyle/>
                    <a:p>
                      <a:pPr algn="ctr"/>
                      <a:r>
                        <a:rPr lang="es-GB" sz="2000" b="1" dirty="0">
                          <a:solidFill>
                            <a:schemeClr val="accent5">
                              <a:lumMod val="50000"/>
                            </a:schemeClr>
                          </a:solidFill>
                        </a:rPr>
                        <a:t>3</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extLst>
                  <a:ext uri="{0D108BD9-81ED-4DB2-BD59-A6C34878D82A}">
                    <a16:rowId xmlns:a16="http://schemas.microsoft.com/office/drawing/2014/main" val="2603672702"/>
                  </a:ext>
                </a:extLst>
              </a:tr>
              <a:tr h="530532">
                <a:tc>
                  <a:txBody>
                    <a:bodyPr/>
                    <a:lstStyle/>
                    <a:p>
                      <a:pPr algn="ctr"/>
                      <a:r>
                        <a:rPr lang="es-GB" sz="2000" b="1" dirty="0">
                          <a:solidFill>
                            <a:schemeClr val="accent5">
                              <a:lumMod val="50000"/>
                            </a:schemeClr>
                          </a:solidFill>
                        </a:rPr>
                        <a:t>4</a:t>
                      </a: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a:solidFill>
                          <a:schemeClr val="accent5">
                            <a:lumMod val="50000"/>
                          </a:schemeClr>
                        </a:solidFill>
                      </a:endParaRPr>
                    </a:p>
                  </a:txBody>
                  <a:tcPr>
                    <a:noFill/>
                  </a:tcPr>
                </a:tc>
                <a:extLst>
                  <a:ext uri="{0D108BD9-81ED-4DB2-BD59-A6C34878D82A}">
                    <a16:rowId xmlns:a16="http://schemas.microsoft.com/office/drawing/2014/main" val="1376618405"/>
                  </a:ext>
                </a:extLst>
              </a:tr>
              <a:tr h="530532">
                <a:tc>
                  <a:txBody>
                    <a:bodyPr/>
                    <a:lstStyle/>
                    <a:p>
                      <a:pPr algn="ctr"/>
                      <a:r>
                        <a:rPr lang="es-GB" sz="2000" b="1" dirty="0">
                          <a:solidFill>
                            <a:schemeClr val="accent5">
                              <a:lumMod val="50000"/>
                            </a:schemeClr>
                          </a:solidFill>
                        </a:rPr>
                        <a:t>5</a:t>
                      </a:r>
                    </a:p>
                  </a:txBody>
                  <a:tcPr>
                    <a:noFill/>
                  </a:tcPr>
                </a:tc>
                <a:tc>
                  <a:txBody>
                    <a:bodyPr/>
                    <a:lstStyle/>
                    <a:p>
                      <a:pPr algn="ctr"/>
                      <a:endParaRPr lang="es-GB" sz="2000">
                        <a:solidFill>
                          <a:schemeClr val="accent5">
                            <a:lumMod val="50000"/>
                          </a:schemeClr>
                        </a:solidFill>
                      </a:endParaRPr>
                    </a:p>
                  </a:txBody>
                  <a:tcPr>
                    <a:noFill/>
                  </a:tcPr>
                </a:tc>
                <a:tc>
                  <a:txBody>
                    <a:bodyPr/>
                    <a:lstStyle/>
                    <a:p>
                      <a:pPr algn="ctr"/>
                      <a:endParaRPr lang="es-GB" sz="2000" dirty="0">
                        <a:solidFill>
                          <a:schemeClr val="accent5">
                            <a:lumMod val="50000"/>
                          </a:schemeClr>
                        </a:solidFill>
                      </a:endParaRPr>
                    </a:p>
                  </a:txBody>
                  <a:tcPr>
                    <a:noFill/>
                  </a:tcPr>
                </a:tc>
                <a:extLst>
                  <a:ext uri="{0D108BD9-81ED-4DB2-BD59-A6C34878D82A}">
                    <a16:rowId xmlns:a16="http://schemas.microsoft.com/office/drawing/2014/main" val="786850713"/>
                  </a:ext>
                </a:extLst>
              </a:tr>
            </a:tbl>
          </a:graphicData>
        </a:graphic>
      </p:graphicFrame>
      <p:sp>
        <p:nvSpPr>
          <p:cNvPr id="11" name="CuadroTexto 10">
            <a:extLst>
              <a:ext uri="{FF2B5EF4-FFF2-40B4-BE49-F238E27FC236}">
                <a16:creationId xmlns:a16="http://schemas.microsoft.com/office/drawing/2014/main" id="{700F48B5-2829-FF46-B297-AB4D454E6728}"/>
              </a:ext>
            </a:extLst>
          </p:cNvPr>
          <p:cNvSpPr txBox="1"/>
          <p:nvPr/>
        </p:nvSpPr>
        <p:spPr>
          <a:xfrm>
            <a:off x="5795306" y="3539529"/>
            <a:ext cx="2593980" cy="400110"/>
          </a:xfrm>
          <a:prstGeom prst="rect">
            <a:avLst/>
          </a:prstGeom>
          <a:noFill/>
        </p:spPr>
        <p:txBody>
          <a:bodyPr wrap="none" rtlCol="0">
            <a:spAutoFit/>
          </a:bodyPr>
          <a:lstStyle/>
          <a:p>
            <a:pPr algn="l"/>
            <a:r>
              <a:rPr lang="es-GB" sz="2000" dirty="0">
                <a:solidFill>
                  <a:schemeClr val="accent5">
                    <a:lumMod val="50000"/>
                  </a:schemeClr>
                </a:solidFill>
              </a:rPr>
              <a:t>*soldados = soldiers</a:t>
            </a:r>
          </a:p>
        </p:txBody>
      </p:sp>
      <p:sp>
        <p:nvSpPr>
          <p:cNvPr id="21" name="CuadroTexto 20">
            <a:extLst>
              <a:ext uri="{FF2B5EF4-FFF2-40B4-BE49-F238E27FC236}">
                <a16:creationId xmlns:a16="http://schemas.microsoft.com/office/drawing/2014/main" id="{20D86048-2C54-2346-B4AA-A41A378D60E1}"/>
              </a:ext>
            </a:extLst>
          </p:cNvPr>
          <p:cNvSpPr txBox="1"/>
          <p:nvPr/>
        </p:nvSpPr>
        <p:spPr>
          <a:xfrm>
            <a:off x="8355490" y="5979321"/>
            <a:ext cx="2752677" cy="400110"/>
          </a:xfrm>
          <a:prstGeom prst="rect">
            <a:avLst/>
          </a:prstGeom>
          <a:noFill/>
        </p:spPr>
        <p:txBody>
          <a:bodyPr wrap="none" rtlCol="0">
            <a:spAutoFit/>
          </a:bodyPr>
          <a:lstStyle/>
          <a:p>
            <a:pPr algn="l"/>
            <a:r>
              <a:rPr lang="es-GB" sz="2000" dirty="0">
                <a:solidFill>
                  <a:schemeClr val="accent5">
                    <a:lumMod val="50000"/>
                  </a:schemeClr>
                </a:solidFill>
              </a:rPr>
              <a:t>*prisionero = prisoner</a:t>
            </a:r>
          </a:p>
        </p:txBody>
      </p:sp>
      <p:sp>
        <p:nvSpPr>
          <p:cNvPr id="22" name="Anillo 21">
            <a:extLst>
              <a:ext uri="{FF2B5EF4-FFF2-40B4-BE49-F238E27FC236}">
                <a16:creationId xmlns:a16="http://schemas.microsoft.com/office/drawing/2014/main" id="{BBFED0D0-7B2F-1640-9F2F-D083AD23C89B}"/>
              </a:ext>
            </a:extLst>
          </p:cNvPr>
          <p:cNvSpPr/>
          <p:nvPr/>
        </p:nvSpPr>
        <p:spPr>
          <a:xfrm>
            <a:off x="1932037" y="3942406"/>
            <a:ext cx="1029897" cy="648231"/>
          </a:xfrm>
          <a:prstGeom prst="donut">
            <a:avLst>
              <a:gd name="adj" fmla="val 829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3" name="Anillo 22">
            <a:extLst>
              <a:ext uri="{FF2B5EF4-FFF2-40B4-BE49-F238E27FC236}">
                <a16:creationId xmlns:a16="http://schemas.microsoft.com/office/drawing/2014/main" id="{440EEDC5-8BA1-7E42-BA5B-C9787A1A744C}"/>
              </a:ext>
            </a:extLst>
          </p:cNvPr>
          <p:cNvSpPr/>
          <p:nvPr/>
        </p:nvSpPr>
        <p:spPr>
          <a:xfrm>
            <a:off x="1932038" y="4779928"/>
            <a:ext cx="940472" cy="648231"/>
          </a:xfrm>
          <a:prstGeom prst="donut">
            <a:avLst>
              <a:gd name="adj" fmla="val 829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4" name="Anillo 23">
            <a:extLst>
              <a:ext uri="{FF2B5EF4-FFF2-40B4-BE49-F238E27FC236}">
                <a16:creationId xmlns:a16="http://schemas.microsoft.com/office/drawing/2014/main" id="{3180C068-9118-0A4B-B02B-62E48A0D68F9}"/>
              </a:ext>
            </a:extLst>
          </p:cNvPr>
          <p:cNvSpPr/>
          <p:nvPr/>
        </p:nvSpPr>
        <p:spPr>
          <a:xfrm>
            <a:off x="4964687" y="4774888"/>
            <a:ext cx="624263" cy="648231"/>
          </a:xfrm>
          <a:prstGeom prst="donut">
            <a:avLst>
              <a:gd name="adj" fmla="val 829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5" name="Anillo 24">
            <a:extLst>
              <a:ext uri="{FF2B5EF4-FFF2-40B4-BE49-F238E27FC236}">
                <a16:creationId xmlns:a16="http://schemas.microsoft.com/office/drawing/2014/main" id="{7C306B77-C1EF-B749-A9C2-33D7EBC9615F}"/>
              </a:ext>
            </a:extLst>
          </p:cNvPr>
          <p:cNvSpPr/>
          <p:nvPr/>
        </p:nvSpPr>
        <p:spPr>
          <a:xfrm>
            <a:off x="2563419" y="5556882"/>
            <a:ext cx="1592945" cy="648231"/>
          </a:xfrm>
          <a:prstGeom prst="donut">
            <a:avLst>
              <a:gd name="adj" fmla="val 829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6" name="Anillo 25">
            <a:extLst>
              <a:ext uri="{FF2B5EF4-FFF2-40B4-BE49-F238E27FC236}">
                <a16:creationId xmlns:a16="http://schemas.microsoft.com/office/drawing/2014/main" id="{C098F06C-3DDE-E04D-B353-FAA802FC70C5}"/>
              </a:ext>
            </a:extLst>
          </p:cNvPr>
          <p:cNvSpPr/>
          <p:nvPr/>
        </p:nvSpPr>
        <p:spPr>
          <a:xfrm>
            <a:off x="5523345" y="5576024"/>
            <a:ext cx="969819" cy="648231"/>
          </a:xfrm>
          <a:prstGeom prst="donut">
            <a:avLst>
              <a:gd name="adj" fmla="val 8294"/>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pic>
        <p:nvPicPr>
          <p:cNvPr id="27" name="Picture 8" descr="green checkmark">
            <a:extLst>
              <a:ext uri="{FF2B5EF4-FFF2-40B4-BE49-F238E27FC236}">
                <a16:creationId xmlns:a16="http://schemas.microsoft.com/office/drawing/2014/main" id="{941F0F0B-14F6-BF4B-BE62-8662C3313B9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28538" y="2924412"/>
            <a:ext cx="406580" cy="423521"/>
          </a:xfrm>
          <a:prstGeom prst="rect">
            <a:avLst/>
          </a:prstGeom>
        </p:spPr>
      </p:pic>
      <p:pic>
        <p:nvPicPr>
          <p:cNvPr id="28" name="Picture 8" descr="green checkmark">
            <a:extLst>
              <a:ext uri="{FF2B5EF4-FFF2-40B4-BE49-F238E27FC236}">
                <a16:creationId xmlns:a16="http://schemas.microsoft.com/office/drawing/2014/main" id="{2D13C099-1BF6-4F4A-A489-C01806A94AA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28538" y="3476845"/>
            <a:ext cx="406580" cy="423521"/>
          </a:xfrm>
          <a:prstGeom prst="rect">
            <a:avLst/>
          </a:prstGeom>
        </p:spPr>
      </p:pic>
      <p:pic>
        <p:nvPicPr>
          <p:cNvPr id="29" name="Picture 8" descr="green checkmark">
            <a:extLst>
              <a:ext uri="{FF2B5EF4-FFF2-40B4-BE49-F238E27FC236}">
                <a16:creationId xmlns:a16="http://schemas.microsoft.com/office/drawing/2014/main" id="{A348991A-7C0B-F642-A67F-7E9D21B41CC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28538" y="4517831"/>
            <a:ext cx="406580" cy="423521"/>
          </a:xfrm>
          <a:prstGeom prst="rect">
            <a:avLst/>
          </a:prstGeom>
        </p:spPr>
      </p:pic>
      <p:pic>
        <p:nvPicPr>
          <p:cNvPr id="30" name="Picture 8" descr="green checkmark">
            <a:extLst>
              <a:ext uri="{FF2B5EF4-FFF2-40B4-BE49-F238E27FC236}">
                <a16:creationId xmlns:a16="http://schemas.microsoft.com/office/drawing/2014/main" id="{DFB0D165-3A04-9D4F-BB55-8634DDB8334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17833" y="3982392"/>
            <a:ext cx="406580" cy="423521"/>
          </a:xfrm>
          <a:prstGeom prst="rect">
            <a:avLst/>
          </a:prstGeom>
        </p:spPr>
      </p:pic>
      <p:pic>
        <p:nvPicPr>
          <p:cNvPr id="32" name="Picture 8" descr="green checkmark">
            <a:extLst>
              <a:ext uri="{FF2B5EF4-FFF2-40B4-BE49-F238E27FC236}">
                <a16:creationId xmlns:a16="http://schemas.microsoft.com/office/drawing/2014/main" id="{58D4A584-0793-3948-9598-8167BB52E98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17833" y="5025562"/>
            <a:ext cx="406580" cy="423521"/>
          </a:xfrm>
          <a:prstGeom prst="rect">
            <a:avLst/>
          </a:prstGeom>
        </p:spPr>
      </p:pic>
      <p:pic>
        <p:nvPicPr>
          <p:cNvPr id="12" name="Imagen 11">
            <a:extLst>
              <a:ext uri="{FF2B5EF4-FFF2-40B4-BE49-F238E27FC236}">
                <a16:creationId xmlns:a16="http://schemas.microsoft.com/office/drawing/2014/main" id="{135E5C48-DE28-8840-AE64-DB38CECFA92D}"/>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558244" y="3950597"/>
            <a:ext cx="797246" cy="1338234"/>
          </a:xfrm>
          <a:prstGeom prst="rect">
            <a:avLst/>
          </a:prstGeom>
        </p:spPr>
      </p:pic>
      <p:pic>
        <p:nvPicPr>
          <p:cNvPr id="14" name="Imagen 13">
            <a:extLst>
              <a:ext uri="{FF2B5EF4-FFF2-40B4-BE49-F238E27FC236}">
                <a16:creationId xmlns:a16="http://schemas.microsoft.com/office/drawing/2014/main" id="{259FB9D3-6308-EA4B-90C5-276A94B78ECA}"/>
              </a:ext>
            </a:extLst>
          </p:cNvPr>
          <p:cNvPicPr>
            <a:picLocks noChangeAspect="1"/>
          </p:cNvPicPr>
          <p:nvPr/>
        </p:nvPicPr>
        <p:blipFill>
          <a:blip r:embed="rId11"/>
          <a:stretch>
            <a:fillRect/>
          </a:stretch>
        </p:blipFill>
        <p:spPr>
          <a:xfrm>
            <a:off x="7092296" y="2126479"/>
            <a:ext cx="1166703" cy="873901"/>
          </a:xfrm>
          <a:prstGeom prst="rect">
            <a:avLst/>
          </a:prstGeom>
        </p:spPr>
      </p:pic>
    </p:spTree>
    <p:extLst>
      <p:ext uri="{BB962C8B-B14F-4D97-AF65-F5344CB8AC3E}">
        <p14:creationId xmlns:p14="http://schemas.microsoft.com/office/powerpoint/2010/main" val="262916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animBg="1"/>
      <p:bldP spid="22" grpId="0" animBg="1"/>
      <p:bldP spid="23" grpId="0" animBg="1"/>
      <p:bldP spid="24" grpId="0" animBg="1"/>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3" name="Title 2"/>
          <p:cNvSpPr>
            <a:spLocks noGrp="1"/>
          </p:cNvSpPr>
          <p:nvPr>
            <p:ph type="title"/>
          </p:nvPr>
        </p:nvSpPr>
        <p:spPr>
          <a:xfrm>
            <a:off x="3064739" y="78745"/>
            <a:ext cx="4902200" cy="585627"/>
          </a:xfrm>
        </p:spPr>
        <p:txBody>
          <a:bodyPr>
            <a:normAutofit/>
          </a:bodyPr>
          <a:lstStyle/>
          <a:p>
            <a:r>
              <a:rPr lang="en-GB" sz="2800" b="1" dirty="0"/>
              <a:t>La </a:t>
            </a:r>
            <a:r>
              <a:rPr lang="en-GB" sz="2800" b="1" dirty="0" err="1"/>
              <a:t>historia</a:t>
            </a:r>
            <a:r>
              <a:rPr lang="en-GB" sz="2800" b="1" dirty="0"/>
              <a:t> de Perú (2)</a:t>
            </a:r>
          </a:p>
        </p:txBody>
      </p:sp>
      <p:sp>
        <p:nvSpPr>
          <p:cNvPr id="9" name="TextBox 8"/>
          <p:cNvSpPr txBox="1"/>
          <p:nvPr/>
        </p:nvSpPr>
        <p:spPr>
          <a:xfrm>
            <a:off x="260038" y="568497"/>
            <a:ext cx="9499919" cy="769441"/>
          </a:xfrm>
          <a:prstGeom prst="rect">
            <a:avLst/>
          </a:prstGeom>
          <a:noFill/>
        </p:spPr>
        <p:txBody>
          <a:bodyPr wrap="square" rtlCol="0">
            <a:spAutoFit/>
          </a:bodyPr>
          <a:lstStyle/>
          <a:p>
            <a:pPr algn="l"/>
            <a:r>
              <a:rPr lang="en-GB" sz="2200" b="1" dirty="0">
                <a:solidFill>
                  <a:schemeClr val="accent5">
                    <a:lumMod val="50000"/>
                  </a:schemeClr>
                </a:solidFill>
              </a:rPr>
              <a:t>Lee la </a:t>
            </a:r>
            <a:r>
              <a:rPr lang="en-GB" sz="2200" b="1" dirty="0" err="1">
                <a:solidFill>
                  <a:schemeClr val="accent5">
                    <a:lumMod val="50000"/>
                  </a:schemeClr>
                </a:solidFill>
              </a:rPr>
              <a:t>segunda</a:t>
            </a:r>
            <a:r>
              <a:rPr lang="en-GB" sz="2200" b="1" dirty="0">
                <a:solidFill>
                  <a:schemeClr val="accent5">
                    <a:lumMod val="50000"/>
                  </a:schemeClr>
                </a:solidFill>
              </a:rPr>
              <a:t> </a:t>
            </a:r>
            <a:r>
              <a:rPr lang="en-GB" sz="2200" b="1" dirty="0" err="1">
                <a:solidFill>
                  <a:schemeClr val="accent5">
                    <a:lumMod val="50000"/>
                  </a:schemeClr>
                </a:solidFill>
              </a:rPr>
              <a:t>parte</a:t>
            </a:r>
            <a:r>
              <a:rPr lang="en-GB" sz="2200" b="1" dirty="0">
                <a:solidFill>
                  <a:schemeClr val="accent5">
                    <a:lumMod val="50000"/>
                  </a:schemeClr>
                </a:solidFill>
              </a:rPr>
              <a:t> del </a:t>
            </a:r>
            <a:r>
              <a:rPr lang="en-GB" sz="2200" b="1" dirty="0" err="1">
                <a:solidFill>
                  <a:schemeClr val="accent5">
                    <a:lumMod val="50000"/>
                  </a:schemeClr>
                </a:solidFill>
              </a:rPr>
              <a:t>texto</a:t>
            </a:r>
            <a:r>
              <a:rPr lang="en-GB" sz="2200" b="1" dirty="0">
                <a:solidFill>
                  <a:schemeClr val="accent5">
                    <a:lumMod val="50000"/>
                  </a:schemeClr>
                </a:solidFill>
              </a:rPr>
              <a:t>. ¿</a:t>
            </a:r>
            <a:r>
              <a:rPr lang="en-GB" sz="2200" b="1" dirty="0" err="1">
                <a:solidFill>
                  <a:schemeClr val="accent5">
                    <a:lumMod val="50000"/>
                  </a:schemeClr>
                </a:solidFill>
              </a:rPr>
              <a:t>Cuál</a:t>
            </a:r>
            <a:r>
              <a:rPr lang="en-GB" sz="2200" b="1" dirty="0">
                <a:solidFill>
                  <a:schemeClr val="accent5">
                    <a:lumMod val="50000"/>
                  </a:schemeClr>
                </a:solidFill>
              </a:rPr>
              <a:t> es el </a:t>
            </a:r>
            <a:r>
              <a:rPr lang="en-GB" sz="2200" b="1" dirty="0" err="1">
                <a:solidFill>
                  <a:schemeClr val="accent5">
                    <a:lumMod val="50000"/>
                  </a:schemeClr>
                </a:solidFill>
              </a:rPr>
              <a:t>orden</a:t>
            </a:r>
            <a:r>
              <a:rPr lang="en-GB" sz="2200" b="1" dirty="0">
                <a:solidFill>
                  <a:schemeClr val="accent5">
                    <a:lumMod val="50000"/>
                  </a:schemeClr>
                </a:solidFill>
              </a:rPr>
              <a:t>* </a:t>
            </a:r>
            <a:r>
              <a:rPr lang="en-GB" sz="2200" b="1" dirty="0" err="1">
                <a:solidFill>
                  <a:schemeClr val="accent5">
                    <a:lumMod val="50000"/>
                  </a:schemeClr>
                </a:solidFill>
              </a:rPr>
              <a:t>correcto</a:t>
            </a:r>
            <a:r>
              <a:rPr lang="en-GB" sz="2200" b="1" dirty="0">
                <a:solidFill>
                  <a:schemeClr val="accent5">
                    <a:lumMod val="50000"/>
                  </a:schemeClr>
                </a:solidFill>
              </a:rPr>
              <a:t>? </a:t>
            </a:r>
            <a:br>
              <a:rPr lang="en-GB" sz="2200" b="1" dirty="0">
                <a:solidFill>
                  <a:schemeClr val="accent5">
                    <a:lumMod val="50000"/>
                  </a:schemeClr>
                </a:solidFill>
              </a:rPr>
            </a:br>
            <a:r>
              <a:rPr lang="en-GB" sz="2200" b="1" dirty="0">
                <a:solidFill>
                  <a:schemeClr val="accent5">
                    <a:lumMod val="50000"/>
                  </a:schemeClr>
                </a:solidFill>
              </a:rPr>
              <a:t>¿</a:t>
            </a:r>
            <a:r>
              <a:rPr lang="en-GB" sz="2200" b="1" dirty="0" err="1">
                <a:solidFill>
                  <a:schemeClr val="accent5">
                    <a:lumMod val="50000"/>
                  </a:schemeClr>
                </a:solidFill>
              </a:rPr>
              <a:t>Cuál</a:t>
            </a:r>
            <a:r>
              <a:rPr lang="en-GB" sz="2200" b="1" dirty="0">
                <a:solidFill>
                  <a:schemeClr val="accent5">
                    <a:lumMod val="50000"/>
                  </a:schemeClr>
                </a:solidFill>
              </a:rPr>
              <a:t> es el </a:t>
            </a:r>
            <a:r>
              <a:rPr lang="en-GB" sz="2200" b="1" dirty="0" err="1">
                <a:solidFill>
                  <a:schemeClr val="accent5">
                    <a:lumMod val="50000"/>
                  </a:schemeClr>
                </a:solidFill>
              </a:rPr>
              <a:t>mejor</a:t>
            </a:r>
            <a:r>
              <a:rPr lang="en-GB" sz="2200" b="1" dirty="0">
                <a:solidFill>
                  <a:schemeClr val="accent5">
                    <a:lumMod val="50000"/>
                  </a:schemeClr>
                </a:solidFill>
              </a:rPr>
              <a:t> </a:t>
            </a:r>
            <a:r>
              <a:rPr lang="en-GB" sz="2200" b="1" dirty="0" err="1">
                <a:solidFill>
                  <a:schemeClr val="accent5">
                    <a:lumMod val="50000"/>
                  </a:schemeClr>
                </a:solidFill>
              </a:rPr>
              <a:t>título</a:t>
            </a:r>
            <a:r>
              <a:rPr lang="en-GB" sz="2200" b="1" dirty="0">
                <a:solidFill>
                  <a:schemeClr val="accent5">
                    <a:lumMod val="50000"/>
                  </a:schemeClr>
                </a:solidFill>
              </a:rPr>
              <a:t> para </a:t>
            </a:r>
            <a:r>
              <a:rPr lang="en-GB" sz="2200" b="1" dirty="0" err="1">
                <a:solidFill>
                  <a:schemeClr val="accent5">
                    <a:lumMod val="50000"/>
                  </a:schemeClr>
                </a:solidFill>
              </a:rPr>
              <a:t>cada</a:t>
            </a:r>
            <a:r>
              <a:rPr lang="en-GB" sz="2200" b="1" dirty="0">
                <a:solidFill>
                  <a:schemeClr val="accent5">
                    <a:lumMod val="50000"/>
                  </a:schemeClr>
                </a:solidFill>
              </a:rPr>
              <a:t> </a:t>
            </a:r>
            <a:r>
              <a:rPr lang="en-GB" sz="2200" b="1" dirty="0" err="1">
                <a:solidFill>
                  <a:schemeClr val="accent5">
                    <a:lumMod val="50000"/>
                  </a:schemeClr>
                </a:solidFill>
              </a:rPr>
              <a:t>parte</a:t>
            </a:r>
            <a:r>
              <a:rPr lang="en-GB" sz="2200" b="1" dirty="0">
                <a:solidFill>
                  <a:schemeClr val="accent5">
                    <a:lumMod val="50000"/>
                  </a:schemeClr>
                </a:solidFill>
              </a:rPr>
              <a:t>?</a:t>
            </a:r>
          </a:p>
        </p:txBody>
      </p:sp>
      <p:graphicFrame>
        <p:nvGraphicFramePr>
          <p:cNvPr id="8" name="Tabla 5">
            <a:extLst>
              <a:ext uri="{FF2B5EF4-FFF2-40B4-BE49-F238E27FC236}">
                <a16:creationId xmlns:a16="http://schemas.microsoft.com/office/drawing/2014/main" id="{19330FC0-7151-E64D-9304-FA4E8BA9D0C5}"/>
              </a:ext>
            </a:extLst>
          </p:cNvPr>
          <p:cNvGraphicFramePr>
            <a:graphicFrameLocks noGrp="1"/>
          </p:cNvGraphicFramePr>
          <p:nvPr>
            <p:extLst>
              <p:ext uri="{D42A27DB-BD31-4B8C-83A1-F6EECF244321}">
                <p14:modId xmlns:p14="http://schemas.microsoft.com/office/powerpoint/2010/main" val="1158101290"/>
              </p:ext>
            </p:extLst>
          </p:nvPr>
        </p:nvGraphicFramePr>
        <p:xfrm>
          <a:off x="8522340" y="2575209"/>
          <a:ext cx="3352474" cy="3417965"/>
        </p:xfrm>
        <a:graphic>
          <a:graphicData uri="http://schemas.openxmlformats.org/drawingml/2006/table">
            <a:tbl>
              <a:tblPr firstRow="1" bandRow="1">
                <a:tableStyleId>{5DA37D80-6434-44D0-A028-1B22A696006F}</a:tableStyleId>
              </a:tblPr>
              <a:tblGrid>
                <a:gridCol w="586618">
                  <a:extLst>
                    <a:ext uri="{9D8B030D-6E8A-4147-A177-3AD203B41FA5}">
                      <a16:colId xmlns:a16="http://schemas.microsoft.com/office/drawing/2014/main" val="2711552983"/>
                    </a:ext>
                  </a:extLst>
                </a:gridCol>
                <a:gridCol w="2765856">
                  <a:extLst>
                    <a:ext uri="{9D8B030D-6E8A-4147-A177-3AD203B41FA5}">
                      <a16:colId xmlns:a16="http://schemas.microsoft.com/office/drawing/2014/main" val="681212731"/>
                    </a:ext>
                  </a:extLst>
                </a:gridCol>
              </a:tblGrid>
              <a:tr h="12119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200" b="1" dirty="0">
                          <a:solidFill>
                            <a:srgbClr val="203864"/>
                          </a:solidFill>
                        </a:rPr>
                        <a:t>1</a:t>
                      </a:r>
                    </a:p>
                  </a:txBody>
                  <a:tcPr anchor="ct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200" b="0" dirty="0">
                          <a:solidFill>
                            <a:srgbClr val="203864"/>
                          </a:solidFill>
                        </a:rPr>
                        <a:t>Los incas y los españoles van al mismo lugar para hablar</a:t>
                      </a:r>
                    </a:p>
                  </a:txBody>
                  <a:tcPr anchor="ct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1002901448"/>
                  </a:ext>
                </a:extLst>
              </a:tr>
              <a:tr h="644631">
                <a:tc>
                  <a:txBody>
                    <a:bodyPr/>
                    <a:lstStyle/>
                    <a:p>
                      <a:pPr algn="ctr"/>
                      <a:r>
                        <a:rPr lang="es-GB" sz="2200" b="1" dirty="0">
                          <a:solidFill>
                            <a:srgbClr val="203864"/>
                          </a:solidFill>
                        </a:rPr>
                        <a:t>2</a:t>
                      </a:r>
                    </a:p>
                  </a:txBody>
                  <a:tcPr anchor="ctr">
                    <a:lnT w="12700" cap="flat" cmpd="sng" algn="ctr">
                      <a:solidFill>
                        <a:srgbClr val="ED7D31"/>
                      </a:solidFill>
                      <a:prstDash val="solid"/>
                      <a:round/>
                      <a:headEnd type="none" w="med" len="med"/>
                      <a:tailEnd type="none" w="med" len="med"/>
                    </a:lnT>
                    <a:noFill/>
                  </a:tcPr>
                </a:tc>
                <a:tc>
                  <a:txBody>
                    <a:bodyPr/>
                    <a:lstStyle/>
                    <a:p>
                      <a:pPr algn="ctr"/>
                      <a:r>
                        <a:rPr lang="es-GB" sz="2200" b="0" dirty="0">
                          <a:solidFill>
                            <a:srgbClr val="203864"/>
                          </a:solidFill>
                        </a:rPr>
                        <a:t>Problemas de comunicación</a:t>
                      </a:r>
                    </a:p>
                  </a:txBody>
                  <a:tcPr anchor="ctr">
                    <a:lnT w="12700" cap="flat" cmpd="sng" algn="ctr">
                      <a:solidFill>
                        <a:srgbClr val="ED7D31"/>
                      </a:solidFill>
                      <a:prstDash val="solid"/>
                      <a:round/>
                      <a:headEnd type="none" w="med" len="med"/>
                      <a:tailEnd type="none" w="med" len="med"/>
                    </a:lnT>
                    <a:noFill/>
                  </a:tcPr>
                </a:tc>
                <a:extLst>
                  <a:ext uri="{0D108BD9-81ED-4DB2-BD59-A6C34878D82A}">
                    <a16:rowId xmlns:a16="http://schemas.microsoft.com/office/drawing/2014/main" val="3718788887"/>
                  </a:ext>
                </a:extLst>
              </a:tr>
              <a:tr h="644631">
                <a:tc>
                  <a:txBody>
                    <a:bodyPr/>
                    <a:lstStyle/>
                    <a:p>
                      <a:pPr algn="ctr"/>
                      <a:r>
                        <a:rPr lang="es-GB" sz="2200" b="1" dirty="0">
                          <a:solidFill>
                            <a:srgbClr val="203864"/>
                          </a:solidFill>
                        </a:rPr>
                        <a:t>3</a:t>
                      </a:r>
                    </a:p>
                  </a:txBody>
                  <a:tcPr anchor="ctr">
                    <a:noFill/>
                  </a:tcPr>
                </a:tc>
                <a:tc>
                  <a:txBody>
                    <a:bodyPr/>
                    <a:lstStyle/>
                    <a:p>
                      <a:pPr algn="ctr"/>
                      <a:r>
                        <a:rPr lang="es-GB" sz="2200" b="0" dirty="0">
                          <a:solidFill>
                            <a:srgbClr val="203864"/>
                          </a:solidFill>
                        </a:rPr>
                        <a:t>Entre la vida y la muerte</a:t>
                      </a:r>
                    </a:p>
                  </a:txBody>
                  <a:tcPr anchor="ctr">
                    <a:noFill/>
                  </a:tcPr>
                </a:tc>
                <a:extLst>
                  <a:ext uri="{0D108BD9-81ED-4DB2-BD59-A6C34878D82A}">
                    <a16:rowId xmlns:a16="http://schemas.microsoft.com/office/drawing/2014/main" val="376145381"/>
                  </a:ext>
                </a:extLst>
              </a:tr>
              <a:tr h="461405">
                <a:tc>
                  <a:txBody>
                    <a:bodyPr/>
                    <a:lstStyle/>
                    <a:p>
                      <a:pPr algn="ctr"/>
                      <a:r>
                        <a:rPr lang="es-GB" sz="2200" b="1" dirty="0">
                          <a:solidFill>
                            <a:srgbClr val="203864"/>
                          </a:solidFill>
                        </a:rPr>
                        <a:t>4</a:t>
                      </a:r>
                    </a:p>
                  </a:txBody>
                  <a:tcPr anchor="ctr">
                    <a:noFill/>
                  </a:tcPr>
                </a:tc>
                <a:tc>
                  <a:txBody>
                    <a:bodyPr/>
                    <a:lstStyle/>
                    <a:p>
                      <a:pPr algn="ctr"/>
                      <a:r>
                        <a:rPr lang="es-GB" sz="2200" b="0" dirty="0">
                          <a:solidFill>
                            <a:srgbClr val="203864"/>
                          </a:solidFill>
                        </a:rPr>
                        <a:t>El fin de los incas</a:t>
                      </a:r>
                    </a:p>
                  </a:txBody>
                  <a:tcPr anchor="ctr">
                    <a:noFill/>
                  </a:tcPr>
                </a:tc>
                <a:extLst>
                  <a:ext uri="{0D108BD9-81ED-4DB2-BD59-A6C34878D82A}">
                    <a16:rowId xmlns:a16="http://schemas.microsoft.com/office/drawing/2014/main" val="4147360067"/>
                  </a:ext>
                </a:extLst>
              </a:tr>
            </a:tbl>
          </a:graphicData>
        </a:graphic>
      </p:graphicFrame>
      <p:sp>
        <p:nvSpPr>
          <p:cNvPr id="4" name="CuadroTexto 3">
            <a:extLst>
              <a:ext uri="{FF2B5EF4-FFF2-40B4-BE49-F238E27FC236}">
                <a16:creationId xmlns:a16="http://schemas.microsoft.com/office/drawing/2014/main" id="{C19969FA-0961-014D-AAE8-E4D444BB2123}"/>
              </a:ext>
            </a:extLst>
          </p:cNvPr>
          <p:cNvSpPr txBox="1"/>
          <p:nvPr/>
        </p:nvSpPr>
        <p:spPr>
          <a:xfrm>
            <a:off x="7106937" y="166744"/>
            <a:ext cx="2182008" cy="430887"/>
          </a:xfrm>
          <a:prstGeom prst="rect">
            <a:avLst/>
          </a:prstGeom>
          <a:noFill/>
        </p:spPr>
        <p:txBody>
          <a:bodyPr wrap="none" rtlCol="0">
            <a:spAutoFit/>
          </a:bodyPr>
          <a:lstStyle/>
          <a:p>
            <a:pPr algn="l"/>
            <a:r>
              <a:rPr lang="es-GB" sz="2200" dirty="0">
                <a:solidFill>
                  <a:schemeClr val="accent5">
                    <a:lumMod val="50000"/>
                  </a:schemeClr>
                </a:solidFill>
              </a:rPr>
              <a:t>orden* = order</a:t>
            </a:r>
          </a:p>
        </p:txBody>
      </p:sp>
      <p:graphicFrame>
        <p:nvGraphicFramePr>
          <p:cNvPr id="12" name="Tabla 11">
            <a:extLst>
              <a:ext uri="{FF2B5EF4-FFF2-40B4-BE49-F238E27FC236}">
                <a16:creationId xmlns:a16="http://schemas.microsoft.com/office/drawing/2014/main" id="{01B91289-5BD3-DE44-A9AA-8F135035F284}"/>
              </a:ext>
            </a:extLst>
          </p:cNvPr>
          <p:cNvGraphicFramePr>
            <a:graphicFrameLocks noGrp="1"/>
          </p:cNvGraphicFramePr>
          <p:nvPr>
            <p:extLst>
              <p:ext uri="{D42A27DB-BD31-4B8C-83A1-F6EECF244321}">
                <p14:modId xmlns:p14="http://schemas.microsoft.com/office/powerpoint/2010/main" val="3982682408"/>
              </p:ext>
            </p:extLst>
          </p:nvPr>
        </p:nvGraphicFramePr>
        <p:xfrm>
          <a:off x="296320" y="1827690"/>
          <a:ext cx="8066750" cy="4433405"/>
        </p:xfrm>
        <a:graphic>
          <a:graphicData uri="http://schemas.openxmlformats.org/drawingml/2006/table">
            <a:tbl>
              <a:tblPr firstRow="1" firstCol="1" bandRow="1">
                <a:tableStyleId>{5C22544A-7EE6-4342-B048-85BDC9FD1C3A}</a:tableStyleId>
              </a:tblPr>
              <a:tblGrid>
                <a:gridCol w="4033375">
                  <a:extLst>
                    <a:ext uri="{9D8B030D-6E8A-4147-A177-3AD203B41FA5}">
                      <a16:colId xmlns:a16="http://schemas.microsoft.com/office/drawing/2014/main" val="1065195062"/>
                    </a:ext>
                  </a:extLst>
                </a:gridCol>
                <a:gridCol w="4033375">
                  <a:extLst>
                    <a:ext uri="{9D8B030D-6E8A-4147-A177-3AD203B41FA5}">
                      <a16:colId xmlns:a16="http://schemas.microsoft.com/office/drawing/2014/main" val="413100356"/>
                    </a:ext>
                  </a:extLst>
                </a:gridCol>
              </a:tblGrid>
              <a:tr h="2267404">
                <a:tc>
                  <a:txBody>
                    <a:bodyPr/>
                    <a:lstStyle/>
                    <a:p>
                      <a:pPr algn="l">
                        <a:lnSpc>
                          <a:spcPct val="107000"/>
                        </a:lnSpc>
                        <a:spcAft>
                          <a:spcPts val="800"/>
                        </a:spcAft>
                      </a:pPr>
                      <a:r>
                        <a:rPr lang="es-ES" sz="2200" b="0" dirty="0">
                          <a:solidFill>
                            <a:schemeClr val="accent5">
                              <a:lumMod val="50000"/>
                            </a:schemeClr>
                          </a:solidFill>
                          <a:effectLst/>
                        </a:rPr>
                        <a:t>A: __________________________</a:t>
                      </a:r>
                      <a:endParaRPr lang="es-GB" sz="2200" b="0" dirty="0">
                        <a:solidFill>
                          <a:schemeClr val="accent5">
                            <a:lumMod val="50000"/>
                          </a:schemeClr>
                        </a:solidFill>
                        <a:effectLst/>
                      </a:endParaRPr>
                    </a:p>
                    <a:p>
                      <a:pPr algn="l">
                        <a:lnSpc>
                          <a:spcPct val="107000"/>
                        </a:lnSpc>
                        <a:spcAft>
                          <a:spcPts val="800"/>
                        </a:spcAft>
                      </a:pPr>
                      <a:r>
                        <a:rPr lang="es-ES" sz="2200" b="0" dirty="0">
                          <a:solidFill>
                            <a:schemeClr val="accent5">
                              <a:lumMod val="50000"/>
                            </a:schemeClr>
                          </a:solidFill>
                          <a:effectLst/>
                        </a:rPr>
                        <a:t>Entonces los españoles atacaron con rabia y ...</a:t>
                      </a:r>
                      <a:endParaRPr lang="es-GB" sz="2200" b="0" dirty="0">
                        <a:solidFill>
                          <a:schemeClr val="accent5">
                            <a:lumMod val="50000"/>
                          </a:schemeClr>
                        </a:solidFill>
                        <a:effectLst/>
                      </a:endParaRPr>
                    </a:p>
                  </a:txBody>
                  <a:tcPr marL="68580" marR="68580" marT="0" marB="0">
                    <a:noFill/>
                  </a:tcPr>
                </a:tc>
                <a:tc>
                  <a:txBody>
                    <a:bodyPr/>
                    <a:lstStyle/>
                    <a:p>
                      <a:pPr algn="l">
                        <a:lnSpc>
                          <a:spcPct val="107000"/>
                        </a:lnSpc>
                        <a:spcAft>
                          <a:spcPts val="800"/>
                        </a:spcAft>
                      </a:pPr>
                      <a:r>
                        <a:rPr lang="es-ES" sz="2200" b="0" dirty="0">
                          <a:solidFill>
                            <a:schemeClr val="accent5">
                              <a:lumMod val="50000"/>
                            </a:schemeClr>
                          </a:solidFill>
                          <a:effectLst/>
                        </a:rPr>
                        <a:t>C: __________________________</a:t>
                      </a:r>
                      <a:endParaRPr lang="es-GB" sz="2200" b="0" dirty="0">
                        <a:solidFill>
                          <a:schemeClr val="accent5">
                            <a:lumMod val="50000"/>
                          </a:schemeClr>
                        </a:solidFill>
                        <a:effectLst/>
                      </a:endParaRPr>
                    </a:p>
                    <a:p>
                      <a:pPr algn="l">
                        <a:lnSpc>
                          <a:spcPct val="107000"/>
                        </a:lnSpc>
                        <a:spcAft>
                          <a:spcPts val="800"/>
                        </a:spcAft>
                      </a:pPr>
                      <a:r>
                        <a:rPr lang="es-ES" sz="2200" b="0" dirty="0">
                          <a:solidFill>
                            <a:schemeClr val="accent5">
                              <a:lumMod val="50000"/>
                            </a:schemeClr>
                          </a:solidFill>
                          <a:effectLst/>
                        </a:rPr>
                        <a:t>Un tiempo después Pizarro mató a Atahualpa...</a:t>
                      </a:r>
                      <a:endParaRPr lang="es-GB" sz="2200" b="0" dirty="0">
                        <a:solidFill>
                          <a:schemeClr val="accent5">
                            <a:lumMod val="50000"/>
                          </a:schemeClr>
                        </a:solidFill>
                        <a:effectLst/>
                      </a:endParaRPr>
                    </a:p>
                    <a:p>
                      <a:pPr algn="l">
                        <a:lnSpc>
                          <a:spcPct val="107000"/>
                        </a:lnSpc>
                        <a:spcAft>
                          <a:spcPts val="800"/>
                        </a:spcAft>
                      </a:pPr>
                      <a:r>
                        <a:rPr lang="es-ES" sz="2200" b="0" dirty="0">
                          <a:solidFill>
                            <a:schemeClr val="accent5">
                              <a:lumMod val="50000"/>
                            </a:schemeClr>
                          </a:solidFill>
                          <a:effectLst/>
                        </a:rPr>
                        <a:t> </a:t>
                      </a:r>
                      <a:endParaRPr lang="es-GB" sz="2200" b="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930560645"/>
                  </a:ext>
                </a:extLst>
              </a:tr>
              <a:tr h="2166001">
                <a:tc>
                  <a:txBody>
                    <a:bodyPr/>
                    <a:lstStyle/>
                    <a:p>
                      <a:pPr algn="l">
                        <a:lnSpc>
                          <a:spcPct val="107000"/>
                        </a:lnSpc>
                        <a:spcAft>
                          <a:spcPts val="800"/>
                        </a:spcAft>
                      </a:pPr>
                      <a:r>
                        <a:rPr lang="es-ES" sz="2200" b="0" dirty="0">
                          <a:solidFill>
                            <a:schemeClr val="accent5">
                              <a:lumMod val="50000"/>
                            </a:schemeClr>
                          </a:solidFill>
                          <a:effectLst/>
                        </a:rPr>
                        <a:t>B: __________________________</a:t>
                      </a:r>
                      <a:endParaRPr lang="es-GB" sz="2200" b="0" dirty="0">
                        <a:solidFill>
                          <a:schemeClr val="accent5">
                            <a:lumMod val="50000"/>
                          </a:schemeClr>
                        </a:solidFill>
                        <a:effectLst/>
                      </a:endParaRPr>
                    </a:p>
                    <a:p>
                      <a:pPr algn="l">
                        <a:lnSpc>
                          <a:spcPct val="107000"/>
                        </a:lnSpc>
                        <a:spcAft>
                          <a:spcPts val="800"/>
                        </a:spcAft>
                      </a:pPr>
                      <a:r>
                        <a:rPr lang="es-ES" sz="2200" b="0" dirty="0">
                          <a:solidFill>
                            <a:schemeClr val="accent5">
                              <a:lumMod val="50000"/>
                            </a:schemeClr>
                          </a:solidFill>
                          <a:effectLst/>
                        </a:rPr>
                        <a:t>Primero el rey inca habló con un hombre de la Iglesia...</a:t>
                      </a:r>
                      <a:endParaRPr lang="es-GB" sz="2200" b="0" dirty="0">
                        <a:solidFill>
                          <a:schemeClr val="accent5">
                            <a:lumMod val="50000"/>
                          </a:schemeClr>
                        </a:solidFill>
                        <a:effectLst/>
                      </a:endParaRPr>
                    </a:p>
                  </a:txBody>
                  <a:tcPr marL="68580" marR="68580" marT="0" marB="0">
                    <a:noFill/>
                  </a:tcPr>
                </a:tc>
                <a:tc>
                  <a:txBody>
                    <a:bodyPr/>
                    <a:lstStyle/>
                    <a:p>
                      <a:pPr algn="l">
                        <a:lnSpc>
                          <a:spcPct val="107000"/>
                        </a:lnSpc>
                        <a:spcAft>
                          <a:spcPts val="800"/>
                        </a:spcAft>
                      </a:pPr>
                      <a:r>
                        <a:rPr lang="es-ES" sz="2200" b="0" dirty="0">
                          <a:solidFill>
                            <a:schemeClr val="accent5">
                              <a:lumMod val="50000"/>
                            </a:schemeClr>
                          </a:solidFill>
                          <a:effectLst/>
                        </a:rPr>
                        <a:t>D: __________________________</a:t>
                      </a:r>
                      <a:r>
                        <a:rPr lang="es-ES" sz="2200" b="0" kern="1200" dirty="0">
                          <a:solidFill>
                            <a:schemeClr val="accent5">
                              <a:lumMod val="50000"/>
                            </a:schemeClr>
                          </a:solidFill>
                          <a:effectLst/>
                        </a:rPr>
                        <a:t> </a:t>
                      </a:r>
                      <a:r>
                        <a:rPr lang="es-ES" sz="2200" b="0" dirty="0">
                          <a:solidFill>
                            <a:schemeClr val="accent5">
                              <a:lumMod val="50000"/>
                            </a:schemeClr>
                          </a:solidFill>
                          <a:effectLst/>
                        </a:rPr>
                        <a:t>Francisco Pizarro envió a quince hombres a caballo para...</a:t>
                      </a:r>
                      <a:endParaRPr lang="es-GB" sz="2200" b="0" dirty="0">
                        <a:solidFill>
                          <a:schemeClr val="accent5">
                            <a:lumMod val="50000"/>
                          </a:schemeClr>
                        </a:solidFill>
                        <a:effectLst/>
                      </a:endParaRPr>
                    </a:p>
                  </a:txBody>
                  <a:tcPr marL="68580" marR="68580" marT="0" marB="0">
                    <a:noFill/>
                  </a:tcPr>
                </a:tc>
                <a:extLst>
                  <a:ext uri="{0D108BD9-81ED-4DB2-BD59-A6C34878D82A}">
                    <a16:rowId xmlns:a16="http://schemas.microsoft.com/office/drawing/2014/main" val="561021719"/>
                  </a:ext>
                </a:extLst>
              </a:tr>
            </a:tbl>
          </a:graphicData>
        </a:graphic>
      </p:graphicFrame>
      <p:pic>
        <p:nvPicPr>
          <p:cNvPr id="13" name="Picture 2" descr="Ice cream cone - Clip Art Library">
            <a:extLst>
              <a:ext uri="{FF2B5EF4-FFF2-40B4-BE49-F238E27FC236}">
                <a16:creationId xmlns:a16="http://schemas.microsoft.com/office/drawing/2014/main" id="{6E70FAAD-C200-8F4E-B12E-87B160FDC4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662"/>
          <a:stretch/>
        </p:blipFill>
        <p:spPr bwMode="auto">
          <a:xfrm>
            <a:off x="8522340" y="974806"/>
            <a:ext cx="1078347" cy="14975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nca empire clipart - Clip Art Library">
            <a:extLst>
              <a:ext uri="{FF2B5EF4-FFF2-40B4-BE49-F238E27FC236}">
                <a16:creationId xmlns:a16="http://schemas.microsoft.com/office/drawing/2014/main" id="{9A6ECE62-C831-484A-BC22-1CD0EE4B64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8538" y="935176"/>
            <a:ext cx="2047142" cy="1537140"/>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98938B4F-CCA1-A143-95DB-A77B969FF8BA}"/>
              </a:ext>
            </a:extLst>
          </p:cNvPr>
          <p:cNvSpPr txBox="1"/>
          <p:nvPr/>
        </p:nvSpPr>
        <p:spPr>
          <a:xfrm>
            <a:off x="4744981" y="3542382"/>
            <a:ext cx="3649211" cy="1107996"/>
          </a:xfrm>
          <a:prstGeom prst="rect">
            <a:avLst/>
          </a:prstGeom>
          <a:noFill/>
        </p:spPr>
        <p:txBody>
          <a:bodyPr wrap="square" rtlCol="0">
            <a:spAutoFit/>
          </a:bodyPr>
          <a:lstStyle/>
          <a:p>
            <a:pPr algn="l"/>
            <a:r>
              <a:rPr lang="es-GB" sz="2200" b="1" dirty="0">
                <a:solidFill>
                  <a:srgbClr val="E4692F"/>
                </a:solidFill>
              </a:rPr>
              <a:t>1) Los incas y los españoles van al mismo lugar para hablar</a:t>
            </a:r>
          </a:p>
        </p:txBody>
      </p:sp>
      <p:sp>
        <p:nvSpPr>
          <p:cNvPr id="16" name="CuadroTexto 15">
            <a:extLst>
              <a:ext uri="{FF2B5EF4-FFF2-40B4-BE49-F238E27FC236}">
                <a16:creationId xmlns:a16="http://schemas.microsoft.com/office/drawing/2014/main" id="{BEC91740-44C8-2B45-8F81-B1222639BB5E}"/>
              </a:ext>
            </a:extLst>
          </p:cNvPr>
          <p:cNvSpPr txBox="1"/>
          <p:nvPr/>
        </p:nvSpPr>
        <p:spPr>
          <a:xfrm>
            <a:off x="634163" y="4036179"/>
            <a:ext cx="3370910" cy="769441"/>
          </a:xfrm>
          <a:prstGeom prst="rect">
            <a:avLst/>
          </a:prstGeom>
          <a:noFill/>
        </p:spPr>
        <p:txBody>
          <a:bodyPr wrap="square" rtlCol="0">
            <a:spAutoFit/>
          </a:bodyPr>
          <a:lstStyle/>
          <a:p>
            <a:pPr algn="l"/>
            <a:r>
              <a:rPr lang="es-GB" sz="2200" b="1" dirty="0">
                <a:solidFill>
                  <a:srgbClr val="E4692F"/>
                </a:solidFill>
              </a:rPr>
              <a:t>2) Problemas de comunicación</a:t>
            </a:r>
          </a:p>
        </p:txBody>
      </p:sp>
      <p:sp>
        <p:nvSpPr>
          <p:cNvPr id="17" name="CuadroTexto 16">
            <a:extLst>
              <a:ext uri="{FF2B5EF4-FFF2-40B4-BE49-F238E27FC236}">
                <a16:creationId xmlns:a16="http://schemas.microsoft.com/office/drawing/2014/main" id="{8C0CC7BD-48C4-F64F-9DEA-6D606D5F357E}"/>
              </a:ext>
            </a:extLst>
          </p:cNvPr>
          <p:cNvSpPr txBox="1"/>
          <p:nvPr/>
        </p:nvSpPr>
        <p:spPr>
          <a:xfrm>
            <a:off x="652736" y="1661140"/>
            <a:ext cx="3370910" cy="769441"/>
          </a:xfrm>
          <a:prstGeom prst="rect">
            <a:avLst/>
          </a:prstGeom>
          <a:noFill/>
        </p:spPr>
        <p:txBody>
          <a:bodyPr wrap="square" rtlCol="0">
            <a:spAutoFit/>
          </a:bodyPr>
          <a:lstStyle/>
          <a:p>
            <a:pPr algn="l"/>
            <a:r>
              <a:rPr lang="es-GB" sz="2200" b="1" dirty="0">
                <a:solidFill>
                  <a:srgbClr val="E4692F"/>
                </a:solidFill>
              </a:rPr>
              <a:t>3) Entre la vida y la muerte</a:t>
            </a:r>
          </a:p>
        </p:txBody>
      </p:sp>
      <p:sp>
        <p:nvSpPr>
          <p:cNvPr id="18" name="CuadroTexto 17">
            <a:extLst>
              <a:ext uri="{FF2B5EF4-FFF2-40B4-BE49-F238E27FC236}">
                <a16:creationId xmlns:a16="http://schemas.microsoft.com/office/drawing/2014/main" id="{D5205410-F433-F145-9297-4B7D052449B8}"/>
              </a:ext>
            </a:extLst>
          </p:cNvPr>
          <p:cNvSpPr txBox="1"/>
          <p:nvPr/>
        </p:nvSpPr>
        <p:spPr>
          <a:xfrm>
            <a:off x="4842517" y="1766853"/>
            <a:ext cx="2840842" cy="430887"/>
          </a:xfrm>
          <a:prstGeom prst="rect">
            <a:avLst/>
          </a:prstGeom>
          <a:noFill/>
        </p:spPr>
        <p:txBody>
          <a:bodyPr wrap="none" rtlCol="0">
            <a:spAutoFit/>
          </a:bodyPr>
          <a:lstStyle/>
          <a:p>
            <a:pPr algn="l"/>
            <a:r>
              <a:rPr lang="es-GB" sz="2200" b="1" dirty="0">
                <a:solidFill>
                  <a:srgbClr val="E4692F"/>
                </a:solidFill>
              </a:rPr>
              <a:t>4) El fin de los incas</a:t>
            </a:r>
          </a:p>
        </p:txBody>
      </p:sp>
      <p:sp>
        <p:nvSpPr>
          <p:cNvPr id="19" name="CuadroTexto 18">
            <a:extLst>
              <a:ext uri="{FF2B5EF4-FFF2-40B4-BE49-F238E27FC236}">
                <a16:creationId xmlns:a16="http://schemas.microsoft.com/office/drawing/2014/main" id="{6EE98558-02DD-B344-BA00-07B2345A0DE0}"/>
              </a:ext>
            </a:extLst>
          </p:cNvPr>
          <p:cNvSpPr txBox="1"/>
          <p:nvPr/>
        </p:nvSpPr>
        <p:spPr>
          <a:xfrm>
            <a:off x="-6227" y="6027535"/>
            <a:ext cx="12261690" cy="400110"/>
          </a:xfrm>
          <a:prstGeom prst="rect">
            <a:avLst/>
          </a:prstGeom>
          <a:noFill/>
        </p:spPr>
        <p:txBody>
          <a:bodyPr wrap="none" rtlCol="0">
            <a:spAutoFit/>
          </a:bodyPr>
          <a:lstStyle/>
          <a:p>
            <a:r>
              <a:rPr lang="es-GB" sz="2000" dirty="0">
                <a:solidFill>
                  <a:schemeClr val="accent5">
                    <a:lumMod val="50000"/>
                  </a:schemeClr>
                </a:solidFill>
              </a:rPr>
              <a:t>*prisionero = prisoner   *salvar = </a:t>
            </a:r>
            <a:r>
              <a:rPr lang="es-GB" sz="2000">
                <a:solidFill>
                  <a:schemeClr val="accent5">
                    <a:lumMod val="50000"/>
                  </a:schemeClr>
                </a:solidFill>
              </a:rPr>
              <a:t>to save   *</a:t>
            </a:r>
            <a:r>
              <a:rPr lang="es-GB" sz="2000" dirty="0">
                <a:solidFill>
                  <a:schemeClr val="accent5">
                    <a:lumMod val="50000"/>
                  </a:schemeClr>
                </a:solidFill>
              </a:rPr>
              <a:t>cristiano = Christian   *Biblia </a:t>
            </a:r>
            <a:r>
              <a:rPr lang="es-GB" sz="2000">
                <a:solidFill>
                  <a:schemeClr val="accent5">
                    <a:lumMod val="50000"/>
                  </a:schemeClr>
                </a:solidFill>
              </a:rPr>
              <a:t>= Bible   *soldados = soldiers </a:t>
            </a:r>
            <a:endParaRPr lang="es-GB" sz="2000" dirty="0">
              <a:solidFill>
                <a:schemeClr val="accent5">
                  <a:lumMod val="50000"/>
                </a:schemeClr>
              </a:solidFill>
            </a:endParaRPr>
          </a:p>
        </p:txBody>
      </p:sp>
    </p:spTree>
    <p:extLst>
      <p:ext uri="{BB962C8B-B14F-4D97-AF65-F5344CB8AC3E}">
        <p14:creationId xmlns:p14="http://schemas.microsoft.com/office/powerpoint/2010/main" val="127760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3" name="Title 2"/>
          <p:cNvSpPr>
            <a:spLocks noGrp="1"/>
          </p:cNvSpPr>
          <p:nvPr>
            <p:ph type="title"/>
          </p:nvPr>
        </p:nvSpPr>
        <p:spPr>
          <a:xfrm>
            <a:off x="3046451" y="16765"/>
            <a:ext cx="4902200" cy="585627"/>
          </a:xfrm>
        </p:spPr>
        <p:txBody>
          <a:bodyPr>
            <a:normAutofit/>
          </a:bodyPr>
          <a:lstStyle/>
          <a:p>
            <a:r>
              <a:rPr lang="en-GB" sz="2800" b="1" dirty="0"/>
              <a:t>La </a:t>
            </a:r>
            <a:r>
              <a:rPr lang="en-GB" sz="2800" b="1" dirty="0" err="1"/>
              <a:t>historia</a:t>
            </a:r>
            <a:r>
              <a:rPr lang="en-GB" sz="2800" b="1" dirty="0"/>
              <a:t> de Perú (2)</a:t>
            </a:r>
          </a:p>
        </p:txBody>
      </p:sp>
      <p:sp>
        <p:nvSpPr>
          <p:cNvPr id="9" name="TextBox 8"/>
          <p:cNvSpPr txBox="1"/>
          <p:nvPr/>
        </p:nvSpPr>
        <p:spPr>
          <a:xfrm>
            <a:off x="236746" y="602392"/>
            <a:ext cx="9499919" cy="769441"/>
          </a:xfrm>
          <a:prstGeom prst="rect">
            <a:avLst/>
          </a:prstGeom>
          <a:noFill/>
        </p:spPr>
        <p:txBody>
          <a:bodyPr wrap="square" rtlCol="0">
            <a:spAutoFit/>
          </a:bodyPr>
          <a:lstStyle/>
          <a:p>
            <a:pPr algn="l"/>
            <a:r>
              <a:rPr lang="en-GB" sz="2200" b="1" dirty="0">
                <a:solidFill>
                  <a:schemeClr val="accent5">
                    <a:lumMod val="50000"/>
                  </a:schemeClr>
                </a:solidFill>
              </a:rPr>
              <a:t>¿</a:t>
            </a:r>
            <a:r>
              <a:rPr lang="en-GB" sz="2200" b="1" dirty="0" err="1">
                <a:solidFill>
                  <a:schemeClr val="accent5">
                    <a:lumMod val="50000"/>
                  </a:schemeClr>
                </a:solidFill>
              </a:rPr>
              <a:t>Cuántos</a:t>
            </a:r>
            <a:r>
              <a:rPr lang="en-GB" sz="2200" b="1" dirty="0">
                <a:solidFill>
                  <a:schemeClr val="accent5">
                    <a:lumMod val="50000"/>
                  </a:schemeClr>
                </a:solidFill>
              </a:rPr>
              <a:t> </a:t>
            </a:r>
            <a:r>
              <a:rPr lang="en-GB" sz="2200" b="1" dirty="0" err="1">
                <a:solidFill>
                  <a:schemeClr val="accent5">
                    <a:lumMod val="50000"/>
                  </a:schemeClr>
                </a:solidFill>
              </a:rPr>
              <a:t>ejemplos</a:t>
            </a:r>
            <a:r>
              <a:rPr lang="en-GB" sz="2200" b="1" dirty="0">
                <a:solidFill>
                  <a:schemeClr val="accent5">
                    <a:lumMod val="50000"/>
                  </a:schemeClr>
                </a:solidFill>
              </a:rPr>
              <a:t> de </a:t>
            </a:r>
            <a:r>
              <a:rPr lang="en-GB" sz="2200" b="1" dirty="0" err="1">
                <a:solidFill>
                  <a:schemeClr val="accent5">
                    <a:lumMod val="50000"/>
                  </a:schemeClr>
                </a:solidFill>
              </a:rPr>
              <a:t>verbos</a:t>
            </a:r>
            <a:r>
              <a:rPr lang="en-GB" sz="2200" b="1" dirty="0">
                <a:solidFill>
                  <a:schemeClr val="accent5">
                    <a:lumMod val="50000"/>
                  </a:schemeClr>
                </a:solidFill>
              </a:rPr>
              <a:t> –</a:t>
            </a:r>
            <a:r>
              <a:rPr lang="en-GB" sz="2200" b="1" dirty="0" err="1">
                <a:solidFill>
                  <a:schemeClr val="accent5">
                    <a:lumMod val="50000"/>
                  </a:schemeClr>
                </a:solidFill>
              </a:rPr>
              <a:t>ar</a:t>
            </a:r>
            <a:r>
              <a:rPr lang="en-GB" sz="2200" b="1" dirty="0">
                <a:solidFill>
                  <a:schemeClr val="accent5">
                    <a:lumMod val="50000"/>
                  </a:schemeClr>
                </a:solidFill>
              </a:rPr>
              <a:t> con –</a:t>
            </a:r>
            <a:r>
              <a:rPr lang="en-GB" sz="2200" b="1" dirty="0" err="1">
                <a:solidFill>
                  <a:schemeClr val="accent5">
                    <a:lumMod val="50000"/>
                  </a:schemeClr>
                </a:solidFill>
              </a:rPr>
              <a:t>ó</a:t>
            </a:r>
            <a:r>
              <a:rPr lang="en-GB" sz="2200" b="1" dirty="0">
                <a:solidFill>
                  <a:schemeClr val="accent5">
                    <a:lumMod val="50000"/>
                  </a:schemeClr>
                </a:solidFill>
              </a:rPr>
              <a:t> y –</a:t>
            </a:r>
            <a:r>
              <a:rPr lang="en-GB" sz="2200" b="1" dirty="0" err="1">
                <a:solidFill>
                  <a:schemeClr val="accent5">
                    <a:lumMod val="50000"/>
                  </a:schemeClr>
                </a:solidFill>
              </a:rPr>
              <a:t>aron</a:t>
            </a:r>
            <a:r>
              <a:rPr lang="en-GB" sz="2200" b="1" dirty="0">
                <a:solidFill>
                  <a:schemeClr val="accent5">
                    <a:lumMod val="50000"/>
                  </a:schemeClr>
                </a:solidFill>
              </a:rPr>
              <a:t> </a:t>
            </a:r>
            <a:r>
              <a:rPr lang="en-GB" sz="2200" b="1" dirty="0" err="1">
                <a:solidFill>
                  <a:schemeClr val="accent5">
                    <a:lumMod val="50000"/>
                  </a:schemeClr>
                </a:solidFill>
              </a:rPr>
              <a:t>puedes</a:t>
            </a:r>
            <a:r>
              <a:rPr lang="en-GB" sz="2200" b="1" dirty="0">
                <a:solidFill>
                  <a:schemeClr val="accent5">
                    <a:lumMod val="50000"/>
                  </a:schemeClr>
                </a:solidFill>
              </a:rPr>
              <a:t> </a:t>
            </a:r>
            <a:r>
              <a:rPr lang="en-GB" sz="2200" b="1" dirty="0" err="1">
                <a:solidFill>
                  <a:schemeClr val="accent5">
                    <a:lumMod val="50000"/>
                  </a:schemeClr>
                </a:solidFill>
              </a:rPr>
              <a:t>encontrar</a:t>
            </a:r>
            <a:r>
              <a:rPr lang="en-GB" sz="2200" b="1" dirty="0">
                <a:solidFill>
                  <a:schemeClr val="accent5">
                    <a:lumMod val="50000"/>
                  </a:schemeClr>
                </a:solidFill>
              </a:rPr>
              <a:t> </a:t>
            </a:r>
            <a:r>
              <a:rPr lang="en-GB" sz="2200" b="1" dirty="0" err="1">
                <a:solidFill>
                  <a:schemeClr val="accent5">
                    <a:lumMod val="50000"/>
                  </a:schemeClr>
                </a:solidFill>
              </a:rPr>
              <a:t>en</a:t>
            </a:r>
            <a:r>
              <a:rPr lang="en-GB" sz="2200" b="1" dirty="0">
                <a:solidFill>
                  <a:schemeClr val="accent5">
                    <a:lumMod val="50000"/>
                  </a:schemeClr>
                </a:solidFill>
              </a:rPr>
              <a:t> el </a:t>
            </a:r>
            <a:r>
              <a:rPr lang="en-GB" sz="2200" b="1" dirty="0" err="1">
                <a:solidFill>
                  <a:schemeClr val="accent5">
                    <a:lumMod val="50000"/>
                  </a:schemeClr>
                </a:solidFill>
              </a:rPr>
              <a:t>texto</a:t>
            </a:r>
            <a:r>
              <a:rPr lang="en-GB" sz="2200" b="1" dirty="0">
                <a:solidFill>
                  <a:schemeClr val="accent5">
                    <a:lumMod val="50000"/>
                  </a:schemeClr>
                </a:solidFill>
              </a:rPr>
              <a:t>? </a:t>
            </a:r>
            <a:r>
              <a:rPr lang="en-GB" sz="2200" b="1" dirty="0" err="1">
                <a:solidFill>
                  <a:schemeClr val="accent5">
                    <a:lumMod val="50000"/>
                  </a:schemeClr>
                </a:solidFill>
              </a:rPr>
              <a:t>Completa</a:t>
            </a:r>
            <a:r>
              <a:rPr lang="en-GB" sz="2200" b="1" dirty="0">
                <a:solidFill>
                  <a:schemeClr val="accent5">
                    <a:lumMod val="50000"/>
                  </a:schemeClr>
                </a:solidFill>
              </a:rPr>
              <a:t> la </a:t>
            </a:r>
            <a:r>
              <a:rPr lang="en-GB" sz="2200" b="1" dirty="0" err="1">
                <a:solidFill>
                  <a:schemeClr val="accent5">
                    <a:lumMod val="50000"/>
                  </a:schemeClr>
                </a:solidFill>
              </a:rPr>
              <a:t>tabla</a:t>
            </a:r>
            <a:r>
              <a:rPr lang="en-GB" sz="2200" b="1" dirty="0">
                <a:solidFill>
                  <a:schemeClr val="accent5">
                    <a:lumMod val="50000"/>
                  </a:schemeClr>
                </a:solidFill>
              </a:rPr>
              <a:t>.</a:t>
            </a:r>
          </a:p>
        </p:txBody>
      </p:sp>
      <p:graphicFrame>
        <p:nvGraphicFramePr>
          <p:cNvPr id="5" name="Table 4"/>
          <p:cNvGraphicFramePr>
            <a:graphicFrameLocks noGrp="1"/>
          </p:cNvGraphicFramePr>
          <p:nvPr>
            <p:extLst>
              <p:ext uri="{D42A27DB-BD31-4B8C-83A1-F6EECF244321}">
                <p14:modId xmlns:p14="http://schemas.microsoft.com/office/powerpoint/2010/main" val="4161788505"/>
              </p:ext>
            </p:extLst>
          </p:nvPr>
        </p:nvGraphicFramePr>
        <p:xfrm>
          <a:off x="236746" y="1533716"/>
          <a:ext cx="9851775" cy="4729528"/>
        </p:xfrm>
        <a:graphic>
          <a:graphicData uri="http://schemas.openxmlformats.org/drawingml/2006/table">
            <a:tbl>
              <a:tblPr firstRow="1" bandRow="1">
                <a:tableStyleId>{5DA37D80-6434-44D0-A028-1B22A696006F}</a:tableStyleId>
              </a:tblPr>
              <a:tblGrid>
                <a:gridCol w="3283925">
                  <a:extLst>
                    <a:ext uri="{9D8B030D-6E8A-4147-A177-3AD203B41FA5}">
                      <a16:colId xmlns:a16="http://schemas.microsoft.com/office/drawing/2014/main" val="2772700290"/>
                    </a:ext>
                  </a:extLst>
                </a:gridCol>
                <a:gridCol w="3283925">
                  <a:extLst>
                    <a:ext uri="{9D8B030D-6E8A-4147-A177-3AD203B41FA5}">
                      <a16:colId xmlns:a16="http://schemas.microsoft.com/office/drawing/2014/main" val="1141310854"/>
                    </a:ext>
                  </a:extLst>
                </a:gridCol>
                <a:gridCol w="3283925">
                  <a:extLst>
                    <a:ext uri="{9D8B030D-6E8A-4147-A177-3AD203B41FA5}">
                      <a16:colId xmlns:a16="http://schemas.microsoft.com/office/drawing/2014/main" val="1290177488"/>
                    </a:ext>
                  </a:extLst>
                </a:gridCol>
              </a:tblGrid>
              <a:tr h="824242">
                <a:tc>
                  <a:txBody>
                    <a:bodyPr/>
                    <a:lstStyle/>
                    <a:p>
                      <a:endParaRPr lang="en-GB" sz="2200" dirty="0">
                        <a:solidFill>
                          <a:srgbClr val="002060"/>
                        </a:solidFill>
                      </a:endParaRPr>
                    </a:p>
                  </a:txBody>
                  <a:tcPr>
                    <a:noFill/>
                  </a:tcPr>
                </a:tc>
                <a:tc>
                  <a:txBody>
                    <a:bodyPr/>
                    <a:lstStyle/>
                    <a:p>
                      <a:pPr algn="ctr"/>
                      <a:r>
                        <a:rPr lang="en-GB" sz="2200" dirty="0">
                          <a:solidFill>
                            <a:srgbClr val="002060"/>
                          </a:solidFill>
                        </a:rPr>
                        <a:t>‘s/he’ (or ‘it’)</a:t>
                      </a:r>
                    </a:p>
                  </a:txBody>
                  <a:tcPr anchor="ctr">
                    <a:solidFill>
                      <a:schemeClr val="accent2">
                        <a:lumMod val="20000"/>
                        <a:lumOff val="80000"/>
                      </a:schemeClr>
                    </a:solidFill>
                  </a:tcPr>
                </a:tc>
                <a:tc>
                  <a:txBody>
                    <a:bodyPr/>
                    <a:lstStyle/>
                    <a:p>
                      <a:pPr algn="ctr"/>
                      <a:r>
                        <a:rPr lang="en-GB" sz="2200" dirty="0">
                          <a:solidFill>
                            <a:srgbClr val="002060"/>
                          </a:solidFill>
                        </a:rPr>
                        <a:t>‘they’</a:t>
                      </a:r>
                    </a:p>
                  </a:txBody>
                  <a:tcPr anchor="ctr">
                    <a:solidFill>
                      <a:schemeClr val="accent4">
                        <a:lumMod val="20000"/>
                        <a:lumOff val="80000"/>
                      </a:schemeClr>
                    </a:solidFill>
                  </a:tcPr>
                </a:tc>
                <a:extLst>
                  <a:ext uri="{0D108BD9-81ED-4DB2-BD59-A6C34878D82A}">
                    <a16:rowId xmlns:a16="http://schemas.microsoft.com/office/drawing/2014/main" val="1379795459"/>
                  </a:ext>
                </a:extLst>
              </a:tr>
              <a:tr h="1295795">
                <a:tc>
                  <a:txBody>
                    <a:bodyPr/>
                    <a:lstStyle/>
                    <a:p>
                      <a:r>
                        <a:rPr lang="en-GB" sz="2200" b="1" dirty="0">
                          <a:solidFill>
                            <a:srgbClr val="002060"/>
                          </a:solidFill>
                        </a:rPr>
                        <a:t>1) Los </a:t>
                      </a:r>
                      <a:r>
                        <a:rPr lang="en-GB" sz="2200" b="1" dirty="0" err="1">
                          <a:solidFill>
                            <a:srgbClr val="002060"/>
                          </a:solidFill>
                        </a:rPr>
                        <a:t>incas</a:t>
                      </a:r>
                      <a:r>
                        <a:rPr lang="en-GB" sz="2200" b="1" dirty="0">
                          <a:solidFill>
                            <a:srgbClr val="002060"/>
                          </a:solidFill>
                        </a:rPr>
                        <a:t> y los </a:t>
                      </a:r>
                      <a:r>
                        <a:rPr lang="en-GB" sz="2200" b="1" dirty="0" err="1">
                          <a:solidFill>
                            <a:srgbClr val="002060"/>
                          </a:solidFill>
                        </a:rPr>
                        <a:t>españoles</a:t>
                      </a:r>
                      <a:r>
                        <a:rPr lang="en-GB" sz="2200" b="1" dirty="0">
                          <a:solidFill>
                            <a:srgbClr val="002060"/>
                          </a:solidFill>
                        </a:rPr>
                        <a:t> van al </a:t>
                      </a:r>
                      <a:r>
                        <a:rPr lang="en-GB" sz="2200" b="1" dirty="0" err="1">
                          <a:solidFill>
                            <a:srgbClr val="002060"/>
                          </a:solidFill>
                        </a:rPr>
                        <a:t>mismo</a:t>
                      </a:r>
                      <a:r>
                        <a:rPr lang="en-GB" sz="2200" b="1" dirty="0">
                          <a:solidFill>
                            <a:srgbClr val="002060"/>
                          </a:solidFill>
                        </a:rPr>
                        <a:t> </a:t>
                      </a:r>
                      <a:r>
                        <a:rPr lang="en-GB" sz="2200" b="1" dirty="0" err="1">
                          <a:solidFill>
                            <a:srgbClr val="002060"/>
                          </a:solidFill>
                        </a:rPr>
                        <a:t>lugar</a:t>
                      </a:r>
                      <a:r>
                        <a:rPr lang="en-GB" sz="2200" b="1" dirty="0">
                          <a:solidFill>
                            <a:srgbClr val="002060"/>
                          </a:solidFill>
                        </a:rPr>
                        <a:t> para </a:t>
                      </a:r>
                      <a:r>
                        <a:rPr lang="en-GB" sz="2200" b="1" dirty="0" err="1">
                          <a:solidFill>
                            <a:srgbClr val="002060"/>
                          </a:solidFill>
                        </a:rPr>
                        <a:t>hablar</a:t>
                      </a:r>
                      <a:endParaRPr lang="en-GB" sz="2200" b="1" dirty="0">
                        <a:solidFill>
                          <a:srgbClr val="002060"/>
                        </a:solidFill>
                      </a:endParaRPr>
                    </a:p>
                  </a:txBody>
                  <a:tcPr anchor="ctr">
                    <a:noFill/>
                  </a:tcPr>
                </a:tc>
                <a:tc>
                  <a:txBody>
                    <a:bodyPr/>
                    <a:lstStyle/>
                    <a:p>
                      <a:endParaRPr lang="en-GB" sz="2200" dirty="0">
                        <a:solidFill>
                          <a:srgbClr val="002060"/>
                        </a:solidFill>
                      </a:endParaRPr>
                    </a:p>
                  </a:txBody>
                  <a:tcPr>
                    <a:noFill/>
                  </a:tcPr>
                </a:tc>
                <a:tc>
                  <a:txBody>
                    <a:bodyPr/>
                    <a:lstStyle/>
                    <a:p>
                      <a:endParaRPr lang="en-GB" sz="2200" dirty="0">
                        <a:solidFill>
                          <a:srgbClr val="002060"/>
                        </a:solidFill>
                      </a:endParaRPr>
                    </a:p>
                  </a:txBody>
                  <a:tcPr>
                    <a:noFill/>
                  </a:tcPr>
                </a:tc>
                <a:extLst>
                  <a:ext uri="{0D108BD9-81ED-4DB2-BD59-A6C34878D82A}">
                    <a16:rowId xmlns:a16="http://schemas.microsoft.com/office/drawing/2014/main" val="2198118787"/>
                  </a:ext>
                </a:extLst>
              </a:tr>
              <a:tr h="824242">
                <a:tc>
                  <a:txBody>
                    <a:bodyPr/>
                    <a:lstStyle/>
                    <a:p>
                      <a:r>
                        <a:rPr lang="en-GB" sz="2200" b="1" dirty="0">
                          <a:solidFill>
                            <a:srgbClr val="002060"/>
                          </a:solidFill>
                        </a:rPr>
                        <a:t>2) </a:t>
                      </a:r>
                      <a:r>
                        <a:rPr lang="en-GB" sz="2200" b="1" dirty="0" err="1">
                          <a:solidFill>
                            <a:srgbClr val="002060"/>
                          </a:solidFill>
                        </a:rPr>
                        <a:t>Problemas</a:t>
                      </a:r>
                      <a:r>
                        <a:rPr lang="en-GB" sz="2200" b="1" dirty="0">
                          <a:solidFill>
                            <a:srgbClr val="002060"/>
                          </a:solidFill>
                        </a:rPr>
                        <a:t> de </a:t>
                      </a:r>
                      <a:r>
                        <a:rPr lang="en-GB" sz="2200" b="1" dirty="0" err="1">
                          <a:solidFill>
                            <a:srgbClr val="002060"/>
                          </a:solidFill>
                        </a:rPr>
                        <a:t>comunicación</a:t>
                      </a:r>
                      <a:endParaRPr lang="en-GB" sz="2200" b="1" dirty="0">
                        <a:solidFill>
                          <a:srgbClr val="002060"/>
                        </a:solidFill>
                      </a:endParaRPr>
                    </a:p>
                  </a:txBody>
                  <a:tcPr anchor="ctr">
                    <a:noFill/>
                  </a:tcPr>
                </a:tc>
                <a:tc>
                  <a:txBody>
                    <a:bodyPr/>
                    <a:lstStyle/>
                    <a:p>
                      <a:endParaRPr lang="en-GB" sz="2200" dirty="0">
                        <a:solidFill>
                          <a:srgbClr val="002060"/>
                        </a:solidFill>
                      </a:endParaRPr>
                    </a:p>
                  </a:txBody>
                  <a:tcPr>
                    <a:noFill/>
                  </a:tcPr>
                </a:tc>
                <a:tc>
                  <a:txBody>
                    <a:bodyPr/>
                    <a:lstStyle/>
                    <a:p>
                      <a:endParaRPr lang="en-GB" sz="2200" dirty="0">
                        <a:solidFill>
                          <a:srgbClr val="002060"/>
                        </a:solidFill>
                      </a:endParaRPr>
                    </a:p>
                  </a:txBody>
                  <a:tcPr>
                    <a:noFill/>
                  </a:tcPr>
                </a:tc>
                <a:extLst>
                  <a:ext uri="{0D108BD9-81ED-4DB2-BD59-A6C34878D82A}">
                    <a16:rowId xmlns:a16="http://schemas.microsoft.com/office/drawing/2014/main" val="490054270"/>
                  </a:ext>
                </a:extLst>
              </a:tr>
              <a:tr h="824242">
                <a:tc>
                  <a:txBody>
                    <a:bodyPr/>
                    <a:lstStyle/>
                    <a:p>
                      <a:r>
                        <a:rPr lang="en-GB" sz="2200" b="1" dirty="0">
                          <a:solidFill>
                            <a:srgbClr val="002060"/>
                          </a:solidFill>
                        </a:rPr>
                        <a:t>3) Entre la </a:t>
                      </a:r>
                      <a:r>
                        <a:rPr lang="en-GB" sz="2200" b="1" dirty="0" err="1">
                          <a:solidFill>
                            <a:srgbClr val="002060"/>
                          </a:solidFill>
                        </a:rPr>
                        <a:t>vida</a:t>
                      </a:r>
                      <a:r>
                        <a:rPr lang="en-GB" sz="2200" b="1" dirty="0">
                          <a:solidFill>
                            <a:srgbClr val="002060"/>
                          </a:solidFill>
                        </a:rPr>
                        <a:t> y la </a:t>
                      </a:r>
                      <a:r>
                        <a:rPr lang="en-GB" sz="2200" b="1" dirty="0" err="1">
                          <a:solidFill>
                            <a:srgbClr val="002060"/>
                          </a:solidFill>
                        </a:rPr>
                        <a:t>muerte</a:t>
                      </a:r>
                      <a:endParaRPr lang="en-GB" sz="2200" b="1" dirty="0">
                        <a:solidFill>
                          <a:srgbClr val="002060"/>
                        </a:solidFill>
                      </a:endParaRPr>
                    </a:p>
                  </a:txBody>
                  <a:tcPr anchor="ctr">
                    <a:noFill/>
                  </a:tcPr>
                </a:tc>
                <a:tc>
                  <a:txBody>
                    <a:bodyPr/>
                    <a:lstStyle/>
                    <a:p>
                      <a:endParaRPr lang="en-GB" sz="2200" dirty="0">
                        <a:solidFill>
                          <a:srgbClr val="002060"/>
                        </a:solidFill>
                      </a:endParaRPr>
                    </a:p>
                  </a:txBody>
                  <a:tcPr>
                    <a:noFill/>
                  </a:tcPr>
                </a:tc>
                <a:tc>
                  <a:txBody>
                    <a:bodyPr/>
                    <a:lstStyle/>
                    <a:p>
                      <a:endParaRPr lang="en-GB" sz="2200" dirty="0">
                        <a:solidFill>
                          <a:srgbClr val="002060"/>
                        </a:solidFill>
                      </a:endParaRPr>
                    </a:p>
                  </a:txBody>
                  <a:tcPr>
                    <a:noFill/>
                  </a:tcPr>
                </a:tc>
                <a:extLst>
                  <a:ext uri="{0D108BD9-81ED-4DB2-BD59-A6C34878D82A}">
                    <a16:rowId xmlns:a16="http://schemas.microsoft.com/office/drawing/2014/main" val="4069056553"/>
                  </a:ext>
                </a:extLst>
              </a:tr>
              <a:tr h="824242">
                <a:tc>
                  <a:txBody>
                    <a:bodyPr/>
                    <a:lstStyle/>
                    <a:p>
                      <a:r>
                        <a:rPr lang="en-GB" sz="2200" b="1" dirty="0">
                          <a:solidFill>
                            <a:srgbClr val="002060"/>
                          </a:solidFill>
                        </a:rPr>
                        <a:t>4) El fin de los </a:t>
                      </a:r>
                      <a:r>
                        <a:rPr lang="en-GB" sz="2200" b="1" dirty="0" err="1">
                          <a:solidFill>
                            <a:srgbClr val="002060"/>
                          </a:solidFill>
                        </a:rPr>
                        <a:t>incas</a:t>
                      </a:r>
                      <a:endParaRPr lang="en-GB" sz="2200" b="1" dirty="0">
                        <a:solidFill>
                          <a:srgbClr val="002060"/>
                        </a:solidFill>
                      </a:endParaRPr>
                    </a:p>
                  </a:txBody>
                  <a:tcPr anchor="ctr">
                    <a:noFill/>
                  </a:tcPr>
                </a:tc>
                <a:tc>
                  <a:txBody>
                    <a:bodyPr/>
                    <a:lstStyle/>
                    <a:p>
                      <a:endParaRPr lang="en-GB" sz="2200">
                        <a:solidFill>
                          <a:srgbClr val="002060"/>
                        </a:solidFill>
                      </a:endParaRPr>
                    </a:p>
                  </a:txBody>
                  <a:tcPr>
                    <a:noFill/>
                  </a:tcPr>
                </a:tc>
                <a:tc>
                  <a:txBody>
                    <a:bodyPr/>
                    <a:lstStyle/>
                    <a:p>
                      <a:endParaRPr lang="en-GB" sz="2200" dirty="0">
                        <a:solidFill>
                          <a:srgbClr val="002060"/>
                        </a:solidFill>
                      </a:endParaRPr>
                    </a:p>
                  </a:txBody>
                  <a:tcPr>
                    <a:noFill/>
                  </a:tcPr>
                </a:tc>
                <a:extLst>
                  <a:ext uri="{0D108BD9-81ED-4DB2-BD59-A6C34878D82A}">
                    <a16:rowId xmlns:a16="http://schemas.microsoft.com/office/drawing/2014/main" val="2265171326"/>
                  </a:ext>
                </a:extLst>
              </a:tr>
            </a:tbl>
          </a:graphicData>
        </a:graphic>
      </p:graphicFrame>
      <p:sp>
        <p:nvSpPr>
          <p:cNvPr id="2" name="CuadroTexto 1">
            <a:extLst>
              <a:ext uri="{FF2B5EF4-FFF2-40B4-BE49-F238E27FC236}">
                <a16:creationId xmlns:a16="http://schemas.microsoft.com/office/drawing/2014/main" id="{911D26A3-89A2-194C-8607-F70CA4747197}"/>
              </a:ext>
            </a:extLst>
          </p:cNvPr>
          <p:cNvSpPr txBox="1"/>
          <p:nvPr/>
        </p:nvSpPr>
        <p:spPr>
          <a:xfrm>
            <a:off x="3565653" y="2450709"/>
            <a:ext cx="2055371" cy="430887"/>
          </a:xfrm>
          <a:prstGeom prst="rect">
            <a:avLst/>
          </a:prstGeom>
          <a:noFill/>
        </p:spPr>
        <p:txBody>
          <a:bodyPr wrap="none" rtlCol="0">
            <a:spAutoFit/>
          </a:bodyPr>
          <a:lstStyle/>
          <a:p>
            <a:pPr algn="l"/>
            <a:r>
              <a:rPr lang="es-GB" sz="2200" dirty="0">
                <a:solidFill>
                  <a:schemeClr val="accent5">
                    <a:lumMod val="50000"/>
                  </a:schemeClr>
                </a:solidFill>
              </a:rPr>
              <a:t>2: envió, viajó</a:t>
            </a:r>
          </a:p>
        </p:txBody>
      </p:sp>
      <p:sp>
        <p:nvSpPr>
          <p:cNvPr id="13" name="CuadroTexto 12">
            <a:extLst>
              <a:ext uri="{FF2B5EF4-FFF2-40B4-BE49-F238E27FC236}">
                <a16:creationId xmlns:a16="http://schemas.microsoft.com/office/drawing/2014/main" id="{ECADB50E-AFBA-1547-938F-117472B3E9BE}"/>
              </a:ext>
            </a:extLst>
          </p:cNvPr>
          <p:cNvSpPr txBox="1"/>
          <p:nvPr/>
        </p:nvSpPr>
        <p:spPr>
          <a:xfrm>
            <a:off x="6901093" y="2449176"/>
            <a:ext cx="2512226" cy="430887"/>
          </a:xfrm>
          <a:prstGeom prst="rect">
            <a:avLst/>
          </a:prstGeom>
          <a:noFill/>
        </p:spPr>
        <p:txBody>
          <a:bodyPr wrap="none" rtlCol="0">
            <a:spAutoFit/>
          </a:bodyPr>
          <a:lstStyle/>
          <a:p>
            <a:pPr algn="l"/>
            <a:r>
              <a:rPr lang="es-GB" sz="2200" dirty="0">
                <a:solidFill>
                  <a:schemeClr val="accent5">
                    <a:lumMod val="50000"/>
                  </a:schemeClr>
                </a:solidFill>
              </a:rPr>
              <a:t>1: acompañaron</a:t>
            </a:r>
          </a:p>
        </p:txBody>
      </p:sp>
      <p:sp>
        <p:nvSpPr>
          <p:cNvPr id="14" name="CuadroTexto 13">
            <a:extLst>
              <a:ext uri="{FF2B5EF4-FFF2-40B4-BE49-F238E27FC236}">
                <a16:creationId xmlns:a16="http://schemas.microsoft.com/office/drawing/2014/main" id="{632BBE15-88A7-FE4D-B000-3DEEB6848339}"/>
              </a:ext>
            </a:extLst>
          </p:cNvPr>
          <p:cNvSpPr txBox="1"/>
          <p:nvPr/>
        </p:nvSpPr>
        <p:spPr>
          <a:xfrm>
            <a:off x="3499695" y="3798589"/>
            <a:ext cx="3026860" cy="769441"/>
          </a:xfrm>
          <a:prstGeom prst="rect">
            <a:avLst/>
          </a:prstGeom>
          <a:noFill/>
        </p:spPr>
        <p:txBody>
          <a:bodyPr wrap="square" rtlCol="0">
            <a:spAutoFit/>
          </a:bodyPr>
          <a:lstStyle/>
          <a:p>
            <a:r>
              <a:rPr lang="en-GB" sz="2200" dirty="0">
                <a:solidFill>
                  <a:srgbClr val="002060"/>
                </a:solidFill>
              </a:rPr>
              <a:t>6: </a:t>
            </a:r>
            <a:r>
              <a:rPr lang="en-GB" sz="2200" dirty="0" err="1">
                <a:solidFill>
                  <a:srgbClr val="002060"/>
                </a:solidFill>
              </a:rPr>
              <a:t>habló</a:t>
            </a:r>
            <a:r>
              <a:rPr lang="en-GB" sz="2200" dirty="0">
                <a:solidFill>
                  <a:srgbClr val="002060"/>
                </a:solidFill>
              </a:rPr>
              <a:t> (2), </a:t>
            </a:r>
            <a:r>
              <a:rPr lang="en-GB" sz="2200" dirty="0" err="1">
                <a:solidFill>
                  <a:srgbClr val="002060"/>
                </a:solidFill>
              </a:rPr>
              <a:t>mostró</a:t>
            </a:r>
            <a:r>
              <a:rPr lang="en-GB" sz="2200" dirty="0">
                <a:solidFill>
                  <a:srgbClr val="002060"/>
                </a:solidFill>
              </a:rPr>
              <a:t>, </a:t>
            </a:r>
            <a:r>
              <a:rPr lang="en-GB" sz="2200" dirty="0" err="1">
                <a:solidFill>
                  <a:srgbClr val="002060"/>
                </a:solidFill>
              </a:rPr>
              <a:t>tomó</a:t>
            </a:r>
            <a:r>
              <a:rPr lang="en-GB" sz="2200" dirty="0">
                <a:solidFill>
                  <a:srgbClr val="002060"/>
                </a:solidFill>
              </a:rPr>
              <a:t>, </a:t>
            </a:r>
            <a:r>
              <a:rPr lang="en-GB" sz="2200" dirty="0" err="1">
                <a:solidFill>
                  <a:srgbClr val="002060"/>
                </a:solidFill>
              </a:rPr>
              <a:t>miró</a:t>
            </a:r>
            <a:r>
              <a:rPr lang="en-GB" sz="2200" dirty="0">
                <a:solidFill>
                  <a:srgbClr val="002060"/>
                </a:solidFill>
              </a:rPr>
              <a:t>, </a:t>
            </a:r>
            <a:r>
              <a:rPr lang="en-GB" sz="2200" dirty="0" err="1">
                <a:solidFill>
                  <a:srgbClr val="002060"/>
                </a:solidFill>
              </a:rPr>
              <a:t>tiró</a:t>
            </a:r>
            <a:endParaRPr lang="en-GB" sz="2200" dirty="0">
              <a:solidFill>
                <a:srgbClr val="002060"/>
              </a:solidFill>
            </a:endParaRPr>
          </a:p>
        </p:txBody>
      </p:sp>
      <p:sp>
        <p:nvSpPr>
          <p:cNvPr id="15" name="CuadroTexto 14">
            <a:extLst>
              <a:ext uri="{FF2B5EF4-FFF2-40B4-BE49-F238E27FC236}">
                <a16:creationId xmlns:a16="http://schemas.microsoft.com/office/drawing/2014/main" id="{0BDC6C13-8236-4F46-BB73-71D172CEF035}"/>
              </a:ext>
            </a:extLst>
          </p:cNvPr>
          <p:cNvSpPr txBox="1"/>
          <p:nvPr/>
        </p:nvSpPr>
        <p:spPr>
          <a:xfrm>
            <a:off x="6903354" y="3913993"/>
            <a:ext cx="3026860" cy="430887"/>
          </a:xfrm>
          <a:prstGeom prst="rect">
            <a:avLst/>
          </a:prstGeom>
          <a:noFill/>
        </p:spPr>
        <p:txBody>
          <a:bodyPr wrap="square" rtlCol="0">
            <a:spAutoFit/>
          </a:bodyPr>
          <a:lstStyle/>
          <a:p>
            <a:r>
              <a:rPr lang="en-GB" sz="2200" dirty="0">
                <a:solidFill>
                  <a:srgbClr val="002060"/>
                </a:solidFill>
              </a:rPr>
              <a:t>0</a:t>
            </a:r>
          </a:p>
        </p:txBody>
      </p:sp>
      <p:sp>
        <p:nvSpPr>
          <p:cNvPr id="16" name="CuadroTexto 15">
            <a:extLst>
              <a:ext uri="{FF2B5EF4-FFF2-40B4-BE49-F238E27FC236}">
                <a16:creationId xmlns:a16="http://schemas.microsoft.com/office/drawing/2014/main" id="{B43D3104-69C8-B742-85C7-ACF577AE58DF}"/>
              </a:ext>
            </a:extLst>
          </p:cNvPr>
          <p:cNvSpPr txBox="1"/>
          <p:nvPr/>
        </p:nvSpPr>
        <p:spPr>
          <a:xfrm>
            <a:off x="3536214" y="4622988"/>
            <a:ext cx="3026860" cy="769441"/>
          </a:xfrm>
          <a:prstGeom prst="rect">
            <a:avLst/>
          </a:prstGeom>
          <a:noFill/>
        </p:spPr>
        <p:txBody>
          <a:bodyPr wrap="square" rtlCol="0">
            <a:spAutoFit/>
          </a:bodyPr>
          <a:lstStyle/>
          <a:p>
            <a:r>
              <a:rPr lang="en-GB" sz="2200" dirty="0">
                <a:solidFill>
                  <a:srgbClr val="002060"/>
                </a:solidFill>
              </a:rPr>
              <a:t>3: </a:t>
            </a:r>
            <a:r>
              <a:rPr lang="en-GB" sz="2200" dirty="0" err="1">
                <a:solidFill>
                  <a:srgbClr val="002060"/>
                </a:solidFill>
              </a:rPr>
              <a:t>amenazó</a:t>
            </a:r>
            <a:r>
              <a:rPr lang="en-GB" sz="2200" dirty="0">
                <a:solidFill>
                  <a:srgbClr val="002060"/>
                </a:solidFill>
              </a:rPr>
              <a:t>, </a:t>
            </a:r>
            <a:r>
              <a:rPr lang="en-GB" sz="2200" dirty="0" err="1">
                <a:solidFill>
                  <a:srgbClr val="002060"/>
                </a:solidFill>
              </a:rPr>
              <a:t>tomó</a:t>
            </a:r>
            <a:r>
              <a:rPr lang="en-GB" sz="2200" dirty="0">
                <a:solidFill>
                  <a:srgbClr val="002060"/>
                </a:solidFill>
              </a:rPr>
              <a:t>, </a:t>
            </a:r>
            <a:r>
              <a:rPr lang="en-GB" sz="2200" dirty="0" err="1">
                <a:solidFill>
                  <a:srgbClr val="002060"/>
                </a:solidFill>
              </a:rPr>
              <a:t>regaló</a:t>
            </a:r>
            <a:endParaRPr lang="en-GB" sz="2200" dirty="0">
              <a:solidFill>
                <a:srgbClr val="002060"/>
              </a:solidFill>
            </a:endParaRPr>
          </a:p>
        </p:txBody>
      </p:sp>
      <p:sp>
        <p:nvSpPr>
          <p:cNvPr id="17" name="CuadroTexto 16">
            <a:extLst>
              <a:ext uri="{FF2B5EF4-FFF2-40B4-BE49-F238E27FC236}">
                <a16:creationId xmlns:a16="http://schemas.microsoft.com/office/drawing/2014/main" id="{D6465F6E-CB3C-5645-AEAF-5665B4FA6376}"/>
              </a:ext>
            </a:extLst>
          </p:cNvPr>
          <p:cNvSpPr txBox="1"/>
          <p:nvPr/>
        </p:nvSpPr>
        <p:spPr>
          <a:xfrm>
            <a:off x="6901093" y="4658018"/>
            <a:ext cx="3026860" cy="769441"/>
          </a:xfrm>
          <a:prstGeom prst="rect">
            <a:avLst/>
          </a:prstGeom>
          <a:noFill/>
        </p:spPr>
        <p:txBody>
          <a:bodyPr wrap="square" rtlCol="0">
            <a:spAutoFit/>
          </a:bodyPr>
          <a:lstStyle/>
          <a:p>
            <a:r>
              <a:rPr lang="en-GB" sz="2200" dirty="0">
                <a:solidFill>
                  <a:srgbClr val="002060"/>
                </a:solidFill>
              </a:rPr>
              <a:t>3: </a:t>
            </a:r>
            <a:r>
              <a:rPr lang="en-GB" sz="2200" dirty="0" err="1">
                <a:solidFill>
                  <a:srgbClr val="002060"/>
                </a:solidFill>
              </a:rPr>
              <a:t>atacaron</a:t>
            </a:r>
            <a:r>
              <a:rPr lang="en-GB" sz="2200" dirty="0">
                <a:solidFill>
                  <a:srgbClr val="002060"/>
                </a:solidFill>
              </a:rPr>
              <a:t>, </a:t>
            </a:r>
            <a:r>
              <a:rPr lang="en-GB" sz="2200" dirty="0" err="1">
                <a:solidFill>
                  <a:srgbClr val="002060"/>
                </a:solidFill>
              </a:rPr>
              <a:t>mataron</a:t>
            </a:r>
            <a:r>
              <a:rPr lang="en-GB" sz="2200" dirty="0">
                <a:solidFill>
                  <a:srgbClr val="002060"/>
                </a:solidFill>
              </a:rPr>
              <a:t>, </a:t>
            </a:r>
            <a:r>
              <a:rPr lang="en-GB" sz="2200" dirty="0" err="1">
                <a:solidFill>
                  <a:srgbClr val="002060"/>
                </a:solidFill>
              </a:rPr>
              <a:t>escaparon</a:t>
            </a:r>
            <a:endParaRPr lang="en-GB" sz="2200" dirty="0">
              <a:solidFill>
                <a:srgbClr val="002060"/>
              </a:solidFill>
            </a:endParaRPr>
          </a:p>
        </p:txBody>
      </p:sp>
      <p:sp>
        <p:nvSpPr>
          <p:cNvPr id="18" name="CuadroTexto 17">
            <a:extLst>
              <a:ext uri="{FF2B5EF4-FFF2-40B4-BE49-F238E27FC236}">
                <a16:creationId xmlns:a16="http://schemas.microsoft.com/office/drawing/2014/main" id="{C51E6B3B-2B87-C54B-97C1-A5816CB3AE72}"/>
              </a:ext>
            </a:extLst>
          </p:cNvPr>
          <p:cNvSpPr txBox="1"/>
          <p:nvPr/>
        </p:nvSpPr>
        <p:spPr>
          <a:xfrm>
            <a:off x="3565653" y="5480054"/>
            <a:ext cx="3026860" cy="769441"/>
          </a:xfrm>
          <a:prstGeom prst="rect">
            <a:avLst/>
          </a:prstGeom>
          <a:noFill/>
        </p:spPr>
        <p:txBody>
          <a:bodyPr wrap="square" rtlCol="0">
            <a:spAutoFit/>
          </a:bodyPr>
          <a:lstStyle/>
          <a:p>
            <a:r>
              <a:rPr lang="en-GB" sz="2200" dirty="0">
                <a:solidFill>
                  <a:srgbClr val="002060"/>
                </a:solidFill>
              </a:rPr>
              <a:t>3: </a:t>
            </a:r>
            <a:r>
              <a:rPr lang="en-GB" sz="2200" dirty="0" err="1">
                <a:solidFill>
                  <a:srgbClr val="002060"/>
                </a:solidFill>
              </a:rPr>
              <a:t>mató</a:t>
            </a:r>
            <a:r>
              <a:rPr lang="en-GB" sz="2200" dirty="0">
                <a:solidFill>
                  <a:srgbClr val="002060"/>
                </a:solidFill>
              </a:rPr>
              <a:t>, </a:t>
            </a:r>
            <a:r>
              <a:rPr lang="en-GB" sz="2200" dirty="0" err="1">
                <a:solidFill>
                  <a:srgbClr val="002060"/>
                </a:solidFill>
              </a:rPr>
              <a:t>consideró</a:t>
            </a:r>
            <a:r>
              <a:rPr lang="en-GB" sz="2200" dirty="0">
                <a:solidFill>
                  <a:srgbClr val="002060"/>
                </a:solidFill>
              </a:rPr>
              <a:t>, </a:t>
            </a:r>
            <a:r>
              <a:rPr lang="en-GB" sz="2200" dirty="0" err="1">
                <a:solidFill>
                  <a:srgbClr val="002060"/>
                </a:solidFill>
              </a:rPr>
              <a:t>cambió</a:t>
            </a:r>
            <a:endParaRPr lang="en-GB" sz="2200" dirty="0">
              <a:solidFill>
                <a:srgbClr val="002060"/>
              </a:solidFill>
            </a:endParaRPr>
          </a:p>
        </p:txBody>
      </p:sp>
      <p:sp>
        <p:nvSpPr>
          <p:cNvPr id="19" name="CuadroTexto 18">
            <a:extLst>
              <a:ext uri="{FF2B5EF4-FFF2-40B4-BE49-F238E27FC236}">
                <a16:creationId xmlns:a16="http://schemas.microsoft.com/office/drawing/2014/main" id="{9055E190-938E-1F48-BDE2-D6321D0AB2F5}"/>
              </a:ext>
            </a:extLst>
          </p:cNvPr>
          <p:cNvSpPr txBox="1"/>
          <p:nvPr/>
        </p:nvSpPr>
        <p:spPr>
          <a:xfrm>
            <a:off x="6901093" y="5525153"/>
            <a:ext cx="3026860" cy="430887"/>
          </a:xfrm>
          <a:prstGeom prst="rect">
            <a:avLst/>
          </a:prstGeom>
          <a:noFill/>
        </p:spPr>
        <p:txBody>
          <a:bodyPr wrap="square" rtlCol="0">
            <a:spAutoFit/>
          </a:bodyPr>
          <a:lstStyle/>
          <a:p>
            <a:r>
              <a:rPr lang="en-GB" sz="2200" dirty="0">
                <a:solidFill>
                  <a:srgbClr val="002060"/>
                </a:solidFill>
              </a:rPr>
              <a:t>0</a:t>
            </a:r>
          </a:p>
        </p:txBody>
      </p:sp>
      <p:pic>
        <p:nvPicPr>
          <p:cNvPr id="7" name="Imagen 6">
            <a:extLst>
              <a:ext uri="{FF2B5EF4-FFF2-40B4-BE49-F238E27FC236}">
                <a16:creationId xmlns:a16="http://schemas.microsoft.com/office/drawing/2014/main" id="{E7831722-7A5C-024D-8E31-C3AD92FC6493}"/>
              </a:ext>
            </a:extLst>
          </p:cNvPr>
          <p:cNvPicPr>
            <a:picLocks noChangeAspect="1"/>
          </p:cNvPicPr>
          <p:nvPr/>
        </p:nvPicPr>
        <p:blipFill>
          <a:blip r:embed="rId3"/>
          <a:stretch>
            <a:fillRect/>
          </a:stretch>
        </p:blipFill>
        <p:spPr>
          <a:xfrm>
            <a:off x="10359004" y="1176919"/>
            <a:ext cx="1569140" cy="1959473"/>
          </a:xfrm>
          <a:prstGeom prst="rect">
            <a:avLst/>
          </a:prstGeom>
        </p:spPr>
      </p:pic>
      <p:pic>
        <p:nvPicPr>
          <p:cNvPr id="20" name="Imagen 19">
            <a:extLst>
              <a:ext uri="{FF2B5EF4-FFF2-40B4-BE49-F238E27FC236}">
                <a16:creationId xmlns:a16="http://schemas.microsoft.com/office/drawing/2014/main" id="{73C9E414-961F-9043-9C25-0EA6A5EABC2A}"/>
              </a:ext>
            </a:extLst>
          </p:cNvPr>
          <p:cNvPicPr>
            <a:picLocks noChangeAspect="1"/>
          </p:cNvPicPr>
          <p:nvPr/>
        </p:nvPicPr>
        <p:blipFill>
          <a:blip r:embed="rId4"/>
          <a:stretch>
            <a:fillRect/>
          </a:stretch>
        </p:blipFill>
        <p:spPr>
          <a:xfrm>
            <a:off x="10465837" y="3429000"/>
            <a:ext cx="1491482" cy="2722481"/>
          </a:xfrm>
          <a:prstGeom prst="rect">
            <a:avLst/>
          </a:prstGeom>
        </p:spPr>
      </p:pic>
    </p:spTree>
    <p:extLst>
      <p:ext uri="{BB962C8B-B14F-4D97-AF65-F5344CB8AC3E}">
        <p14:creationId xmlns:p14="http://schemas.microsoft.com/office/powerpoint/2010/main" val="175826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16"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3" name="Title 2"/>
          <p:cNvSpPr>
            <a:spLocks noGrp="1"/>
          </p:cNvSpPr>
          <p:nvPr>
            <p:ph type="title"/>
          </p:nvPr>
        </p:nvSpPr>
        <p:spPr>
          <a:xfrm>
            <a:off x="3046451" y="16765"/>
            <a:ext cx="4902200" cy="585627"/>
          </a:xfrm>
        </p:spPr>
        <p:txBody>
          <a:bodyPr>
            <a:normAutofit/>
          </a:bodyPr>
          <a:lstStyle/>
          <a:p>
            <a:r>
              <a:rPr lang="en-GB" sz="2800" b="1" dirty="0"/>
              <a:t>La </a:t>
            </a:r>
            <a:r>
              <a:rPr lang="en-GB" sz="2800" b="1" dirty="0" err="1"/>
              <a:t>historia</a:t>
            </a:r>
            <a:r>
              <a:rPr lang="en-GB" sz="2800" b="1" dirty="0"/>
              <a:t> de Perú (2)</a:t>
            </a:r>
          </a:p>
        </p:txBody>
      </p:sp>
      <p:sp>
        <p:nvSpPr>
          <p:cNvPr id="9" name="TextBox 8"/>
          <p:cNvSpPr txBox="1"/>
          <p:nvPr/>
        </p:nvSpPr>
        <p:spPr>
          <a:xfrm>
            <a:off x="218458" y="676261"/>
            <a:ext cx="9499919" cy="430887"/>
          </a:xfrm>
          <a:prstGeom prst="rect">
            <a:avLst/>
          </a:prstGeom>
          <a:noFill/>
        </p:spPr>
        <p:txBody>
          <a:bodyPr wrap="square" rtlCol="0">
            <a:spAutoFit/>
          </a:bodyPr>
          <a:lstStyle/>
          <a:p>
            <a:pPr algn="l"/>
            <a:r>
              <a:rPr lang="en-GB" sz="2200" b="1" dirty="0">
                <a:solidFill>
                  <a:schemeClr val="accent5">
                    <a:lumMod val="50000"/>
                  </a:schemeClr>
                </a:solidFill>
              </a:rPr>
              <a:t>¿</a:t>
            </a:r>
            <a:r>
              <a:rPr lang="en-GB" sz="2200" b="1" dirty="0" err="1">
                <a:solidFill>
                  <a:schemeClr val="accent5">
                    <a:lumMod val="50000"/>
                  </a:schemeClr>
                </a:solidFill>
              </a:rPr>
              <a:t>Entiendes</a:t>
            </a:r>
            <a:r>
              <a:rPr lang="en-GB" sz="2200" b="1" dirty="0">
                <a:solidFill>
                  <a:schemeClr val="accent5">
                    <a:lumMod val="50000"/>
                  </a:schemeClr>
                </a:solidFill>
              </a:rPr>
              <a:t> el </a:t>
            </a:r>
            <a:r>
              <a:rPr lang="en-GB" sz="2200" b="1" dirty="0" err="1">
                <a:solidFill>
                  <a:schemeClr val="accent5">
                    <a:lumMod val="50000"/>
                  </a:schemeClr>
                </a:solidFill>
              </a:rPr>
              <a:t>texto</a:t>
            </a:r>
            <a:r>
              <a:rPr lang="en-GB" sz="2200" b="1" dirty="0">
                <a:solidFill>
                  <a:schemeClr val="accent5">
                    <a:lumMod val="50000"/>
                  </a:schemeClr>
                </a:solidFill>
              </a:rPr>
              <a:t> bien? </a:t>
            </a:r>
            <a:r>
              <a:rPr lang="en-GB" sz="2200" b="1" dirty="0" err="1">
                <a:solidFill>
                  <a:schemeClr val="accent5">
                    <a:lumMod val="50000"/>
                  </a:schemeClr>
                </a:solidFill>
              </a:rPr>
              <a:t>Contesta</a:t>
            </a:r>
            <a:r>
              <a:rPr lang="en-GB" sz="2200" b="1" dirty="0">
                <a:solidFill>
                  <a:schemeClr val="accent5">
                    <a:lumMod val="50000"/>
                  </a:schemeClr>
                </a:solidFill>
              </a:rPr>
              <a:t> las </a:t>
            </a:r>
            <a:r>
              <a:rPr lang="en-GB" sz="2200" b="1" dirty="0" err="1">
                <a:solidFill>
                  <a:schemeClr val="accent5">
                    <a:lumMod val="50000"/>
                  </a:schemeClr>
                </a:solidFill>
              </a:rPr>
              <a:t>preguntas</a:t>
            </a:r>
            <a:r>
              <a:rPr lang="en-GB" sz="2200" b="1" dirty="0">
                <a:solidFill>
                  <a:schemeClr val="accent5">
                    <a:lumMod val="50000"/>
                  </a:schemeClr>
                </a:solidFill>
              </a:rPr>
              <a:t> </a:t>
            </a:r>
            <a:r>
              <a:rPr lang="en-GB" sz="2200" b="1" dirty="0" err="1">
                <a:solidFill>
                  <a:schemeClr val="accent5">
                    <a:lumMod val="50000"/>
                  </a:schemeClr>
                </a:solidFill>
              </a:rPr>
              <a:t>en</a:t>
            </a:r>
            <a:r>
              <a:rPr lang="en-GB" sz="2200" b="1" dirty="0">
                <a:solidFill>
                  <a:schemeClr val="accent5">
                    <a:lumMod val="50000"/>
                  </a:schemeClr>
                </a:solidFill>
              </a:rPr>
              <a:t> </a:t>
            </a:r>
            <a:r>
              <a:rPr lang="en-GB" sz="2200" b="1" dirty="0" err="1">
                <a:solidFill>
                  <a:schemeClr val="accent5">
                    <a:lumMod val="50000"/>
                  </a:schemeClr>
                </a:solidFill>
              </a:rPr>
              <a:t>inglés</a:t>
            </a:r>
            <a:r>
              <a:rPr lang="en-GB" sz="2200" b="1" dirty="0">
                <a:solidFill>
                  <a:schemeClr val="accent5">
                    <a:lumMod val="50000"/>
                  </a:schemeClr>
                </a:solidFill>
              </a:rPr>
              <a:t>.</a:t>
            </a:r>
          </a:p>
        </p:txBody>
      </p:sp>
      <p:sp>
        <p:nvSpPr>
          <p:cNvPr id="4" name="Llamada rectangular redondeada 3">
            <a:extLst>
              <a:ext uri="{FF2B5EF4-FFF2-40B4-BE49-F238E27FC236}">
                <a16:creationId xmlns:a16="http://schemas.microsoft.com/office/drawing/2014/main" id="{69439F9F-9B29-D345-BA84-7E3FB984ADD9}"/>
              </a:ext>
            </a:extLst>
          </p:cNvPr>
          <p:cNvSpPr/>
          <p:nvPr/>
        </p:nvSpPr>
        <p:spPr>
          <a:xfrm>
            <a:off x="661305" y="1227452"/>
            <a:ext cx="5396509" cy="728487"/>
          </a:xfrm>
          <a:prstGeom prst="wedgeRoundRectCallout">
            <a:avLst>
              <a:gd name="adj1" fmla="val -58945"/>
              <a:gd name="adj2" fmla="val 5364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1) How many men did Pizarro send to meet Atahualpa?</a:t>
            </a:r>
          </a:p>
        </p:txBody>
      </p:sp>
      <p:sp>
        <p:nvSpPr>
          <p:cNvPr id="26" name="Llamada rectangular redondeada 25">
            <a:extLst>
              <a:ext uri="{FF2B5EF4-FFF2-40B4-BE49-F238E27FC236}">
                <a16:creationId xmlns:a16="http://schemas.microsoft.com/office/drawing/2014/main" id="{809E38DD-FDEC-CC44-84C3-837A1634DB5B}"/>
              </a:ext>
            </a:extLst>
          </p:cNvPr>
          <p:cNvSpPr/>
          <p:nvPr/>
        </p:nvSpPr>
        <p:spPr>
          <a:xfrm>
            <a:off x="661306" y="2036230"/>
            <a:ext cx="4702178" cy="754683"/>
          </a:xfrm>
          <a:prstGeom prst="wedgeRoundRectCallout">
            <a:avLst>
              <a:gd name="adj1" fmla="val -60335"/>
              <a:gd name="adj2" fmla="val 40691"/>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2) How many soldiers did Atahualpa send? </a:t>
            </a:r>
          </a:p>
        </p:txBody>
      </p:sp>
      <p:sp>
        <p:nvSpPr>
          <p:cNvPr id="27" name="Llamada rectangular redondeada 26">
            <a:extLst>
              <a:ext uri="{FF2B5EF4-FFF2-40B4-BE49-F238E27FC236}">
                <a16:creationId xmlns:a16="http://schemas.microsoft.com/office/drawing/2014/main" id="{774EC088-38AC-794E-A93A-D353EFF3A6F2}"/>
              </a:ext>
            </a:extLst>
          </p:cNvPr>
          <p:cNvSpPr/>
          <p:nvPr/>
        </p:nvSpPr>
        <p:spPr>
          <a:xfrm>
            <a:off x="661306" y="2871204"/>
            <a:ext cx="5029608" cy="921207"/>
          </a:xfrm>
          <a:prstGeom prst="wedgeRoundRectCallout">
            <a:avLst>
              <a:gd name="adj1" fmla="val -57307"/>
              <a:gd name="adj2" fmla="val -26846"/>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3) What did Atahualpa do with the book? Why?</a:t>
            </a:r>
          </a:p>
        </p:txBody>
      </p:sp>
      <p:sp>
        <p:nvSpPr>
          <p:cNvPr id="28" name="Llamada rectangular redondeada 27">
            <a:extLst>
              <a:ext uri="{FF2B5EF4-FFF2-40B4-BE49-F238E27FC236}">
                <a16:creationId xmlns:a16="http://schemas.microsoft.com/office/drawing/2014/main" id="{DDE65D59-2D14-B745-8924-B1BCE6C6820E}"/>
              </a:ext>
            </a:extLst>
          </p:cNvPr>
          <p:cNvSpPr/>
          <p:nvPr/>
        </p:nvSpPr>
        <p:spPr>
          <a:xfrm>
            <a:off x="661306" y="3872702"/>
            <a:ext cx="4448680" cy="759751"/>
          </a:xfrm>
          <a:prstGeom prst="wedgeRoundRectCallout">
            <a:avLst>
              <a:gd name="adj1" fmla="val -59493"/>
              <a:gd name="adj2" fmla="val -18894"/>
              <a:gd name="adj3" fmla="val 1666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4) What did the Spanish do to the incas?</a:t>
            </a:r>
          </a:p>
        </p:txBody>
      </p:sp>
      <p:sp>
        <p:nvSpPr>
          <p:cNvPr id="29" name="Llamada rectangular redondeada 28">
            <a:extLst>
              <a:ext uri="{FF2B5EF4-FFF2-40B4-BE49-F238E27FC236}">
                <a16:creationId xmlns:a16="http://schemas.microsoft.com/office/drawing/2014/main" id="{85D3E87D-6B7F-504D-9FE2-196516167CF7}"/>
              </a:ext>
            </a:extLst>
          </p:cNvPr>
          <p:cNvSpPr/>
          <p:nvPr/>
        </p:nvSpPr>
        <p:spPr>
          <a:xfrm>
            <a:off x="661306" y="4712744"/>
            <a:ext cx="5393403" cy="759751"/>
          </a:xfrm>
          <a:prstGeom prst="wedgeRoundRectCallout">
            <a:avLst>
              <a:gd name="adj1" fmla="val -56548"/>
              <a:gd name="adj2" fmla="val 8897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5) What did Atahualpa do in order to save his own life?</a:t>
            </a:r>
          </a:p>
        </p:txBody>
      </p:sp>
      <p:sp>
        <p:nvSpPr>
          <p:cNvPr id="30" name="Llamada rectangular redondeada 29">
            <a:extLst>
              <a:ext uri="{FF2B5EF4-FFF2-40B4-BE49-F238E27FC236}">
                <a16:creationId xmlns:a16="http://schemas.microsoft.com/office/drawing/2014/main" id="{5C683A8C-87ED-EC44-8AAB-C8DE7CD7B40A}"/>
              </a:ext>
            </a:extLst>
          </p:cNvPr>
          <p:cNvSpPr/>
          <p:nvPr/>
        </p:nvSpPr>
        <p:spPr>
          <a:xfrm>
            <a:off x="661305" y="5552785"/>
            <a:ext cx="5309867" cy="644768"/>
          </a:xfrm>
          <a:prstGeom prst="wedgeRoundRectCallout">
            <a:avLst>
              <a:gd name="adj1" fmla="val -15651"/>
              <a:gd name="adj2" fmla="val 65336"/>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accent5">
                    <a:lumMod val="50000"/>
                  </a:schemeClr>
                </a:solidFill>
              </a:rPr>
              <a:t>6) </a:t>
            </a:r>
            <a:r>
              <a:rPr lang="es-ES" sz="2000" dirty="0" err="1">
                <a:solidFill>
                  <a:schemeClr val="accent5">
                    <a:lumMod val="50000"/>
                  </a:schemeClr>
                </a:solidFill>
              </a:rPr>
              <a:t>What</a:t>
            </a:r>
            <a:r>
              <a:rPr lang="es-ES" sz="2000" dirty="0">
                <a:solidFill>
                  <a:schemeClr val="accent5">
                    <a:lumMod val="50000"/>
                  </a:schemeClr>
                </a:solidFill>
              </a:rPr>
              <a:t> </a:t>
            </a:r>
            <a:r>
              <a:rPr lang="es-ES" sz="2000" dirty="0" err="1">
                <a:solidFill>
                  <a:schemeClr val="accent5">
                    <a:lumMod val="50000"/>
                  </a:schemeClr>
                </a:solidFill>
              </a:rPr>
              <a:t>did</a:t>
            </a:r>
            <a:r>
              <a:rPr lang="es-ES" sz="2000" dirty="0">
                <a:solidFill>
                  <a:schemeClr val="accent5">
                    <a:lumMod val="50000"/>
                  </a:schemeClr>
                </a:solidFill>
              </a:rPr>
              <a:t> Pizarro do </a:t>
            </a:r>
            <a:r>
              <a:rPr lang="es-ES" sz="2000" dirty="0" err="1">
                <a:solidFill>
                  <a:schemeClr val="accent5">
                    <a:lumMod val="50000"/>
                  </a:schemeClr>
                </a:solidFill>
              </a:rPr>
              <a:t>with</a:t>
            </a:r>
            <a:r>
              <a:rPr lang="es-ES" sz="2000" dirty="0">
                <a:solidFill>
                  <a:schemeClr val="accent5">
                    <a:lumMod val="50000"/>
                  </a:schemeClr>
                </a:solidFill>
              </a:rPr>
              <a:t> Atahualpa in </a:t>
            </a:r>
            <a:r>
              <a:rPr lang="es-ES" sz="2000" dirty="0" err="1">
                <a:solidFill>
                  <a:schemeClr val="accent5">
                    <a:lumMod val="50000"/>
                  </a:schemeClr>
                </a:solidFill>
              </a:rPr>
              <a:t>the</a:t>
            </a:r>
            <a:r>
              <a:rPr lang="es-ES" sz="2000" dirty="0">
                <a:solidFill>
                  <a:schemeClr val="accent5">
                    <a:lumMod val="50000"/>
                  </a:schemeClr>
                </a:solidFill>
              </a:rPr>
              <a:t> </a:t>
            </a:r>
            <a:r>
              <a:rPr lang="es-ES" sz="2000" dirty="0" err="1">
                <a:solidFill>
                  <a:schemeClr val="accent5">
                    <a:lumMod val="50000"/>
                  </a:schemeClr>
                </a:solidFill>
              </a:rPr>
              <a:t>end</a:t>
            </a:r>
            <a:r>
              <a:rPr lang="es-ES" sz="2000" dirty="0">
                <a:solidFill>
                  <a:schemeClr val="accent5">
                    <a:lumMod val="50000"/>
                  </a:schemeClr>
                </a:solidFill>
              </a:rPr>
              <a:t>? </a:t>
            </a:r>
            <a:r>
              <a:rPr lang="es-ES" sz="2000" dirty="0" err="1">
                <a:solidFill>
                  <a:schemeClr val="accent5">
                    <a:lumMod val="50000"/>
                  </a:schemeClr>
                </a:solidFill>
              </a:rPr>
              <a:t>Why</a:t>
            </a:r>
            <a:r>
              <a:rPr lang="es-ES" sz="2000" dirty="0">
                <a:solidFill>
                  <a:schemeClr val="accent5">
                    <a:lumMod val="50000"/>
                  </a:schemeClr>
                </a:solidFill>
              </a:rPr>
              <a:t>?</a:t>
            </a:r>
          </a:p>
        </p:txBody>
      </p:sp>
      <p:sp>
        <p:nvSpPr>
          <p:cNvPr id="31" name="Llamada rectangular redondeada 30">
            <a:extLst>
              <a:ext uri="{FF2B5EF4-FFF2-40B4-BE49-F238E27FC236}">
                <a16:creationId xmlns:a16="http://schemas.microsoft.com/office/drawing/2014/main" id="{05070FDC-1835-2141-8CAD-E8F17EA418FF}"/>
              </a:ext>
            </a:extLst>
          </p:cNvPr>
          <p:cNvSpPr/>
          <p:nvPr/>
        </p:nvSpPr>
        <p:spPr>
          <a:xfrm>
            <a:off x="6222774" y="1211320"/>
            <a:ext cx="5396509" cy="623699"/>
          </a:xfrm>
          <a:prstGeom prst="wedgeRoundRectCallout">
            <a:avLst>
              <a:gd name="adj1" fmla="val 53714"/>
              <a:gd name="adj2" fmla="val -99153"/>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1) 15 men.</a:t>
            </a:r>
          </a:p>
        </p:txBody>
      </p:sp>
      <p:sp>
        <p:nvSpPr>
          <p:cNvPr id="33" name="Llamada rectangular redondeada 32">
            <a:extLst>
              <a:ext uri="{FF2B5EF4-FFF2-40B4-BE49-F238E27FC236}">
                <a16:creationId xmlns:a16="http://schemas.microsoft.com/office/drawing/2014/main" id="{AFBF0034-D939-4C4B-BAFB-9CAF24F64A90}"/>
              </a:ext>
            </a:extLst>
          </p:cNvPr>
          <p:cNvSpPr/>
          <p:nvPr/>
        </p:nvSpPr>
        <p:spPr>
          <a:xfrm>
            <a:off x="6534741" y="1931177"/>
            <a:ext cx="4702178" cy="649895"/>
          </a:xfrm>
          <a:prstGeom prst="wedgeRoundRectCallout">
            <a:avLst>
              <a:gd name="adj1" fmla="val 60687"/>
              <a:gd name="adj2" fmla="val -1723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2) 5,000 soldiers.</a:t>
            </a:r>
          </a:p>
        </p:txBody>
      </p:sp>
      <p:sp>
        <p:nvSpPr>
          <p:cNvPr id="34" name="Llamada rectangular redondeada 33">
            <a:extLst>
              <a:ext uri="{FF2B5EF4-FFF2-40B4-BE49-F238E27FC236}">
                <a16:creationId xmlns:a16="http://schemas.microsoft.com/office/drawing/2014/main" id="{AECB7DD7-8D9F-854C-AA8F-F7102B5E1AE0}"/>
              </a:ext>
            </a:extLst>
          </p:cNvPr>
          <p:cNvSpPr/>
          <p:nvPr/>
        </p:nvSpPr>
        <p:spPr>
          <a:xfrm>
            <a:off x="5909693" y="2677230"/>
            <a:ext cx="4638658" cy="1040814"/>
          </a:xfrm>
          <a:prstGeom prst="wedgeRoundRectCallout">
            <a:avLst>
              <a:gd name="adj1" fmla="val 77234"/>
              <a:gd name="adj2" fmla="val -2948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3) He threw it on the floor because he didn’t understand it.</a:t>
            </a:r>
          </a:p>
        </p:txBody>
      </p:sp>
      <p:sp>
        <p:nvSpPr>
          <p:cNvPr id="35" name="Llamada rectangular redondeada 34">
            <a:extLst>
              <a:ext uri="{FF2B5EF4-FFF2-40B4-BE49-F238E27FC236}">
                <a16:creationId xmlns:a16="http://schemas.microsoft.com/office/drawing/2014/main" id="{5022E314-4CEE-1B42-A38C-781B257456AB}"/>
              </a:ext>
            </a:extLst>
          </p:cNvPr>
          <p:cNvSpPr/>
          <p:nvPr/>
        </p:nvSpPr>
        <p:spPr>
          <a:xfrm>
            <a:off x="6177085" y="3814202"/>
            <a:ext cx="5599106" cy="881935"/>
          </a:xfrm>
          <a:prstGeom prst="wedgeRoundRectCallout">
            <a:avLst>
              <a:gd name="adj1" fmla="val 50701"/>
              <a:gd name="adj2" fmla="val -77047"/>
              <a:gd name="adj3" fmla="val 1666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4) They angrily attacked them and killed thousands of them.</a:t>
            </a:r>
          </a:p>
        </p:txBody>
      </p:sp>
      <p:sp>
        <p:nvSpPr>
          <p:cNvPr id="36" name="Llamada rectangular redondeada 35">
            <a:extLst>
              <a:ext uri="{FF2B5EF4-FFF2-40B4-BE49-F238E27FC236}">
                <a16:creationId xmlns:a16="http://schemas.microsoft.com/office/drawing/2014/main" id="{64A9D633-8DCC-7349-8176-9C7518CBC116}"/>
              </a:ext>
            </a:extLst>
          </p:cNvPr>
          <p:cNvSpPr/>
          <p:nvPr/>
        </p:nvSpPr>
        <p:spPr>
          <a:xfrm>
            <a:off x="6534741" y="4792295"/>
            <a:ext cx="5393403" cy="694636"/>
          </a:xfrm>
          <a:prstGeom prst="wedgeRoundRectCallout">
            <a:avLst>
              <a:gd name="adj1" fmla="val 52000"/>
              <a:gd name="adj2" fmla="val -8373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5) He gave Pizarro a room full of gold.</a:t>
            </a:r>
          </a:p>
        </p:txBody>
      </p:sp>
      <p:sp>
        <p:nvSpPr>
          <p:cNvPr id="37" name="Llamada rectangular redondeada 36">
            <a:extLst>
              <a:ext uri="{FF2B5EF4-FFF2-40B4-BE49-F238E27FC236}">
                <a16:creationId xmlns:a16="http://schemas.microsoft.com/office/drawing/2014/main" id="{8D0EFF77-61E6-6C44-88AB-5445828F385B}"/>
              </a:ext>
            </a:extLst>
          </p:cNvPr>
          <p:cNvSpPr/>
          <p:nvPr/>
        </p:nvSpPr>
        <p:spPr>
          <a:xfrm>
            <a:off x="6222774" y="5583088"/>
            <a:ext cx="5309867" cy="644768"/>
          </a:xfrm>
          <a:prstGeom prst="wedgeRoundRectCallout">
            <a:avLst>
              <a:gd name="adj1" fmla="val 57705"/>
              <a:gd name="adj2" fmla="val 100"/>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accent5">
                    <a:lumMod val="50000"/>
                  </a:schemeClr>
                </a:solidFill>
              </a:rPr>
              <a:t>6) He </a:t>
            </a:r>
            <a:r>
              <a:rPr lang="es-ES" sz="2000" dirty="0" err="1">
                <a:solidFill>
                  <a:schemeClr val="accent5">
                    <a:lumMod val="50000"/>
                  </a:schemeClr>
                </a:solidFill>
              </a:rPr>
              <a:t>killed</a:t>
            </a:r>
            <a:r>
              <a:rPr lang="es-ES" sz="2000" dirty="0">
                <a:solidFill>
                  <a:schemeClr val="accent5">
                    <a:lumMod val="50000"/>
                  </a:schemeClr>
                </a:solidFill>
              </a:rPr>
              <a:t> </a:t>
            </a:r>
            <a:r>
              <a:rPr lang="es-ES" sz="2000" dirty="0" err="1">
                <a:solidFill>
                  <a:schemeClr val="accent5">
                    <a:lumMod val="50000"/>
                  </a:schemeClr>
                </a:solidFill>
              </a:rPr>
              <a:t>him</a:t>
            </a:r>
            <a:r>
              <a:rPr lang="es-ES" sz="2000" dirty="0">
                <a:solidFill>
                  <a:schemeClr val="accent5">
                    <a:lumMod val="50000"/>
                  </a:schemeClr>
                </a:solidFill>
              </a:rPr>
              <a:t> </a:t>
            </a:r>
            <a:r>
              <a:rPr lang="es-ES" sz="2000" dirty="0" err="1">
                <a:solidFill>
                  <a:schemeClr val="accent5">
                    <a:lumMod val="50000"/>
                  </a:schemeClr>
                </a:solidFill>
              </a:rPr>
              <a:t>because</a:t>
            </a:r>
            <a:r>
              <a:rPr lang="es-ES" sz="2000" dirty="0">
                <a:solidFill>
                  <a:schemeClr val="accent5">
                    <a:lumMod val="50000"/>
                  </a:schemeClr>
                </a:solidFill>
              </a:rPr>
              <a:t> he </a:t>
            </a:r>
            <a:r>
              <a:rPr lang="es-ES" sz="2000" dirty="0" err="1">
                <a:solidFill>
                  <a:schemeClr val="accent5">
                    <a:lumMod val="50000"/>
                  </a:schemeClr>
                </a:solidFill>
              </a:rPr>
              <a:t>thought</a:t>
            </a:r>
            <a:r>
              <a:rPr lang="es-ES" sz="2000" dirty="0">
                <a:solidFill>
                  <a:schemeClr val="accent5">
                    <a:lumMod val="50000"/>
                  </a:schemeClr>
                </a:solidFill>
              </a:rPr>
              <a:t> he </a:t>
            </a:r>
            <a:r>
              <a:rPr lang="es-ES" sz="2000" dirty="0" err="1">
                <a:solidFill>
                  <a:schemeClr val="accent5">
                    <a:lumMod val="50000"/>
                  </a:schemeClr>
                </a:solidFill>
              </a:rPr>
              <a:t>was</a:t>
            </a:r>
            <a:r>
              <a:rPr lang="es-ES" sz="2000" dirty="0">
                <a:solidFill>
                  <a:schemeClr val="accent5">
                    <a:lumMod val="50000"/>
                  </a:schemeClr>
                </a:solidFill>
              </a:rPr>
              <a:t> </a:t>
            </a:r>
            <a:r>
              <a:rPr lang="es-ES" sz="2000" dirty="0" err="1">
                <a:solidFill>
                  <a:schemeClr val="accent5">
                    <a:lumMod val="50000"/>
                  </a:schemeClr>
                </a:solidFill>
              </a:rPr>
              <a:t>dangerous</a:t>
            </a:r>
            <a:r>
              <a:rPr lang="es-ES" sz="2000" dirty="0">
                <a:solidFill>
                  <a:schemeClr val="accent5">
                    <a:lumMod val="50000"/>
                  </a:schemeClr>
                </a:solidFill>
              </a:rPr>
              <a:t>.</a:t>
            </a:r>
          </a:p>
        </p:txBody>
      </p:sp>
    </p:spTree>
    <p:extLst>
      <p:ext uri="{BB962C8B-B14F-4D97-AF65-F5344CB8AC3E}">
        <p14:creationId xmlns:p14="http://schemas.microsoft.com/office/powerpoint/2010/main" val="108155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4" grpId="0" animBg="1"/>
      <p:bldP spid="35" grpId="0" animBg="1"/>
      <p:bldP spid="36" grpId="0" animBg="1"/>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94" y="258166"/>
            <a:ext cx="9757648" cy="680769"/>
          </a:xfrm>
        </p:spPr>
        <p:txBody>
          <a:bodyPr>
            <a:noAutofit/>
          </a:bodyPr>
          <a:lstStyle/>
          <a:p>
            <a:r>
              <a:rPr lang="en-GB" sz="2200" b="1" dirty="0" err="1"/>
              <a:t>Vamos</a:t>
            </a:r>
            <a:r>
              <a:rPr lang="en-GB" sz="2200" b="1" dirty="0"/>
              <a:t> a </a:t>
            </a:r>
            <a:r>
              <a:rPr lang="en-GB" sz="2200" b="1" dirty="0" err="1"/>
              <a:t>escribir</a:t>
            </a:r>
            <a:r>
              <a:rPr lang="en-GB" sz="2200" b="1" dirty="0"/>
              <a:t> un </a:t>
            </a:r>
            <a:r>
              <a:rPr lang="en-GB" sz="2200" b="1" dirty="0" err="1"/>
              <a:t>resumen</a:t>
            </a:r>
            <a:r>
              <a:rPr lang="en-GB" sz="2200" b="1" dirty="0"/>
              <a:t>* </a:t>
            </a:r>
            <a:r>
              <a:rPr lang="en-GB" sz="2200" b="1" dirty="0" err="1"/>
              <a:t>en</a:t>
            </a:r>
            <a:r>
              <a:rPr lang="en-GB" sz="2200" b="1" dirty="0"/>
              <a:t> </a:t>
            </a:r>
            <a:r>
              <a:rPr lang="en-GB" sz="2200" b="1" dirty="0" err="1"/>
              <a:t>español</a:t>
            </a:r>
            <a:r>
              <a:rPr lang="en-GB" sz="2200" b="1" dirty="0"/>
              <a:t> de la </a:t>
            </a:r>
            <a:r>
              <a:rPr lang="en-GB" sz="2200" b="1" dirty="0" err="1"/>
              <a:t>historia</a:t>
            </a:r>
            <a:r>
              <a:rPr lang="en-GB" sz="2200" b="1" dirty="0"/>
              <a:t> de la </a:t>
            </a:r>
            <a:r>
              <a:rPr lang="en-GB" sz="2200" b="1" dirty="0" err="1"/>
              <a:t>conquista</a:t>
            </a:r>
            <a:r>
              <a:rPr lang="en-GB" sz="2200" b="1" dirty="0"/>
              <a:t> de Perú:</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11" name="CuadroTexto 10">
            <a:extLst>
              <a:ext uri="{FF2B5EF4-FFF2-40B4-BE49-F238E27FC236}">
                <a16:creationId xmlns:a16="http://schemas.microsoft.com/office/drawing/2014/main" id="{2DF4DA3B-13A4-9A43-BC06-B90CF88DAEF5}"/>
              </a:ext>
            </a:extLst>
          </p:cNvPr>
          <p:cNvSpPr txBox="1"/>
          <p:nvPr/>
        </p:nvSpPr>
        <p:spPr>
          <a:xfrm>
            <a:off x="631546" y="1384690"/>
            <a:ext cx="9898864" cy="400110"/>
          </a:xfrm>
          <a:prstGeom prst="rect">
            <a:avLst/>
          </a:prstGeom>
          <a:noFill/>
        </p:spPr>
        <p:txBody>
          <a:bodyPr wrap="none" rtlCol="0">
            <a:spAutoFit/>
          </a:bodyPr>
          <a:lstStyle/>
          <a:p>
            <a:pPr algn="l"/>
            <a:r>
              <a:rPr lang="es-GB" sz="2000" dirty="0">
                <a:solidFill>
                  <a:schemeClr val="accent5">
                    <a:lumMod val="50000"/>
                  </a:schemeClr>
                </a:solidFill>
              </a:rPr>
              <a:t>Francisco Pizarro ______ a Perú con hombres y caballos para encontrar ______.</a:t>
            </a:r>
          </a:p>
        </p:txBody>
      </p:sp>
      <p:sp>
        <p:nvSpPr>
          <p:cNvPr id="12" name="CuadroTexto 11">
            <a:extLst>
              <a:ext uri="{FF2B5EF4-FFF2-40B4-BE49-F238E27FC236}">
                <a16:creationId xmlns:a16="http://schemas.microsoft.com/office/drawing/2014/main" id="{C84DD56C-D03A-3B40-BA41-97885938F942}"/>
              </a:ext>
            </a:extLst>
          </p:cNvPr>
          <p:cNvSpPr txBox="1"/>
          <p:nvPr/>
        </p:nvSpPr>
        <p:spPr>
          <a:xfrm>
            <a:off x="7135385" y="548220"/>
            <a:ext cx="2848857" cy="400110"/>
          </a:xfrm>
          <a:prstGeom prst="rect">
            <a:avLst/>
          </a:prstGeom>
          <a:noFill/>
        </p:spPr>
        <p:txBody>
          <a:bodyPr wrap="none" rtlCol="0">
            <a:spAutoFit/>
          </a:bodyPr>
          <a:lstStyle/>
          <a:p>
            <a:pPr algn="l"/>
            <a:r>
              <a:rPr lang="es-GB" sz="2000" dirty="0">
                <a:solidFill>
                  <a:schemeClr val="accent5">
                    <a:lumMod val="50000"/>
                  </a:schemeClr>
                </a:solidFill>
              </a:rPr>
              <a:t>*resumen = summary </a:t>
            </a:r>
          </a:p>
        </p:txBody>
      </p:sp>
      <p:sp>
        <p:nvSpPr>
          <p:cNvPr id="13" name="CuadroTexto 12">
            <a:extLst>
              <a:ext uri="{FF2B5EF4-FFF2-40B4-BE49-F238E27FC236}">
                <a16:creationId xmlns:a16="http://schemas.microsoft.com/office/drawing/2014/main" id="{E29EB917-77F9-6A4A-B412-54A0226C4D48}"/>
              </a:ext>
            </a:extLst>
          </p:cNvPr>
          <p:cNvSpPr txBox="1"/>
          <p:nvPr/>
        </p:nvSpPr>
        <p:spPr>
          <a:xfrm>
            <a:off x="631546" y="2268567"/>
            <a:ext cx="8602035" cy="400110"/>
          </a:xfrm>
          <a:prstGeom prst="rect">
            <a:avLst/>
          </a:prstGeom>
          <a:noFill/>
        </p:spPr>
        <p:txBody>
          <a:bodyPr wrap="none" rtlCol="0">
            <a:spAutoFit/>
          </a:bodyPr>
          <a:lstStyle/>
          <a:p>
            <a:pPr algn="l"/>
            <a:r>
              <a:rPr lang="es-GB" sz="2000" dirty="0">
                <a:solidFill>
                  <a:schemeClr val="accent5">
                    <a:lumMod val="50000"/>
                  </a:schemeClr>
                </a:solidFill>
              </a:rPr>
              <a:t>Atahualpa _________ a los españoles cuando _________ la montaña.</a:t>
            </a:r>
          </a:p>
        </p:txBody>
      </p:sp>
      <p:sp>
        <p:nvSpPr>
          <p:cNvPr id="14" name="CuadroTexto 13">
            <a:extLst>
              <a:ext uri="{FF2B5EF4-FFF2-40B4-BE49-F238E27FC236}">
                <a16:creationId xmlns:a16="http://schemas.microsoft.com/office/drawing/2014/main" id="{E4B9386C-7232-C64D-BBA0-CC4A522F70EE}"/>
              </a:ext>
            </a:extLst>
          </p:cNvPr>
          <p:cNvSpPr txBox="1"/>
          <p:nvPr/>
        </p:nvSpPr>
        <p:spPr>
          <a:xfrm>
            <a:off x="631546" y="3161603"/>
            <a:ext cx="9716121" cy="400110"/>
          </a:xfrm>
          <a:prstGeom prst="rect">
            <a:avLst/>
          </a:prstGeom>
          <a:noFill/>
        </p:spPr>
        <p:txBody>
          <a:bodyPr wrap="none" rtlCol="0">
            <a:spAutoFit/>
          </a:bodyPr>
          <a:lstStyle/>
          <a:p>
            <a:pPr algn="l"/>
            <a:r>
              <a:rPr lang="es-GB" sz="2000" dirty="0">
                <a:solidFill>
                  <a:schemeClr val="accent5">
                    <a:lumMod val="50000"/>
                  </a:schemeClr>
                </a:solidFill>
              </a:rPr>
              <a:t>Miles de incas ____________ a Cajamarca porque Francisco Pizarro los ______.</a:t>
            </a:r>
          </a:p>
        </p:txBody>
      </p:sp>
      <p:sp>
        <p:nvSpPr>
          <p:cNvPr id="15" name="CuadroTexto 14">
            <a:extLst>
              <a:ext uri="{FF2B5EF4-FFF2-40B4-BE49-F238E27FC236}">
                <a16:creationId xmlns:a16="http://schemas.microsoft.com/office/drawing/2014/main" id="{DF652459-63DB-F044-B5C2-864ED6D30B2F}"/>
              </a:ext>
            </a:extLst>
          </p:cNvPr>
          <p:cNvSpPr txBox="1"/>
          <p:nvPr/>
        </p:nvSpPr>
        <p:spPr>
          <a:xfrm>
            <a:off x="631546" y="4103916"/>
            <a:ext cx="9515746" cy="400110"/>
          </a:xfrm>
          <a:prstGeom prst="rect">
            <a:avLst/>
          </a:prstGeom>
          <a:noFill/>
        </p:spPr>
        <p:txBody>
          <a:bodyPr wrap="none" rtlCol="0">
            <a:spAutoFit/>
          </a:bodyPr>
          <a:lstStyle/>
          <a:p>
            <a:pPr algn="l"/>
            <a:r>
              <a:rPr lang="es-GB" sz="2000" dirty="0">
                <a:solidFill>
                  <a:schemeClr val="accent5">
                    <a:lumMod val="50000"/>
                  </a:schemeClr>
                </a:solidFill>
              </a:rPr>
              <a:t>Atahualpa y Pizarro _________ en ___________________ y ____________ ayuda.</a:t>
            </a:r>
          </a:p>
        </p:txBody>
      </p:sp>
      <p:sp>
        <p:nvSpPr>
          <p:cNvPr id="16" name="CuadroTexto 15">
            <a:extLst>
              <a:ext uri="{FF2B5EF4-FFF2-40B4-BE49-F238E27FC236}">
                <a16:creationId xmlns:a16="http://schemas.microsoft.com/office/drawing/2014/main" id="{FBE69CC9-B3F8-CA4F-93B3-98AF83E5B6AC}"/>
              </a:ext>
            </a:extLst>
          </p:cNvPr>
          <p:cNvSpPr txBox="1"/>
          <p:nvPr/>
        </p:nvSpPr>
        <p:spPr>
          <a:xfrm>
            <a:off x="631546" y="4968705"/>
            <a:ext cx="10458312" cy="400110"/>
          </a:xfrm>
          <a:prstGeom prst="rect">
            <a:avLst/>
          </a:prstGeom>
          <a:noFill/>
        </p:spPr>
        <p:txBody>
          <a:bodyPr wrap="none" rtlCol="0">
            <a:spAutoFit/>
          </a:bodyPr>
          <a:lstStyle/>
          <a:p>
            <a:pPr algn="l"/>
            <a:r>
              <a:rPr lang="es-GB" sz="2000" dirty="0">
                <a:solidFill>
                  <a:schemeClr val="accent5">
                    <a:lumMod val="50000"/>
                  </a:schemeClr>
                </a:solidFill>
              </a:rPr>
              <a:t>Los españoles _____________ a los incas porque Atahualpa ____ una Biblia al suelo.</a:t>
            </a:r>
          </a:p>
        </p:txBody>
      </p:sp>
      <p:sp>
        <p:nvSpPr>
          <p:cNvPr id="17" name="CuadroTexto 16">
            <a:extLst>
              <a:ext uri="{FF2B5EF4-FFF2-40B4-BE49-F238E27FC236}">
                <a16:creationId xmlns:a16="http://schemas.microsoft.com/office/drawing/2014/main" id="{A7177000-9EF1-6440-B0A9-25AA9FA05325}"/>
              </a:ext>
            </a:extLst>
          </p:cNvPr>
          <p:cNvSpPr txBox="1"/>
          <p:nvPr/>
        </p:nvSpPr>
        <p:spPr>
          <a:xfrm>
            <a:off x="631546" y="5865210"/>
            <a:ext cx="9821920" cy="400110"/>
          </a:xfrm>
          <a:prstGeom prst="rect">
            <a:avLst/>
          </a:prstGeom>
          <a:noFill/>
        </p:spPr>
        <p:txBody>
          <a:bodyPr wrap="none" rtlCol="0">
            <a:spAutoFit/>
          </a:bodyPr>
          <a:lstStyle/>
          <a:p>
            <a:pPr algn="l"/>
            <a:r>
              <a:rPr lang="es-GB" sz="2000" dirty="0">
                <a:solidFill>
                  <a:schemeClr val="accent5">
                    <a:lumMod val="50000"/>
                  </a:schemeClr>
                </a:solidFill>
              </a:rPr>
              <a:t>Finalmente los españoles ___________________ y _________ al ____ de los incas.</a:t>
            </a:r>
          </a:p>
        </p:txBody>
      </p:sp>
      <p:sp>
        <p:nvSpPr>
          <p:cNvPr id="18" name="Rectángulo redondeado 17">
            <a:extLst>
              <a:ext uri="{FF2B5EF4-FFF2-40B4-BE49-F238E27FC236}">
                <a16:creationId xmlns:a16="http://schemas.microsoft.com/office/drawing/2014/main" id="{75F1BC4F-2C86-6141-8F09-1E2C7CADCA04}"/>
              </a:ext>
            </a:extLst>
          </p:cNvPr>
          <p:cNvSpPr/>
          <p:nvPr/>
        </p:nvSpPr>
        <p:spPr>
          <a:xfrm>
            <a:off x="322675" y="968301"/>
            <a:ext cx="10667652" cy="41638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1. Francisco Pizarro </a:t>
            </a:r>
            <a:r>
              <a:rPr lang="es-GB" sz="2000" b="1" i="1" dirty="0">
                <a:solidFill>
                  <a:schemeClr val="accent5">
                    <a:lumMod val="50000"/>
                  </a:schemeClr>
                </a:solidFill>
              </a:rPr>
              <a:t>travelled</a:t>
            </a:r>
            <a:r>
              <a:rPr lang="es-GB" sz="2000" dirty="0">
                <a:solidFill>
                  <a:schemeClr val="accent5">
                    <a:lumMod val="50000"/>
                  </a:schemeClr>
                </a:solidFill>
              </a:rPr>
              <a:t> to Peru with men and horses to find </a:t>
            </a:r>
            <a:r>
              <a:rPr lang="es-GB" sz="2000" b="1" i="1" dirty="0">
                <a:solidFill>
                  <a:schemeClr val="accent5">
                    <a:lumMod val="50000"/>
                  </a:schemeClr>
                </a:solidFill>
              </a:rPr>
              <a:t>gold</a:t>
            </a:r>
            <a:r>
              <a:rPr lang="es-GB" sz="2000" dirty="0">
                <a:solidFill>
                  <a:schemeClr val="accent5">
                    <a:lumMod val="50000"/>
                  </a:schemeClr>
                </a:solidFill>
              </a:rPr>
              <a:t>.</a:t>
            </a:r>
          </a:p>
        </p:txBody>
      </p:sp>
      <p:sp>
        <p:nvSpPr>
          <p:cNvPr id="19" name="Rectángulo redondeado 18">
            <a:extLst>
              <a:ext uri="{FF2B5EF4-FFF2-40B4-BE49-F238E27FC236}">
                <a16:creationId xmlns:a16="http://schemas.microsoft.com/office/drawing/2014/main" id="{76DE95E9-04EE-5240-9662-AF5CBA40207B}"/>
              </a:ext>
            </a:extLst>
          </p:cNvPr>
          <p:cNvSpPr/>
          <p:nvPr/>
        </p:nvSpPr>
        <p:spPr>
          <a:xfrm>
            <a:off x="322675" y="1864405"/>
            <a:ext cx="10667652" cy="41638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2. Atahualpa </a:t>
            </a:r>
            <a:r>
              <a:rPr lang="es-GB" sz="2000" b="1" i="1" dirty="0">
                <a:solidFill>
                  <a:schemeClr val="accent5">
                    <a:lumMod val="50000"/>
                  </a:schemeClr>
                </a:solidFill>
              </a:rPr>
              <a:t>did not stop </a:t>
            </a:r>
            <a:r>
              <a:rPr lang="es-GB" sz="2000" dirty="0">
                <a:solidFill>
                  <a:schemeClr val="accent5">
                    <a:lumMod val="50000"/>
                  </a:schemeClr>
                </a:solidFill>
              </a:rPr>
              <a:t>the Spanish when </a:t>
            </a:r>
            <a:r>
              <a:rPr lang="es-GB" sz="2000" b="1" i="1" dirty="0">
                <a:solidFill>
                  <a:schemeClr val="accent5">
                    <a:lumMod val="50000"/>
                  </a:schemeClr>
                </a:solidFill>
              </a:rPr>
              <a:t>they went down </a:t>
            </a:r>
            <a:r>
              <a:rPr lang="es-GB" sz="2000" dirty="0">
                <a:solidFill>
                  <a:schemeClr val="accent5">
                    <a:lumMod val="50000"/>
                  </a:schemeClr>
                </a:solidFill>
              </a:rPr>
              <a:t>the mountain.</a:t>
            </a:r>
          </a:p>
        </p:txBody>
      </p:sp>
      <p:sp>
        <p:nvSpPr>
          <p:cNvPr id="20" name="Rectángulo redondeado 19">
            <a:extLst>
              <a:ext uri="{FF2B5EF4-FFF2-40B4-BE49-F238E27FC236}">
                <a16:creationId xmlns:a16="http://schemas.microsoft.com/office/drawing/2014/main" id="{A5356220-9AC3-FD49-AB40-6F46BFCE2A9D}"/>
              </a:ext>
            </a:extLst>
          </p:cNvPr>
          <p:cNvSpPr/>
          <p:nvPr/>
        </p:nvSpPr>
        <p:spPr>
          <a:xfrm>
            <a:off x="322675" y="2760509"/>
            <a:ext cx="10667652" cy="41638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3. Thousands of Incas </a:t>
            </a:r>
            <a:r>
              <a:rPr lang="es-GB" sz="2000" b="1" i="1" dirty="0">
                <a:solidFill>
                  <a:schemeClr val="accent5">
                    <a:lumMod val="50000"/>
                  </a:schemeClr>
                </a:solidFill>
              </a:rPr>
              <a:t>walked</a:t>
            </a:r>
            <a:r>
              <a:rPr lang="es-GB" sz="2000" dirty="0">
                <a:solidFill>
                  <a:schemeClr val="accent5">
                    <a:lumMod val="50000"/>
                  </a:schemeClr>
                </a:solidFill>
              </a:rPr>
              <a:t> to Cajamarca because Franciso Pizarro </a:t>
            </a:r>
            <a:r>
              <a:rPr lang="es-GB" sz="2000" b="1" i="1" dirty="0">
                <a:solidFill>
                  <a:schemeClr val="accent5">
                    <a:lumMod val="50000"/>
                  </a:schemeClr>
                </a:solidFill>
              </a:rPr>
              <a:t>invited</a:t>
            </a:r>
            <a:r>
              <a:rPr lang="es-GB" sz="2000" dirty="0">
                <a:solidFill>
                  <a:schemeClr val="accent5">
                    <a:lumMod val="50000"/>
                  </a:schemeClr>
                </a:solidFill>
              </a:rPr>
              <a:t> them.  </a:t>
            </a:r>
          </a:p>
        </p:txBody>
      </p:sp>
      <p:sp>
        <p:nvSpPr>
          <p:cNvPr id="21" name="Rectángulo redondeado 20">
            <a:extLst>
              <a:ext uri="{FF2B5EF4-FFF2-40B4-BE49-F238E27FC236}">
                <a16:creationId xmlns:a16="http://schemas.microsoft.com/office/drawing/2014/main" id="{559B2243-EC55-FE40-80D4-E50BCBBFAD96}"/>
              </a:ext>
            </a:extLst>
          </p:cNvPr>
          <p:cNvSpPr/>
          <p:nvPr/>
        </p:nvSpPr>
        <p:spPr>
          <a:xfrm>
            <a:off x="322675" y="3656613"/>
            <a:ext cx="10667652" cy="41638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4. Atahualpa and Pizarro </a:t>
            </a:r>
            <a:r>
              <a:rPr lang="es-GB" sz="2000" b="1" i="1" dirty="0">
                <a:solidFill>
                  <a:schemeClr val="accent5">
                    <a:lumMod val="50000"/>
                  </a:schemeClr>
                </a:solidFill>
              </a:rPr>
              <a:t>talked</a:t>
            </a:r>
            <a:r>
              <a:rPr lang="es-GB" sz="2000" dirty="0">
                <a:solidFill>
                  <a:schemeClr val="accent5">
                    <a:lumMod val="50000"/>
                  </a:schemeClr>
                </a:solidFill>
              </a:rPr>
              <a:t> in </a:t>
            </a:r>
            <a:r>
              <a:rPr lang="es-GB" sz="2000" b="1" i="1" dirty="0">
                <a:solidFill>
                  <a:schemeClr val="accent5">
                    <a:lumMod val="50000"/>
                  </a:schemeClr>
                </a:solidFill>
              </a:rPr>
              <a:t>different languages </a:t>
            </a:r>
            <a:r>
              <a:rPr lang="es-GB" sz="2000" dirty="0">
                <a:solidFill>
                  <a:schemeClr val="accent5">
                    <a:lumMod val="50000"/>
                  </a:schemeClr>
                </a:solidFill>
              </a:rPr>
              <a:t>and </a:t>
            </a:r>
            <a:r>
              <a:rPr lang="es-GB" sz="2000" b="1" i="1" dirty="0">
                <a:solidFill>
                  <a:schemeClr val="accent5">
                    <a:lumMod val="50000"/>
                  </a:schemeClr>
                </a:solidFill>
              </a:rPr>
              <a:t>they needed </a:t>
            </a:r>
            <a:r>
              <a:rPr lang="es-GB" sz="2000" dirty="0">
                <a:solidFill>
                  <a:schemeClr val="accent5">
                    <a:lumMod val="50000"/>
                  </a:schemeClr>
                </a:solidFill>
              </a:rPr>
              <a:t>help.</a:t>
            </a:r>
          </a:p>
        </p:txBody>
      </p:sp>
      <p:sp>
        <p:nvSpPr>
          <p:cNvPr id="22" name="Rectángulo redondeado 21">
            <a:extLst>
              <a:ext uri="{FF2B5EF4-FFF2-40B4-BE49-F238E27FC236}">
                <a16:creationId xmlns:a16="http://schemas.microsoft.com/office/drawing/2014/main" id="{7CAD964C-4EE7-4344-9F34-F1DA60353689}"/>
              </a:ext>
            </a:extLst>
          </p:cNvPr>
          <p:cNvSpPr/>
          <p:nvPr/>
        </p:nvSpPr>
        <p:spPr>
          <a:xfrm>
            <a:off x="322675" y="4552717"/>
            <a:ext cx="10667652" cy="41638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5. The Spanish </a:t>
            </a:r>
            <a:r>
              <a:rPr lang="es-GB" sz="2000" b="1" i="1" dirty="0">
                <a:solidFill>
                  <a:schemeClr val="accent5">
                    <a:lumMod val="50000"/>
                  </a:schemeClr>
                </a:solidFill>
              </a:rPr>
              <a:t>threatened</a:t>
            </a:r>
            <a:r>
              <a:rPr lang="es-GB" sz="2000" dirty="0">
                <a:solidFill>
                  <a:schemeClr val="accent5">
                    <a:lumMod val="50000"/>
                  </a:schemeClr>
                </a:solidFill>
              </a:rPr>
              <a:t> the Incas because Atahualpa </a:t>
            </a:r>
            <a:r>
              <a:rPr lang="es-GB" sz="2000" b="1" i="1" dirty="0">
                <a:solidFill>
                  <a:schemeClr val="accent5">
                    <a:lumMod val="50000"/>
                  </a:schemeClr>
                </a:solidFill>
              </a:rPr>
              <a:t>threw</a:t>
            </a:r>
            <a:r>
              <a:rPr lang="es-GB" sz="2000" dirty="0">
                <a:solidFill>
                  <a:schemeClr val="accent5">
                    <a:lumMod val="50000"/>
                  </a:schemeClr>
                </a:solidFill>
              </a:rPr>
              <a:t> a Bible to the floor. </a:t>
            </a:r>
          </a:p>
        </p:txBody>
      </p:sp>
      <p:sp>
        <p:nvSpPr>
          <p:cNvPr id="23" name="Rectángulo redondeado 22">
            <a:extLst>
              <a:ext uri="{FF2B5EF4-FFF2-40B4-BE49-F238E27FC236}">
                <a16:creationId xmlns:a16="http://schemas.microsoft.com/office/drawing/2014/main" id="{53A51BF0-F186-364C-A13D-19126FC78655}"/>
              </a:ext>
            </a:extLst>
          </p:cNvPr>
          <p:cNvSpPr/>
          <p:nvPr/>
        </p:nvSpPr>
        <p:spPr>
          <a:xfrm>
            <a:off x="322675" y="5448821"/>
            <a:ext cx="10667652" cy="41638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6. Finally, the Spanish </a:t>
            </a:r>
            <a:r>
              <a:rPr lang="es-GB" sz="2000" b="1" i="1" dirty="0">
                <a:solidFill>
                  <a:schemeClr val="accent5">
                    <a:lumMod val="50000"/>
                  </a:schemeClr>
                </a:solidFill>
              </a:rPr>
              <a:t>won the battle </a:t>
            </a:r>
            <a:r>
              <a:rPr lang="es-GB" sz="2000" dirty="0">
                <a:solidFill>
                  <a:schemeClr val="accent5">
                    <a:lumMod val="50000"/>
                  </a:schemeClr>
                </a:solidFill>
              </a:rPr>
              <a:t>and </a:t>
            </a:r>
            <a:r>
              <a:rPr lang="es-GB" sz="2000" b="1" i="1" dirty="0">
                <a:solidFill>
                  <a:schemeClr val="accent5">
                    <a:lumMod val="50000"/>
                  </a:schemeClr>
                </a:solidFill>
              </a:rPr>
              <a:t>killed</a:t>
            </a:r>
            <a:r>
              <a:rPr lang="es-GB" sz="2000" dirty="0">
                <a:solidFill>
                  <a:schemeClr val="accent5">
                    <a:lumMod val="50000"/>
                  </a:schemeClr>
                </a:solidFill>
              </a:rPr>
              <a:t> the </a:t>
            </a:r>
            <a:r>
              <a:rPr lang="es-GB" sz="2000" b="1" i="1" dirty="0">
                <a:solidFill>
                  <a:schemeClr val="accent5">
                    <a:lumMod val="50000"/>
                  </a:schemeClr>
                </a:solidFill>
              </a:rPr>
              <a:t>king</a:t>
            </a:r>
            <a:r>
              <a:rPr lang="es-GB" sz="2000" dirty="0">
                <a:solidFill>
                  <a:schemeClr val="accent5">
                    <a:lumMod val="50000"/>
                  </a:schemeClr>
                </a:solidFill>
              </a:rPr>
              <a:t> of the Incas.</a:t>
            </a:r>
          </a:p>
        </p:txBody>
      </p:sp>
      <p:pic>
        <p:nvPicPr>
          <p:cNvPr id="26" name="Imagen 25">
            <a:extLst>
              <a:ext uri="{FF2B5EF4-FFF2-40B4-BE49-F238E27FC236}">
                <a16:creationId xmlns:a16="http://schemas.microsoft.com/office/drawing/2014/main" id="{53D8CC78-496F-8D41-8B6C-E28E7D323C3D}"/>
              </a:ext>
            </a:extLst>
          </p:cNvPr>
          <p:cNvPicPr>
            <a:picLocks noChangeAspect="1"/>
          </p:cNvPicPr>
          <p:nvPr/>
        </p:nvPicPr>
        <p:blipFill>
          <a:blip r:embed="rId3"/>
          <a:stretch>
            <a:fillRect/>
          </a:stretch>
        </p:blipFill>
        <p:spPr>
          <a:xfrm>
            <a:off x="11089858" y="2485775"/>
            <a:ext cx="982880" cy="1846105"/>
          </a:xfrm>
          <a:prstGeom prst="rect">
            <a:avLst/>
          </a:prstGeom>
        </p:spPr>
      </p:pic>
      <p:pic>
        <p:nvPicPr>
          <p:cNvPr id="28" name="Imagen 27">
            <a:extLst>
              <a:ext uri="{FF2B5EF4-FFF2-40B4-BE49-F238E27FC236}">
                <a16:creationId xmlns:a16="http://schemas.microsoft.com/office/drawing/2014/main" id="{9BA7988B-14DF-C444-A69C-7428941A121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159896" y="4807533"/>
            <a:ext cx="831856" cy="929952"/>
          </a:xfrm>
          <a:prstGeom prst="rect">
            <a:avLst/>
          </a:prstGeom>
        </p:spPr>
      </p:pic>
      <p:pic>
        <p:nvPicPr>
          <p:cNvPr id="30" name="Imagen 29">
            <a:extLst>
              <a:ext uri="{FF2B5EF4-FFF2-40B4-BE49-F238E27FC236}">
                <a16:creationId xmlns:a16="http://schemas.microsoft.com/office/drawing/2014/main" id="{CA36A036-6E12-6C49-9151-1275BBD2BBF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1084384" y="1120515"/>
            <a:ext cx="939916" cy="728435"/>
          </a:xfrm>
          <a:prstGeom prst="rect">
            <a:avLst/>
          </a:prstGeom>
        </p:spPr>
      </p:pic>
      <p:sp>
        <p:nvSpPr>
          <p:cNvPr id="3" name="CuadroTexto 2">
            <a:extLst>
              <a:ext uri="{FF2B5EF4-FFF2-40B4-BE49-F238E27FC236}">
                <a16:creationId xmlns:a16="http://schemas.microsoft.com/office/drawing/2014/main" id="{1DE53DDF-5F3D-6F4F-B812-6CDD0FD8C9ED}"/>
              </a:ext>
            </a:extLst>
          </p:cNvPr>
          <p:cNvSpPr txBox="1"/>
          <p:nvPr/>
        </p:nvSpPr>
        <p:spPr>
          <a:xfrm>
            <a:off x="2856302" y="1377043"/>
            <a:ext cx="790601" cy="400110"/>
          </a:xfrm>
          <a:prstGeom prst="rect">
            <a:avLst/>
          </a:prstGeom>
          <a:noFill/>
        </p:spPr>
        <p:txBody>
          <a:bodyPr wrap="none" rtlCol="0">
            <a:spAutoFit/>
          </a:bodyPr>
          <a:lstStyle/>
          <a:p>
            <a:pPr algn="l"/>
            <a:r>
              <a:rPr lang="es-GB" sz="2000" b="1" dirty="0">
                <a:solidFill>
                  <a:schemeClr val="accent5">
                    <a:lumMod val="50000"/>
                  </a:schemeClr>
                </a:solidFill>
              </a:rPr>
              <a:t>viajó</a:t>
            </a:r>
          </a:p>
        </p:txBody>
      </p:sp>
      <p:sp>
        <p:nvSpPr>
          <p:cNvPr id="24" name="CuadroTexto 23">
            <a:extLst>
              <a:ext uri="{FF2B5EF4-FFF2-40B4-BE49-F238E27FC236}">
                <a16:creationId xmlns:a16="http://schemas.microsoft.com/office/drawing/2014/main" id="{83EF2D41-2866-0A4E-8B9C-FA7E74C5CCCD}"/>
              </a:ext>
            </a:extLst>
          </p:cNvPr>
          <p:cNvSpPr txBox="1"/>
          <p:nvPr/>
        </p:nvSpPr>
        <p:spPr>
          <a:xfrm>
            <a:off x="9568846" y="1358979"/>
            <a:ext cx="593432" cy="400110"/>
          </a:xfrm>
          <a:prstGeom prst="rect">
            <a:avLst/>
          </a:prstGeom>
          <a:noFill/>
        </p:spPr>
        <p:txBody>
          <a:bodyPr wrap="none" rtlCol="0">
            <a:spAutoFit/>
          </a:bodyPr>
          <a:lstStyle/>
          <a:p>
            <a:pPr algn="l"/>
            <a:r>
              <a:rPr lang="es-GB" sz="2000" b="1" dirty="0">
                <a:solidFill>
                  <a:schemeClr val="accent5">
                    <a:lumMod val="50000"/>
                  </a:schemeClr>
                </a:solidFill>
              </a:rPr>
              <a:t>oro</a:t>
            </a:r>
          </a:p>
        </p:txBody>
      </p:sp>
      <p:sp>
        <p:nvSpPr>
          <p:cNvPr id="25" name="CuadroTexto 24">
            <a:extLst>
              <a:ext uri="{FF2B5EF4-FFF2-40B4-BE49-F238E27FC236}">
                <a16:creationId xmlns:a16="http://schemas.microsoft.com/office/drawing/2014/main" id="{74421349-3547-5840-84B8-61631B9F5781}"/>
              </a:ext>
            </a:extLst>
          </p:cNvPr>
          <p:cNvSpPr txBox="1"/>
          <p:nvPr/>
        </p:nvSpPr>
        <p:spPr>
          <a:xfrm>
            <a:off x="2092310" y="2256868"/>
            <a:ext cx="1159292" cy="400110"/>
          </a:xfrm>
          <a:prstGeom prst="rect">
            <a:avLst/>
          </a:prstGeom>
          <a:noFill/>
        </p:spPr>
        <p:txBody>
          <a:bodyPr wrap="none" rtlCol="0">
            <a:spAutoFit/>
          </a:bodyPr>
          <a:lstStyle/>
          <a:p>
            <a:pPr algn="ctr"/>
            <a:r>
              <a:rPr lang="es-GB" sz="2000" b="1" dirty="0">
                <a:solidFill>
                  <a:schemeClr val="accent5">
                    <a:lumMod val="50000"/>
                  </a:schemeClr>
                </a:solidFill>
              </a:rPr>
              <a:t>no paró</a:t>
            </a:r>
          </a:p>
        </p:txBody>
      </p:sp>
      <p:sp>
        <p:nvSpPr>
          <p:cNvPr id="27" name="CuadroTexto 26">
            <a:extLst>
              <a:ext uri="{FF2B5EF4-FFF2-40B4-BE49-F238E27FC236}">
                <a16:creationId xmlns:a16="http://schemas.microsoft.com/office/drawing/2014/main" id="{A8545BDD-7565-514F-A429-DA761C31C333}"/>
              </a:ext>
            </a:extLst>
          </p:cNvPr>
          <p:cNvSpPr txBox="1"/>
          <p:nvPr/>
        </p:nvSpPr>
        <p:spPr>
          <a:xfrm>
            <a:off x="6312915" y="2256868"/>
            <a:ext cx="1160895" cy="400110"/>
          </a:xfrm>
          <a:prstGeom prst="rect">
            <a:avLst/>
          </a:prstGeom>
          <a:noFill/>
        </p:spPr>
        <p:txBody>
          <a:bodyPr wrap="none" rtlCol="0">
            <a:spAutoFit/>
          </a:bodyPr>
          <a:lstStyle/>
          <a:p>
            <a:pPr algn="ctr"/>
            <a:r>
              <a:rPr lang="es-GB" sz="2000" b="1" dirty="0">
                <a:solidFill>
                  <a:schemeClr val="accent5">
                    <a:lumMod val="50000"/>
                  </a:schemeClr>
                </a:solidFill>
              </a:rPr>
              <a:t>bajaron</a:t>
            </a:r>
          </a:p>
        </p:txBody>
      </p:sp>
      <p:sp>
        <p:nvSpPr>
          <p:cNvPr id="29" name="CuadroTexto 28">
            <a:extLst>
              <a:ext uri="{FF2B5EF4-FFF2-40B4-BE49-F238E27FC236}">
                <a16:creationId xmlns:a16="http://schemas.microsoft.com/office/drawing/2014/main" id="{3654848F-3B06-7448-9E7A-5958CF4593CE}"/>
              </a:ext>
            </a:extLst>
          </p:cNvPr>
          <p:cNvSpPr txBox="1"/>
          <p:nvPr/>
        </p:nvSpPr>
        <p:spPr>
          <a:xfrm>
            <a:off x="2480397" y="3153956"/>
            <a:ext cx="1542410" cy="400110"/>
          </a:xfrm>
          <a:prstGeom prst="rect">
            <a:avLst/>
          </a:prstGeom>
          <a:noFill/>
        </p:spPr>
        <p:txBody>
          <a:bodyPr wrap="none" rtlCol="0">
            <a:spAutoFit/>
          </a:bodyPr>
          <a:lstStyle/>
          <a:p>
            <a:pPr algn="ctr"/>
            <a:r>
              <a:rPr lang="es-GB" sz="2000" b="1" dirty="0">
                <a:solidFill>
                  <a:schemeClr val="accent5">
                    <a:lumMod val="50000"/>
                  </a:schemeClr>
                </a:solidFill>
              </a:rPr>
              <a:t>caminaron</a:t>
            </a:r>
          </a:p>
        </p:txBody>
      </p:sp>
      <p:sp>
        <p:nvSpPr>
          <p:cNvPr id="32" name="CuadroTexto 31">
            <a:extLst>
              <a:ext uri="{FF2B5EF4-FFF2-40B4-BE49-F238E27FC236}">
                <a16:creationId xmlns:a16="http://schemas.microsoft.com/office/drawing/2014/main" id="{406E70AC-3388-F749-A05D-EF198E051F04}"/>
              </a:ext>
            </a:extLst>
          </p:cNvPr>
          <p:cNvSpPr txBox="1"/>
          <p:nvPr/>
        </p:nvSpPr>
        <p:spPr>
          <a:xfrm>
            <a:off x="9347216" y="3156279"/>
            <a:ext cx="845104" cy="400110"/>
          </a:xfrm>
          <a:prstGeom prst="rect">
            <a:avLst/>
          </a:prstGeom>
          <a:noFill/>
        </p:spPr>
        <p:txBody>
          <a:bodyPr wrap="none" rtlCol="0">
            <a:spAutoFit/>
          </a:bodyPr>
          <a:lstStyle/>
          <a:p>
            <a:pPr algn="ctr"/>
            <a:r>
              <a:rPr lang="es-GB" sz="2000" b="1" dirty="0">
                <a:solidFill>
                  <a:schemeClr val="accent5">
                    <a:lumMod val="50000"/>
                  </a:schemeClr>
                </a:solidFill>
              </a:rPr>
              <a:t>invitó</a:t>
            </a:r>
          </a:p>
        </p:txBody>
      </p:sp>
      <p:sp>
        <p:nvSpPr>
          <p:cNvPr id="33" name="CuadroTexto 32">
            <a:extLst>
              <a:ext uri="{FF2B5EF4-FFF2-40B4-BE49-F238E27FC236}">
                <a16:creationId xmlns:a16="http://schemas.microsoft.com/office/drawing/2014/main" id="{24DE3A5D-6DF6-EF43-AD46-9E4C6121DED2}"/>
              </a:ext>
            </a:extLst>
          </p:cNvPr>
          <p:cNvSpPr txBox="1"/>
          <p:nvPr/>
        </p:nvSpPr>
        <p:spPr>
          <a:xfrm>
            <a:off x="3107479" y="4060708"/>
            <a:ext cx="1308371" cy="400110"/>
          </a:xfrm>
          <a:prstGeom prst="rect">
            <a:avLst/>
          </a:prstGeom>
          <a:noFill/>
        </p:spPr>
        <p:txBody>
          <a:bodyPr wrap="none" rtlCol="0">
            <a:spAutoFit/>
          </a:bodyPr>
          <a:lstStyle/>
          <a:p>
            <a:pPr algn="ctr"/>
            <a:r>
              <a:rPr lang="es-GB" sz="2000" b="1" dirty="0">
                <a:solidFill>
                  <a:schemeClr val="accent5">
                    <a:lumMod val="50000"/>
                  </a:schemeClr>
                </a:solidFill>
              </a:rPr>
              <a:t>hablaron</a:t>
            </a:r>
          </a:p>
        </p:txBody>
      </p:sp>
      <p:sp>
        <p:nvSpPr>
          <p:cNvPr id="34" name="CuadroTexto 33">
            <a:extLst>
              <a:ext uri="{FF2B5EF4-FFF2-40B4-BE49-F238E27FC236}">
                <a16:creationId xmlns:a16="http://schemas.microsoft.com/office/drawing/2014/main" id="{4D69BAD0-FEC0-A247-851A-EF361DEC1AC0}"/>
              </a:ext>
            </a:extLst>
          </p:cNvPr>
          <p:cNvSpPr txBox="1"/>
          <p:nvPr/>
        </p:nvSpPr>
        <p:spPr>
          <a:xfrm>
            <a:off x="7438379" y="4071850"/>
            <a:ext cx="1648208" cy="400110"/>
          </a:xfrm>
          <a:prstGeom prst="rect">
            <a:avLst/>
          </a:prstGeom>
          <a:noFill/>
        </p:spPr>
        <p:txBody>
          <a:bodyPr wrap="none" rtlCol="0">
            <a:spAutoFit/>
          </a:bodyPr>
          <a:lstStyle/>
          <a:p>
            <a:pPr algn="ctr"/>
            <a:r>
              <a:rPr lang="es-GB" sz="2000" b="1" dirty="0">
                <a:solidFill>
                  <a:schemeClr val="accent5">
                    <a:lumMod val="50000"/>
                  </a:schemeClr>
                </a:solidFill>
              </a:rPr>
              <a:t>necesitaron</a:t>
            </a:r>
          </a:p>
        </p:txBody>
      </p:sp>
      <p:sp>
        <p:nvSpPr>
          <p:cNvPr id="35" name="CuadroTexto 34">
            <a:extLst>
              <a:ext uri="{FF2B5EF4-FFF2-40B4-BE49-F238E27FC236}">
                <a16:creationId xmlns:a16="http://schemas.microsoft.com/office/drawing/2014/main" id="{A1424BDA-496D-364B-A08F-BA7899D0569E}"/>
              </a:ext>
            </a:extLst>
          </p:cNvPr>
          <p:cNvSpPr txBox="1"/>
          <p:nvPr/>
        </p:nvSpPr>
        <p:spPr>
          <a:xfrm>
            <a:off x="2480397" y="4943913"/>
            <a:ext cx="1770036" cy="400110"/>
          </a:xfrm>
          <a:prstGeom prst="rect">
            <a:avLst/>
          </a:prstGeom>
          <a:noFill/>
        </p:spPr>
        <p:txBody>
          <a:bodyPr wrap="none" rtlCol="0">
            <a:spAutoFit/>
          </a:bodyPr>
          <a:lstStyle/>
          <a:p>
            <a:pPr algn="ctr"/>
            <a:r>
              <a:rPr lang="es-GB" sz="2000" b="1" dirty="0">
                <a:solidFill>
                  <a:schemeClr val="accent5">
                    <a:lumMod val="50000"/>
                  </a:schemeClr>
                </a:solidFill>
              </a:rPr>
              <a:t>amenazaron</a:t>
            </a:r>
          </a:p>
        </p:txBody>
      </p:sp>
      <p:sp>
        <p:nvSpPr>
          <p:cNvPr id="36" name="CuadroTexto 35">
            <a:extLst>
              <a:ext uri="{FF2B5EF4-FFF2-40B4-BE49-F238E27FC236}">
                <a16:creationId xmlns:a16="http://schemas.microsoft.com/office/drawing/2014/main" id="{05924384-8D6E-3245-8935-3D82C389B562}"/>
              </a:ext>
            </a:extLst>
          </p:cNvPr>
          <p:cNvSpPr txBox="1"/>
          <p:nvPr/>
        </p:nvSpPr>
        <p:spPr>
          <a:xfrm>
            <a:off x="7910277" y="4952798"/>
            <a:ext cx="567784" cy="400110"/>
          </a:xfrm>
          <a:prstGeom prst="rect">
            <a:avLst/>
          </a:prstGeom>
          <a:noFill/>
        </p:spPr>
        <p:txBody>
          <a:bodyPr wrap="none" rtlCol="0">
            <a:spAutoFit/>
          </a:bodyPr>
          <a:lstStyle/>
          <a:p>
            <a:pPr algn="ctr"/>
            <a:r>
              <a:rPr lang="es-GB" sz="2000" b="1" dirty="0">
                <a:solidFill>
                  <a:schemeClr val="accent5">
                    <a:lumMod val="50000"/>
                  </a:schemeClr>
                </a:solidFill>
              </a:rPr>
              <a:t>tiró</a:t>
            </a:r>
          </a:p>
        </p:txBody>
      </p:sp>
      <p:sp>
        <p:nvSpPr>
          <p:cNvPr id="37" name="CuadroTexto 36">
            <a:extLst>
              <a:ext uri="{FF2B5EF4-FFF2-40B4-BE49-F238E27FC236}">
                <a16:creationId xmlns:a16="http://schemas.microsoft.com/office/drawing/2014/main" id="{D571549F-E940-4748-884B-5085FD176981}"/>
              </a:ext>
            </a:extLst>
          </p:cNvPr>
          <p:cNvSpPr txBox="1"/>
          <p:nvPr/>
        </p:nvSpPr>
        <p:spPr>
          <a:xfrm>
            <a:off x="3827639" y="5844364"/>
            <a:ext cx="2501006" cy="400110"/>
          </a:xfrm>
          <a:prstGeom prst="rect">
            <a:avLst/>
          </a:prstGeom>
          <a:noFill/>
        </p:spPr>
        <p:txBody>
          <a:bodyPr wrap="none" rtlCol="0">
            <a:spAutoFit/>
          </a:bodyPr>
          <a:lstStyle/>
          <a:p>
            <a:pPr algn="ctr"/>
            <a:r>
              <a:rPr lang="es-GB" sz="2000" b="1" dirty="0">
                <a:solidFill>
                  <a:schemeClr val="accent5">
                    <a:lumMod val="50000"/>
                  </a:schemeClr>
                </a:solidFill>
              </a:rPr>
              <a:t>ganaron la batalla</a:t>
            </a:r>
          </a:p>
        </p:txBody>
      </p:sp>
      <p:sp>
        <p:nvSpPr>
          <p:cNvPr id="38" name="CuadroTexto 37">
            <a:extLst>
              <a:ext uri="{FF2B5EF4-FFF2-40B4-BE49-F238E27FC236}">
                <a16:creationId xmlns:a16="http://schemas.microsoft.com/office/drawing/2014/main" id="{8AC40574-B9EC-444B-90C7-EE82B0A92E6D}"/>
              </a:ext>
            </a:extLst>
          </p:cNvPr>
          <p:cNvSpPr txBox="1"/>
          <p:nvPr/>
        </p:nvSpPr>
        <p:spPr>
          <a:xfrm>
            <a:off x="6481431" y="5849514"/>
            <a:ext cx="1241045" cy="400110"/>
          </a:xfrm>
          <a:prstGeom prst="rect">
            <a:avLst/>
          </a:prstGeom>
          <a:noFill/>
        </p:spPr>
        <p:txBody>
          <a:bodyPr wrap="none" rtlCol="0">
            <a:spAutoFit/>
          </a:bodyPr>
          <a:lstStyle/>
          <a:p>
            <a:pPr algn="ctr"/>
            <a:r>
              <a:rPr lang="es-GB" sz="2000" b="1" dirty="0">
                <a:solidFill>
                  <a:schemeClr val="accent5">
                    <a:lumMod val="50000"/>
                  </a:schemeClr>
                </a:solidFill>
              </a:rPr>
              <a:t>mataron</a:t>
            </a:r>
          </a:p>
        </p:txBody>
      </p:sp>
      <p:sp>
        <p:nvSpPr>
          <p:cNvPr id="39" name="CuadroTexto 38">
            <a:extLst>
              <a:ext uri="{FF2B5EF4-FFF2-40B4-BE49-F238E27FC236}">
                <a16:creationId xmlns:a16="http://schemas.microsoft.com/office/drawing/2014/main" id="{22A3E0BE-100E-1E46-81E3-E8CEC4BF6307}"/>
              </a:ext>
            </a:extLst>
          </p:cNvPr>
          <p:cNvSpPr txBox="1"/>
          <p:nvPr/>
        </p:nvSpPr>
        <p:spPr>
          <a:xfrm>
            <a:off x="8054543" y="5844028"/>
            <a:ext cx="579006" cy="400110"/>
          </a:xfrm>
          <a:prstGeom prst="rect">
            <a:avLst/>
          </a:prstGeom>
          <a:noFill/>
        </p:spPr>
        <p:txBody>
          <a:bodyPr wrap="none" rtlCol="0">
            <a:spAutoFit/>
          </a:bodyPr>
          <a:lstStyle/>
          <a:p>
            <a:pPr algn="ctr"/>
            <a:r>
              <a:rPr lang="es-GB" sz="2000" b="1" dirty="0">
                <a:solidFill>
                  <a:schemeClr val="accent5">
                    <a:lumMod val="50000"/>
                  </a:schemeClr>
                </a:solidFill>
              </a:rPr>
              <a:t>rey</a:t>
            </a:r>
          </a:p>
        </p:txBody>
      </p:sp>
      <p:sp>
        <p:nvSpPr>
          <p:cNvPr id="40" name="CuadroTexto 39">
            <a:extLst>
              <a:ext uri="{FF2B5EF4-FFF2-40B4-BE49-F238E27FC236}">
                <a16:creationId xmlns:a16="http://schemas.microsoft.com/office/drawing/2014/main" id="{107BC9DF-8781-4C41-A122-685320EFE3C6}"/>
              </a:ext>
            </a:extLst>
          </p:cNvPr>
          <p:cNvSpPr txBox="1"/>
          <p:nvPr/>
        </p:nvSpPr>
        <p:spPr>
          <a:xfrm>
            <a:off x="4763300" y="4062411"/>
            <a:ext cx="2459328" cy="400110"/>
          </a:xfrm>
          <a:prstGeom prst="rect">
            <a:avLst/>
          </a:prstGeom>
          <a:noFill/>
        </p:spPr>
        <p:txBody>
          <a:bodyPr wrap="none" rtlCol="0">
            <a:spAutoFit/>
          </a:bodyPr>
          <a:lstStyle/>
          <a:p>
            <a:pPr algn="ctr"/>
            <a:r>
              <a:rPr lang="es-GB" sz="2000" b="1" dirty="0">
                <a:solidFill>
                  <a:schemeClr val="accent5">
                    <a:lumMod val="50000"/>
                  </a:schemeClr>
                </a:solidFill>
              </a:rPr>
              <a:t>lenguas diferentes</a:t>
            </a:r>
          </a:p>
        </p:txBody>
      </p:sp>
    </p:spTree>
    <p:extLst>
      <p:ext uri="{BB962C8B-B14F-4D97-AF65-F5344CB8AC3E}">
        <p14:creationId xmlns:p14="http://schemas.microsoft.com/office/powerpoint/2010/main" val="401500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27" grpId="0"/>
      <p:bldP spid="32" grpId="0"/>
      <p:bldP spid="34" grpId="0"/>
      <p:bldP spid="35" grpId="0"/>
      <p:bldP spid="36" grpId="0"/>
      <p:bldP spid="38" grpId="0"/>
      <p:bldP spid="39" grpId="0"/>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94" y="258166"/>
            <a:ext cx="9757648" cy="680769"/>
          </a:xfrm>
        </p:spPr>
        <p:txBody>
          <a:bodyPr>
            <a:noAutofit/>
          </a:bodyPr>
          <a:lstStyle/>
          <a:p>
            <a:r>
              <a:rPr lang="en-GB" sz="2200" b="1" dirty="0" err="1"/>
              <a:t>Vamos</a:t>
            </a:r>
            <a:r>
              <a:rPr lang="en-GB" sz="2200" b="1" dirty="0"/>
              <a:t> a </a:t>
            </a:r>
            <a:r>
              <a:rPr lang="en-GB" sz="2200" b="1" dirty="0" err="1"/>
              <a:t>escribir</a:t>
            </a:r>
            <a:r>
              <a:rPr lang="en-GB" sz="2200" b="1" dirty="0"/>
              <a:t> un </a:t>
            </a:r>
            <a:r>
              <a:rPr lang="en-GB" sz="2200" b="1" dirty="0" err="1"/>
              <a:t>resumen</a:t>
            </a:r>
            <a:r>
              <a:rPr lang="en-GB" sz="2200" b="1" dirty="0"/>
              <a:t>* </a:t>
            </a:r>
            <a:r>
              <a:rPr lang="en-GB" sz="2200" b="1" dirty="0" err="1"/>
              <a:t>en</a:t>
            </a:r>
            <a:r>
              <a:rPr lang="en-GB" sz="2200" b="1" dirty="0"/>
              <a:t> </a:t>
            </a:r>
            <a:r>
              <a:rPr lang="en-GB" sz="2200" b="1" dirty="0" err="1"/>
              <a:t>español</a:t>
            </a:r>
            <a:r>
              <a:rPr lang="en-GB" sz="2200" b="1" dirty="0"/>
              <a:t> de la </a:t>
            </a:r>
            <a:r>
              <a:rPr lang="en-GB" sz="2200" b="1" dirty="0" err="1"/>
              <a:t>historia</a:t>
            </a:r>
            <a:r>
              <a:rPr lang="en-GB" sz="2200" b="1" dirty="0"/>
              <a:t> de la </a:t>
            </a:r>
            <a:r>
              <a:rPr lang="en-GB" sz="2200" b="1" dirty="0" err="1"/>
              <a:t>conquista</a:t>
            </a:r>
            <a:r>
              <a:rPr lang="en-GB" sz="2200" b="1" dirty="0"/>
              <a:t> de Perú:</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11" name="CuadroTexto 10">
            <a:extLst>
              <a:ext uri="{FF2B5EF4-FFF2-40B4-BE49-F238E27FC236}">
                <a16:creationId xmlns:a16="http://schemas.microsoft.com/office/drawing/2014/main" id="{2DF4DA3B-13A4-9A43-BC06-B90CF88DAEF5}"/>
              </a:ext>
            </a:extLst>
          </p:cNvPr>
          <p:cNvSpPr txBox="1"/>
          <p:nvPr/>
        </p:nvSpPr>
        <p:spPr>
          <a:xfrm>
            <a:off x="631546" y="1384690"/>
            <a:ext cx="9292929" cy="400110"/>
          </a:xfrm>
          <a:prstGeom prst="rect">
            <a:avLst/>
          </a:prstGeom>
          <a:noFill/>
        </p:spPr>
        <p:txBody>
          <a:bodyPr wrap="none" rtlCol="0">
            <a:spAutoFit/>
          </a:bodyPr>
          <a:lstStyle/>
          <a:p>
            <a:pPr algn="l"/>
            <a:r>
              <a:rPr lang="es-GB" sz="2000" dirty="0">
                <a:solidFill>
                  <a:schemeClr val="accent5">
                    <a:lumMod val="50000"/>
                  </a:schemeClr>
                </a:solidFill>
              </a:rPr>
              <a:t>Francisco Pizarro viajó a Perú con hombres y caballos para encontrar oro.</a:t>
            </a:r>
          </a:p>
        </p:txBody>
      </p:sp>
      <p:sp>
        <p:nvSpPr>
          <p:cNvPr id="12" name="CuadroTexto 11">
            <a:extLst>
              <a:ext uri="{FF2B5EF4-FFF2-40B4-BE49-F238E27FC236}">
                <a16:creationId xmlns:a16="http://schemas.microsoft.com/office/drawing/2014/main" id="{C84DD56C-D03A-3B40-BA41-97885938F942}"/>
              </a:ext>
            </a:extLst>
          </p:cNvPr>
          <p:cNvSpPr txBox="1"/>
          <p:nvPr/>
        </p:nvSpPr>
        <p:spPr>
          <a:xfrm>
            <a:off x="7135385" y="548220"/>
            <a:ext cx="2848857" cy="400110"/>
          </a:xfrm>
          <a:prstGeom prst="rect">
            <a:avLst/>
          </a:prstGeom>
          <a:noFill/>
        </p:spPr>
        <p:txBody>
          <a:bodyPr wrap="none" rtlCol="0">
            <a:spAutoFit/>
          </a:bodyPr>
          <a:lstStyle/>
          <a:p>
            <a:pPr algn="l"/>
            <a:r>
              <a:rPr lang="es-GB" sz="2000" dirty="0">
                <a:solidFill>
                  <a:schemeClr val="accent5">
                    <a:lumMod val="50000"/>
                  </a:schemeClr>
                </a:solidFill>
              </a:rPr>
              <a:t>*resumen = summary </a:t>
            </a:r>
          </a:p>
        </p:txBody>
      </p:sp>
      <p:sp>
        <p:nvSpPr>
          <p:cNvPr id="13" name="CuadroTexto 12">
            <a:extLst>
              <a:ext uri="{FF2B5EF4-FFF2-40B4-BE49-F238E27FC236}">
                <a16:creationId xmlns:a16="http://schemas.microsoft.com/office/drawing/2014/main" id="{E29EB917-77F9-6A4A-B412-54A0226C4D48}"/>
              </a:ext>
            </a:extLst>
          </p:cNvPr>
          <p:cNvSpPr txBox="1"/>
          <p:nvPr/>
        </p:nvSpPr>
        <p:spPr>
          <a:xfrm>
            <a:off x="631546" y="2268567"/>
            <a:ext cx="8263801" cy="400110"/>
          </a:xfrm>
          <a:prstGeom prst="rect">
            <a:avLst/>
          </a:prstGeom>
          <a:noFill/>
        </p:spPr>
        <p:txBody>
          <a:bodyPr wrap="none" rtlCol="0">
            <a:spAutoFit/>
          </a:bodyPr>
          <a:lstStyle/>
          <a:p>
            <a:pPr algn="l"/>
            <a:r>
              <a:rPr lang="es-GB" sz="2000" dirty="0">
                <a:solidFill>
                  <a:schemeClr val="accent5">
                    <a:lumMod val="50000"/>
                  </a:schemeClr>
                </a:solidFill>
              </a:rPr>
              <a:t>Atahualpa no paró a los españoles cuando bajaron la montaña.</a:t>
            </a:r>
          </a:p>
        </p:txBody>
      </p:sp>
      <p:sp>
        <p:nvSpPr>
          <p:cNvPr id="14" name="CuadroTexto 13">
            <a:extLst>
              <a:ext uri="{FF2B5EF4-FFF2-40B4-BE49-F238E27FC236}">
                <a16:creationId xmlns:a16="http://schemas.microsoft.com/office/drawing/2014/main" id="{E4B9386C-7232-C64D-BBA0-CC4A522F70EE}"/>
              </a:ext>
            </a:extLst>
          </p:cNvPr>
          <p:cNvSpPr txBox="1"/>
          <p:nvPr/>
        </p:nvSpPr>
        <p:spPr>
          <a:xfrm>
            <a:off x="631546" y="3161603"/>
            <a:ext cx="9432390" cy="400110"/>
          </a:xfrm>
          <a:prstGeom prst="rect">
            <a:avLst/>
          </a:prstGeom>
          <a:noFill/>
        </p:spPr>
        <p:txBody>
          <a:bodyPr wrap="none" rtlCol="0">
            <a:spAutoFit/>
          </a:bodyPr>
          <a:lstStyle/>
          <a:p>
            <a:pPr algn="l"/>
            <a:r>
              <a:rPr lang="es-GB" sz="2000" dirty="0">
                <a:solidFill>
                  <a:schemeClr val="accent5">
                    <a:lumMod val="50000"/>
                  </a:schemeClr>
                </a:solidFill>
              </a:rPr>
              <a:t>Miles de incas caminaron a Cajamarca porque Francisco Pizarro los invitó.</a:t>
            </a:r>
          </a:p>
        </p:txBody>
      </p:sp>
      <p:sp>
        <p:nvSpPr>
          <p:cNvPr id="15" name="CuadroTexto 14">
            <a:extLst>
              <a:ext uri="{FF2B5EF4-FFF2-40B4-BE49-F238E27FC236}">
                <a16:creationId xmlns:a16="http://schemas.microsoft.com/office/drawing/2014/main" id="{DF652459-63DB-F044-B5C2-864ED6D30B2F}"/>
              </a:ext>
            </a:extLst>
          </p:cNvPr>
          <p:cNvSpPr txBox="1"/>
          <p:nvPr/>
        </p:nvSpPr>
        <p:spPr>
          <a:xfrm>
            <a:off x="631546" y="4057707"/>
            <a:ext cx="9252854" cy="400110"/>
          </a:xfrm>
          <a:prstGeom prst="rect">
            <a:avLst/>
          </a:prstGeom>
          <a:noFill/>
        </p:spPr>
        <p:txBody>
          <a:bodyPr wrap="none" rtlCol="0">
            <a:spAutoFit/>
          </a:bodyPr>
          <a:lstStyle/>
          <a:p>
            <a:pPr algn="l"/>
            <a:r>
              <a:rPr lang="es-GB" sz="2000" dirty="0">
                <a:solidFill>
                  <a:schemeClr val="accent5">
                    <a:lumMod val="50000"/>
                  </a:schemeClr>
                </a:solidFill>
              </a:rPr>
              <a:t>Atahualpa y Pizarro hablaron en idiomas diferentes y necesitaron ayuda.</a:t>
            </a:r>
          </a:p>
        </p:txBody>
      </p:sp>
      <p:sp>
        <p:nvSpPr>
          <p:cNvPr id="16" name="CuadroTexto 15">
            <a:extLst>
              <a:ext uri="{FF2B5EF4-FFF2-40B4-BE49-F238E27FC236}">
                <a16:creationId xmlns:a16="http://schemas.microsoft.com/office/drawing/2014/main" id="{FBE69CC9-B3F8-CA4F-93B3-98AF83E5B6AC}"/>
              </a:ext>
            </a:extLst>
          </p:cNvPr>
          <p:cNvSpPr txBox="1"/>
          <p:nvPr/>
        </p:nvSpPr>
        <p:spPr>
          <a:xfrm>
            <a:off x="631546" y="4968705"/>
            <a:ext cx="10217862" cy="400110"/>
          </a:xfrm>
          <a:prstGeom prst="rect">
            <a:avLst/>
          </a:prstGeom>
          <a:noFill/>
        </p:spPr>
        <p:txBody>
          <a:bodyPr wrap="none" rtlCol="0">
            <a:spAutoFit/>
          </a:bodyPr>
          <a:lstStyle/>
          <a:p>
            <a:pPr algn="l"/>
            <a:r>
              <a:rPr lang="es-GB" sz="2000" dirty="0">
                <a:solidFill>
                  <a:schemeClr val="accent5">
                    <a:lumMod val="50000"/>
                  </a:schemeClr>
                </a:solidFill>
              </a:rPr>
              <a:t>Los españoles amenazaron a los incas porque Atahualpa tiró una Biblia al suelo.</a:t>
            </a:r>
          </a:p>
        </p:txBody>
      </p:sp>
      <p:sp>
        <p:nvSpPr>
          <p:cNvPr id="17" name="CuadroTexto 16">
            <a:extLst>
              <a:ext uri="{FF2B5EF4-FFF2-40B4-BE49-F238E27FC236}">
                <a16:creationId xmlns:a16="http://schemas.microsoft.com/office/drawing/2014/main" id="{A7177000-9EF1-6440-B0A9-25AA9FA05325}"/>
              </a:ext>
            </a:extLst>
          </p:cNvPr>
          <p:cNvSpPr txBox="1"/>
          <p:nvPr/>
        </p:nvSpPr>
        <p:spPr>
          <a:xfrm>
            <a:off x="631546" y="5865210"/>
            <a:ext cx="9493304" cy="400110"/>
          </a:xfrm>
          <a:prstGeom prst="rect">
            <a:avLst/>
          </a:prstGeom>
          <a:noFill/>
        </p:spPr>
        <p:txBody>
          <a:bodyPr wrap="none" rtlCol="0">
            <a:spAutoFit/>
          </a:bodyPr>
          <a:lstStyle/>
          <a:p>
            <a:pPr algn="l"/>
            <a:r>
              <a:rPr lang="es-GB" sz="2000" dirty="0">
                <a:solidFill>
                  <a:schemeClr val="accent5">
                    <a:lumMod val="50000"/>
                  </a:schemeClr>
                </a:solidFill>
              </a:rPr>
              <a:t>Finalmente los españoles ganaron la batalla y mataron al rey de los incas.</a:t>
            </a:r>
          </a:p>
        </p:txBody>
      </p:sp>
      <p:sp>
        <p:nvSpPr>
          <p:cNvPr id="18" name="Rectángulo redondeado 17">
            <a:extLst>
              <a:ext uri="{FF2B5EF4-FFF2-40B4-BE49-F238E27FC236}">
                <a16:creationId xmlns:a16="http://schemas.microsoft.com/office/drawing/2014/main" id="{75F1BC4F-2C86-6141-8F09-1E2C7CADCA04}"/>
              </a:ext>
            </a:extLst>
          </p:cNvPr>
          <p:cNvSpPr/>
          <p:nvPr/>
        </p:nvSpPr>
        <p:spPr>
          <a:xfrm>
            <a:off x="322675" y="968301"/>
            <a:ext cx="10667652" cy="41638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1. Francisco Pizarro travelled to Peru with men and horses to find gold.</a:t>
            </a:r>
          </a:p>
        </p:txBody>
      </p:sp>
      <p:sp>
        <p:nvSpPr>
          <p:cNvPr id="19" name="Rectángulo redondeado 18">
            <a:extLst>
              <a:ext uri="{FF2B5EF4-FFF2-40B4-BE49-F238E27FC236}">
                <a16:creationId xmlns:a16="http://schemas.microsoft.com/office/drawing/2014/main" id="{76DE95E9-04EE-5240-9662-AF5CBA40207B}"/>
              </a:ext>
            </a:extLst>
          </p:cNvPr>
          <p:cNvSpPr/>
          <p:nvPr/>
        </p:nvSpPr>
        <p:spPr>
          <a:xfrm>
            <a:off x="322675" y="1864405"/>
            <a:ext cx="10667652" cy="41638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2. Atahualpa did not stop the Spanish when they went down the mountain.</a:t>
            </a:r>
          </a:p>
        </p:txBody>
      </p:sp>
      <p:sp>
        <p:nvSpPr>
          <p:cNvPr id="20" name="Rectángulo redondeado 19">
            <a:extLst>
              <a:ext uri="{FF2B5EF4-FFF2-40B4-BE49-F238E27FC236}">
                <a16:creationId xmlns:a16="http://schemas.microsoft.com/office/drawing/2014/main" id="{A5356220-9AC3-FD49-AB40-6F46BFCE2A9D}"/>
              </a:ext>
            </a:extLst>
          </p:cNvPr>
          <p:cNvSpPr/>
          <p:nvPr/>
        </p:nvSpPr>
        <p:spPr>
          <a:xfrm>
            <a:off x="322675" y="2760509"/>
            <a:ext cx="10667652" cy="41638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3. Thousands of Incas walked to Cajamarca because Franciso Pizarro invited them.  </a:t>
            </a:r>
          </a:p>
        </p:txBody>
      </p:sp>
      <p:sp>
        <p:nvSpPr>
          <p:cNvPr id="21" name="Rectángulo redondeado 20">
            <a:extLst>
              <a:ext uri="{FF2B5EF4-FFF2-40B4-BE49-F238E27FC236}">
                <a16:creationId xmlns:a16="http://schemas.microsoft.com/office/drawing/2014/main" id="{559B2243-EC55-FE40-80D4-E50BCBBFAD96}"/>
              </a:ext>
            </a:extLst>
          </p:cNvPr>
          <p:cNvSpPr/>
          <p:nvPr/>
        </p:nvSpPr>
        <p:spPr>
          <a:xfrm>
            <a:off x="322675" y="3656613"/>
            <a:ext cx="10667652" cy="41638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4. Atahualpa and Pizarro talked in different languages and they needed help.</a:t>
            </a:r>
          </a:p>
        </p:txBody>
      </p:sp>
      <p:sp>
        <p:nvSpPr>
          <p:cNvPr id="22" name="Rectángulo redondeado 21">
            <a:extLst>
              <a:ext uri="{FF2B5EF4-FFF2-40B4-BE49-F238E27FC236}">
                <a16:creationId xmlns:a16="http://schemas.microsoft.com/office/drawing/2014/main" id="{7CAD964C-4EE7-4344-9F34-F1DA60353689}"/>
              </a:ext>
            </a:extLst>
          </p:cNvPr>
          <p:cNvSpPr/>
          <p:nvPr/>
        </p:nvSpPr>
        <p:spPr>
          <a:xfrm>
            <a:off x="322675" y="4552717"/>
            <a:ext cx="10667652" cy="41638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5. The Spanish threatened the Incas because Atahualpa threw a Bible* to the floor. </a:t>
            </a:r>
          </a:p>
        </p:txBody>
      </p:sp>
      <p:sp>
        <p:nvSpPr>
          <p:cNvPr id="23" name="Rectángulo redondeado 22">
            <a:extLst>
              <a:ext uri="{FF2B5EF4-FFF2-40B4-BE49-F238E27FC236}">
                <a16:creationId xmlns:a16="http://schemas.microsoft.com/office/drawing/2014/main" id="{53A51BF0-F186-364C-A13D-19126FC78655}"/>
              </a:ext>
            </a:extLst>
          </p:cNvPr>
          <p:cNvSpPr/>
          <p:nvPr/>
        </p:nvSpPr>
        <p:spPr>
          <a:xfrm>
            <a:off x="322675" y="5448821"/>
            <a:ext cx="10667652" cy="41638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000" dirty="0">
                <a:solidFill>
                  <a:schemeClr val="accent5">
                    <a:lumMod val="50000"/>
                  </a:schemeClr>
                </a:solidFill>
              </a:rPr>
              <a:t>6. Finally, the Spanish won the battle and killed the king of the Incas.</a:t>
            </a:r>
          </a:p>
        </p:txBody>
      </p:sp>
      <p:pic>
        <p:nvPicPr>
          <p:cNvPr id="26" name="Imagen 25">
            <a:extLst>
              <a:ext uri="{FF2B5EF4-FFF2-40B4-BE49-F238E27FC236}">
                <a16:creationId xmlns:a16="http://schemas.microsoft.com/office/drawing/2014/main" id="{53D8CC78-496F-8D41-8B6C-E28E7D323C3D}"/>
              </a:ext>
            </a:extLst>
          </p:cNvPr>
          <p:cNvPicPr>
            <a:picLocks noChangeAspect="1"/>
          </p:cNvPicPr>
          <p:nvPr/>
        </p:nvPicPr>
        <p:blipFill>
          <a:blip r:embed="rId3"/>
          <a:stretch>
            <a:fillRect/>
          </a:stretch>
        </p:blipFill>
        <p:spPr>
          <a:xfrm>
            <a:off x="11084384" y="2353314"/>
            <a:ext cx="982880" cy="1846105"/>
          </a:xfrm>
          <a:prstGeom prst="rect">
            <a:avLst/>
          </a:prstGeom>
        </p:spPr>
      </p:pic>
      <p:pic>
        <p:nvPicPr>
          <p:cNvPr id="28" name="Imagen 27">
            <a:extLst>
              <a:ext uri="{FF2B5EF4-FFF2-40B4-BE49-F238E27FC236}">
                <a16:creationId xmlns:a16="http://schemas.microsoft.com/office/drawing/2014/main" id="{9BA7988B-14DF-C444-A69C-7428941A121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159896" y="4703784"/>
            <a:ext cx="831856" cy="929952"/>
          </a:xfrm>
          <a:prstGeom prst="rect">
            <a:avLst/>
          </a:prstGeom>
        </p:spPr>
      </p:pic>
      <p:pic>
        <p:nvPicPr>
          <p:cNvPr id="30" name="Imagen 29">
            <a:extLst>
              <a:ext uri="{FF2B5EF4-FFF2-40B4-BE49-F238E27FC236}">
                <a16:creationId xmlns:a16="http://schemas.microsoft.com/office/drawing/2014/main" id="{CA36A036-6E12-6C49-9151-1275BBD2BBF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1084384" y="1120515"/>
            <a:ext cx="939916" cy="728435"/>
          </a:xfrm>
          <a:prstGeom prst="rect">
            <a:avLst/>
          </a:prstGeom>
        </p:spPr>
      </p:pic>
      <p:sp>
        <p:nvSpPr>
          <p:cNvPr id="31" name="CuadroTexto 30">
            <a:extLst>
              <a:ext uri="{FF2B5EF4-FFF2-40B4-BE49-F238E27FC236}">
                <a16:creationId xmlns:a16="http://schemas.microsoft.com/office/drawing/2014/main" id="{79B47C38-7CB1-704D-BD70-3F2FD8552C17}"/>
              </a:ext>
            </a:extLst>
          </p:cNvPr>
          <p:cNvSpPr txBox="1"/>
          <p:nvPr/>
        </p:nvSpPr>
        <p:spPr>
          <a:xfrm>
            <a:off x="10359447" y="6022134"/>
            <a:ext cx="1832553" cy="400110"/>
          </a:xfrm>
          <a:prstGeom prst="rect">
            <a:avLst/>
          </a:prstGeom>
          <a:noFill/>
        </p:spPr>
        <p:txBody>
          <a:bodyPr wrap="none" rtlCol="0">
            <a:spAutoFit/>
          </a:bodyPr>
          <a:lstStyle/>
          <a:p>
            <a:pPr algn="l"/>
            <a:r>
              <a:rPr lang="es-GB" sz="2000" dirty="0">
                <a:solidFill>
                  <a:schemeClr val="accent5">
                    <a:lumMod val="50000"/>
                  </a:schemeClr>
                </a:solidFill>
              </a:rPr>
              <a:t>*Bible = Biblia</a:t>
            </a:r>
          </a:p>
        </p:txBody>
      </p:sp>
    </p:spTree>
    <p:extLst>
      <p:ext uri="{BB962C8B-B14F-4D97-AF65-F5344CB8AC3E}">
        <p14:creationId xmlns:p14="http://schemas.microsoft.com/office/powerpoint/2010/main" val="204712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496339" y="174522"/>
            <a:ext cx="253371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9" tIns="45719" rIns="91439" bIns="45719" rtlCol="0" anchor="ctr"/>
          <a:lstStyle/>
          <a:p>
            <a:pPr algn="ctr" defTabSz="914354">
              <a:defRPr/>
            </a:pPr>
            <a:endParaRPr lang="en-GB" sz="2000" b="1"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86309" y="312150"/>
            <a:ext cx="10585359" cy="461663"/>
          </a:xfrm>
          <a:prstGeom prst="rect">
            <a:avLst/>
          </a:prstGeom>
          <a:noFill/>
        </p:spPr>
        <p:txBody>
          <a:bodyPr wrap="square" lIns="91439" tIns="45719" rIns="91439" bIns="45719" rtlCol="0">
            <a:spAutoFit/>
          </a:bodyPr>
          <a:lstStyle/>
          <a:p>
            <a:r>
              <a:rPr lang="en-US" sz="2400" b="1" dirty="0" err="1">
                <a:solidFill>
                  <a:srgbClr val="002060"/>
                </a:solidFill>
              </a:rPr>
              <a:t>Hablas</a:t>
            </a:r>
            <a:r>
              <a:rPr lang="en-US" sz="2400" b="1" dirty="0">
                <a:solidFill>
                  <a:srgbClr val="002060"/>
                </a:solidFill>
              </a:rPr>
              <a:t> con </a:t>
            </a:r>
            <a:r>
              <a:rPr lang="en-US" sz="2400" b="1" dirty="0" err="1">
                <a:solidFill>
                  <a:srgbClr val="002060"/>
                </a:solidFill>
              </a:rPr>
              <a:t>tu</a:t>
            </a:r>
            <a:r>
              <a:rPr lang="en-US" sz="2400" b="1" dirty="0">
                <a:solidFill>
                  <a:srgbClr val="002060"/>
                </a:solidFill>
              </a:rPr>
              <a:t> </a:t>
            </a:r>
            <a:r>
              <a:rPr lang="en-US" sz="2400" b="1" dirty="0" err="1">
                <a:solidFill>
                  <a:srgbClr val="002060"/>
                </a:solidFill>
              </a:rPr>
              <a:t>compañero</a:t>
            </a:r>
            <a:r>
              <a:rPr lang="en-US" sz="2400" b="1" dirty="0">
                <a:solidFill>
                  <a:srgbClr val="002060"/>
                </a:solidFill>
              </a:rPr>
              <a:t> </a:t>
            </a:r>
            <a:r>
              <a:rPr lang="en-US" sz="2400" b="1" dirty="0" err="1">
                <a:solidFill>
                  <a:srgbClr val="002060"/>
                </a:solidFill>
              </a:rPr>
              <a:t>sobre</a:t>
            </a:r>
            <a:r>
              <a:rPr lang="en-US" sz="2400" b="1" dirty="0">
                <a:solidFill>
                  <a:srgbClr val="002060"/>
                </a:solidFill>
              </a:rPr>
              <a:t> la </a:t>
            </a:r>
            <a:r>
              <a:rPr lang="en-US" sz="2400" b="1" dirty="0" err="1">
                <a:solidFill>
                  <a:srgbClr val="002060"/>
                </a:solidFill>
              </a:rPr>
              <a:t>historia</a:t>
            </a:r>
            <a:r>
              <a:rPr lang="en-US" sz="2400" b="1" dirty="0">
                <a:solidFill>
                  <a:srgbClr val="002060"/>
                </a:solidFill>
              </a:rPr>
              <a:t> de Perú.</a:t>
            </a:r>
          </a:p>
        </p:txBody>
      </p:sp>
      <p:sp>
        <p:nvSpPr>
          <p:cNvPr id="2" name="Title 1"/>
          <p:cNvSpPr>
            <a:spLocks noGrp="1"/>
          </p:cNvSpPr>
          <p:nvPr>
            <p:ph type="title"/>
          </p:nvPr>
        </p:nvSpPr>
        <p:spPr>
          <a:xfrm>
            <a:off x="9432179" y="45438"/>
            <a:ext cx="2662032" cy="659085"/>
          </a:xfrm>
        </p:spPr>
        <p:txBody>
          <a:bodyPr>
            <a:normAutofit fontScale="90000"/>
          </a:bodyPr>
          <a:lstStyle/>
          <a:p>
            <a:pPr algn="ctr"/>
            <a:r>
              <a:rPr lang="en-GB" sz="2400" b="1" dirty="0" err="1">
                <a:solidFill>
                  <a:schemeClr val="bg1"/>
                </a:solidFill>
              </a:rPr>
              <a:t>hablar</a:t>
            </a:r>
            <a:r>
              <a:rPr lang="en-GB" sz="2400" b="1" dirty="0">
                <a:solidFill>
                  <a:schemeClr val="bg1"/>
                </a:solidFill>
              </a:rPr>
              <a:t> / </a:t>
            </a:r>
            <a:r>
              <a:rPr lang="en-GB" sz="2400" b="1" dirty="0" err="1">
                <a:solidFill>
                  <a:schemeClr val="bg1"/>
                </a:solidFill>
              </a:rPr>
              <a:t>escuchar</a:t>
            </a:r>
            <a:endParaRPr lang="en-GB" sz="2667"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48245" y="1085951"/>
            <a:ext cx="11397689" cy="830995"/>
          </a:xfrm>
          <a:prstGeom prst="rect">
            <a:avLst/>
          </a:prstGeom>
          <a:noFill/>
        </p:spPr>
        <p:txBody>
          <a:bodyPr wrap="square" lIns="91439" tIns="45719" rIns="91439" bIns="45719" rtlCol="0">
            <a:spAutoFit/>
          </a:bodyPr>
          <a:lstStyle/>
          <a:p>
            <a:r>
              <a:rPr lang="en-US" sz="2400" dirty="0">
                <a:solidFill>
                  <a:srgbClr val="002060"/>
                </a:solidFill>
              </a:rPr>
              <a:t>Persona A </a:t>
            </a:r>
            <a:r>
              <a:rPr lang="en-US" sz="2400" dirty="0" err="1">
                <a:solidFill>
                  <a:srgbClr val="002060"/>
                </a:solidFill>
              </a:rPr>
              <a:t>habla</a:t>
            </a:r>
            <a:r>
              <a:rPr lang="en-US" sz="2400" dirty="0">
                <a:solidFill>
                  <a:srgbClr val="002060"/>
                </a:solidFill>
              </a:rPr>
              <a:t>: </a:t>
            </a:r>
            <a:r>
              <a:rPr lang="en-US" sz="2400" b="1" dirty="0">
                <a:solidFill>
                  <a:srgbClr val="002060"/>
                </a:solidFill>
              </a:rPr>
              <a:t>lee</a:t>
            </a:r>
            <a:r>
              <a:rPr lang="en-US" sz="2400" dirty="0">
                <a:solidFill>
                  <a:srgbClr val="002060"/>
                </a:solidFill>
              </a:rPr>
              <a:t> el </a:t>
            </a:r>
            <a:r>
              <a:rPr lang="en-US" sz="2400" dirty="0" err="1">
                <a:solidFill>
                  <a:srgbClr val="002060"/>
                </a:solidFill>
              </a:rPr>
              <a:t>texto</a:t>
            </a:r>
            <a:r>
              <a:rPr lang="en-US" sz="2400" dirty="0">
                <a:solidFill>
                  <a:srgbClr val="002060"/>
                </a:solidFill>
              </a:rPr>
              <a:t> </a:t>
            </a:r>
            <a:r>
              <a:rPr lang="en-US" sz="2400" dirty="0" err="1">
                <a:solidFill>
                  <a:srgbClr val="002060"/>
                </a:solidFill>
              </a:rPr>
              <a:t>en</a:t>
            </a:r>
            <a:r>
              <a:rPr lang="en-US" sz="2400" dirty="0">
                <a:solidFill>
                  <a:srgbClr val="002060"/>
                </a:solidFill>
              </a:rPr>
              <a:t> </a:t>
            </a:r>
            <a:r>
              <a:rPr lang="en-US" sz="2400" dirty="0" err="1">
                <a:solidFill>
                  <a:srgbClr val="002060"/>
                </a:solidFill>
              </a:rPr>
              <a:t>español</a:t>
            </a:r>
            <a:r>
              <a:rPr lang="en-US" sz="2400" dirty="0">
                <a:solidFill>
                  <a:srgbClr val="002060"/>
                </a:solidFill>
              </a:rPr>
              <a:t>, ¡</a:t>
            </a:r>
            <a:r>
              <a:rPr lang="en-US" sz="2400" dirty="0" err="1">
                <a:solidFill>
                  <a:srgbClr val="002060"/>
                </a:solidFill>
              </a:rPr>
              <a:t>debes</a:t>
            </a:r>
            <a:r>
              <a:rPr lang="en-US" sz="2400" dirty="0">
                <a:solidFill>
                  <a:srgbClr val="002060"/>
                </a:solidFill>
              </a:rPr>
              <a:t> </a:t>
            </a:r>
            <a:r>
              <a:rPr lang="en-US" sz="2400" b="1" dirty="0" err="1">
                <a:solidFill>
                  <a:srgbClr val="002060"/>
                </a:solidFill>
              </a:rPr>
              <a:t>traducir</a:t>
            </a:r>
            <a:r>
              <a:rPr lang="en-US" sz="2400" dirty="0">
                <a:solidFill>
                  <a:srgbClr val="002060"/>
                </a:solidFill>
              </a:rPr>
              <a:t> las </a:t>
            </a:r>
            <a:r>
              <a:rPr lang="en-US" sz="2400" dirty="0" err="1">
                <a:solidFill>
                  <a:srgbClr val="002060"/>
                </a:solidFill>
              </a:rPr>
              <a:t>partes</a:t>
            </a:r>
            <a:r>
              <a:rPr lang="en-US" sz="2400" dirty="0">
                <a:solidFill>
                  <a:srgbClr val="002060"/>
                </a:solidFill>
              </a:rPr>
              <a:t> </a:t>
            </a:r>
            <a:r>
              <a:rPr lang="en-US" sz="2400" dirty="0" err="1">
                <a:solidFill>
                  <a:srgbClr val="002060"/>
                </a:solidFill>
              </a:rPr>
              <a:t>en</a:t>
            </a:r>
            <a:r>
              <a:rPr lang="en-US" sz="2400" dirty="0">
                <a:solidFill>
                  <a:srgbClr val="002060"/>
                </a:solidFill>
              </a:rPr>
              <a:t> </a:t>
            </a:r>
            <a:r>
              <a:rPr lang="en-US" sz="2400" dirty="0" err="1">
                <a:solidFill>
                  <a:srgbClr val="002060"/>
                </a:solidFill>
              </a:rPr>
              <a:t>inglés</a:t>
            </a:r>
            <a:r>
              <a:rPr lang="en-US" sz="2400" dirty="0">
                <a:solidFill>
                  <a:srgbClr val="002060"/>
                </a:solidFill>
              </a:rPr>
              <a:t>!</a:t>
            </a:r>
          </a:p>
        </p:txBody>
      </p:sp>
      <p:sp>
        <p:nvSpPr>
          <p:cNvPr id="19" name="TextBox 6">
            <a:extLst>
              <a:ext uri="{FF2B5EF4-FFF2-40B4-BE49-F238E27FC236}">
                <a16:creationId xmlns:a16="http://schemas.microsoft.com/office/drawing/2014/main" id="{6853AE64-D9FC-2148-9592-C911E1B3CE84}"/>
              </a:ext>
            </a:extLst>
          </p:cNvPr>
          <p:cNvSpPr txBox="1"/>
          <p:nvPr/>
        </p:nvSpPr>
        <p:spPr>
          <a:xfrm>
            <a:off x="253371" y="2055527"/>
            <a:ext cx="9640438" cy="830995"/>
          </a:xfrm>
          <a:prstGeom prst="rect">
            <a:avLst/>
          </a:prstGeom>
          <a:noFill/>
        </p:spPr>
        <p:txBody>
          <a:bodyPr wrap="square" lIns="91439" tIns="45719" rIns="91439" bIns="45719" rtlCol="0">
            <a:spAutoFit/>
          </a:bodyPr>
          <a:lstStyle/>
          <a:p>
            <a:r>
              <a:rPr lang="en-US" sz="2400" dirty="0">
                <a:solidFill>
                  <a:srgbClr val="002060"/>
                </a:solidFill>
              </a:rPr>
              <a:t>Persona B </a:t>
            </a:r>
            <a:r>
              <a:rPr lang="en-US" sz="2400" dirty="0" err="1">
                <a:solidFill>
                  <a:srgbClr val="002060"/>
                </a:solidFill>
              </a:rPr>
              <a:t>escucha</a:t>
            </a:r>
            <a:r>
              <a:rPr lang="en-US" sz="2400" dirty="0">
                <a:solidFill>
                  <a:srgbClr val="002060"/>
                </a:solidFill>
              </a:rPr>
              <a:t>: </a:t>
            </a:r>
            <a:r>
              <a:rPr lang="en-US" sz="2400" b="1" dirty="0">
                <a:solidFill>
                  <a:srgbClr val="002060"/>
                </a:solidFill>
              </a:rPr>
              <a:t>escribe </a:t>
            </a:r>
            <a:r>
              <a:rPr lang="en-US" sz="2400" dirty="0">
                <a:solidFill>
                  <a:srgbClr val="002060"/>
                </a:solidFill>
              </a:rPr>
              <a:t>las palabras </a:t>
            </a:r>
            <a:r>
              <a:rPr lang="en-US" sz="2400" dirty="0" err="1">
                <a:solidFill>
                  <a:srgbClr val="002060"/>
                </a:solidFill>
              </a:rPr>
              <a:t>correctas</a:t>
            </a:r>
            <a:r>
              <a:rPr lang="en-US" sz="2400" dirty="0">
                <a:solidFill>
                  <a:srgbClr val="002060"/>
                </a:solidFill>
              </a:rPr>
              <a:t> </a:t>
            </a:r>
            <a:r>
              <a:rPr lang="en-US" sz="2400" dirty="0" err="1">
                <a:solidFill>
                  <a:srgbClr val="002060"/>
                </a:solidFill>
              </a:rPr>
              <a:t>en</a:t>
            </a:r>
            <a:r>
              <a:rPr lang="en-US" sz="2400" dirty="0">
                <a:solidFill>
                  <a:srgbClr val="002060"/>
                </a:solidFill>
              </a:rPr>
              <a:t> los </a:t>
            </a:r>
            <a:r>
              <a:rPr lang="en-US" sz="2400" dirty="0" err="1">
                <a:solidFill>
                  <a:srgbClr val="002060"/>
                </a:solidFill>
              </a:rPr>
              <a:t>espacios</a:t>
            </a:r>
            <a:r>
              <a:rPr lang="en-US" sz="2400" dirty="0">
                <a:solidFill>
                  <a:srgbClr val="002060"/>
                </a:solidFill>
              </a:rPr>
              <a:t> </a:t>
            </a:r>
            <a:r>
              <a:rPr lang="en-US" sz="2400" dirty="0" err="1">
                <a:solidFill>
                  <a:srgbClr val="002060"/>
                </a:solidFill>
              </a:rPr>
              <a:t>en</a:t>
            </a:r>
            <a:r>
              <a:rPr lang="en-US" sz="2400" dirty="0">
                <a:solidFill>
                  <a:srgbClr val="002060"/>
                </a:solidFill>
              </a:rPr>
              <a:t> </a:t>
            </a:r>
            <a:r>
              <a:rPr lang="en-US" sz="2400" dirty="0" err="1">
                <a:solidFill>
                  <a:srgbClr val="002060"/>
                </a:solidFill>
              </a:rPr>
              <a:t>blanco</a:t>
            </a:r>
            <a:r>
              <a:rPr lang="en-US" sz="2400" dirty="0">
                <a:solidFill>
                  <a:srgbClr val="002060"/>
                </a:solidFill>
              </a:rPr>
              <a:t>.</a:t>
            </a:r>
          </a:p>
        </p:txBody>
      </p:sp>
      <p:sp>
        <p:nvSpPr>
          <p:cNvPr id="20" name="TextBox 6">
            <a:extLst>
              <a:ext uri="{FF2B5EF4-FFF2-40B4-BE49-F238E27FC236}">
                <a16:creationId xmlns:a16="http://schemas.microsoft.com/office/drawing/2014/main" id="{F7501631-685D-D44C-83F3-9CBC2E6DB6C2}"/>
              </a:ext>
            </a:extLst>
          </p:cNvPr>
          <p:cNvSpPr txBox="1"/>
          <p:nvPr/>
        </p:nvSpPr>
        <p:spPr>
          <a:xfrm>
            <a:off x="286309" y="3016096"/>
            <a:ext cx="1666163" cy="461663"/>
          </a:xfrm>
          <a:prstGeom prst="rect">
            <a:avLst/>
          </a:prstGeom>
          <a:noFill/>
        </p:spPr>
        <p:txBody>
          <a:bodyPr wrap="square" lIns="91439" tIns="45719" rIns="91439" bIns="45719" rtlCol="0">
            <a:spAutoFit/>
          </a:bodyPr>
          <a:lstStyle/>
          <a:p>
            <a:r>
              <a:rPr lang="en-US" sz="2400" b="1" dirty="0" err="1">
                <a:solidFill>
                  <a:srgbClr val="002060"/>
                </a:solidFill>
              </a:rPr>
              <a:t>Ejemplo</a:t>
            </a:r>
            <a:r>
              <a:rPr lang="en-US" sz="2400" b="1" dirty="0">
                <a:solidFill>
                  <a:srgbClr val="002060"/>
                </a:solidFill>
              </a:rPr>
              <a:t>:</a:t>
            </a:r>
          </a:p>
        </p:txBody>
      </p:sp>
      <p:sp>
        <p:nvSpPr>
          <p:cNvPr id="21" name="Rectángulo 20">
            <a:extLst>
              <a:ext uri="{FF2B5EF4-FFF2-40B4-BE49-F238E27FC236}">
                <a16:creationId xmlns:a16="http://schemas.microsoft.com/office/drawing/2014/main" id="{92469AC4-FD6D-164B-ABBD-F7BBA97351B6}"/>
              </a:ext>
            </a:extLst>
          </p:cNvPr>
          <p:cNvSpPr/>
          <p:nvPr/>
        </p:nvSpPr>
        <p:spPr>
          <a:xfrm>
            <a:off x="588349" y="4565734"/>
            <a:ext cx="5067468" cy="1512453"/>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en-GB" sz="2400" dirty="0">
                <a:solidFill>
                  <a:srgbClr val="002060"/>
                </a:solidFill>
              </a:rPr>
              <a:t>Los </a:t>
            </a:r>
            <a:r>
              <a:rPr lang="en-GB" sz="2400" dirty="0" err="1">
                <a:solidFill>
                  <a:srgbClr val="002060"/>
                </a:solidFill>
              </a:rPr>
              <a:t>reyes</a:t>
            </a:r>
            <a:r>
              <a:rPr lang="en-GB" sz="2400" dirty="0">
                <a:solidFill>
                  <a:srgbClr val="002060"/>
                </a:solidFill>
              </a:rPr>
              <a:t> de </a:t>
            </a:r>
            <a:r>
              <a:rPr lang="en-GB" sz="2400" dirty="0" err="1">
                <a:solidFill>
                  <a:srgbClr val="002060"/>
                </a:solidFill>
              </a:rPr>
              <a:t>España</a:t>
            </a:r>
            <a:r>
              <a:rPr lang="en-GB" sz="2400" dirty="0">
                <a:solidFill>
                  <a:srgbClr val="002060"/>
                </a:solidFill>
              </a:rPr>
              <a:t> </a:t>
            </a:r>
            <a:r>
              <a:rPr lang="en-GB" sz="2400" b="1" dirty="0">
                <a:solidFill>
                  <a:srgbClr val="002060"/>
                </a:solidFill>
              </a:rPr>
              <a:t>[paid] </a:t>
            </a:r>
            <a:r>
              <a:rPr lang="en-GB" sz="2400" dirty="0">
                <a:solidFill>
                  <a:srgbClr val="002060"/>
                </a:solidFill>
              </a:rPr>
              <a:t>los </a:t>
            </a:r>
            <a:r>
              <a:rPr lang="en-GB" sz="2400" dirty="0" err="1">
                <a:solidFill>
                  <a:srgbClr val="002060"/>
                </a:solidFill>
              </a:rPr>
              <a:t>viajes</a:t>
            </a:r>
            <a:r>
              <a:rPr lang="en-GB" sz="2400" dirty="0">
                <a:solidFill>
                  <a:srgbClr val="002060"/>
                </a:solidFill>
              </a:rPr>
              <a:t> a América...</a:t>
            </a:r>
            <a:endParaRPr lang="x-none" sz="2400" dirty="0">
              <a:solidFill>
                <a:srgbClr val="002060"/>
              </a:solidFill>
            </a:endParaRPr>
          </a:p>
        </p:txBody>
      </p:sp>
      <p:sp>
        <p:nvSpPr>
          <p:cNvPr id="5" name="Llamada rectangular redondeada 4">
            <a:extLst>
              <a:ext uri="{FF2B5EF4-FFF2-40B4-BE49-F238E27FC236}">
                <a16:creationId xmlns:a16="http://schemas.microsoft.com/office/drawing/2014/main" id="{BC4D8A4E-DBEE-0D4A-875A-EBEFA968DF8E}"/>
              </a:ext>
            </a:extLst>
          </p:cNvPr>
          <p:cNvSpPr/>
          <p:nvPr/>
        </p:nvSpPr>
        <p:spPr>
          <a:xfrm>
            <a:off x="2345134" y="3167119"/>
            <a:ext cx="3448402" cy="1296584"/>
          </a:xfrm>
          <a:prstGeom prst="wedgeRoundRectCallout">
            <a:avLst>
              <a:gd name="adj1" fmla="val -59724"/>
              <a:gd name="adj2" fmla="val 47523"/>
              <a:gd name="adj3" fmla="val 16667"/>
            </a:avLst>
          </a:prstGeom>
          <a:solidFill>
            <a:srgbClr val="EB959C"/>
          </a:solid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es-ES" sz="2200" dirty="0">
                <a:solidFill>
                  <a:srgbClr val="002060"/>
                </a:solidFill>
              </a:rPr>
              <a:t>Los reyes de España </a:t>
            </a:r>
            <a:r>
              <a:rPr lang="es-ES" sz="2200" b="1" i="1" dirty="0">
                <a:solidFill>
                  <a:srgbClr val="002060"/>
                </a:solidFill>
              </a:rPr>
              <a:t>pagaron</a:t>
            </a:r>
            <a:r>
              <a:rPr lang="es-ES" sz="2200" dirty="0">
                <a:solidFill>
                  <a:srgbClr val="002060"/>
                </a:solidFill>
              </a:rPr>
              <a:t> los viajes a América</a:t>
            </a:r>
            <a:endParaRPr lang="x-none" sz="2200" dirty="0">
              <a:solidFill>
                <a:srgbClr val="002060"/>
              </a:solidFill>
            </a:endParaRPr>
          </a:p>
        </p:txBody>
      </p:sp>
      <p:sp>
        <p:nvSpPr>
          <p:cNvPr id="26" name="Título 1">
            <a:extLst>
              <a:ext uri="{FF2B5EF4-FFF2-40B4-BE49-F238E27FC236}">
                <a16:creationId xmlns:a16="http://schemas.microsoft.com/office/drawing/2014/main" id="{977C934C-D9A1-3046-8EB5-724F7AE8ED2F}"/>
              </a:ext>
            </a:extLst>
          </p:cNvPr>
          <p:cNvSpPr txBox="1">
            <a:spLocks/>
          </p:cNvSpPr>
          <p:nvPr/>
        </p:nvSpPr>
        <p:spPr>
          <a:xfrm>
            <a:off x="286309" y="3579790"/>
            <a:ext cx="2222500" cy="445927"/>
          </a:xfrm>
          <a:prstGeom prst="rect">
            <a:avLst/>
          </a:prstGeom>
        </p:spPr>
        <p:txBody>
          <a:bodyPr vert="horz" lIns="91439" tIns="45719" rIns="91439" bIns="45719"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400" b="1" dirty="0">
                <a:solidFill>
                  <a:srgbClr val="002060"/>
                </a:solidFill>
              </a:rPr>
              <a:t>Persona</a:t>
            </a:r>
            <a:r>
              <a:rPr lang="x-none" sz="2400" b="1">
                <a:solidFill>
                  <a:srgbClr val="002060"/>
                </a:solidFill>
              </a:rPr>
              <a:t> </a:t>
            </a:r>
            <a:r>
              <a:rPr lang="x-none" sz="2400" b="1" dirty="0">
                <a:solidFill>
                  <a:srgbClr val="002060"/>
                </a:solidFill>
              </a:rPr>
              <a:t>A</a:t>
            </a:r>
          </a:p>
        </p:txBody>
      </p:sp>
      <p:sp>
        <p:nvSpPr>
          <p:cNvPr id="27" name="Título 1">
            <a:extLst>
              <a:ext uri="{FF2B5EF4-FFF2-40B4-BE49-F238E27FC236}">
                <a16:creationId xmlns:a16="http://schemas.microsoft.com/office/drawing/2014/main" id="{56E98740-D3E0-F94A-A28C-A51934926636}"/>
              </a:ext>
            </a:extLst>
          </p:cNvPr>
          <p:cNvSpPr txBox="1">
            <a:spLocks/>
          </p:cNvSpPr>
          <p:nvPr/>
        </p:nvSpPr>
        <p:spPr>
          <a:xfrm>
            <a:off x="6422302" y="3579790"/>
            <a:ext cx="2222500" cy="445927"/>
          </a:xfrm>
          <a:prstGeom prst="rect">
            <a:avLst/>
          </a:prstGeom>
        </p:spPr>
        <p:txBody>
          <a:bodyPr vert="horz" lIns="91439" tIns="45719" rIns="91439" bIns="45719"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400" b="1" dirty="0">
                <a:solidFill>
                  <a:srgbClr val="002060"/>
                </a:solidFill>
              </a:rPr>
              <a:t>Persona</a:t>
            </a:r>
            <a:r>
              <a:rPr lang="x-none" sz="2400" b="1">
                <a:solidFill>
                  <a:srgbClr val="002060"/>
                </a:solidFill>
              </a:rPr>
              <a:t> </a:t>
            </a:r>
            <a:r>
              <a:rPr lang="x-none" sz="2400" b="1" dirty="0">
                <a:solidFill>
                  <a:srgbClr val="002060"/>
                </a:solidFill>
              </a:rPr>
              <a:t>B</a:t>
            </a:r>
          </a:p>
        </p:txBody>
      </p:sp>
      <p:pic>
        <p:nvPicPr>
          <p:cNvPr id="15" name="Imagen 14">
            <a:extLst>
              <a:ext uri="{FF2B5EF4-FFF2-40B4-BE49-F238E27FC236}">
                <a16:creationId xmlns:a16="http://schemas.microsoft.com/office/drawing/2014/main" id="{C770C5B7-911A-104C-845D-BA9A3707EFB1}"/>
              </a:ext>
            </a:extLst>
          </p:cNvPr>
          <p:cNvPicPr>
            <a:picLocks noChangeAspect="1"/>
          </p:cNvPicPr>
          <p:nvPr/>
        </p:nvPicPr>
        <p:blipFill>
          <a:blip r:embed="rId3"/>
          <a:stretch>
            <a:fillRect/>
          </a:stretch>
        </p:blipFill>
        <p:spPr>
          <a:xfrm>
            <a:off x="9830286" y="1916946"/>
            <a:ext cx="2033691" cy="2345070"/>
          </a:xfrm>
          <a:prstGeom prst="rect">
            <a:avLst/>
          </a:prstGeom>
        </p:spPr>
      </p:pic>
      <p:sp>
        <p:nvSpPr>
          <p:cNvPr id="29" name="Llamada rectangular redondeada 28">
            <a:extLst>
              <a:ext uri="{FF2B5EF4-FFF2-40B4-BE49-F238E27FC236}">
                <a16:creationId xmlns:a16="http://schemas.microsoft.com/office/drawing/2014/main" id="{A4049A26-AB66-5E49-B6E6-5A4C803CA5E5}"/>
              </a:ext>
            </a:extLst>
          </p:cNvPr>
          <p:cNvSpPr/>
          <p:nvPr/>
        </p:nvSpPr>
        <p:spPr>
          <a:xfrm>
            <a:off x="6230162" y="2581901"/>
            <a:ext cx="3266178" cy="906602"/>
          </a:xfrm>
          <a:prstGeom prst="wedgeRoundRectCallout">
            <a:avLst>
              <a:gd name="adj1" fmla="val -76352"/>
              <a:gd name="adj2" fmla="val 2943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¡Atención! Si el sujeto es plural usa </a:t>
            </a:r>
            <a:r>
              <a:rPr lang="es-GB" sz="2000" b="1" dirty="0">
                <a:solidFill>
                  <a:schemeClr val="accent5">
                    <a:lumMod val="50000"/>
                  </a:schemeClr>
                </a:solidFill>
              </a:rPr>
              <a:t>–aron</a:t>
            </a:r>
            <a:r>
              <a:rPr lang="es-GB" sz="2000" dirty="0">
                <a:solidFill>
                  <a:schemeClr val="accent5">
                    <a:lumMod val="50000"/>
                  </a:schemeClr>
                </a:solidFill>
              </a:rPr>
              <a:t>, si el sujeto es singular usa </a:t>
            </a:r>
            <a:r>
              <a:rPr lang="es-GB" sz="2000" b="1" dirty="0">
                <a:solidFill>
                  <a:schemeClr val="accent5">
                    <a:lumMod val="50000"/>
                  </a:schemeClr>
                </a:solidFill>
              </a:rPr>
              <a:t>–ó</a:t>
            </a:r>
            <a:r>
              <a:rPr lang="es-GB" sz="2000" dirty="0">
                <a:solidFill>
                  <a:schemeClr val="accent5">
                    <a:lumMod val="50000"/>
                  </a:schemeClr>
                </a:solidFill>
              </a:rPr>
              <a:t>.</a:t>
            </a:r>
          </a:p>
        </p:txBody>
      </p:sp>
      <p:pic>
        <p:nvPicPr>
          <p:cNvPr id="16" name="Imagen 15">
            <a:extLst>
              <a:ext uri="{FF2B5EF4-FFF2-40B4-BE49-F238E27FC236}">
                <a16:creationId xmlns:a16="http://schemas.microsoft.com/office/drawing/2014/main" id="{EBE1AC52-589D-4946-8738-D2F74CDB8E7F}"/>
              </a:ext>
            </a:extLst>
          </p:cNvPr>
          <p:cNvPicPr>
            <a:picLocks noChangeAspect="1"/>
          </p:cNvPicPr>
          <p:nvPr/>
        </p:nvPicPr>
        <p:blipFill rotWithShape="1">
          <a:blip r:embed="rId4"/>
          <a:srcRect t="16845" b="27952"/>
          <a:stretch/>
        </p:blipFill>
        <p:spPr>
          <a:xfrm>
            <a:off x="7852361" y="3579790"/>
            <a:ext cx="1706480" cy="942027"/>
          </a:xfrm>
          <a:prstGeom prst="rect">
            <a:avLst/>
          </a:prstGeom>
        </p:spPr>
      </p:pic>
      <p:sp>
        <p:nvSpPr>
          <p:cNvPr id="22" name="Rectángulo 21">
            <a:extLst>
              <a:ext uri="{FF2B5EF4-FFF2-40B4-BE49-F238E27FC236}">
                <a16:creationId xmlns:a16="http://schemas.microsoft.com/office/drawing/2014/main" id="{23A3BA03-ECFD-A14B-9011-ABB21C5334B8}"/>
              </a:ext>
            </a:extLst>
          </p:cNvPr>
          <p:cNvSpPr/>
          <p:nvPr/>
        </p:nvSpPr>
        <p:spPr>
          <a:xfrm>
            <a:off x="6531879" y="4565734"/>
            <a:ext cx="5067468" cy="15124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r>
              <a:rPr lang="en-GB" sz="2400" dirty="0">
                <a:solidFill>
                  <a:srgbClr val="002060"/>
                </a:solidFill>
              </a:rPr>
              <a:t>Los </a:t>
            </a:r>
            <a:r>
              <a:rPr lang="en-GB" sz="2400" dirty="0" err="1">
                <a:solidFill>
                  <a:srgbClr val="002060"/>
                </a:solidFill>
              </a:rPr>
              <a:t>reyes</a:t>
            </a:r>
            <a:r>
              <a:rPr lang="en-GB" sz="2400" dirty="0">
                <a:solidFill>
                  <a:srgbClr val="002060"/>
                </a:solidFill>
              </a:rPr>
              <a:t> de </a:t>
            </a:r>
            <a:r>
              <a:rPr lang="en-GB" sz="2400" dirty="0" err="1">
                <a:solidFill>
                  <a:srgbClr val="002060"/>
                </a:solidFill>
              </a:rPr>
              <a:t>España</a:t>
            </a:r>
            <a:r>
              <a:rPr lang="en-GB" sz="2400" dirty="0">
                <a:solidFill>
                  <a:srgbClr val="002060"/>
                </a:solidFill>
              </a:rPr>
              <a:t> </a:t>
            </a:r>
            <a:r>
              <a:rPr lang="en-GB" sz="2400" b="1" dirty="0">
                <a:solidFill>
                  <a:srgbClr val="002060"/>
                </a:solidFill>
              </a:rPr>
              <a:t>_________ </a:t>
            </a:r>
            <a:r>
              <a:rPr lang="en-GB" sz="2400" dirty="0">
                <a:solidFill>
                  <a:srgbClr val="002060"/>
                </a:solidFill>
              </a:rPr>
              <a:t>los </a:t>
            </a:r>
            <a:r>
              <a:rPr lang="en-GB" sz="2400" dirty="0" err="1">
                <a:solidFill>
                  <a:srgbClr val="002060"/>
                </a:solidFill>
              </a:rPr>
              <a:t>viajes</a:t>
            </a:r>
            <a:r>
              <a:rPr lang="en-GB" sz="2400" dirty="0">
                <a:solidFill>
                  <a:srgbClr val="002060"/>
                </a:solidFill>
              </a:rPr>
              <a:t> a América...</a:t>
            </a:r>
            <a:endParaRPr lang="x-none" sz="2400" dirty="0">
              <a:solidFill>
                <a:srgbClr val="002060"/>
              </a:solidFill>
            </a:endParaRPr>
          </a:p>
        </p:txBody>
      </p:sp>
      <p:sp>
        <p:nvSpPr>
          <p:cNvPr id="3" name="CuadroTexto 2">
            <a:extLst>
              <a:ext uri="{FF2B5EF4-FFF2-40B4-BE49-F238E27FC236}">
                <a16:creationId xmlns:a16="http://schemas.microsoft.com/office/drawing/2014/main" id="{C2105407-F286-C840-ACAE-CD035035FA81}"/>
              </a:ext>
            </a:extLst>
          </p:cNvPr>
          <p:cNvSpPr txBox="1"/>
          <p:nvPr/>
        </p:nvSpPr>
        <p:spPr>
          <a:xfrm>
            <a:off x="9864313" y="4870789"/>
            <a:ext cx="1503938" cy="461665"/>
          </a:xfrm>
          <a:prstGeom prst="rect">
            <a:avLst/>
          </a:prstGeom>
          <a:noFill/>
        </p:spPr>
        <p:txBody>
          <a:bodyPr wrap="none" rtlCol="0">
            <a:spAutoFit/>
          </a:bodyPr>
          <a:lstStyle/>
          <a:p>
            <a:pPr algn="l"/>
            <a:r>
              <a:rPr lang="es-GB" sz="2400" b="1" dirty="0">
                <a:solidFill>
                  <a:schemeClr val="accent5">
                    <a:lumMod val="50000"/>
                  </a:schemeClr>
                </a:solidFill>
              </a:rPr>
              <a:t>pagaron</a:t>
            </a:r>
          </a:p>
        </p:txBody>
      </p:sp>
      <p:pic>
        <p:nvPicPr>
          <p:cNvPr id="23" name="Imagen 22">
            <a:extLst>
              <a:ext uri="{FF2B5EF4-FFF2-40B4-BE49-F238E27FC236}">
                <a16:creationId xmlns:a16="http://schemas.microsoft.com/office/drawing/2014/main" id="{20A32B01-4046-094A-80F8-43B097CEDEBD}"/>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 uri="{28A0092B-C50C-407E-A947-70E740481C1C}">
                <a14:useLocalDpi xmlns:a14="http://schemas.microsoft.com/office/drawing/2010/main"/>
              </a:ext>
            </a:extLst>
          </a:blip>
          <a:stretch>
            <a:fillRect/>
          </a:stretch>
        </p:blipFill>
        <p:spPr>
          <a:xfrm>
            <a:off x="10923096" y="4378123"/>
            <a:ext cx="940881" cy="752705"/>
          </a:xfrm>
          <a:prstGeom prst="rect">
            <a:avLst/>
          </a:prstGeom>
        </p:spPr>
      </p:pic>
    </p:spTree>
    <p:extLst>
      <p:ext uri="{BB962C8B-B14F-4D97-AF65-F5344CB8AC3E}">
        <p14:creationId xmlns:p14="http://schemas.microsoft.com/office/powerpoint/2010/main" val="178334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19" grpId="0"/>
      <p:bldP spid="20" grpId="0"/>
      <p:bldP spid="21" grpId="0" animBg="1"/>
      <p:bldP spid="5" grpId="0" animBg="1"/>
      <p:bldP spid="26" grpId="0"/>
      <p:bldP spid="27" grpId="0"/>
      <p:bldP spid="29" grpId="0" animBg="1"/>
      <p:bldP spid="22"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6461" y="764729"/>
            <a:ext cx="5448594" cy="5268615"/>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r>
              <a:rPr lang="en-US" sz="2667" dirty="0">
                <a:solidFill>
                  <a:srgbClr val="002060"/>
                </a:solidFill>
              </a:rPr>
              <a:t>Los Reyes de </a:t>
            </a:r>
            <a:r>
              <a:rPr lang="en-US" sz="2667" dirty="0" err="1">
                <a:solidFill>
                  <a:srgbClr val="002060"/>
                </a:solidFill>
              </a:rPr>
              <a:t>España</a:t>
            </a:r>
            <a:r>
              <a:rPr lang="en-US" sz="2667" dirty="0">
                <a:solidFill>
                  <a:srgbClr val="002060"/>
                </a:solidFill>
              </a:rPr>
              <a:t> </a:t>
            </a:r>
            <a:r>
              <a:rPr lang="en-US" sz="2667" b="1" dirty="0">
                <a:solidFill>
                  <a:srgbClr val="002060"/>
                </a:solidFill>
              </a:rPr>
              <a:t>[considered] </a:t>
            </a:r>
            <a:r>
              <a:rPr lang="en-US" sz="2667" dirty="0">
                <a:solidFill>
                  <a:srgbClr val="002060"/>
                </a:solidFill>
              </a:rPr>
              <a:t>los </a:t>
            </a:r>
            <a:r>
              <a:rPr lang="en-US" sz="2667" dirty="0" err="1">
                <a:solidFill>
                  <a:srgbClr val="002060"/>
                </a:solidFill>
              </a:rPr>
              <a:t>beneficios</a:t>
            </a:r>
            <a:r>
              <a:rPr lang="en-US" sz="2667" dirty="0">
                <a:solidFill>
                  <a:srgbClr val="002060"/>
                </a:solidFill>
              </a:rPr>
              <a:t> de </a:t>
            </a:r>
            <a:r>
              <a:rPr lang="en-US" sz="2667" dirty="0" err="1">
                <a:solidFill>
                  <a:srgbClr val="002060"/>
                </a:solidFill>
              </a:rPr>
              <a:t>descubrir</a:t>
            </a:r>
            <a:r>
              <a:rPr lang="en-US" sz="2667" dirty="0">
                <a:solidFill>
                  <a:srgbClr val="002060"/>
                </a:solidFill>
              </a:rPr>
              <a:t> una </a:t>
            </a:r>
            <a:r>
              <a:rPr lang="en-US" sz="2667" dirty="0" err="1">
                <a:solidFill>
                  <a:srgbClr val="002060"/>
                </a:solidFill>
              </a:rPr>
              <a:t>parte</a:t>
            </a:r>
            <a:r>
              <a:rPr lang="en-US" sz="2667" dirty="0">
                <a:solidFill>
                  <a:srgbClr val="002060"/>
                </a:solidFill>
              </a:rPr>
              <a:t> </a:t>
            </a:r>
            <a:r>
              <a:rPr lang="en-US" sz="2667" dirty="0" err="1">
                <a:solidFill>
                  <a:srgbClr val="002060"/>
                </a:solidFill>
              </a:rPr>
              <a:t>nueva</a:t>
            </a:r>
            <a:r>
              <a:rPr lang="en-US" sz="2667" dirty="0">
                <a:solidFill>
                  <a:srgbClr val="002060"/>
                </a:solidFill>
              </a:rPr>
              <a:t> del </a:t>
            </a:r>
            <a:r>
              <a:rPr lang="en-US" sz="2667" dirty="0" err="1">
                <a:solidFill>
                  <a:srgbClr val="002060"/>
                </a:solidFill>
              </a:rPr>
              <a:t>mundo</a:t>
            </a:r>
            <a:r>
              <a:rPr lang="en-US" sz="2667" dirty="0">
                <a:solidFill>
                  <a:srgbClr val="002060"/>
                </a:solidFill>
              </a:rPr>
              <a:t> y </a:t>
            </a:r>
            <a:r>
              <a:rPr lang="en-US" sz="2667" b="1" dirty="0">
                <a:solidFill>
                  <a:srgbClr val="002060"/>
                </a:solidFill>
              </a:rPr>
              <a:t>[sent] </a:t>
            </a:r>
            <a:r>
              <a:rPr lang="en-US" sz="2667" dirty="0">
                <a:solidFill>
                  <a:srgbClr val="002060"/>
                </a:solidFill>
              </a:rPr>
              <a:t>a </a:t>
            </a:r>
            <a:r>
              <a:rPr lang="en-US" sz="2667" dirty="0" err="1">
                <a:solidFill>
                  <a:srgbClr val="002060"/>
                </a:solidFill>
              </a:rPr>
              <a:t>varias</a:t>
            </a:r>
            <a:r>
              <a:rPr lang="en-US" sz="2667" dirty="0">
                <a:solidFill>
                  <a:srgbClr val="002060"/>
                </a:solidFill>
              </a:rPr>
              <a:t> personas para </a:t>
            </a:r>
            <a:r>
              <a:rPr lang="en-US" sz="2667" dirty="0" err="1">
                <a:solidFill>
                  <a:srgbClr val="002060"/>
                </a:solidFill>
              </a:rPr>
              <a:t>encontrar</a:t>
            </a:r>
            <a:r>
              <a:rPr lang="en-US" sz="2667" dirty="0">
                <a:solidFill>
                  <a:srgbClr val="002060"/>
                </a:solidFill>
              </a:rPr>
              <a:t> </a:t>
            </a:r>
            <a:r>
              <a:rPr lang="en-US" sz="2667" dirty="0" err="1">
                <a:solidFill>
                  <a:srgbClr val="002060"/>
                </a:solidFill>
              </a:rPr>
              <a:t>oro</a:t>
            </a:r>
            <a:r>
              <a:rPr lang="en-US" sz="2667" dirty="0">
                <a:solidFill>
                  <a:srgbClr val="002060"/>
                </a:solidFill>
              </a:rPr>
              <a:t>. Francisco Pizarro </a:t>
            </a:r>
            <a:r>
              <a:rPr lang="en-US" sz="2667" b="1" dirty="0">
                <a:solidFill>
                  <a:srgbClr val="002060"/>
                </a:solidFill>
              </a:rPr>
              <a:t>[</a:t>
            </a:r>
            <a:r>
              <a:rPr lang="en-US" sz="2667" b="1" dirty="0" err="1">
                <a:solidFill>
                  <a:srgbClr val="002060"/>
                </a:solidFill>
              </a:rPr>
              <a:t>organised</a:t>
            </a:r>
            <a:r>
              <a:rPr lang="en-US" sz="2667" b="1" dirty="0">
                <a:solidFill>
                  <a:srgbClr val="002060"/>
                </a:solidFill>
              </a:rPr>
              <a:t>] </a:t>
            </a:r>
            <a:r>
              <a:rPr lang="en-US" sz="2667" dirty="0">
                <a:solidFill>
                  <a:srgbClr val="002060"/>
                </a:solidFill>
              </a:rPr>
              <a:t>un </a:t>
            </a:r>
            <a:r>
              <a:rPr lang="en-US" sz="2667" dirty="0" err="1">
                <a:solidFill>
                  <a:srgbClr val="002060"/>
                </a:solidFill>
              </a:rPr>
              <a:t>viaje</a:t>
            </a:r>
            <a:r>
              <a:rPr lang="en-US" sz="2667" dirty="0">
                <a:solidFill>
                  <a:srgbClr val="002060"/>
                </a:solidFill>
              </a:rPr>
              <a:t> a Perú y </a:t>
            </a:r>
            <a:r>
              <a:rPr lang="en-US" sz="2667" b="1" dirty="0">
                <a:solidFill>
                  <a:srgbClr val="002060"/>
                </a:solidFill>
              </a:rPr>
              <a:t>[found] </a:t>
            </a:r>
            <a:r>
              <a:rPr lang="en-US" sz="2667" dirty="0">
                <a:solidFill>
                  <a:srgbClr val="002060"/>
                </a:solidFill>
              </a:rPr>
              <a:t>el </a:t>
            </a:r>
            <a:r>
              <a:rPr lang="en-US" sz="2667" dirty="0" err="1">
                <a:solidFill>
                  <a:srgbClr val="002060"/>
                </a:solidFill>
              </a:rPr>
              <a:t>imperio</a:t>
            </a:r>
            <a:r>
              <a:rPr lang="en-US" sz="2667" dirty="0">
                <a:solidFill>
                  <a:srgbClr val="002060"/>
                </a:solidFill>
              </a:rPr>
              <a:t> de los </a:t>
            </a:r>
            <a:r>
              <a:rPr lang="en-US" sz="2667" dirty="0" err="1">
                <a:solidFill>
                  <a:srgbClr val="002060"/>
                </a:solidFill>
              </a:rPr>
              <a:t>incas</a:t>
            </a:r>
            <a:r>
              <a:rPr lang="en-US" sz="2667" dirty="0">
                <a:solidFill>
                  <a:srgbClr val="002060"/>
                </a:solidFill>
              </a:rPr>
              <a:t>. </a:t>
            </a:r>
            <a:r>
              <a:rPr lang="en-US" sz="2667" dirty="0" err="1">
                <a:solidFill>
                  <a:srgbClr val="002060"/>
                </a:solidFill>
              </a:rPr>
              <a:t>Allí</a:t>
            </a:r>
            <a:r>
              <a:rPr lang="en-US" sz="2667" dirty="0">
                <a:solidFill>
                  <a:srgbClr val="002060"/>
                </a:solidFill>
              </a:rPr>
              <a:t> los </a:t>
            </a:r>
            <a:r>
              <a:rPr lang="en-US" sz="2667" dirty="0" err="1">
                <a:solidFill>
                  <a:srgbClr val="002060"/>
                </a:solidFill>
              </a:rPr>
              <a:t>españoles</a:t>
            </a:r>
            <a:r>
              <a:rPr lang="en-US" sz="2667" dirty="0">
                <a:solidFill>
                  <a:srgbClr val="002060"/>
                </a:solidFill>
              </a:rPr>
              <a:t> </a:t>
            </a:r>
            <a:r>
              <a:rPr lang="en-US" sz="2667" b="1" dirty="0">
                <a:solidFill>
                  <a:srgbClr val="002060"/>
                </a:solidFill>
              </a:rPr>
              <a:t>[walked] </a:t>
            </a:r>
            <a:r>
              <a:rPr lang="en-US" sz="2667" dirty="0" err="1">
                <a:solidFill>
                  <a:srgbClr val="002060"/>
                </a:solidFill>
              </a:rPr>
              <a:t>en</a:t>
            </a:r>
            <a:r>
              <a:rPr lang="en-US" sz="2667" dirty="0">
                <a:solidFill>
                  <a:srgbClr val="002060"/>
                </a:solidFill>
              </a:rPr>
              <a:t> las </a:t>
            </a:r>
            <a:r>
              <a:rPr lang="en-US" sz="2667" dirty="0" err="1">
                <a:solidFill>
                  <a:srgbClr val="002060"/>
                </a:solidFill>
              </a:rPr>
              <a:t>montañas</a:t>
            </a:r>
            <a:r>
              <a:rPr lang="en-US" sz="2667" dirty="0">
                <a:solidFill>
                  <a:srgbClr val="002060"/>
                </a:solidFill>
              </a:rPr>
              <a:t> y </a:t>
            </a:r>
            <a:r>
              <a:rPr lang="en-US" sz="2667" b="1" dirty="0">
                <a:solidFill>
                  <a:srgbClr val="002060"/>
                </a:solidFill>
              </a:rPr>
              <a:t>[searched] </a:t>
            </a:r>
            <a:r>
              <a:rPr lang="en-US" sz="2667" dirty="0">
                <a:solidFill>
                  <a:srgbClr val="002060"/>
                </a:solidFill>
              </a:rPr>
              <a:t>pueblos y </a:t>
            </a:r>
            <a:r>
              <a:rPr lang="en-US" sz="2667" dirty="0" err="1">
                <a:solidFill>
                  <a:srgbClr val="002060"/>
                </a:solidFill>
              </a:rPr>
              <a:t>ciudades</a:t>
            </a:r>
            <a:r>
              <a:rPr lang="en-US" sz="2667" dirty="0">
                <a:solidFill>
                  <a:srgbClr val="002060"/>
                </a:solidFill>
              </a:rPr>
              <a:t> </a:t>
            </a:r>
            <a:r>
              <a:rPr lang="en-US" sz="2667" dirty="0" err="1">
                <a:solidFill>
                  <a:srgbClr val="002060"/>
                </a:solidFill>
              </a:rPr>
              <a:t>indígenas</a:t>
            </a:r>
            <a:r>
              <a:rPr lang="en-US" sz="2667" dirty="0">
                <a:solidFill>
                  <a:srgbClr val="002060"/>
                </a:solidFill>
              </a:rPr>
              <a:t>.</a:t>
            </a:r>
            <a:endParaRPr lang="en-US" sz="2667" b="1" dirty="0">
              <a:solidFill>
                <a:srgbClr val="002060"/>
              </a:solidFill>
            </a:endParaRPr>
          </a:p>
        </p:txBody>
      </p:sp>
      <p:sp>
        <p:nvSpPr>
          <p:cNvPr id="2" name="Título 1">
            <a:extLst>
              <a:ext uri="{FF2B5EF4-FFF2-40B4-BE49-F238E27FC236}">
                <a16:creationId xmlns:a16="http://schemas.microsoft.com/office/drawing/2014/main" id="{11C6616C-D558-C74C-8169-E08B1E63AA7E}"/>
              </a:ext>
            </a:extLst>
          </p:cNvPr>
          <p:cNvSpPr>
            <a:spLocks noGrp="1"/>
          </p:cNvSpPr>
          <p:nvPr>
            <p:ph type="title"/>
          </p:nvPr>
        </p:nvSpPr>
        <p:spPr>
          <a:xfrm>
            <a:off x="211669" y="325976"/>
            <a:ext cx="10515600" cy="461663"/>
          </a:xfrm>
        </p:spPr>
        <p:txBody>
          <a:bodyPr>
            <a:noAutofit/>
          </a:bodyPr>
          <a:lstStyle/>
          <a:p>
            <a:r>
              <a:rPr lang="es-GB" sz="3200" b="1" dirty="0">
                <a:solidFill>
                  <a:srgbClr val="002060"/>
                </a:solidFill>
              </a:rPr>
              <a:t>Persona A</a:t>
            </a:r>
          </a:p>
        </p:txBody>
      </p:sp>
      <p:sp>
        <p:nvSpPr>
          <p:cNvPr id="7" name="Rectangle 2">
            <a:extLst>
              <a:ext uri="{FF2B5EF4-FFF2-40B4-BE49-F238E27FC236}">
                <a16:creationId xmlns:a16="http://schemas.microsoft.com/office/drawing/2014/main" id="{8D64C3B7-7A13-7644-A7B5-3112E0BE71AD}"/>
              </a:ext>
            </a:extLst>
          </p:cNvPr>
          <p:cNvSpPr/>
          <p:nvPr/>
        </p:nvSpPr>
        <p:spPr>
          <a:xfrm>
            <a:off x="6386945" y="764729"/>
            <a:ext cx="5448594" cy="5268615"/>
          </a:xfrm>
          <a:prstGeom prst="rect">
            <a:avLst/>
          </a:prstGeom>
          <a:no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r>
              <a:rPr lang="en-US" sz="2667" dirty="0">
                <a:solidFill>
                  <a:srgbClr val="002060"/>
                </a:solidFill>
              </a:rPr>
              <a:t>Francisco Pizarro </a:t>
            </a:r>
            <a:r>
              <a:rPr lang="en-US" sz="2667" b="1" dirty="0">
                <a:solidFill>
                  <a:srgbClr val="002060"/>
                </a:solidFill>
              </a:rPr>
              <a:t>_________ </a:t>
            </a:r>
            <a:r>
              <a:rPr lang="en-US" sz="2667" dirty="0">
                <a:solidFill>
                  <a:srgbClr val="002060"/>
                </a:solidFill>
              </a:rPr>
              <a:t>al </a:t>
            </a:r>
            <a:r>
              <a:rPr lang="en-US" sz="2667" dirty="0" err="1">
                <a:solidFill>
                  <a:srgbClr val="002060"/>
                </a:solidFill>
              </a:rPr>
              <a:t>rey</a:t>
            </a:r>
            <a:r>
              <a:rPr lang="en-US" sz="2667" dirty="0">
                <a:solidFill>
                  <a:srgbClr val="002060"/>
                </a:solidFill>
              </a:rPr>
              <a:t> de los </a:t>
            </a:r>
            <a:r>
              <a:rPr lang="en-US" sz="2667" dirty="0" err="1">
                <a:solidFill>
                  <a:srgbClr val="002060"/>
                </a:solidFill>
              </a:rPr>
              <a:t>incas</a:t>
            </a:r>
            <a:r>
              <a:rPr lang="en-US" sz="2667" dirty="0">
                <a:solidFill>
                  <a:srgbClr val="002060"/>
                </a:solidFill>
              </a:rPr>
              <a:t> para </a:t>
            </a:r>
            <a:r>
              <a:rPr lang="en-US" sz="2667" dirty="0" err="1">
                <a:solidFill>
                  <a:srgbClr val="002060"/>
                </a:solidFill>
              </a:rPr>
              <a:t>quedar</a:t>
            </a:r>
            <a:r>
              <a:rPr lang="en-US" sz="2667" dirty="0">
                <a:solidFill>
                  <a:srgbClr val="002060"/>
                </a:solidFill>
              </a:rPr>
              <a:t> </a:t>
            </a:r>
            <a:r>
              <a:rPr lang="en-US" sz="2667" dirty="0" err="1">
                <a:solidFill>
                  <a:srgbClr val="002060"/>
                </a:solidFill>
              </a:rPr>
              <a:t>en</a:t>
            </a:r>
            <a:r>
              <a:rPr lang="en-US" sz="2667" dirty="0">
                <a:solidFill>
                  <a:srgbClr val="002060"/>
                </a:solidFill>
              </a:rPr>
              <a:t> un </a:t>
            </a:r>
            <a:r>
              <a:rPr lang="en-US" sz="2667" dirty="0" err="1">
                <a:solidFill>
                  <a:srgbClr val="002060"/>
                </a:solidFill>
              </a:rPr>
              <a:t>lugar</a:t>
            </a:r>
            <a:r>
              <a:rPr lang="en-US" sz="2667" dirty="0">
                <a:solidFill>
                  <a:srgbClr val="002060"/>
                </a:solidFill>
              </a:rPr>
              <a:t> y </a:t>
            </a:r>
            <a:r>
              <a:rPr lang="en-US" sz="2667" dirty="0" err="1">
                <a:solidFill>
                  <a:srgbClr val="002060"/>
                </a:solidFill>
              </a:rPr>
              <a:t>hablar</a:t>
            </a:r>
            <a:r>
              <a:rPr lang="en-US" sz="2667" dirty="0">
                <a:solidFill>
                  <a:srgbClr val="002060"/>
                </a:solidFill>
              </a:rPr>
              <a:t>. Atahualpa </a:t>
            </a:r>
            <a:r>
              <a:rPr lang="en-US" sz="2667" b="1" dirty="0">
                <a:solidFill>
                  <a:srgbClr val="002060"/>
                </a:solidFill>
              </a:rPr>
              <a:t>_________ </a:t>
            </a:r>
            <a:r>
              <a:rPr lang="en-US" sz="2667" dirty="0">
                <a:solidFill>
                  <a:srgbClr val="002060"/>
                </a:solidFill>
              </a:rPr>
              <a:t>la </a:t>
            </a:r>
            <a:r>
              <a:rPr lang="en-US" sz="2667" dirty="0" err="1">
                <a:solidFill>
                  <a:srgbClr val="002060"/>
                </a:solidFill>
              </a:rPr>
              <a:t>invitación</a:t>
            </a:r>
            <a:r>
              <a:rPr lang="en-US" sz="2667" dirty="0">
                <a:solidFill>
                  <a:srgbClr val="002060"/>
                </a:solidFill>
              </a:rPr>
              <a:t> y </a:t>
            </a:r>
            <a:r>
              <a:rPr lang="en-US" sz="2667" b="1" dirty="0">
                <a:solidFill>
                  <a:srgbClr val="002060"/>
                </a:solidFill>
              </a:rPr>
              <a:t>_________ </a:t>
            </a:r>
            <a:r>
              <a:rPr lang="en-US" sz="2667" dirty="0">
                <a:solidFill>
                  <a:srgbClr val="002060"/>
                </a:solidFill>
              </a:rPr>
              <a:t>con miles de hombres. Pero </a:t>
            </a:r>
            <a:r>
              <a:rPr lang="en-US" sz="2667" dirty="0" err="1">
                <a:solidFill>
                  <a:srgbClr val="002060"/>
                </a:solidFill>
              </a:rPr>
              <a:t>entonces</a:t>
            </a:r>
            <a:r>
              <a:rPr lang="en-US" sz="2667" dirty="0">
                <a:solidFill>
                  <a:srgbClr val="002060"/>
                </a:solidFill>
              </a:rPr>
              <a:t> los </a:t>
            </a:r>
            <a:r>
              <a:rPr lang="en-US" sz="2667" dirty="0" err="1">
                <a:solidFill>
                  <a:srgbClr val="002060"/>
                </a:solidFill>
              </a:rPr>
              <a:t>españoles</a:t>
            </a:r>
            <a:r>
              <a:rPr lang="en-US" sz="2667" dirty="0">
                <a:solidFill>
                  <a:srgbClr val="002060"/>
                </a:solidFill>
              </a:rPr>
              <a:t> </a:t>
            </a:r>
            <a:r>
              <a:rPr lang="en-US" sz="2667" b="1" dirty="0">
                <a:solidFill>
                  <a:srgbClr val="002060"/>
                </a:solidFill>
              </a:rPr>
              <a:t>_________ </a:t>
            </a:r>
            <a:r>
              <a:rPr lang="en-US" sz="2667" dirty="0">
                <a:solidFill>
                  <a:srgbClr val="002060"/>
                </a:solidFill>
              </a:rPr>
              <a:t>a los </a:t>
            </a:r>
            <a:r>
              <a:rPr lang="en-US" sz="2667" dirty="0" err="1">
                <a:solidFill>
                  <a:srgbClr val="002060"/>
                </a:solidFill>
              </a:rPr>
              <a:t>incas</a:t>
            </a:r>
            <a:r>
              <a:rPr lang="en-US" sz="2667" dirty="0">
                <a:solidFill>
                  <a:srgbClr val="002060"/>
                </a:solidFill>
              </a:rPr>
              <a:t> por un </a:t>
            </a:r>
            <a:r>
              <a:rPr lang="en-US" sz="2667" dirty="0" err="1">
                <a:solidFill>
                  <a:srgbClr val="002060"/>
                </a:solidFill>
              </a:rPr>
              <a:t>problema</a:t>
            </a:r>
            <a:r>
              <a:rPr lang="en-US" sz="2667" dirty="0">
                <a:solidFill>
                  <a:srgbClr val="002060"/>
                </a:solidFill>
              </a:rPr>
              <a:t> de </a:t>
            </a:r>
            <a:r>
              <a:rPr lang="en-US" sz="2667" dirty="0" err="1">
                <a:solidFill>
                  <a:srgbClr val="002060"/>
                </a:solidFill>
              </a:rPr>
              <a:t>comunicación</a:t>
            </a:r>
            <a:r>
              <a:rPr lang="en-US" sz="2667" dirty="0">
                <a:solidFill>
                  <a:srgbClr val="002060"/>
                </a:solidFill>
              </a:rPr>
              <a:t>. Los </a:t>
            </a:r>
            <a:r>
              <a:rPr lang="en-US" sz="2667" dirty="0" err="1">
                <a:solidFill>
                  <a:srgbClr val="002060"/>
                </a:solidFill>
              </a:rPr>
              <a:t>incas</a:t>
            </a:r>
            <a:r>
              <a:rPr lang="en-US" sz="2667" dirty="0">
                <a:solidFill>
                  <a:srgbClr val="002060"/>
                </a:solidFill>
              </a:rPr>
              <a:t> </a:t>
            </a:r>
            <a:r>
              <a:rPr lang="en-US" sz="2667" b="1" dirty="0">
                <a:solidFill>
                  <a:srgbClr val="002060"/>
                </a:solidFill>
              </a:rPr>
              <a:t>_________  </a:t>
            </a:r>
            <a:r>
              <a:rPr lang="en-US" sz="2667" dirty="0" err="1">
                <a:solidFill>
                  <a:srgbClr val="002060"/>
                </a:solidFill>
              </a:rPr>
              <a:t>fuertemente</a:t>
            </a:r>
            <a:r>
              <a:rPr lang="en-US" sz="2667" b="1" dirty="0">
                <a:solidFill>
                  <a:srgbClr val="002060"/>
                </a:solidFill>
              </a:rPr>
              <a:t> </a:t>
            </a:r>
            <a:r>
              <a:rPr lang="en-US" sz="2667" dirty="0">
                <a:solidFill>
                  <a:srgbClr val="002060"/>
                </a:solidFill>
              </a:rPr>
              <a:t>contra los </a:t>
            </a:r>
            <a:r>
              <a:rPr lang="en-US" sz="2667" dirty="0" err="1">
                <a:solidFill>
                  <a:srgbClr val="002060"/>
                </a:solidFill>
              </a:rPr>
              <a:t>españoles</a:t>
            </a:r>
            <a:r>
              <a:rPr lang="en-US" sz="2667" dirty="0">
                <a:solidFill>
                  <a:srgbClr val="002060"/>
                </a:solidFill>
              </a:rPr>
              <a:t> </a:t>
            </a:r>
            <a:r>
              <a:rPr lang="en-US" sz="2667" dirty="0" err="1">
                <a:solidFill>
                  <a:srgbClr val="002060"/>
                </a:solidFill>
              </a:rPr>
              <a:t>pero</a:t>
            </a:r>
            <a:r>
              <a:rPr lang="en-US" sz="2667" dirty="0">
                <a:solidFill>
                  <a:srgbClr val="002060"/>
                </a:solidFill>
              </a:rPr>
              <a:t> no </a:t>
            </a:r>
            <a:r>
              <a:rPr lang="en-US" sz="2667" b="1" dirty="0">
                <a:solidFill>
                  <a:srgbClr val="002060"/>
                </a:solidFill>
              </a:rPr>
              <a:t>_________ </a:t>
            </a:r>
            <a:r>
              <a:rPr lang="en-US" sz="2667" dirty="0">
                <a:solidFill>
                  <a:srgbClr val="002060"/>
                </a:solidFill>
              </a:rPr>
              <a:t>la </a:t>
            </a:r>
            <a:r>
              <a:rPr lang="en-US" sz="2667" dirty="0" err="1">
                <a:solidFill>
                  <a:srgbClr val="002060"/>
                </a:solidFill>
              </a:rPr>
              <a:t>batalla</a:t>
            </a:r>
            <a:r>
              <a:rPr lang="en-US" sz="2667" dirty="0">
                <a:solidFill>
                  <a:srgbClr val="002060"/>
                </a:solidFill>
              </a:rPr>
              <a:t>. </a:t>
            </a:r>
          </a:p>
        </p:txBody>
      </p:sp>
    </p:spTree>
    <p:extLst>
      <p:ext uri="{BB962C8B-B14F-4D97-AF65-F5344CB8AC3E}">
        <p14:creationId xmlns:p14="http://schemas.microsoft.com/office/powerpoint/2010/main" val="3736006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2504" y="776184"/>
            <a:ext cx="5468695" cy="5268615"/>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r>
              <a:rPr lang="en-US" sz="2667" dirty="0">
                <a:solidFill>
                  <a:srgbClr val="002060"/>
                </a:solidFill>
              </a:rPr>
              <a:t>Francisco Pizarro </a:t>
            </a:r>
            <a:r>
              <a:rPr lang="en-US" sz="2667" b="1" dirty="0">
                <a:solidFill>
                  <a:srgbClr val="002060"/>
                </a:solidFill>
              </a:rPr>
              <a:t>[called] </a:t>
            </a:r>
            <a:r>
              <a:rPr lang="en-US" sz="2667" dirty="0">
                <a:solidFill>
                  <a:srgbClr val="002060"/>
                </a:solidFill>
              </a:rPr>
              <a:t>al </a:t>
            </a:r>
            <a:r>
              <a:rPr lang="en-US" sz="2667" dirty="0" err="1">
                <a:solidFill>
                  <a:srgbClr val="002060"/>
                </a:solidFill>
              </a:rPr>
              <a:t>rey</a:t>
            </a:r>
            <a:r>
              <a:rPr lang="en-US" sz="2667" dirty="0">
                <a:solidFill>
                  <a:srgbClr val="002060"/>
                </a:solidFill>
              </a:rPr>
              <a:t> de los </a:t>
            </a:r>
            <a:r>
              <a:rPr lang="en-US" sz="2667" dirty="0" err="1">
                <a:solidFill>
                  <a:srgbClr val="002060"/>
                </a:solidFill>
              </a:rPr>
              <a:t>incas</a:t>
            </a:r>
            <a:r>
              <a:rPr lang="en-US" sz="2667" dirty="0">
                <a:solidFill>
                  <a:srgbClr val="002060"/>
                </a:solidFill>
              </a:rPr>
              <a:t> para </a:t>
            </a:r>
            <a:r>
              <a:rPr lang="en-US" sz="2667" dirty="0" err="1">
                <a:solidFill>
                  <a:srgbClr val="002060"/>
                </a:solidFill>
              </a:rPr>
              <a:t>quedar</a:t>
            </a:r>
            <a:r>
              <a:rPr lang="en-US" sz="2667" dirty="0">
                <a:solidFill>
                  <a:srgbClr val="002060"/>
                </a:solidFill>
              </a:rPr>
              <a:t> </a:t>
            </a:r>
            <a:r>
              <a:rPr lang="en-US" sz="2667" dirty="0" err="1">
                <a:solidFill>
                  <a:srgbClr val="002060"/>
                </a:solidFill>
              </a:rPr>
              <a:t>en</a:t>
            </a:r>
            <a:r>
              <a:rPr lang="en-US" sz="2667" dirty="0">
                <a:solidFill>
                  <a:srgbClr val="002060"/>
                </a:solidFill>
              </a:rPr>
              <a:t> un </a:t>
            </a:r>
            <a:r>
              <a:rPr lang="en-US" sz="2667" dirty="0" err="1">
                <a:solidFill>
                  <a:srgbClr val="002060"/>
                </a:solidFill>
              </a:rPr>
              <a:t>lugar</a:t>
            </a:r>
            <a:r>
              <a:rPr lang="en-US" sz="2667" dirty="0">
                <a:solidFill>
                  <a:srgbClr val="002060"/>
                </a:solidFill>
              </a:rPr>
              <a:t> y </a:t>
            </a:r>
            <a:r>
              <a:rPr lang="en-US" sz="2667" dirty="0" err="1">
                <a:solidFill>
                  <a:srgbClr val="002060"/>
                </a:solidFill>
              </a:rPr>
              <a:t>hablar</a:t>
            </a:r>
            <a:r>
              <a:rPr lang="en-US" sz="2667" dirty="0">
                <a:solidFill>
                  <a:srgbClr val="002060"/>
                </a:solidFill>
              </a:rPr>
              <a:t>. Atahualpa </a:t>
            </a:r>
            <a:r>
              <a:rPr lang="en-US" sz="2667" b="1" dirty="0">
                <a:solidFill>
                  <a:srgbClr val="002060"/>
                </a:solidFill>
              </a:rPr>
              <a:t>[accepted] </a:t>
            </a:r>
            <a:r>
              <a:rPr lang="en-US" sz="2667" dirty="0">
                <a:solidFill>
                  <a:srgbClr val="002060"/>
                </a:solidFill>
              </a:rPr>
              <a:t>la </a:t>
            </a:r>
            <a:r>
              <a:rPr lang="en-US" sz="2667" dirty="0" err="1">
                <a:solidFill>
                  <a:srgbClr val="002060"/>
                </a:solidFill>
              </a:rPr>
              <a:t>invitación</a:t>
            </a:r>
            <a:r>
              <a:rPr lang="en-US" sz="2667" dirty="0">
                <a:solidFill>
                  <a:srgbClr val="002060"/>
                </a:solidFill>
              </a:rPr>
              <a:t> y </a:t>
            </a:r>
            <a:r>
              <a:rPr lang="en-US" sz="2667" b="1" dirty="0">
                <a:solidFill>
                  <a:srgbClr val="002060"/>
                </a:solidFill>
              </a:rPr>
              <a:t>[arrived] </a:t>
            </a:r>
            <a:r>
              <a:rPr lang="en-US" sz="2667" dirty="0">
                <a:solidFill>
                  <a:srgbClr val="002060"/>
                </a:solidFill>
              </a:rPr>
              <a:t>con miles de hombres. Pero </a:t>
            </a:r>
            <a:r>
              <a:rPr lang="en-US" sz="2667" dirty="0" err="1">
                <a:solidFill>
                  <a:srgbClr val="002060"/>
                </a:solidFill>
              </a:rPr>
              <a:t>entonces</a:t>
            </a:r>
            <a:r>
              <a:rPr lang="en-US" sz="2667" dirty="0">
                <a:solidFill>
                  <a:srgbClr val="002060"/>
                </a:solidFill>
              </a:rPr>
              <a:t> los </a:t>
            </a:r>
            <a:r>
              <a:rPr lang="en-US" sz="2667" dirty="0" err="1">
                <a:solidFill>
                  <a:srgbClr val="002060"/>
                </a:solidFill>
              </a:rPr>
              <a:t>españoles</a:t>
            </a:r>
            <a:r>
              <a:rPr lang="en-US" sz="2667" dirty="0">
                <a:solidFill>
                  <a:srgbClr val="002060"/>
                </a:solidFill>
              </a:rPr>
              <a:t> </a:t>
            </a:r>
            <a:r>
              <a:rPr lang="en-US" sz="2667" b="1" dirty="0">
                <a:solidFill>
                  <a:srgbClr val="002060"/>
                </a:solidFill>
              </a:rPr>
              <a:t>[attacked] </a:t>
            </a:r>
            <a:r>
              <a:rPr lang="en-US" sz="2667" dirty="0">
                <a:solidFill>
                  <a:srgbClr val="002060"/>
                </a:solidFill>
              </a:rPr>
              <a:t>a los </a:t>
            </a:r>
            <a:r>
              <a:rPr lang="en-US" sz="2667" dirty="0" err="1">
                <a:solidFill>
                  <a:srgbClr val="002060"/>
                </a:solidFill>
              </a:rPr>
              <a:t>incas</a:t>
            </a:r>
            <a:r>
              <a:rPr lang="en-US" sz="2667" dirty="0">
                <a:solidFill>
                  <a:srgbClr val="002060"/>
                </a:solidFill>
              </a:rPr>
              <a:t> por un </a:t>
            </a:r>
            <a:r>
              <a:rPr lang="en-US" sz="2667" dirty="0" err="1">
                <a:solidFill>
                  <a:srgbClr val="002060"/>
                </a:solidFill>
              </a:rPr>
              <a:t>problema</a:t>
            </a:r>
            <a:r>
              <a:rPr lang="en-US" sz="2667" dirty="0">
                <a:solidFill>
                  <a:srgbClr val="002060"/>
                </a:solidFill>
              </a:rPr>
              <a:t> de </a:t>
            </a:r>
            <a:r>
              <a:rPr lang="en-US" sz="2667" dirty="0" err="1">
                <a:solidFill>
                  <a:srgbClr val="002060"/>
                </a:solidFill>
              </a:rPr>
              <a:t>comunicación</a:t>
            </a:r>
            <a:r>
              <a:rPr lang="en-US" sz="2667" dirty="0">
                <a:solidFill>
                  <a:srgbClr val="002060"/>
                </a:solidFill>
              </a:rPr>
              <a:t>. Los </a:t>
            </a:r>
            <a:r>
              <a:rPr lang="en-US" sz="2667" dirty="0" err="1">
                <a:solidFill>
                  <a:srgbClr val="002060"/>
                </a:solidFill>
              </a:rPr>
              <a:t>incas</a:t>
            </a:r>
            <a:r>
              <a:rPr lang="en-US" sz="2667" dirty="0">
                <a:solidFill>
                  <a:srgbClr val="002060"/>
                </a:solidFill>
              </a:rPr>
              <a:t> </a:t>
            </a:r>
            <a:r>
              <a:rPr lang="en-US" sz="2667" b="1" dirty="0">
                <a:solidFill>
                  <a:srgbClr val="002060"/>
                </a:solidFill>
              </a:rPr>
              <a:t>[fought] </a:t>
            </a:r>
            <a:r>
              <a:rPr lang="en-US" sz="2667" dirty="0" err="1">
                <a:solidFill>
                  <a:srgbClr val="002060"/>
                </a:solidFill>
              </a:rPr>
              <a:t>fuertemente</a:t>
            </a:r>
            <a:r>
              <a:rPr lang="en-US" sz="2667" b="1" dirty="0">
                <a:solidFill>
                  <a:srgbClr val="002060"/>
                </a:solidFill>
              </a:rPr>
              <a:t> </a:t>
            </a:r>
            <a:r>
              <a:rPr lang="en-US" sz="2667" dirty="0">
                <a:solidFill>
                  <a:srgbClr val="002060"/>
                </a:solidFill>
              </a:rPr>
              <a:t>contra los </a:t>
            </a:r>
            <a:r>
              <a:rPr lang="en-US" sz="2667" dirty="0" err="1">
                <a:solidFill>
                  <a:srgbClr val="002060"/>
                </a:solidFill>
              </a:rPr>
              <a:t>españoles</a:t>
            </a:r>
            <a:r>
              <a:rPr lang="en-US" sz="2667" dirty="0">
                <a:solidFill>
                  <a:srgbClr val="002060"/>
                </a:solidFill>
              </a:rPr>
              <a:t> </a:t>
            </a:r>
            <a:r>
              <a:rPr lang="en-US" sz="2667" dirty="0" err="1">
                <a:solidFill>
                  <a:srgbClr val="002060"/>
                </a:solidFill>
              </a:rPr>
              <a:t>pero</a:t>
            </a:r>
            <a:r>
              <a:rPr lang="en-US" sz="2667" dirty="0">
                <a:solidFill>
                  <a:srgbClr val="002060"/>
                </a:solidFill>
              </a:rPr>
              <a:t> no </a:t>
            </a:r>
            <a:r>
              <a:rPr lang="en-US" sz="2667" b="1" dirty="0">
                <a:solidFill>
                  <a:srgbClr val="002060"/>
                </a:solidFill>
              </a:rPr>
              <a:t>[won] </a:t>
            </a:r>
            <a:r>
              <a:rPr lang="en-US" sz="2667" dirty="0">
                <a:solidFill>
                  <a:srgbClr val="002060"/>
                </a:solidFill>
              </a:rPr>
              <a:t>la </a:t>
            </a:r>
            <a:r>
              <a:rPr lang="en-US" sz="2667" dirty="0" err="1">
                <a:solidFill>
                  <a:srgbClr val="002060"/>
                </a:solidFill>
              </a:rPr>
              <a:t>batalla</a:t>
            </a:r>
            <a:r>
              <a:rPr lang="en-US" sz="2667" dirty="0">
                <a:solidFill>
                  <a:srgbClr val="002060"/>
                </a:solidFill>
              </a:rPr>
              <a:t>. </a:t>
            </a:r>
          </a:p>
        </p:txBody>
      </p:sp>
      <p:sp>
        <p:nvSpPr>
          <p:cNvPr id="2" name="Título 1">
            <a:extLst>
              <a:ext uri="{FF2B5EF4-FFF2-40B4-BE49-F238E27FC236}">
                <a16:creationId xmlns:a16="http://schemas.microsoft.com/office/drawing/2014/main" id="{11C6616C-D558-C74C-8169-E08B1E63AA7E}"/>
              </a:ext>
            </a:extLst>
          </p:cNvPr>
          <p:cNvSpPr>
            <a:spLocks noGrp="1"/>
          </p:cNvSpPr>
          <p:nvPr>
            <p:ph type="title"/>
          </p:nvPr>
        </p:nvSpPr>
        <p:spPr>
          <a:xfrm>
            <a:off x="211669" y="325976"/>
            <a:ext cx="10515600" cy="461663"/>
          </a:xfrm>
        </p:spPr>
        <p:txBody>
          <a:bodyPr>
            <a:noAutofit/>
          </a:bodyPr>
          <a:lstStyle/>
          <a:p>
            <a:r>
              <a:rPr lang="es-GB" sz="3200" b="1" dirty="0">
                <a:solidFill>
                  <a:srgbClr val="002060"/>
                </a:solidFill>
              </a:rPr>
              <a:t>Persona B</a:t>
            </a:r>
          </a:p>
        </p:txBody>
      </p:sp>
      <p:sp>
        <p:nvSpPr>
          <p:cNvPr id="5" name="Rectangle 2">
            <a:extLst>
              <a:ext uri="{FF2B5EF4-FFF2-40B4-BE49-F238E27FC236}">
                <a16:creationId xmlns:a16="http://schemas.microsoft.com/office/drawing/2014/main" id="{85583612-5159-F04A-A2DC-8BB374FAE49F}"/>
              </a:ext>
            </a:extLst>
          </p:cNvPr>
          <p:cNvSpPr/>
          <p:nvPr/>
        </p:nvSpPr>
        <p:spPr>
          <a:xfrm>
            <a:off x="6400803" y="794692"/>
            <a:ext cx="5468695" cy="526861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r>
              <a:rPr lang="en-US" sz="2667" dirty="0">
                <a:solidFill>
                  <a:srgbClr val="002060"/>
                </a:solidFill>
              </a:rPr>
              <a:t>Los Reyes de </a:t>
            </a:r>
            <a:r>
              <a:rPr lang="en-US" sz="2667" dirty="0" err="1">
                <a:solidFill>
                  <a:srgbClr val="002060"/>
                </a:solidFill>
              </a:rPr>
              <a:t>España</a:t>
            </a:r>
            <a:r>
              <a:rPr lang="en-US" sz="2667" dirty="0">
                <a:solidFill>
                  <a:srgbClr val="002060"/>
                </a:solidFill>
              </a:rPr>
              <a:t> </a:t>
            </a:r>
            <a:r>
              <a:rPr lang="en-US" sz="2667" b="1" dirty="0">
                <a:solidFill>
                  <a:srgbClr val="002060"/>
                </a:solidFill>
              </a:rPr>
              <a:t>_________ </a:t>
            </a:r>
            <a:r>
              <a:rPr lang="en-US" sz="2667" dirty="0">
                <a:solidFill>
                  <a:srgbClr val="002060"/>
                </a:solidFill>
              </a:rPr>
              <a:t>los </a:t>
            </a:r>
            <a:r>
              <a:rPr lang="en-US" sz="2667" dirty="0" err="1">
                <a:solidFill>
                  <a:srgbClr val="002060"/>
                </a:solidFill>
              </a:rPr>
              <a:t>beneficios</a:t>
            </a:r>
            <a:r>
              <a:rPr lang="en-US" sz="2667" dirty="0">
                <a:solidFill>
                  <a:srgbClr val="002060"/>
                </a:solidFill>
              </a:rPr>
              <a:t> de </a:t>
            </a:r>
            <a:r>
              <a:rPr lang="en-US" sz="2667" dirty="0" err="1">
                <a:solidFill>
                  <a:srgbClr val="002060"/>
                </a:solidFill>
              </a:rPr>
              <a:t>descubrir</a:t>
            </a:r>
            <a:r>
              <a:rPr lang="en-US" sz="2667" dirty="0">
                <a:solidFill>
                  <a:srgbClr val="002060"/>
                </a:solidFill>
              </a:rPr>
              <a:t> una </a:t>
            </a:r>
            <a:r>
              <a:rPr lang="en-US" sz="2667" dirty="0" err="1">
                <a:solidFill>
                  <a:srgbClr val="002060"/>
                </a:solidFill>
              </a:rPr>
              <a:t>parte</a:t>
            </a:r>
            <a:r>
              <a:rPr lang="en-US" sz="2667" dirty="0">
                <a:solidFill>
                  <a:srgbClr val="002060"/>
                </a:solidFill>
              </a:rPr>
              <a:t> </a:t>
            </a:r>
            <a:r>
              <a:rPr lang="en-US" sz="2667" dirty="0" err="1">
                <a:solidFill>
                  <a:srgbClr val="002060"/>
                </a:solidFill>
              </a:rPr>
              <a:t>nueva</a:t>
            </a:r>
            <a:r>
              <a:rPr lang="en-US" sz="2667" dirty="0">
                <a:solidFill>
                  <a:srgbClr val="002060"/>
                </a:solidFill>
              </a:rPr>
              <a:t> del </a:t>
            </a:r>
            <a:r>
              <a:rPr lang="en-US" sz="2667" dirty="0" err="1">
                <a:solidFill>
                  <a:srgbClr val="002060"/>
                </a:solidFill>
              </a:rPr>
              <a:t>mundo</a:t>
            </a:r>
            <a:r>
              <a:rPr lang="en-US" sz="2667" dirty="0">
                <a:solidFill>
                  <a:srgbClr val="002060"/>
                </a:solidFill>
              </a:rPr>
              <a:t> y </a:t>
            </a:r>
            <a:r>
              <a:rPr lang="en-US" sz="2667" b="1" dirty="0">
                <a:solidFill>
                  <a:srgbClr val="002060"/>
                </a:solidFill>
              </a:rPr>
              <a:t>_________ </a:t>
            </a:r>
            <a:r>
              <a:rPr lang="en-US" sz="2667" dirty="0">
                <a:solidFill>
                  <a:srgbClr val="002060"/>
                </a:solidFill>
              </a:rPr>
              <a:t>a </a:t>
            </a:r>
            <a:r>
              <a:rPr lang="en-US" sz="2667" dirty="0" err="1">
                <a:solidFill>
                  <a:srgbClr val="002060"/>
                </a:solidFill>
              </a:rPr>
              <a:t>varias</a:t>
            </a:r>
            <a:r>
              <a:rPr lang="en-US" sz="2667" dirty="0">
                <a:solidFill>
                  <a:srgbClr val="002060"/>
                </a:solidFill>
              </a:rPr>
              <a:t> personas para </a:t>
            </a:r>
            <a:r>
              <a:rPr lang="en-US" sz="2667" dirty="0" err="1">
                <a:solidFill>
                  <a:srgbClr val="002060"/>
                </a:solidFill>
              </a:rPr>
              <a:t>encontrar</a:t>
            </a:r>
            <a:r>
              <a:rPr lang="en-US" sz="2667" dirty="0">
                <a:solidFill>
                  <a:srgbClr val="002060"/>
                </a:solidFill>
              </a:rPr>
              <a:t> </a:t>
            </a:r>
            <a:r>
              <a:rPr lang="en-US" sz="2667" dirty="0" err="1">
                <a:solidFill>
                  <a:srgbClr val="002060"/>
                </a:solidFill>
              </a:rPr>
              <a:t>oro</a:t>
            </a:r>
            <a:r>
              <a:rPr lang="en-US" sz="2667" dirty="0">
                <a:solidFill>
                  <a:srgbClr val="002060"/>
                </a:solidFill>
              </a:rPr>
              <a:t>. Francisco Pizarro </a:t>
            </a:r>
            <a:r>
              <a:rPr lang="en-US" sz="2667" b="1" dirty="0">
                <a:solidFill>
                  <a:srgbClr val="002060"/>
                </a:solidFill>
              </a:rPr>
              <a:t>_________ </a:t>
            </a:r>
            <a:r>
              <a:rPr lang="en-US" sz="2667" dirty="0">
                <a:solidFill>
                  <a:srgbClr val="002060"/>
                </a:solidFill>
              </a:rPr>
              <a:t>un </a:t>
            </a:r>
            <a:r>
              <a:rPr lang="en-US" sz="2667" dirty="0" err="1">
                <a:solidFill>
                  <a:srgbClr val="002060"/>
                </a:solidFill>
              </a:rPr>
              <a:t>viaje</a:t>
            </a:r>
            <a:r>
              <a:rPr lang="en-US" sz="2667" dirty="0">
                <a:solidFill>
                  <a:srgbClr val="002060"/>
                </a:solidFill>
              </a:rPr>
              <a:t> a Perú y </a:t>
            </a:r>
            <a:r>
              <a:rPr lang="en-US" sz="2667" b="1" dirty="0">
                <a:solidFill>
                  <a:srgbClr val="002060"/>
                </a:solidFill>
              </a:rPr>
              <a:t>_________ </a:t>
            </a:r>
            <a:r>
              <a:rPr lang="en-US" sz="2667" dirty="0">
                <a:solidFill>
                  <a:srgbClr val="002060"/>
                </a:solidFill>
              </a:rPr>
              <a:t>el </a:t>
            </a:r>
            <a:r>
              <a:rPr lang="en-US" sz="2667" dirty="0" err="1">
                <a:solidFill>
                  <a:srgbClr val="002060"/>
                </a:solidFill>
              </a:rPr>
              <a:t>imperio</a:t>
            </a:r>
            <a:r>
              <a:rPr lang="en-US" sz="2667" dirty="0">
                <a:solidFill>
                  <a:srgbClr val="002060"/>
                </a:solidFill>
              </a:rPr>
              <a:t> de los </a:t>
            </a:r>
            <a:r>
              <a:rPr lang="en-US" sz="2667" dirty="0" err="1">
                <a:solidFill>
                  <a:srgbClr val="002060"/>
                </a:solidFill>
              </a:rPr>
              <a:t>incas</a:t>
            </a:r>
            <a:r>
              <a:rPr lang="en-US" sz="2667" dirty="0">
                <a:solidFill>
                  <a:srgbClr val="002060"/>
                </a:solidFill>
              </a:rPr>
              <a:t>. </a:t>
            </a:r>
            <a:r>
              <a:rPr lang="en-US" sz="2667" dirty="0" err="1">
                <a:solidFill>
                  <a:srgbClr val="002060"/>
                </a:solidFill>
              </a:rPr>
              <a:t>Allí</a:t>
            </a:r>
            <a:r>
              <a:rPr lang="en-US" sz="2667" dirty="0">
                <a:solidFill>
                  <a:srgbClr val="002060"/>
                </a:solidFill>
              </a:rPr>
              <a:t> los </a:t>
            </a:r>
            <a:r>
              <a:rPr lang="en-US" sz="2667" dirty="0" err="1">
                <a:solidFill>
                  <a:srgbClr val="002060"/>
                </a:solidFill>
              </a:rPr>
              <a:t>españoles</a:t>
            </a:r>
            <a:r>
              <a:rPr lang="en-US" sz="2667" dirty="0">
                <a:solidFill>
                  <a:srgbClr val="002060"/>
                </a:solidFill>
              </a:rPr>
              <a:t> </a:t>
            </a:r>
            <a:r>
              <a:rPr lang="en-US" sz="2667" b="1" dirty="0">
                <a:solidFill>
                  <a:srgbClr val="002060"/>
                </a:solidFill>
              </a:rPr>
              <a:t>_________ </a:t>
            </a:r>
            <a:r>
              <a:rPr lang="en-US" sz="2667" dirty="0" err="1">
                <a:solidFill>
                  <a:srgbClr val="002060"/>
                </a:solidFill>
              </a:rPr>
              <a:t>en</a:t>
            </a:r>
            <a:r>
              <a:rPr lang="en-US" sz="2667" dirty="0">
                <a:solidFill>
                  <a:srgbClr val="002060"/>
                </a:solidFill>
              </a:rPr>
              <a:t> las </a:t>
            </a:r>
            <a:r>
              <a:rPr lang="en-US" sz="2667" dirty="0" err="1">
                <a:solidFill>
                  <a:srgbClr val="002060"/>
                </a:solidFill>
              </a:rPr>
              <a:t>montañas</a:t>
            </a:r>
            <a:r>
              <a:rPr lang="en-US" sz="2667" dirty="0">
                <a:solidFill>
                  <a:srgbClr val="002060"/>
                </a:solidFill>
              </a:rPr>
              <a:t> y </a:t>
            </a:r>
            <a:r>
              <a:rPr lang="en-US" sz="2667" b="1" dirty="0">
                <a:solidFill>
                  <a:srgbClr val="002060"/>
                </a:solidFill>
              </a:rPr>
              <a:t>_________ </a:t>
            </a:r>
            <a:r>
              <a:rPr lang="en-US" sz="2667" dirty="0">
                <a:solidFill>
                  <a:srgbClr val="002060"/>
                </a:solidFill>
              </a:rPr>
              <a:t>pueblos y </a:t>
            </a:r>
            <a:r>
              <a:rPr lang="en-US" sz="2667" dirty="0" err="1">
                <a:solidFill>
                  <a:srgbClr val="002060"/>
                </a:solidFill>
              </a:rPr>
              <a:t>ciudades</a:t>
            </a:r>
            <a:r>
              <a:rPr lang="en-US" sz="2667" dirty="0">
                <a:solidFill>
                  <a:srgbClr val="002060"/>
                </a:solidFill>
              </a:rPr>
              <a:t> </a:t>
            </a:r>
            <a:r>
              <a:rPr lang="en-US" sz="2667" dirty="0" err="1">
                <a:solidFill>
                  <a:srgbClr val="002060"/>
                </a:solidFill>
              </a:rPr>
              <a:t>indígenas</a:t>
            </a:r>
            <a:r>
              <a:rPr lang="en-US" sz="2667" dirty="0">
                <a:solidFill>
                  <a:srgbClr val="002060"/>
                </a:solidFill>
              </a:rPr>
              <a:t>.</a:t>
            </a:r>
            <a:endParaRPr lang="en-US" sz="2667" b="1" dirty="0">
              <a:solidFill>
                <a:srgbClr val="002060"/>
              </a:solidFill>
            </a:endParaRPr>
          </a:p>
        </p:txBody>
      </p:sp>
    </p:spTree>
    <p:extLst>
      <p:ext uri="{BB962C8B-B14F-4D97-AF65-F5344CB8AC3E}">
        <p14:creationId xmlns:p14="http://schemas.microsoft.com/office/powerpoint/2010/main" val="630057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10" name="TextBox 9"/>
          <p:cNvSpPr txBox="1"/>
          <p:nvPr/>
        </p:nvSpPr>
        <p:spPr>
          <a:xfrm>
            <a:off x="2676331" y="1705067"/>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atacar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2676331" y="5435586"/>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camino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p:nvPr/>
        </p:nvSpPr>
        <p:spPr>
          <a:xfrm>
            <a:off x="8728078" y="5449865"/>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imperio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p:cNvSpPr txBox="1"/>
          <p:nvPr/>
        </p:nvSpPr>
        <p:spPr>
          <a:xfrm>
            <a:off x="8697094" y="3514217"/>
            <a:ext cx="33675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conquistador</a:t>
            </a:r>
          </a:p>
        </p:txBody>
      </p:sp>
      <p:sp>
        <p:nvSpPr>
          <p:cNvPr id="20" name="TextBox 19"/>
          <p:cNvSpPr txBox="1"/>
          <p:nvPr/>
        </p:nvSpPr>
        <p:spPr>
          <a:xfrm>
            <a:off x="2676331" y="3515217"/>
            <a:ext cx="37308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batalla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13">
            <a:extLst>
              <a:ext uri="{FF2B5EF4-FFF2-40B4-BE49-F238E27FC236}">
                <a16:creationId xmlns:a16="http://schemas.microsoft.com/office/drawing/2014/main" id="{A8E9E737-46AB-4F4A-8D31-937B64EFFEFE}"/>
              </a:ext>
            </a:extLst>
          </p:cNvPr>
          <p:cNvSpPr txBox="1"/>
          <p:nvPr/>
        </p:nvSpPr>
        <p:spPr>
          <a:xfrm>
            <a:off x="8756518" y="1325404"/>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Llamada rectangular redondeada 58">
            <a:extLst>
              <a:ext uri="{FF2B5EF4-FFF2-40B4-BE49-F238E27FC236}">
                <a16:creationId xmlns:a16="http://schemas.microsoft.com/office/drawing/2014/main" id="{27A9182C-1693-E642-A845-0567C585195C}"/>
              </a:ext>
            </a:extLst>
          </p:cNvPr>
          <p:cNvSpPr/>
          <p:nvPr/>
        </p:nvSpPr>
        <p:spPr>
          <a:xfrm>
            <a:off x="3265093" y="1460855"/>
            <a:ext cx="3359136" cy="3534477"/>
          </a:xfrm>
          <a:prstGeom prst="wedgeRoundRectCallout">
            <a:avLst>
              <a:gd name="adj1" fmla="val 60700"/>
              <a:gd name="adj2" fmla="val 16059"/>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rgbClr val="203864"/>
                </a:solidFill>
              </a:rPr>
              <a:t> Christopher Columbus </a:t>
            </a:r>
            <a:r>
              <a:rPr lang="es-ES" sz="2000" dirty="0" err="1">
                <a:solidFill>
                  <a:srgbClr val="203864"/>
                </a:solidFill>
              </a:rPr>
              <a:t>made</a:t>
            </a:r>
            <a:r>
              <a:rPr lang="es-ES" sz="2000" dirty="0">
                <a:solidFill>
                  <a:srgbClr val="203864"/>
                </a:solidFill>
              </a:rPr>
              <a:t> a </a:t>
            </a:r>
            <a:r>
              <a:rPr lang="es-ES" sz="2000" dirty="0" err="1">
                <a:solidFill>
                  <a:srgbClr val="203864"/>
                </a:solidFill>
              </a:rPr>
              <a:t>trip</a:t>
            </a:r>
            <a:r>
              <a:rPr lang="es-ES" sz="2000" dirty="0">
                <a:solidFill>
                  <a:srgbClr val="203864"/>
                </a:solidFill>
              </a:rPr>
              <a:t> </a:t>
            </a:r>
            <a:r>
              <a:rPr lang="es-ES" sz="2000" dirty="0" err="1">
                <a:solidFill>
                  <a:srgbClr val="203864"/>
                </a:solidFill>
              </a:rPr>
              <a:t>from</a:t>
            </a:r>
            <a:r>
              <a:rPr lang="es-ES" sz="2000" dirty="0">
                <a:solidFill>
                  <a:srgbClr val="203864"/>
                </a:solidFill>
              </a:rPr>
              <a:t> </a:t>
            </a:r>
            <a:r>
              <a:rPr lang="es-ES" sz="2000" dirty="0" err="1">
                <a:solidFill>
                  <a:srgbClr val="203864"/>
                </a:solidFill>
              </a:rPr>
              <a:t>Spain</a:t>
            </a:r>
            <a:r>
              <a:rPr lang="es-ES" sz="2000" dirty="0">
                <a:solidFill>
                  <a:srgbClr val="203864"/>
                </a:solidFill>
              </a:rPr>
              <a:t> to </a:t>
            </a:r>
            <a:r>
              <a:rPr lang="es-ES" sz="2000" dirty="0" err="1">
                <a:solidFill>
                  <a:srgbClr val="203864"/>
                </a:solidFill>
              </a:rPr>
              <a:t>America</a:t>
            </a:r>
            <a:r>
              <a:rPr lang="es-ES" sz="2000" dirty="0">
                <a:solidFill>
                  <a:srgbClr val="203864"/>
                </a:solidFill>
              </a:rPr>
              <a:t> in 1492 </a:t>
            </a:r>
            <a:r>
              <a:rPr lang="es-ES" sz="2000" dirty="0" err="1">
                <a:solidFill>
                  <a:srgbClr val="203864"/>
                </a:solidFill>
              </a:rPr>
              <a:t>for</a:t>
            </a:r>
            <a:r>
              <a:rPr lang="es-ES" sz="2000" dirty="0">
                <a:solidFill>
                  <a:srgbClr val="203864"/>
                </a:solidFill>
              </a:rPr>
              <a:t> </a:t>
            </a:r>
            <a:r>
              <a:rPr lang="es-ES" sz="2000" dirty="0" err="1">
                <a:solidFill>
                  <a:srgbClr val="203864"/>
                </a:solidFill>
              </a:rPr>
              <a:t>the</a:t>
            </a:r>
            <a:r>
              <a:rPr lang="es-ES" sz="2000" dirty="0">
                <a:solidFill>
                  <a:srgbClr val="203864"/>
                </a:solidFill>
              </a:rPr>
              <a:t> </a:t>
            </a:r>
            <a:r>
              <a:rPr lang="es-ES" sz="2000" dirty="0" err="1">
                <a:solidFill>
                  <a:srgbClr val="203864"/>
                </a:solidFill>
              </a:rPr>
              <a:t>first</a:t>
            </a:r>
            <a:r>
              <a:rPr lang="es-ES" sz="2000" dirty="0">
                <a:solidFill>
                  <a:srgbClr val="203864"/>
                </a:solidFill>
              </a:rPr>
              <a:t> time. </a:t>
            </a:r>
            <a:r>
              <a:rPr lang="es-ES" sz="2000" dirty="0" err="1">
                <a:solidFill>
                  <a:srgbClr val="203864"/>
                </a:solidFill>
              </a:rPr>
              <a:t>After</a:t>
            </a:r>
            <a:r>
              <a:rPr lang="es-ES" sz="2000" dirty="0">
                <a:solidFill>
                  <a:srgbClr val="203864"/>
                </a:solidFill>
              </a:rPr>
              <a:t> </a:t>
            </a:r>
            <a:r>
              <a:rPr lang="es-ES" sz="2000" dirty="0" err="1">
                <a:solidFill>
                  <a:srgbClr val="203864"/>
                </a:solidFill>
              </a:rPr>
              <a:t>this</a:t>
            </a:r>
            <a:r>
              <a:rPr lang="es-ES" sz="2000" dirty="0">
                <a:solidFill>
                  <a:srgbClr val="203864"/>
                </a:solidFill>
              </a:rPr>
              <a:t>, </a:t>
            </a:r>
            <a:r>
              <a:rPr lang="es-ES" sz="2000" dirty="0" err="1">
                <a:solidFill>
                  <a:srgbClr val="203864"/>
                </a:solidFill>
              </a:rPr>
              <a:t>many</a:t>
            </a:r>
            <a:r>
              <a:rPr lang="es-ES" sz="2000" dirty="0">
                <a:solidFill>
                  <a:srgbClr val="203864"/>
                </a:solidFill>
              </a:rPr>
              <a:t> </a:t>
            </a:r>
            <a:r>
              <a:rPr lang="es-ES" sz="2000" dirty="0" err="1">
                <a:solidFill>
                  <a:srgbClr val="203864"/>
                </a:solidFill>
              </a:rPr>
              <a:t>other</a:t>
            </a:r>
            <a:r>
              <a:rPr lang="es-ES" sz="2000" dirty="0">
                <a:solidFill>
                  <a:srgbClr val="203864"/>
                </a:solidFill>
              </a:rPr>
              <a:t> </a:t>
            </a:r>
            <a:r>
              <a:rPr lang="es-ES" sz="2000" dirty="0" err="1">
                <a:solidFill>
                  <a:srgbClr val="203864"/>
                </a:solidFill>
              </a:rPr>
              <a:t>explorers</a:t>
            </a:r>
            <a:r>
              <a:rPr lang="es-ES" sz="2000" dirty="0">
                <a:solidFill>
                  <a:srgbClr val="203864"/>
                </a:solidFill>
              </a:rPr>
              <a:t> </a:t>
            </a:r>
            <a:r>
              <a:rPr lang="es-ES" sz="2000" dirty="0" err="1">
                <a:solidFill>
                  <a:srgbClr val="203864"/>
                </a:solidFill>
              </a:rPr>
              <a:t>travelled</a:t>
            </a:r>
            <a:r>
              <a:rPr lang="es-ES" sz="2000" dirty="0">
                <a:solidFill>
                  <a:srgbClr val="203864"/>
                </a:solidFill>
              </a:rPr>
              <a:t> to </a:t>
            </a:r>
            <a:r>
              <a:rPr lang="es-ES" sz="2000" dirty="0" err="1">
                <a:solidFill>
                  <a:srgbClr val="203864"/>
                </a:solidFill>
              </a:rPr>
              <a:t>America</a:t>
            </a:r>
            <a:r>
              <a:rPr lang="es-ES" sz="2000" dirty="0">
                <a:solidFill>
                  <a:srgbClr val="203864"/>
                </a:solidFill>
              </a:rPr>
              <a:t> in </a:t>
            </a:r>
            <a:r>
              <a:rPr lang="es-ES" sz="2000" dirty="0" err="1">
                <a:solidFill>
                  <a:srgbClr val="203864"/>
                </a:solidFill>
              </a:rPr>
              <a:t>search</a:t>
            </a:r>
            <a:r>
              <a:rPr lang="es-ES" sz="2000" dirty="0">
                <a:solidFill>
                  <a:srgbClr val="203864"/>
                </a:solidFill>
              </a:rPr>
              <a:t> of </a:t>
            </a:r>
            <a:r>
              <a:rPr lang="es-ES" sz="2000" dirty="0" err="1">
                <a:solidFill>
                  <a:srgbClr val="203864"/>
                </a:solidFill>
              </a:rPr>
              <a:t>gold</a:t>
            </a:r>
            <a:r>
              <a:rPr lang="es-ES" sz="2000" dirty="0">
                <a:solidFill>
                  <a:srgbClr val="203864"/>
                </a:solidFill>
              </a:rPr>
              <a:t>. </a:t>
            </a:r>
            <a:r>
              <a:rPr lang="es-ES" sz="2000" dirty="0" err="1">
                <a:solidFill>
                  <a:srgbClr val="203864"/>
                </a:solidFill>
              </a:rPr>
              <a:t>They</a:t>
            </a:r>
            <a:r>
              <a:rPr lang="es-ES" sz="2000" dirty="0">
                <a:solidFill>
                  <a:srgbClr val="203864"/>
                </a:solidFill>
              </a:rPr>
              <a:t> </a:t>
            </a:r>
            <a:r>
              <a:rPr lang="es-ES" sz="2000" dirty="0" err="1">
                <a:solidFill>
                  <a:srgbClr val="203864"/>
                </a:solidFill>
              </a:rPr>
              <a:t>seized</a:t>
            </a:r>
            <a:r>
              <a:rPr lang="es-ES" sz="2000" dirty="0">
                <a:solidFill>
                  <a:srgbClr val="203864"/>
                </a:solidFill>
              </a:rPr>
              <a:t> </a:t>
            </a:r>
            <a:r>
              <a:rPr lang="es-ES" sz="2000" dirty="0" err="1">
                <a:solidFill>
                  <a:srgbClr val="203864"/>
                </a:solidFill>
              </a:rPr>
              <a:t>the</a:t>
            </a:r>
            <a:r>
              <a:rPr lang="es-ES" sz="2000" dirty="0">
                <a:solidFill>
                  <a:srgbClr val="203864"/>
                </a:solidFill>
              </a:rPr>
              <a:t> </a:t>
            </a:r>
            <a:r>
              <a:rPr lang="es-ES" sz="2000" dirty="0" err="1">
                <a:solidFill>
                  <a:srgbClr val="203864"/>
                </a:solidFill>
              </a:rPr>
              <a:t>land</a:t>
            </a:r>
            <a:r>
              <a:rPr lang="es-ES" sz="2000" dirty="0">
                <a:solidFill>
                  <a:srgbClr val="203864"/>
                </a:solidFill>
              </a:rPr>
              <a:t>, </a:t>
            </a:r>
            <a:r>
              <a:rPr lang="es-ES" sz="2000" dirty="0" err="1">
                <a:solidFill>
                  <a:srgbClr val="203864"/>
                </a:solidFill>
              </a:rPr>
              <a:t>conquered</a:t>
            </a:r>
            <a:r>
              <a:rPr lang="es-ES" sz="2000" dirty="0">
                <a:solidFill>
                  <a:srgbClr val="203864"/>
                </a:solidFill>
              </a:rPr>
              <a:t> </a:t>
            </a:r>
            <a:r>
              <a:rPr lang="es-ES" sz="2000" dirty="0" err="1">
                <a:solidFill>
                  <a:srgbClr val="203864"/>
                </a:solidFill>
              </a:rPr>
              <a:t>the</a:t>
            </a:r>
            <a:r>
              <a:rPr lang="es-ES" sz="2000" dirty="0">
                <a:solidFill>
                  <a:srgbClr val="203864"/>
                </a:solidFill>
              </a:rPr>
              <a:t> </a:t>
            </a:r>
            <a:r>
              <a:rPr lang="es-ES" sz="2000" dirty="0" err="1">
                <a:solidFill>
                  <a:srgbClr val="203864"/>
                </a:solidFill>
              </a:rPr>
              <a:t>natives</a:t>
            </a:r>
            <a:r>
              <a:rPr lang="es-ES" sz="2000" dirty="0">
                <a:solidFill>
                  <a:srgbClr val="203864"/>
                </a:solidFill>
              </a:rPr>
              <a:t> and spread </a:t>
            </a:r>
            <a:r>
              <a:rPr lang="es-ES" sz="2000" dirty="0" err="1">
                <a:solidFill>
                  <a:srgbClr val="203864"/>
                </a:solidFill>
              </a:rPr>
              <a:t>their</a:t>
            </a:r>
            <a:r>
              <a:rPr lang="es-ES" sz="2000" dirty="0">
                <a:solidFill>
                  <a:srgbClr val="203864"/>
                </a:solidFill>
              </a:rPr>
              <a:t> </a:t>
            </a:r>
            <a:r>
              <a:rPr lang="es-ES" sz="2000" dirty="0" err="1">
                <a:solidFill>
                  <a:srgbClr val="203864"/>
                </a:solidFill>
              </a:rPr>
              <a:t>religion</a:t>
            </a:r>
            <a:r>
              <a:rPr lang="es-ES" sz="2000" dirty="0">
                <a:solidFill>
                  <a:srgbClr val="203864"/>
                </a:solidFill>
              </a:rPr>
              <a:t>.</a:t>
            </a:r>
            <a:endParaRPr lang="x-none" sz="2000" dirty="0">
              <a:solidFill>
                <a:srgbClr val="203864"/>
              </a:solidFill>
            </a:endParaRPr>
          </a:p>
        </p:txBody>
      </p:sp>
      <p:sp>
        <p:nvSpPr>
          <p:cNvPr id="38"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grpSp>
        <p:nvGrpSpPr>
          <p:cNvPr id="23" name="Grupo 22">
            <a:extLst>
              <a:ext uri="{FF2B5EF4-FFF2-40B4-BE49-F238E27FC236}">
                <a16:creationId xmlns:a16="http://schemas.microsoft.com/office/drawing/2014/main" id="{62263C6F-2CCF-D748-BC96-4C8D9B530975}"/>
              </a:ext>
            </a:extLst>
          </p:cNvPr>
          <p:cNvGrpSpPr/>
          <p:nvPr/>
        </p:nvGrpSpPr>
        <p:grpSpPr>
          <a:xfrm>
            <a:off x="523867" y="1279808"/>
            <a:ext cx="2391654" cy="1797445"/>
            <a:chOff x="523867" y="1279808"/>
            <a:chExt cx="2391654" cy="1797445"/>
          </a:xfrm>
        </p:grpSpPr>
        <p:sp>
          <p:nvSpPr>
            <p:cNvPr id="44" name="CuadroTexto 43">
              <a:extLst>
                <a:ext uri="{FF2B5EF4-FFF2-40B4-BE49-F238E27FC236}">
                  <a16:creationId xmlns:a16="http://schemas.microsoft.com/office/drawing/2014/main" id="{EC4DD74D-5863-6D41-9B91-D16D8E5F59B7}"/>
                </a:ext>
              </a:extLst>
            </p:cNvPr>
            <p:cNvSpPr txBox="1"/>
            <p:nvPr/>
          </p:nvSpPr>
          <p:spPr>
            <a:xfrm>
              <a:off x="523867" y="2369367"/>
              <a:ext cx="2391654" cy="707886"/>
            </a:xfrm>
            <a:prstGeom prst="rect">
              <a:avLst/>
            </a:prstGeom>
            <a:noFill/>
          </p:spPr>
          <p:txBody>
            <a:bodyPr wrap="square" rtlCol="0">
              <a:spAutoFit/>
            </a:bodyPr>
            <a:lstStyle/>
            <a:p>
              <a:pPr algn="l"/>
              <a:r>
                <a:rPr lang="x-none" sz="2000">
                  <a:solidFill>
                    <a:schemeClr val="accent5">
                      <a:lumMod val="50000"/>
                    </a:schemeClr>
                  </a:solidFill>
                </a:rPr>
                <a:t>[</a:t>
              </a:r>
              <a:r>
                <a:rPr lang="es-ES" sz="2000" dirty="0">
                  <a:solidFill>
                    <a:schemeClr val="accent5">
                      <a:lumMod val="50000"/>
                    </a:schemeClr>
                  </a:solidFill>
                  <a:highlight>
                    <a:srgbClr val="E3EAFD"/>
                  </a:highlight>
                </a:rPr>
                <a:t>to </a:t>
              </a:r>
              <a:r>
                <a:rPr lang="es-ES" sz="2000" dirty="0" err="1">
                  <a:solidFill>
                    <a:schemeClr val="accent5">
                      <a:lumMod val="50000"/>
                    </a:schemeClr>
                  </a:solidFill>
                  <a:highlight>
                    <a:srgbClr val="E3EAFD"/>
                  </a:highlight>
                </a:rPr>
                <a:t>attack</a:t>
              </a:r>
              <a:r>
                <a:rPr lang="es-ES" sz="2000" dirty="0">
                  <a:solidFill>
                    <a:schemeClr val="accent5">
                      <a:lumMod val="50000"/>
                    </a:schemeClr>
                  </a:solidFill>
                  <a:highlight>
                    <a:srgbClr val="E3EAFD"/>
                  </a:highlight>
                </a:rPr>
                <a:t>, </a:t>
              </a:r>
              <a:r>
                <a:rPr lang="es-ES" sz="2000" dirty="0" err="1">
                  <a:solidFill>
                    <a:schemeClr val="accent5">
                      <a:lumMod val="50000"/>
                    </a:schemeClr>
                  </a:solidFill>
                  <a:highlight>
                    <a:srgbClr val="E3EAFD"/>
                  </a:highlight>
                </a:rPr>
                <a:t>attacking</a:t>
              </a:r>
              <a:r>
                <a:rPr lang="x-none" sz="2000">
                  <a:solidFill>
                    <a:schemeClr val="accent5">
                      <a:lumMod val="50000"/>
                    </a:schemeClr>
                  </a:solidFill>
                </a:rPr>
                <a:t>]</a:t>
              </a:r>
              <a:endParaRPr lang="x-none" sz="2000" dirty="0">
                <a:solidFill>
                  <a:schemeClr val="accent5">
                    <a:lumMod val="50000"/>
                  </a:schemeClr>
                </a:solidFill>
              </a:endParaRPr>
            </a:p>
          </p:txBody>
        </p:sp>
        <p:pic>
          <p:nvPicPr>
            <p:cNvPr id="1026" name="Picture 2" descr="alien invasion clipart - Clip Art Library">
              <a:extLst>
                <a:ext uri="{FF2B5EF4-FFF2-40B4-BE49-F238E27FC236}">
                  <a16:creationId xmlns:a16="http://schemas.microsoft.com/office/drawing/2014/main" id="{870C622C-3B88-0C42-8F9A-20AC5DCAFA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02" y="1279808"/>
              <a:ext cx="1068092" cy="10680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upo 16">
            <a:extLst>
              <a:ext uri="{FF2B5EF4-FFF2-40B4-BE49-F238E27FC236}">
                <a16:creationId xmlns:a16="http://schemas.microsoft.com/office/drawing/2014/main" id="{1F516860-2CDD-B54E-A61F-E84073407E1E}"/>
              </a:ext>
            </a:extLst>
          </p:cNvPr>
          <p:cNvGrpSpPr/>
          <p:nvPr/>
        </p:nvGrpSpPr>
        <p:grpSpPr>
          <a:xfrm>
            <a:off x="523867" y="3307140"/>
            <a:ext cx="2800711" cy="1317106"/>
            <a:chOff x="523867" y="3307140"/>
            <a:chExt cx="2800711" cy="1317106"/>
          </a:xfrm>
        </p:grpSpPr>
        <p:pic>
          <p:nvPicPr>
            <p:cNvPr id="1030" name="Picture 6" descr="Free Egyptian Soldier Cliparts, Download Free Egyptian Soldier ...">
              <a:extLst>
                <a:ext uri="{FF2B5EF4-FFF2-40B4-BE49-F238E27FC236}">
                  <a16:creationId xmlns:a16="http://schemas.microsoft.com/office/drawing/2014/main" id="{EE468A8A-8740-914C-9173-D71D5DA0E39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3867" y="3307140"/>
              <a:ext cx="2065206" cy="998931"/>
            </a:xfrm>
            <a:prstGeom prst="rect">
              <a:avLst/>
            </a:prstGeom>
            <a:noFill/>
            <a:extLst>
              <a:ext uri="{909E8E84-426E-40DD-AFC4-6F175D3DCCD1}">
                <a14:hiddenFill xmlns:a14="http://schemas.microsoft.com/office/drawing/2010/main">
                  <a:solidFill>
                    <a:srgbClr val="FFFFFF"/>
                  </a:solidFill>
                </a14:hiddenFill>
              </a:ext>
            </a:extLst>
          </p:spPr>
        </p:pic>
        <p:sp>
          <p:nvSpPr>
            <p:cNvPr id="40" name="CuadroTexto 39">
              <a:extLst>
                <a:ext uri="{FF2B5EF4-FFF2-40B4-BE49-F238E27FC236}">
                  <a16:creationId xmlns:a16="http://schemas.microsoft.com/office/drawing/2014/main" id="{7BE8B065-3F90-C145-9F16-6AE17479302B}"/>
                </a:ext>
              </a:extLst>
            </p:cNvPr>
            <p:cNvSpPr txBox="1"/>
            <p:nvPr/>
          </p:nvSpPr>
          <p:spPr>
            <a:xfrm>
              <a:off x="932924" y="4224136"/>
              <a:ext cx="2391654" cy="400110"/>
            </a:xfrm>
            <a:prstGeom prst="rect">
              <a:avLst/>
            </a:prstGeom>
            <a:noFill/>
          </p:spPr>
          <p:txBody>
            <a:bodyPr wrap="square" rtlCol="0">
              <a:spAutoFit/>
            </a:bodyPr>
            <a:lstStyle/>
            <a:p>
              <a:pPr algn="l"/>
              <a:r>
                <a:rPr lang="x-none" sz="2000">
                  <a:solidFill>
                    <a:schemeClr val="accent5">
                      <a:lumMod val="50000"/>
                    </a:schemeClr>
                  </a:solidFill>
                </a:rPr>
                <a:t>[</a:t>
              </a:r>
              <a:r>
                <a:rPr lang="es-ES" sz="2000" dirty="0" err="1">
                  <a:solidFill>
                    <a:schemeClr val="accent5">
                      <a:lumMod val="50000"/>
                    </a:schemeClr>
                  </a:solidFill>
                  <a:highlight>
                    <a:srgbClr val="E3EAFD"/>
                  </a:highlight>
                </a:rPr>
                <a:t>battle</a:t>
              </a:r>
              <a:r>
                <a:rPr lang="x-none" sz="2000">
                  <a:solidFill>
                    <a:schemeClr val="accent5">
                      <a:lumMod val="50000"/>
                    </a:schemeClr>
                  </a:solidFill>
                </a:rPr>
                <a:t>]</a:t>
              </a:r>
              <a:endParaRPr lang="x-none" sz="2000" dirty="0">
                <a:solidFill>
                  <a:schemeClr val="accent5">
                    <a:lumMod val="50000"/>
                  </a:schemeClr>
                </a:solidFill>
              </a:endParaRPr>
            </a:p>
          </p:txBody>
        </p:sp>
      </p:grpSp>
      <p:grpSp>
        <p:nvGrpSpPr>
          <p:cNvPr id="22" name="Grupo 21">
            <a:extLst>
              <a:ext uri="{FF2B5EF4-FFF2-40B4-BE49-F238E27FC236}">
                <a16:creationId xmlns:a16="http://schemas.microsoft.com/office/drawing/2014/main" id="{96D156DE-8AB4-6C4E-B2B9-216742EC37FE}"/>
              </a:ext>
            </a:extLst>
          </p:cNvPr>
          <p:cNvGrpSpPr/>
          <p:nvPr/>
        </p:nvGrpSpPr>
        <p:grpSpPr>
          <a:xfrm>
            <a:off x="651602" y="4746633"/>
            <a:ext cx="2672976" cy="1485705"/>
            <a:chOff x="651602" y="4746633"/>
            <a:chExt cx="2672976" cy="1485705"/>
          </a:xfrm>
        </p:grpSpPr>
        <p:pic>
          <p:nvPicPr>
            <p:cNvPr id="1032" name="Picture 8" descr="Path Clip art - Stone Road png download - 900*618 - Free ...">
              <a:extLst>
                <a:ext uri="{FF2B5EF4-FFF2-40B4-BE49-F238E27FC236}">
                  <a16:creationId xmlns:a16="http://schemas.microsoft.com/office/drawing/2014/main" id="{84A671C3-B047-F647-B240-8FC85E1181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02" y="4746633"/>
              <a:ext cx="1826678" cy="1254371"/>
            </a:xfrm>
            <a:prstGeom prst="rect">
              <a:avLst/>
            </a:prstGeom>
            <a:noFill/>
            <a:extLst>
              <a:ext uri="{909E8E84-426E-40DD-AFC4-6F175D3DCCD1}">
                <a14:hiddenFill xmlns:a14="http://schemas.microsoft.com/office/drawing/2010/main">
                  <a:solidFill>
                    <a:srgbClr val="FFFFFF"/>
                  </a:solidFill>
                </a14:hiddenFill>
              </a:ext>
            </a:extLst>
          </p:spPr>
        </p:pic>
        <p:sp>
          <p:nvSpPr>
            <p:cNvPr id="41" name="CuadroTexto 40">
              <a:extLst>
                <a:ext uri="{FF2B5EF4-FFF2-40B4-BE49-F238E27FC236}">
                  <a16:creationId xmlns:a16="http://schemas.microsoft.com/office/drawing/2014/main" id="{A666FA89-A31A-E840-80D7-6A1047D0E88C}"/>
                </a:ext>
              </a:extLst>
            </p:cNvPr>
            <p:cNvSpPr txBox="1"/>
            <p:nvPr/>
          </p:nvSpPr>
          <p:spPr>
            <a:xfrm>
              <a:off x="932924" y="5832228"/>
              <a:ext cx="2391654" cy="400110"/>
            </a:xfrm>
            <a:prstGeom prst="rect">
              <a:avLst/>
            </a:prstGeom>
            <a:noFill/>
          </p:spPr>
          <p:txBody>
            <a:bodyPr wrap="square" rtlCol="0">
              <a:spAutoFit/>
            </a:bodyPr>
            <a:lstStyle/>
            <a:p>
              <a:pPr algn="l"/>
              <a:r>
                <a:rPr lang="x-none" sz="2000">
                  <a:solidFill>
                    <a:schemeClr val="accent5">
                      <a:lumMod val="50000"/>
                    </a:schemeClr>
                  </a:solidFill>
                </a:rPr>
                <a:t>[</a:t>
              </a:r>
              <a:r>
                <a:rPr lang="es-ES" sz="2000" dirty="0" err="1">
                  <a:solidFill>
                    <a:schemeClr val="accent5">
                      <a:lumMod val="50000"/>
                    </a:schemeClr>
                  </a:solidFill>
                  <a:highlight>
                    <a:srgbClr val="E3EAFD"/>
                  </a:highlight>
                </a:rPr>
                <a:t>path</a:t>
              </a:r>
              <a:r>
                <a:rPr lang="x-none" sz="2000">
                  <a:solidFill>
                    <a:schemeClr val="accent5">
                      <a:lumMod val="50000"/>
                    </a:schemeClr>
                  </a:solidFill>
                </a:rPr>
                <a:t>]</a:t>
              </a:r>
              <a:endParaRPr lang="x-none" sz="2000" dirty="0">
                <a:solidFill>
                  <a:schemeClr val="accent5">
                    <a:lumMod val="50000"/>
                  </a:schemeClr>
                </a:solidFill>
              </a:endParaRPr>
            </a:p>
          </p:txBody>
        </p:sp>
      </p:grpSp>
      <p:grpSp>
        <p:nvGrpSpPr>
          <p:cNvPr id="24" name="Grupo 23">
            <a:extLst>
              <a:ext uri="{FF2B5EF4-FFF2-40B4-BE49-F238E27FC236}">
                <a16:creationId xmlns:a16="http://schemas.microsoft.com/office/drawing/2014/main" id="{A4C18503-57C7-2649-888E-B58FD1D82C07}"/>
              </a:ext>
            </a:extLst>
          </p:cNvPr>
          <p:cNvGrpSpPr/>
          <p:nvPr/>
        </p:nvGrpSpPr>
        <p:grpSpPr>
          <a:xfrm>
            <a:off x="6748010" y="714489"/>
            <a:ext cx="1712063" cy="1595800"/>
            <a:chOff x="6748010" y="714489"/>
            <a:chExt cx="1712063" cy="1595800"/>
          </a:xfrm>
        </p:grpSpPr>
        <p:sp>
          <p:nvSpPr>
            <p:cNvPr id="39" name="CuadroTexto 38">
              <a:extLst>
                <a:ext uri="{FF2B5EF4-FFF2-40B4-BE49-F238E27FC236}">
                  <a16:creationId xmlns:a16="http://schemas.microsoft.com/office/drawing/2014/main" id="{FEDDADFE-C86E-0044-9F4F-A696085E04A3}"/>
                </a:ext>
              </a:extLst>
            </p:cNvPr>
            <p:cNvSpPr txBox="1"/>
            <p:nvPr/>
          </p:nvSpPr>
          <p:spPr>
            <a:xfrm>
              <a:off x="7194026" y="1910179"/>
              <a:ext cx="933269" cy="400110"/>
            </a:xfrm>
            <a:prstGeom prst="rect">
              <a:avLst/>
            </a:prstGeom>
            <a:noFill/>
          </p:spPr>
          <p:txBody>
            <a:bodyPr wrap="none" rtlCol="0">
              <a:spAutoFit/>
            </a:bodyPr>
            <a:lstStyle/>
            <a:p>
              <a:pPr algn="l"/>
              <a:r>
                <a:rPr lang="x-none" sz="2000">
                  <a:solidFill>
                    <a:schemeClr val="accent5">
                      <a:lumMod val="50000"/>
                    </a:schemeClr>
                  </a:solidFill>
                </a:rPr>
                <a:t>[</a:t>
              </a:r>
              <a:r>
                <a:rPr lang="es-ES" sz="2000" dirty="0" err="1">
                  <a:solidFill>
                    <a:schemeClr val="accent5">
                      <a:lumMod val="50000"/>
                    </a:schemeClr>
                  </a:solidFill>
                  <a:highlight>
                    <a:srgbClr val="E3EAFD"/>
                  </a:highlight>
                </a:rPr>
                <a:t>gold</a:t>
              </a:r>
              <a:r>
                <a:rPr lang="x-none" sz="2000">
                  <a:solidFill>
                    <a:schemeClr val="accent5">
                      <a:lumMod val="50000"/>
                    </a:schemeClr>
                  </a:solidFill>
                </a:rPr>
                <a:t>]</a:t>
              </a:r>
              <a:endParaRPr lang="x-none" sz="2000" dirty="0">
                <a:solidFill>
                  <a:schemeClr val="accent5">
                    <a:lumMod val="50000"/>
                  </a:schemeClr>
                </a:solidFill>
              </a:endParaRPr>
            </a:p>
          </p:txBody>
        </p:sp>
        <p:pic>
          <p:nvPicPr>
            <p:cNvPr id="1034" name="Picture 10" descr="Gold bar Ingot - A pile of gold bars png download - 1024*683 ...">
              <a:extLst>
                <a:ext uri="{FF2B5EF4-FFF2-40B4-BE49-F238E27FC236}">
                  <a16:creationId xmlns:a16="http://schemas.microsoft.com/office/drawing/2014/main" id="{9BE36AC1-8AC9-4E42-A4A0-A2892C8EC3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8010" y="714489"/>
              <a:ext cx="1712063" cy="114190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CuadroTexto 7">
            <a:extLst>
              <a:ext uri="{FF2B5EF4-FFF2-40B4-BE49-F238E27FC236}">
                <a16:creationId xmlns:a16="http://schemas.microsoft.com/office/drawing/2014/main" id="{C5FA3B71-E860-7247-B676-C9A759BB0CFC}"/>
              </a:ext>
            </a:extLst>
          </p:cNvPr>
          <p:cNvSpPr txBox="1"/>
          <p:nvPr/>
        </p:nvSpPr>
        <p:spPr>
          <a:xfrm>
            <a:off x="6603260" y="5326755"/>
            <a:ext cx="1935145" cy="830997"/>
          </a:xfrm>
          <a:prstGeom prst="rect">
            <a:avLst/>
          </a:prstGeom>
          <a:noFill/>
        </p:spPr>
        <p:txBody>
          <a:bodyPr wrap="none" rtlCol="0">
            <a:spAutoFit/>
          </a:bodyPr>
          <a:lstStyle/>
          <a:p>
            <a:pPr algn="l"/>
            <a:r>
              <a:rPr lang="es-GB" sz="4800" dirty="0">
                <a:solidFill>
                  <a:srgbClr val="FF0000"/>
                </a:solidFill>
                <a:latin typeface="Bradley Hand" pitchFamily="2" charset="77"/>
              </a:rPr>
              <a:t>empire</a:t>
            </a:r>
          </a:p>
        </p:txBody>
      </p:sp>
      <p:grpSp>
        <p:nvGrpSpPr>
          <p:cNvPr id="15" name="Grupo 14">
            <a:extLst>
              <a:ext uri="{FF2B5EF4-FFF2-40B4-BE49-F238E27FC236}">
                <a16:creationId xmlns:a16="http://schemas.microsoft.com/office/drawing/2014/main" id="{8C133427-F22D-FE46-8B1E-AA5C53875574}"/>
              </a:ext>
            </a:extLst>
          </p:cNvPr>
          <p:cNvGrpSpPr/>
          <p:nvPr/>
        </p:nvGrpSpPr>
        <p:grpSpPr>
          <a:xfrm>
            <a:off x="6796278" y="2497377"/>
            <a:ext cx="1675459" cy="2339516"/>
            <a:chOff x="6796278" y="2497377"/>
            <a:chExt cx="1675459" cy="2339516"/>
          </a:xfrm>
        </p:grpSpPr>
        <p:pic>
          <p:nvPicPr>
            <p:cNvPr id="1038" name="Picture 14" descr="animales de la granja vacas - Clip Art Library">
              <a:extLst>
                <a:ext uri="{FF2B5EF4-FFF2-40B4-BE49-F238E27FC236}">
                  <a16:creationId xmlns:a16="http://schemas.microsoft.com/office/drawing/2014/main" id="{C1EFBEA5-FA5C-4048-8C7A-F255C71452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94027" y="2497377"/>
              <a:ext cx="933269" cy="1803384"/>
            </a:xfrm>
            <a:prstGeom prst="rect">
              <a:avLst/>
            </a:prstGeom>
            <a:noFill/>
            <a:extLst>
              <a:ext uri="{909E8E84-426E-40DD-AFC4-6F175D3DCCD1}">
                <a14:hiddenFill xmlns:a14="http://schemas.microsoft.com/office/drawing/2010/main">
                  <a:solidFill>
                    <a:srgbClr val="FFFFFF"/>
                  </a:solidFill>
                </a14:hiddenFill>
              </a:ext>
            </a:extLst>
          </p:spPr>
        </p:pic>
        <p:sp>
          <p:nvSpPr>
            <p:cNvPr id="43" name="CuadroTexto 42">
              <a:extLst>
                <a:ext uri="{FF2B5EF4-FFF2-40B4-BE49-F238E27FC236}">
                  <a16:creationId xmlns:a16="http://schemas.microsoft.com/office/drawing/2014/main" id="{D6E5DB51-4FE6-9045-9889-078B0B1D1231}"/>
                </a:ext>
              </a:extLst>
            </p:cNvPr>
            <p:cNvSpPr txBox="1"/>
            <p:nvPr/>
          </p:nvSpPr>
          <p:spPr>
            <a:xfrm>
              <a:off x="6796278" y="4436783"/>
              <a:ext cx="1675459" cy="400110"/>
            </a:xfrm>
            <a:prstGeom prst="rect">
              <a:avLst/>
            </a:prstGeom>
            <a:noFill/>
          </p:spPr>
          <p:txBody>
            <a:bodyPr wrap="none" rtlCol="0">
              <a:spAutoFit/>
            </a:bodyPr>
            <a:lstStyle/>
            <a:p>
              <a:pPr algn="l"/>
              <a:r>
                <a:rPr lang="x-none" sz="2000">
                  <a:solidFill>
                    <a:schemeClr val="accent5">
                      <a:lumMod val="50000"/>
                    </a:schemeClr>
                  </a:solidFill>
                </a:rPr>
                <a:t>[</a:t>
              </a:r>
              <a:r>
                <a:rPr lang="es-ES" sz="2000" dirty="0" err="1">
                  <a:solidFill>
                    <a:schemeClr val="accent5">
                      <a:lumMod val="50000"/>
                    </a:schemeClr>
                  </a:solidFill>
                  <a:highlight>
                    <a:srgbClr val="E3EAFD"/>
                  </a:highlight>
                </a:rPr>
                <a:t>conqueror</a:t>
              </a:r>
              <a:r>
                <a:rPr lang="x-none" sz="2000">
                  <a:solidFill>
                    <a:schemeClr val="accent5">
                      <a:lumMod val="50000"/>
                    </a:schemeClr>
                  </a:solidFill>
                </a:rPr>
                <a:t>]</a:t>
              </a:r>
              <a:endParaRPr lang="x-none" sz="2000" dirty="0">
                <a:solidFill>
                  <a:schemeClr val="accent5">
                    <a:lumMod val="50000"/>
                  </a:schemeClr>
                </a:solidFill>
              </a:endParaRPr>
            </a:p>
          </p:txBody>
        </p:sp>
      </p:grpSp>
    </p:spTree>
    <p:extLst>
      <p:ext uri="{BB962C8B-B14F-4D97-AF65-F5344CB8AC3E}">
        <p14:creationId xmlns:p14="http://schemas.microsoft.com/office/powerpoint/2010/main" val="333619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20">
                                            <p:txEl>
                                              <p:pRg st="0" end="0"/>
                                            </p:txEl>
                                          </p:spTgt>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1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1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13" grpId="1"/>
      <p:bldP spid="14" grpId="0"/>
      <p:bldP spid="14" grpId="1"/>
      <p:bldP spid="20" grpId="0" build="allAtOnce"/>
      <p:bldP spid="34" grpId="0"/>
      <p:bldP spid="34" grpId="1"/>
      <p:bldP spid="59" grpId="0" animBg="1"/>
      <p:bldP spid="59" grpId="1" animBg="1"/>
      <p:bldP spid="8" grpId="0"/>
      <p:bldP spid="8"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83710" y="175731"/>
            <a:ext cx="2185788" cy="502766"/>
          </a:xfrm>
          <a:prstGeom prst="rect">
            <a:avLst/>
          </a:prstGeom>
        </p:spPr>
        <p:txBody>
          <a:bodyPr wrap="square">
            <a:spAutoFit/>
          </a:bodyPr>
          <a:lstStyle/>
          <a:p>
            <a:pPr algn="r"/>
            <a:r>
              <a:rPr lang="en-US" sz="2667" dirty="0">
                <a:solidFill>
                  <a:srgbClr val="002060"/>
                </a:solidFill>
              </a:rPr>
              <a:t>Persona B</a:t>
            </a:r>
          </a:p>
        </p:txBody>
      </p:sp>
      <p:sp>
        <p:nvSpPr>
          <p:cNvPr id="4" name="Rectangle 3"/>
          <p:cNvSpPr/>
          <p:nvPr/>
        </p:nvSpPr>
        <p:spPr>
          <a:xfrm>
            <a:off x="3834883" y="175731"/>
            <a:ext cx="1859805" cy="502766"/>
          </a:xfrm>
          <a:prstGeom prst="rect">
            <a:avLst/>
          </a:prstGeom>
        </p:spPr>
        <p:txBody>
          <a:bodyPr wrap="none">
            <a:spAutoFit/>
          </a:bodyPr>
          <a:lstStyle/>
          <a:p>
            <a:r>
              <a:rPr lang="en-US" sz="2667" dirty="0">
                <a:solidFill>
                  <a:srgbClr val="002060"/>
                </a:solidFill>
              </a:rPr>
              <a:t>Persona A</a:t>
            </a:r>
          </a:p>
        </p:txBody>
      </p:sp>
      <p:sp>
        <p:nvSpPr>
          <p:cNvPr id="2" name="Título 1">
            <a:extLst>
              <a:ext uri="{FF2B5EF4-FFF2-40B4-BE49-F238E27FC236}">
                <a16:creationId xmlns:a16="http://schemas.microsoft.com/office/drawing/2014/main" id="{9AA79761-3750-C14A-8CF5-07F8ACFE46E1}"/>
              </a:ext>
            </a:extLst>
          </p:cNvPr>
          <p:cNvSpPr>
            <a:spLocks noGrp="1"/>
          </p:cNvSpPr>
          <p:nvPr>
            <p:ph type="title"/>
          </p:nvPr>
        </p:nvSpPr>
        <p:spPr>
          <a:xfrm>
            <a:off x="246094" y="49560"/>
            <a:ext cx="2717785" cy="755109"/>
          </a:xfrm>
        </p:spPr>
        <p:txBody>
          <a:bodyPr>
            <a:normAutofit/>
          </a:bodyPr>
          <a:lstStyle/>
          <a:p>
            <a:r>
              <a:rPr lang="es-GB" sz="2933" b="1" dirty="0">
                <a:solidFill>
                  <a:srgbClr val="002060"/>
                </a:solidFill>
              </a:rPr>
              <a:t>Respuestas</a:t>
            </a:r>
          </a:p>
        </p:txBody>
      </p:sp>
      <p:sp>
        <p:nvSpPr>
          <p:cNvPr id="31" name="Rectangle 2">
            <a:extLst>
              <a:ext uri="{FF2B5EF4-FFF2-40B4-BE49-F238E27FC236}">
                <a16:creationId xmlns:a16="http://schemas.microsoft.com/office/drawing/2014/main" id="{951D4A55-F416-5B4E-AAB6-657A22B553F1}"/>
              </a:ext>
            </a:extLst>
          </p:cNvPr>
          <p:cNvSpPr/>
          <p:nvPr/>
        </p:nvSpPr>
        <p:spPr>
          <a:xfrm>
            <a:off x="246094" y="819629"/>
            <a:ext cx="5448594" cy="5268615"/>
          </a:xfrm>
          <a:prstGeom prst="rect">
            <a:avLst/>
          </a:prstGeom>
          <a:no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r>
              <a:rPr lang="en-US" sz="2667" dirty="0">
                <a:solidFill>
                  <a:srgbClr val="002060"/>
                </a:solidFill>
              </a:rPr>
              <a:t>Francisco Pizarro </a:t>
            </a:r>
            <a:r>
              <a:rPr lang="en-US" sz="2667" b="1" dirty="0" err="1">
                <a:solidFill>
                  <a:srgbClr val="002060"/>
                </a:solidFill>
              </a:rPr>
              <a:t>llamó</a:t>
            </a:r>
            <a:r>
              <a:rPr lang="en-US" sz="2667" b="1" dirty="0">
                <a:solidFill>
                  <a:srgbClr val="002060"/>
                </a:solidFill>
              </a:rPr>
              <a:t> </a:t>
            </a:r>
            <a:r>
              <a:rPr lang="en-US" sz="2667" dirty="0">
                <a:solidFill>
                  <a:srgbClr val="002060"/>
                </a:solidFill>
              </a:rPr>
              <a:t>al </a:t>
            </a:r>
            <a:r>
              <a:rPr lang="en-US" sz="2667" dirty="0" err="1">
                <a:solidFill>
                  <a:srgbClr val="002060"/>
                </a:solidFill>
              </a:rPr>
              <a:t>rey</a:t>
            </a:r>
            <a:r>
              <a:rPr lang="en-US" sz="2667" dirty="0">
                <a:solidFill>
                  <a:srgbClr val="002060"/>
                </a:solidFill>
              </a:rPr>
              <a:t> de los </a:t>
            </a:r>
            <a:r>
              <a:rPr lang="en-US" sz="2667" dirty="0" err="1">
                <a:solidFill>
                  <a:srgbClr val="002060"/>
                </a:solidFill>
              </a:rPr>
              <a:t>incas</a:t>
            </a:r>
            <a:r>
              <a:rPr lang="en-US" sz="2667" dirty="0">
                <a:solidFill>
                  <a:srgbClr val="002060"/>
                </a:solidFill>
              </a:rPr>
              <a:t> para </a:t>
            </a:r>
            <a:r>
              <a:rPr lang="en-US" sz="2667" dirty="0" err="1">
                <a:solidFill>
                  <a:srgbClr val="002060"/>
                </a:solidFill>
              </a:rPr>
              <a:t>quedar</a:t>
            </a:r>
            <a:r>
              <a:rPr lang="en-US" sz="2667" dirty="0">
                <a:solidFill>
                  <a:srgbClr val="002060"/>
                </a:solidFill>
              </a:rPr>
              <a:t> </a:t>
            </a:r>
            <a:r>
              <a:rPr lang="en-US" sz="2667" dirty="0" err="1">
                <a:solidFill>
                  <a:srgbClr val="002060"/>
                </a:solidFill>
              </a:rPr>
              <a:t>en</a:t>
            </a:r>
            <a:r>
              <a:rPr lang="en-US" sz="2667" dirty="0">
                <a:solidFill>
                  <a:srgbClr val="002060"/>
                </a:solidFill>
              </a:rPr>
              <a:t> un </a:t>
            </a:r>
            <a:r>
              <a:rPr lang="en-US" sz="2667" dirty="0" err="1">
                <a:solidFill>
                  <a:srgbClr val="002060"/>
                </a:solidFill>
              </a:rPr>
              <a:t>lugar</a:t>
            </a:r>
            <a:r>
              <a:rPr lang="en-US" sz="2667" dirty="0">
                <a:solidFill>
                  <a:srgbClr val="002060"/>
                </a:solidFill>
              </a:rPr>
              <a:t> y </a:t>
            </a:r>
            <a:r>
              <a:rPr lang="en-US" sz="2667" dirty="0" err="1">
                <a:solidFill>
                  <a:srgbClr val="002060"/>
                </a:solidFill>
              </a:rPr>
              <a:t>hablar</a:t>
            </a:r>
            <a:r>
              <a:rPr lang="en-US" sz="2667" dirty="0">
                <a:solidFill>
                  <a:srgbClr val="002060"/>
                </a:solidFill>
              </a:rPr>
              <a:t>. Atahualpa </a:t>
            </a:r>
            <a:r>
              <a:rPr lang="en-US" sz="2667" b="1" dirty="0" err="1">
                <a:solidFill>
                  <a:srgbClr val="002060"/>
                </a:solidFill>
              </a:rPr>
              <a:t>aceptó</a:t>
            </a:r>
            <a:r>
              <a:rPr lang="en-US" sz="2667" b="1" dirty="0">
                <a:solidFill>
                  <a:srgbClr val="002060"/>
                </a:solidFill>
              </a:rPr>
              <a:t> </a:t>
            </a:r>
            <a:r>
              <a:rPr lang="en-US" sz="2667" dirty="0">
                <a:solidFill>
                  <a:srgbClr val="002060"/>
                </a:solidFill>
              </a:rPr>
              <a:t>la </a:t>
            </a:r>
            <a:r>
              <a:rPr lang="en-US" sz="2667" dirty="0" err="1">
                <a:solidFill>
                  <a:srgbClr val="002060"/>
                </a:solidFill>
              </a:rPr>
              <a:t>invitación</a:t>
            </a:r>
            <a:r>
              <a:rPr lang="en-US" sz="2667" dirty="0">
                <a:solidFill>
                  <a:srgbClr val="002060"/>
                </a:solidFill>
              </a:rPr>
              <a:t> y </a:t>
            </a:r>
            <a:r>
              <a:rPr lang="en-US" sz="2667" b="1" dirty="0" err="1">
                <a:solidFill>
                  <a:srgbClr val="002060"/>
                </a:solidFill>
              </a:rPr>
              <a:t>llegó</a:t>
            </a:r>
            <a:r>
              <a:rPr lang="en-US" sz="2667" b="1" dirty="0">
                <a:solidFill>
                  <a:srgbClr val="002060"/>
                </a:solidFill>
              </a:rPr>
              <a:t> </a:t>
            </a:r>
            <a:r>
              <a:rPr lang="en-US" sz="2667" dirty="0">
                <a:solidFill>
                  <a:srgbClr val="002060"/>
                </a:solidFill>
              </a:rPr>
              <a:t>con miles de hombres. Pero </a:t>
            </a:r>
            <a:r>
              <a:rPr lang="en-US" sz="2667" dirty="0" err="1">
                <a:solidFill>
                  <a:srgbClr val="002060"/>
                </a:solidFill>
              </a:rPr>
              <a:t>entonces</a:t>
            </a:r>
            <a:r>
              <a:rPr lang="en-US" sz="2667" dirty="0">
                <a:solidFill>
                  <a:srgbClr val="002060"/>
                </a:solidFill>
              </a:rPr>
              <a:t> los </a:t>
            </a:r>
            <a:r>
              <a:rPr lang="en-US" sz="2667" dirty="0" err="1">
                <a:solidFill>
                  <a:srgbClr val="002060"/>
                </a:solidFill>
              </a:rPr>
              <a:t>españoles</a:t>
            </a:r>
            <a:r>
              <a:rPr lang="en-US" sz="2667" dirty="0">
                <a:solidFill>
                  <a:srgbClr val="002060"/>
                </a:solidFill>
              </a:rPr>
              <a:t> </a:t>
            </a:r>
            <a:r>
              <a:rPr lang="en-US" sz="2667" b="1" dirty="0" err="1">
                <a:solidFill>
                  <a:srgbClr val="002060"/>
                </a:solidFill>
              </a:rPr>
              <a:t>atacaron</a:t>
            </a:r>
            <a:r>
              <a:rPr lang="en-US" sz="2667" b="1" dirty="0">
                <a:solidFill>
                  <a:srgbClr val="002060"/>
                </a:solidFill>
              </a:rPr>
              <a:t> </a:t>
            </a:r>
            <a:r>
              <a:rPr lang="en-US" sz="2667" dirty="0">
                <a:solidFill>
                  <a:srgbClr val="002060"/>
                </a:solidFill>
              </a:rPr>
              <a:t>a los </a:t>
            </a:r>
            <a:r>
              <a:rPr lang="en-US" sz="2667" dirty="0" err="1">
                <a:solidFill>
                  <a:srgbClr val="002060"/>
                </a:solidFill>
              </a:rPr>
              <a:t>incas</a:t>
            </a:r>
            <a:r>
              <a:rPr lang="en-US" sz="2667" dirty="0">
                <a:solidFill>
                  <a:srgbClr val="002060"/>
                </a:solidFill>
              </a:rPr>
              <a:t> por un </a:t>
            </a:r>
            <a:r>
              <a:rPr lang="en-US" sz="2667" dirty="0" err="1">
                <a:solidFill>
                  <a:srgbClr val="002060"/>
                </a:solidFill>
              </a:rPr>
              <a:t>problema</a:t>
            </a:r>
            <a:r>
              <a:rPr lang="en-US" sz="2667" dirty="0">
                <a:solidFill>
                  <a:srgbClr val="002060"/>
                </a:solidFill>
              </a:rPr>
              <a:t> de </a:t>
            </a:r>
            <a:r>
              <a:rPr lang="en-US" sz="2667" dirty="0" err="1">
                <a:solidFill>
                  <a:srgbClr val="002060"/>
                </a:solidFill>
              </a:rPr>
              <a:t>comunicación</a:t>
            </a:r>
            <a:r>
              <a:rPr lang="en-US" sz="2667" dirty="0">
                <a:solidFill>
                  <a:srgbClr val="002060"/>
                </a:solidFill>
              </a:rPr>
              <a:t>. Los </a:t>
            </a:r>
            <a:r>
              <a:rPr lang="en-US" sz="2667" dirty="0" err="1">
                <a:solidFill>
                  <a:srgbClr val="002060"/>
                </a:solidFill>
              </a:rPr>
              <a:t>incas</a:t>
            </a:r>
            <a:r>
              <a:rPr lang="en-US" sz="2667" dirty="0">
                <a:solidFill>
                  <a:srgbClr val="002060"/>
                </a:solidFill>
              </a:rPr>
              <a:t> </a:t>
            </a:r>
            <a:r>
              <a:rPr lang="en-US" sz="2667" b="1" dirty="0" err="1">
                <a:solidFill>
                  <a:srgbClr val="002060"/>
                </a:solidFill>
              </a:rPr>
              <a:t>pelearon</a:t>
            </a:r>
            <a:r>
              <a:rPr lang="en-US" sz="2667" b="1" dirty="0">
                <a:solidFill>
                  <a:srgbClr val="002060"/>
                </a:solidFill>
              </a:rPr>
              <a:t>  </a:t>
            </a:r>
            <a:r>
              <a:rPr lang="en-US" sz="2667" dirty="0" err="1">
                <a:solidFill>
                  <a:srgbClr val="002060"/>
                </a:solidFill>
              </a:rPr>
              <a:t>fuertemente</a:t>
            </a:r>
            <a:r>
              <a:rPr lang="en-US" sz="2667" b="1" dirty="0">
                <a:solidFill>
                  <a:srgbClr val="002060"/>
                </a:solidFill>
              </a:rPr>
              <a:t> </a:t>
            </a:r>
            <a:r>
              <a:rPr lang="en-US" sz="2667" dirty="0">
                <a:solidFill>
                  <a:srgbClr val="002060"/>
                </a:solidFill>
              </a:rPr>
              <a:t>contra los </a:t>
            </a:r>
            <a:r>
              <a:rPr lang="en-US" sz="2667" dirty="0" err="1">
                <a:solidFill>
                  <a:srgbClr val="002060"/>
                </a:solidFill>
              </a:rPr>
              <a:t>españoles</a:t>
            </a:r>
            <a:r>
              <a:rPr lang="en-US" sz="2667" dirty="0">
                <a:solidFill>
                  <a:srgbClr val="002060"/>
                </a:solidFill>
              </a:rPr>
              <a:t> </a:t>
            </a:r>
            <a:r>
              <a:rPr lang="en-US" sz="2667" dirty="0" err="1">
                <a:solidFill>
                  <a:srgbClr val="002060"/>
                </a:solidFill>
              </a:rPr>
              <a:t>pero</a:t>
            </a:r>
            <a:r>
              <a:rPr lang="en-US" sz="2667" dirty="0">
                <a:solidFill>
                  <a:srgbClr val="002060"/>
                </a:solidFill>
              </a:rPr>
              <a:t> no </a:t>
            </a:r>
            <a:r>
              <a:rPr lang="en-US" sz="2667" b="1" dirty="0" err="1">
                <a:solidFill>
                  <a:srgbClr val="002060"/>
                </a:solidFill>
              </a:rPr>
              <a:t>ganaron</a:t>
            </a:r>
            <a:r>
              <a:rPr lang="en-US" sz="2667" b="1" dirty="0">
                <a:solidFill>
                  <a:srgbClr val="002060"/>
                </a:solidFill>
              </a:rPr>
              <a:t> </a:t>
            </a:r>
            <a:r>
              <a:rPr lang="en-US" sz="2667" dirty="0">
                <a:solidFill>
                  <a:srgbClr val="002060"/>
                </a:solidFill>
              </a:rPr>
              <a:t>la </a:t>
            </a:r>
            <a:r>
              <a:rPr lang="en-US" sz="2667" dirty="0" err="1">
                <a:solidFill>
                  <a:srgbClr val="002060"/>
                </a:solidFill>
              </a:rPr>
              <a:t>batalla</a:t>
            </a:r>
            <a:r>
              <a:rPr lang="en-US" sz="2667" dirty="0">
                <a:solidFill>
                  <a:srgbClr val="002060"/>
                </a:solidFill>
              </a:rPr>
              <a:t>. </a:t>
            </a:r>
          </a:p>
        </p:txBody>
      </p:sp>
      <p:sp>
        <p:nvSpPr>
          <p:cNvPr id="32" name="Rectangle 2">
            <a:extLst>
              <a:ext uri="{FF2B5EF4-FFF2-40B4-BE49-F238E27FC236}">
                <a16:creationId xmlns:a16="http://schemas.microsoft.com/office/drawing/2014/main" id="{B0987805-7DD9-8342-A147-41FCD258C332}"/>
              </a:ext>
            </a:extLst>
          </p:cNvPr>
          <p:cNvSpPr/>
          <p:nvPr/>
        </p:nvSpPr>
        <p:spPr>
          <a:xfrm>
            <a:off x="6400803" y="794692"/>
            <a:ext cx="5468695" cy="526861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121915" tIns="60957" rIns="121915" bIns="60957" spcCol="0" rtlCol="0" anchor="ctr"/>
          <a:lstStyle/>
          <a:p>
            <a:r>
              <a:rPr lang="en-US" sz="2667" dirty="0">
                <a:solidFill>
                  <a:srgbClr val="002060"/>
                </a:solidFill>
              </a:rPr>
              <a:t>Los Reyes de </a:t>
            </a:r>
            <a:r>
              <a:rPr lang="en-US" sz="2667" dirty="0" err="1">
                <a:solidFill>
                  <a:srgbClr val="002060"/>
                </a:solidFill>
              </a:rPr>
              <a:t>España</a:t>
            </a:r>
            <a:r>
              <a:rPr lang="en-US" sz="2667" dirty="0">
                <a:solidFill>
                  <a:srgbClr val="002060"/>
                </a:solidFill>
              </a:rPr>
              <a:t> </a:t>
            </a:r>
            <a:r>
              <a:rPr lang="en-US" sz="2667" b="1" dirty="0" err="1">
                <a:solidFill>
                  <a:srgbClr val="002060"/>
                </a:solidFill>
              </a:rPr>
              <a:t>consideraron</a:t>
            </a:r>
            <a:r>
              <a:rPr lang="en-US" sz="2667" b="1" dirty="0">
                <a:solidFill>
                  <a:srgbClr val="002060"/>
                </a:solidFill>
              </a:rPr>
              <a:t> </a:t>
            </a:r>
            <a:r>
              <a:rPr lang="en-US" sz="2667" dirty="0">
                <a:solidFill>
                  <a:srgbClr val="002060"/>
                </a:solidFill>
              </a:rPr>
              <a:t>los </a:t>
            </a:r>
            <a:r>
              <a:rPr lang="en-US" sz="2667" dirty="0" err="1">
                <a:solidFill>
                  <a:srgbClr val="002060"/>
                </a:solidFill>
              </a:rPr>
              <a:t>beneficios</a:t>
            </a:r>
            <a:r>
              <a:rPr lang="en-US" sz="2667" dirty="0">
                <a:solidFill>
                  <a:srgbClr val="002060"/>
                </a:solidFill>
              </a:rPr>
              <a:t> de </a:t>
            </a:r>
            <a:r>
              <a:rPr lang="en-US" sz="2667" dirty="0" err="1">
                <a:solidFill>
                  <a:srgbClr val="002060"/>
                </a:solidFill>
              </a:rPr>
              <a:t>descubrir</a:t>
            </a:r>
            <a:r>
              <a:rPr lang="en-US" sz="2667" dirty="0">
                <a:solidFill>
                  <a:srgbClr val="002060"/>
                </a:solidFill>
              </a:rPr>
              <a:t> una </a:t>
            </a:r>
            <a:r>
              <a:rPr lang="en-US" sz="2667" dirty="0" err="1">
                <a:solidFill>
                  <a:srgbClr val="002060"/>
                </a:solidFill>
              </a:rPr>
              <a:t>parte</a:t>
            </a:r>
            <a:r>
              <a:rPr lang="en-US" sz="2667" dirty="0">
                <a:solidFill>
                  <a:srgbClr val="002060"/>
                </a:solidFill>
              </a:rPr>
              <a:t> </a:t>
            </a:r>
            <a:r>
              <a:rPr lang="en-US" sz="2667" dirty="0" err="1">
                <a:solidFill>
                  <a:srgbClr val="002060"/>
                </a:solidFill>
              </a:rPr>
              <a:t>nueva</a:t>
            </a:r>
            <a:r>
              <a:rPr lang="en-US" sz="2667" dirty="0">
                <a:solidFill>
                  <a:srgbClr val="002060"/>
                </a:solidFill>
              </a:rPr>
              <a:t> del </a:t>
            </a:r>
            <a:r>
              <a:rPr lang="en-US" sz="2667" dirty="0" err="1">
                <a:solidFill>
                  <a:srgbClr val="002060"/>
                </a:solidFill>
              </a:rPr>
              <a:t>mundo</a:t>
            </a:r>
            <a:r>
              <a:rPr lang="en-US" sz="2667" dirty="0">
                <a:solidFill>
                  <a:srgbClr val="002060"/>
                </a:solidFill>
              </a:rPr>
              <a:t> y </a:t>
            </a:r>
            <a:r>
              <a:rPr lang="en-US" sz="2667" b="1" dirty="0" err="1">
                <a:solidFill>
                  <a:srgbClr val="002060"/>
                </a:solidFill>
              </a:rPr>
              <a:t>enviaron</a:t>
            </a:r>
            <a:r>
              <a:rPr lang="en-US" sz="2667" b="1" dirty="0">
                <a:solidFill>
                  <a:srgbClr val="002060"/>
                </a:solidFill>
              </a:rPr>
              <a:t> </a:t>
            </a:r>
            <a:r>
              <a:rPr lang="en-US" sz="2667" dirty="0">
                <a:solidFill>
                  <a:srgbClr val="002060"/>
                </a:solidFill>
              </a:rPr>
              <a:t>a </a:t>
            </a:r>
            <a:r>
              <a:rPr lang="en-US" sz="2667" dirty="0" err="1">
                <a:solidFill>
                  <a:srgbClr val="002060"/>
                </a:solidFill>
              </a:rPr>
              <a:t>varias</a:t>
            </a:r>
            <a:r>
              <a:rPr lang="en-US" sz="2667" dirty="0">
                <a:solidFill>
                  <a:srgbClr val="002060"/>
                </a:solidFill>
              </a:rPr>
              <a:t> personas para </a:t>
            </a:r>
            <a:r>
              <a:rPr lang="en-US" sz="2667" dirty="0" err="1">
                <a:solidFill>
                  <a:srgbClr val="002060"/>
                </a:solidFill>
              </a:rPr>
              <a:t>encontrar</a:t>
            </a:r>
            <a:r>
              <a:rPr lang="en-US" sz="2667" dirty="0">
                <a:solidFill>
                  <a:srgbClr val="002060"/>
                </a:solidFill>
              </a:rPr>
              <a:t> </a:t>
            </a:r>
            <a:r>
              <a:rPr lang="en-US" sz="2667" dirty="0" err="1">
                <a:solidFill>
                  <a:srgbClr val="002060"/>
                </a:solidFill>
              </a:rPr>
              <a:t>oro</a:t>
            </a:r>
            <a:r>
              <a:rPr lang="en-US" sz="2667" dirty="0">
                <a:solidFill>
                  <a:srgbClr val="002060"/>
                </a:solidFill>
              </a:rPr>
              <a:t>. </a:t>
            </a:r>
            <a:r>
              <a:rPr lang="en-US" sz="2667">
                <a:solidFill>
                  <a:srgbClr val="002060"/>
                </a:solidFill>
              </a:rPr>
              <a:t>Francisco </a:t>
            </a:r>
            <a:r>
              <a:rPr lang="en-US" sz="2667" dirty="0">
                <a:solidFill>
                  <a:srgbClr val="002060"/>
                </a:solidFill>
              </a:rPr>
              <a:t>Pizarro </a:t>
            </a:r>
            <a:r>
              <a:rPr lang="en-US" sz="2667" b="1" dirty="0" err="1">
                <a:solidFill>
                  <a:srgbClr val="002060"/>
                </a:solidFill>
              </a:rPr>
              <a:t>organizó</a:t>
            </a:r>
            <a:r>
              <a:rPr lang="en-US" sz="2667" b="1" dirty="0">
                <a:solidFill>
                  <a:srgbClr val="002060"/>
                </a:solidFill>
              </a:rPr>
              <a:t> </a:t>
            </a:r>
            <a:r>
              <a:rPr lang="en-US" sz="2667" dirty="0">
                <a:solidFill>
                  <a:srgbClr val="002060"/>
                </a:solidFill>
              </a:rPr>
              <a:t>un </a:t>
            </a:r>
            <a:r>
              <a:rPr lang="en-US" sz="2667" dirty="0" err="1">
                <a:solidFill>
                  <a:srgbClr val="002060"/>
                </a:solidFill>
              </a:rPr>
              <a:t>viaje</a:t>
            </a:r>
            <a:r>
              <a:rPr lang="en-US" sz="2667" dirty="0">
                <a:solidFill>
                  <a:srgbClr val="002060"/>
                </a:solidFill>
              </a:rPr>
              <a:t> a Perú y </a:t>
            </a:r>
            <a:r>
              <a:rPr lang="en-US" sz="2667" b="1" dirty="0" err="1">
                <a:solidFill>
                  <a:srgbClr val="002060"/>
                </a:solidFill>
              </a:rPr>
              <a:t>encontró</a:t>
            </a:r>
            <a:r>
              <a:rPr lang="en-US" sz="2667" b="1" dirty="0">
                <a:solidFill>
                  <a:srgbClr val="002060"/>
                </a:solidFill>
              </a:rPr>
              <a:t> </a:t>
            </a:r>
            <a:r>
              <a:rPr lang="en-US" sz="2667" dirty="0">
                <a:solidFill>
                  <a:srgbClr val="002060"/>
                </a:solidFill>
              </a:rPr>
              <a:t>el </a:t>
            </a:r>
            <a:r>
              <a:rPr lang="en-US" sz="2667" dirty="0" err="1">
                <a:solidFill>
                  <a:srgbClr val="002060"/>
                </a:solidFill>
              </a:rPr>
              <a:t>imperio</a:t>
            </a:r>
            <a:r>
              <a:rPr lang="en-US" sz="2667" dirty="0">
                <a:solidFill>
                  <a:srgbClr val="002060"/>
                </a:solidFill>
              </a:rPr>
              <a:t> de los </a:t>
            </a:r>
            <a:r>
              <a:rPr lang="en-US" sz="2667" dirty="0" err="1">
                <a:solidFill>
                  <a:srgbClr val="002060"/>
                </a:solidFill>
              </a:rPr>
              <a:t>incas</a:t>
            </a:r>
            <a:r>
              <a:rPr lang="en-US" sz="2667" dirty="0">
                <a:solidFill>
                  <a:srgbClr val="002060"/>
                </a:solidFill>
              </a:rPr>
              <a:t>. </a:t>
            </a:r>
            <a:r>
              <a:rPr lang="en-US" sz="2667" dirty="0" err="1">
                <a:solidFill>
                  <a:srgbClr val="002060"/>
                </a:solidFill>
              </a:rPr>
              <a:t>Allí</a:t>
            </a:r>
            <a:r>
              <a:rPr lang="en-US" sz="2667" dirty="0">
                <a:solidFill>
                  <a:srgbClr val="002060"/>
                </a:solidFill>
              </a:rPr>
              <a:t> los </a:t>
            </a:r>
            <a:r>
              <a:rPr lang="en-US" sz="2667" dirty="0" err="1">
                <a:solidFill>
                  <a:srgbClr val="002060"/>
                </a:solidFill>
              </a:rPr>
              <a:t>españoles</a:t>
            </a:r>
            <a:r>
              <a:rPr lang="en-US" sz="2667" dirty="0">
                <a:solidFill>
                  <a:srgbClr val="002060"/>
                </a:solidFill>
              </a:rPr>
              <a:t> </a:t>
            </a:r>
            <a:r>
              <a:rPr lang="en-US" sz="2667" b="1" dirty="0" err="1">
                <a:solidFill>
                  <a:srgbClr val="002060"/>
                </a:solidFill>
              </a:rPr>
              <a:t>caminaron</a:t>
            </a:r>
            <a:r>
              <a:rPr lang="en-US" sz="2667" b="1" dirty="0">
                <a:solidFill>
                  <a:srgbClr val="002060"/>
                </a:solidFill>
              </a:rPr>
              <a:t> </a:t>
            </a:r>
            <a:r>
              <a:rPr lang="en-US" sz="2667" dirty="0" err="1">
                <a:solidFill>
                  <a:srgbClr val="002060"/>
                </a:solidFill>
              </a:rPr>
              <a:t>en</a:t>
            </a:r>
            <a:r>
              <a:rPr lang="en-US" sz="2667" dirty="0">
                <a:solidFill>
                  <a:srgbClr val="002060"/>
                </a:solidFill>
              </a:rPr>
              <a:t> las </a:t>
            </a:r>
            <a:r>
              <a:rPr lang="en-US" sz="2667" dirty="0" err="1">
                <a:solidFill>
                  <a:srgbClr val="002060"/>
                </a:solidFill>
              </a:rPr>
              <a:t>montañas</a:t>
            </a:r>
            <a:r>
              <a:rPr lang="en-US" sz="2667" dirty="0">
                <a:solidFill>
                  <a:srgbClr val="002060"/>
                </a:solidFill>
              </a:rPr>
              <a:t> y </a:t>
            </a:r>
            <a:r>
              <a:rPr lang="en-US" sz="2667" b="1" dirty="0" err="1">
                <a:solidFill>
                  <a:srgbClr val="002060"/>
                </a:solidFill>
              </a:rPr>
              <a:t>buscaron</a:t>
            </a:r>
            <a:r>
              <a:rPr lang="en-US" sz="2667" b="1" dirty="0">
                <a:solidFill>
                  <a:srgbClr val="002060"/>
                </a:solidFill>
              </a:rPr>
              <a:t> </a:t>
            </a:r>
            <a:r>
              <a:rPr lang="en-US" sz="2667" dirty="0">
                <a:solidFill>
                  <a:srgbClr val="002060"/>
                </a:solidFill>
              </a:rPr>
              <a:t>pueblos y </a:t>
            </a:r>
            <a:r>
              <a:rPr lang="en-US" sz="2667" dirty="0" err="1">
                <a:solidFill>
                  <a:srgbClr val="002060"/>
                </a:solidFill>
              </a:rPr>
              <a:t>ciudades</a:t>
            </a:r>
            <a:r>
              <a:rPr lang="en-US" sz="2667" dirty="0">
                <a:solidFill>
                  <a:srgbClr val="002060"/>
                </a:solidFill>
              </a:rPr>
              <a:t> </a:t>
            </a:r>
            <a:r>
              <a:rPr lang="en-US" sz="2667" dirty="0" err="1">
                <a:solidFill>
                  <a:srgbClr val="002060"/>
                </a:solidFill>
              </a:rPr>
              <a:t>indígenas</a:t>
            </a:r>
            <a:r>
              <a:rPr lang="en-US" sz="2667" dirty="0">
                <a:solidFill>
                  <a:srgbClr val="002060"/>
                </a:solidFill>
              </a:rPr>
              <a:t>.</a:t>
            </a:r>
            <a:endParaRPr lang="en-US" sz="2667" b="1" dirty="0">
              <a:solidFill>
                <a:srgbClr val="002060"/>
              </a:solidFill>
            </a:endParaRPr>
          </a:p>
        </p:txBody>
      </p:sp>
    </p:spTree>
    <p:extLst>
      <p:ext uri="{BB962C8B-B14F-4D97-AF65-F5344CB8AC3E}">
        <p14:creationId xmlns:p14="http://schemas.microsoft.com/office/powerpoint/2010/main" val="3234998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2.1, Week 4)</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a:t>
            </a: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Student worksheet</a:t>
            </a: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6"/>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887810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10" name="TextBox 9"/>
          <p:cNvSpPr txBox="1"/>
          <p:nvPr/>
        </p:nvSpPr>
        <p:spPr>
          <a:xfrm>
            <a:off x="2992143" y="1997555"/>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rey</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2992144" y="5467530"/>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siglo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p:nvPr/>
        </p:nvSpPr>
        <p:spPr>
          <a:xfrm>
            <a:off x="8485418" y="5467530"/>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entonces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p:cNvSpPr txBox="1"/>
          <p:nvPr/>
        </p:nvSpPr>
        <p:spPr>
          <a:xfrm>
            <a:off x="8485419" y="3748753"/>
            <a:ext cx="33675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misión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2992144" y="3871395"/>
            <a:ext cx="37308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Perú</a:t>
            </a:r>
          </a:p>
        </p:txBody>
      </p:sp>
      <p:sp>
        <p:nvSpPr>
          <p:cNvPr id="34" name="TextBox 13">
            <a:extLst>
              <a:ext uri="{FF2B5EF4-FFF2-40B4-BE49-F238E27FC236}">
                <a16:creationId xmlns:a16="http://schemas.microsoft.com/office/drawing/2014/main" id="{A8E9E737-46AB-4F4A-8D31-937B64EFFEFE}"/>
              </a:ext>
            </a:extLst>
          </p:cNvPr>
          <p:cNvSpPr txBox="1"/>
          <p:nvPr/>
        </p:nvSpPr>
        <p:spPr>
          <a:xfrm>
            <a:off x="8485419" y="1655390"/>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indígena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CuadroTexto 43">
            <a:extLst>
              <a:ext uri="{FF2B5EF4-FFF2-40B4-BE49-F238E27FC236}">
                <a16:creationId xmlns:a16="http://schemas.microsoft.com/office/drawing/2014/main" id="{EC4DD74D-5863-6D41-9B91-D16D8E5F59B7}"/>
              </a:ext>
            </a:extLst>
          </p:cNvPr>
          <p:cNvSpPr txBox="1"/>
          <p:nvPr/>
        </p:nvSpPr>
        <p:spPr>
          <a:xfrm>
            <a:off x="824786" y="2898891"/>
            <a:ext cx="873957" cy="400110"/>
          </a:xfrm>
          <a:prstGeom prst="rect">
            <a:avLst/>
          </a:prstGeom>
          <a:noFill/>
        </p:spPr>
        <p:txBody>
          <a:bodyPr wrap="none" rtlCol="0">
            <a:spAutoFit/>
          </a:bodyPr>
          <a:lstStyle/>
          <a:p>
            <a:pPr algn="l"/>
            <a:r>
              <a:rPr lang="x-none" sz="2000">
                <a:solidFill>
                  <a:schemeClr val="accent5">
                    <a:lumMod val="50000"/>
                  </a:schemeClr>
                </a:solidFill>
              </a:rPr>
              <a:t>[</a:t>
            </a:r>
            <a:r>
              <a:rPr lang="es-ES" sz="2000" dirty="0" err="1">
                <a:solidFill>
                  <a:schemeClr val="accent5">
                    <a:lumMod val="50000"/>
                  </a:schemeClr>
                </a:solidFill>
                <a:highlight>
                  <a:srgbClr val="E3EAFD"/>
                </a:highlight>
              </a:rPr>
              <a:t>king</a:t>
            </a:r>
            <a:r>
              <a:rPr lang="x-none" sz="2000">
                <a:solidFill>
                  <a:schemeClr val="accent5">
                    <a:lumMod val="50000"/>
                  </a:schemeClr>
                </a:solidFill>
              </a:rPr>
              <a:t>]</a:t>
            </a:r>
            <a:endParaRPr lang="x-none" sz="2000" dirty="0">
              <a:solidFill>
                <a:schemeClr val="accent5">
                  <a:lumMod val="50000"/>
                </a:schemeClr>
              </a:solidFill>
            </a:endParaRPr>
          </a:p>
        </p:txBody>
      </p:sp>
      <p:sp>
        <p:nvSpPr>
          <p:cNvPr id="38" name="Rounded Rectangle 11">
            <a:extLst>
              <a:ext uri="{FF2B5EF4-FFF2-40B4-BE49-F238E27FC236}">
                <a16:creationId xmlns:a16="http://schemas.microsoft.com/office/drawing/2014/main" id="{A316DD52-7894-4A75-969C-CA0645DA2978}"/>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pic>
        <p:nvPicPr>
          <p:cNvPr id="2052" name="Picture 4" descr="Free Medieval Queen Cliparts, Download Free Medieval Queen ...">
            <a:extLst>
              <a:ext uri="{FF2B5EF4-FFF2-40B4-BE49-F238E27FC236}">
                <a16:creationId xmlns:a16="http://schemas.microsoft.com/office/drawing/2014/main" id="{4CB923CD-4623-CA4C-8DEA-9BA80F620E1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3563" y="1270389"/>
            <a:ext cx="1216404" cy="157397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85G Or 30G Bars Map Of The World - Clip Art Library">
            <a:extLst>
              <a:ext uri="{FF2B5EF4-FFF2-40B4-BE49-F238E27FC236}">
                <a16:creationId xmlns:a16="http://schemas.microsoft.com/office/drawing/2014/main" id="{597C3348-5F87-404B-A53D-3AAD66F7F832}"/>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767" y="3516354"/>
            <a:ext cx="3181587" cy="1725665"/>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ECF39972-5BE5-3F41-8BD9-C71360CB4DFD}"/>
              </a:ext>
            </a:extLst>
          </p:cNvPr>
          <p:cNvSpPr txBox="1"/>
          <p:nvPr/>
        </p:nvSpPr>
        <p:spPr>
          <a:xfrm>
            <a:off x="299614" y="5467530"/>
            <a:ext cx="2350323" cy="707886"/>
          </a:xfrm>
          <a:prstGeom prst="rect">
            <a:avLst/>
          </a:prstGeom>
          <a:noFill/>
        </p:spPr>
        <p:txBody>
          <a:bodyPr wrap="none" rtlCol="0">
            <a:spAutoFit/>
          </a:bodyPr>
          <a:lstStyle/>
          <a:p>
            <a:pPr algn="l"/>
            <a:r>
              <a:rPr lang="es-GB" sz="4000" dirty="0">
                <a:solidFill>
                  <a:srgbClr val="00B050"/>
                </a:solidFill>
                <a:latin typeface="Lucida Console" panose="020B0609040504020204" pitchFamily="49" charset="0"/>
              </a:rPr>
              <a:t>century</a:t>
            </a:r>
            <a:endParaRPr lang="es-GB" sz="4800" dirty="0">
              <a:solidFill>
                <a:srgbClr val="00B050"/>
              </a:solidFill>
              <a:latin typeface="Lucida Console" panose="020B0609040504020204" pitchFamily="49" charset="0"/>
            </a:endParaRPr>
          </a:p>
        </p:txBody>
      </p:sp>
      <p:pic>
        <p:nvPicPr>
          <p:cNvPr id="2058" name="Picture 10" descr="incas clipart - Clip Art Library">
            <a:extLst>
              <a:ext uri="{FF2B5EF4-FFF2-40B4-BE49-F238E27FC236}">
                <a16:creationId xmlns:a16="http://schemas.microsoft.com/office/drawing/2014/main" id="{B0FD2BC2-398C-9F4D-B48F-5852D7D532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5684" y="912029"/>
            <a:ext cx="836546" cy="1526776"/>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4DDA73B8-4E41-184F-94D7-F1F67B578489}"/>
              </a:ext>
            </a:extLst>
          </p:cNvPr>
          <p:cNvSpPr txBox="1"/>
          <p:nvPr/>
        </p:nvSpPr>
        <p:spPr>
          <a:xfrm>
            <a:off x="5885648" y="2593789"/>
            <a:ext cx="2108481" cy="400110"/>
          </a:xfrm>
          <a:prstGeom prst="rect">
            <a:avLst/>
          </a:prstGeom>
          <a:noFill/>
        </p:spPr>
        <p:txBody>
          <a:bodyPr wrap="square" rtlCol="0">
            <a:spAutoFit/>
          </a:bodyPr>
          <a:lstStyle/>
          <a:p>
            <a:pPr algn="l"/>
            <a:r>
              <a:rPr lang="x-none" sz="2000">
                <a:solidFill>
                  <a:schemeClr val="accent5">
                    <a:lumMod val="50000"/>
                  </a:schemeClr>
                </a:solidFill>
              </a:rPr>
              <a:t>[</a:t>
            </a:r>
            <a:r>
              <a:rPr lang="es-ES" sz="2000" dirty="0" err="1">
                <a:solidFill>
                  <a:schemeClr val="accent5">
                    <a:lumMod val="50000"/>
                  </a:schemeClr>
                </a:solidFill>
                <a:highlight>
                  <a:srgbClr val="E3EAFD"/>
                </a:highlight>
              </a:rPr>
              <a:t>indigenous</a:t>
            </a:r>
            <a:r>
              <a:rPr lang="x-none" sz="2000">
                <a:solidFill>
                  <a:schemeClr val="accent5">
                    <a:lumMod val="50000"/>
                  </a:schemeClr>
                </a:solidFill>
              </a:rPr>
              <a:t>]</a:t>
            </a:r>
            <a:endParaRPr lang="x-none" sz="2000" dirty="0">
              <a:solidFill>
                <a:schemeClr val="accent5">
                  <a:lumMod val="50000"/>
                </a:schemeClr>
              </a:solidFill>
            </a:endParaRPr>
          </a:p>
        </p:txBody>
      </p:sp>
      <p:pic>
        <p:nvPicPr>
          <p:cNvPr id="2060" name="Picture 12">
            <a:extLst>
              <a:ext uri="{FF2B5EF4-FFF2-40B4-BE49-F238E27FC236}">
                <a16:creationId xmlns:a16="http://schemas.microsoft.com/office/drawing/2014/main" id="{4D0D45BB-247C-8944-B9FA-4EE7E6EA64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9239" y="3558652"/>
            <a:ext cx="2728106" cy="1364053"/>
          </a:xfrm>
          <a:prstGeom prst="rect">
            <a:avLst/>
          </a:prstGeom>
          <a:noFill/>
          <a:extLst>
            <a:ext uri="{909E8E84-426E-40DD-AFC4-6F175D3DCCD1}">
              <a14:hiddenFill xmlns:a14="http://schemas.microsoft.com/office/drawing/2010/main">
                <a:solidFill>
                  <a:srgbClr val="FFFFFF"/>
                </a:solidFill>
              </a14:hiddenFill>
            </a:ext>
          </a:extLst>
        </p:spPr>
      </p:pic>
      <p:sp>
        <p:nvSpPr>
          <p:cNvPr id="23" name="CuadroTexto 22">
            <a:extLst>
              <a:ext uri="{FF2B5EF4-FFF2-40B4-BE49-F238E27FC236}">
                <a16:creationId xmlns:a16="http://schemas.microsoft.com/office/drawing/2014/main" id="{B2B44006-486B-6F4B-8DD6-490F2C80F7B9}"/>
              </a:ext>
            </a:extLst>
          </p:cNvPr>
          <p:cNvSpPr txBox="1"/>
          <p:nvPr/>
        </p:nvSpPr>
        <p:spPr>
          <a:xfrm>
            <a:off x="6022170" y="5464960"/>
            <a:ext cx="2284600" cy="707886"/>
          </a:xfrm>
          <a:prstGeom prst="rect">
            <a:avLst/>
          </a:prstGeom>
          <a:noFill/>
        </p:spPr>
        <p:txBody>
          <a:bodyPr wrap="none" rtlCol="0">
            <a:spAutoFit/>
          </a:bodyPr>
          <a:lstStyle/>
          <a:p>
            <a:pPr algn="l"/>
            <a:r>
              <a:rPr lang="en-GB" sz="4000">
                <a:solidFill>
                  <a:srgbClr val="7030A0"/>
                </a:solidFill>
                <a:latin typeface="Chalkboard" panose="03050602040202020205" pitchFamily="66" charset="77"/>
              </a:rPr>
              <a:t>so, </a:t>
            </a:r>
            <a:r>
              <a:rPr lang="es-GB" sz="4000">
                <a:solidFill>
                  <a:srgbClr val="7030A0"/>
                </a:solidFill>
                <a:latin typeface="Chalkboard" panose="03050602040202020205" pitchFamily="66" charset="77"/>
              </a:rPr>
              <a:t>then</a:t>
            </a:r>
            <a:endParaRPr lang="es-GB" sz="4800" dirty="0">
              <a:solidFill>
                <a:srgbClr val="7030A0"/>
              </a:solidFill>
              <a:latin typeface="Chalkboard" panose="03050602040202020205" pitchFamily="66" charset="77"/>
            </a:endParaRPr>
          </a:p>
        </p:txBody>
      </p:sp>
      <p:sp>
        <p:nvSpPr>
          <p:cNvPr id="24" name="Llamada rectangular redondeada 23">
            <a:extLst>
              <a:ext uri="{FF2B5EF4-FFF2-40B4-BE49-F238E27FC236}">
                <a16:creationId xmlns:a16="http://schemas.microsoft.com/office/drawing/2014/main" id="{9FF8D775-B5BB-E94A-91B0-87619730778D}"/>
              </a:ext>
            </a:extLst>
          </p:cNvPr>
          <p:cNvSpPr/>
          <p:nvPr/>
        </p:nvSpPr>
        <p:spPr>
          <a:xfrm>
            <a:off x="8405828" y="2479196"/>
            <a:ext cx="2960534" cy="3762754"/>
          </a:xfrm>
          <a:prstGeom prst="wedgeRoundRectCallout">
            <a:avLst>
              <a:gd name="adj1" fmla="val -66355"/>
              <a:gd name="adj2" fmla="val -3542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err="1">
                <a:solidFill>
                  <a:srgbClr val="203864"/>
                </a:solidFill>
              </a:rPr>
              <a:t>The</a:t>
            </a:r>
            <a:r>
              <a:rPr lang="es-ES" sz="2000" dirty="0">
                <a:solidFill>
                  <a:srgbClr val="203864"/>
                </a:solidFill>
              </a:rPr>
              <a:t> </a:t>
            </a:r>
            <a:r>
              <a:rPr lang="es-ES" sz="2000" dirty="0" err="1">
                <a:solidFill>
                  <a:srgbClr val="203864"/>
                </a:solidFill>
              </a:rPr>
              <a:t>word</a:t>
            </a:r>
            <a:r>
              <a:rPr lang="es-ES" sz="2000" dirty="0">
                <a:solidFill>
                  <a:srgbClr val="203864"/>
                </a:solidFill>
              </a:rPr>
              <a:t> ‘indígena’ can be a </a:t>
            </a:r>
            <a:r>
              <a:rPr lang="es-ES" sz="2000" dirty="0" err="1">
                <a:solidFill>
                  <a:srgbClr val="203864"/>
                </a:solidFill>
              </a:rPr>
              <a:t>noun</a:t>
            </a:r>
            <a:r>
              <a:rPr lang="es-ES" sz="2000" dirty="0">
                <a:solidFill>
                  <a:srgbClr val="203864"/>
                </a:solidFill>
              </a:rPr>
              <a:t> </a:t>
            </a:r>
            <a:r>
              <a:rPr lang="es-ES" sz="2000" dirty="0" err="1">
                <a:solidFill>
                  <a:srgbClr val="203864"/>
                </a:solidFill>
              </a:rPr>
              <a:t>or</a:t>
            </a:r>
            <a:r>
              <a:rPr lang="es-ES" sz="2000" dirty="0">
                <a:solidFill>
                  <a:srgbClr val="203864"/>
                </a:solidFill>
              </a:rPr>
              <a:t> </a:t>
            </a:r>
            <a:r>
              <a:rPr lang="es-ES" sz="2000" dirty="0" err="1">
                <a:solidFill>
                  <a:srgbClr val="203864"/>
                </a:solidFill>
              </a:rPr>
              <a:t>an</a:t>
            </a:r>
            <a:r>
              <a:rPr lang="es-ES" sz="2000" dirty="0">
                <a:solidFill>
                  <a:srgbClr val="203864"/>
                </a:solidFill>
              </a:rPr>
              <a:t> </a:t>
            </a:r>
            <a:r>
              <a:rPr lang="es-ES" sz="2000" dirty="0" err="1">
                <a:solidFill>
                  <a:srgbClr val="203864"/>
                </a:solidFill>
              </a:rPr>
              <a:t>adjective</a:t>
            </a:r>
            <a:r>
              <a:rPr lang="es-ES" sz="2000" dirty="0">
                <a:solidFill>
                  <a:srgbClr val="203864"/>
                </a:solidFill>
              </a:rPr>
              <a:t> (‘</a:t>
            </a:r>
            <a:r>
              <a:rPr lang="es-ES" sz="2000" dirty="0" err="1">
                <a:solidFill>
                  <a:srgbClr val="203864"/>
                </a:solidFill>
              </a:rPr>
              <a:t>indigenous</a:t>
            </a:r>
            <a:r>
              <a:rPr lang="es-ES" sz="2000" dirty="0">
                <a:solidFill>
                  <a:srgbClr val="203864"/>
                </a:solidFill>
              </a:rPr>
              <a:t>’, </a:t>
            </a:r>
            <a:r>
              <a:rPr lang="es-ES" sz="2000" dirty="0" err="1">
                <a:solidFill>
                  <a:srgbClr val="203864"/>
                </a:solidFill>
              </a:rPr>
              <a:t>indigenous</a:t>
            </a:r>
            <a:r>
              <a:rPr lang="es-ES" sz="2000" dirty="0">
                <a:solidFill>
                  <a:srgbClr val="203864"/>
                </a:solidFill>
              </a:rPr>
              <a:t> </a:t>
            </a:r>
            <a:r>
              <a:rPr lang="es-ES" sz="2000" dirty="0" err="1">
                <a:solidFill>
                  <a:srgbClr val="203864"/>
                </a:solidFill>
              </a:rPr>
              <a:t>person</a:t>
            </a:r>
            <a:r>
              <a:rPr lang="es-ES" sz="2000" dirty="0">
                <a:solidFill>
                  <a:srgbClr val="203864"/>
                </a:solidFill>
              </a:rPr>
              <a:t>’). </a:t>
            </a:r>
            <a:r>
              <a:rPr lang="es-ES" sz="2000" dirty="0" err="1">
                <a:solidFill>
                  <a:srgbClr val="203864"/>
                </a:solidFill>
              </a:rPr>
              <a:t>Indigenous</a:t>
            </a:r>
            <a:r>
              <a:rPr lang="es-ES" sz="2000" dirty="0">
                <a:solidFill>
                  <a:srgbClr val="203864"/>
                </a:solidFill>
              </a:rPr>
              <a:t> </a:t>
            </a:r>
            <a:r>
              <a:rPr lang="es-ES" sz="2000" dirty="0" err="1">
                <a:solidFill>
                  <a:srgbClr val="203864"/>
                </a:solidFill>
              </a:rPr>
              <a:t>means</a:t>
            </a:r>
            <a:r>
              <a:rPr lang="es-ES" sz="2000" dirty="0">
                <a:solidFill>
                  <a:srgbClr val="203864"/>
                </a:solidFill>
              </a:rPr>
              <a:t> ‘</a:t>
            </a:r>
            <a:r>
              <a:rPr lang="es-ES" sz="2000" dirty="0" err="1">
                <a:solidFill>
                  <a:srgbClr val="203864"/>
                </a:solidFill>
              </a:rPr>
              <a:t>native</a:t>
            </a:r>
            <a:r>
              <a:rPr lang="es-ES" sz="2000" dirty="0">
                <a:solidFill>
                  <a:srgbClr val="203864"/>
                </a:solidFill>
              </a:rPr>
              <a:t>’. </a:t>
            </a:r>
            <a:r>
              <a:rPr lang="es-ES" sz="2000" dirty="0" err="1">
                <a:solidFill>
                  <a:srgbClr val="203864"/>
                </a:solidFill>
              </a:rPr>
              <a:t>Indigenous</a:t>
            </a:r>
            <a:r>
              <a:rPr lang="es-ES" sz="2000" dirty="0">
                <a:solidFill>
                  <a:srgbClr val="203864"/>
                </a:solidFill>
              </a:rPr>
              <a:t> </a:t>
            </a:r>
            <a:r>
              <a:rPr lang="es-ES" sz="2000" dirty="0" err="1">
                <a:solidFill>
                  <a:srgbClr val="203864"/>
                </a:solidFill>
              </a:rPr>
              <a:t>peoples</a:t>
            </a:r>
            <a:r>
              <a:rPr lang="es-ES" sz="2000" dirty="0">
                <a:solidFill>
                  <a:srgbClr val="203864"/>
                </a:solidFill>
              </a:rPr>
              <a:t> are </a:t>
            </a:r>
            <a:r>
              <a:rPr lang="es-ES" sz="2000" dirty="0" err="1">
                <a:solidFill>
                  <a:srgbClr val="203864"/>
                </a:solidFill>
              </a:rPr>
              <a:t>those</a:t>
            </a:r>
            <a:r>
              <a:rPr lang="es-ES" sz="2000" dirty="0">
                <a:solidFill>
                  <a:srgbClr val="203864"/>
                </a:solidFill>
              </a:rPr>
              <a:t> </a:t>
            </a:r>
            <a:r>
              <a:rPr lang="es-ES" sz="2000" dirty="0" err="1">
                <a:solidFill>
                  <a:srgbClr val="203864"/>
                </a:solidFill>
              </a:rPr>
              <a:t>known</a:t>
            </a:r>
            <a:r>
              <a:rPr lang="es-ES" sz="2000" dirty="0">
                <a:solidFill>
                  <a:srgbClr val="203864"/>
                </a:solidFill>
              </a:rPr>
              <a:t> to be </a:t>
            </a:r>
            <a:r>
              <a:rPr lang="es-ES" sz="2000" dirty="0" err="1">
                <a:solidFill>
                  <a:srgbClr val="203864"/>
                </a:solidFill>
              </a:rPr>
              <a:t>the</a:t>
            </a:r>
            <a:r>
              <a:rPr lang="es-ES" sz="2000" dirty="0">
                <a:solidFill>
                  <a:srgbClr val="203864"/>
                </a:solidFill>
              </a:rPr>
              <a:t> </a:t>
            </a:r>
            <a:r>
              <a:rPr lang="es-ES" sz="2000" dirty="0" err="1">
                <a:solidFill>
                  <a:srgbClr val="203864"/>
                </a:solidFill>
              </a:rPr>
              <a:t>first</a:t>
            </a:r>
            <a:r>
              <a:rPr lang="es-ES" sz="2000" dirty="0">
                <a:solidFill>
                  <a:srgbClr val="203864"/>
                </a:solidFill>
              </a:rPr>
              <a:t> to </a:t>
            </a:r>
            <a:r>
              <a:rPr lang="es-ES" sz="2000" dirty="0" err="1">
                <a:solidFill>
                  <a:srgbClr val="203864"/>
                </a:solidFill>
              </a:rPr>
              <a:t>live</a:t>
            </a:r>
            <a:r>
              <a:rPr lang="es-ES" sz="2000" dirty="0">
                <a:solidFill>
                  <a:srgbClr val="203864"/>
                </a:solidFill>
              </a:rPr>
              <a:t> in </a:t>
            </a:r>
            <a:r>
              <a:rPr lang="es-ES" sz="2000" dirty="0" err="1">
                <a:solidFill>
                  <a:srgbClr val="203864"/>
                </a:solidFill>
              </a:rPr>
              <a:t>an</a:t>
            </a:r>
            <a:r>
              <a:rPr lang="es-ES" sz="2000" dirty="0">
                <a:solidFill>
                  <a:srgbClr val="203864"/>
                </a:solidFill>
              </a:rPr>
              <a:t> </a:t>
            </a:r>
            <a:r>
              <a:rPr lang="es-ES" sz="2000" dirty="0" err="1">
                <a:solidFill>
                  <a:srgbClr val="203864"/>
                </a:solidFill>
              </a:rPr>
              <a:t>area</a:t>
            </a:r>
            <a:r>
              <a:rPr lang="es-ES" sz="2000" dirty="0">
                <a:solidFill>
                  <a:srgbClr val="203864"/>
                </a:solidFill>
              </a:rPr>
              <a:t>.</a:t>
            </a:r>
          </a:p>
        </p:txBody>
      </p:sp>
    </p:spTree>
    <p:extLst>
      <p:ext uri="{BB962C8B-B14F-4D97-AF65-F5344CB8AC3E}">
        <p14:creationId xmlns:p14="http://schemas.microsoft.com/office/powerpoint/2010/main" val="118632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05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8"/>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052"/>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52"/>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206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6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1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1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3"/>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1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2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13" grpId="1"/>
      <p:bldP spid="14" grpId="0"/>
      <p:bldP spid="14" grpId="1"/>
      <p:bldP spid="20" grpId="0"/>
      <p:bldP spid="20" grpId="1"/>
      <p:bldP spid="34" grpId="0"/>
      <p:bldP spid="34" grpId="1"/>
      <p:bldP spid="44" grpId="0"/>
      <p:bldP spid="44" grpId="1"/>
      <p:bldP spid="18" grpId="0"/>
      <p:bldP spid="18" grpId="1"/>
      <p:bldP spid="21" grpId="0"/>
      <p:bldP spid="21" grpId="1"/>
      <p:bldP spid="23" grpId="0"/>
      <p:bldP spid="23" grpId="1"/>
      <p:bldP spid="24" grpId="0" animBg="1"/>
      <p:bldP spid="2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98B3E58E-A74B-D042-B7CF-6D2E8D1971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90" r="27855"/>
          <a:stretch/>
        </p:blipFill>
        <p:spPr bwMode="auto">
          <a:xfrm>
            <a:off x="7050696" y="1047056"/>
            <a:ext cx="4823422" cy="51720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1605" y="360868"/>
            <a:ext cx="8403548" cy="686188"/>
          </a:xfrm>
        </p:spPr>
        <p:txBody>
          <a:bodyPr>
            <a:normAutofit fontScale="90000"/>
          </a:bodyPr>
          <a:lstStyle/>
          <a:p>
            <a:pPr>
              <a:lnSpc>
                <a:spcPct val="100000"/>
              </a:lnSpc>
            </a:pPr>
            <a:r>
              <a:rPr lang="en-GB" sz="2400" b="1" dirty="0" err="1"/>
              <a:t>Escucha</a:t>
            </a:r>
            <a:r>
              <a:rPr lang="en-GB" sz="2400" b="1" dirty="0"/>
              <a:t> las </a:t>
            </a:r>
            <a:r>
              <a:rPr lang="en-GB" sz="2400" b="1" dirty="0" err="1"/>
              <a:t>descripciones</a:t>
            </a:r>
            <a:r>
              <a:rPr lang="en-GB" sz="2400" b="1" dirty="0"/>
              <a:t> y escribe las palabras que no </a:t>
            </a:r>
            <a:r>
              <a:rPr lang="en-GB" sz="2400" b="1" dirty="0" err="1"/>
              <a:t>están</a:t>
            </a:r>
            <a:r>
              <a:rPr lang="en-GB" sz="2400" b="1" dirty="0"/>
              <a:t>.</a:t>
            </a:r>
          </a:p>
        </p:txBody>
      </p:sp>
      <p:graphicFrame>
        <p:nvGraphicFramePr>
          <p:cNvPr id="6" name="Content Placeholder 3"/>
          <p:cNvGraphicFramePr>
            <a:graphicFrameLocks/>
          </p:cNvGraphicFramePr>
          <p:nvPr>
            <p:extLst>
              <p:ext uri="{D42A27DB-BD31-4B8C-83A1-F6EECF244321}">
                <p14:modId xmlns:p14="http://schemas.microsoft.com/office/powerpoint/2010/main" val="2944965649"/>
              </p:ext>
            </p:extLst>
          </p:nvPr>
        </p:nvGraphicFramePr>
        <p:xfrm>
          <a:off x="175732" y="670696"/>
          <a:ext cx="7495785" cy="5548389"/>
        </p:xfrm>
        <a:graphic>
          <a:graphicData uri="http://schemas.openxmlformats.org/drawingml/2006/table">
            <a:tbl>
              <a:tblPr firstRow="1" bandRow="1">
                <a:tableStyleId>{2D5ABB26-0587-4C30-8999-92F81FD0307C}</a:tableStyleId>
              </a:tblPr>
              <a:tblGrid>
                <a:gridCol w="6500645">
                  <a:extLst>
                    <a:ext uri="{9D8B030D-6E8A-4147-A177-3AD203B41FA5}">
                      <a16:colId xmlns:a16="http://schemas.microsoft.com/office/drawing/2014/main" val="2503871560"/>
                    </a:ext>
                  </a:extLst>
                </a:gridCol>
                <a:gridCol w="995140">
                  <a:extLst>
                    <a:ext uri="{9D8B030D-6E8A-4147-A177-3AD203B41FA5}">
                      <a16:colId xmlns:a16="http://schemas.microsoft.com/office/drawing/2014/main" val="3086070080"/>
                    </a:ext>
                  </a:extLst>
                </a:gridCol>
              </a:tblGrid>
              <a:tr h="495924">
                <a:tc>
                  <a:txBody>
                    <a:bodyPr/>
                    <a:lstStyle/>
                    <a:p>
                      <a:endParaRPr lang="en-GB" sz="2000" dirty="0">
                        <a:solidFill>
                          <a:schemeClr val="accent5">
                            <a:lumMod val="50000"/>
                          </a:schemeClr>
                        </a:solidFill>
                      </a:endParaRPr>
                    </a:p>
                  </a:txBody>
                  <a:tcPr/>
                </a:tc>
                <a:tc>
                  <a:txBody>
                    <a:bodyPr/>
                    <a:lstStyle/>
                    <a:p>
                      <a:pPr algn="ctr"/>
                      <a:endParaRPr lang="en-GB" sz="2000">
                        <a:solidFill>
                          <a:schemeClr val="accent5">
                            <a:lumMod val="50000"/>
                          </a:schemeClr>
                        </a:solidFill>
                      </a:endParaRPr>
                    </a:p>
                    <a:p>
                      <a:pPr algn="ctr"/>
                      <a:endParaRPr lang="en-GB" sz="2000" dirty="0">
                        <a:solidFill>
                          <a:schemeClr val="accent5">
                            <a:lumMod val="50000"/>
                          </a:schemeClr>
                        </a:solidFill>
                      </a:endParaRPr>
                    </a:p>
                  </a:txBody>
                  <a:tcPr/>
                </a:tc>
                <a:extLst>
                  <a:ext uri="{0D108BD9-81ED-4DB2-BD59-A6C34878D82A}">
                    <a16:rowId xmlns:a16="http://schemas.microsoft.com/office/drawing/2014/main" val="3205807761"/>
                  </a:ext>
                </a:extLst>
              </a:tr>
              <a:tr h="711543">
                <a:tc>
                  <a:txBody>
                    <a:bodyPr/>
                    <a:lstStyle/>
                    <a:p>
                      <a:pPr algn="just"/>
                      <a:r>
                        <a:rPr lang="en-GB" sz="2000" b="0" dirty="0">
                          <a:solidFill>
                            <a:schemeClr val="accent5">
                              <a:lumMod val="50000"/>
                            </a:schemeClr>
                          </a:solidFill>
                        </a:rPr>
                        <a:t>1. Son los </a:t>
                      </a:r>
                      <a:r>
                        <a:rPr lang="en-GB" sz="2000" b="0" dirty="0" err="1">
                          <a:solidFill>
                            <a:schemeClr val="accent5">
                              <a:lumMod val="50000"/>
                            </a:schemeClr>
                          </a:solidFill>
                        </a:rPr>
                        <a:t>indígenas</a:t>
                      </a:r>
                      <a:r>
                        <a:rPr lang="en-GB" sz="2000" b="0" dirty="0">
                          <a:solidFill>
                            <a:schemeClr val="accent5">
                              <a:lumMod val="50000"/>
                            </a:schemeClr>
                          </a:solidFill>
                        </a:rPr>
                        <a:t> de Perú y </a:t>
                      </a:r>
                      <a:r>
                        <a:rPr lang="en-GB" sz="2000" b="0" dirty="0" err="1">
                          <a:solidFill>
                            <a:schemeClr val="accent5">
                              <a:lumMod val="50000"/>
                            </a:schemeClr>
                          </a:solidFill>
                        </a:rPr>
                        <a:t>otros</a:t>
                      </a:r>
                      <a:r>
                        <a:rPr lang="en-GB" sz="2000" b="0" dirty="0">
                          <a:solidFill>
                            <a:schemeClr val="accent5">
                              <a:lumMod val="50000"/>
                            </a:schemeClr>
                          </a:solidFill>
                        </a:rPr>
                        <a:t> </a:t>
                      </a:r>
                      <a:r>
                        <a:rPr lang="en-GB" sz="2000" b="0" dirty="0" err="1">
                          <a:solidFill>
                            <a:schemeClr val="accent5">
                              <a:lumMod val="50000"/>
                            </a:schemeClr>
                          </a:solidFill>
                        </a:rPr>
                        <a:t>países</a:t>
                      </a:r>
                      <a:r>
                        <a:rPr lang="en-GB" sz="2000" b="0" dirty="0">
                          <a:solidFill>
                            <a:schemeClr val="accent5">
                              <a:lumMod val="50000"/>
                            </a:schemeClr>
                          </a:solidFill>
                        </a:rPr>
                        <a:t>, </a:t>
                      </a:r>
                      <a:r>
                        <a:rPr lang="en-GB" sz="2000" b="1" dirty="0" err="1">
                          <a:solidFill>
                            <a:schemeClr val="accent5">
                              <a:lumMod val="50000"/>
                            </a:schemeClr>
                          </a:solidFill>
                        </a:rPr>
                        <a:t>guerreros</a:t>
                      </a:r>
                      <a:r>
                        <a:rPr lang="en-GB" sz="2000" b="0" dirty="0">
                          <a:solidFill>
                            <a:schemeClr val="accent5">
                              <a:lumMod val="50000"/>
                            </a:schemeClr>
                          </a:solidFill>
                        </a:rPr>
                        <a:t> </a:t>
                      </a:r>
                      <a:r>
                        <a:rPr lang="en-GB" sz="2000" b="0" dirty="0" err="1">
                          <a:solidFill>
                            <a:schemeClr val="accent5">
                              <a:lumMod val="50000"/>
                            </a:schemeClr>
                          </a:solidFill>
                        </a:rPr>
                        <a:t>fuertes</a:t>
                      </a:r>
                      <a:r>
                        <a:rPr lang="en-GB" sz="2000" b="0" dirty="0">
                          <a:solidFill>
                            <a:schemeClr val="accent5">
                              <a:lumMod val="50000"/>
                            </a:schemeClr>
                          </a:solidFill>
                        </a:rPr>
                        <a:t> con </a:t>
                      </a:r>
                      <a:r>
                        <a:rPr lang="en-GB" sz="2000" b="1" dirty="0" err="1">
                          <a:solidFill>
                            <a:schemeClr val="accent5">
                              <a:lumMod val="50000"/>
                            </a:schemeClr>
                          </a:solidFill>
                        </a:rPr>
                        <a:t>estrategias</a:t>
                      </a:r>
                      <a:r>
                        <a:rPr lang="en-GB" sz="2000" b="0" dirty="0">
                          <a:solidFill>
                            <a:schemeClr val="accent5">
                              <a:lumMod val="50000"/>
                            </a:schemeClr>
                          </a:solidFill>
                        </a:rPr>
                        <a:t> </a:t>
                      </a:r>
                      <a:r>
                        <a:rPr lang="en-GB" sz="2000" b="1" dirty="0" err="1">
                          <a:solidFill>
                            <a:schemeClr val="accent5">
                              <a:lumMod val="50000"/>
                            </a:schemeClr>
                          </a:solidFill>
                        </a:rPr>
                        <a:t>complejas</a:t>
                      </a:r>
                      <a:r>
                        <a:rPr lang="en-GB" sz="2000" b="0" dirty="0">
                          <a:solidFill>
                            <a:schemeClr val="accent5">
                              <a:lumMod val="50000"/>
                            </a:schemeClr>
                          </a:solidFill>
                        </a:rPr>
                        <a:t>.</a:t>
                      </a:r>
                    </a:p>
                  </a:txBody>
                  <a:tcPr/>
                </a:tc>
                <a:tc>
                  <a:txBody>
                    <a:bodyPr/>
                    <a:lstStyle/>
                    <a:p>
                      <a:pPr algn="ctr"/>
                      <a:endParaRPr lang="en-GB" sz="2000" dirty="0">
                        <a:solidFill>
                          <a:schemeClr val="accent5">
                            <a:lumMod val="50000"/>
                          </a:schemeClr>
                        </a:solidFill>
                      </a:endParaRPr>
                    </a:p>
                  </a:txBody>
                  <a:tcPr/>
                </a:tc>
                <a:extLst>
                  <a:ext uri="{0D108BD9-81ED-4DB2-BD59-A6C34878D82A}">
                    <a16:rowId xmlns:a16="http://schemas.microsoft.com/office/drawing/2014/main" val="1805536205"/>
                  </a:ext>
                </a:extLst>
              </a:tr>
              <a:tr h="556479">
                <a:tc>
                  <a:txBody>
                    <a:bodyPr/>
                    <a:lstStyle/>
                    <a:p>
                      <a:pPr algn="just"/>
                      <a:r>
                        <a:rPr lang="en-GB" sz="2000" b="0" dirty="0">
                          <a:solidFill>
                            <a:schemeClr val="accent5">
                              <a:lumMod val="50000"/>
                            </a:schemeClr>
                          </a:solidFill>
                        </a:rPr>
                        <a:t>2. </a:t>
                      </a:r>
                      <a:r>
                        <a:rPr lang="en-GB" sz="2000" b="1" dirty="0">
                          <a:solidFill>
                            <a:schemeClr val="accent5">
                              <a:lumMod val="50000"/>
                            </a:schemeClr>
                          </a:solidFill>
                        </a:rPr>
                        <a:t>Cajamarca</a:t>
                      </a:r>
                      <a:r>
                        <a:rPr lang="en-GB" sz="2000" b="0" dirty="0">
                          <a:solidFill>
                            <a:schemeClr val="accent5">
                              <a:lumMod val="50000"/>
                            </a:schemeClr>
                          </a:solidFill>
                        </a:rPr>
                        <a:t> es un </a:t>
                      </a:r>
                      <a:r>
                        <a:rPr lang="en-GB" sz="2000" b="0" dirty="0" err="1">
                          <a:solidFill>
                            <a:schemeClr val="accent5">
                              <a:lumMod val="50000"/>
                            </a:schemeClr>
                          </a:solidFill>
                        </a:rPr>
                        <a:t>lugar</a:t>
                      </a:r>
                      <a:r>
                        <a:rPr lang="en-GB" sz="2000" b="0" dirty="0">
                          <a:solidFill>
                            <a:schemeClr val="accent5">
                              <a:lumMod val="50000"/>
                            </a:schemeClr>
                          </a:solidFill>
                        </a:rPr>
                        <a:t> </a:t>
                      </a:r>
                      <a:r>
                        <a:rPr lang="en-GB" sz="2000" b="0" dirty="0" err="1">
                          <a:solidFill>
                            <a:schemeClr val="accent5">
                              <a:lumMod val="50000"/>
                            </a:schemeClr>
                          </a:solidFill>
                        </a:rPr>
                        <a:t>en</a:t>
                      </a:r>
                      <a:r>
                        <a:rPr lang="en-GB" sz="2000" b="0" dirty="0">
                          <a:solidFill>
                            <a:schemeClr val="accent5">
                              <a:lumMod val="50000"/>
                            </a:schemeClr>
                          </a:solidFill>
                        </a:rPr>
                        <a:t> la </a:t>
                      </a:r>
                      <a:r>
                        <a:rPr lang="en-GB" sz="2000" b="1" dirty="0">
                          <a:solidFill>
                            <a:schemeClr val="accent5">
                              <a:lumMod val="50000"/>
                            </a:schemeClr>
                          </a:solidFill>
                        </a:rPr>
                        <a:t>sierra</a:t>
                      </a:r>
                      <a:r>
                        <a:rPr lang="en-GB" sz="2000" b="0" dirty="0">
                          <a:solidFill>
                            <a:schemeClr val="accent5">
                              <a:lumMod val="50000"/>
                            </a:schemeClr>
                          </a:solidFill>
                        </a:rPr>
                        <a:t> peruana. </a:t>
                      </a:r>
                      <a:r>
                        <a:rPr lang="en-GB" sz="2000" b="0" dirty="0" err="1">
                          <a:solidFill>
                            <a:schemeClr val="accent5">
                              <a:lumMod val="50000"/>
                            </a:schemeClr>
                          </a:solidFill>
                        </a:rPr>
                        <a:t>Está</a:t>
                      </a:r>
                      <a:r>
                        <a:rPr lang="en-GB" sz="2000" b="0" dirty="0">
                          <a:solidFill>
                            <a:schemeClr val="accent5">
                              <a:lumMod val="50000"/>
                            </a:schemeClr>
                          </a:solidFill>
                        </a:rPr>
                        <a:t> </a:t>
                      </a:r>
                      <a:r>
                        <a:rPr lang="en-GB" sz="2000" b="0" dirty="0" err="1">
                          <a:solidFill>
                            <a:schemeClr val="accent5">
                              <a:lumMod val="50000"/>
                            </a:schemeClr>
                          </a:solidFill>
                        </a:rPr>
                        <a:t>en</a:t>
                      </a:r>
                      <a:r>
                        <a:rPr lang="en-GB" sz="2000" b="0" dirty="0">
                          <a:solidFill>
                            <a:schemeClr val="accent5">
                              <a:lumMod val="50000"/>
                            </a:schemeClr>
                          </a:solidFill>
                        </a:rPr>
                        <a:t> un </a:t>
                      </a:r>
                      <a:r>
                        <a:rPr lang="en-GB" sz="2000" b="1" dirty="0" err="1">
                          <a:solidFill>
                            <a:schemeClr val="accent5">
                              <a:lumMod val="50000"/>
                            </a:schemeClr>
                          </a:solidFill>
                        </a:rPr>
                        <a:t>valle</a:t>
                      </a:r>
                      <a:r>
                        <a:rPr lang="en-GB" sz="2000" b="0" dirty="0">
                          <a:solidFill>
                            <a:schemeClr val="accent5">
                              <a:lumMod val="50000"/>
                            </a:schemeClr>
                          </a:solidFill>
                        </a:rPr>
                        <a:t>, </a:t>
                      </a:r>
                      <a:r>
                        <a:rPr lang="en-GB" sz="2000" b="0" dirty="0" err="1">
                          <a:solidFill>
                            <a:schemeClr val="accent5">
                              <a:lumMod val="50000"/>
                            </a:schemeClr>
                          </a:solidFill>
                        </a:rPr>
                        <a:t>en</a:t>
                      </a:r>
                      <a:r>
                        <a:rPr lang="en-GB" sz="2000" b="0" dirty="0">
                          <a:solidFill>
                            <a:schemeClr val="accent5">
                              <a:lumMod val="50000"/>
                            </a:schemeClr>
                          </a:solidFill>
                        </a:rPr>
                        <a:t> la </a:t>
                      </a:r>
                      <a:r>
                        <a:rPr lang="en-GB" sz="2000" b="1" dirty="0" err="1">
                          <a:solidFill>
                            <a:schemeClr val="accent5">
                              <a:lumMod val="50000"/>
                            </a:schemeClr>
                          </a:solidFill>
                        </a:rPr>
                        <a:t>región</a:t>
                      </a:r>
                      <a:r>
                        <a:rPr lang="en-GB" sz="2000" b="0" dirty="0">
                          <a:solidFill>
                            <a:schemeClr val="accent5">
                              <a:lumMod val="50000"/>
                            </a:schemeClr>
                          </a:solidFill>
                        </a:rPr>
                        <a:t> </a:t>
                      </a:r>
                      <a:r>
                        <a:rPr lang="en-GB" sz="2000" b="1" dirty="0">
                          <a:solidFill>
                            <a:schemeClr val="accent5">
                              <a:lumMod val="50000"/>
                            </a:schemeClr>
                          </a:solidFill>
                        </a:rPr>
                        <a:t>Quechua</a:t>
                      </a:r>
                      <a:r>
                        <a:rPr lang="en-GB" sz="2000" b="0" dirty="0">
                          <a:solidFill>
                            <a:schemeClr val="accent5">
                              <a:lumMod val="50000"/>
                            </a:schemeClr>
                          </a:solidFill>
                        </a:rPr>
                        <a:t>.</a:t>
                      </a:r>
                    </a:p>
                  </a:txBody>
                  <a:tcPr/>
                </a:tc>
                <a:tc>
                  <a:txBody>
                    <a:bodyPr/>
                    <a:lstStyle/>
                    <a:p>
                      <a:pPr algn="ctr"/>
                      <a:endParaRPr lang="en-GB" sz="2000" b="0">
                        <a:solidFill>
                          <a:schemeClr val="accent5">
                            <a:lumMod val="50000"/>
                          </a:schemeClr>
                        </a:solidFill>
                      </a:endParaRPr>
                    </a:p>
                  </a:txBody>
                  <a:tcPr/>
                </a:tc>
                <a:extLst>
                  <a:ext uri="{0D108BD9-81ED-4DB2-BD59-A6C34878D82A}">
                    <a16:rowId xmlns:a16="http://schemas.microsoft.com/office/drawing/2014/main" val="1129877975"/>
                  </a:ext>
                </a:extLst>
              </a:tr>
              <a:tr h="49592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3. </a:t>
                      </a:r>
                      <a:r>
                        <a:rPr lang="en-GB" sz="2000" b="1" dirty="0">
                          <a:solidFill>
                            <a:schemeClr val="accent5">
                              <a:lumMod val="50000"/>
                            </a:schemeClr>
                          </a:solidFill>
                        </a:rPr>
                        <a:t>Atahualpa</a:t>
                      </a:r>
                      <a:r>
                        <a:rPr lang="en-GB" sz="2000" b="0" dirty="0">
                          <a:solidFill>
                            <a:schemeClr val="accent5">
                              <a:lumMod val="50000"/>
                            </a:schemeClr>
                          </a:solidFill>
                        </a:rPr>
                        <a:t> </a:t>
                      </a:r>
                      <a:r>
                        <a:rPr lang="en-GB" sz="2000" b="0" dirty="0" err="1">
                          <a:solidFill>
                            <a:schemeClr val="accent5">
                              <a:lumMod val="50000"/>
                            </a:schemeClr>
                          </a:solidFill>
                        </a:rPr>
                        <a:t>vivió</a:t>
                      </a:r>
                      <a:r>
                        <a:rPr lang="en-GB" sz="2000" b="0" dirty="0">
                          <a:solidFill>
                            <a:schemeClr val="accent5">
                              <a:lumMod val="50000"/>
                            </a:schemeClr>
                          </a:solidFill>
                        </a:rPr>
                        <a:t> </a:t>
                      </a:r>
                      <a:r>
                        <a:rPr lang="en-GB" sz="2000" b="0" dirty="0" err="1">
                          <a:solidFill>
                            <a:schemeClr val="accent5">
                              <a:lumMod val="50000"/>
                            </a:schemeClr>
                          </a:solidFill>
                        </a:rPr>
                        <a:t>en</a:t>
                      </a:r>
                      <a:r>
                        <a:rPr lang="en-GB" sz="2000" b="0" dirty="0">
                          <a:solidFill>
                            <a:schemeClr val="accent5">
                              <a:lumMod val="50000"/>
                            </a:schemeClr>
                          </a:solidFill>
                        </a:rPr>
                        <a:t> </a:t>
                      </a:r>
                      <a:r>
                        <a:rPr lang="en-GB" sz="2000" b="1" dirty="0">
                          <a:solidFill>
                            <a:schemeClr val="accent5">
                              <a:lumMod val="50000"/>
                            </a:schemeClr>
                          </a:solidFill>
                        </a:rPr>
                        <a:t>Quito</a:t>
                      </a:r>
                      <a:r>
                        <a:rPr lang="en-GB" sz="2000" b="0" dirty="0">
                          <a:solidFill>
                            <a:schemeClr val="accent5">
                              <a:lumMod val="50000"/>
                            </a:schemeClr>
                          </a:solidFill>
                        </a:rPr>
                        <a:t> y </a:t>
                      </a:r>
                      <a:r>
                        <a:rPr lang="en-GB" sz="2000" b="0" dirty="0" err="1">
                          <a:solidFill>
                            <a:schemeClr val="accent5">
                              <a:lumMod val="50000"/>
                            </a:schemeClr>
                          </a:solidFill>
                        </a:rPr>
                        <a:t>en</a:t>
                      </a:r>
                      <a:r>
                        <a:rPr lang="en-GB" sz="2000" b="0" dirty="0">
                          <a:solidFill>
                            <a:schemeClr val="accent5">
                              <a:lumMod val="50000"/>
                            </a:schemeClr>
                          </a:solidFill>
                        </a:rPr>
                        <a:t> </a:t>
                      </a:r>
                      <a:r>
                        <a:rPr lang="en-GB" sz="2000" b="1" dirty="0">
                          <a:solidFill>
                            <a:schemeClr val="accent5">
                              <a:lumMod val="50000"/>
                            </a:schemeClr>
                          </a:solidFill>
                        </a:rPr>
                        <a:t>Cusco</a:t>
                      </a:r>
                      <a:r>
                        <a:rPr lang="en-GB" sz="2000" b="0" dirty="0">
                          <a:solidFill>
                            <a:schemeClr val="accent5">
                              <a:lumMod val="50000"/>
                            </a:schemeClr>
                          </a:solidFill>
                        </a:rPr>
                        <a:t>. </a:t>
                      </a:r>
                      <a:r>
                        <a:rPr lang="en-GB" sz="2000" b="1" dirty="0" err="1">
                          <a:solidFill>
                            <a:schemeClr val="accent5">
                              <a:lumMod val="50000"/>
                            </a:schemeClr>
                          </a:solidFill>
                        </a:rPr>
                        <a:t>Dirigió</a:t>
                      </a:r>
                      <a:r>
                        <a:rPr lang="en-GB" sz="2000" b="0" dirty="0">
                          <a:solidFill>
                            <a:schemeClr val="accent5">
                              <a:lumMod val="50000"/>
                            </a:schemeClr>
                          </a:solidFill>
                        </a:rPr>
                        <a:t> el </a:t>
                      </a:r>
                      <a:r>
                        <a:rPr lang="en-GB" sz="2000" b="0" dirty="0" err="1">
                          <a:solidFill>
                            <a:schemeClr val="accent5">
                              <a:lumMod val="50000"/>
                            </a:schemeClr>
                          </a:solidFill>
                        </a:rPr>
                        <a:t>imperio</a:t>
                      </a:r>
                      <a:r>
                        <a:rPr lang="en-GB" sz="2000" b="0" dirty="0">
                          <a:solidFill>
                            <a:schemeClr val="accent5">
                              <a:lumMod val="50000"/>
                            </a:schemeClr>
                          </a:solidFill>
                        </a:rPr>
                        <a:t> </a:t>
                      </a:r>
                      <a:r>
                        <a:rPr lang="en-GB" sz="2000" b="0" dirty="0" err="1">
                          <a:solidFill>
                            <a:schemeClr val="accent5">
                              <a:lumMod val="50000"/>
                            </a:schemeClr>
                          </a:solidFill>
                        </a:rPr>
                        <a:t>inca</a:t>
                      </a:r>
                      <a:r>
                        <a:rPr lang="en-GB" sz="2000" b="0" dirty="0">
                          <a:solidFill>
                            <a:schemeClr val="accent5">
                              <a:lumMod val="50000"/>
                            </a:schemeClr>
                          </a:solidFill>
                        </a:rPr>
                        <a:t> </a:t>
                      </a:r>
                      <a:r>
                        <a:rPr lang="en-GB" sz="2000" b="0" dirty="0" err="1">
                          <a:solidFill>
                            <a:schemeClr val="accent5">
                              <a:lumMod val="50000"/>
                            </a:schemeClr>
                          </a:solidFill>
                        </a:rPr>
                        <a:t>después</a:t>
                      </a:r>
                      <a:r>
                        <a:rPr lang="en-GB" sz="2000" b="0" dirty="0">
                          <a:solidFill>
                            <a:schemeClr val="accent5">
                              <a:lumMod val="50000"/>
                            </a:schemeClr>
                          </a:solidFill>
                        </a:rPr>
                        <a:t> de </a:t>
                      </a:r>
                      <a:r>
                        <a:rPr lang="en-GB" sz="2000" b="0" dirty="0" err="1">
                          <a:solidFill>
                            <a:schemeClr val="accent5">
                              <a:lumMod val="50000"/>
                            </a:schemeClr>
                          </a:solidFill>
                        </a:rPr>
                        <a:t>ganar</a:t>
                      </a:r>
                      <a:r>
                        <a:rPr lang="en-GB" sz="2000" b="0" dirty="0">
                          <a:solidFill>
                            <a:schemeClr val="accent5">
                              <a:lumMod val="50000"/>
                            </a:schemeClr>
                          </a:solidFill>
                        </a:rPr>
                        <a:t> una </a:t>
                      </a:r>
                      <a:r>
                        <a:rPr lang="en-GB" sz="2000" b="1" dirty="0" err="1">
                          <a:solidFill>
                            <a:schemeClr val="accent5">
                              <a:lumMod val="50000"/>
                            </a:schemeClr>
                          </a:solidFill>
                        </a:rPr>
                        <a:t>guerra</a:t>
                      </a:r>
                      <a:r>
                        <a:rPr lang="en-GB" sz="2000" b="0" dirty="0">
                          <a:solidFill>
                            <a:schemeClr val="accent5">
                              <a:lumMod val="50000"/>
                            </a:schemeClr>
                          </a:solidFill>
                        </a:rPr>
                        <a:t> contra </a:t>
                      </a:r>
                      <a:r>
                        <a:rPr lang="en-GB" sz="2000" b="0" dirty="0" err="1">
                          <a:solidFill>
                            <a:schemeClr val="accent5">
                              <a:lumMod val="50000"/>
                            </a:schemeClr>
                          </a:solidFill>
                        </a:rPr>
                        <a:t>su</a:t>
                      </a:r>
                      <a:r>
                        <a:rPr lang="en-GB" sz="2000" b="0" dirty="0">
                          <a:solidFill>
                            <a:schemeClr val="accent5">
                              <a:lumMod val="50000"/>
                            </a:schemeClr>
                          </a:solidFill>
                        </a:rPr>
                        <a:t> </a:t>
                      </a:r>
                      <a:r>
                        <a:rPr lang="en-GB" sz="2000" b="0" dirty="0" err="1">
                          <a:solidFill>
                            <a:schemeClr val="accent5">
                              <a:lumMod val="50000"/>
                            </a:schemeClr>
                          </a:solidFill>
                        </a:rPr>
                        <a:t>hermano</a:t>
                      </a:r>
                      <a:r>
                        <a:rPr lang="en-GB" sz="2000" b="0" dirty="0">
                          <a:solidFill>
                            <a:schemeClr val="accent5">
                              <a:lumMod val="50000"/>
                            </a:schemeClr>
                          </a:solidFill>
                        </a:rPr>
                        <a:t> </a:t>
                      </a:r>
                      <a:r>
                        <a:rPr lang="en-GB" sz="2000" b="1" dirty="0" err="1">
                          <a:solidFill>
                            <a:schemeClr val="accent5">
                              <a:lumMod val="50000"/>
                            </a:schemeClr>
                          </a:solidFill>
                        </a:rPr>
                        <a:t>Huáscar</a:t>
                      </a:r>
                      <a:r>
                        <a:rPr lang="en-GB" sz="2000" b="0" dirty="0">
                          <a:solidFill>
                            <a:schemeClr val="accent5">
                              <a:lumMod val="50000"/>
                            </a:schemeClr>
                          </a:solidFill>
                        </a:rPr>
                        <a:t>.</a:t>
                      </a: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524837812"/>
                  </a:ext>
                </a:extLst>
              </a:tr>
              <a:tr h="71154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4. Durante la </a:t>
                      </a:r>
                      <a:r>
                        <a:rPr lang="en-GB" sz="2000" b="0" dirty="0" err="1">
                          <a:solidFill>
                            <a:schemeClr val="accent5">
                              <a:lumMod val="50000"/>
                            </a:schemeClr>
                          </a:solidFill>
                        </a:rPr>
                        <a:t>conquista</a:t>
                      </a:r>
                      <a:r>
                        <a:rPr lang="en-GB" sz="2000" b="0" dirty="0">
                          <a:solidFill>
                            <a:schemeClr val="accent5">
                              <a:lumMod val="50000"/>
                            </a:schemeClr>
                          </a:solidFill>
                        </a:rPr>
                        <a:t> el </a:t>
                      </a:r>
                      <a:r>
                        <a:rPr lang="en-GB" sz="2000" b="1" dirty="0" err="1">
                          <a:solidFill>
                            <a:schemeClr val="accent5">
                              <a:lumMod val="50000"/>
                            </a:schemeClr>
                          </a:solidFill>
                        </a:rPr>
                        <a:t>ejército</a:t>
                      </a:r>
                      <a:r>
                        <a:rPr lang="en-GB" sz="2000" b="0" dirty="0">
                          <a:solidFill>
                            <a:schemeClr val="accent5">
                              <a:lumMod val="50000"/>
                            </a:schemeClr>
                          </a:solidFill>
                        </a:rPr>
                        <a:t> </a:t>
                      </a:r>
                      <a:r>
                        <a:rPr lang="en-GB" sz="2000" b="0" dirty="0" err="1">
                          <a:solidFill>
                            <a:schemeClr val="accent5">
                              <a:lumMod val="50000"/>
                            </a:schemeClr>
                          </a:solidFill>
                        </a:rPr>
                        <a:t>español</a:t>
                      </a:r>
                      <a:r>
                        <a:rPr lang="en-GB" sz="2000" b="0" dirty="0">
                          <a:solidFill>
                            <a:schemeClr val="accent5">
                              <a:lumMod val="50000"/>
                            </a:schemeClr>
                          </a:solidFill>
                        </a:rPr>
                        <a:t> </a:t>
                      </a:r>
                      <a:r>
                        <a:rPr lang="en-GB" sz="2000" b="0" dirty="0" err="1">
                          <a:solidFill>
                            <a:schemeClr val="accent5">
                              <a:lumMod val="50000"/>
                            </a:schemeClr>
                          </a:solidFill>
                        </a:rPr>
                        <a:t>usó</a:t>
                      </a:r>
                      <a:r>
                        <a:rPr lang="en-GB" sz="2000" b="0" dirty="0">
                          <a:solidFill>
                            <a:schemeClr val="accent5">
                              <a:lumMod val="50000"/>
                            </a:schemeClr>
                          </a:solidFill>
                        </a:rPr>
                        <a:t> </a:t>
                      </a:r>
                      <a:r>
                        <a:rPr lang="en-GB" sz="2000" b="0" dirty="0" err="1">
                          <a:solidFill>
                            <a:schemeClr val="accent5">
                              <a:lumMod val="50000"/>
                            </a:schemeClr>
                          </a:solidFill>
                        </a:rPr>
                        <a:t>estos</a:t>
                      </a:r>
                      <a:r>
                        <a:rPr lang="en-GB" sz="2000" b="0" dirty="0">
                          <a:solidFill>
                            <a:schemeClr val="accent5">
                              <a:lumMod val="50000"/>
                            </a:schemeClr>
                          </a:solidFill>
                        </a:rPr>
                        <a:t> </a:t>
                      </a:r>
                      <a:r>
                        <a:rPr lang="en-GB" sz="2000" b="0" dirty="0" err="1">
                          <a:solidFill>
                            <a:schemeClr val="accent5">
                              <a:lumMod val="50000"/>
                            </a:schemeClr>
                          </a:solidFill>
                        </a:rPr>
                        <a:t>animales</a:t>
                      </a:r>
                      <a:r>
                        <a:rPr lang="en-GB" sz="2000" b="0" dirty="0">
                          <a:solidFill>
                            <a:schemeClr val="accent5">
                              <a:lumMod val="50000"/>
                            </a:schemeClr>
                          </a:solidFill>
                        </a:rPr>
                        <a:t> para </a:t>
                      </a:r>
                      <a:r>
                        <a:rPr lang="en-GB" sz="2000" b="1" dirty="0" err="1">
                          <a:solidFill>
                            <a:schemeClr val="accent5">
                              <a:lumMod val="50000"/>
                            </a:schemeClr>
                          </a:solidFill>
                        </a:rPr>
                        <a:t>empujar</a:t>
                      </a:r>
                      <a:r>
                        <a:rPr lang="en-GB" sz="2000" b="0" dirty="0">
                          <a:solidFill>
                            <a:schemeClr val="accent5">
                              <a:lumMod val="50000"/>
                            </a:schemeClr>
                          </a:solidFill>
                        </a:rPr>
                        <a:t> a los </a:t>
                      </a:r>
                      <a:r>
                        <a:rPr lang="en-GB" sz="2000" b="0" dirty="0" err="1">
                          <a:solidFill>
                            <a:schemeClr val="accent5">
                              <a:lumMod val="50000"/>
                            </a:schemeClr>
                          </a:solidFill>
                        </a:rPr>
                        <a:t>incas</a:t>
                      </a:r>
                      <a:r>
                        <a:rPr lang="en-GB" sz="2000" b="0" dirty="0">
                          <a:solidFill>
                            <a:schemeClr val="accent5">
                              <a:lumMod val="50000"/>
                            </a:schemeClr>
                          </a:solidFill>
                        </a:rPr>
                        <a:t>.</a:t>
                      </a: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984530829"/>
                  </a:ext>
                </a:extLst>
              </a:tr>
              <a:tr h="49592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5. Isabel de </a:t>
                      </a:r>
                      <a:r>
                        <a:rPr lang="en-GB" sz="2000" b="1" dirty="0">
                          <a:solidFill>
                            <a:schemeClr val="accent5">
                              <a:lumMod val="50000"/>
                            </a:schemeClr>
                          </a:solidFill>
                        </a:rPr>
                        <a:t>Castilla</a:t>
                      </a:r>
                      <a:r>
                        <a:rPr lang="en-GB" sz="2000" b="0" dirty="0">
                          <a:solidFill>
                            <a:schemeClr val="accent5">
                              <a:lumMod val="50000"/>
                            </a:schemeClr>
                          </a:solidFill>
                        </a:rPr>
                        <a:t> y Fernando de </a:t>
                      </a:r>
                      <a:r>
                        <a:rPr lang="en-GB" sz="2000" b="1" dirty="0">
                          <a:solidFill>
                            <a:schemeClr val="accent5">
                              <a:lumMod val="50000"/>
                            </a:schemeClr>
                          </a:solidFill>
                        </a:rPr>
                        <a:t>Aragón</a:t>
                      </a:r>
                      <a:r>
                        <a:rPr lang="en-GB" sz="2000" b="0" dirty="0">
                          <a:solidFill>
                            <a:schemeClr val="accent5">
                              <a:lumMod val="50000"/>
                            </a:schemeClr>
                          </a:solidFill>
                        </a:rPr>
                        <a:t>, </a:t>
                      </a:r>
                      <a:r>
                        <a:rPr lang="en-GB" sz="2000" b="1" dirty="0" err="1">
                          <a:solidFill>
                            <a:schemeClr val="accent5">
                              <a:lumMod val="50000"/>
                            </a:schemeClr>
                          </a:solidFill>
                        </a:rPr>
                        <a:t>personajes</a:t>
                      </a:r>
                      <a:r>
                        <a:rPr lang="en-GB" sz="2000" b="0" dirty="0">
                          <a:solidFill>
                            <a:schemeClr val="accent5">
                              <a:lumMod val="50000"/>
                            </a:schemeClr>
                          </a:solidFill>
                        </a:rPr>
                        <a:t> </a:t>
                      </a:r>
                      <a:r>
                        <a:rPr lang="en-GB" sz="2000" b="0" dirty="0" err="1">
                          <a:solidFill>
                            <a:schemeClr val="accent5">
                              <a:lumMod val="50000"/>
                            </a:schemeClr>
                          </a:solidFill>
                        </a:rPr>
                        <a:t>importantes</a:t>
                      </a:r>
                      <a:r>
                        <a:rPr lang="en-GB" sz="2000" b="0" dirty="0">
                          <a:solidFill>
                            <a:schemeClr val="accent5">
                              <a:lumMod val="50000"/>
                            </a:schemeClr>
                          </a:solidFill>
                        </a:rPr>
                        <a:t> de la </a:t>
                      </a:r>
                      <a:r>
                        <a:rPr lang="en-GB" sz="2000" b="1" dirty="0" err="1">
                          <a:solidFill>
                            <a:schemeClr val="accent5">
                              <a:lumMod val="50000"/>
                            </a:schemeClr>
                          </a:solidFill>
                        </a:rPr>
                        <a:t>Monarquía</a:t>
                      </a:r>
                      <a:r>
                        <a:rPr lang="en-GB" sz="2000" b="0" dirty="0">
                          <a:solidFill>
                            <a:schemeClr val="accent5">
                              <a:lumMod val="50000"/>
                            </a:schemeClr>
                          </a:solidFill>
                        </a:rPr>
                        <a:t> </a:t>
                      </a:r>
                      <a:r>
                        <a:rPr lang="en-GB" sz="2000" b="0" dirty="0" err="1">
                          <a:solidFill>
                            <a:schemeClr val="accent5">
                              <a:lumMod val="50000"/>
                            </a:schemeClr>
                          </a:solidFill>
                        </a:rPr>
                        <a:t>Hispánica</a:t>
                      </a:r>
                      <a:r>
                        <a:rPr lang="en-GB" sz="2000" b="0" dirty="0">
                          <a:solidFill>
                            <a:schemeClr val="accent5">
                              <a:lumMod val="50000"/>
                            </a:schemeClr>
                          </a:solidFill>
                        </a:rPr>
                        <a:t>.</a:t>
                      </a: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2861786674"/>
                  </a:ext>
                </a:extLst>
              </a:tr>
              <a:tr h="71154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6. Francisco </a:t>
                      </a:r>
                      <a:r>
                        <a:rPr lang="en-GB" sz="2000" b="1" dirty="0">
                          <a:solidFill>
                            <a:schemeClr val="accent5">
                              <a:lumMod val="50000"/>
                            </a:schemeClr>
                          </a:solidFill>
                        </a:rPr>
                        <a:t>Pizarro</a:t>
                      </a:r>
                      <a:r>
                        <a:rPr lang="en-GB" sz="2000" b="0" dirty="0">
                          <a:solidFill>
                            <a:schemeClr val="accent5">
                              <a:lumMod val="50000"/>
                            </a:schemeClr>
                          </a:solidFill>
                        </a:rPr>
                        <a:t> </a:t>
                      </a:r>
                      <a:r>
                        <a:rPr lang="en-GB" sz="2000" b="0" dirty="0" err="1">
                          <a:solidFill>
                            <a:schemeClr val="accent5">
                              <a:lumMod val="50000"/>
                            </a:schemeClr>
                          </a:solidFill>
                        </a:rPr>
                        <a:t>organizó</a:t>
                      </a:r>
                      <a:r>
                        <a:rPr lang="en-GB" sz="2000" b="0" dirty="0">
                          <a:solidFill>
                            <a:schemeClr val="accent5">
                              <a:lumMod val="50000"/>
                            </a:schemeClr>
                          </a:solidFill>
                        </a:rPr>
                        <a:t> una </a:t>
                      </a:r>
                      <a:r>
                        <a:rPr lang="en-GB" sz="2000" b="0" dirty="0" err="1">
                          <a:solidFill>
                            <a:schemeClr val="accent5">
                              <a:lumMod val="50000"/>
                            </a:schemeClr>
                          </a:solidFill>
                        </a:rPr>
                        <a:t>expedición</a:t>
                      </a:r>
                      <a:r>
                        <a:rPr lang="en-GB" sz="2000" b="0" dirty="0">
                          <a:solidFill>
                            <a:schemeClr val="accent5">
                              <a:lumMod val="50000"/>
                            </a:schemeClr>
                          </a:solidFill>
                        </a:rPr>
                        <a:t> para </a:t>
                      </a:r>
                      <a:r>
                        <a:rPr lang="en-GB" sz="2000" b="0" dirty="0" err="1">
                          <a:solidFill>
                            <a:schemeClr val="accent5">
                              <a:lumMod val="50000"/>
                            </a:schemeClr>
                          </a:solidFill>
                        </a:rPr>
                        <a:t>colonizar</a:t>
                      </a:r>
                      <a:r>
                        <a:rPr lang="en-GB" sz="2000" b="0" dirty="0">
                          <a:solidFill>
                            <a:schemeClr val="accent5">
                              <a:lumMod val="50000"/>
                            </a:schemeClr>
                          </a:solidFill>
                        </a:rPr>
                        <a:t> Perú y </a:t>
                      </a:r>
                      <a:r>
                        <a:rPr lang="en-GB" sz="2000" b="0" dirty="0" err="1">
                          <a:solidFill>
                            <a:schemeClr val="accent5">
                              <a:lumMod val="50000"/>
                            </a:schemeClr>
                          </a:solidFill>
                        </a:rPr>
                        <a:t>ganó</a:t>
                      </a:r>
                      <a:r>
                        <a:rPr lang="en-GB" sz="2000" b="0" dirty="0">
                          <a:solidFill>
                            <a:schemeClr val="accent5">
                              <a:lumMod val="50000"/>
                            </a:schemeClr>
                          </a:solidFill>
                        </a:rPr>
                        <a:t> el </a:t>
                      </a:r>
                      <a:r>
                        <a:rPr lang="en-GB" sz="2000" b="0" dirty="0" err="1">
                          <a:solidFill>
                            <a:schemeClr val="accent5">
                              <a:lumMod val="50000"/>
                            </a:schemeClr>
                          </a:solidFill>
                        </a:rPr>
                        <a:t>nombre</a:t>
                      </a:r>
                      <a:r>
                        <a:rPr lang="en-GB" sz="2000" b="0" dirty="0">
                          <a:solidFill>
                            <a:schemeClr val="accent5">
                              <a:lumMod val="50000"/>
                            </a:schemeClr>
                          </a:solidFill>
                        </a:rPr>
                        <a:t> de </a:t>
                      </a:r>
                      <a:r>
                        <a:rPr lang="en-GB" sz="2000" b="1" dirty="0" err="1">
                          <a:solidFill>
                            <a:schemeClr val="accent5">
                              <a:lumMod val="50000"/>
                            </a:schemeClr>
                          </a:solidFill>
                        </a:rPr>
                        <a:t>marqués</a:t>
                      </a:r>
                      <a:r>
                        <a:rPr lang="en-GB" sz="2000" b="0" dirty="0">
                          <a:solidFill>
                            <a:schemeClr val="accent5">
                              <a:lumMod val="50000"/>
                            </a:schemeClr>
                          </a:solidFill>
                        </a:rPr>
                        <a:t>.</a:t>
                      </a:r>
                    </a:p>
                  </a:txBody>
                  <a:tcPr/>
                </a:tc>
                <a:tc>
                  <a:txBody>
                    <a:bodyPr/>
                    <a:lstStyle/>
                    <a:p>
                      <a:endParaRPr lang="en-GB" sz="2000" dirty="0">
                        <a:solidFill>
                          <a:schemeClr val="accent5">
                            <a:lumMod val="50000"/>
                          </a:schemeClr>
                        </a:solidFill>
                      </a:endParaRPr>
                    </a:p>
                  </a:txBody>
                  <a:tcPr/>
                </a:tc>
                <a:extLst>
                  <a:ext uri="{0D108BD9-81ED-4DB2-BD59-A6C34878D82A}">
                    <a16:rowId xmlns:a16="http://schemas.microsoft.com/office/drawing/2014/main" val="2492725387"/>
                  </a:ext>
                </a:extLst>
              </a:tr>
            </a:tbl>
          </a:graphicData>
        </a:graphic>
      </p:graphicFrame>
      <p:sp>
        <p:nvSpPr>
          <p:cNvPr id="17" name="Rounded Rectangle 11">
            <a:extLst>
              <a:ext uri="{FF2B5EF4-FFF2-40B4-BE49-F238E27FC236}">
                <a16:creationId xmlns:a16="http://schemas.microsoft.com/office/drawing/2014/main" id="{A316DD52-7894-4A75-969C-CA0645DA2978}"/>
              </a:ext>
            </a:extLst>
          </p:cNvPr>
          <p:cNvSpPr/>
          <p:nvPr/>
        </p:nvSpPr>
        <p:spPr>
          <a:xfrm>
            <a:off x="8651631" y="258166"/>
            <a:ext cx="3276512" cy="4934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Rectángulo 58">
            <a:extLst>
              <a:ext uri="{FF2B5EF4-FFF2-40B4-BE49-F238E27FC236}">
                <a16:creationId xmlns:a16="http://schemas.microsoft.com/office/drawing/2014/main" id="{FA4DDBEB-392B-2D40-BA5A-C177D1BDDC7B}"/>
              </a:ext>
            </a:extLst>
          </p:cNvPr>
          <p:cNvSpPr/>
          <p:nvPr/>
        </p:nvSpPr>
        <p:spPr>
          <a:xfrm>
            <a:off x="155291" y="1719029"/>
            <a:ext cx="1262332" cy="382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________</a:t>
            </a:r>
          </a:p>
        </p:txBody>
      </p:sp>
      <p:sp>
        <p:nvSpPr>
          <p:cNvPr id="60" name="Rectángulo 59">
            <a:extLst>
              <a:ext uri="{FF2B5EF4-FFF2-40B4-BE49-F238E27FC236}">
                <a16:creationId xmlns:a16="http://schemas.microsoft.com/office/drawing/2014/main" id="{759EF4EB-179F-014E-BF35-77F4EE8FD4E8}"/>
              </a:ext>
            </a:extLst>
          </p:cNvPr>
          <p:cNvSpPr/>
          <p:nvPr/>
        </p:nvSpPr>
        <p:spPr>
          <a:xfrm>
            <a:off x="2935545" y="1738890"/>
            <a:ext cx="1349114" cy="382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dirty="0">
                <a:solidFill>
                  <a:schemeClr val="accent5">
                    <a:lumMod val="50000"/>
                  </a:schemeClr>
                </a:solidFill>
              </a:rPr>
              <a:t>________</a:t>
            </a:r>
          </a:p>
        </p:txBody>
      </p:sp>
      <p:sp>
        <p:nvSpPr>
          <p:cNvPr id="61" name="Rectángulo 60">
            <a:extLst>
              <a:ext uri="{FF2B5EF4-FFF2-40B4-BE49-F238E27FC236}">
                <a16:creationId xmlns:a16="http://schemas.microsoft.com/office/drawing/2014/main" id="{B8B40D69-F347-A242-965E-EFE213024BF5}"/>
              </a:ext>
            </a:extLst>
          </p:cNvPr>
          <p:cNvSpPr/>
          <p:nvPr/>
        </p:nvSpPr>
        <p:spPr>
          <a:xfrm>
            <a:off x="4333379" y="1777257"/>
            <a:ext cx="1349114" cy="382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dirty="0">
                <a:solidFill>
                  <a:schemeClr val="accent5">
                    <a:lumMod val="50000"/>
                  </a:schemeClr>
                </a:solidFill>
              </a:rPr>
              <a:t>________</a:t>
            </a:r>
          </a:p>
        </p:txBody>
      </p:sp>
      <p:sp>
        <p:nvSpPr>
          <p:cNvPr id="62" name="Rectángulo 61">
            <a:extLst>
              <a:ext uri="{FF2B5EF4-FFF2-40B4-BE49-F238E27FC236}">
                <a16:creationId xmlns:a16="http://schemas.microsoft.com/office/drawing/2014/main" id="{9AF73061-E0ED-2A43-B1F6-99E41680CF7F}"/>
              </a:ext>
            </a:extLst>
          </p:cNvPr>
          <p:cNvSpPr/>
          <p:nvPr/>
        </p:nvSpPr>
        <p:spPr>
          <a:xfrm>
            <a:off x="501959" y="2055423"/>
            <a:ext cx="1447341" cy="382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_________</a:t>
            </a:r>
          </a:p>
        </p:txBody>
      </p:sp>
      <p:sp>
        <p:nvSpPr>
          <p:cNvPr id="63" name="Rectángulo 62">
            <a:extLst>
              <a:ext uri="{FF2B5EF4-FFF2-40B4-BE49-F238E27FC236}">
                <a16:creationId xmlns:a16="http://schemas.microsoft.com/office/drawing/2014/main" id="{C920DB79-9293-154A-B328-C956191EA4E6}"/>
              </a:ext>
            </a:extLst>
          </p:cNvPr>
          <p:cNvSpPr/>
          <p:nvPr/>
        </p:nvSpPr>
        <p:spPr>
          <a:xfrm>
            <a:off x="1022266" y="2407587"/>
            <a:ext cx="657176" cy="382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___</a:t>
            </a:r>
          </a:p>
        </p:txBody>
      </p:sp>
      <p:sp>
        <p:nvSpPr>
          <p:cNvPr id="64" name="Rectángulo 63">
            <a:extLst>
              <a:ext uri="{FF2B5EF4-FFF2-40B4-BE49-F238E27FC236}">
                <a16:creationId xmlns:a16="http://schemas.microsoft.com/office/drawing/2014/main" id="{D2BB3AD1-B04F-9B4E-A0E1-185A3C888E7E}"/>
              </a:ext>
            </a:extLst>
          </p:cNvPr>
          <p:cNvSpPr/>
          <p:nvPr/>
        </p:nvSpPr>
        <p:spPr>
          <a:xfrm>
            <a:off x="3242431" y="2417818"/>
            <a:ext cx="1226135" cy="382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________</a:t>
            </a:r>
          </a:p>
        </p:txBody>
      </p:sp>
      <p:sp>
        <p:nvSpPr>
          <p:cNvPr id="65" name="Rectángulo 64">
            <a:extLst>
              <a:ext uri="{FF2B5EF4-FFF2-40B4-BE49-F238E27FC236}">
                <a16:creationId xmlns:a16="http://schemas.microsoft.com/office/drawing/2014/main" id="{06E39B38-E39E-7248-9848-744AE49C496B}"/>
              </a:ext>
            </a:extLst>
          </p:cNvPr>
          <p:cNvSpPr/>
          <p:nvPr/>
        </p:nvSpPr>
        <p:spPr>
          <a:xfrm>
            <a:off x="570922" y="2776839"/>
            <a:ext cx="1309416" cy="382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________</a:t>
            </a:r>
          </a:p>
        </p:txBody>
      </p:sp>
      <p:sp>
        <p:nvSpPr>
          <p:cNvPr id="66" name="Rectángulo 65">
            <a:extLst>
              <a:ext uri="{FF2B5EF4-FFF2-40B4-BE49-F238E27FC236}">
                <a16:creationId xmlns:a16="http://schemas.microsoft.com/office/drawing/2014/main" id="{FFBFDECB-0BB3-1247-9036-E2C4DE1C5553}"/>
              </a:ext>
            </a:extLst>
          </p:cNvPr>
          <p:cNvSpPr/>
          <p:nvPr/>
        </p:nvSpPr>
        <p:spPr>
          <a:xfrm>
            <a:off x="3006189" y="2769622"/>
            <a:ext cx="769324" cy="382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____</a:t>
            </a:r>
          </a:p>
        </p:txBody>
      </p:sp>
      <p:sp>
        <p:nvSpPr>
          <p:cNvPr id="67" name="Rectángulo 66">
            <a:extLst>
              <a:ext uri="{FF2B5EF4-FFF2-40B4-BE49-F238E27FC236}">
                <a16:creationId xmlns:a16="http://schemas.microsoft.com/office/drawing/2014/main" id="{7957AF96-8627-7340-8F4F-23F2D8D2369C}"/>
              </a:ext>
            </a:extLst>
          </p:cNvPr>
          <p:cNvSpPr/>
          <p:nvPr/>
        </p:nvSpPr>
        <p:spPr>
          <a:xfrm>
            <a:off x="4424744" y="2748244"/>
            <a:ext cx="910790" cy="382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_____</a:t>
            </a:r>
          </a:p>
        </p:txBody>
      </p:sp>
      <p:sp>
        <p:nvSpPr>
          <p:cNvPr id="68" name="Rectángulo 67">
            <a:extLst>
              <a:ext uri="{FF2B5EF4-FFF2-40B4-BE49-F238E27FC236}">
                <a16:creationId xmlns:a16="http://schemas.microsoft.com/office/drawing/2014/main" id="{8EAD0CE8-ACB7-3D40-89D1-CBE00637B3B5}"/>
              </a:ext>
            </a:extLst>
          </p:cNvPr>
          <p:cNvSpPr/>
          <p:nvPr/>
        </p:nvSpPr>
        <p:spPr>
          <a:xfrm>
            <a:off x="5409976" y="2760132"/>
            <a:ext cx="910790" cy="382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_____</a:t>
            </a:r>
          </a:p>
        </p:txBody>
      </p:sp>
      <p:sp>
        <p:nvSpPr>
          <p:cNvPr id="69" name="Rectángulo 68">
            <a:extLst>
              <a:ext uri="{FF2B5EF4-FFF2-40B4-BE49-F238E27FC236}">
                <a16:creationId xmlns:a16="http://schemas.microsoft.com/office/drawing/2014/main" id="{CB86CC36-1043-1143-9AAF-5275F961D6C7}"/>
              </a:ext>
            </a:extLst>
          </p:cNvPr>
          <p:cNvSpPr/>
          <p:nvPr/>
        </p:nvSpPr>
        <p:spPr>
          <a:xfrm>
            <a:off x="4805548" y="3105095"/>
            <a:ext cx="910790" cy="382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_____</a:t>
            </a:r>
          </a:p>
        </p:txBody>
      </p:sp>
      <p:sp>
        <p:nvSpPr>
          <p:cNvPr id="70" name="Rectángulo 69">
            <a:extLst>
              <a:ext uri="{FF2B5EF4-FFF2-40B4-BE49-F238E27FC236}">
                <a16:creationId xmlns:a16="http://schemas.microsoft.com/office/drawing/2014/main" id="{638B0AF7-ADD9-D64D-BF95-76C2A3A2F714}"/>
              </a:ext>
            </a:extLst>
          </p:cNvPr>
          <p:cNvSpPr/>
          <p:nvPr/>
        </p:nvSpPr>
        <p:spPr>
          <a:xfrm>
            <a:off x="1785734" y="3400502"/>
            <a:ext cx="1018536" cy="382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______</a:t>
            </a:r>
          </a:p>
        </p:txBody>
      </p:sp>
      <p:sp>
        <p:nvSpPr>
          <p:cNvPr id="71" name="Rectángulo 70">
            <a:extLst>
              <a:ext uri="{FF2B5EF4-FFF2-40B4-BE49-F238E27FC236}">
                <a16:creationId xmlns:a16="http://schemas.microsoft.com/office/drawing/2014/main" id="{5163FE37-B7BC-0744-93E5-4EEE57A79C0D}"/>
              </a:ext>
            </a:extLst>
          </p:cNvPr>
          <p:cNvSpPr/>
          <p:nvPr/>
        </p:nvSpPr>
        <p:spPr>
          <a:xfrm>
            <a:off x="3894290" y="3770766"/>
            <a:ext cx="993038" cy="382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______</a:t>
            </a:r>
          </a:p>
        </p:txBody>
      </p:sp>
      <p:sp>
        <p:nvSpPr>
          <p:cNvPr id="72" name="Rectángulo 71">
            <a:extLst>
              <a:ext uri="{FF2B5EF4-FFF2-40B4-BE49-F238E27FC236}">
                <a16:creationId xmlns:a16="http://schemas.microsoft.com/office/drawing/2014/main" id="{1DDE7A80-D527-FF4E-A68E-4E44062223AF}"/>
              </a:ext>
            </a:extLst>
          </p:cNvPr>
          <p:cNvSpPr/>
          <p:nvPr/>
        </p:nvSpPr>
        <p:spPr>
          <a:xfrm>
            <a:off x="2782474" y="4136229"/>
            <a:ext cx="1114946" cy="382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______</a:t>
            </a:r>
          </a:p>
        </p:txBody>
      </p:sp>
      <p:sp>
        <p:nvSpPr>
          <p:cNvPr id="73" name="Rectángulo 72">
            <a:extLst>
              <a:ext uri="{FF2B5EF4-FFF2-40B4-BE49-F238E27FC236}">
                <a16:creationId xmlns:a16="http://schemas.microsoft.com/office/drawing/2014/main" id="{75FC6B91-BF45-6843-896C-720B57BF4FE2}"/>
              </a:ext>
            </a:extLst>
          </p:cNvPr>
          <p:cNvSpPr/>
          <p:nvPr/>
        </p:nvSpPr>
        <p:spPr>
          <a:xfrm>
            <a:off x="2055018" y="4485152"/>
            <a:ext cx="1041757" cy="382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______</a:t>
            </a:r>
          </a:p>
        </p:txBody>
      </p:sp>
      <p:sp>
        <p:nvSpPr>
          <p:cNvPr id="74" name="Rectángulo 73">
            <a:extLst>
              <a:ext uri="{FF2B5EF4-FFF2-40B4-BE49-F238E27FC236}">
                <a16:creationId xmlns:a16="http://schemas.microsoft.com/office/drawing/2014/main" id="{3E334DB0-F995-694A-83BD-2B29D13CB117}"/>
              </a:ext>
            </a:extLst>
          </p:cNvPr>
          <p:cNvSpPr/>
          <p:nvPr/>
        </p:nvSpPr>
        <p:spPr>
          <a:xfrm>
            <a:off x="5469377" y="4512386"/>
            <a:ext cx="1041757" cy="382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______</a:t>
            </a:r>
          </a:p>
        </p:txBody>
      </p:sp>
      <p:sp>
        <p:nvSpPr>
          <p:cNvPr id="75" name="Rectángulo 74">
            <a:extLst>
              <a:ext uri="{FF2B5EF4-FFF2-40B4-BE49-F238E27FC236}">
                <a16:creationId xmlns:a16="http://schemas.microsoft.com/office/drawing/2014/main" id="{C1F5518A-4E23-F042-9641-DAA83347F7F1}"/>
              </a:ext>
            </a:extLst>
          </p:cNvPr>
          <p:cNvSpPr/>
          <p:nvPr/>
        </p:nvSpPr>
        <p:spPr>
          <a:xfrm>
            <a:off x="161162" y="4795185"/>
            <a:ext cx="1496452" cy="382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__________</a:t>
            </a:r>
          </a:p>
        </p:txBody>
      </p:sp>
      <p:sp>
        <p:nvSpPr>
          <p:cNvPr id="76" name="Rectángulo 75">
            <a:extLst>
              <a:ext uri="{FF2B5EF4-FFF2-40B4-BE49-F238E27FC236}">
                <a16:creationId xmlns:a16="http://schemas.microsoft.com/office/drawing/2014/main" id="{3C2CDD15-4BA3-834D-AAC1-986C14807C90}"/>
              </a:ext>
            </a:extLst>
          </p:cNvPr>
          <p:cNvSpPr/>
          <p:nvPr/>
        </p:nvSpPr>
        <p:spPr>
          <a:xfrm>
            <a:off x="5135029" y="4853189"/>
            <a:ext cx="1473708" cy="382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__________</a:t>
            </a:r>
          </a:p>
        </p:txBody>
      </p:sp>
      <p:sp>
        <p:nvSpPr>
          <p:cNvPr id="77" name="Rectángulo 76">
            <a:extLst>
              <a:ext uri="{FF2B5EF4-FFF2-40B4-BE49-F238E27FC236}">
                <a16:creationId xmlns:a16="http://schemas.microsoft.com/office/drawing/2014/main" id="{D6F95241-D6EC-A747-8142-39E308AEA41C}"/>
              </a:ext>
            </a:extLst>
          </p:cNvPr>
          <p:cNvSpPr/>
          <p:nvPr/>
        </p:nvSpPr>
        <p:spPr>
          <a:xfrm>
            <a:off x="1740718" y="5443668"/>
            <a:ext cx="1018536" cy="382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______</a:t>
            </a:r>
          </a:p>
        </p:txBody>
      </p:sp>
      <p:sp>
        <p:nvSpPr>
          <p:cNvPr id="79" name="Rectángulo 78">
            <a:extLst>
              <a:ext uri="{FF2B5EF4-FFF2-40B4-BE49-F238E27FC236}">
                <a16:creationId xmlns:a16="http://schemas.microsoft.com/office/drawing/2014/main" id="{C40A2FFA-E952-7140-9906-1C1F475BA3FA}"/>
              </a:ext>
            </a:extLst>
          </p:cNvPr>
          <p:cNvSpPr/>
          <p:nvPr/>
        </p:nvSpPr>
        <p:spPr>
          <a:xfrm>
            <a:off x="4693266" y="5817939"/>
            <a:ext cx="1135354" cy="382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_______</a:t>
            </a:r>
          </a:p>
        </p:txBody>
      </p:sp>
      <p:sp>
        <p:nvSpPr>
          <p:cNvPr id="80" name="Rectángulo 79">
            <a:extLst>
              <a:ext uri="{FF2B5EF4-FFF2-40B4-BE49-F238E27FC236}">
                <a16:creationId xmlns:a16="http://schemas.microsoft.com/office/drawing/2014/main" id="{03027D96-5697-4E41-870F-CDCFA4665F95}"/>
              </a:ext>
            </a:extLst>
          </p:cNvPr>
          <p:cNvSpPr/>
          <p:nvPr/>
        </p:nvSpPr>
        <p:spPr>
          <a:xfrm>
            <a:off x="2422759" y="2393255"/>
            <a:ext cx="814650" cy="397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____</a:t>
            </a:r>
          </a:p>
        </p:txBody>
      </p:sp>
      <p:sp>
        <p:nvSpPr>
          <p:cNvPr id="81" name="Action Button: Custom 30">
            <a:hlinkClick r:id="" action="ppaction://noaction" highlightClick="1">
              <a:snd r:embed="rId4" name="1 Son los indi%CC%81genas II slow.wav"/>
            </a:hlinkClick>
            <a:extLst>
              <a:ext uri="{FF2B5EF4-FFF2-40B4-BE49-F238E27FC236}">
                <a16:creationId xmlns:a16="http://schemas.microsoft.com/office/drawing/2014/main" id="{FE55EA88-691E-EB43-9878-34935D86144F}"/>
              </a:ext>
            </a:extLst>
          </p:cNvPr>
          <p:cNvSpPr/>
          <p:nvPr/>
        </p:nvSpPr>
        <p:spPr>
          <a:xfrm>
            <a:off x="221322" y="1366159"/>
            <a:ext cx="312004" cy="340803"/>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1</a:t>
            </a:r>
          </a:p>
        </p:txBody>
      </p:sp>
      <p:sp>
        <p:nvSpPr>
          <p:cNvPr id="82" name="Action Button: Custom 30">
            <a:hlinkClick r:id="" action="ppaction://noaction" highlightClick="1">
              <a:snd r:embed="rId5" name="2 Cajamarca II slow.wav"/>
            </a:hlinkClick>
            <a:extLst>
              <a:ext uri="{FF2B5EF4-FFF2-40B4-BE49-F238E27FC236}">
                <a16:creationId xmlns:a16="http://schemas.microsoft.com/office/drawing/2014/main" id="{E725F330-ABBB-8149-9E7D-0E8B83832160}"/>
              </a:ext>
            </a:extLst>
          </p:cNvPr>
          <p:cNvSpPr/>
          <p:nvPr/>
        </p:nvSpPr>
        <p:spPr>
          <a:xfrm>
            <a:off x="221322" y="2103670"/>
            <a:ext cx="312004" cy="340803"/>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2</a:t>
            </a:r>
          </a:p>
        </p:txBody>
      </p:sp>
      <p:sp>
        <p:nvSpPr>
          <p:cNvPr id="83" name="Action Button: Custom 30">
            <a:hlinkClick r:id="" action="ppaction://noaction" highlightClick="1">
              <a:snd r:embed="rId6" name="3 Atahualpa II slow.wav"/>
            </a:hlinkClick>
            <a:extLst>
              <a:ext uri="{FF2B5EF4-FFF2-40B4-BE49-F238E27FC236}">
                <a16:creationId xmlns:a16="http://schemas.microsoft.com/office/drawing/2014/main" id="{05F6C67F-E061-EC48-8EA7-B1222CD042E2}"/>
              </a:ext>
            </a:extLst>
          </p:cNvPr>
          <p:cNvSpPr/>
          <p:nvPr/>
        </p:nvSpPr>
        <p:spPr>
          <a:xfrm>
            <a:off x="221322" y="2769622"/>
            <a:ext cx="312004" cy="340803"/>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3</a:t>
            </a:r>
          </a:p>
        </p:txBody>
      </p:sp>
      <p:sp>
        <p:nvSpPr>
          <p:cNvPr id="84" name="Action Button: Custom 30">
            <a:hlinkClick r:id="" action="ppaction://noaction" highlightClick="1">
              <a:snd r:embed="rId7" name="4 Durante la II slow.wav"/>
            </a:hlinkClick>
            <a:extLst>
              <a:ext uri="{FF2B5EF4-FFF2-40B4-BE49-F238E27FC236}">
                <a16:creationId xmlns:a16="http://schemas.microsoft.com/office/drawing/2014/main" id="{4F22B437-AD19-BA49-8E2D-00D8F0FAF961}"/>
              </a:ext>
            </a:extLst>
          </p:cNvPr>
          <p:cNvSpPr/>
          <p:nvPr/>
        </p:nvSpPr>
        <p:spPr>
          <a:xfrm>
            <a:off x="222334" y="3824381"/>
            <a:ext cx="312004" cy="340803"/>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4</a:t>
            </a:r>
          </a:p>
        </p:txBody>
      </p:sp>
      <p:sp>
        <p:nvSpPr>
          <p:cNvPr id="85" name="Action Button: Custom 30">
            <a:hlinkClick r:id="" action="ppaction://noaction" highlightClick="1">
              <a:snd r:embed="rId8" name="5 Isabel de II slow.wav"/>
            </a:hlinkClick>
            <a:extLst>
              <a:ext uri="{FF2B5EF4-FFF2-40B4-BE49-F238E27FC236}">
                <a16:creationId xmlns:a16="http://schemas.microsoft.com/office/drawing/2014/main" id="{F68BABD4-094D-2B41-A06A-1EB918E37868}"/>
              </a:ext>
            </a:extLst>
          </p:cNvPr>
          <p:cNvSpPr/>
          <p:nvPr/>
        </p:nvSpPr>
        <p:spPr>
          <a:xfrm>
            <a:off x="221322" y="4536920"/>
            <a:ext cx="312004" cy="340803"/>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5</a:t>
            </a:r>
          </a:p>
        </p:txBody>
      </p:sp>
      <p:sp>
        <p:nvSpPr>
          <p:cNvPr id="86" name="Action Button: Custom 30">
            <a:hlinkClick r:id="" action="ppaction://noaction" highlightClick="1">
              <a:snd r:embed="rId9" name="6 Francisco II slow.wav"/>
            </a:hlinkClick>
            <a:extLst>
              <a:ext uri="{FF2B5EF4-FFF2-40B4-BE49-F238E27FC236}">
                <a16:creationId xmlns:a16="http://schemas.microsoft.com/office/drawing/2014/main" id="{B0BD431B-9215-CA4B-8432-3338445E105A}"/>
              </a:ext>
            </a:extLst>
          </p:cNvPr>
          <p:cNvSpPr/>
          <p:nvPr/>
        </p:nvSpPr>
        <p:spPr>
          <a:xfrm>
            <a:off x="221322" y="5527969"/>
            <a:ext cx="312004" cy="340803"/>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6</a:t>
            </a:r>
          </a:p>
        </p:txBody>
      </p:sp>
      <p:sp>
        <p:nvSpPr>
          <p:cNvPr id="4" name="Llamada rectangular redondeada 3">
            <a:extLst>
              <a:ext uri="{FF2B5EF4-FFF2-40B4-BE49-F238E27FC236}">
                <a16:creationId xmlns:a16="http://schemas.microsoft.com/office/drawing/2014/main" id="{F6326FB7-4FAE-5B43-98E8-82196CDDD490}"/>
              </a:ext>
            </a:extLst>
          </p:cNvPr>
          <p:cNvSpPr/>
          <p:nvPr/>
        </p:nvSpPr>
        <p:spPr>
          <a:xfrm>
            <a:off x="7671516" y="1055577"/>
            <a:ext cx="4216023" cy="946361"/>
          </a:xfrm>
          <a:prstGeom prst="wedgeRoundRectCallout">
            <a:avLst>
              <a:gd name="adj1" fmla="val -61857"/>
              <a:gd name="adj2" fmla="val 15340"/>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el guerrero = warrior</a:t>
            </a:r>
          </a:p>
          <a:p>
            <a:pPr algn="ctr"/>
            <a:r>
              <a:rPr lang="es-GB" sz="2000" dirty="0">
                <a:solidFill>
                  <a:schemeClr val="accent5">
                    <a:lumMod val="50000"/>
                  </a:schemeClr>
                </a:solidFill>
              </a:rPr>
              <a:t>la estrategia = strategy</a:t>
            </a:r>
          </a:p>
          <a:p>
            <a:pPr algn="ctr"/>
            <a:r>
              <a:rPr lang="es-GB" sz="2000" dirty="0">
                <a:solidFill>
                  <a:schemeClr val="accent5">
                    <a:lumMod val="50000"/>
                  </a:schemeClr>
                </a:solidFill>
              </a:rPr>
              <a:t>complejo = complex </a:t>
            </a:r>
          </a:p>
        </p:txBody>
      </p:sp>
      <p:sp>
        <p:nvSpPr>
          <p:cNvPr id="78" name="Llamada rectangular redondeada 77">
            <a:extLst>
              <a:ext uri="{FF2B5EF4-FFF2-40B4-BE49-F238E27FC236}">
                <a16:creationId xmlns:a16="http://schemas.microsoft.com/office/drawing/2014/main" id="{C7A94631-CEB4-CB4C-9034-7FA83669E24E}"/>
              </a:ext>
            </a:extLst>
          </p:cNvPr>
          <p:cNvSpPr/>
          <p:nvPr/>
        </p:nvSpPr>
        <p:spPr>
          <a:xfrm>
            <a:off x="7671516" y="2294821"/>
            <a:ext cx="4299161" cy="990476"/>
          </a:xfrm>
          <a:prstGeom prst="wedgeRoundRectCallout">
            <a:avLst>
              <a:gd name="adj1" fmla="val -61857"/>
              <a:gd name="adj2" fmla="val 15340"/>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la sierra = mountain chain</a:t>
            </a:r>
          </a:p>
          <a:p>
            <a:pPr algn="ctr"/>
            <a:r>
              <a:rPr lang="es-GB" sz="2000" dirty="0">
                <a:solidFill>
                  <a:schemeClr val="accent5">
                    <a:lumMod val="50000"/>
                  </a:schemeClr>
                </a:solidFill>
              </a:rPr>
              <a:t>valle = valley</a:t>
            </a:r>
          </a:p>
          <a:p>
            <a:pPr algn="ctr"/>
            <a:r>
              <a:rPr lang="es-GB" sz="2000" dirty="0">
                <a:solidFill>
                  <a:schemeClr val="accent5">
                    <a:lumMod val="50000"/>
                  </a:schemeClr>
                </a:solidFill>
              </a:rPr>
              <a:t>región = region</a:t>
            </a:r>
          </a:p>
        </p:txBody>
      </p:sp>
      <p:sp>
        <p:nvSpPr>
          <p:cNvPr id="87" name="Rectángulo 86">
            <a:extLst>
              <a:ext uri="{FF2B5EF4-FFF2-40B4-BE49-F238E27FC236}">
                <a16:creationId xmlns:a16="http://schemas.microsoft.com/office/drawing/2014/main" id="{08AA1A60-49CE-A24D-A668-A92125F73333}"/>
              </a:ext>
            </a:extLst>
          </p:cNvPr>
          <p:cNvSpPr/>
          <p:nvPr/>
        </p:nvSpPr>
        <p:spPr>
          <a:xfrm>
            <a:off x="4102626" y="2099758"/>
            <a:ext cx="742030" cy="397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____</a:t>
            </a:r>
          </a:p>
        </p:txBody>
      </p:sp>
      <p:sp>
        <p:nvSpPr>
          <p:cNvPr id="88" name="Llamada rectangular redondeada 87">
            <a:extLst>
              <a:ext uri="{FF2B5EF4-FFF2-40B4-BE49-F238E27FC236}">
                <a16:creationId xmlns:a16="http://schemas.microsoft.com/office/drawing/2014/main" id="{572B45FB-D48F-634D-BB3B-3D8FDA222425}"/>
              </a:ext>
            </a:extLst>
          </p:cNvPr>
          <p:cNvSpPr/>
          <p:nvPr/>
        </p:nvSpPr>
        <p:spPr>
          <a:xfrm>
            <a:off x="7758722" y="3591738"/>
            <a:ext cx="4257546" cy="548812"/>
          </a:xfrm>
          <a:prstGeom prst="wedgeRoundRectCallout">
            <a:avLst>
              <a:gd name="adj1" fmla="val -61857"/>
              <a:gd name="adj2" fmla="val 15340"/>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empujar = to push, pushing</a:t>
            </a:r>
          </a:p>
        </p:txBody>
      </p:sp>
      <p:sp>
        <p:nvSpPr>
          <p:cNvPr id="89" name="Llamada rectangular redondeada 88">
            <a:extLst>
              <a:ext uri="{FF2B5EF4-FFF2-40B4-BE49-F238E27FC236}">
                <a16:creationId xmlns:a16="http://schemas.microsoft.com/office/drawing/2014/main" id="{9A9B242B-FE26-BC48-97CB-F85A0823370E}"/>
              </a:ext>
            </a:extLst>
          </p:cNvPr>
          <p:cNvSpPr/>
          <p:nvPr/>
        </p:nvSpPr>
        <p:spPr>
          <a:xfrm>
            <a:off x="7712120" y="4485859"/>
            <a:ext cx="4304148" cy="546419"/>
          </a:xfrm>
          <a:prstGeom prst="wedgeRoundRectCallout">
            <a:avLst>
              <a:gd name="adj1" fmla="val -61857"/>
              <a:gd name="adj2" fmla="val 15340"/>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monarquía = monarchy</a:t>
            </a:r>
          </a:p>
        </p:txBody>
      </p:sp>
      <p:sp>
        <p:nvSpPr>
          <p:cNvPr id="90" name="Llamada rectangular redondeada 89">
            <a:extLst>
              <a:ext uri="{FF2B5EF4-FFF2-40B4-BE49-F238E27FC236}">
                <a16:creationId xmlns:a16="http://schemas.microsoft.com/office/drawing/2014/main" id="{2974AB8A-7388-C642-AECD-A9DAC1491AEB}"/>
              </a:ext>
            </a:extLst>
          </p:cNvPr>
          <p:cNvSpPr/>
          <p:nvPr/>
        </p:nvSpPr>
        <p:spPr>
          <a:xfrm>
            <a:off x="7671515" y="5345878"/>
            <a:ext cx="4437846" cy="944122"/>
          </a:xfrm>
          <a:prstGeom prst="wedgeRoundRectCallout">
            <a:avLst>
              <a:gd name="adj1" fmla="val -61857"/>
              <a:gd name="adj2" fmla="val 15340"/>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la expedición = expedition</a:t>
            </a:r>
          </a:p>
          <a:p>
            <a:pPr algn="ctr"/>
            <a:r>
              <a:rPr lang="es-GB" sz="2000" dirty="0">
                <a:solidFill>
                  <a:schemeClr val="accent5">
                    <a:lumMod val="50000"/>
                  </a:schemeClr>
                </a:solidFill>
              </a:rPr>
              <a:t>colonizar = to colonise</a:t>
            </a:r>
          </a:p>
          <a:p>
            <a:pPr algn="ctr"/>
            <a:r>
              <a:rPr lang="es-GB" sz="2000" dirty="0">
                <a:solidFill>
                  <a:schemeClr val="accent5">
                    <a:lumMod val="50000"/>
                  </a:schemeClr>
                </a:solidFill>
              </a:rPr>
              <a:t>el marqués = marquis (nobleman)</a:t>
            </a:r>
          </a:p>
        </p:txBody>
      </p:sp>
    </p:spTree>
    <p:extLst>
      <p:ext uri="{BB962C8B-B14F-4D97-AF65-F5344CB8AC3E}">
        <p14:creationId xmlns:p14="http://schemas.microsoft.com/office/powerpoint/2010/main" val="342355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7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7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7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76"/>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8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7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79"/>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9" grpId="0" animBg="1"/>
      <p:bldP spid="80" grpId="0" animBg="1"/>
      <p:bldP spid="4" grpId="0" animBg="1"/>
      <p:bldP spid="78" grpId="0" animBg="1"/>
      <p:bldP spid="87" grpId="0" animBg="1"/>
      <p:bldP spid="88" grpId="0" animBg="1"/>
      <p:bldP spid="89" grpId="0" animBg="1"/>
      <p:bldP spid="9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65" y="256790"/>
            <a:ext cx="8403548" cy="686188"/>
          </a:xfrm>
        </p:spPr>
        <p:txBody>
          <a:bodyPr>
            <a:normAutofit/>
          </a:bodyPr>
          <a:lstStyle/>
          <a:p>
            <a:pPr>
              <a:lnSpc>
                <a:spcPct val="100000"/>
              </a:lnSpc>
            </a:pPr>
            <a:r>
              <a:rPr lang="en-GB" sz="2200" b="1" dirty="0" err="1"/>
              <a:t>Ahora</a:t>
            </a:r>
            <a:r>
              <a:rPr lang="en-GB" sz="2200" b="1" dirty="0"/>
              <a:t> </a:t>
            </a:r>
            <a:r>
              <a:rPr lang="en-GB" sz="2200" b="1" dirty="0" err="1"/>
              <a:t>busca</a:t>
            </a:r>
            <a:r>
              <a:rPr lang="en-GB" sz="2200" b="1" dirty="0"/>
              <a:t> la imagen </a:t>
            </a:r>
            <a:r>
              <a:rPr lang="en-GB" sz="2200" b="1" dirty="0" err="1"/>
              <a:t>correcta</a:t>
            </a:r>
            <a:r>
              <a:rPr lang="en-GB" sz="2200" b="1" dirty="0"/>
              <a:t> para </a:t>
            </a:r>
            <a:r>
              <a:rPr lang="en-GB" sz="2200" b="1" dirty="0" err="1"/>
              <a:t>cada</a:t>
            </a:r>
            <a:r>
              <a:rPr lang="en-GB" sz="2200" b="1" dirty="0"/>
              <a:t> </a:t>
            </a:r>
            <a:r>
              <a:rPr lang="en-GB" sz="2200" b="1" dirty="0" err="1"/>
              <a:t>frase</a:t>
            </a:r>
            <a:r>
              <a:rPr lang="en-GB" sz="2200" b="1" dirty="0"/>
              <a:t> (a-f).</a:t>
            </a:r>
          </a:p>
        </p:txBody>
      </p:sp>
      <p:graphicFrame>
        <p:nvGraphicFramePr>
          <p:cNvPr id="6" name="Content Placeholder 3"/>
          <p:cNvGraphicFramePr>
            <a:graphicFrameLocks/>
          </p:cNvGraphicFramePr>
          <p:nvPr>
            <p:extLst>
              <p:ext uri="{D42A27DB-BD31-4B8C-83A1-F6EECF244321}">
                <p14:modId xmlns:p14="http://schemas.microsoft.com/office/powerpoint/2010/main" val="3671338678"/>
              </p:ext>
            </p:extLst>
          </p:nvPr>
        </p:nvGraphicFramePr>
        <p:xfrm>
          <a:off x="175732" y="670696"/>
          <a:ext cx="7495785" cy="5548389"/>
        </p:xfrm>
        <a:graphic>
          <a:graphicData uri="http://schemas.openxmlformats.org/drawingml/2006/table">
            <a:tbl>
              <a:tblPr firstRow="1" bandRow="1">
                <a:tableStyleId>{2D5ABB26-0587-4C30-8999-92F81FD0307C}</a:tableStyleId>
              </a:tblPr>
              <a:tblGrid>
                <a:gridCol w="6500645">
                  <a:extLst>
                    <a:ext uri="{9D8B030D-6E8A-4147-A177-3AD203B41FA5}">
                      <a16:colId xmlns:a16="http://schemas.microsoft.com/office/drawing/2014/main" val="2503871560"/>
                    </a:ext>
                  </a:extLst>
                </a:gridCol>
                <a:gridCol w="995140">
                  <a:extLst>
                    <a:ext uri="{9D8B030D-6E8A-4147-A177-3AD203B41FA5}">
                      <a16:colId xmlns:a16="http://schemas.microsoft.com/office/drawing/2014/main" val="3086070080"/>
                    </a:ext>
                  </a:extLst>
                </a:gridCol>
              </a:tblGrid>
              <a:tr h="495924">
                <a:tc>
                  <a:txBody>
                    <a:bodyPr/>
                    <a:lstStyle/>
                    <a:p>
                      <a:endParaRPr lang="en-GB" sz="2000" b="0" dirty="0">
                        <a:solidFill>
                          <a:schemeClr val="accent5">
                            <a:lumMod val="50000"/>
                          </a:schemeClr>
                        </a:solidFill>
                      </a:endParaRPr>
                    </a:p>
                  </a:txBody>
                  <a:tcPr/>
                </a:tc>
                <a:tc>
                  <a:txBody>
                    <a:bodyPr/>
                    <a:lstStyle/>
                    <a:p>
                      <a:pPr algn="ctr"/>
                      <a:endParaRPr lang="en-GB" sz="2000" b="0">
                        <a:solidFill>
                          <a:schemeClr val="accent5">
                            <a:lumMod val="50000"/>
                          </a:schemeClr>
                        </a:solidFill>
                      </a:endParaRPr>
                    </a:p>
                    <a:p>
                      <a:pPr algn="ctr"/>
                      <a:endParaRPr lang="en-GB" sz="2000" b="0" dirty="0">
                        <a:solidFill>
                          <a:schemeClr val="accent5">
                            <a:lumMod val="50000"/>
                          </a:schemeClr>
                        </a:solidFill>
                      </a:endParaRPr>
                    </a:p>
                  </a:txBody>
                  <a:tcPr/>
                </a:tc>
                <a:extLst>
                  <a:ext uri="{0D108BD9-81ED-4DB2-BD59-A6C34878D82A}">
                    <a16:rowId xmlns:a16="http://schemas.microsoft.com/office/drawing/2014/main" val="3205807761"/>
                  </a:ext>
                </a:extLst>
              </a:tr>
              <a:tr h="711543">
                <a:tc>
                  <a:txBody>
                    <a:bodyPr/>
                    <a:lstStyle/>
                    <a:p>
                      <a:pPr algn="just"/>
                      <a:r>
                        <a:rPr lang="en-GB" sz="2000" b="0" dirty="0">
                          <a:solidFill>
                            <a:schemeClr val="accent5">
                              <a:lumMod val="50000"/>
                            </a:schemeClr>
                          </a:solidFill>
                        </a:rPr>
                        <a:t>1. Son los </a:t>
                      </a:r>
                      <a:r>
                        <a:rPr lang="en-GB" sz="2000" b="0" dirty="0" err="1">
                          <a:solidFill>
                            <a:schemeClr val="accent5">
                              <a:lumMod val="50000"/>
                            </a:schemeClr>
                          </a:solidFill>
                        </a:rPr>
                        <a:t>indígenas</a:t>
                      </a:r>
                      <a:r>
                        <a:rPr lang="en-GB" sz="2000" b="0" dirty="0">
                          <a:solidFill>
                            <a:schemeClr val="accent5">
                              <a:lumMod val="50000"/>
                            </a:schemeClr>
                          </a:solidFill>
                        </a:rPr>
                        <a:t> de Perú y </a:t>
                      </a:r>
                      <a:r>
                        <a:rPr lang="en-GB" sz="2000" b="0" dirty="0" err="1">
                          <a:solidFill>
                            <a:schemeClr val="accent5">
                              <a:lumMod val="50000"/>
                            </a:schemeClr>
                          </a:solidFill>
                        </a:rPr>
                        <a:t>otros</a:t>
                      </a:r>
                      <a:r>
                        <a:rPr lang="en-GB" sz="2000" b="0" dirty="0">
                          <a:solidFill>
                            <a:schemeClr val="accent5">
                              <a:lumMod val="50000"/>
                            </a:schemeClr>
                          </a:solidFill>
                        </a:rPr>
                        <a:t> </a:t>
                      </a:r>
                      <a:r>
                        <a:rPr lang="en-GB" sz="2000" b="0" dirty="0" err="1">
                          <a:solidFill>
                            <a:schemeClr val="accent5">
                              <a:lumMod val="50000"/>
                            </a:schemeClr>
                          </a:solidFill>
                        </a:rPr>
                        <a:t>países</a:t>
                      </a:r>
                      <a:r>
                        <a:rPr lang="en-GB" sz="2000" b="0" dirty="0">
                          <a:solidFill>
                            <a:schemeClr val="accent5">
                              <a:lumMod val="50000"/>
                            </a:schemeClr>
                          </a:solidFill>
                        </a:rPr>
                        <a:t>, </a:t>
                      </a:r>
                      <a:r>
                        <a:rPr lang="en-GB" sz="2000" b="0" dirty="0" err="1">
                          <a:solidFill>
                            <a:schemeClr val="accent5">
                              <a:lumMod val="50000"/>
                            </a:schemeClr>
                          </a:solidFill>
                        </a:rPr>
                        <a:t>guerreros</a:t>
                      </a:r>
                      <a:r>
                        <a:rPr lang="en-GB" sz="2000" b="0" dirty="0">
                          <a:solidFill>
                            <a:schemeClr val="accent5">
                              <a:lumMod val="50000"/>
                            </a:schemeClr>
                          </a:solidFill>
                        </a:rPr>
                        <a:t> </a:t>
                      </a:r>
                      <a:r>
                        <a:rPr lang="en-GB" sz="2000" b="0" dirty="0" err="1">
                          <a:solidFill>
                            <a:schemeClr val="accent5">
                              <a:lumMod val="50000"/>
                            </a:schemeClr>
                          </a:solidFill>
                        </a:rPr>
                        <a:t>fuertes</a:t>
                      </a:r>
                      <a:r>
                        <a:rPr lang="en-GB" sz="2000" b="0" dirty="0">
                          <a:solidFill>
                            <a:schemeClr val="accent5">
                              <a:lumMod val="50000"/>
                            </a:schemeClr>
                          </a:solidFill>
                        </a:rPr>
                        <a:t> con </a:t>
                      </a:r>
                      <a:r>
                        <a:rPr lang="en-GB" sz="2000" b="0" dirty="0" err="1">
                          <a:solidFill>
                            <a:schemeClr val="accent5">
                              <a:lumMod val="50000"/>
                            </a:schemeClr>
                          </a:solidFill>
                        </a:rPr>
                        <a:t>estrategias</a:t>
                      </a:r>
                      <a:r>
                        <a:rPr lang="en-GB" sz="2000" b="0" dirty="0">
                          <a:solidFill>
                            <a:schemeClr val="accent5">
                              <a:lumMod val="50000"/>
                            </a:schemeClr>
                          </a:solidFill>
                        </a:rPr>
                        <a:t> </a:t>
                      </a:r>
                      <a:r>
                        <a:rPr lang="en-GB" sz="2000" b="0" dirty="0" err="1">
                          <a:solidFill>
                            <a:schemeClr val="accent5">
                              <a:lumMod val="50000"/>
                            </a:schemeClr>
                          </a:solidFill>
                        </a:rPr>
                        <a:t>complejas</a:t>
                      </a:r>
                      <a:r>
                        <a:rPr lang="en-GB" sz="2000" b="0" dirty="0">
                          <a:solidFill>
                            <a:schemeClr val="accent5">
                              <a:lumMod val="50000"/>
                            </a:schemeClr>
                          </a:solidFill>
                        </a:rPr>
                        <a:t>.</a:t>
                      </a:r>
                    </a:p>
                  </a:txBody>
                  <a:tcPr/>
                </a:tc>
                <a:tc>
                  <a:txBody>
                    <a:bodyPr/>
                    <a:lstStyle/>
                    <a:p>
                      <a:pPr algn="ctr"/>
                      <a:endParaRPr lang="en-GB" sz="2000" b="0" dirty="0">
                        <a:solidFill>
                          <a:schemeClr val="accent5">
                            <a:lumMod val="50000"/>
                          </a:schemeClr>
                        </a:solidFill>
                      </a:endParaRPr>
                    </a:p>
                  </a:txBody>
                  <a:tcPr/>
                </a:tc>
                <a:extLst>
                  <a:ext uri="{0D108BD9-81ED-4DB2-BD59-A6C34878D82A}">
                    <a16:rowId xmlns:a16="http://schemas.microsoft.com/office/drawing/2014/main" val="1805536205"/>
                  </a:ext>
                </a:extLst>
              </a:tr>
              <a:tr h="556479">
                <a:tc>
                  <a:txBody>
                    <a:bodyPr/>
                    <a:lstStyle/>
                    <a:p>
                      <a:pPr algn="just"/>
                      <a:r>
                        <a:rPr lang="en-GB" sz="2000" b="0" dirty="0">
                          <a:solidFill>
                            <a:schemeClr val="accent5">
                              <a:lumMod val="50000"/>
                            </a:schemeClr>
                          </a:solidFill>
                        </a:rPr>
                        <a:t>2.  Cajamarca es un </a:t>
                      </a:r>
                      <a:r>
                        <a:rPr lang="en-GB" sz="2000" b="0" dirty="0" err="1">
                          <a:solidFill>
                            <a:schemeClr val="accent5">
                              <a:lumMod val="50000"/>
                            </a:schemeClr>
                          </a:solidFill>
                        </a:rPr>
                        <a:t>lugar</a:t>
                      </a:r>
                      <a:r>
                        <a:rPr lang="en-GB" sz="2000" b="0" dirty="0">
                          <a:solidFill>
                            <a:schemeClr val="accent5">
                              <a:lumMod val="50000"/>
                            </a:schemeClr>
                          </a:solidFill>
                        </a:rPr>
                        <a:t> </a:t>
                      </a:r>
                      <a:r>
                        <a:rPr lang="en-GB" sz="2000" b="0" dirty="0" err="1">
                          <a:solidFill>
                            <a:schemeClr val="accent5">
                              <a:lumMod val="50000"/>
                            </a:schemeClr>
                          </a:solidFill>
                        </a:rPr>
                        <a:t>en</a:t>
                      </a:r>
                      <a:r>
                        <a:rPr lang="en-GB" sz="2000" b="0" dirty="0">
                          <a:solidFill>
                            <a:schemeClr val="accent5">
                              <a:lumMod val="50000"/>
                            </a:schemeClr>
                          </a:solidFill>
                        </a:rPr>
                        <a:t> la sierra peruana. </a:t>
                      </a:r>
                      <a:r>
                        <a:rPr lang="en-GB" sz="2000" b="0" dirty="0" err="1">
                          <a:solidFill>
                            <a:schemeClr val="accent5">
                              <a:lumMod val="50000"/>
                            </a:schemeClr>
                          </a:solidFill>
                        </a:rPr>
                        <a:t>Está</a:t>
                      </a:r>
                      <a:r>
                        <a:rPr lang="en-GB" sz="2000" b="0" dirty="0">
                          <a:solidFill>
                            <a:schemeClr val="accent5">
                              <a:lumMod val="50000"/>
                            </a:schemeClr>
                          </a:solidFill>
                        </a:rPr>
                        <a:t> </a:t>
                      </a:r>
                      <a:r>
                        <a:rPr lang="en-GB" sz="2000" b="0" dirty="0" err="1">
                          <a:solidFill>
                            <a:schemeClr val="accent5">
                              <a:lumMod val="50000"/>
                            </a:schemeClr>
                          </a:solidFill>
                        </a:rPr>
                        <a:t>en</a:t>
                      </a:r>
                      <a:r>
                        <a:rPr lang="en-GB" sz="2000" b="0" dirty="0">
                          <a:solidFill>
                            <a:schemeClr val="accent5">
                              <a:lumMod val="50000"/>
                            </a:schemeClr>
                          </a:solidFill>
                        </a:rPr>
                        <a:t> un </a:t>
                      </a:r>
                      <a:r>
                        <a:rPr lang="en-GB" sz="2000" b="0" dirty="0" err="1">
                          <a:solidFill>
                            <a:schemeClr val="accent5">
                              <a:lumMod val="50000"/>
                            </a:schemeClr>
                          </a:solidFill>
                        </a:rPr>
                        <a:t>valle</a:t>
                      </a:r>
                      <a:r>
                        <a:rPr lang="en-GB" sz="2000" b="0" dirty="0">
                          <a:solidFill>
                            <a:schemeClr val="accent5">
                              <a:lumMod val="50000"/>
                            </a:schemeClr>
                          </a:solidFill>
                        </a:rPr>
                        <a:t>, </a:t>
                      </a:r>
                      <a:r>
                        <a:rPr lang="en-GB" sz="2000" b="0" dirty="0" err="1">
                          <a:solidFill>
                            <a:schemeClr val="accent5">
                              <a:lumMod val="50000"/>
                            </a:schemeClr>
                          </a:solidFill>
                        </a:rPr>
                        <a:t>en</a:t>
                      </a:r>
                      <a:r>
                        <a:rPr lang="en-GB" sz="2000" b="0" dirty="0">
                          <a:solidFill>
                            <a:schemeClr val="accent5">
                              <a:lumMod val="50000"/>
                            </a:schemeClr>
                          </a:solidFill>
                        </a:rPr>
                        <a:t> la </a:t>
                      </a:r>
                      <a:r>
                        <a:rPr lang="en-GB" sz="2000" b="0" dirty="0" err="1">
                          <a:solidFill>
                            <a:schemeClr val="accent5">
                              <a:lumMod val="50000"/>
                            </a:schemeClr>
                          </a:solidFill>
                        </a:rPr>
                        <a:t>región</a:t>
                      </a:r>
                      <a:r>
                        <a:rPr lang="en-GB" sz="2000" b="0" dirty="0">
                          <a:solidFill>
                            <a:schemeClr val="accent5">
                              <a:lumMod val="50000"/>
                            </a:schemeClr>
                          </a:solidFill>
                        </a:rPr>
                        <a:t> Quechua.</a:t>
                      </a:r>
                    </a:p>
                  </a:txBody>
                  <a:tcPr/>
                </a:tc>
                <a:tc>
                  <a:txBody>
                    <a:bodyPr/>
                    <a:lstStyle/>
                    <a:p>
                      <a:pPr algn="ctr"/>
                      <a:endParaRPr lang="en-GB" sz="2000" b="0">
                        <a:solidFill>
                          <a:schemeClr val="accent5">
                            <a:lumMod val="50000"/>
                          </a:schemeClr>
                        </a:solidFill>
                      </a:endParaRPr>
                    </a:p>
                  </a:txBody>
                  <a:tcPr/>
                </a:tc>
                <a:extLst>
                  <a:ext uri="{0D108BD9-81ED-4DB2-BD59-A6C34878D82A}">
                    <a16:rowId xmlns:a16="http://schemas.microsoft.com/office/drawing/2014/main" val="1129877975"/>
                  </a:ext>
                </a:extLst>
              </a:tr>
              <a:tr h="49592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3.  Atahualpa </a:t>
                      </a:r>
                      <a:r>
                        <a:rPr lang="en-GB" sz="2000" b="0" dirty="0" err="1">
                          <a:solidFill>
                            <a:schemeClr val="accent5">
                              <a:lumMod val="50000"/>
                            </a:schemeClr>
                          </a:solidFill>
                        </a:rPr>
                        <a:t>vivió</a:t>
                      </a:r>
                      <a:r>
                        <a:rPr lang="en-GB" sz="2000" b="0" dirty="0">
                          <a:solidFill>
                            <a:schemeClr val="accent5">
                              <a:lumMod val="50000"/>
                            </a:schemeClr>
                          </a:solidFill>
                        </a:rPr>
                        <a:t> </a:t>
                      </a:r>
                      <a:r>
                        <a:rPr lang="en-GB" sz="2000" b="0" dirty="0" err="1">
                          <a:solidFill>
                            <a:schemeClr val="accent5">
                              <a:lumMod val="50000"/>
                            </a:schemeClr>
                          </a:solidFill>
                        </a:rPr>
                        <a:t>en</a:t>
                      </a:r>
                      <a:r>
                        <a:rPr lang="en-GB" sz="2000" b="0" dirty="0">
                          <a:solidFill>
                            <a:schemeClr val="accent5">
                              <a:lumMod val="50000"/>
                            </a:schemeClr>
                          </a:solidFill>
                        </a:rPr>
                        <a:t> Quito y </a:t>
                      </a:r>
                      <a:r>
                        <a:rPr lang="en-GB" sz="2000" b="0" dirty="0" err="1">
                          <a:solidFill>
                            <a:schemeClr val="accent5">
                              <a:lumMod val="50000"/>
                            </a:schemeClr>
                          </a:solidFill>
                        </a:rPr>
                        <a:t>en</a:t>
                      </a:r>
                      <a:r>
                        <a:rPr lang="en-GB" sz="2000" b="0" dirty="0">
                          <a:solidFill>
                            <a:schemeClr val="accent5">
                              <a:lumMod val="50000"/>
                            </a:schemeClr>
                          </a:solidFill>
                        </a:rPr>
                        <a:t> Cusco. </a:t>
                      </a:r>
                      <a:r>
                        <a:rPr lang="en-GB" sz="2000" b="0" dirty="0" err="1">
                          <a:solidFill>
                            <a:schemeClr val="accent5">
                              <a:lumMod val="50000"/>
                            </a:schemeClr>
                          </a:solidFill>
                        </a:rPr>
                        <a:t>Dirigió</a:t>
                      </a:r>
                      <a:r>
                        <a:rPr lang="en-GB" sz="2000" b="0" dirty="0">
                          <a:solidFill>
                            <a:schemeClr val="accent5">
                              <a:lumMod val="50000"/>
                            </a:schemeClr>
                          </a:solidFill>
                        </a:rPr>
                        <a:t> el </a:t>
                      </a:r>
                      <a:r>
                        <a:rPr lang="en-GB" sz="2000" b="0" dirty="0" err="1">
                          <a:solidFill>
                            <a:schemeClr val="accent5">
                              <a:lumMod val="50000"/>
                            </a:schemeClr>
                          </a:solidFill>
                        </a:rPr>
                        <a:t>imperio</a:t>
                      </a:r>
                      <a:r>
                        <a:rPr lang="en-GB" sz="2000" b="0" dirty="0">
                          <a:solidFill>
                            <a:schemeClr val="accent5">
                              <a:lumMod val="50000"/>
                            </a:schemeClr>
                          </a:solidFill>
                        </a:rPr>
                        <a:t> </a:t>
                      </a:r>
                      <a:r>
                        <a:rPr lang="en-GB" sz="2000" b="0" dirty="0" err="1">
                          <a:solidFill>
                            <a:schemeClr val="accent5">
                              <a:lumMod val="50000"/>
                            </a:schemeClr>
                          </a:solidFill>
                        </a:rPr>
                        <a:t>inca</a:t>
                      </a:r>
                      <a:r>
                        <a:rPr lang="en-GB" sz="2000" b="0" dirty="0">
                          <a:solidFill>
                            <a:schemeClr val="accent5">
                              <a:lumMod val="50000"/>
                            </a:schemeClr>
                          </a:solidFill>
                        </a:rPr>
                        <a:t> </a:t>
                      </a:r>
                      <a:r>
                        <a:rPr lang="en-GB" sz="2000" b="0" dirty="0" err="1">
                          <a:solidFill>
                            <a:schemeClr val="accent5">
                              <a:lumMod val="50000"/>
                            </a:schemeClr>
                          </a:solidFill>
                        </a:rPr>
                        <a:t>después</a:t>
                      </a:r>
                      <a:r>
                        <a:rPr lang="en-GB" sz="2000" b="0" dirty="0">
                          <a:solidFill>
                            <a:schemeClr val="accent5">
                              <a:lumMod val="50000"/>
                            </a:schemeClr>
                          </a:solidFill>
                        </a:rPr>
                        <a:t> de </a:t>
                      </a:r>
                      <a:r>
                        <a:rPr lang="en-GB" sz="2000" b="0" dirty="0" err="1">
                          <a:solidFill>
                            <a:schemeClr val="accent5">
                              <a:lumMod val="50000"/>
                            </a:schemeClr>
                          </a:solidFill>
                        </a:rPr>
                        <a:t>ganar</a:t>
                      </a:r>
                      <a:r>
                        <a:rPr lang="en-GB" sz="2000" b="0" dirty="0">
                          <a:solidFill>
                            <a:schemeClr val="accent5">
                              <a:lumMod val="50000"/>
                            </a:schemeClr>
                          </a:solidFill>
                        </a:rPr>
                        <a:t> una </a:t>
                      </a:r>
                      <a:r>
                        <a:rPr lang="en-GB" sz="2000" b="0" dirty="0" err="1">
                          <a:solidFill>
                            <a:schemeClr val="accent5">
                              <a:lumMod val="50000"/>
                            </a:schemeClr>
                          </a:solidFill>
                        </a:rPr>
                        <a:t>guerra</a:t>
                      </a:r>
                      <a:r>
                        <a:rPr lang="en-GB" sz="2000" b="0" dirty="0">
                          <a:solidFill>
                            <a:schemeClr val="accent5">
                              <a:lumMod val="50000"/>
                            </a:schemeClr>
                          </a:solidFill>
                        </a:rPr>
                        <a:t> contra </a:t>
                      </a:r>
                      <a:r>
                        <a:rPr lang="en-GB" sz="2000" b="0" dirty="0" err="1">
                          <a:solidFill>
                            <a:schemeClr val="accent5">
                              <a:lumMod val="50000"/>
                            </a:schemeClr>
                          </a:solidFill>
                        </a:rPr>
                        <a:t>su</a:t>
                      </a:r>
                      <a:r>
                        <a:rPr lang="en-GB" sz="2000" b="0" dirty="0">
                          <a:solidFill>
                            <a:schemeClr val="accent5">
                              <a:lumMod val="50000"/>
                            </a:schemeClr>
                          </a:solidFill>
                        </a:rPr>
                        <a:t> </a:t>
                      </a:r>
                      <a:r>
                        <a:rPr lang="en-GB" sz="2000" b="0" dirty="0" err="1">
                          <a:solidFill>
                            <a:schemeClr val="accent5">
                              <a:lumMod val="50000"/>
                            </a:schemeClr>
                          </a:solidFill>
                        </a:rPr>
                        <a:t>hermano</a:t>
                      </a:r>
                      <a:r>
                        <a:rPr lang="en-GB" sz="2000" b="0" dirty="0">
                          <a:solidFill>
                            <a:schemeClr val="accent5">
                              <a:lumMod val="50000"/>
                            </a:schemeClr>
                          </a:solidFill>
                        </a:rPr>
                        <a:t> </a:t>
                      </a:r>
                      <a:r>
                        <a:rPr lang="en-GB" sz="2000" b="0" dirty="0" err="1">
                          <a:solidFill>
                            <a:schemeClr val="accent5">
                              <a:lumMod val="50000"/>
                            </a:schemeClr>
                          </a:solidFill>
                        </a:rPr>
                        <a:t>Huáscar</a:t>
                      </a:r>
                      <a:r>
                        <a:rPr lang="en-GB" sz="2000" b="0" dirty="0">
                          <a:solidFill>
                            <a:schemeClr val="accent5">
                              <a:lumMod val="50000"/>
                            </a:schemeClr>
                          </a:solidFill>
                        </a:rPr>
                        <a:t>.</a:t>
                      </a:r>
                    </a:p>
                  </a:txBody>
                  <a:tcPr/>
                </a:tc>
                <a:tc>
                  <a:txBody>
                    <a:bodyPr/>
                    <a:lstStyle/>
                    <a:p>
                      <a:endParaRPr lang="en-GB" sz="2000" b="0" dirty="0">
                        <a:solidFill>
                          <a:schemeClr val="accent5">
                            <a:lumMod val="50000"/>
                          </a:schemeClr>
                        </a:solidFill>
                      </a:endParaRPr>
                    </a:p>
                  </a:txBody>
                  <a:tcPr/>
                </a:tc>
                <a:extLst>
                  <a:ext uri="{0D108BD9-81ED-4DB2-BD59-A6C34878D82A}">
                    <a16:rowId xmlns:a16="http://schemas.microsoft.com/office/drawing/2014/main" val="524837812"/>
                  </a:ext>
                </a:extLst>
              </a:tr>
              <a:tr h="71154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4. Durante la </a:t>
                      </a:r>
                      <a:r>
                        <a:rPr lang="en-GB" sz="2000" b="0" dirty="0" err="1">
                          <a:solidFill>
                            <a:schemeClr val="accent5">
                              <a:lumMod val="50000"/>
                            </a:schemeClr>
                          </a:solidFill>
                        </a:rPr>
                        <a:t>conquista</a:t>
                      </a:r>
                      <a:r>
                        <a:rPr lang="en-GB" sz="2000" b="0" dirty="0">
                          <a:solidFill>
                            <a:schemeClr val="accent5">
                              <a:lumMod val="50000"/>
                            </a:schemeClr>
                          </a:solidFill>
                        </a:rPr>
                        <a:t> el </a:t>
                      </a:r>
                      <a:r>
                        <a:rPr lang="en-GB" sz="2000" b="0" dirty="0" err="1">
                          <a:solidFill>
                            <a:schemeClr val="accent5">
                              <a:lumMod val="50000"/>
                            </a:schemeClr>
                          </a:solidFill>
                        </a:rPr>
                        <a:t>ejército</a:t>
                      </a:r>
                      <a:r>
                        <a:rPr lang="en-GB" sz="2000" b="0" dirty="0">
                          <a:solidFill>
                            <a:schemeClr val="accent5">
                              <a:lumMod val="50000"/>
                            </a:schemeClr>
                          </a:solidFill>
                        </a:rPr>
                        <a:t> </a:t>
                      </a:r>
                      <a:r>
                        <a:rPr lang="en-GB" sz="2000" b="0" dirty="0" err="1">
                          <a:solidFill>
                            <a:schemeClr val="accent5">
                              <a:lumMod val="50000"/>
                            </a:schemeClr>
                          </a:solidFill>
                        </a:rPr>
                        <a:t>español</a:t>
                      </a:r>
                      <a:r>
                        <a:rPr lang="en-GB" sz="2000" b="0" dirty="0">
                          <a:solidFill>
                            <a:schemeClr val="accent5">
                              <a:lumMod val="50000"/>
                            </a:schemeClr>
                          </a:solidFill>
                        </a:rPr>
                        <a:t> </a:t>
                      </a:r>
                      <a:r>
                        <a:rPr lang="en-GB" sz="2000" b="0" dirty="0" err="1">
                          <a:solidFill>
                            <a:schemeClr val="accent5">
                              <a:lumMod val="50000"/>
                            </a:schemeClr>
                          </a:solidFill>
                        </a:rPr>
                        <a:t>usó</a:t>
                      </a:r>
                      <a:r>
                        <a:rPr lang="en-GB" sz="2000" b="0" dirty="0">
                          <a:solidFill>
                            <a:schemeClr val="accent5">
                              <a:lumMod val="50000"/>
                            </a:schemeClr>
                          </a:solidFill>
                        </a:rPr>
                        <a:t> </a:t>
                      </a:r>
                      <a:r>
                        <a:rPr lang="en-GB" sz="2000" b="0" dirty="0" err="1">
                          <a:solidFill>
                            <a:schemeClr val="accent5">
                              <a:lumMod val="50000"/>
                            </a:schemeClr>
                          </a:solidFill>
                        </a:rPr>
                        <a:t>estos</a:t>
                      </a:r>
                      <a:r>
                        <a:rPr lang="en-GB" sz="2000" b="0" dirty="0">
                          <a:solidFill>
                            <a:schemeClr val="accent5">
                              <a:lumMod val="50000"/>
                            </a:schemeClr>
                          </a:solidFill>
                        </a:rPr>
                        <a:t> </a:t>
                      </a:r>
                      <a:r>
                        <a:rPr lang="en-GB" sz="2000" b="0" dirty="0" err="1">
                          <a:solidFill>
                            <a:schemeClr val="accent5">
                              <a:lumMod val="50000"/>
                            </a:schemeClr>
                          </a:solidFill>
                        </a:rPr>
                        <a:t>animales</a:t>
                      </a:r>
                      <a:r>
                        <a:rPr lang="en-GB" sz="2000" b="0" dirty="0">
                          <a:solidFill>
                            <a:schemeClr val="accent5">
                              <a:lumMod val="50000"/>
                            </a:schemeClr>
                          </a:solidFill>
                        </a:rPr>
                        <a:t> para </a:t>
                      </a:r>
                      <a:r>
                        <a:rPr lang="en-GB" sz="2000" b="0" dirty="0" err="1">
                          <a:solidFill>
                            <a:schemeClr val="accent5">
                              <a:lumMod val="50000"/>
                            </a:schemeClr>
                          </a:solidFill>
                        </a:rPr>
                        <a:t>empujar</a:t>
                      </a:r>
                      <a:r>
                        <a:rPr lang="en-GB" sz="2000" b="0" dirty="0">
                          <a:solidFill>
                            <a:schemeClr val="accent5">
                              <a:lumMod val="50000"/>
                            </a:schemeClr>
                          </a:solidFill>
                        </a:rPr>
                        <a:t> a los </a:t>
                      </a:r>
                      <a:r>
                        <a:rPr lang="en-GB" sz="2000" b="0" dirty="0" err="1">
                          <a:solidFill>
                            <a:schemeClr val="accent5">
                              <a:lumMod val="50000"/>
                            </a:schemeClr>
                          </a:solidFill>
                        </a:rPr>
                        <a:t>incas</a:t>
                      </a:r>
                      <a:r>
                        <a:rPr lang="en-GB" sz="2000" b="0" dirty="0">
                          <a:solidFill>
                            <a:schemeClr val="accent5">
                              <a:lumMod val="50000"/>
                            </a:schemeClr>
                          </a:solidFill>
                        </a:rPr>
                        <a:t>.</a:t>
                      </a:r>
                    </a:p>
                  </a:txBody>
                  <a:tcPr/>
                </a:tc>
                <a:tc>
                  <a:txBody>
                    <a:bodyPr/>
                    <a:lstStyle/>
                    <a:p>
                      <a:endParaRPr lang="en-GB" sz="2000" b="0" dirty="0">
                        <a:solidFill>
                          <a:schemeClr val="accent5">
                            <a:lumMod val="50000"/>
                          </a:schemeClr>
                        </a:solidFill>
                      </a:endParaRPr>
                    </a:p>
                  </a:txBody>
                  <a:tcPr/>
                </a:tc>
                <a:extLst>
                  <a:ext uri="{0D108BD9-81ED-4DB2-BD59-A6C34878D82A}">
                    <a16:rowId xmlns:a16="http://schemas.microsoft.com/office/drawing/2014/main" val="984530829"/>
                  </a:ext>
                </a:extLst>
              </a:tr>
              <a:tr h="49592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5. Isabel de Castilla y Fernando de Aragón, </a:t>
                      </a:r>
                      <a:r>
                        <a:rPr lang="en-GB" sz="2000" b="0" dirty="0" err="1">
                          <a:solidFill>
                            <a:schemeClr val="accent5">
                              <a:lumMod val="50000"/>
                            </a:schemeClr>
                          </a:solidFill>
                        </a:rPr>
                        <a:t>personajes</a:t>
                      </a:r>
                      <a:r>
                        <a:rPr lang="en-GB" sz="2000" b="0" dirty="0">
                          <a:solidFill>
                            <a:schemeClr val="accent5">
                              <a:lumMod val="50000"/>
                            </a:schemeClr>
                          </a:solidFill>
                        </a:rPr>
                        <a:t> </a:t>
                      </a:r>
                      <a:r>
                        <a:rPr lang="en-GB" sz="2000" b="0" dirty="0" err="1">
                          <a:solidFill>
                            <a:schemeClr val="accent5">
                              <a:lumMod val="50000"/>
                            </a:schemeClr>
                          </a:solidFill>
                        </a:rPr>
                        <a:t>importantes</a:t>
                      </a:r>
                      <a:r>
                        <a:rPr lang="en-GB" sz="2000" b="0" dirty="0">
                          <a:solidFill>
                            <a:schemeClr val="accent5">
                              <a:lumMod val="50000"/>
                            </a:schemeClr>
                          </a:solidFill>
                        </a:rPr>
                        <a:t> de la </a:t>
                      </a:r>
                      <a:r>
                        <a:rPr lang="en-GB" sz="2000" b="0" dirty="0" err="1">
                          <a:solidFill>
                            <a:schemeClr val="accent5">
                              <a:lumMod val="50000"/>
                            </a:schemeClr>
                          </a:solidFill>
                        </a:rPr>
                        <a:t>Monarquía</a:t>
                      </a:r>
                      <a:r>
                        <a:rPr lang="en-GB" sz="2000" b="0" dirty="0">
                          <a:solidFill>
                            <a:schemeClr val="accent5">
                              <a:lumMod val="50000"/>
                            </a:schemeClr>
                          </a:solidFill>
                        </a:rPr>
                        <a:t> </a:t>
                      </a:r>
                      <a:r>
                        <a:rPr lang="en-GB" sz="2000" b="0" dirty="0" err="1">
                          <a:solidFill>
                            <a:schemeClr val="accent5">
                              <a:lumMod val="50000"/>
                            </a:schemeClr>
                          </a:solidFill>
                        </a:rPr>
                        <a:t>Hispánica</a:t>
                      </a:r>
                      <a:r>
                        <a:rPr lang="en-GB" sz="2000" b="0" dirty="0">
                          <a:solidFill>
                            <a:schemeClr val="accent5">
                              <a:lumMod val="50000"/>
                            </a:schemeClr>
                          </a:solidFill>
                        </a:rPr>
                        <a:t>.</a:t>
                      </a:r>
                    </a:p>
                  </a:txBody>
                  <a:tcPr/>
                </a:tc>
                <a:tc>
                  <a:txBody>
                    <a:bodyPr/>
                    <a:lstStyle/>
                    <a:p>
                      <a:endParaRPr lang="en-GB" sz="2000" b="0" dirty="0">
                        <a:solidFill>
                          <a:schemeClr val="accent5">
                            <a:lumMod val="50000"/>
                          </a:schemeClr>
                        </a:solidFill>
                      </a:endParaRPr>
                    </a:p>
                  </a:txBody>
                  <a:tcPr/>
                </a:tc>
                <a:extLst>
                  <a:ext uri="{0D108BD9-81ED-4DB2-BD59-A6C34878D82A}">
                    <a16:rowId xmlns:a16="http://schemas.microsoft.com/office/drawing/2014/main" val="2861786674"/>
                  </a:ext>
                </a:extLst>
              </a:tr>
              <a:tr h="71154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6.  Francisco Pizarro </a:t>
                      </a:r>
                      <a:r>
                        <a:rPr lang="en-GB" sz="2000" b="0" dirty="0" err="1">
                          <a:solidFill>
                            <a:schemeClr val="accent5">
                              <a:lumMod val="50000"/>
                            </a:schemeClr>
                          </a:solidFill>
                        </a:rPr>
                        <a:t>organizó</a:t>
                      </a:r>
                      <a:r>
                        <a:rPr lang="en-GB" sz="2000" b="0" dirty="0">
                          <a:solidFill>
                            <a:schemeClr val="accent5">
                              <a:lumMod val="50000"/>
                            </a:schemeClr>
                          </a:solidFill>
                        </a:rPr>
                        <a:t> una </a:t>
                      </a:r>
                      <a:r>
                        <a:rPr lang="en-GB" sz="2000" b="0" dirty="0" err="1">
                          <a:solidFill>
                            <a:schemeClr val="accent5">
                              <a:lumMod val="50000"/>
                            </a:schemeClr>
                          </a:solidFill>
                        </a:rPr>
                        <a:t>expedición</a:t>
                      </a:r>
                      <a:r>
                        <a:rPr lang="en-GB" sz="2000" b="0" dirty="0">
                          <a:solidFill>
                            <a:schemeClr val="accent5">
                              <a:lumMod val="50000"/>
                            </a:schemeClr>
                          </a:solidFill>
                        </a:rPr>
                        <a:t> para </a:t>
                      </a:r>
                      <a:r>
                        <a:rPr lang="en-GB" sz="2000" b="0" dirty="0" err="1">
                          <a:solidFill>
                            <a:schemeClr val="accent5">
                              <a:lumMod val="50000"/>
                            </a:schemeClr>
                          </a:solidFill>
                        </a:rPr>
                        <a:t>colonizar</a:t>
                      </a:r>
                      <a:r>
                        <a:rPr lang="en-GB" sz="2000" b="0" dirty="0">
                          <a:solidFill>
                            <a:schemeClr val="accent5">
                              <a:lumMod val="50000"/>
                            </a:schemeClr>
                          </a:solidFill>
                        </a:rPr>
                        <a:t> Perú y </a:t>
                      </a:r>
                      <a:r>
                        <a:rPr lang="en-GB" sz="2000" b="0" dirty="0" err="1">
                          <a:solidFill>
                            <a:schemeClr val="accent5">
                              <a:lumMod val="50000"/>
                            </a:schemeClr>
                          </a:solidFill>
                        </a:rPr>
                        <a:t>ganó</a:t>
                      </a:r>
                      <a:r>
                        <a:rPr lang="en-GB" sz="2000" b="0" dirty="0">
                          <a:solidFill>
                            <a:schemeClr val="accent5">
                              <a:lumMod val="50000"/>
                            </a:schemeClr>
                          </a:solidFill>
                        </a:rPr>
                        <a:t> el </a:t>
                      </a:r>
                      <a:r>
                        <a:rPr lang="en-GB" sz="2000" b="0" dirty="0" err="1">
                          <a:solidFill>
                            <a:schemeClr val="accent5">
                              <a:lumMod val="50000"/>
                            </a:schemeClr>
                          </a:solidFill>
                        </a:rPr>
                        <a:t>nombre</a:t>
                      </a:r>
                      <a:r>
                        <a:rPr lang="en-GB" sz="2000" b="0" dirty="0">
                          <a:solidFill>
                            <a:schemeClr val="accent5">
                              <a:lumMod val="50000"/>
                            </a:schemeClr>
                          </a:solidFill>
                        </a:rPr>
                        <a:t> de </a:t>
                      </a:r>
                      <a:r>
                        <a:rPr lang="en-GB" sz="2000" b="0" dirty="0" err="1">
                          <a:solidFill>
                            <a:schemeClr val="accent5">
                              <a:lumMod val="50000"/>
                            </a:schemeClr>
                          </a:solidFill>
                        </a:rPr>
                        <a:t>marqués</a:t>
                      </a:r>
                      <a:r>
                        <a:rPr lang="en-GB" sz="2000" b="0" dirty="0">
                          <a:solidFill>
                            <a:schemeClr val="accent5">
                              <a:lumMod val="50000"/>
                            </a:schemeClr>
                          </a:solidFill>
                        </a:rPr>
                        <a:t>.</a:t>
                      </a:r>
                    </a:p>
                  </a:txBody>
                  <a:tcPr/>
                </a:tc>
                <a:tc>
                  <a:txBody>
                    <a:bodyPr/>
                    <a:lstStyle/>
                    <a:p>
                      <a:endParaRPr lang="en-GB" sz="2000" b="0" dirty="0">
                        <a:solidFill>
                          <a:schemeClr val="accent5">
                            <a:lumMod val="50000"/>
                          </a:schemeClr>
                        </a:solidFill>
                      </a:endParaRPr>
                    </a:p>
                  </a:txBody>
                  <a:tcPr/>
                </a:tc>
                <a:extLst>
                  <a:ext uri="{0D108BD9-81ED-4DB2-BD59-A6C34878D82A}">
                    <a16:rowId xmlns:a16="http://schemas.microsoft.com/office/drawing/2014/main" val="2492725387"/>
                  </a:ext>
                </a:extLst>
              </a:tr>
            </a:tbl>
          </a:graphicData>
        </a:graphic>
      </p:graphicFrame>
      <p:graphicFrame>
        <p:nvGraphicFramePr>
          <p:cNvPr id="8" name="Table 7"/>
          <p:cNvGraphicFramePr>
            <a:graphicFrameLocks noGrp="1"/>
          </p:cNvGraphicFramePr>
          <p:nvPr/>
        </p:nvGraphicFramePr>
        <p:xfrm>
          <a:off x="7719236" y="1027132"/>
          <a:ext cx="4208906" cy="5191953"/>
        </p:xfrm>
        <a:graphic>
          <a:graphicData uri="http://schemas.openxmlformats.org/drawingml/2006/table">
            <a:tbl>
              <a:tblPr firstRow="1" bandRow="1">
                <a:tableStyleId>{5940675A-B579-460E-94D1-54222C63F5DA}</a:tableStyleId>
              </a:tblPr>
              <a:tblGrid>
                <a:gridCol w="2104453">
                  <a:extLst>
                    <a:ext uri="{9D8B030D-6E8A-4147-A177-3AD203B41FA5}">
                      <a16:colId xmlns:a16="http://schemas.microsoft.com/office/drawing/2014/main" val="3776488143"/>
                    </a:ext>
                  </a:extLst>
                </a:gridCol>
                <a:gridCol w="2104453">
                  <a:extLst>
                    <a:ext uri="{9D8B030D-6E8A-4147-A177-3AD203B41FA5}">
                      <a16:colId xmlns:a16="http://schemas.microsoft.com/office/drawing/2014/main" val="2894515880"/>
                    </a:ext>
                  </a:extLst>
                </a:gridCol>
              </a:tblGrid>
              <a:tr h="1730651">
                <a:tc>
                  <a:txBody>
                    <a:bodyPr/>
                    <a:lstStyle/>
                    <a:p>
                      <a:endParaRPr lang="en-GB"/>
                    </a:p>
                  </a:txBody>
                  <a:tcPr/>
                </a:tc>
                <a:tc>
                  <a:txBody>
                    <a:bodyPr/>
                    <a:lstStyle/>
                    <a:p>
                      <a:endParaRPr lang="en-GB" dirty="0"/>
                    </a:p>
                  </a:txBody>
                  <a:tcPr/>
                </a:tc>
                <a:extLst>
                  <a:ext uri="{0D108BD9-81ED-4DB2-BD59-A6C34878D82A}">
                    <a16:rowId xmlns:a16="http://schemas.microsoft.com/office/drawing/2014/main" val="2903700122"/>
                  </a:ext>
                </a:extLst>
              </a:tr>
              <a:tr h="1730651">
                <a:tc>
                  <a:txBody>
                    <a:bodyPr/>
                    <a:lstStyle/>
                    <a:p>
                      <a:endParaRPr lang="en-GB"/>
                    </a:p>
                  </a:txBody>
                  <a:tcPr/>
                </a:tc>
                <a:tc>
                  <a:txBody>
                    <a:bodyPr/>
                    <a:lstStyle/>
                    <a:p>
                      <a:endParaRPr lang="en-GB" dirty="0"/>
                    </a:p>
                  </a:txBody>
                  <a:tcPr/>
                </a:tc>
                <a:extLst>
                  <a:ext uri="{0D108BD9-81ED-4DB2-BD59-A6C34878D82A}">
                    <a16:rowId xmlns:a16="http://schemas.microsoft.com/office/drawing/2014/main" val="2386521256"/>
                  </a:ext>
                </a:extLst>
              </a:tr>
              <a:tr h="1730651">
                <a:tc>
                  <a:txBody>
                    <a:bodyPr/>
                    <a:lstStyle/>
                    <a:p>
                      <a:endParaRPr lang="en-GB"/>
                    </a:p>
                  </a:txBody>
                  <a:tcPr/>
                </a:tc>
                <a:tc>
                  <a:txBody>
                    <a:bodyPr/>
                    <a:lstStyle/>
                    <a:p>
                      <a:endParaRPr lang="en-GB" dirty="0"/>
                    </a:p>
                  </a:txBody>
                  <a:tcPr/>
                </a:tc>
                <a:extLst>
                  <a:ext uri="{0D108BD9-81ED-4DB2-BD59-A6C34878D82A}">
                    <a16:rowId xmlns:a16="http://schemas.microsoft.com/office/drawing/2014/main" val="1324239580"/>
                  </a:ext>
                </a:extLst>
              </a:tr>
            </a:tbl>
          </a:graphicData>
        </a:graphic>
      </p:graphicFrame>
      <p:sp>
        <p:nvSpPr>
          <p:cNvPr id="17" name="Rounded Rectangle 11">
            <a:extLst>
              <a:ext uri="{FF2B5EF4-FFF2-40B4-BE49-F238E27FC236}">
                <a16:creationId xmlns:a16="http://schemas.microsoft.com/office/drawing/2014/main" id="{A316DD52-7894-4A75-969C-CA0645DA2978}"/>
              </a:ext>
            </a:extLst>
          </p:cNvPr>
          <p:cNvSpPr/>
          <p:nvPr/>
        </p:nvSpPr>
        <p:spPr>
          <a:xfrm>
            <a:off x="10871199" y="258166"/>
            <a:ext cx="1056943" cy="4934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5" name="CuadroTexto 4">
            <a:extLst>
              <a:ext uri="{FF2B5EF4-FFF2-40B4-BE49-F238E27FC236}">
                <a16:creationId xmlns:a16="http://schemas.microsoft.com/office/drawing/2014/main" id="{21AB6F2A-5C40-E34E-A92F-BF990F71B2A4}"/>
              </a:ext>
            </a:extLst>
          </p:cNvPr>
          <p:cNvSpPr txBox="1"/>
          <p:nvPr/>
        </p:nvSpPr>
        <p:spPr>
          <a:xfrm>
            <a:off x="6922245" y="1477529"/>
            <a:ext cx="256802" cy="400110"/>
          </a:xfrm>
          <a:prstGeom prst="rect">
            <a:avLst/>
          </a:prstGeom>
          <a:noFill/>
        </p:spPr>
        <p:txBody>
          <a:bodyPr wrap="none" rtlCol="0">
            <a:spAutoFit/>
          </a:bodyPr>
          <a:lstStyle/>
          <a:p>
            <a:r>
              <a:rPr lang="es-GB" sz="2000" b="1" dirty="0">
                <a:solidFill>
                  <a:schemeClr val="accent5">
                    <a:lumMod val="50000"/>
                  </a:schemeClr>
                </a:solidFill>
              </a:rPr>
              <a:t>f</a:t>
            </a:r>
          </a:p>
        </p:txBody>
      </p:sp>
      <p:sp>
        <p:nvSpPr>
          <p:cNvPr id="34" name="CuadroTexto 33">
            <a:extLst>
              <a:ext uri="{FF2B5EF4-FFF2-40B4-BE49-F238E27FC236}">
                <a16:creationId xmlns:a16="http://schemas.microsoft.com/office/drawing/2014/main" id="{D64E305E-E7BA-A948-BC07-808AC1F10395}"/>
              </a:ext>
            </a:extLst>
          </p:cNvPr>
          <p:cNvSpPr txBox="1"/>
          <p:nvPr/>
        </p:nvSpPr>
        <p:spPr>
          <a:xfrm>
            <a:off x="6876560" y="2116283"/>
            <a:ext cx="348172" cy="400110"/>
          </a:xfrm>
          <a:prstGeom prst="rect">
            <a:avLst/>
          </a:prstGeom>
          <a:noFill/>
        </p:spPr>
        <p:txBody>
          <a:bodyPr wrap="none" rtlCol="0">
            <a:spAutoFit/>
          </a:bodyPr>
          <a:lstStyle/>
          <a:p>
            <a:r>
              <a:rPr lang="es-GB" sz="2000" b="1" dirty="0">
                <a:solidFill>
                  <a:schemeClr val="accent5">
                    <a:lumMod val="50000"/>
                  </a:schemeClr>
                </a:solidFill>
              </a:rPr>
              <a:t>e</a:t>
            </a:r>
          </a:p>
        </p:txBody>
      </p:sp>
      <p:sp>
        <p:nvSpPr>
          <p:cNvPr id="35" name="CuadroTexto 34">
            <a:extLst>
              <a:ext uri="{FF2B5EF4-FFF2-40B4-BE49-F238E27FC236}">
                <a16:creationId xmlns:a16="http://schemas.microsoft.com/office/drawing/2014/main" id="{78D46FBE-E716-BA48-8A08-C3E22F493500}"/>
              </a:ext>
            </a:extLst>
          </p:cNvPr>
          <p:cNvSpPr txBox="1"/>
          <p:nvPr/>
        </p:nvSpPr>
        <p:spPr>
          <a:xfrm>
            <a:off x="6873354" y="2776839"/>
            <a:ext cx="354584" cy="400110"/>
          </a:xfrm>
          <a:prstGeom prst="rect">
            <a:avLst/>
          </a:prstGeom>
          <a:noFill/>
        </p:spPr>
        <p:txBody>
          <a:bodyPr wrap="none" rtlCol="0">
            <a:spAutoFit/>
          </a:bodyPr>
          <a:lstStyle/>
          <a:p>
            <a:r>
              <a:rPr lang="es-GB" sz="2000" b="1" dirty="0">
                <a:solidFill>
                  <a:schemeClr val="accent5">
                    <a:lumMod val="50000"/>
                  </a:schemeClr>
                </a:solidFill>
              </a:rPr>
              <a:t>b</a:t>
            </a:r>
          </a:p>
        </p:txBody>
      </p:sp>
      <p:sp>
        <p:nvSpPr>
          <p:cNvPr id="36" name="CuadroTexto 35">
            <a:extLst>
              <a:ext uri="{FF2B5EF4-FFF2-40B4-BE49-F238E27FC236}">
                <a16:creationId xmlns:a16="http://schemas.microsoft.com/office/drawing/2014/main" id="{A4EA4B5D-F5A2-E34C-B6F9-39A72E6B656E}"/>
              </a:ext>
            </a:extLst>
          </p:cNvPr>
          <p:cNvSpPr txBox="1"/>
          <p:nvPr/>
        </p:nvSpPr>
        <p:spPr>
          <a:xfrm>
            <a:off x="6894644" y="3740323"/>
            <a:ext cx="312004" cy="400111"/>
          </a:xfrm>
          <a:prstGeom prst="rect">
            <a:avLst/>
          </a:prstGeom>
          <a:noFill/>
        </p:spPr>
        <p:txBody>
          <a:bodyPr wrap="square" rtlCol="0">
            <a:spAutoFit/>
          </a:bodyPr>
          <a:lstStyle/>
          <a:p>
            <a:r>
              <a:rPr lang="es-GB" sz="2000" b="1" dirty="0">
                <a:solidFill>
                  <a:schemeClr val="accent5">
                    <a:lumMod val="50000"/>
                  </a:schemeClr>
                </a:solidFill>
              </a:rPr>
              <a:t>d</a:t>
            </a:r>
          </a:p>
        </p:txBody>
      </p:sp>
      <p:sp>
        <p:nvSpPr>
          <p:cNvPr id="37" name="CuadroTexto 36">
            <a:extLst>
              <a:ext uri="{FF2B5EF4-FFF2-40B4-BE49-F238E27FC236}">
                <a16:creationId xmlns:a16="http://schemas.microsoft.com/office/drawing/2014/main" id="{6B2F4E70-5B64-A64C-9A68-65D435FBF4BB}"/>
              </a:ext>
            </a:extLst>
          </p:cNvPr>
          <p:cNvSpPr txBox="1"/>
          <p:nvPr/>
        </p:nvSpPr>
        <p:spPr>
          <a:xfrm>
            <a:off x="6894644" y="4474092"/>
            <a:ext cx="312004" cy="400111"/>
          </a:xfrm>
          <a:prstGeom prst="rect">
            <a:avLst/>
          </a:prstGeom>
          <a:noFill/>
        </p:spPr>
        <p:txBody>
          <a:bodyPr wrap="square" rtlCol="0">
            <a:spAutoFit/>
          </a:bodyPr>
          <a:lstStyle/>
          <a:p>
            <a:r>
              <a:rPr lang="es-GB" sz="2000" b="1" dirty="0">
                <a:solidFill>
                  <a:schemeClr val="accent5">
                    <a:lumMod val="50000"/>
                  </a:schemeClr>
                </a:solidFill>
              </a:rPr>
              <a:t>a</a:t>
            </a:r>
          </a:p>
        </p:txBody>
      </p:sp>
      <p:sp>
        <p:nvSpPr>
          <p:cNvPr id="38" name="CuadroTexto 37">
            <a:extLst>
              <a:ext uri="{FF2B5EF4-FFF2-40B4-BE49-F238E27FC236}">
                <a16:creationId xmlns:a16="http://schemas.microsoft.com/office/drawing/2014/main" id="{B5180152-6B64-304E-81BE-BD5F628B03D8}"/>
              </a:ext>
            </a:extLst>
          </p:cNvPr>
          <p:cNvSpPr txBox="1"/>
          <p:nvPr/>
        </p:nvSpPr>
        <p:spPr>
          <a:xfrm>
            <a:off x="6894644" y="5504298"/>
            <a:ext cx="312004" cy="400111"/>
          </a:xfrm>
          <a:prstGeom prst="rect">
            <a:avLst/>
          </a:prstGeom>
          <a:noFill/>
        </p:spPr>
        <p:txBody>
          <a:bodyPr wrap="square" rtlCol="0">
            <a:spAutoFit/>
          </a:bodyPr>
          <a:lstStyle/>
          <a:p>
            <a:r>
              <a:rPr lang="es-GB" sz="2000" b="1" dirty="0">
                <a:solidFill>
                  <a:schemeClr val="accent5">
                    <a:lumMod val="50000"/>
                  </a:schemeClr>
                </a:solidFill>
              </a:rPr>
              <a:t>c</a:t>
            </a:r>
          </a:p>
        </p:txBody>
      </p:sp>
      <p:sp>
        <p:nvSpPr>
          <p:cNvPr id="3" name="Rectangle 2"/>
          <p:cNvSpPr/>
          <p:nvPr/>
        </p:nvSpPr>
        <p:spPr>
          <a:xfrm>
            <a:off x="6034845" y="856739"/>
            <a:ext cx="1661032" cy="400110"/>
          </a:xfrm>
          <a:prstGeom prst="rect">
            <a:avLst/>
          </a:prstGeom>
        </p:spPr>
        <p:txBody>
          <a:bodyPr wrap="none">
            <a:spAutoFit/>
          </a:bodyPr>
          <a:lstStyle/>
          <a:p>
            <a:pPr algn="ctr"/>
            <a:r>
              <a:rPr lang="en-GB" sz="2000" b="1" dirty="0">
                <a:solidFill>
                  <a:schemeClr val="accent5">
                    <a:lumMod val="50000"/>
                  </a:schemeClr>
                </a:solidFill>
              </a:rPr>
              <a:t>¿</a:t>
            </a:r>
            <a:r>
              <a:rPr lang="en-GB" sz="2000" b="1" dirty="0" err="1">
                <a:solidFill>
                  <a:schemeClr val="accent5">
                    <a:lumMod val="50000"/>
                  </a:schemeClr>
                </a:solidFill>
              </a:rPr>
              <a:t>Qué</a:t>
            </a:r>
            <a:r>
              <a:rPr lang="en-GB" sz="2000" b="1" dirty="0">
                <a:solidFill>
                  <a:schemeClr val="accent5">
                    <a:lumMod val="50000"/>
                  </a:schemeClr>
                </a:solidFill>
              </a:rPr>
              <a:t> </a:t>
            </a:r>
            <a:r>
              <a:rPr lang="en-GB" sz="2000" b="1" dirty="0" err="1">
                <a:solidFill>
                  <a:schemeClr val="accent5">
                    <a:lumMod val="50000"/>
                  </a:schemeClr>
                </a:solidFill>
              </a:rPr>
              <a:t>letra</a:t>
            </a:r>
            <a:r>
              <a:rPr lang="en-GB" sz="2000" b="1" dirty="0">
                <a:solidFill>
                  <a:schemeClr val="accent5">
                    <a:lumMod val="50000"/>
                  </a:schemeClr>
                </a:solidFill>
              </a:rPr>
              <a:t>?</a:t>
            </a:r>
          </a:p>
        </p:txBody>
      </p:sp>
      <p:pic>
        <p:nvPicPr>
          <p:cNvPr id="40" name="Picture 2">
            <a:extLst>
              <a:ext uri="{FF2B5EF4-FFF2-40B4-BE49-F238E27FC236}">
                <a16:creationId xmlns:a16="http://schemas.microsoft.com/office/drawing/2014/main" id="{DBEC1844-2785-334C-BC08-C0F39825F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8807" y="1368183"/>
            <a:ext cx="2003038" cy="1101671"/>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8">
            <a:extLst>
              <a:ext uri="{FF2B5EF4-FFF2-40B4-BE49-F238E27FC236}">
                <a16:creationId xmlns:a16="http://schemas.microsoft.com/office/drawing/2014/main" id="{3EE59B34-434F-374A-BAB7-9244B14FD8F2}"/>
              </a:ext>
            </a:extLst>
          </p:cNvPr>
          <p:cNvSpPr/>
          <p:nvPr/>
        </p:nvSpPr>
        <p:spPr>
          <a:xfrm>
            <a:off x="7705917" y="1027132"/>
            <a:ext cx="537028" cy="49348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a</a:t>
            </a:r>
          </a:p>
        </p:txBody>
      </p:sp>
      <p:sp>
        <p:nvSpPr>
          <p:cNvPr id="42" name="CuadroTexto 41">
            <a:extLst>
              <a:ext uri="{FF2B5EF4-FFF2-40B4-BE49-F238E27FC236}">
                <a16:creationId xmlns:a16="http://schemas.microsoft.com/office/drawing/2014/main" id="{95892A96-B80C-3543-BCAC-33EAF1960C02}"/>
              </a:ext>
            </a:extLst>
          </p:cNvPr>
          <p:cNvSpPr txBox="1"/>
          <p:nvPr/>
        </p:nvSpPr>
        <p:spPr>
          <a:xfrm>
            <a:off x="7695237" y="2034832"/>
            <a:ext cx="2097049" cy="707886"/>
          </a:xfrm>
          <a:prstGeom prst="rect">
            <a:avLst/>
          </a:prstGeom>
          <a:noFill/>
        </p:spPr>
        <p:txBody>
          <a:bodyPr wrap="square" rtlCol="0">
            <a:spAutoFit/>
          </a:bodyPr>
          <a:lstStyle/>
          <a:p>
            <a:pPr algn="ctr"/>
            <a:r>
              <a:rPr lang="es-GB" sz="2000" dirty="0">
                <a:solidFill>
                  <a:schemeClr val="accent5">
                    <a:lumMod val="50000"/>
                  </a:schemeClr>
                </a:solidFill>
                <a:highlight>
                  <a:srgbClr val="FBF0D5"/>
                </a:highlight>
              </a:rPr>
              <a:t>Los Reyes de España</a:t>
            </a:r>
          </a:p>
        </p:txBody>
      </p:sp>
      <p:pic>
        <p:nvPicPr>
          <p:cNvPr id="7" name="Picture 2">
            <a:extLst>
              <a:ext uri="{FF2B5EF4-FFF2-40B4-BE49-F238E27FC236}">
                <a16:creationId xmlns:a16="http://schemas.microsoft.com/office/drawing/2014/main" id="{BDB06157-1089-6F4E-87BE-41A517A8AF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329"/>
          <a:stretch/>
        </p:blipFill>
        <p:spPr bwMode="auto">
          <a:xfrm>
            <a:off x="10135951" y="1066831"/>
            <a:ext cx="1403896" cy="1587918"/>
          </a:xfrm>
          <a:prstGeom prst="rect">
            <a:avLst/>
          </a:prstGeom>
          <a:noFill/>
          <a:extLst>
            <a:ext uri="{909E8E84-426E-40DD-AFC4-6F175D3DCCD1}">
              <a14:hiddenFill xmlns:a14="http://schemas.microsoft.com/office/drawing/2010/main">
                <a:solidFill>
                  <a:srgbClr val="FFFFFF"/>
                </a:solidFill>
              </a14:hiddenFill>
            </a:ext>
          </a:extLst>
        </p:spPr>
      </p:pic>
      <p:sp>
        <p:nvSpPr>
          <p:cNvPr id="43" name="CuadroTexto 42">
            <a:extLst>
              <a:ext uri="{FF2B5EF4-FFF2-40B4-BE49-F238E27FC236}">
                <a16:creationId xmlns:a16="http://schemas.microsoft.com/office/drawing/2014/main" id="{46FA91CE-CC5D-BB4F-921E-97681345A286}"/>
              </a:ext>
            </a:extLst>
          </p:cNvPr>
          <p:cNvSpPr txBox="1"/>
          <p:nvPr/>
        </p:nvSpPr>
        <p:spPr>
          <a:xfrm>
            <a:off x="9765126" y="2071887"/>
            <a:ext cx="2097049" cy="707886"/>
          </a:xfrm>
          <a:prstGeom prst="rect">
            <a:avLst/>
          </a:prstGeom>
          <a:noFill/>
        </p:spPr>
        <p:txBody>
          <a:bodyPr wrap="square" rtlCol="0">
            <a:spAutoFit/>
          </a:bodyPr>
          <a:lstStyle/>
          <a:p>
            <a:pPr algn="ctr"/>
            <a:r>
              <a:rPr lang="es-GB" sz="2000" dirty="0">
                <a:solidFill>
                  <a:schemeClr val="accent5">
                    <a:lumMod val="50000"/>
                  </a:schemeClr>
                </a:solidFill>
                <a:highlight>
                  <a:srgbClr val="FBF0D5"/>
                </a:highlight>
              </a:rPr>
              <a:t>El rey de los incas</a:t>
            </a:r>
          </a:p>
        </p:txBody>
      </p:sp>
      <p:sp>
        <p:nvSpPr>
          <p:cNvPr id="44" name="Rectangle 13">
            <a:extLst>
              <a:ext uri="{FF2B5EF4-FFF2-40B4-BE49-F238E27FC236}">
                <a16:creationId xmlns:a16="http://schemas.microsoft.com/office/drawing/2014/main" id="{6C5E639F-F4E4-B043-865E-385386EAA97F}"/>
              </a:ext>
            </a:extLst>
          </p:cNvPr>
          <p:cNvSpPr/>
          <p:nvPr/>
        </p:nvSpPr>
        <p:spPr>
          <a:xfrm>
            <a:off x="9817029" y="1017708"/>
            <a:ext cx="537028" cy="49348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002060"/>
                </a:solidFill>
              </a:rPr>
              <a:t>b</a:t>
            </a:r>
          </a:p>
        </p:txBody>
      </p:sp>
      <p:pic>
        <p:nvPicPr>
          <p:cNvPr id="4100" name="Picture 4">
            <a:extLst>
              <a:ext uri="{FF2B5EF4-FFF2-40B4-BE49-F238E27FC236}">
                <a16:creationId xmlns:a16="http://schemas.microsoft.com/office/drawing/2014/main" id="{BDA62FE5-5105-6B40-9252-51411DC321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2945" y="2862263"/>
            <a:ext cx="1163425" cy="1496277"/>
          </a:xfrm>
          <a:prstGeom prst="rect">
            <a:avLst/>
          </a:prstGeom>
          <a:noFill/>
          <a:extLst>
            <a:ext uri="{909E8E84-426E-40DD-AFC4-6F175D3DCCD1}">
              <a14:hiddenFill xmlns:a14="http://schemas.microsoft.com/office/drawing/2010/main">
                <a:solidFill>
                  <a:srgbClr val="FFFFFF"/>
                </a:solidFill>
              </a14:hiddenFill>
            </a:ext>
          </a:extLst>
        </p:spPr>
      </p:pic>
      <p:sp>
        <p:nvSpPr>
          <p:cNvPr id="45" name="CuadroTexto 44">
            <a:extLst>
              <a:ext uri="{FF2B5EF4-FFF2-40B4-BE49-F238E27FC236}">
                <a16:creationId xmlns:a16="http://schemas.microsoft.com/office/drawing/2014/main" id="{4B6F4081-2542-BC47-BA5B-7FE63BDF49F0}"/>
              </a:ext>
            </a:extLst>
          </p:cNvPr>
          <p:cNvSpPr txBox="1"/>
          <p:nvPr/>
        </p:nvSpPr>
        <p:spPr>
          <a:xfrm>
            <a:off x="7589454" y="3829034"/>
            <a:ext cx="2318928" cy="707886"/>
          </a:xfrm>
          <a:prstGeom prst="rect">
            <a:avLst/>
          </a:prstGeom>
          <a:noFill/>
        </p:spPr>
        <p:txBody>
          <a:bodyPr wrap="square" rtlCol="0">
            <a:spAutoFit/>
          </a:bodyPr>
          <a:lstStyle/>
          <a:p>
            <a:pPr algn="ctr"/>
            <a:r>
              <a:rPr lang="es-GB" sz="2000" dirty="0">
                <a:solidFill>
                  <a:schemeClr val="accent5">
                    <a:lumMod val="50000"/>
                  </a:schemeClr>
                </a:solidFill>
                <a:highlight>
                  <a:srgbClr val="FBF0D5"/>
                </a:highlight>
              </a:rPr>
              <a:t>El conquistador de Perú</a:t>
            </a:r>
          </a:p>
        </p:txBody>
      </p:sp>
      <p:sp>
        <p:nvSpPr>
          <p:cNvPr id="46" name="Rectangle 13">
            <a:extLst>
              <a:ext uri="{FF2B5EF4-FFF2-40B4-BE49-F238E27FC236}">
                <a16:creationId xmlns:a16="http://schemas.microsoft.com/office/drawing/2014/main" id="{8A0B32AB-B3E4-D741-A122-A4DA0504330B}"/>
              </a:ext>
            </a:extLst>
          </p:cNvPr>
          <p:cNvSpPr/>
          <p:nvPr/>
        </p:nvSpPr>
        <p:spPr>
          <a:xfrm>
            <a:off x="7726640" y="2754114"/>
            <a:ext cx="537028" cy="49348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c</a:t>
            </a:r>
          </a:p>
        </p:txBody>
      </p:sp>
      <p:pic>
        <p:nvPicPr>
          <p:cNvPr id="4102" name="Picture 6">
            <a:extLst>
              <a:ext uri="{FF2B5EF4-FFF2-40B4-BE49-F238E27FC236}">
                <a16:creationId xmlns:a16="http://schemas.microsoft.com/office/drawing/2014/main" id="{2FDC99BE-FF0E-5A45-B6B9-B185010900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36121" y="4574471"/>
            <a:ext cx="1366817" cy="1413038"/>
          </a:xfrm>
          <a:prstGeom prst="rect">
            <a:avLst/>
          </a:prstGeom>
          <a:noFill/>
          <a:extLst>
            <a:ext uri="{909E8E84-426E-40DD-AFC4-6F175D3DCCD1}">
              <a14:hiddenFill xmlns:a14="http://schemas.microsoft.com/office/drawing/2010/main">
                <a:solidFill>
                  <a:srgbClr val="FFFFFF"/>
                </a:solidFill>
              </a14:hiddenFill>
            </a:ext>
          </a:extLst>
        </p:spPr>
      </p:pic>
      <p:sp>
        <p:nvSpPr>
          <p:cNvPr id="47" name="CuadroTexto 46">
            <a:extLst>
              <a:ext uri="{FF2B5EF4-FFF2-40B4-BE49-F238E27FC236}">
                <a16:creationId xmlns:a16="http://schemas.microsoft.com/office/drawing/2014/main" id="{01D0B756-D24C-634C-BC8A-5943E93F296E}"/>
              </a:ext>
            </a:extLst>
          </p:cNvPr>
          <p:cNvSpPr txBox="1"/>
          <p:nvPr/>
        </p:nvSpPr>
        <p:spPr>
          <a:xfrm>
            <a:off x="10274160" y="5797252"/>
            <a:ext cx="1290738" cy="400110"/>
          </a:xfrm>
          <a:prstGeom prst="rect">
            <a:avLst/>
          </a:prstGeom>
          <a:noFill/>
        </p:spPr>
        <p:txBody>
          <a:bodyPr wrap="none" rtlCol="0">
            <a:spAutoFit/>
          </a:bodyPr>
          <a:lstStyle/>
          <a:p>
            <a:r>
              <a:rPr lang="es-GB" sz="2000" dirty="0">
                <a:solidFill>
                  <a:schemeClr val="accent5">
                    <a:lumMod val="50000"/>
                  </a:schemeClr>
                </a:solidFill>
                <a:highlight>
                  <a:srgbClr val="FBF0D5"/>
                </a:highlight>
              </a:rPr>
              <a:t>Los incas</a:t>
            </a:r>
          </a:p>
        </p:txBody>
      </p:sp>
      <p:sp>
        <p:nvSpPr>
          <p:cNvPr id="48" name="Rectangle 13">
            <a:extLst>
              <a:ext uri="{FF2B5EF4-FFF2-40B4-BE49-F238E27FC236}">
                <a16:creationId xmlns:a16="http://schemas.microsoft.com/office/drawing/2014/main" id="{155B96D6-1CA1-AF45-A680-5472A67121A4}"/>
              </a:ext>
            </a:extLst>
          </p:cNvPr>
          <p:cNvSpPr/>
          <p:nvPr/>
        </p:nvSpPr>
        <p:spPr>
          <a:xfrm>
            <a:off x="9817693" y="4482599"/>
            <a:ext cx="537028" cy="49348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f</a:t>
            </a:r>
          </a:p>
        </p:txBody>
      </p:sp>
      <p:pic>
        <p:nvPicPr>
          <p:cNvPr id="4104" name="Picture 8">
            <a:extLst>
              <a:ext uri="{FF2B5EF4-FFF2-40B4-BE49-F238E27FC236}">
                <a16:creationId xmlns:a16="http://schemas.microsoft.com/office/drawing/2014/main" id="{A4B39FAF-3BDA-874A-B1EF-0165CF1426A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390" r="51222"/>
          <a:stretch/>
        </p:blipFill>
        <p:spPr bwMode="auto">
          <a:xfrm>
            <a:off x="7932359" y="4583895"/>
            <a:ext cx="1622804" cy="1415760"/>
          </a:xfrm>
          <a:prstGeom prst="rect">
            <a:avLst/>
          </a:prstGeom>
          <a:noFill/>
          <a:extLst>
            <a:ext uri="{909E8E84-426E-40DD-AFC4-6F175D3DCCD1}">
              <a14:hiddenFill xmlns:a14="http://schemas.microsoft.com/office/drawing/2010/main">
                <a:solidFill>
                  <a:srgbClr val="FFFFFF"/>
                </a:solidFill>
              </a14:hiddenFill>
            </a:ext>
          </a:extLst>
        </p:spPr>
      </p:pic>
      <p:sp>
        <p:nvSpPr>
          <p:cNvPr id="50" name="CuadroTexto 49">
            <a:extLst>
              <a:ext uri="{FF2B5EF4-FFF2-40B4-BE49-F238E27FC236}">
                <a16:creationId xmlns:a16="http://schemas.microsoft.com/office/drawing/2014/main" id="{2ECDF657-3207-9049-97CB-0D2F54C629FA}"/>
              </a:ext>
            </a:extLst>
          </p:cNvPr>
          <p:cNvSpPr txBox="1"/>
          <p:nvPr/>
        </p:nvSpPr>
        <p:spPr>
          <a:xfrm>
            <a:off x="7579250" y="5787454"/>
            <a:ext cx="2382152" cy="400110"/>
          </a:xfrm>
          <a:prstGeom prst="rect">
            <a:avLst/>
          </a:prstGeom>
          <a:noFill/>
        </p:spPr>
        <p:txBody>
          <a:bodyPr wrap="square" rtlCol="0">
            <a:spAutoFit/>
          </a:bodyPr>
          <a:lstStyle/>
          <a:p>
            <a:pPr algn="ctr"/>
            <a:r>
              <a:rPr lang="es-GB" sz="2000" dirty="0">
                <a:solidFill>
                  <a:schemeClr val="accent5">
                    <a:lumMod val="50000"/>
                  </a:schemeClr>
                </a:solidFill>
                <a:highlight>
                  <a:srgbClr val="FBF0D5"/>
                </a:highlight>
              </a:rPr>
              <a:t>Ciudad en Perú</a:t>
            </a:r>
          </a:p>
        </p:txBody>
      </p:sp>
      <p:sp>
        <p:nvSpPr>
          <p:cNvPr id="51" name="Rectangle 13">
            <a:extLst>
              <a:ext uri="{FF2B5EF4-FFF2-40B4-BE49-F238E27FC236}">
                <a16:creationId xmlns:a16="http://schemas.microsoft.com/office/drawing/2014/main" id="{61544515-294D-1C48-BBA2-E96A552870B1}"/>
              </a:ext>
            </a:extLst>
          </p:cNvPr>
          <p:cNvSpPr/>
          <p:nvPr/>
        </p:nvSpPr>
        <p:spPr>
          <a:xfrm>
            <a:off x="7719236" y="4491659"/>
            <a:ext cx="537028" cy="49348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e</a:t>
            </a:r>
          </a:p>
        </p:txBody>
      </p:sp>
      <p:pic>
        <p:nvPicPr>
          <p:cNvPr id="53" name="Picture 10" descr="Horse Stock photography Royalty-free - horse png download - 1216 ...">
            <a:extLst>
              <a:ext uri="{FF2B5EF4-FFF2-40B4-BE49-F238E27FC236}">
                <a16:creationId xmlns:a16="http://schemas.microsoft.com/office/drawing/2014/main" id="{40CCAF11-603D-004A-953A-85EBA8AC23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235362" y="2973237"/>
            <a:ext cx="1740254" cy="1287973"/>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13">
            <a:extLst>
              <a:ext uri="{FF2B5EF4-FFF2-40B4-BE49-F238E27FC236}">
                <a16:creationId xmlns:a16="http://schemas.microsoft.com/office/drawing/2014/main" id="{DB84ED4A-3268-8C41-9A9B-E6A71D3191AC}"/>
              </a:ext>
            </a:extLst>
          </p:cNvPr>
          <p:cNvSpPr/>
          <p:nvPr/>
        </p:nvSpPr>
        <p:spPr>
          <a:xfrm>
            <a:off x="9823689" y="2754114"/>
            <a:ext cx="537028" cy="49348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d</a:t>
            </a:r>
          </a:p>
        </p:txBody>
      </p:sp>
      <p:sp>
        <p:nvSpPr>
          <p:cNvPr id="55" name="CuadroTexto 54">
            <a:extLst>
              <a:ext uri="{FF2B5EF4-FFF2-40B4-BE49-F238E27FC236}">
                <a16:creationId xmlns:a16="http://schemas.microsoft.com/office/drawing/2014/main" id="{F3C74846-8AF4-194F-BA46-9A2912B3FAC6}"/>
              </a:ext>
            </a:extLst>
          </p:cNvPr>
          <p:cNvSpPr txBox="1"/>
          <p:nvPr/>
        </p:nvSpPr>
        <p:spPr>
          <a:xfrm>
            <a:off x="10070721" y="4090410"/>
            <a:ext cx="1702710" cy="400110"/>
          </a:xfrm>
          <a:prstGeom prst="rect">
            <a:avLst/>
          </a:prstGeom>
          <a:noFill/>
        </p:spPr>
        <p:txBody>
          <a:bodyPr wrap="none" rtlCol="0">
            <a:spAutoFit/>
          </a:bodyPr>
          <a:lstStyle/>
          <a:p>
            <a:pPr algn="ctr"/>
            <a:r>
              <a:rPr lang="es-GB" sz="2000" dirty="0">
                <a:solidFill>
                  <a:schemeClr val="accent5">
                    <a:lumMod val="50000"/>
                  </a:schemeClr>
                </a:solidFill>
                <a:highlight>
                  <a:srgbClr val="FBF0D5"/>
                </a:highlight>
              </a:rPr>
              <a:t>Los caballos</a:t>
            </a:r>
          </a:p>
        </p:txBody>
      </p:sp>
      <p:pic>
        <p:nvPicPr>
          <p:cNvPr id="56" name="Picture 12" descr="Horse Download - Grazing horses png download - 500*500 - Free ...">
            <a:extLst>
              <a:ext uri="{FF2B5EF4-FFF2-40B4-BE49-F238E27FC236}">
                <a16:creationId xmlns:a16="http://schemas.microsoft.com/office/drawing/2014/main" id="{00B8B6C8-1E5E-1044-BF86-6B7A28E278D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1081" t="27254" r="21081" b="20953"/>
          <a:stretch/>
        </p:blipFill>
        <p:spPr bwMode="auto">
          <a:xfrm flipH="1">
            <a:off x="10220307" y="3324631"/>
            <a:ext cx="1116476" cy="999793"/>
          </a:xfrm>
          <a:prstGeom prst="rect">
            <a:avLst/>
          </a:prstGeom>
          <a:noFill/>
          <a:extLst>
            <a:ext uri="{909E8E84-426E-40DD-AFC4-6F175D3DCCD1}">
              <a14:hiddenFill xmlns:a14="http://schemas.microsoft.com/office/drawing/2010/main">
                <a:solidFill>
                  <a:srgbClr val="FFFFFF"/>
                </a:solidFill>
              </a14:hiddenFill>
            </a:ext>
          </a:extLst>
        </p:spPr>
      </p:pic>
      <p:sp>
        <p:nvSpPr>
          <p:cNvPr id="81" name="Action Button: Custom 30">
            <a:hlinkClick r:id="" action="ppaction://noaction" highlightClick="1"/>
            <a:extLst>
              <a:ext uri="{FF2B5EF4-FFF2-40B4-BE49-F238E27FC236}">
                <a16:creationId xmlns:a16="http://schemas.microsoft.com/office/drawing/2014/main" id="{FE55EA88-691E-EB43-9878-34935D86144F}"/>
              </a:ext>
            </a:extLst>
          </p:cNvPr>
          <p:cNvSpPr/>
          <p:nvPr/>
        </p:nvSpPr>
        <p:spPr>
          <a:xfrm>
            <a:off x="221322" y="1366159"/>
            <a:ext cx="312004" cy="340803"/>
          </a:xfrm>
          <a:prstGeom prst="actionButtonBlank">
            <a:avLst/>
          </a:prstGeom>
          <a:solidFill>
            <a:schemeClr val="bg2">
              <a:lumMod val="5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1</a:t>
            </a:r>
          </a:p>
        </p:txBody>
      </p:sp>
      <p:sp>
        <p:nvSpPr>
          <p:cNvPr id="82" name="Action Button: Custom 30">
            <a:hlinkClick r:id="" action="ppaction://noaction" highlightClick="1"/>
            <a:extLst>
              <a:ext uri="{FF2B5EF4-FFF2-40B4-BE49-F238E27FC236}">
                <a16:creationId xmlns:a16="http://schemas.microsoft.com/office/drawing/2014/main" id="{E725F330-ABBB-8149-9E7D-0E8B83832160}"/>
              </a:ext>
            </a:extLst>
          </p:cNvPr>
          <p:cNvSpPr/>
          <p:nvPr/>
        </p:nvSpPr>
        <p:spPr>
          <a:xfrm>
            <a:off x="221322" y="2103670"/>
            <a:ext cx="312004" cy="340803"/>
          </a:xfrm>
          <a:prstGeom prst="actionButtonBlank">
            <a:avLst/>
          </a:prstGeom>
          <a:solidFill>
            <a:schemeClr val="bg2">
              <a:lumMod val="5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2</a:t>
            </a:r>
          </a:p>
        </p:txBody>
      </p:sp>
      <p:sp>
        <p:nvSpPr>
          <p:cNvPr id="83" name="Action Button: Custom 30">
            <a:hlinkClick r:id="" action="ppaction://noaction" highlightClick="1"/>
            <a:extLst>
              <a:ext uri="{FF2B5EF4-FFF2-40B4-BE49-F238E27FC236}">
                <a16:creationId xmlns:a16="http://schemas.microsoft.com/office/drawing/2014/main" id="{05F6C67F-E061-EC48-8EA7-B1222CD042E2}"/>
              </a:ext>
            </a:extLst>
          </p:cNvPr>
          <p:cNvSpPr/>
          <p:nvPr/>
        </p:nvSpPr>
        <p:spPr>
          <a:xfrm>
            <a:off x="221322" y="2769622"/>
            <a:ext cx="312004" cy="340803"/>
          </a:xfrm>
          <a:prstGeom prst="actionButtonBlank">
            <a:avLst/>
          </a:prstGeom>
          <a:solidFill>
            <a:schemeClr val="bg2">
              <a:lumMod val="5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3</a:t>
            </a:r>
          </a:p>
        </p:txBody>
      </p:sp>
      <p:sp>
        <p:nvSpPr>
          <p:cNvPr id="84" name="Action Button: Custom 30">
            <a:hlinkClick r:id="" action="ppaction://noaction" highlightClick="1"/>
            <a:extLst>
              <a:ext uri="{FF2B5EF4-FFF2-40B4-BE49-F238E27FC236}">
                <a16:creationId xmlns:a16="http://schemas.microsoft.com/office/drawing/2014/main" id="{4F22B437-AD19-BA49-8E2D-00D8F0FAF961}"/>
              </a:ext>
            </a:extLst>
          </p:cNvPr>
          <p:cNvSpPr/>
          <p:nvPr/>
        </p:nvSpPr>
        <p:spPr>
          <a:xfrm>
            <a:off x="222334" y="3824381"/>
            <a:ext cx="312004" cy="340803"/>
          </a:xfrm>
          <a:prstGeom prst="actionButtonBlank">
            <a:avLst/>
          </a:prstGeom>
          <a:solidFill>
            <a:schemeClr val="bg2">
              <a:lumMod val="5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4</a:t>
            </a:r>
          </a:p>
        </p:txBody>
      </p:sp>
      <p:sp>
        <p:nvSpPr>
          <p:cNvPr id="85" name="Action Button: Custom 30">
            <a:hlinkClick r:id="" action="ppaction://noaction" highlightClick="1"/>
            <a:extLst>
              <a:ext uri="{FF2B5EF4-FFF2-40B4-BE49-F238E27FC236}">
                <a16:creationId xmlns:a16="http://schemas.microsoft.com/office/drawing/2014/main" id="{F68BABD4-094D-2B41-A06A-1EB918E37868}"/>
              </a:ext>
            </a:extLst>
          </p:cNvPr>
          <p:cNvSpPr/>
          <p:nvPr/>
        </p:nvSpPr>
        <p:spPr>
          <a:xfrm>
            <a:off x="221322" y="4536920"/>
            <a:ext cx="312004" cy="340803"/>
          </a:xfrm>
          <a:prstGeom prst="actionButtonBlank">
            <a:avLst/>
          </a:prstGeom>
          <a:solidFill>
            <a:schemeClr val="bg2">
              <a:lumMod val="5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5</a:t>
            </a:r>
          </a:p>
        </p:txBody>
      </p:sp>
      <p:sp>
        <p:nvSpPr>
          <p:cNvPr id="86" name="Action Button: Custom 30">
            <a:hlinkClick r:id="" action="ppaction://noaction" highlightClick="1"/>
            <a:extLst>
              <a:ext uri="{FF2B5EF4-FFF2-40B4-BE49-F238E27FC236}">
                <a16:creationId xmlns:a16="http://schemas.microsoft.com/office/drawing/2014/main" id="{B0BD431B-9215-CA4B-8432-3338445E105A}"/>
              </a:ext>
            </a:extLst>
          </p:cNvPr>
          <p:cNvSpPr/>
          <p:nvPr/>
        </p:nvSpPr>
        <p:spPr>
          <a:xfrm>
            <a:off x="221322" y="5527969"/>
            <a:ext cx="312004" cy="340803"/>
          </a:xfrm>
          <a:prstGeom prst="actionButtonBlank">
            <a:avLst/>
          </a:prstGeom>
          <a:solidFill>
            <a:schemeClr val="bg2">
              <a:lumMod val="5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6</a:t>
            </a:r>
          </a:p>
        </p:txBody>
      </p:sp>
    </p:spTree>
    <p:extLst>
      <p:ext uri="{BB962C8B-B14F-4D97-AF65-F5344CB8AC3E}">
        <p14:creationId xmlns:p14="http://schemas.microsoft.com/office/powerpoint/2010/main" val="388881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p:bldP spid="35" grpId="0"/>
      <p:bldP spid="36"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-ar verbs: 1</a:t>
            </a:r>
            <a:r>
              <a:rPr lang="en-GB" sz="2400" b="1" baseline="30000" dirty="0">
                <a:solidFill>
                  <a:schemeClr val="bg1"/>
                </a:solidFill>
              </a:rPr>
              <a:t>st</a:t>
            </a:r>
            <a:r>
              <a:rPr lang="en-GB" sz="2400" b="1" dirty="0">
                <a:solidFill>
                  <a:schemeClr val="bg1"/>
                </a:solidFill>
              </a:rPr>
              <a:t> person singular (</a:t>
            </a:r>
            <a:r>
              <a:rPr lang="en-GB" sz="2400" b="1" dirty="0" err="1">
                <a:solidFill>
                  <a:schemeClr val="bg1"/>
                </a:solidFill>
              </a:rPr>
              <a:t>preterite</a:t>
            </a:r>
            <a:r>
              <a:rPr lang="en-GB" sz="2400" b="1" dirty="0">
                <a:solidFill>
                  <a:schemeClr val="bg1"/>
                </a:solidFill>
              </a:rPr>
              <a:t>)</a:t>
            </a:r>
            <a:br>
              <a:rPr lang="en-GB" sz="2400" b="1" dirty="0">
                <a:solidFill>
                  <a:schemeClr val="bg1"/>
                </a:solidFill>
              </a:rPr>
            </a:br>
            <a:r>
              <a:rPr lang="en-GB" sz="2400" b="1" dirty="0">
                <a:solidFill>
                  <a:schemeClr val="bg1"/>
                </a:solidFill>
              </a:rPr>
              <a:t>3</a:t>
            </a:r>
            <a:r>
              <a:rPr lang="en-GB" sz="2400" b="1" baseline="30000" dirty="0">
                <a:solidFill>
                  <a:schemeClr val="bg1"/>
                </a:solidFill>
              </a:rPr>
              <a:t>rd</a:t>
            </a:r>
            <a:r>
              <a:rPr lang="en-GB" sz="2400" b="1" dirty="0">
                <a:solidFill>
                  <a:schemeClr val="bg1"/>
                </a:solidFill>
              </a:rPr>
              <a:t> person plural (preterite)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60177" y="1226600"/>
            <a:ext cx="1142599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 Spanish the –ar verb endings change depending on who the verb refers to.</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TextBox 9"/>
          <p:cNvSpPr txBox="1"/>
          <p:nvPr/>
        </p:nvSpPr>
        <p:spPr>
          <a:xfrm>
            <a:off x="354403" y="3473194"/>
            <a:ext cx="574159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latin typeface="Century Gothic" panose="020B0502020202020204" pitchFamily="34" charset="0"/>
              </a:rPr>
              <a:t>Atac</a:t>
            </a:r>
            <a:r>
              <a:rPr lang="en-GB" sz="2600" b="1" dirty="0" err="1">
                <a:solidFill>
                  <a:srgbClr val="E25B00"/>
                </a:solidFill>
                <a:latin typeface="Century Gothic" panose="020B0502020202020204" pitchFamily="34" charset="0"/>
              </a:rPr>
              <a:t>ó</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_____________________</a:t>
            </a:r>
          </a:p>
        </p:txBody>
      </p:sp>
      <p:sp>
        <p:nvSpPr>
          <p:cNvPr id="11" name="Rectangle 10"/>
          <p:cNvSpPr/>
          <p:nvPr/>
        </p:nvSpPr>
        <p:spPr>
          <a:xfrm>
            <a:off x="1950648" y="3473194"/>
            <a:ext cx="3413114" cy="492443"/>
          </a:xfrm>
          <a:prstGeom prst="rect">
            <a:avLst/>
          </a:prstGeom>
        </p:spPr>
        <p:txBody>
          <a:bodyPr wrap="none">
            <a:spAutoFit/>
          </a:bodyPr>
          <a:lstStyle/>
          <a:p>
            <a:pPr lvl="0">
              <a:defRPr/>
            </a:pPr>
            <a:r>
              <a:rPr lang="en-GB" sz="2600" dirty="0">
                <a:solidFill>
                  <a:srgbClr val="002060"/>
                </a:solidFill>
                <a:latin typeface="Century Gothic" panose="020B0502020202020204" pitchFamily="34" charset="0"/>
              </a:rPr>
              <a:t>(s/he </a:t>
            </a:r>
            <a:r>
              <a:rPr lang="en-GB" sz="2600" b="1" dirty="0">
                <a:solidFill>
                  <a:srgbClr val="002060"/>
                </a:solidFill>
                <a:latin typeface="Century Gothic" panose="020B0502020202020204" pitchFamily="34" charset="0"/>
              </a:rPr>
              <a:t>or</a:t>
            </a:r>
            <a:r>
              <a:rPr lang="en-GB" sz="2600" dirty="0">
                <a:solidFill>
                  <a:srgbClr val="002060"/>
                </a:solidFill>
                <a:latin typeface="Century Gothic" panose="020B0502020202020204" pitchFamily="34" charset="0"/>
              </a:rPr>
              <a:t> it attacked)</a:t>
            </a:r>
            <a:endParaRPr lang="en-GB" sz="2600" b="1" dirty="0">
              <a:solidFill>
                <a:srgbClr val="002060"/>
              </a:solidFill>
              <a:latin typeface="Century Gothic" panose="020B0502020202020204" pitchFamily="34" charset="0"/>
            </a:endParaRPr>
          </a:p>
        </p:txBody>
      </p:sp>
      <p:sp>
        <p:nvSpPr>
          <p:cNvPr id="12" name="TextBox 11"/>
          <p:cNvSpPr txBox="1"/>
          <p:nvPr/>
        </p:nvSpPr>
        <p:spPr>
          <a:xfrm>
            <a:off x="6278075" y="3473194"/>
            <a:ext cx="50201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latin typeface="Century Gothic" panose="020B0502020202020204" pitchFamily="34" charset="0"/>
              </a:rPr>
              <a:t>Coloc</a:t>
            </a:r>
            <a:r>
              <a:rPr lang="en-GB" sz="2600" b="1" dirty="0" err="1">
                <a:solidFill>
                  <a:srgbClr val="E25B00"/>
                </a:solidFill>
                <a:latin typeface="Century Gothic" panose="020B0502020202020204" pitchFamily="34" charset="0"/>
              </a:rPr>
              <a:t>ó</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__________________.</a:t>
            </a:r>
          </a:p>
        </p:txBody>
      </p:sp>
      <p:sp>
        <p:nvSpPr>
          <p:cNvPr id="13" name="Rectangle 12"/>
          <p:cNvSpPr/>
          <p:nvPr/>
        </p:nvSpPr>
        <p:spPr>
          <a:xfrm>
            <a:off x="7862562" y="3473194"/>
            <a:ext cx="3089307" cy="492443"/>
          </a:xfrm>
          <a:prstGeom prst="rect">
            <a:avLst/>
          </a:prstGeom>
        </p:spPr>
        <p:txBody>
          <a:bodyPr wrap="none">
            <a:spAutoFit/>
          </a:bodyPr>
          <a:lstStyle/>
          <a:p>
            <a:pPr lvl="0">
              <a:defRPr/>
            </a:pPr>
            <a:r>
              <a:rPr lang="en-GB" sz="2600" dirty="0">
                <a:solidFill>
                  <a:srgbClr val="002060"/>
                </a:solidFill>
                <a:latin typeface="Century Gothic" panose="020B0502020202020204" pitchFamily="34" charset="0"/>
              </a:rPr>
              <a:t>(s/he </a:t>
            </a:r>
            <a:r>
              <a:rPr lang="en-GB" sz="2600" b="1" dirty="0">
                <a:solidFill>
                  <a:srgbClr val="002060"/>
                </a:solidFill>
                <a:latin typeface="Century Gothic" panose="020B0502020202020204" pitchFamily="34" charset="0"/>
              </a:rPr>
              <a:t>or</a:t>
            </a:r>
            <a:r>
              <a:rPr lang="en-GB" sz="2600" dirty="0">
                <a:solidFill>
                  <a:srgbClr val="002060"/>
                </a:solidFill>
                <a:latin typeface="Century Gothic" panose="020B0502020202020204" pitchFamily="34" charset="0"/>
              </a:rPr>
              <a:t> it placed)</a:t>
            </a:r>
            <a:endParaRPr lang="en-GB" sz="2600" b="1" dirty="0">
              <a:solidFill>
                <a:srgbClr val="002060"/>
              </a:solidFill>
              <a:latin typeface="Century Gothic" panose="020B0502020202020204" pitchFamily="34" charset="0"/>
            </a:endParaRPr>
          </a:p>
        </p:txBody>
      </p:sp>
      <p:sp>
        <p:nvSpPr>
          <p:cNvPr id="14" name="TextBox 13"/>
          <p:cNvSpPr txBox="1"/>
          <p:nvPr/>
        </p:nvSpPr>
        <p:spPr>
          <a:xfrm>
            <a:off x="260177" y="2313647"/>
            <a:ext cx="10691693"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a:t>
            </a:r>
            <a:r>
              <a:rPr lang="en-GB" sz="2600" dirty="0">
                <a:solidFill>
                  <a:srgbClr val="002060"/>
                </a:solidFill>
                <a:latin typeface="Century Gothic" panose="020B0502020202020204" pitchFamily="34" charset="0"/>
              </a:rPr>
              <a:t> ‘</a:t>
            </a:r>
            <a:r>
              <a:rPr lang="en-GB" sz="2600" b="1" dirty="0">
                <a:solidFill>
                  <a:srgbClr val="002060"/>
                </a:solidFill>
                <a:latin typeface="Century Gothic" panose="020B0502020202020204" pitchFamily="34" charset="0"/>
              </a:rPr>
              <a:t>it</a:t>
            </a:r>
            <a:r>
              <a:rPr lang="en-GB" sz="2600" dirty="0">
                <a:solidFill>
                  <a:srgbClr val="002060"/>
                </a:solidFill>
                <a:latin typeface="Century Gothic" panose="020B0502020202020204" pitchFamily="34" charset="0"/>
              </a:rPr>
              <a:t>’ for a completed action in the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past, remove –</a:t>
            </a:r>
            <a:r>
              <a:rPr lang="en-GB" sz="2600" dirty="0">
                <a:solidFill>
                  <a:srgbClr val="002060"/>
                </a:solidFill>
                <a:latin typeface="Century Gothic" panose="020B0502020202020204" pitchFamily="34" charset="0"/>
              </a:rPr>
              <a:t>a</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and</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 _____</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sz="2600" dirty="0">
                <a:solidFill>
                  <a:srgbClr val="203864"/>
                </a:solidFill>
                <a:latin typeface="Century Gothic" panose="020B0502020202020204" pitchFamily="34" charset="0"/>
              </a:rPr>
              <a:t>(with accent!)</a:t>
            </a:r>
            <a:r>
              <a:rPr kumimoji="0" lang="en-GB" sz="2600" i="0" u="none" strike="noStrike" kern="1200" cap="none" spc="0" normalizeH="0" baseline="0" noProof="0" dirty="0">
                <a:ln>
                  <a:noFill/>
                </a:ln>
                <a:solidFill>
                  <a:srgbClr val="203864"/>
                </a:solidFill>
                <a:effectLst/>
                <a:uLnTx/>
                <a:uFillTx/>
                <a:latin typeface="Century Gothic" panose="020B0502020202020204" pitchFamily="34" charset="0"/>
              </a:rPr>
              <a:t>. </a:t>
            </a:r>
          </a:p>
        </p:txBody>
      </p:sp>
      <p:sp>
        <p:nvSpPr>
          <p:cNvPr id="19" name="TextBox 18"/>
          <p:cNvSpPr txBox="1"/>
          <p:nvPr/>
        </p:nvSpPr>
        <p:spPr>
          <a:xfrm>
            <a:off x="4889169" y="5525436"/>
            <a:ext cx="172917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rgbClr val="002060"/>
                </a:solidFill>
                <a:latin typeface="Century Gothic" panose="020B0502020202020204" pitchFamily="34" charset="0"/>
              </a:rPr>
              <a:t>prob</a:t>
            </a:r>
            <a:endParaRPr kumimoji="0" lang="en-GB" sz="26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0" name="TextBox 19"/>
          <p:cNvSpPr txBox="1"/>
          <p:nvPr/>
        </p:nvSpPr>
        <p:spPr>
          <a:xfrm>
            <a:off x="2534372" y="2658026"/>
            <a:ext cx="66016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rgbClr val="E25B00"/>
                </a:solidFill>
                <a:latin typeface="Century Gothic" panose="020B0502020202020204" pitchFamily="34" charset="0"/>
              </a:rPr>
              <a:t>-</a:t>
            </a:r>
            <a:r>
              <a:rPr lang="en-GB" sz="2600" b="1" dirty="0" err="1">
                <a:solidFill>
                  <a:srgbClr val="E25B00"/>
                </a:solidFill>
                <a:latin typeface="Century Gothic" panose="020B0502020202020204" pitchFamily="34" charset="0"/>
              </a:rPr>
              <a:t>ó</a:t>
            </a:r>
            <a:endParaRPr kumimoji="0" lang="en-GB" sz="2600" b="1" i="0" u="none" strike="noStrike" kern="1200" cap="none" spc="0" normalizeH="0" baseline="0" noProof="0" dirty="0">
              <a:ln>
                <a:noFill/>
              </a:ln>
              <a:solidFill>
                <a:srgbClr val="E25B00"/>
              </a:solidFill>
              <a:effectLst/>
              <a:uLnTx/>
              <a:uFillTx/>
              <a:latin typeface="Century Gothic" panose="020B0502020202020204" pitchFamily="34" charset="0"/>
            </a:endParaRPr>
          </a:p>
        </p:txBody>
      </p:sp>
      <p:cxnSp>
        <p:nvCxnSpPr>
          <p:cNvPr id="21" name="Straight Arrow Connector 20"/>
          <p:cNvCxnSpPr/>
          <p:nvPr/>
        </p:nvCxnSpPr>
        <p:spPr>
          <a:xfrm>
            <a:off x="6485681" y="5733250"/>
            <a:ext cx="159282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862562" y="5842800"/>
            <a:ext cx="421149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600" dirty="0">
                <a:solidFill>
                  <a:srgbClr val="002060"/>
                </a:solidFill>
                <a:latin typeface="Century Gothic" panose="020B0502020202020204" pitchFamily="34" charset="0"/>
              </a:rPr>
              <a:t>they tried/tasted</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p:cNvSpPr txBox="1"/>
          <p:nvPr/>
        </p:nvSpPr>
        <p:spPr>
          <a:xfrm>
            <a:off x="649924" y="5525436"/>
            <a:ext cx="216669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rgbClr val="002060"/>
                </a:solidFill>
                <a:latin typeface="Century Gothic" panose="020B0502020202020204" pitchFamily="34" charset="0"/>
              </a:rPr>
              <a:t>Prob</a:t>
            </a:r>
            <a:r>
              <a:rPr lang="en-GB" sz="2600" strike="sngStrike" dirty="0" err="1">
                <a:solidFill>
                  <a:srgbClr val="002060"/>
                </a:solidFill>
                <a:latin typeface="Century Gothic" panose="020B0502020202020204" pitchFamily="34" charset="0"/>
              </a:rPr>
              <a:t>a</a:t>
            </a:r>
            <a:r>
              <a:rPr kumimoji="0" lang="en-GB" sz="26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endParaRPr kumimoji="0" lang="en-GB" sz="2600" b="1" i="0" u="none" strike="sng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cxnSp>
        <p:nvCxnSpPr>
          <p:cNvPr id="24" name="Straight Arrow Connector 23"/>
          <p:cNvCxnSpPr/>
          <p:nvPr/>
        </p:nvCxnSpPr>
        <p:spPr>
          <a:xfrm>
            <a:off x="2864455" y="5813056"/>
            <a:ext cx="159282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13">
            <a:extLst>
              <a:ext uri="{FF2B5EF4-FFF2-40B4-BE49-F238E27FC236}">
                <a16:creationId xmlns:a16="http://schemas.microsoft.com/office/drawing/2014/main" id="{EF1046E9-3C81-B940-85C9-666E062C07A5}"/>
              </a:ext>
            </a:extLst>
          </p:cNvPr>
          <p:cNvSpPr txBox="1"/>
          <p:nvPr/>
        </p:nvSpPr>
        <p:spPr>
          <a:xfrm>
            <a:off x="260176" y="4357553"/>
            <a:ext cx="10691693"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r>
              <a:rPr lang="en-GB" sz="2600" dirty="0">
                <a:solidFill>
                  <a:srgbClr val="002060"/>
                </a:solidFill>
                <a:latin typeface="Century Gothic" panose="020B0502020202020204" pitchFamily="34" charset="0"/>
              </a:rPr>
              <a:t>’ for a completed action in the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past, remove –</a:t>
            </a:r>
            <a:r>
              <a:rPr lang="en-GB" sz="2600" dirty="0">
                <a:solidFill>
                  <a:srgbClr val="002060"/>
                </a:solidFill>
                <a:latin typeface="Century Gothic" panose="020B0502020202020204" pitchFamily="34" charset="0"/>
              </a:rPr>
              <a:t>a</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and</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 </a:t>
            </a:r>
            <a:r>
              <a:rPr kumimoji="0" lang="en-GB" sz="2600" b="1" i="0" strike="noStrike" kern="1200" cap="none" spc="0" normalizeH="0" baseline="0" noProof="0" dirty="0">
                <a:ln>
                  <a:noFill/>
                </a:ln>
                <a:solidFill>
                  <a:srgbClr val="E4692F"/>
                </a:solidFill>
                <a:effectLst/>
                <a:uLnTx/>
                <a:uFillTx/>
                <a:latin typeface="Century Gothic" panose="020B0502020202020204" pitchFamily="34" charset="0"/>
                <a:ea typeface="+mn-ea"/>
                <a:cs typeface="+mn-cs"/>
              </a:rPr>
              <a:t>–</a:t>
            </a:r>
            <a:r>
              <a:rPr kumimoji="0" lang="en-GB" sz="2600" b="1" i="0" strike="noStrike" kern="1200" cap="none" spc="0" normalizeH="0" baseline="0" noProof="0" dirty="0" err="1">
                <a:ln>
                  <a:noFill/>
                </a:ln>
                <a:solidFill>
                  <a:srgbClr val="E4692F"/>
                </a:solidFill>
                <a:effectLst/>
                <a:uLnTx/>
                <a:uFillTx/>
                <a:latin typeface="Century Gothic" panose="020B0502020202020204" pitchFamily="34" charset="0"/>
                <a:ea typeface="+mn-ea"/>
                <a:cs typeface="+mn-cs"/>
              </a:rPr>
              <a:t>aron</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600" i="0" u="none" strike="noStrike" kern="1200" cap="none" spc="0" normalizeH="0" baseline="0" noProof="0" dirty="0">
              <a:ln>
                <a:noFill/>
              </a:ln>
              <a:solidFill>
                <a:srgbClr val="203864"/>
              </a:solidFill>
              <a:effectLst/>
              <a:uLnTx/>
              <a:uFillTx/>
              <a:latin typeface="Century Gothic" panose="020B0502020202020204" pitchFamily="34" charset="0"/>
            </a:endParaRPr>
          </a:p>
        </p:txBody>
      </p:sp>
      <p:sp>
        <p:nvSpPr>
          <p:cNvPr id="29" name="TextBox 18">
            <a:extLst>
              <a:ext uri="{FF2B5EF4-FFF2-40B4-BE49-F238E27FC236}">
                <a16:creationId xmlns:a16="http://schemas.microsoft.com/office/drawing/2014/main" id="{AA98532F-32A1-4347-AEB6-7EE77C84D5B1}"/>
              </a:ext>
            </a:extLst>
          </p:cNvPr>
          <p:cNvSpPr txBox="1"/>
          <p:nvPr/>
        </p:nvSpPr>
        <p:spPr>
          <a:xfrm>
            <a:off x="9319667" y="5444600"/>
            <a:ext cx="172917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rgbClr val="002060"/>
                </a:solidFill>
                <a:latin typeface="Century Gothic" panose="020B0502020202020204" pitchFamily="34" charset="0"/>
              </a:rPr>
              <a:t>prob</a:t>
            </a:r>
            <a:r>
              <a:rPr lang="en-GB" sz="2600" b="1" dirty="0" err="1">
                <a:solidFill>
                  <a:srgbClr val="E4692F"/>
                </a:solidFill>
                <a:latin typeface="Century Gothic" panose="020B0502020202020204" pitchFamily="34" charset="0"/>
              </a:rPr>
              <a:t>aron</a:t>
            </a:r>
            <a:endParaRPr kumimoji="0" lang="en-GB" sz="2600" b="1" i="0" u="none" strike="noStrike" kern="1200" cap="none" spc="0" normalizeH="0" baseline="0" noProof="0" dirty="0">
              <a:ln>
                <a:noFill/>
              </a:ln>
              <a:solidFill>
                <a:srgbClr val="E4692F"/>
              </a:solidFill>
              <a:effectLst/>
              <a:uLnTx/>
              <a:uFillTx/>
              <a:latin typeface="Century Gothic" panose="020B0502020202020204" pitchFamily="34" charset="0"/>
            </a:endParaRPr>
          </a:p>
        </p:txBody>
      </p:sp>
    </p:spTree>
    <p:extLst>
      <p:ext uri="{BB962C8B-B14F-4D97-AF65-F5344CB8AC3E}">
        <p14:creationId xmlns:p14="http://schemas.microsoft.com/office/powerpoint/2010/main" val="346595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4" grpId="0"/>
      <p:bldP spid="20" grpId="0"/>
      <p:bldP spid="22" grpId="0"/>
      <p:bldP spid="23"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968AF5-7082-B848-A3D5-4FBFECA00B0F}"/>
              </a:ext>
            </a:extLst>
          </p:cNvPr>
          <p:cNvSpPr>
            <a:spLocks noGrp="1"/>
          </p:cNvSpPr>
          <p:nvPr>
            <p:ph type="title"/>
          </p:nvPr>
        </p:nvSpPr>
        <p:spPr>
          <a:xfrm>
            <a:off x="583720" y="415918"/>
            <a:ext cx="7404340" cy="574844"/>
          </a:xfrm>
        </p:spPr>
        <p:txBody>
          <a:bodyPr>
            <a:normAutofit/>
          </a:bodyPr>
          <a:lstStyle/>
          <a:p>
            <a:r>
              <a:rPr lang="es-GB" sz="2400" b="1" dirty="0"/>
              <a:t>Lee las frases. ¿Cuál es el sujeto correcto?</a:t>
            </a:r>
          </a:p>
        </p:txBody>
      </p:sp>
      <p:sp>
        <p:nvSpPr>
          <p:cNvPr id="4" name="Rounded Rectangle 11">
            <a:extLst>
              <a:ext uri="{FF2B5EF4-FFF2-40B4-BE49-F238E27FC236}">
                <a16:creationId xmlns:a16="http://schemas.microsoft.com/office/drawing/2014/main" id="{983AE48B-D1C3-8743-A2C7-B7AD503E1169}"/>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7" name="Tabla 7">
            <a:extLst>
              <a:ext uri="{FF2B5EF4-FFF2-40B4-BE49-F238E27FC236}">
                <a16:creationId xmlns:a16="http://schemas.microsoft.com/office/drawing/2014/main" id="{B13FC60D-EB9D-5142-9647-A02C7DDDE4C3}"/>
              </a:ext>
            </a:extLst>
          </p:cNvPr>
          <p:cNvGraphicFramePr>
            <a:graphicFrameLocks noGrp="1"/>
          </p:cNvGraphicFramePr>
          <p:nvPr>
            <p:extLst>
              <p:ext uri="{D42A27DB-BD31-4B8C-83A1-F6EECF244321}">
                <p14:modId xmlns:p14="http://schemas.microsoft.com/office/powerpoint/2010/main" val="2804280955"/>
              </p:ext>
            </p:extLst>
          </p:nvPr>
        </p:nvGraphicFramePr>
        <p:xfrm>
          <a:off x="583720" y="1155940"/>
          <a:ext cx="11024560" cy="4874208"/>
        </p:xfrm>
        <a:graphic>
          <a:graphicData uri="http://schemas.openxmlformats.org/drawingml/2006/table">
            <a:tbl>
              <a:tblPr firstRow="1" bandRow="1">
                <a:tableStyleId>{5DA37D80-6434-44D0-A028-1B22A696006F}</a:tableStyleId>
              </a:tblPr>
              <a:tblGrid>
                <a:gridCol w="642314">
                  <a:extLst>
                    <a:ext uri="{9D8B030D-6E8A-4147-A177-3AD203B41FA5}">
                      <a16:colId xmlns:a16="http://schemas.microsoft.com/office/drawing/2014/main" val="588479549"/>
                    </a:ext>
                  </a:extLst>
                </a:gridCol>
                <a:gridCol w="4913097">
                  <a:extLst>
                    <a:ext uri="{9D8B030D-6E8A-4147-A177-3AD203B41FA5}">
                      <a16:colId xmlns:a16="http://schemas.microsoft.com/office/drawing/2014/main" val="1763343379"/>
                    </a:ext>
                  </a:extLst>
                </a:gridCol>
                <a:gridCol w="5469149">
                  <a:extLst>
                    <a:ext uri="{9D8B030D-6E8A-4147-A177-3AD203B41FA5}">
                      <a16:colId xmlns:a16="http://schemas.microsoft.com/office/drawing/2014/main" val="2179411676"/>
                    </a:ext>
                  </a:extLst>
                </a:gridCol>
              </a:tblGrid>
              <a:tr h="403478">
                <a:tc>
                  <a:txBody>
                    <a:bodyPr/>
                    <a:lstStyle/>
                    <a:p>
                      <a:pPr algn="l"/>
                      <a:endParaRPr lang="es-GB" sz="2200" b="1" dirty="0">
                        <a:solidFill>
                          <a:schemeClr val="accent5">
                            <a:lumMod val="50000"/>
                          </a:schemeClr>
                        </a:solidFill>
                      </a:endParaRPr>
                    </a:p>
                  </a:txBody>
                  <a:tcPr anchor="ctr">
                    <a:noFill/>
                  </a:tcPr>
                </a:tc>
                <a:tc>
                  <a:txBody>
                    <a:bodyPr/>
                    <a:lstStyle/>
                    <a:p>
                      <a:pPr algn="l"/>
                      <a:endParaRPr lang="es-GB" sz="2200" dirty="0">
                        <a:solidFill>
                          <a:schemeClr val="accent5">
                            <a:lumMod val="50000"/>
                          </a:schemeClr>
                        </a:solidFill>
                      </a:endParaRPr>
                    </a:p>
                  </a:txBody>
                  <a:tcPr anchor="ctr">
                    <a:noFill/>
                  </a:tcPr>
                </a:tc>
                <a:tc>
                  <a:txBody>
                    <a:bodyPr/>
                    <a:lstStyle/>
                    <a:p>
                      <a:pPr algn="l"/>
                      <a:endParaRPr lang="es-GB" sz="2200">
                        <a:solidFill>
                          <a:schemeClr val="accent5">
                            <a:lumMod val="50000"/>
                          </a:schemeClr>
                        </a:solidFill>
                      </a:endParaRPr>
                    </a:p>
                  </a:txBody>
                  <a:tcPr anchor="ctr">
                    <a:noFill/>
                  </a:tcPr>
                </a:tc>
                <a:extLst>
                  <a:ext uri="{0D108BD9-81ED-4DB2-BD59-A6C34878D82A}">
                    <a16:rowId xmlns:a16="http://schemas.microsoft.com/office/drawing/2014/main" val="1857553840"/>
                  </a:ext>
                </a:extLst>
              </a:tr>
              <a:tr h="720496">
                <a:tc>
                  <a:txBody>
                    <a:bodyPr/>
                    <a:lstStyle/>
                    <a:p>
                      <a:pPr algn="l"/>
                      <a:r>
                        <a:rPr lang="es-GB" sz="2200" b="1" dirty="0">
                          <a:solidFill>
                            <a:schemeClr val="accent5">
                              <a:lumMod val="50000"/>
                            </a:schemeClr>
                          </a:solidFill>
                        </a:rPr>
                        <a:t>1</a:t>
                      </a:r>
                    </a:p>
                  </a:txBody>
                  <a:tcPr anchor="ctr">
                    <a:noFill/>
                  </a:tcPr>
                </a:tc>
                <a:tc>
                  <a:txBody>
                    <a:bodyPr/>
                    <a:lstStyle/>
                    <a:p>
                      <a:pPr marL="457200" indent="-457200" algn="l">
                        <a:buAutoNum type="alphaLcParenR"/>
                      </a:pPr>
                      <a:endParaRPr lang="es-GB" sz="2200" dirty="0">
                        <a:solidFill>
                          <a:schemeClr val="accent5">
                            <a:lumMod val="50000"/>
                          </a:schemeClr>
                        </a:solidFill>
                      </a:endParaRPr>
                    </a:p>
                  </a:txBody>
                  <a:tcPr anchor="ctr">
                    <a:noFill/>
                  </a:tcPr>
                </a:tc>
                <a:tc>
                  <a:txBody>
                    <a:bodyPr/>
                    <a:lstStyle/>
                    <a:p>
                      <a:pPr algn="l"/>
                      <a:r>
                        <a:rPr lang="es-GB" sz="2200" b="1" dirty="0">
                          <a:solidFill>
                            <a:schemeClr val="accent5">
                              <a:lumMod val="50000"/>
                            </a:schemeClr>
                          </a:solidFill>
                        </a:rPr>
                        <a:t>apoyaron</a:t>
                      </a:r>
                      <a:r>
                        <a:rPr lang="es-GB" sz="2200" dirty="0">
                          <a:solidFill>
                            <a:schemeClr val="accent5">
                              <a:lumMod val="50000"/>
                            </a:schemeClr>
                          </a:solidFill>
                        </a:rPr>
                        <a:t> varios viajes a América.</a:t>
                      </a:r>
                    </a:p>
                  </a:txBody>
                  <a:tcPr anchor="ctr">
                    <a:noFill/>
                  </a:tcPr>
                </a:tc>
                <a:extLst>
                  <a:ext uri="{0D108BD9-81ED-4DB2-BD59-A6C34878D82A}">
                    <a16:rowId xmlns:a16="http://schemas.microsoft.com/office/drawing/2014/main" val="4164584282"/>
                  </a:ext>
                </a:extLst>
              </a:tr>
              <a:tr h="720496">
                <a:tc>
                  <a:txBody>
                    <a:bodyPr/>
                    <a:lstStyle/>
                    <a:p>
                      <a:pPr algn="l"/>
                      <a:r>
                        <a:rPr lang="es-GB" sz="2200" b="1" dirty="0">
                          <a:solidFill>
                            <a:schemeClr val="accent5">
                              <a:lumMod val="50000"/>
                            </a:schemeClr>
                          </a:solidFill>
                        </a:rPr>
                        <a:t>2</a:t>
                      </a:r>
                    </a:p>
                  </a:txBody>
                  <a:tcPr anchor="ctr">
                    <a:noFill/>
                  </a:tcPr>
                </a:tc>
                <a:tc>
                  <a:txBody>
                    <a:bodyPr/>
                    <a:lstStyle/>
                    <a:p>
                      <a:pPr marL="457200" indent="-457200" algn="l">
                        <a:buAutoNum type="alphaLcParenR"/>
                      </a:pPr>
                      <a:endParaRPr lang="es-GB" sz="2200" dirty="0">
                        <a:solidFill>
                          <a:schemeClr val="accent5">
                            <a:lumMod val="50000"/>
                          </a:schemeClr>
                        </a:solidFill>
                      </a:endParaRPr>
                    </a:p>
                  </a:txBody>
                  <a:tcPr anchor="ctr">
                    <a:noFill/>
                  </a:tcPr>
                </a:tc>
                <a:tc>
                  <a:txBody>
                    <a:bodyPr/>
                    <a:lstStyle/>
                    <a:p>
                      <a:pPr algn="l"/>
                      <a:r>
                        <a:rPr lang="es-GB" sz="2200" b="1" dirty="0">
                          <a:solidFill>
                            <a:schemeClr val="accent5">
                              <a:lumMod val="50000"/>
                            </a:schemeClr>
                          </a:solidFill>
                        </a:rPr>
                        <a:t>encontraron</a:t>
                      </a:r>
                      <a:r>
                        <a:rPr lang="es-GB" sz="2200" dirty="0">
                          <a:solidFill>
                            <a:schemeClr val="accent5">
                              <a:lumMod val="50000"/>
                            </a:schemeClr>
                          </a:solidFill>
                        </a:rPr>
                        <a:t> imperios grandes.</a:t>
                      </a:r>
                    </a:p>
                  </a:txBody>
                  <a:tcPr anchor="ctr">
                    <a:noFill/>
                  </a:tcPr>
                </a:tc>
                <a:extLst>
                  <a:ext uri="{0D108BD9-81ED-4DB2-BD59-A6C34878D82A}">
                    <a16:rowId xmlns:a16="http://schemas.microsoft.com/office/drawing/2014/main" val="2372090358"/>
                  </a:ext>
                </a:extLst>
              </a:tr>
              <a:tr h="720496">
                <a:tc>
                  <a:txBody>
                    <a:bodyPr/>
                    <a:lstStyle/>
                    <a:p>
                      <a:pPr algn="l"/>
                      <a:r>
                        <a:rPr lang="es-GB" sz="2200" b="1" dirty="0">
                          <a:solidFill>
                            <a:schemeClr val="accent5">
                              <a:lumMod val="50000"/>
                            </a:schemeClr>
                          </a:solidFill>
                        </a:rPr>
                        <a:t>3</a:t>
                      </a:r>
                    </a:p>
                  </a:txBody>
                  <a:tcPr anchor="ctr">
                    <a:noFill/>
                  </a:tcPr>
                </a:tc>
                <a:tc>
                  <a:txBody>
                    <a:bodyPr/>
                    <a:lstStyle/>
                    <a:p>
                      <a:pPr marL="457200" indent="-457200" algn="l">
                        <a:buAutoNum type="alphaLcParenR"/>
                      </a:pPr>
                      <a:endParaRPr lang="es-GB" sz="2200" dirty="0">
                        <a:solidFill>
                          <a:schemeClr val="accent5">
                            <a:lumMod val="50000"/>
                          </a:schemeClr>
                        </a:solidFill>
                      </a:endParaRPr>
                    </a:p>
                  </a:txBody>
                  <a:tcPr anchor="ctr">
                    <a:noFill/>
                  </a:tcPr>
                </a:tc>
                <a:tc>
                  <a:txBody>
                    <a:bodyPr/>
                    <a:lstStyle/>
                    <a:p>
                      <a:pPr algn="l"/>
                      <a:r>
                        <a:rPr lang="es-GB" sz="2200" b="1" dirty="0">
                          <a:solidFill>
                            <a:schemeClr val="accent5">
                              <a:lumMod val="50000"/>
                            </a:schemeClr>
                          </a:solidFill>
                        </a:rPr>
                        <a:t>peleó</a:t>
                      </a:r>
                      <a:r>
                        <a:rPr lang="es-GB" sz="2200" dirty="0">
                          <a:solidFill>
                            <a:schemeClr val="accent5">
                              <a:lumMod val="50000"/>
                            </a:schemeClr>
                          </a:solidFill>
                        </a:rPr>
                        <a:t> en una batalla de cuatro años.</a:t>
                      </a:r>
                    </a:p>
                  </a:txBody>
                  <a:tcPr anchor="ctr">
                    <a:noFill/>
                  </a:tcPr>
                </a:tc>
                <a:extLst>
                  <a:ext uri="{0D108BD9-81ED-4DB2-BD59-A6C34878D82A}">
                    <a16:rowId xmlns:a16="http://schemas.microsoft.com/office/drawing/2014/main" val="611517871"/>
                  </a:ext>
                </a:extLst>
              </a:tr>
              <a:tr h="403478">
                <a:tc>
                  <a:txBody>
                    <a:bodyPr/>
                    <a:lstStyle/>
                    <a:p>
                      <a:pPr algn="l"/>
                      <a:r>
                        <a:rPr lang="es-GB" sz="2200" b="1" dirty="0">
                          <a:solidFill>
                            <a:schemeClr val="accent5">
                              <a:lumMod val="50000"/>
                            </a:schemeClr>
                          </a:solidFill>
                        </a:rPr>
                        <a:t>4</a:t>
                      </a:r>
                    </a:p>
                  </a:txBody>
                  <a:tcPr anchor="ctr">
                    <a:noFill/>
                  </a:tcPr>
                </a:tc>
                <a:tc>
                  <a:txBody>
                    <a:bodyPr/>
                    <a:lstStyle/>
                    <a:p>
                      <a:pPr marL="457200" indent="-457200" algn="l">
                        <a:buAutoNum type="alphaLcParenR"/>
                      </a:pPr>
                      <a:endParaRPr lang="es-GB" sz="2200" dirty="0">
                        <a:solidFill>
                          <a:schemeClr val="accent5">
                            <a:lumMod val="50000"/>
                          </a:schemeClr>
                        </a:solidFill>
                      </a:endParaRPr>
                    </a:p>
                    <a:p>
                      <a:pPr marL="457200" indent="-457200" algn="l">
                        <a:buAutoNum type="alphaLcParenR"/>
                      </a:pPr>
                      <a:endParaRPr lang="es-GB" sz="2200" dirty="0">
                        <a:solidFill>
                          <a:schemeClr val="accent5">
                            <a:lumMod val="50000"/>
                          </a:schemeClr>
                        </a:solidFill>
                      </a:endParaRPr>
                    </a:p>
                  </a:txBody>
                  <a:tcPr anchor="ctr">
                    <a:noFill/>
                  </a:tcPr>
                </a:tc>
                <a:tc>
                  <a:txBody>
                    <a:bodyPr/>
                    <a:lstStyle/>
                    <a:p>
                      <a:pPr algn="l"/>
                      <a:r>
                        <a:rPr lang="es-GB" sz="2200" b="1" dirty="0">
                          <a:solidFill>
                            <a:schemeClr val="accent5">
                              <a:lumMod val="50000"/>
                            </a:schemeClr>
                          </a:solidFill>
                        </a:rPr>
                        <a:t>llegó</a:t>
                      </a:r>
                      <a:r>
                        <a:rPr lang="es-GB" sz="2200" dirty="0">
                          <a:solidFill>
                            <a:schemeClr val="accent5">
                              <a:lumMod val="50000"/>
                            </a:schemeClr>
                          </a:solidFill>
                        </a:rPr>
                        <a:t> a Perú después de la batalla.</a:t>
                      </a:r>
                    </a:p>
                  </a:txBody>
                  <a:tcPr anchor="ctr">
                    <a:noFill/>
                  </a:tcPr>
                </a:tc>
                <a:extLst>
                  <a:ext uri="{0D108BD9-81ED-4DB2-BD59-A6C34878D82A}">
                    <a16:rowId xmlns:a16="http://schemas.microsoft.com/office/drawing/2014/main" val="541521685"/>
                  </a:ext>
                </a:extLst>
              </a:tr>
              <a:tr h="403478">
                <a:tc>
                  <a:txBody>
                    <a:bodyPr/>
                    <a:lstStyle/>
                    <a:p>
                      <a:pPr algn="l"/>
                      <a:r>
                        <a:rPr lang="es-GB" sz="2200" b="1" dirty="0">
                          <a:solidFill>
                            <a:schemeClr val="accent5">
                              <a:lumMod val="50000"/>
                            </a:schemeClr>
                          </a:solidFill>
                        </a:rPr>
                        <a:t>5</a:t>
                      </a:r>
                    </a:p>
                  </a:txBody>
                  <a:tcPr anchor="ctr">
                    <a:noFill/>
                  </a:tcPr>
                </a:tc>
                <a:tc>
                  <a:txBody>
                    <a:bodyPr/>
                    <a:lstStyle/>
                    <a:p>
                      <a:pPr algn="l"/>
                      <a:endParaRPr lang="es-GB" sz="2200" dirty="0">
                        <a:solidFill>
                          <a:schemeClr val="accent5">
                            <a:lumMod val="50000"/>
                          </a:schemeClr>
                        </a:solidFill>
                      </a:endParaRPr>
                    </a:p>
                    <a:p>
                      <a:pPr algn="l"/>
                      <a:endParaRPr lang="es-GB" sz="2200" dirty="0">
                        <a:solidFill>
                          <a:schemeClr val="accent5">
                            <a:lumMod val="50000"/>
                          </a:schemeClr>
                        </a:solidFill>
                      </a:endParaRPr>
                    </a:p>
                  </a:txBody>
                  <a:tcPr anchor="ctr">
                    <a:noFill/>
                  </a:tcPr>
                </a:tc>
                <a:tc>
                  <a:txBody>
                    <a:bodyPr/>
                    <a:lstStyle/>
                    <a:p>
                      <a:pPr algn="l"/>
                      <a:r>
                        <a:rPr lang="es-GB" sz="2200" dirty="0">
                          <a:solidFill>
                            <a:schemeClr val="accent5">
                              <a:lumMod val="50000"/>
                            </a:schemeClr>
                          </a:solidFill>
                        </a:rPr>
                        <a:t>no </a:t>
                      </a:r>
                      <a:r>
                        <a:rPr lang="es-GB" sz="2200" b="1" dirty="0">
                          <a:solidFill>
                            <a:schemeClr val="accent5">
                              <a:lumMod val="50000"/>
                            </a:schemeClr>
                          </a:solidFill>
                        </a:rPr>
                        <a:t>atacaron</a:t>
                      </a:r>
                      <a:r>
                        <a:rPr lang="es-GB" sz="2200" dirty="0">
                          <a:solidFill>
                            <a:schemeClr val="accent5">
                              <a:lumMod val="50000"/>
                            </a:schemeClr>
                          </a:solidFill>
                        </a:rPr>
                        <a:t> inmediatamente.</a:t>
                      </a:r>
                    </a:p>
                  </a:txBody>
                  <a:tcPr anchor="ctr">
                    <a:noFill/>
                  </a:tcPr>
                </a:tc>
                <a:extLst>
                  <a:ext uri="{0D108BD9-81ED-4DB2-BD59-A6C34878D82A}">
                    <a16:rowId xmlns:a16="http://schemas.microsoft.com/office/drawing/2014/main" val="3355474586"/>
                  </a:ext>
                </a:extLst>
              </a:tr>
              <a:tr h="403478">
                <a:tc>
                  <a:txBody>
                    <a:bodyPr/>
                    <a:lstStyle/>
                    <a:p>
                      <a:pPr algn="l"/>
                      <a:r>
                        <a:rPr lang="es-GB" sz="2200" b="1" dirty="0">
                          <a:solidFill>
                            <a:schemeClr val="accent5">
                              <a:lumMod val="50000"/>
                            </a:schemeClr>
                          </a:solidFill>
                        </a:rPr>
                        <a:t>6</a:t>
                      </a:r>
                    </a:p>
                  </a:txBody>
                  <a:tcPr anchor="ctr">
                    <a:noFill/>
                  </a:tcPr>
                </a:tc>
                <a:tc>
                  <a:txBody>
                    <a:bodyPr/>
                    <a:lstStyle/>
                    <a:p>
                      <a:pPr marL="457200" indent="-457200" algn="l">
                        <a:buAutoNum type="alphaLcParenR"/>
                      </a:pPr>
                      <a:endParaRPr lang="es-GB" sz="2200" dirty="0">
                        <a:solidFill>
                          <a:schemeClr val="accent5">
                            <a:lumMod val="50000"/>
                          </a:schemeClr>
                        </a:solidFill>
                      </a:endParaRPr>
                    </a:p>
                    <a:p>
                      <a:pPr marL="457200" indent="-457200" algn="l">
                        <a:buAutoNum type="alphaLcParenR"/>
                      </a:pPr>
                      <a:endParaRPr lang="es-GB" sz="2200" dirty="0">
                        <a:solidFill>
                          <a:schemeClr val="accent5">
                            <a:lumMod val="50000"/>
                          </a:schemeClr>
                        </a:solidFill>
                      </a:endParaRPr>
                    </a:p>
                  </a:txBody>
                  <a:tcPr anchor="ctr">
                    <a:noFill/>
                  </a:tcPr>
                </a:tc>
                <a:tc>
                  <a:txBody>
                    <a:bodyPr/>
                    <a:lstStyle/>
                    <a:p>
                      <a:pPr algn="l"/>
                      <a:r>
                        <a:rPr lang="es-GB" sz="2200" b="1" dirty="0">
                          <a:solidFill>
                            <a:schemeClr val="accent5">
                              <a:lumMod val="50000"/>
                            </a:schemeClr>
                          </a:solidFill>
                        </a:rPr>
                        <a:t>aprovechó</a:t>
                      </a:r>
                      <a:r>
                        <a:rPr lang="es-GB" sz="2200" dirty="0">
                          <a:solidFill>
                            <a:schemeClr val="accent5">
                              <a:lumMod val="50000"/>
                            </a:schemeClr>
                          </a:solidFill>
                        </a:rPr>
                        <a:t> la situación.</a:t>
                      </a:r>
                    </a:p>
                  </a:txBody>
                  <a:tcPr anchor="ctr">
                    <a:noFill/>
                  </a:tcPr>
                </a:tc>
                <a:extLst>
                  <a:ext uri="{0D108BD9-81ED-4DB2-BD59-A6C34878D82A}">
                    <a16:rowId xmlns:a16="http://schemas.microsoft.com/office/drawing/2014/main" val="379158516"/>
                  </a:ext>
                </a:extLst>
              </a:tr>
            </a:tbl>
          </a:graphicData>
        </a:graphic>
      </p:graphicFrame>
      <p:pic>
        <p:nvPicPr>
          <p:cNvPr id="1030" name="Picture 6" descr="sun god of inca - Clip Art Library">
            <a:extLst>
              <a:ext uri="{FF2B5EF4-FFF2-40B4-BE49-F238E27FC236}">
                <a16:creationId xmlns:a16="http://schemas.microsoft.com/office/drawing/2014/main" id="{6B4C220D-A4D1-C04E-B7BE-3D0322F99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3768" y="258166"/>
            <a:ext cx="1416424" cy="12071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ztec person drawing - Clip Art Library">
            <a:extLst>
              <a:ext uri="{FF2B5EF4-FFF2-40B4-BE49-F238E27FC236}">
                <a16:creationId xmlns:a16="http://schemas.microsoft.com/office/drawing/2014/main" id="{807C61EE-C1F1-FE47-8931-14244DCF5D7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17943" y="4426869"/>
            <a:ext cx="1110200" cy="18929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green checkmark">
            <a:extLst>
              <a:ext uri="{FF2B5EF4-FFF2-40B4-BE49-F238E27FC236}">
                <a16:creationId xmlns:a16="http://schemas.microsoft.com/office/drawing/2014/main" id="{DB79AA6D-8796-C04C-B376-D919156293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10417" y="1846133"/>
            <a:ext cx="406580" cy="423521"/>
          </a:xfrm>
          <a:prstGeom prst="rect">
            <a:avLst/>
          </a:prstGeom>
        </p:spPr>
      </p:pic>
      <p:pic>
        <p:nvPicPr>
          <p:cNvPr id="12" name="Picture 8" descr="green checkmark">
            <a:extLst>
              <a:ext uri="{FF2B5EF4-FFF2-40B4-BE49-F238E27FC236}">
                <a16:creationId xmlns:a16="http://schemas.microsoft.com/office/drawing/2014/main" id="{727F7B8D-33E3-D04F-9FEF-294B0A8C21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44624" y="2561019"/>
            <a:ext cx="406580" cy="423521"/>
          </a:xfrm>
          <a:prstGeom prst="rect">
            <a:avLst/>
          </a:prstGeom>
        </p:spPr>
      </p:pic>
      <p:pic>
        <p:nvPicPr>
          <p:cNvPr id="13" name="Picture 8" descr="green checkmark">
            <a:extLst>
              <a:ext uri="{FF2B5EF4-FFF2-40B4-BE49-F238E27FC236}">
                <a16:creationId xmlns:a16="http://schemas.microsoft.com/office/drawing/2014/main" id="{D158EFD0-70E3-A446-A3E5-BAC186740C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3202" y="3052622"/>
            <a:ext cx="406580" cy="423521"/>
          </a:xfrm>
          <a:prstGeom prst="rect">
            <a:avLst/>
          </a:prstGeom>
        </p:spPr>
      </p:pic>
      <p:pic>
        <p:nvPicPr>
          <p:cNvPr id="14" name="Picture 8" descr="green checkmark">
            <a:extLst>
              <a:ext uri="{FF2B5EF4-FFF2-40B4-BE49-F238E27FC236}">
                <a16:creationId xmlns:a16="http://schemas.microsoft.com/office/drawing/2014/main" id="{7B14A262-9B73-4F43-89DD-2E40F4C78E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03837" y="3996436"/>
            <a:ext cx="406580" cy="423521"/>
          </a:xfrm>
          <a:prstGeom prst="rect">
            <a:avLst/>
          </a:prstGeom>
        </p:spPr>
      </p:pic>
      <p:pic>
        <p:nvPicPr>
          <p:cNvPr id="15" name="Picture 8" descr="green checkmark">
            <a:extLst>
              <a:ext uri="{FF2B5EF4-FFF2-40B4-BE49-F238E27FC236}">
                <a16:creationId xmlns:a16="http://schemas.microsoft.com/office/drawing/2014/main" id="{8BC73389-516C-374A-B6E5-ECB6C0CDEC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90291" y="4794778"/>
            <a:ext cx="406580" cy="423521"/>
          </a:xfrm>
          <a:prstGeom prst="rect">
            <a:avLst/>
          </a:prstGeom>
        </p:spPr>
      </p:pic>
      <p:pic>
        <p:nvPicPr>
          <p:cNvPr id="16" name="Picture 8" descr="green checkmark">
            <a:extLst>
              <a:ext uri="{FF2B5EF4-FFF2-40B4-BE49-F238E27FC236}">
                <a16:creationId xmlns:a16="http://schemas.microsoft.com/office/drawing/2014/main" id="{CAD0825E-5677-4C43-A15D-2DBB6001A9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03837" y="5314015"/>
            <a:ext cx="406580" cy="423521"/>
          </a:xfrm>
          <a:prstGeom prst="rect">
            <a:avLst/>
          </a:prstGeom>
        </p:spPr>
      </p:pic>
      <p:sp>
        <p:nvSpPr>
          <p:cNvPr id="5" name="CuadroTexto 4">
            <a:extLst>
              <a:ext uri="{FF2B5EF4-FFF2-40B4-BE49-F238E27FC236}">
                <a16:creationId xmlns:a16="http://schemas.microsoft.com/office/drawing/2014/main" id="{E8DAAB02-B3F8-984D-895B-21DFD47B9070}"/>
              </a:ext>
            </a:extLst>
          </p:cNvPr>
          <p:cNvSpPr txBox="1"/>
          <p:nvPr/>
        </p:nvSpPr>
        <p:spPr>
          <a:xfrm>
            <a:off x="1245529" y="1536841"/>
            <a:ext cx="3235181" cy="769441"/>
          </a:xfrm>
          <a:prstGeom prst="rect">
            <a:avLst/>
          </a:prstGeom>
          <a:noFill/>
        </p:spPr>
        <p:txBody>
          <a:bodyPr wrap="none" rtlCol="0">
            <a:spAutoFit/>
          </a:bodyPr>
          <a:lstStyle/>
          <a:p>
            <a:r>
              <a:rPr lang="es-ES" sz="2200" dirty="0">
                <a:solidFill>
                  <a:schemeClr val="accent5">
                    <a:lumMod val="50000"/>
                  </a:schemeClr>
                </a:solidFill>
              </a:rPr>
              <a:t>a)El rey de España</a:t>
            </a:r>
          </a:p>
          <a:p>
            <a:r>
              <a:rPr lang="es-ES" sz="2200" dirty="0">
                <a:solidFill>
                  <a:schemeClr val="accent5">
                    <a:lumMod val="50000"/>
                  </a:schemeClr>
                </a:solidFill>
              </a:rPr>
              <a:t>b)Los reyes de España</a:t>
            </a:r>
          </a:p>
        </p:txBody>
      </p:sp>
      <p:sp>
        <p:nvSpPr>
          <p:cNvPr id="8" name="CuadroTexto 7">
            <a:extLst>
              <a:ext uri="{FF2B5EF4-FFF2-40B4-BE49-F238E27FC236}">
                <a16:creationId xmlns:a16="http://schemas.microsoft.com/office/drawing/2014/main" id="{D4B125BE-E60A-274B-A734-C04CD1EC1984}"/>
              </a:ext>
            </a:extLst>
          </p:cNvPr>
          <p:cNvSpPr txBox="1"/>
          <p:nvPr/>
        </p:nvSpPr>
        <p:spPr>
          <a:xfrm>
            <a:off x="1245529" y="2281574"/>
            <a:ext cx="2751074" cy="769441"/>
          </a:xfrm>
          <a:prstGeom prst="rect">
            <a:avLst/>
          </a:prstGeom>
          <a:noFill/>
        </p:spPr>
        <p:txBody>
          <a:bodyPr wrap="none" rtlCol="0">
            <a:spAutoFit/>
          </a:bodyPr>
          <a:lstStyle/>
          <a:p>
            <a:pPr marL="457200" indent="-457200">
              <a:buAutoNum type="alphaLcParenR"/>
            </a:pPr>
            <a:r>
              <a:rPr lang="es-GB" sz="2200" dirty="0">
                <a:solidFill>
                  <a:schemeClr val="accent5">
                    <a:lumMod val="50000"/>
                  </a:schemeClr>
                </a:solidFill>
              </a:rPr>
              <a:t>El conquistador</a:t>
            </a:r>
          </a:p>
          <a:p>
            <a:pPr marL="457200" indent="-457200">
              <a:buAutoNum type="alphaLcParenR"/>
            </a:pPr>
            <a:r>
              <a:rPr lang="es-GB" sz="2200" dirty="0">
                <a:solidFill>
                  <a:schemeClr val="accent5">
                    <a:lumMod val="50000"/>
                  </a:schemeClr>
                </a:solidFill>
              </a:rPr>
              <a:t>Los españoles</a:t>
            </a:r>
          </a:p>
        </p:txBody>
      </p:sp>
      <p:sp>
        <p:nvSpPr>
          <p:cNvPr id="20" name="CuadroTexto 19">
            <a:extLst>
              <a:ext uri="{FF2B5EF4-FFF2-40B4-BE49-F238E27FC236}">
                <a16:creationId xmlns:a16="http://schemas.microsoft.com/office/drawing/2014/main" id="{B37DF7B3-9E94-2246-A1B5-90B162CD9472}"/>
              </a:ext>
            </a:extLst>
          </p:cNvPr>
          <p:cNvSpPr txBox="1"/>
          <p:nvPr/>
        </p:nvSpPr>
        <p:spPr>
          <a:xfrm>
            <a:off x="1245529" y="3026307"/>
            <a:ext cx="2031325" cy="769441"/>
          </a:xfrm>
          <a:prstGeom prst="rect">
            <a:avLst/>
          </a:prstGeom>
          <a:noFill/>
        </p:spPr>
        <p:txBody>
          <a:bodyPr wrap="none" rtlCol="0">
            <a:spAutoFit/>
          </a:bodyPr>
          <a:lstStyle/>
          <a:p>
            <a:pPr marL="457200" indent="-457200">
              <a:buAutoNum type="alphaLcParenR"/>
            </a:pPr>
            <a:r>
              <a:rPr lang="es-GB" sz="2200" dirty="0">
                <a:solidFill>
                  <a:schemeClr val="accent5">
                    <a:lumMod val="50000"/>
                  </a:schemeClr>
                </a:solidFill>
              </a:rPr>
              <a:t>El rey inca</a:t>
            </a:r>
          </a:p>
          <a:p>
            <a:pPr marL="457200" indent="-457200">
              <a:buAutoNum type="alphaLcParenR"/>
            </a:pPr>
            <a:r>
              <a:rPr lang="es-GB" sz="2200" dirty="0">
                <a:solidFill>
                  <a:schemeClr val="accent5">
                    <a:lumMod val="50000"/>
                  </a:schemeClr>
                </a:solidFill>
              </a:rPr>
              <a:t>Los incas</a:t>
            </a:r>
          </a:p>
        </p:txBody>
      </p:sp>
      <p:sp>
        <p:nvSpPr>
          <p:cNvPr id="21" name="CuadroTexto 20">
            <a:extLst>
              <a:ext uri="{FF2B5EF4-FFF2-40B4-BE49-F238E27FC236}">
                <a16:creationId xmlns:a16="http://schemas.microsoft.com/office/drawing/2014/main" id="{9488D429-A95F-B948-86B9-9E1CFD894737}"/>
              </a:ext>
            </a:extLst>
          </p:cNvPr>
          <p:cNvSpPr txBox="1"/>
          <p:nvPr/>
        </p:nvSpPr>
        <p:spPr>
          <a:xfrm>
            <a:off x="1245529" y="3771040"/>
            <a:ext cx="2914580" cy="769441"/>
          </a:xfrm>
          <a:prstGeom prst="rect">
            <a:avLst/>
          </a:prstGeom>
          <a:noFill/>
        </p:spPr>
        <p:txBody>
          <a:bodyPr wrap="none" rtlCol="0">
            <a:spAutoFit/>
          </a:bodyPr>
          <a:lstStyle/>
          <a:p>
            <a:pPr marL="457200" indent="-457200">
              <a:buAutoNum type="alphaLcParenR"/>
            </a:pPr>
            <a:r>
              <a:rPr lang="es-GB" sz="2200" dirty="0">
                <a:solidFill>
                  <a:schemeClr val="accent5">
                    <a:lumMod val="50000"/>
                  </a:schemeClr>
                </a:solidFill>
              </a:rPr>
              <a:t>Los españoles</a:t>
            </a:r>
          </a:p>
          <a:p>
            <a:pPr marL="457200" indent="-457200">
              <a:buAutoNum type="alphaLcParenR"/>
            </a:pPr>
            <a:r>
              <a:rPr lang="es-GB" sz="2200" dirty="0">
                <a:solidFill>
                  <a:schemeClr val="accent5">
                    <a:lumMod val="50000"/>
                  </a:schemeClr>
                </a:solidFill>
              </a:rPr>
              <a:t>Francisco Pizarro</a:t>
            </a:r>
          </a:p>
        </p:txBody>
      </p:sp>
      <p:sp>
        <p:nvSpPr>
          <p:cNvPr id="22" name="CuadroTexto 21">
            <a:extLst>
              <a:ext uri="{FF2B5EF4-FFF2-40B4-BE49-F238E27FC236}">
                <a16:creationId xmlns:a16="http://schemas.microsoft.com/office/drawing/2014/main" id="{E6E96359-774B-BD42-83B7-A8AA6E26081F}"/>
              </a:ext>
            </a:extLst>
          </p:cNvPr>
          <p:cNvSpPr txBox="1"/>
          <p:nvPr/>
        </p:nvSpPr>
        <p:spPr>
          <a:xfrm>
            <a:off x="1245529" y="4515773"/>
            <a:ext cx="1944763" cy="769441"/>
          </a:xfrm>
          <a:prstGeom prst="rect">
            <a:avLst/>
          </a:prstGeom>
          <a:noFill/>
        </p:spPr>
        <p:txBody>
          <a:bodyPr wrap="none" rtlCol="0">
            <a:spAutoFit/>
          </a:bodyPr>
          <a:lstStyle/>
          <a:p>
            <a:r>
              <a:rPr lang="es-GB" sz="2200" dirty="0">
                <a:solidFill>
                  <a:schemeClr val="accent5">
                    <a:lumMod val="50000"/>
                  </a:schemeClr>
                </a:solidFill>
              </a:rPr>
              <a:t>a) El rey inca</a:t>
            </a:r>
          </a:p>
          <a:p>
            <a:r>
              <a:rPr lang="es-GB" sz="2200" dirty="0">
                <a:solidFill>
                  <a:schemeClr val="accent5">
                    <a:lumMod val="50000"/>
                  </a:schemeClr>
                </a:solidFill>
              </a:rPr>
              <a:t>b) Los incas</a:t>
            </a:r>
          </a:p>
        </p:txBody>
      </p:sp>
      <p:sp>
        <p:nvSpPr>
          <p:cNvPr id="23" name="CuadroTexto 22">
            <a:extLst>
              <a:ext uri="{FF2B5EF4-FFF2-40B4-BE49-F238E27FC236}">
                <a16:creationId xmlns:a16="http://schemas.microsoft.com/office/drawing/2014/main" id="{2A3148D2-D269-E845-8355-426604C941D7}"/>
              </a:ext>
            </a:extLst>
          </p:cNvPr>
          <p:cNvSpPr txBox="1"/>
          <p:nvPr/>
        </p:nvSpPr>
        <p:spPr>
          <a:xfrm>
            <a:off x="1245529" y="5260505"/>
            <a:ext cx="4879862" cy="769441"/>
          </a:xfrm>
          <a:prstGeom prst="rect">
            <a:avLst/>
          </a:prstGeom>
          <a:noFill/>
        </p:spPr>
        <p:txBody>
          <a:bodyPr wrap="square" rtlCol="0">
            <a:spAutoFit/>
          </a:bodyPr>
          <a:lstStyle/>
          <a:p>
            <a:pPr marL="457200" indent="-457200">
              <a:buAutoNum type="alphaLcParenR"/>
            </a:pPr>
            <a:r>
              <a:rPr lang="es-GB" sz="2200" dirty="0">
                <a:solidFill>
                  <a:schemeClr val="accent5">
                    <a:lumMod val="50000"/>
                  </a:schemeClr>
                </a:solidFill>
              </a:rPr>
              <a:t>Francisco Pizarro</a:t>
            </a:r>
          </a:p>
          <a:p>
            <a:pPr marL="457200" indent="-457200">
              <a:buAutoNum type="alphaLcParenR"/>
            </a:pPr>
            <a:r>
              <a:rPr lang="es-GB" sz="2200" dirty="0">
                <a:solidFill>
                  <a:schemeClr val="accent5">
                    <a:lumMod val="50000"/>
                  </a:schemeClr>
                </a:solidFill>
              </a:rPr>
              <a:t>Francisco Pizarro y sus hombres</a:t>
            </a:r>
          </a:p>
        </p:txBody>
      </p:sp>
      <p:sp>
        <p:nvSpPr>
          <p:cNvPr id="24" name="CuadroTexto 23">
            <a:extLst>
              <a:ext uri="{FF2B5EF4-FFF2-40B4-BE49-F238E27FC236}">
                <a16:creationId xmlns:a16="http://schemas.microsoft.com/office/drawing/2014/main" id="{8F191AED-F490-984E-B2C0-FF7F3E6C1AF8}"/>
              </a:ext>
            </a:extLst>
          </p:cNvPr>
          <p:cNvSpPr txBox="1"/>
          <p:nvPr/>
        </p:nvSpPr>
        <p:spPr>
          <a:xfrm>
            <a:off x="1245528" y="1540384"/>
            <a:ext cx="3235181" cy="769441"/>
          </a:xfrm>
          <a:prstGeom prst="rect">
            <a:avLst/>
          </a:prstGeom>
          <a:noFill/>
        </p:spPr>
        <p:txBody>
          <a:bodyPr wrap="none" rtlCol="0">
            <a:spAutoFit/>
          </a:bodyPr>
          <a:lstStyle/>
          <a:p>
            <a:r>
              <a:rPr lang="es-ES" sz="2200" dirty="0">
                <a:solidFill>
                  <a:schemeClr val="accent5">
                    <a:lumMod val="50000"/>
                  </a:schemeClr>
                </a:solidFill>
              </a:rPr>
              <a:t>a)El rey de España</a:t>
            </a:r>
            <a:endParaRPr lang="es-ES" sz="2200" b="1" dirty="0">
              <a:solidFill>
                <a:schemeClr val="accent5">
                  <a:lumMod val="50000"/>
                </a:schemeClr>
              </a:solidFill>
            </a:endParaRPr>
          </a:p>
          <a:p>
            <a:r>
              <a:rPr lang="es-ES" sz="2200" b="1" dirty="0">
                <a:solidFill>
                  <a:schemeClr val="accent5">
                    <a:lumMod val="50000"/>
                  </a:schemeClr>
                </a:solidFill>
              </a:rPr>
              <a:t>b)Los reyes de España</a:t>
            </a:r>
          </a:p>
        </p:txBody>
      </p:sp>
      <p:sp>
        <p:nvSpPr>
          <p:cNvPr id="25" name="CuadroTexto 24">
            <a:extLst>
              <a:ext uri="{FF2B5EF4-FFF2-40B4-BE49-F238E27FC236}">
                <a16:creationId xmlns:a16="http://schemas.microsoft.com/office/drawing/2014/main" id="{EAECA821-104B-BE42-9826-1641E4612912}"/>
              </a:ext>
            </a:extLst>
          </p:cNvPr>
          <p:cNvSpPr txBox="1"/>
          <p:nvPr/>
        </p:nvSpPr>
        <p:spPr>
          <a:xfrm>
            <a:off x="1254626" y="2285117"/>
            <a:ext cx="2751074" cy="769441"/>
          </a:xfrm>
          <a:prstGeom prst="rect">
            <a:avLst/>
          </a:prstGeom>
          <a:noFill/>
        </p:spPr>
        <p:txBody>
          <a:bodyPr wrap="none" rtlCol="0">
            <a:spAutoFit/>
          </a:bodyPr>
          <a:lstStyle/>
          <a:p>
            <a:pPr marL="457200" indent="-457200">
              <a:buAutoNum type="alphaLcParenR"/>
            </a:pPr>
            <a:r>
              <a:rPr lang="es-GB" sz="2200" dirty="0">
                <a:solidFill>
                  <a:schemeClr val="accent5">
                    <a:lumMod val="50000"/>
                  </a:schemeClr>
                </a:solidFill>
              </a:rPr>
              <a:t>El conquistador</a:t>
            </a:r>
          </a:p>
          <a:p>
            <a:pPr marL="457200" indent="-457200">
              <a:buAutoNum type="alphaLcParenR"/>
            </a:pPr>
            <a:r>
              <a:rPr lang="es-GB" sz="2200" b="1" dirty="0">
                <a:solidFill>
                  <a:schemeClr val="accent5">
                    <a:lumMod val="50000"/>
                  </a:schemeClr>
                </a:solidFill>
              </a:rPr>
              <a:t>Los españoles</a:t>
            </a:r>
          </a:p>
        </p:txBody>
      </p:sp>
      <p:sp>
        <p:nvSpPr>
          <p:cNvPr id="26" name="CuadroTexto 25">
            <a:extLst>
              <a:ext uri="{FF2B5EF4-FFF2-40B4-BE49-F238E27FC236}">
                <a16:creationId xmlns:a16="http://schemas.microsoft.com/office/drawing/2014/main" id="{39034E32-F683-FC41-8448-D6C84AE70702}"/>
              </a:ext>
            </a:extLst>
          </p:cNvPr>
          <p:cNvSpPr txBox="1"/>
          <p:nvPr/>
        </p:nvSpPr>
        <p:spPr>
          <a:xfrm>
            <a:off x="1232704" y="3029033"/>
            <a:ext cx="2056973" cy="769441"/>
          </a:xfrm>
          <a:prstGeom prst="rect">
            <a:avLst/>
          </a:prstGeom>
          <a:noFill/>
        </p:spPr>
        <p:txBody>
          <a:bodyPr wrap="none" rtlCol="0">
            <a:spAutoFit/>
          </a:bodyPr>
          <a:lstStyle/>
          <a:p>
            <a:pPr marL="457200" indent="-457200">
              <a:buAutoNum type="alphaLcParenR"/>
            </a:pPr>
            <a:r>
              <a:rPr lang="es-GB" sz="2200" b="1" dirty="0">
                <a:solidFill>
                  <a:schemeClr val="accent5">
                    <a:lumMod val="50000"/>
                  </a:schemeClr>
                </a:solidFill>
              </a:rPr>
              <a:t>El rey inca</a:t>
            </a:r>
          </a:p>
          <a:p>
            <a:pPr marL="457200" indent="-457200">
              <a:buAutoNum type="alphaLcParenR"/>
            </a:pPr>
            <a:r>
              <a:rPr lang="es-GB" sz="2200" dirty="0">
                <a:solidFill>
                  <a:schemeClr val="accent5">
                    <a:lumMod val="50000"/>
                  </a:schemeClr>
                </a:solidFill>
              </a:rPr>
              <a:t>Los incas</a:t>
            </a:r>
          </a:p>
        </p:txBody>
      </p:sp>
      <p:sp>
        <p:nvSpPr>
          <p:cNvPr id="27" name="CuadroTexto 26">
            <a:extLst>
              <a:ext uri="{FF2B5EF4-FFF2-40B4-BE49-F238E27FC236}">
                <a16:creationId xmlns:a16="http://schemas.microsoft.com/office/drawing/2014/main" id="{FB9593AC-1969-754B-8A32-B54DF3F87F0B}"/>
              </a:ext>
            </a:extLst>
          </p:cNvPr>
          <p:cNvSpPr txBox="1"/>
          <p:nvPr/>
        </p:nvSpPr>
        <p:spPr>
          <a:xfrm>
            <a:off x="1233334" y="3790116"/>
            <a:ext cx="2914580" cy="769441"/>
          </a:xfrm>
          <a:prstGeom prst="rect">
            <a:avLst/>
          </a:prstGeom>
          <a:noFill/>
        </p:spPr>
        <p:txBody>
          <a:bodyPr wrap="none" rtlCol="0">
            <a:spAutoFit/>
          </a:bodyPr>
          <a:lstStyle/>
          <a:p>
            <a:pPr marL="457200" indent="-457200">
              <a:buAutoNum type="alphaLcParenR"/>
            </a:pPr>
            <a:r>
              <a:rPr lang="es-GB" sz="2200" dirty="0">
                <a:solidFill>
                  <a:schemeClr val="accent5">
                    <a:lumMod val="50000"/>
                  </a:schemeClr>
                </a:solidFill>
              </a:rPr>
              <a:t>Los españoles</a:t>
            </a:r>
          </a:p>
          <a:p>
            <a:pPr marL="457200" indent="-457200">
              <a:buAutoNum type="alphaLcParenR"/>
            </a:pPr>
            <a:r>
              <a:rPr lang="es-GB" sz="2200" b="1" dirty="0">
                <a:solidFill>
                  <a:schemeClr val="accent5">
                    <a:lumMod val="50000"/>
                  </a:schemeClr>
                </a:solidFill>
              </a:rPr>
              <a:t>Francisco Pizarro</a:t>
            </a:r>
          </a:p>
        </p:txBody>
      </p:sp>
      <p:sp>
        <p:nvSpPr>
          <p:cNvPr id="28" name="CuadroTexto 27">
            <a:extLst>
              <a:ext uri="{FF2B5EF4-FFF2-40B4-BE49-F238E27FC236}">
                <a16:creationId xmlns:a16="http://schemas.microsoft.com/office/drawing/2014/main" id="{B85BCB78-DA92-0D47-8501-76C5DCEA8F37}"/>
              </a:ext>
            </a:extLst>
          </p:cNvPr>
          <p:cNvSpPr txBox="1"/>
          <p:nvPr/>
        </p:nvSpPr>
        <p:spPr>
          <a:xfrm>
            <a:off x="1245528" y="4502611"/>
            <a:ext cx="1944763" cy="769441"/>
          </a:xfrm>
          <a:prstGeom prst="rect">
            <a:avLst/>
          </a:prstGeom>
          <a:noFill/>
        </p:spPr>
        <p:txBody>
          <a:bodyPr wrap="none" rtlCol="0">
            <a:spAutoFit/>
          </a:bodyPr>
          <a:lstStyle/>
          <a:p>
            <a:r>
              <a:rPr lang="es-GB" sz="2200" dirty="0">
                <a:solidFill>
                  <a:schemeClr val="accent5">
                    <a:lumMod val="50000"/>
                  </a:schemeClr>
                </a:solidFill>
              </a:rPr>
              <a:t>a) El rey inca</a:t>
            </a:r>
          </a:p>
          <a:p>
            <a:r>
              <a:rPr lang="es-GB" sz="2200" b="1" dirty="0">
                <a:solidFill>
                  <a:schemeClr val="accent5">
                    <a:lumMod val="50000"/>
                  </a:schemeClr>
                </a:solidFill>
              </a:rPr>
              <a:t>b) Los incas</a:t>
            </a:r>
          </a:p>
        </p:txBody>
      </p:sp>
      <p:sp>
        <p:nvSpPr>
          <p:cNvPr id="29" name="CuadroTexto 28">
            <a:extLst>
              <a:ext uri="{FF2B5EF4-FFF2-40B4-BE49-F238E27FC236}">
                <a16:creationId xmlns:a16="http://schemas.microsoft.com/office/drawing/2014/main" id="{3C9F29D2-16E4-104A-AAF4-1D0CB8429C99}"/>
              </a:ext>
            </a:extLst>
          </p:cNvPr>
          <p:cNvSpPr txBox="1"/>
          <p:nvPr/>
        </p:nvSpPr>
        <p:spPr>
          <a:xfrm>
            <a:off x="1233334" y="5259698"/>
            <a:ext cx="4879862" cy="769441"/>
          </a:xfrm>
          <a:prstGeom prst="rect">
            <a:avLst/>
          </a:prstGeom>
          <a:noFill/>
        </p:spPr>
        <p:txBody>
          <a:bodyPr wrap="none" rtlCol="0">
            <a:spAutoFit/>
          </a:bodyPr>
          <a:lstStyle/>
          <a:p>
            <a:pPr marL="457200" indent="-457200">
              <a:buAutoNum type="alphaLcParenR"/>
            </a:pPr>
            <a:r>
              <a:rPr lang="es-GB" sz="2200" b="1" dirty="0">
                <a:solidFill>
                  <a:schemeClr val="accent5">
                    <a:lumMod val="50000"/>
                  </a:schemeClr>
                </a:solidFill>
              </a:rPr>
              <a:t>Francisco Pizarro</a:t>
            </a:r>
          </a:p>
          <a:p>
            <a:pPr marL="457200" indent="-457200">
              <a:buAutoNum type="alphaLcParenR"/>
            </a:pPr>
            <a:r>
              <a:rPr lang="es-GB" sz="2200" dirty="0">
                <a:solidFill>
                  <a:schemeClr val="accent5">
                    <a:lumMod val="50000"/>
                  </a:schemeClr>
                </a:solidFill>
              </a:rPr>
              <a:t>Francisco Pizarro y sus hombres</a:t>
            </a:r>
          </a:p>
        </p:txBody>
      </p:sp>
    </p:spTree>
    <p:extLst>
      <p:ext uri="{BB962C8B-B14F-4D97-AF65-F5344CB8AC3E}">
        <p14:creationId xmlns:p14="http://schemas.microsoft.com/office/powerpoint/2010/main" val="2091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0" grpId="0"/>
      <p:bldP spid="21" grpId="0"/>
      <p:bldP spid="22" grpId="0"/>
      <p:bldP spid="23" grpId="0"/>
      <p:bldP spid="24" grpId="0"/>
      <p:bldP spid="25" grpId="0"/>
      <p:bldP spid="26" grpId="0"/>
      <p:bldP spid="27"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11040551" y="58967"/>
            <a:ext cx="954659"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latin typeface="Century Gothic" panose="020B0502020202020204" pitchFamily="34" charset="0"/>
              </a:rPr>
              <a:t>leer</a:t>
            </a:r>
          </a:p>
        </p:txBody>
      </p:sp>
      <p:graphicFrame>
        <p:nvGraphicFramePr>
          <p:cNvPr id="15" name="Tabla 2">
            <a:extLst>
              <a:ext uri="{FF2B5EF4-FFF2-40B4-BE49-F238E27FC236}">
                <a16:creationId xmlns:a16="http://schemas.microsoft.com/office/drawing/2014/main" id="{1747195C-C675-C545-9AB6-4F1F47C58C71}"/>
              </a:ext>
            </a:extLst>
          </p:cNvPr>
          <p:cNvGraphicFramePr>
            <a:graphicFrameLocks noGrp="1"/>
          </p:cNvGraphicFramePr>
          <p:nvPr>
            <p:extLst>
              <p:ext uri="{D42A27DB-BD31-4B8C-83A1-F6EECF244321}">
                <p14:modId xmlns:p14="http://schemas.microsoft.com/office/powerpoint/2010/main" val="3848955207"/>
              </p:ext>
            </p:extLst>
          </p:nvPr>
        </p:nvGraphicFramePr>
        <p:xfrm>
          <a:off x="4573753" y="498724"/>
          <a:ext cx="7506337" cy="5803091"/>
        </p:xfrm>
        <a:graphic>
          <a:graphicData uri="http://schemas.openxmlformats.org/drawingml/2006/table">
            <a:tbl>
              <a:tblPr firstRow="1" bandRow="1">
                <a:tableStyleId>{5940675A-B579-460E-94D1-54222C63F5DA}</a:tableStyleId>
              </a:tblPr>
              <a:tblGrid>
                <a:gridCol w="302854">
                  <a:extLst>
                    <a:ext uri="{9D8B030D-6E8A-4147-A177-3AD203B41FA5}">
                      <a16:colId xmlns:a16="http://schemas.microsoft.com/office/drawing/2014/main" val="880274456"/>
                    </a:ext>
                  </a:extLst>
                </a:gridCol>
                <a:gridCol w="7203483">
                  <a:extLst>
                    <a:ext uri="{9D8B030D-6E8A-4147-A177-3AD203B41FA5}">
                      <a16:colId xmlns:a16="http://schemas.microsoft.com/office/drawing/2014/main" val="1721097222"/>
                    </a:ext>
                  </a:extLst>
                </a:gridCol>
              </a:tblGrid>
              <a:tr h="1032357">
                <a:tc>
                  <a:txBody>
                    <a:bodyPr/>
                    <a:lstStyle/>
                    <a:p>
                      <a:pPr algn="ctr"/>
                      <a:r>
                        <a:rPr lang="es-GB" sz="2000" b="1" dirty="0">
                          <a:solidFill>
                            <a:srgbClr val="203864"/>
                          </a:solidFill>
                        </a:rPr>
                        <a:t>1</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El último rey del imperio inca, Atahualpa, peleó contra su propio hermano en una batalla de cuatro años para ser el rey.</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92830816"/>
                  </a:ext>
                </a:extLst>
              </a:tr>
              <a:tr h="980659">
                <a:tc>
                  <a:txBody>
                    <a:bodyPr/>
                    <a:lstStyle/>
                    <a:p>
                      <a:pPr algn="ctr"/>
                      <a:r>
                        <a:rPr lang="es-GB" sz="2000" b="1" dirty="0">
                          <a:solidFill>
                            <a:srgbClr val="203864"/>
                          </a:solidFill>
                        </a:rPr>
                        <a:t>2</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Entonces Atahualpa envió a un grupo de personas en una misión para estudiar a los españoles. </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579940613"/>
                  </a:ext>
                </a:extLst>
              </a:tr>
              <a:tr h="957687">
                <a:tc>
                  <a:txBody>
                    <a:bodyPr/>
                    <a:lstStyle/>
                    <a:p>
                      <a:pPr algn="ctr"/>
                      <a:r>
                        <a:rPr lang="es-GB" sz="2000" b="1" dirty="0">
                          <a:solidFill>
                            <a:srgbClr val="203864"/>
                          </a:solidFill>
                        </a:rPr>
                        <a:t>3</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Durante varios siglos los reyes de España apoyaron múltiples viajes a lugares diferentes de América. En estos viajes los españoles principalmente buscaron oro.</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87679457"/>
                  </a:ext>
                </a:extLst>
              </a:tr>
              <a:tr h="719521">
                <a:tc>
                  <a:txBody>
                    <a:bodyPr/>
                    <a:lstStyle/>
                    <a:p>
                      <a:pPr algn="ctr"/>
                      <a:r>
                        <a:rPr lang="es-GB" sz="2000" b="1" dirty="0">
                          <a:solidFill>
                            <a:srgbClr val="203864"/>
                          </a:solidFill>
                        </a:rPr>
                        <a:t>4</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s-ES" sz="2000" b="0" dirty="0">
                          <a:solidFill>
                            <a:srgbClr val="203864"/>
                          </a:solidFill>
                        </a:rPr>
                        <a:t>Cuando los españoles llegaron a la costa Atahualpa no los atacó inmediatamente, quizás un gran error. </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420877955"/>
                  </a:ext>
                </a:extLst>
              </a:tr>
              <a:tr h="1032357">
                <a:tc>
                  <a:txBody>
                    <a:bodyPr/>
                    <a:lstStyle/>
                    <a:p>
                      <a:pPr algn="ctr"/>
                      <a:r>
                        <a:rPr lang="es-GB" sz="2000" b="1" dirty="0">
                          <a:solidFill>
                            <a:srgbClr val="203864"/>
                          </a:solidFill>
                        </a:rPr>
                        <a:t>5</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Francisco Pizarro, un conquistador español, llegó a Perú poco después de esta batalla. </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878962647"/>
                  </a:ext>
                </a:extLst>
              </a:tr>
              <a:tr h="1032357">
                <a:tc>
                  <a:txBody>
                    <a:bodyPr/>
                    <a:lstStyle/>
                    <a:p>
                      <a:pPr algn="ctr"/>
                      <a:r>
                        <a:rPr lang="es-GB" sz="2000" b="1" dirty="0">
                          <a:solidFill>
                            <a:srgbClr val="203864"/>
                          </a:solidFill>
                        </a:rPr>
                        <a:t>6</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No necesitaron mucho esfuerzo porque encontraron imperios grandes pero no muy fuertes, como el imperio inca.</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246471247"/>
                  </a:ext>
                </a:extLst>
              </a:tr>
            </a:tbl>
          </a:graphicData>
        </a:graphic>
      </p:graphicFrame>
      <p:graphicFrame>
        <p:nvGraphicFramePr>
          <p:cNvPr id="6" name="Tabla 5">
            <a:extLst>
              <a:ext uri="{FF2B5EF4-FFF2-40B4-BE49-F238E27FC236}">
                <a16:creationId xmlns:a16="http://schemas.microsoft.com/office/drawing/2014/main" id="{AE4464A7-1EFB-6A41-87CE-570C479AD053}"/>
              </a:ext>
            </a:extLst>
          </p:cNvPr>
          <p:cNvGraphicFramePr>
            <a:graphicFrameLocks noGrp="1"/>
          </p:cNvGraphicFramePr>
          <p:nvPr>
            <p:extLst>
              <p:ext uri="{D42A27DB-BD31-4B8C-83A1-F6EECF244321}">
                <p14:modId xmlns:p14="http://schemas.microsoft.com/office/powerpoint/2010/main" val="1418958409"/>
              </p:ext>
            </p:extLst>
          </p:nvPr>
        </p:nvGraphicFramePr>
        <p:xfrm>
          <a:off x="202161" y="498724"/>
          <a:ext cx="4292080" cy="5754938"/>
        </p:xfrm>
        <a:graphic>
          <a:graphicData uri="http://schemas.openxmlformats.org/drawingml/2006/table">
            <a:tbl>
              <a:tblPr firstRow="1" bandRow="1">
                <a:tableStyleId>{5940675A-B579-460E-94D1-54222C63F5DA}</a:tableStyleId>
              </a:tblPr>
              <a:tblGrid>
                <a:gridCol w="304800">
                  <a:extLst>
                    <a:ext uri="{9D8B030D-6E8A-4147-A177-3AD203B41FA5}">
                      <a16:colId xmlns:a16="http://schemas.microsoft.com/office/drawing/2014/main" val="1743100194"/>
                    </a:ext>
                  </a:extLst>
                </a:gridCol>
                <a:gridCol w="3987280">
                  <a:extLst>
                    <a:ext uri="{9D8B030D-6E8A-4147-A177-3AD203B41FA5}">
                      <a16:colId xmlns:a16="http://schemas.microsoft.com/office/drawing/2014/main" val="3978383260"/>
                    </a:ext>
                  </a:extLst>
                </a:gridCol>
              </a:tblGrid>
              <a:tr h="9742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a</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Describes </a:t>
                      </a:r>
                      <a:r>
                        <a:rPr lang="es-ES" sz="2000" b="0" dirty="0" err="1">
                          <a:solidFill>
                            <a:srgbClr val="203864"/>
                          </a:solidFill>
                        </a:rPr>
                        <a:t>the</a:t>
                      </a:r>
                      <a:r>
                        <a:rPr lang="es-ES" sz="2000" b="0" dirty="0">
                          <a:solidFill>
                            <a:srgbClr val="203864"/>
                          </a:solidFill>
                        </a:rPr>
                        <a:t> </a:t>
                      </a:r>
                      <a:r>
                        <a:rPr lang="es-ES" sz="2000" b="0" dirty="0" err="1">
                          <a:solidFill>
                            <a:srgbClr val="203864"/>
                          </a:solidFill>
                        </a:rPr>
                        <a:t>background</a:t>
                      </a:r>
                      <a:r>
                        <a:rPr lang="es-ES" sz="2000" b="0" dirty="0">
                          <a:solidFill>
                            <a:srgbClr val="203864"/>
                          </a:solidFill>
                        </a:rPr>
                        <a:t> of </a:t>
                      </a:r>
                      <a:r>
                        <a:rPr lang="es-ES" sz="2000" b="0" dirty="0" err="1">
                          <a:solidFill>
                            <a:srgbClr val="203864"/>
                          </a:solidFill>
                        </a:rPr>
                        <a:t>the</a:t>
                      </a:r>
                      <a:r>
                        <a:rPr lang="es-ES" sz="2000" b="0" dirty="0">
                          <a:solidFill>
                            <a:srgbClr val="203864"/>
                          </a:solidFill>
                        </a:rPr>
                        <a:t> </a:t>
                      </a:r>
                      <a:r>
                        <a:rPr lang="es-ES" sz="2000" b="0" dirty="0" err="1">
                          <a:solidFill>
                            <a:srgbClr val="203864"/>
                          </a:solidFill>
                        </a:rPr>
                        <a:t>story</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22082498"/>
                  </a:ext>
                </a:extLst>
              </a:tr>
              <a:tr h="10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b</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Describes </a:t>
                      </a:r>
                      <a:r>
                        <a:rPr lang="es-ES" sz="2000" b="0" dirty="0" err="1">
                          <a:solidFill>
                            <a:srgbClr val="203864"/>
                          </a:solidFill>
                        </a:rPr>
                        <a:t>the</a:t>
                      </a:r>
                      <a:r>
                        <a:rPr lang="es-ES" sz="2000" b="0" dirty="0">
                          <a:solidFill>
                            <a:srgbClr val="203864"/>
                          </a:solidFill>
                        </a:rPr>
                        <a:t> </a:t>
                      </a:r>
                      <a:r>
                        <a:rPr lang="es-ES" sz="2000" b="0" dirty="0" err="1">
                          <a:solidFill>
                            <a:srgbClr val="203864"/>
                          </a:solidFill>
                        </a:rPr>
                        <a:t>ease</a:t>
                      </a:r>
                      <a:r>
                        <a:rPr lang="es-ES" sz="2000" b="0" dirty="0">
                          <a:solidFill>
                            <a:srgbClr val="203864"/>
                          </a:solidFill>
                        </a:rPr>
                        <a:t> of </a:t>
                      </a:r>
                      <a:r>
                        <a:rPr lang="es-ES" sz="2000" b="0" dirty="0" err="1">
                          <a:solidFill>
                            <a:srgbClr val="203864"/>
                          </a:solidFill>
                        </a:rPr>
                        <a:t>achieving</a:t>
                      </a:r>
                      <a:r>
                        <a:rPr lang="es-ES" sz="2000" b="0" dirty="0">
                          <a:solidFill>
                            <a:srgbClr val="203864"/>
                          </a:solidFill>
                        </a:rPr>
                        <a:t> </a:t>
                      </a:r>
                      <a:r>
                        <a:rPr lang="es-ES" sz="2000" b="0" dirty="0" err="1">
                          <a:solidFill>
                            <a:srgbClr val="203864"/>
                          </a:solidFill>
                        </a:rPr>
                        <a:t>something</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57553393"/>
                  </a:ext>
                </a:extLst>
              </a:tr>
              <a:tr h="1050175">
                <a:tc>
                  <a:txBody>
                    <a:bodyPr/>
                    <a:lstStyle/>
                    <a:p>
                      <a:pPr algn="ctr"/>
                      <a:r>
                        <a:rPr lang="es-GB" sz="2000" b="1" dirty="0">
                          <a:solidFill>
                            <a:srgbClr val="203864"/>
                          </a:solidFill>
                        </a:rPr>
                        <a:t>c</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tc>
                  <a:txBody>
                    <a:bodyPr/>
                    <a:lstStyle/>
                    <a:p>
                      <a:r>
                        <a:rPr lang="es-ES" sz="2000" b="0" dirty="0">
                          <a:solidFill>
                            <a:srgbClr val="203864"/>
                          </a:solidFill>
                        </a:rPr>
                        <a:t>Describes </a:t>
                      </a:r>
                      <a:r>
                        <a:rPr lang="es-ES" sz="2000" b="0" dirty="0" err="1">
                          <a:solidFill>
                            <a:srgbClr val="203864"/>
                          </a:solidFill>
                        </a:rPr>
                        <a:t>what</a:t>
                      </a:r>
                      <a:r>
                        <a:rPr lang="es-ES" sz="2000" b="0" dirty="0">
                          <a:solidFill>
                            <a:srgbClr val="203864"/>
                          </a:solidFill>
                        </a:rPr>
                        <a:t> </a:t>
                      </a:r>
                      <a:r>
                        <a:rPr lang="es-ES" sz="2000" b="0" dirty="0" err="1">
                          <a:solidFill>
                            <a:srgbClr val="203864"/>
                          </a:solidFill>
                        </a:rPr>
                        <a:t>the</a:t>
                      </a:r>
                      <a:r>
                        <a:rPr lang="es-ES" sz="2000" b="0" dirty="0">
                          <a:solidFill>
                            <a:srgbClr val="203864"/>
                          </a:solidFill>
                        </a:rPr>
                        <a:t> </a:t>
                      </a:r>
                      <a:r>
                        <a:rPr lang="es-ES" sz="2000" b="0" dirty="0" err="1">
                          <a:solidFill>
                            <a:srgbClr val="203864"/>
                          </a:solidFill>
                        </a:rPr>
                        <a:t>king</a:t>
                      </a:r>
                      <a:r>
                        <a:rPr lang="es-ES" sz="2000" b="0" dirty="0">
                          <a:solidFill>
                            <a:srgbClr val="203864"/>
                          </a:solidFill>
                        </a:rPr>
                        <a:t> </a:t>
                      </a:r>
                      <a:r>
                        <a:rPr lang="es-ES" sz="2000" b="0" dirty="0" err="1">
                          <a:solidFill>
                            <a:srgbClr val="203864"/>
                          </a:solidFill>
                        </a:rPr>
                        <a:t>had</a:t>
                      </a:r>
                      <a:r>
                        <a:rPr lang="es-ES" sz="2000" b="0" dirty="0">
                          <a:solidFill>
                            <a:srgbClr val="203864"/>
                          </a:solidFill>
                        </a:rPr>
                        <a:t> to do to </a:t>
                      </a:r>
                      <a:r>
                        <a:rPr lang="es-ES" sz="2000" b="0" dirty="0" err="1">
                          <a:solidFill>
                            <a:srgbClr val="203864"/>
                          </a:solidFill>
                        </a:rPr>
                        <a:t>gain</a:t>
                      </a:r>
                      <a:r>
                        <a:rPr lang="es-ES" sz="2000" b="0" dirty="0">
                          <a:solidFill>
                            <a:srgbClr val="203864"/>
                          </a:solidFill>
                        </a:rPr>
                        <a:t> </a:t>
                      </a:r>
                      <a:r>
                        <a:rPr lang="es-ES" sz="2000" b="0" dirty="0" err="1">
                          <a:solidFill>
                            <a:srgbClr val="203864"/>
                          </a:solidFill>
                        </a:rPr>
                        <a:t>power</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67044704"/>
                  </a:ext>
                </a:extLst>
              </a:tr>
              <a:tr h="731940">
                <a:tc>
                  <a:txBody>
                    <a:bodyPr/>
                    <a:lstStyle/>
                    <a:p>
                      <a:pPr algn="ctr"/>
                      <a:r>
                        <a:rPr lang="es-GB" sz="2000" b="1" dirty="0">
                          <a:solidFill>
                            <a:srgbClr val="203864"/>
                          </a:solidFill>
                        </a:rPr>
                        <a:t>d</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tc>
                  <a:txBody>
                    <a:bodyPr/>
                    <a:lstStyle/>
                    <a:p>
                      <a:r>
                        <a:rPr lang="es-ES" sz="2000" b="0" dirty="0">
                          <a:solidFill>
                            <a:srgbClr val="203864"/>
                          </a:solidFill>
                        </a:rPr>
                        <a:t>Describes </a:t>
                      </a:r>
                      <a:r>
                        <a:rPr lang="es-ES" sz="2000" b="0" dirty="0" err="1">
                          <a:solidFill>
                            <a:srgbClr val="203864"/>
                          </a:solidFill>
                        </a:rPr>
                        <a:t>what</a:t>
                      </a:r>
                      <a:r>
                        <a:rPr lang="es-ES" sz="2000" b="0" dirty="0">
                          <a:solidFill>
                            <a:srgbClr val="203864"/>
                          </a:solidFill>
                        </a:rPr>
                        <a:t> </a:t>
                      </a:r>
                      <a:r>
                        <a:rPr lang="es-ES" sz="2000" b="0" dirty="0" err="1">
                          <a:solidFill>
                            <a:srgbClr val="203864"/>
                          </a:solidFill>
                        </a:rPr>
                        <a:t>happened</a:t>
                      </a:r>
                      <a:r>
                        <a:rPr lang="es-ES" sz="2000" b="0" dirty="0">
                          <a:solidFill>
                            <a:srgbClr val="203864"/>
                          </a:solidFill>
                        </a:rPr>
                        <a:t> </a:t>
                      </a:r>
                      <a:r>
                        <a:rPr lang="es-ES" sz="2000" b="0" dirty="0" err="1">
                          <a:solidFill>
                            <a:srgbClr val="203864"/>
                          </a:solidFill>
                        </a:rPr>
                        <a:t>after</a:t>
                      </a:r>
                      <a:r>
                        <a:rPr lang="es-ES" sz="2000" b="0" dirty="0">
                          <a:solidFill>
                            <a:srgbClr val="203864"/>
                          </a:solidFill>
                        </a:rPr>
                        <a:t> </a:t>
                      </a:r>
                      <a:r>
                        <a:rPr lang="es-ES" sz="2000" b="0" dirty="0" err="1">
                          <a:solidFill>
                            <a:srgbClr val="203864"/>
                          </a:solidFill>
                        </a:rPr>
                        <a:t>the</a:t>
                      </a:r>
                      <a:r>
                        <a:rPr lang="es-ES" sz="2000" b="0" dirty="0">
                          <a:solidFill>
                            <a:srgbClr val="203864"/>
                          </a:solidFill>
                        </a:rPr>
                        <a:t> </a:t>
                      </a:r>
                      <a:r>
                        <a:rPr lang="es-ES" sz="2000" b="0" dirty="0" err="1">
                          <a:solidFill>
                            <a:srgbClr val="203864"/>
                          </a:solidFill>
                        </a:rPr>
                        <a:t>battle</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0742941"/>
                  </a:ext>
                </a:extLst>
              </a:tr>
              <a:tr h="9742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e</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000" b="0" dirty="0">
                          <a:solidFill>
                            <a:srgbClr val="203864"/>
                          </a:solidFill>
                        </a:rPr>
                        <a:t>Describes what the king did to learn about the new visitors</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05330603"/>
                  </a:ext>
                </a:extLst>
              </a:tr>
              <a:tr h="9742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f</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Describes </a:t>
                      </a:r>
                      <a:r>
                        <a:rPr lang="es-ES" sz="2000" b="0" dirty="0" err="1">
                          <a:solidFill>
                            <a:srgbClr val="203864"/>
                          </a:solidFill>
                        </a:rPr>
                        <a:t>what</a:t>
                      </a:r>
                      <a:r>
                        <a:rPr lang="es-ES" sz="2000" b="0" dirty="0">
                          <a:solidFill>
                            <a:srgbClr val="203864"/>
                          </a:solidFill>
                        </a:rPr>
                        <a:t> </a:t>
                      </a:r>
                      <a:r>
                        <a:rPr lang="es-ES" sz="2000" b="0" dirty="0" err="1">
                          <a:solidFill>
                            <a:srgbClr val="203864"/>
                          </a:solidFill>
                        </a:rPr>
                        <a:t>someone</a:t>
                      </a:r>
                      <a:r>
                        <a:rPr lang="es-ES" sz="2000" b="0" dirty="0">
                          <a:solidFill>
                            <a:srgbClr val="203864"/>
                          </a:solidFill>
                        </a:rPr>
                        <a:t> </a:t>
                      </a:r>
                      <a:r>
                        <a:rPr lang="es-ES" sz="2000" b="0" dirty="0" err="1">
                          <a:solidFill>
                            <a:srgbClr val="203864"/>
                          </a:solidFill>
                        </a:rPr>
                        <a:t>was</a:t>
                      </a:r>
                      <a:r>
                        <a:rPr lang="es-ES" sz="2000" b="0" dirty="0">
                          <a:solidFill>
                            <a:srgbClr val="203864"/>
                          </a:solidFill>
                        </a:rPr>
                        <a:t> </a:t>
                      </a:r>
                      <a:r>
                        <a:rPr lang="es-ES" sz="2000" b="0" dirty="0" err="1">
                          <a:solidFill>
                            <a:srgbClr val="203864"/>
                          </a:solidFill>
                        </a:rPr>
                        <a:t>slow</a:t>
                      </a:r>
                      <a:r>
                        <a:rPr lang="es-ES" sz="2000" b="0" dirty="0">
                          <a:solidFill>
                            <a:srgbClr val="203864"/>
                          </a:solidFill>
                        </a:rPr>
                        <a:t> to do</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71374036"/>
                  </a:ext>
                </a:extLst>
              </a:tr>
            </a:tbl>
          </a:graphicData>
        </a:graphic>
      </p:graphicFrame>
      <p:sp>
        <p:nvSpPr>
          <p:cNvPr id="20" name="Rectángulo 19">
            <a:extLst>
              <a:ext uri="{FF2B5EF4-FFF2-40B4-BE49-F238E27FC236}">
                <a16:creationId xmlns:a16="http://schemas.microsoft.com/office/drawing/2014/main" id="{D10D37C1-006E-DE41-8F3D-BFCEEB281EF5}"/>
              </a:ext>
            </a:extLst>
          </p:cNvPr>
          <p:cNvSpPr/>
          <p:nvPr/>
        </p:nvSpPr>
        <p:spPr>
          <a:xfrm>
            <a:off x="4056803" y="1082276"/>
            <a:ext cx="417560" cy="386120"/>
          </a:xfrm>
          <a:prstGeom prst="rect">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sym typeface="Wingdings" pitchFamily="2" charset="2"/>
              </a:rPr>
              <a:t>3</a:t>
            </a:r>
            <a:endParaRPr lang="es-GB" sz="2400" b="1" dirty="0">
              <a:solidFill>
                <a:schemeClr val="bg1"/>
              </a:solidFill>
            </a:endParaRPr>
          </a:p>
        </p:txBody>
      </p:sp>
      <p:sp>
        <p:nvSpPr>
          <p:cNvPr id="22" name="Rectángulo 19">
            <a:extLst>
              <a:ext uri="{FF2B5EF4-FFF2-40B4-BE49-F238E27FC236}">
                <a16:creationId xmlns:a16="http://schemas.microsoft.com/office/drawing/2014/main" id="{BE320B32-0559-4908-983E-A75F3565C5FC}"/>
              </a:ext>
            </a:extLst>
          </p:cNvPr>
          <p:cNvSpPr/>
          <p:nvPr/>
        </p:nvSpPr>
        <p:spPr>
          <a:xfrm>
            <a:off x="4056803" y="2126349"/>
            <a:ext cx="417560" cy="386120"/>
          </a:xfrm>
          <a:prstGeom prst="rect">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sym typeface="Wingdings" pitchFamily="2" charset="2"/>
              </a:rPr>
              <a:t>6</a:t>
            </a:r>
            <a:endParaRPr lang="es-GB" sz="2400" b="1" dirty="0">
              <a:solidFill>
                <a:schemeClr val="bg1"/>
              </a:solidFill>
            </a:endParaRPr>
          </a:p>
        </p:txBody>
      </p:sp>
      <p:sp>
        <p:nvSpPr>
          <p:cNvPr id="23" name="Rectángulo 19">
            <a:extLst>
              <a:ext uri="{FF2B5EF4-FFF2-40B4-BE49-F238E27FC236}">
                <a16:creationId xmlns:a16="http://schemas.microsoft.com/office/drawing/2014/main" id="{5806C691-2FDE-4382-AF19-B6636095D56F}"/>
              </a:ext>
            </a:extLst>
          </p:cNvPr>
          <p:cNvSpPr/>
          <p:nvPr/>
        </p:nvSpPr>
        <p:spPr>
          <a:xfrm>
            <a:off x="4056803" y="3170984"/>
            <a:ext cx="417560" cy="386120"/>
          </a:xfrm>
          <a:prstGeom prst="rect">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sym typeface="Wingdings" pitchFamily="2" charset="2"/>
              </a:rPr>
              <a:t>1</a:t>
            </a:r>
            <a:endParaRPr lang="es-GB" sz="2400" b="1" dirty="0">
              <a:solidFill>
                <a:schemeClr val="bg1"/>
              </a:solidFill>
            </a:endParaRPr>
          </a:p>
        </p:txBody>
      </p:sp>
      <p:sp>
        <p:nvSpPr>
          <p:cNvPr id="24" name="Rectángulo 19">
            <a:extLst>
              <a:ext uri="{FF2B5EF4-FFF2-40B4-BE49-F238E27FC236}">
                <a16:creationId xmlns:a16="http://schemas.microsoft.com/office/drawing/2014/main" id="{63DB02F6-8B1F-4336-8100-0072A6520941}"/>
              </a:ext>
            </a:extLst>
          </p:cNvPr>
          <p:cNvSpPr/>
          <p:nvPr/>
        </p:nvSpPr>
        <p:spPr>
          <a:xfrm>
            <a:off x="4060202" y="3913185"/>
            <a:ext cx="417560" cy="386120"/>
          </a:xfrm>
          <a:prstGeom prst="rect">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sym typeface="Wingdings" pitchFamily="2" charset="2"/>
              </a:rPr>
              <a:t>5</a:t>
            </a:r>
            <a:endParaRPr lang="es-GB" sz="2400" b="1" dirty="0">
              <a:solidFill>
                <a:schemeClr val="bg1"/>
              </a:solidFill>
            </a:endParaRPr>
          </a:p>
        </p:txBody>
      </p:sp>
      <p:sp>
        <p:nvSpPr>
          <p:cNvPr id="30" name="Rectángulo 19">
            <a:extLst>
              <a:ext uri="{FF2B5EF4-FFF2-40B4-BE49-F238E27FC236}">
                <a16:creationId xmlns:a16="http://schemas.microsoft.com/office/drawing/2014/main" id="{E3C86D68-9F50-4A35-A1F8-379D065D9FAC}"/>
              </a:ext>
            </a:extLst>
          </p:cNvPr>
          <p:cNvSpPr/>
          <p:nvPr/>
        </p:nvSpPr>
        <p:spPr>
          <a:xfrm>
            <a:off x="4076681" y="4882857"/>
            <a:ext cx="417560" cy="386120"/>
          </a:xfrm>
          <a:prstGeom prst="rect">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sym typeface="Wingdings" pitchFamily="2" charset="2"/>
              </a:rPr>
              <a:t>2</a:t>
            </a:r>
            <a:endParaRPr lang="es-GB" sz="2400" b="1" dirty="0">
              <a:solidFill>
                <a:schemeClr val="bg1"/>
              </a:solidFill>
            </a:endParaRPr>
          </a:p>
        </p:txBody>
      </p:sp>
      <p:sp>
        <p:nvSpPr>
          <p:cNvPr id="32" name="Rectángulo 19">
            <a:extLst>
              <a:ext uri="{FF2B5EF4-FFF2-40B4-BE49-F238E27FC236}">
                <a16:creationId xmlns:a16="http://schemas.microsoft.com/office/drawing/2014/main" id="{F5793270-4B0F-4D13-B3BF-FE7987600802}"/>
              </a:ext>
            </a:extLst>
          </p:cNvPr>
          <p:cNvSpPr/>
          <p:nvPr/>
        </p:nvSpPr>
        <p:spPr>
          <a:xfrm>
            <a:off x="4056803" y="5846300"/>
            <a:ext cx="417560" cy="386120"/>
          </a:xfrm>
          <a:prstGeom prst="rect">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sym typeface="Wingdings" pitchFamily="2" charset="2"/>
              </a:rPr>
              <a:t>4</a:t>
            </a:r>
            <a:endParaRPr lang="es-GB" sz="2400" b="1" dirty="0">
              <a:solidFill>
                <a:schemeClr val="bg1"/>
              </a:solidFill>
            </a:endParaRPr>
          </a:p>
        </p:txBody>
      </p:sp>
      <p:sp>
        <p:nvSpPr>
          <p:cNvPr id="2" name="Title 1"/>
          <p:cNvSpPr>
            <a:spLocks noGrp="1"/>
          </p:cNvSpPr>
          <p:nvPr>
            <p:ph type="title"/>
          </p:nvPr>
        </p:nvSpPr>
        <p:spPr>
          <a:xfrm>
            <a:off x="111910" y="97805"/>
            <a:ext cx="11089489" cy="404570"/>
          </a:xfrm>
        </p:spPr>
        <p:txBody>
          <a:bodyPr>
            <a:normAutofit/>
          </a:bodyPr>
          <a:lstStyle/>
          <a:p>
            <a:pPr rtl="0" eaLnBrk="1" latinLnBrk="0" hangingPunct="1"/>
            <a:r>
              <a:rPr lang="en-GB" sz="2000" b="1" kern="1200" dirty="0">
                <a:solidFill>
                  <a:srgbClr val="203864"/>
                </a:solidFill>
                <a:effectLst/>
                <a:ea typeface="+mn-ea"/>
                <a:cs typeface="+mn-cs"/>
              </a:rPr>
              <a:t>Lee las </a:t>
            </a:r>
            <a:r>
              <a:rPr lang="en-GB" sz="2000" b="1" kern="1200" dirty="0" err="1">
                <a:solidFill>
                  <a:srgbClr val="203864"/>
                </a:solidFill>
                <a:effectLst/>
                <a:ea typeface="+mn-ea"/>
                <a:cs typeface="+mn-cs"/>
              </a:rPr>
              <a:t>frases</a:t>
            </a:r>
            <a:r>
              <a:rPr lang="en-GB" sz="2000" b="1" kern="1200" dirty="0">
                <a:solidFill>
                  <a:srgbClr val="203864"/>
                </a:solidFill>
                <a:effectLst/>
                <a:ea typeface="+mn-ea"/>
                <a:cs typeface="+mn-cs"/>
              </a:rPr>
              <a:t>. ¿</a:t>
            </a:r>
            <a:r>
              <a:rPr lang="en-GB" sz="2000" b="1" kern="1200" dirty="0" err="1">
                <a:solidFill>
                  <a:srgbClr val="203864"/>
                </a:solidFill>
                <a:effectLst/>
                <a:ea typeface="+mn-ea"/>
                <a:cs typeface="+mn-cs"/>
              </a:rPr>
              <a:t>Qué</a:t>
            </a:r>
            <a:r>
              <a:rPr lang="en-GB" sz="2000" b="1" kern="1200" dirty="0">
                <a:solidFill>
                  <a:srgbClr val="203864"/>
                </a:solidFill>
                <a:effectLst/>
                <a:ea typeface="+mn-ea"/>
                <a:cs typeface="+mn-cs"/>
              </a:rPr>
              <a:t> </a:t>
            </a:r>
            <a:r>
              <a:rPr lang="en-GB" sz="2000" b="1" kern="1200" dirty="0" err="1">
                <a:solidFill>
                  <a:srgbClr val="203864"/>
                </a:solidFill>
                <a:effectLst/>
                <a:ea typeface="+mn-ea"/>
                <a:cs typeface="+mn-cs"/>
              </a:rPr>
              <a:t>significan</a:t>
            </a:r>
            <a:r>
              <a:rPr lang="en-GB" sz="2000" b="1" kern="1200" dirty="0">
                <a:solidFill>
                  <a:srgbClr val="203864"/>
                </a:solidFill>
                <a:effectLst/>
                <a:ea typeface="+mn-ea"/>
                <a:cs typeface="+mn-cs"/>
              </a:rPr>
              <a:t>? </a:t>
            </a:r>
            <a:r>
              <a:rPr lang="en-GB" sz="2000" kern="1200" dirty="0">
                <a:solidFill>
                  <a:srgbClr val="203864"/>
                </a:solidFill>
                <a:effectLst/>
                <a:ea typeface="+mn-ea"/>
                <a:cs typeface="+mn-cs"/>
              </a:rPr>
              <a:t>Escribe a – f y el </a:t>
            </a:r>
            <a:r>
              <a:rPr lang="en-GB" sz="2000" kern="1200" dirty="0" err="1">
                <a:solidFill>
                  <a:srgbClr val="203864"/>
                </a:solidFill>
                <a:effectLst/>
                <a:ea typeface="+mn-ea"/>
                <a:cs typeface="+mn-cs"/>
              </a:rPr>
              <a:t>número</a:t>
            </a:r>
            <a:r>
              <a:rPr lang="en-GB" sz="2000" kern="1200" dirty="0">
                <a:solidFill>
                  <a:srgbClr val="203864"/>
                </a:solidFill>
                <a:effectLst/>
                <a:ea typeface="+mn-ea"/>
                <a:cs typeface="+mn-cs"/>
              </a:rPr>
              <a:t> </a:t>
            </a:r>
            <a:r>
              <a:rPr lang="en-GB" sz="2000" kern="1200" dirty="0" err="1">
                <a:solidFill>
                  <a:srgbClr val="203864"/>
                </a:solidFill>
                <a:effectLst/>
                <a:ea typeface="+mn-ea"/>
                <a:cs typeface="+mn-cs"/>
              </a:rPr>
              <a:t>correcto</a:t>
            </a:r>
            <a:r>
              <a:rPr lang="en-GB" sz="2000" kern="1200" dirty="0">
                <a:solidFill>
                  <a:srgbClr val="203864"/>
                </a:solidFill>
                <a:effectLst/>
                <a:ea typeface="+mn-ea"/>
                <a:cs typeface="+mn-cs"/>
              </a:rPr>
              <a:t> de la </a:t>
            </a:r>
            <a:r>
              <a:rPr lang="en-GB" sz="2000" kern="1200" dirty="0" err="1">
                <a:solidFill>
                  <a:srgbClr val="203864"/>
                </a:solidFill>
                <a:effectLst/>
                <a:ea typeface="+mn-ea"/>
                <a:cs typeface="+mn-cs"/>
              </a:rPr>
              <a:t>frase</a:t>
            </a:r>
            <a:r>
              <a:rPr lang="en-GB" sz="2000" kern="1200" dirty="0">
                <a:solidFill>
                  <a:srgbClr val="203864"/>
                </a:solidFill>
                <a:effectLst/>
                <a:ea typeface="+mn-ea"/>
                <a:cs typeface="+mn-cs"/>
              </a:rPr>
              <a:t>.</a:t>
            </a:r>
            <a:endParaRPr lang="en-GB" sz="2000" dirty="0">
              <a:effectLst/>
            </a:endParaRPr>
          </a:p>
        </p:txBody>
      </p:sp>
    </p:spTree>
    <p:extLst>
      <p:ext uri="{BB962C8B-B14F-4D97-AF65-F5344CB8AC3E}">
        <p14:creationId xmlns:p14="http://schemas.microsoft.com/office/powerpoint/2010/main" val="232206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animBg="1"/>
      <p:bldP spid="30" grpId="0" animBg="1"/>
      <p:bldP spid="32"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3807</TotalTime>
  <Words>8904</Words>
  <Application>Microsoft Macintosh PowerPoint</Application>
  <PresentationFormat>Widescreen</PresentationFormat>
  <Paragraphs>1036</Paragraphs>
  <Slides>31</Slides>
  <Notes>31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Bradley Hand</vt:lpstr>
      <vt:lpstr>Britannic Bold</vt:lpstr>
      <vt:lpstr>Calibri</vt:lpstr>
      <vt:lpstr>Century Gothic</vt:lpstr>
      <vt:lpstr>Chalkboard</vt:lpstr>
      <vt:lpstr>Lucida Console</vt:lpstr>
      <vt:lpstr>Tw Cen MT</vt:lpstr>
      <vt:lpstr>1_Office Theme</vt:lpstr>
      <vt:lpstr>Talking about history – La historia de la conquista de Perú (Text exploitation)</vt:lpstr>
      <vt:lpstr>Vocabulario</vt:lpstr>
      <vt:lpstr>Vocabulario</vt:lpstr>
      <vt:lpstr>Vocabulario</vt:lpstr>
      <vt:lpstr>Escucha las descripciones y escribe las palabras que no están.</vt:lpstr>
      <vt:lpstr>Ahora busca la imagen correcta para cada frase (a-f).</vt:lpstr>
      <vt:lpstr>-ar verbs: 1st person singular (preterite) 3rd person plural (preterite)</vt:lpstr>
      <vt:lpstr>Lee las frases. ¿Cuál es el sujeto correcto?</vt:lpstr>
      <vt:lpstr>Lee las frases. ¿Qué significan? Escribe a – f y el número correcto de la frase.</vt:lpstr>
      <vt:lpstr>Ahora contesta las preguntas</vt:lpstr>
      <vt:lpstr>La historia de Perú</vt:lpstr>
      <vt:lpstr>Hablamos sobre la historia de Perú en parejas.</vt:lpstr>
      <vt:lpstr>Persona A</vt:lpstr>
      <vt:lpstr>Persona A</vt:lpstr>
      <vt:lpstr>Persona A</vt:lpstr>
      <vt:lpstr>Talking about history – La historia de la conquista de Perú (Text exploitation) [2]</vt:lpstr>
      <vt:lpstr>Vocabulario</vt:lpstr>
      <vt:lpstr>Vocabulario</vt:lpstr>
      <vt:lpstr>Lee unas frases de la primera parte de la historia. ¿Son verdaderas o falsas?</vt:lpstr>
      <vt:lpstr>-ar verbs: 1st person singular (present) 3rd person singular and plural (preterite)</vt:lpstr>
      <vt:lpstr>La historia de Perú (2)</vt:lpstr>
      <vt:lpstr>La historia de Perú (2)</vt:lpstr>
      <vt:lpstr>La historia de Perú (2)</vt:lpstr>
      <vt:lpstr>La historia de Perú (2)</vt:lpstr>
      <vt:lpstr>Vamos a escribir un resumen* en español de la historia de la conquista de Perú:</vt:lpstr>
      <vt:lpstr>Vamos a escribir un resumen* en español de la historia de la conquista de Perú:</vt:lpstr>
      <vt:lpstr>hablar / escuchar</vt:lpstr>
      <vt:lpstr>Persona A</vt:lpstr>
      <vt:lpstr>Persona B</vt:lpstr>
      <vt:lpstr>Respuestas</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Talking about history – El Dorado (Text exploitation)</dc:title>
  <dc:creator>Louise Caruso</dc:creator>
  <cp:lastModifiedBy>Louise Caruso</cp:lastModifiedBy>
  <cp:revision>163</cp:revision>
  <dcterms:created xsi:type="dcterms:W3CDTF">2021-06-23T17:06:13Z</dcterms:created>
  <dcterms:modified xsi:type="dcterms:W3CDTF">2021-12-09T10:51:21Z</dcterms:modified>
</cp:coreProperties>
</file>