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7" r:id="rId2"/>
    <p:sldId id="745" r:id="rId3"/>
    <p:sldId id="503" r:id="rId4"/>
    <p:sldId id="504" r:id="rId5"/>
    <p:sldId id="505" r:id="rId6"/>
    <p:sldId id="746" r:id="rId7"/>
    <p:sldId id="747" r:id="rId8"/>
    <p:sldId id="281" r:id="rId9"/>
    <p:sldId id="261" r:id="rId10"/>
    <p:sldId id="748" r:id="rId11"/>
    <p:sldId id="749" r:id="rId12"/>
    <p:sldId id="754" r:id="rId13"/>
    <p:sldId id="274" r:id="rId14"/>
    <p:sldId id="755" r:id="rId15"/>
    <p:sldId id="756" r:id="rId16"/>
    <p:sldId id="612" r:id="rId17"/>
    <p:sldId id="718" r:id="rId18"/>
    <p:sldId id="722" r:id="rId19"/>
    <p:sldId id="282" r:id="rId20"/>
    <p:sldId id="563" r:id="rId21"/>
    <p:sldId id="725" r:id="rId22"/>
    <p:sldId id="757" r:id="rId23"/>
    <p:sldId id="758" r:id="rId24"/>
    <p:sldId id="652" r:id="rId25"/>
    <p:sldId id="759" r:id="rId26"/>
    <p:sldId id="730" r:id="rId27"/>
    <p:sldId id="731" r:id="rId28"/>
    <p:sldId id="760" r:id="rId29"/>
    <p:sldId id="761" r:id="rId30"/>
    <p:sldId id="762" r:id="rId31"/>
    <p:sldId id="763" r:id="rId32"/>
    <p:sldId id="275" r:id="rId33"/>
    <p:sldId id="751" r:id="rId34"/>
    <p:sldId id="276" r:id="rId35"/>
    <p:sldId id="764" r:id="rId36"/>
    <p:sldId id="765" r:id="rId37"/>
    <p:sldId id="687" r:id="rId38"/>
    <p:sldId id="766" r:id="rId39"/>
    <p:sldId id="767" r:id="rId40"/>
    <p:sldId id="75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794"/>
  </p:normalViewPr>
  <p:slideViewPr>
    <p:cSldViewPr snapToGrid="0" snapToObjects="1">
      <p:cViewPr varScale="1">
        <p:scale>
          <a:sx n="121" d="100"/>
          <a:sy n="121" d="100"/>
        </p:scale>
        <p:origin x="288"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DE75AA66-14A9-9040-AADB-299EE699E308}" type="datetimeFigureOut">
              <a:rPr lang="en-US" smtClean="0"/>
              <a:pPr/>
              <a:t>5/9/22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A9E6442A-E7A1-2E4B-810A-FA1FC5F4FC78}" type="slidenum">
              <a:rPr lang="en-US" smtClean="0"/>
              <a:pPr/>
              <a:t>‹#›</a:t>
            </a:fld>
            <a:endParaRPr lang="en-US" dirty="0"/>
          </a:p>
        </p:txBody>
      </p:sp>
    </p:spTree>
    <p:extLst>
      <p:ext uri="{BB962C8B-B14F-4D97-AF65-F5344CB8AC3E}">
        <p14:creationId xmlns:p14="http://schemas.microsoft.com/office/powerpoint/2010/main" val="3534002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br>
              <a:rPr lang="en-GB" dirty="0"/>
            </a:br>
            <a:br>
              <a:rPr lang="en-GB" b="1" dirty="0"/>
            </a:br>
            <a:r>
              <a:rPr lang="en-GB" b="1" dirty="0"/>
              <a:t>Aim: </a:t>
            </a:r>
            <a:r>
              <a:rPr lang="en-GB" b="0" dirty="0"/>
              <a:t>to practise aural recognition of SSCs [w] and [v].</a:t>
            </a:r>
            <a:br>
              <a:rPr lang="en-GB" dirty="0"/>
            </a:br>
            <a:br>
              <a:rPr lang="en-GB" dirty="0"/>
            </a:br>
            <a:r>
              <a:rPr lang="en-GB" b="1" dirty="0"/>
              <a:t>Procedure:</a:t>
            </a:r>
            <a:br>
              <a:rPr lang="en-GB" dirty="0"/>
            </a:br>
            <a:r>
              <a:rPr lang="en-GB" dirty="0"/>
              <a:t>1. Explain the task. Students will listen to audio and decide whether the gaps in the transcription contain [w] or [v] based on what they hear.</a:t>
            </a:r>
          </a:p>
          <a:p>
            <a:r>
              <a:rPr lang="en-GB" dirty="0"/>
              <a:t>2. Click to play the audio for each sentence and ask students to note down [w] or [v].</a:t>
            </a:r>
          </a:p>
          <a:p>
            <a:r>
              <a:rPr lang="en-GB" dirty="0"/>
              <a:t>3.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Silvester [&gt;5009] </a:t>
            </a:r>
            <a:r>
              <a:rPr lang="en-GB" baseline="0" dirty="0" err="1"/>
              <a:t>Armenien</a:t>
            </a:r>
            <a:r>
              <a:rPr lang="en-GB" baseline="0" dirty="0"/>
              <a:t> [&gt;5009] Botswana [&gt;5009] </a:t>
            </a:r>
            <a:r>
              <a:rPr lang="en-GB" baseline="0" dirty="0" err="1"/>
              <a:t>Verfassung</a:t>
            </a:r>
            <a:r>
              <a:rPr lang="en-GB" baseline="0" dirty="0"/>
              <a:t> [2678]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revisit SSC [r] in different positions in words.</a:t>
            </a:r>
            <a:br>
              <a:rPr lang="en-GB" dirty="0"/>
            </a:br>
            <a:br>
              <a:rPr lang="en-GB" dirty="0"/>
            </a:br>
            <a:r>
              <a:rPr lang="en-GB" b="1" dirty="0"/>
              <a:t>Procedure:</a:t>
            </a:r>
            <a:br>
              <a:rPr lang="en-GB" dirty="0"/>
            </a:br>
            <a:r>
              <a:rPr lang="en-GB" dirty="0"/>
              <a:t>1. Click on the audio buttons to hear each paragraph. </a:t>
            </a:r>
          </a:p>
          <a:p>
            <a:r>
              <a:rPr lang="en-GB" dirty="0"/>
              <a:t>2. Students transcribe the blanked out words using their knowledge of [r]. (The blanked out words are mostly cognates to aid understanding of the text).</a:t>
            </a:r>
          </a:p>
          <a:p>
            <a:r>
              <a:rPr lang="en-GB" dirty="0"/>
              <a:t>4.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de-DE" sz="1200" dirty="0">
                <a:solidFill>
                  <a:schemeClr val="accent5">
                    <a:lumMod val="50000"/>
                  </a:schemeClr>
                </a:solidFill>
              </a:rPr>
              <a:t>Es gibt schon </a:t>
            </a:r>
            <a:r>
              <a:rPr lang="de-DE" sz="1200" b="1" dirty="0">
                <a:solidFill>
                  <a:schemeClr val="accent5">
                    <a:lumMod val="50000"/>
                  </a:schemeClr>
                </a:solidFill>
              </a:rPr>
              <a:t>Rekordtemperaturen</a:t>
            </a:r>
            <a:r>
              <a:rPr lang="de-DE" sz="1200" dirty="0">
                <a:solidFill>
                  <a:schemeClr val="accent5">
                    <a:lumMod val="50000"/>
                  </a:schemeClr>
                </a:solidFill>
              </a:rPr>
              <a:t> und Waldbrände* in </a:t>
            </a:r>
            <a:r>
              <a:rPr lang="de-DE" sz="1200" b="1" dirty="0">
                <a:solidFill>
                  <a:schemeClr val="accent5">
                    <a:lumMod val="50000"/>
                  </a:schemeClr>
                </a:solidFill>
              </a:rPr>
              <a:t>Nordamerika</a:t>
            </a:r>
            <a:r>
              <a:rPr lang="de-DE" sz="1200" dirty="0">
                <a:solidFill>
                  <a:schemeClr val="accent5">
                    <a:lumMod val="50000"/>
                  </a:schemeClr>
                </a:solidFill>
              </a:rPr>
              <a:t> und Sibirien. Wir wollen keine hohen Temperaturen und </a:t>
            </a:r>
            <a:r>
              <a:rPr lang="de-DE" sz="1200" b="1" dirty="0">
                <a:solidFill>
                  <a:schemeClr val="accent5">
                    <a:lumMod val="50000"/>
                  </a:schemeClr>
                </a:solidFill>
              </a:rPr>
              <a:t>extremes</a:t>
            </a:r>
            <a:r>
              <a:rPr lang="de-DE" sz="1200" dirty="0">
                <a:solidFill>
                  <a:schemeClr val="accent5">
                    <a:lumMod val="50000"/>
                  </a:schemeClr>
                </a:solidFill>
              </a:rPr>
              <a:t> Wetter. Deshalb brauchen wir eine schnelle </a:t>
            </a:r>
            <a:r>
              <a:rPr lang="de-DE" sz="1200" b="1" dirty="0">
                <a:solidFill>
                  <a:schemeClr val="accent5">
                    <a:lumMod val="50000"/>
                  </a:schemeClr>
                </a:solidFill>
              </a:rPr>
              <a:t>Reduzierung</a:t>
            </a:r>
            <a:r>
              <a:rPr lang="de-DE" sz="1200" dirty="0">
                <a:solidFill>
                  <a:schemeClr val="accent5">
                    <a:lumMod val="50000"/>
                  </a:schemeClr>
                </a:solidFill>
              </a:rPr>
              <a:t> von Emissionen.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de-DE" sz="1200" dirty="0">
                <a:solidFill>
                  <a:schemeClr val="accent5">
                    <a:lumMod val="50000"/>
                  </a:schemeClr>
                </a:solidFill>
              </a:rPr>
              <a:t>2021 hat Deutschland </a:t>
            </a:r>
            <a:r>
              <a:rPr lang="de-DE" sz="1200" b="1" dirty="0">
                <a:solidFill>
                  <a:schemeClr val="accent5">
                    <a:lumMod val="50000"/>
                  </a:schemeClr>
                </a:solidFill>
              </a:rPr>
              <a:t>versprochen</a:t>
            </a:r>
            <a:r>
              <a:rPr lang="de-DE" sz="1200" dirty="0">
                <a:solidFill>
                  <a:schemeClr val="accent5">
                    <a:lumMod val="50000"/>
                  </a:schemeClr>
                </a:solidFill>
              </a:rPr>
              <a:t>, bis 2045 klimaneutral* zu sein. Das wird </a:t>
            </a:r>
            <a:r>
              <a:rPr lang="de-DE" sz="1200" b="1" dirty="0">
                <a:solidFill>
                  <a:schemeClr val="accent5">
                    <a:lumMod val="50000"/>
                  </a:schemeClr>
                </a:solidFill>
              </a:rPr>
              <a:t>schwierig</a:t>
            </a:r>
            <a:r>
              <a:rPr lang="de-DE" sz="1200" dirty="0">
                <a:solidFill>
                  <a:schemeClr val="accent5">
                    <a:lumMod val="50000"/>
                  </a:schemeClr>
                </a:solidFill>
              </a:rPr>
              <a:t> sein und viel Geld kosten. Das Land muss jetzt mehr </a:t>
            </a:r>
            <a:r>
              <a:rPr lang="de-DE" sz="1200" b="1" dirty="0">
                <a:solidFill>
                  <a:schemeClr val="accent5">
                    <a:lumMod val="50000"/>
                  </a:schemeClr>
                </a:solidFill>
              </a:rPr>
              <a:t>grüne</a:t>
            </a:r>
            <a:r>
              <a:rPr lang="de-DE" sz="1200" dirty="0">
                <a:solidFill>
                  <a:schemeClr val="accent5">
                    <a:lumMod val="50000"/>
                  </a:schemeClr>
                </a:solidFill>
              </a:rPr>
              <a:t> Technologien und </a:t>
            </a:r>
            <a:r>
              <a:rPr lang="de-DE" sz="1200" b="1" dirty="0">
                <a:solidFill>
                  <a:schemeClr val="accent5">
                    <a:lumMod val="50000"/>
                  </a:schemeClr>
                </a:solidFill>
              </a:rPr>
              <a:t>Infrastruktur </a:t>
            </a:r>
            <a:r>
              <a:rPr lang="de-DE" sz="1200" dirty="0">
                <a:solidFill>
                  <a:schemeClr val="accent5">
                    <a:lumMod val="50000"/>
                  </a:schemeClr>
                </a:solidFill>
              </a:rPr>
              <a:t>benutzen. </a:t>
            </a:r>
            <a:endParaRPr lang="en-US" sz="1200" dirty="0">
              <a:solidFill>
                <a:schemeClr val="accent5">
                  <a:lumMod val="50000"/>
                </a:schemeClr>
              </a:solidFill>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Source: </a:t>
            </a:r>
            <a:r>
              <a:rPr lang="en-GB" b="0" dirty="0"/>
              <a:t>https://www.dw.com/de/deutschland-klimaneutral-2045-kosten/a-59197085</a:t>
            </a:r>
          </a:p>
          <a:p>
            <a:br>
              <a:rPr lang="en-GB" dirty="0"/>
            </a:br>
            <a:r>
              <a:rPr lang="en-GB" b="1" baseline="0" dirty="0"/>
              <a:t>Word frequency (1 is the most frequent word in German): </a:t>
            </a:r>
            <a:br>
              <a:rPr lang="en-GB" baseline="0" dirty="0"/>
            </a:br>
            <a:r>
              <a:rPr lang="en-GB" baseline="0" dirty="0" err="1"/>
              <a:t>Temperatur</a:t>
            </a:r>
            <a:r>
              <a:rPr lang="en-GB" baseline="0" dirty="0"/>
              <a:t> [873] Brand [3937] </a:t>
            </a:r>
            <a:r>
              <a:rPr lang="en-GB" baseline="0" dirty="0" err="1"/>
              <a:t>Sibirien</a:t>
            </a:r>
            <a:r>
              <a:rPr lang="en-GB" baseline="0" dirty="0"/>
              <a:t> [&gt;5009] Wetter [1881] Emission [&gt;500] Klima [3146] </a:t>
            </a:r>
            <a:r>
              <a:rPr lang="en-GB" baseline="0" dirty="0" err="1"/>
              <a:t>Technologie</a:t>
            </a:r>
            <a:r>
              <a:rPr lang="en-GB" baseline="0" dirty="0"/>
              <a:t> [2170] </a:t>
            </a:r>
            <a:r>
              <a:rPr lang="en-GB" baseline="0" dirty="0" err="1"/>
              <a:t>Infrastruktur</a:t>
            </a:r>
            <a:r>
              <a:rPr lang="en-GB" baseline="0" dirty="0"/>
              <a:t> [2807]</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revisit the knowledge that prepositions often change the article.</a:t>
            </a:r>
            <a:br>
              <a:rPr lang="en-GB" b="0" dirty="0"/>
            </a:br>
            <a:br>
              <a:rPr lang="en-GB" dirty="0"/>
            </a:br>
            <a:r>
              <a:rPr lang="en-GB" b="1" dirty="0"/>
              <a:t>Procedure:</a:t>
            </a:r>
            <a:br>
              <a:rPr lang="en-GB" dirty="0"/>
            </a:br>
            <a:r>
              <a:rPr lang="en-GB" dirty="0"/>
              <a:t>1. Click through the animations to present the knowledge.</a:t>
            </a:r>
          </a:p>
          <a:p>
            <a:r>
              <a:rPr lang="en-GB" dirty="0"/>
              <a:t>2. Where appropriate, elicit the English meanings from students.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54646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differentiate aurally between verbs with prepositions that take the accusative or dative.</a:t>
            </a:r>
            <a:br>
              <a:rPr lang="en-GB" dirty="0"/>
            </a:br>
            <a:br>
              <a:rPr lang="en-GB" dirty="0"/>
            </a:br>
            <a:r>
              <a:rPr lang="en-GB" b="1" dirty="0"/>
              <a:t>Procedure:</a:t>
            </a:r>
            <a:br>
              <a:rPr lang="en-GB" dirty="0"/>
            </a:br>
            <a:r>
              <a:rPr lang="en-GB" dirty="0"/>
              <a:t>1. Explain the activity, ensuring students know to listen out for the preposition following the verb in order to decide which sentence ending to write. </a:t>
            </a:r>
          </a:p>
          <a:p>
            <a:r>
              <a:rPr lang="en-GB" dirty="0"/>
              <a:t>2. Do item one with the class to model the task.  Note that the animation is set up to provide feedback on item one (including a listen and check to the whole sentence) before completing items 2 – 8.</a:t>
            </a:r>
          </a:p>
          <a:p>
            <a:r>
              <a:rPr lang="en-GB" dirty="0"/>
              <a:t>3. Click on the audio buttons to hear the recordings.</a:t>
            </a:r>
          </a:p>
          <a:p>
            <a:r>
              <a:rPr lang="en-GB" dirty="0"/>
              <a:t>4. Click to reveal written answers.</a:t>
            </a:r>
            <a:br>
              <a:rPr lang="en-GB" dirty="0"/>
            </a:br>
            <a:r>
              <a:rPr lang="en-GB" dirty="0"/>
              <a:t>4. Click to reveal a new set of audio buttons and click these to hear the full sentence audio.</a:t>
            </a:r>
            <a:br>
              <a:rPr lang="en-GB" dirty="0"/>
            </a:br>
            <a:r>
              <a:rPr lang="en-GB" dirty="0"/>
              <a:t> </a:t>
            </a:r>
          </a:p>
          <a:p>
            <a:r>
              <a:rPr lang="en-GB" b="1" dirty="0"/>
              <a:t>Transcript:</a:t>
            </a:r>
          </a:p>
          <a:p>
            <a:r>
              <a:rPr lang="de-DE" sz="1000" kern="1200" dirty="0">
                <a:solidFill>
                  <a:schemeClr val="tx1"/>
                </a:solidFill>
                <a:effectLst/>
                <a:ea typeface="+mn-ea"/>
                <a:cs typeface="+mn-cs"/>
              </a:rPr>
              <a:t>1.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Wir hoffen auf [eine gute Lösung].</a:t>
            </a:r>
          </a:p>
          <a:p>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Ich habe Angst vor [extremem Wetter].</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Meine Mutter nimmt an [einer Umweltkonferenz] teil.</a:t>
            </a:r>
          </a:p>
          <a:p>
            <a:r>
              <a:rPr lang="de-DE" sz="1200" kern="1200" dirty="0">
                <a:solidFill>
                  <a:srgbClr val="1F4E79"/>
                </a:solidFill>
                <a:effectLst/>
                <a:latin typeface="Century Gothic" panose="020B0502020202020204" pitchFamily="34" charset="0"/>
                <a:ea typeface="+mn-ea"/>
                <a:cs typeface="Times New Roman" panose="02020603050405020304" pitchFamily="18" charset="0"/>
              </a:rPr>
              <a:t>4. Mein Vater macht Druck auf [seine lokalen Betriebe].</a:t>
            </a:r>
          </a:p>
          <a:p>
            <a:r>
              <a:rPr lang="de-DE" sz="1200" kern="1200" dirty="0">
                <a:solidFill>
                  <a:srgbClr val="1F4E79"/>
                </a:solidFill>
                <a:effectLst/>
                <a:latin typeface="Century Gothic" panose="020B0502020202020204" pitchFamily="34" charset="0"/>
                <a:ea typeface="+mn-ea"/>
                <a:cs typeface="Times New Roman" panose="02020603050405020304" pitchFamily="18" charset="0"/>
              </a:rPr>
              <a:t>5. Ich informiere mich über [die Natur].</a:t>
            </a:r>
          </a:p>
          <a:p>
            <a:r>
              <a:rPr lang="de-DE" sz="1200" kern="1200" dirty="0">
                <a:solidFill>
                  <a:srgbClr val="1F4E79"/>
                </a:solidFill>
                <a:effectLst/>
                <a:latin typeface="Century Gothic" panose="020B0502020202020204" pitchFamily="34" charset="0"/>
                <a:ea typeface="+mn-ea"/>
                <a:cs typeface="Times New Roman" panose="02020603050405020304" pitchFamily="18" charset="0"/>
              </a:rPr>
              <a:t>6. Wissenschaftler warnen vor [dem heißen Sommer].</a:t>
            </a:r>
          </a:p>
          <a:p>
            <a:r>
              <a:rPr lang="de-DE" sz="1200" kern="1200" dirty="0">
                <a:solidFill>
                  <a:srgbClr val="1F4E79"/>
                </a:solidFill>
                <a:effectLst/>
                <a:latin typeface="Century Gothic" panose="020B0502020202020204" pitchFamily="34" charset="0"/>
                <a:ea typeface="+mn-ea"/>
                <a:cs typeface="Times New Roman" panose="02020603050405020304" pitchFamily="18" charset="0"/>
              </a:rPr>
              <a:t>7. Wir schützen die Küste vor [dem Meer]. </a:t>
            </a:r>
            <a:br>
              <a:rPr lang="de-DE" sz="1000" kern="1200" dirty="0">
                <a:solidFill>
                  <a:schemeClr val="tx1"/>
                </a:solidFill>
                <a:effectLst/>
                <a:ea typeface="+mn-ea"/>
                <a:cs typeface="+mn-cs"/>
              </a:rPr>
            </a:br>
            <a:r>
              <a:rPr lang="de-DE" sz="1000" kern="1200" dirty="0">
                <a:solidFill>
                  <a:schemeClr val="tx1"/>
                </a:solidFill>
                <a:effectLst/>
                <a:ea typeface="+mn-ea"/>
                <a:cs typeface="+mn-cs"/>
              </a:rPr>
              <a:t>8. Ich freue mich auf [einen neuen Wald].</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 (two slides)</a:t>
            </a:r>
            <a:br>
              <a:rPr lang="en-GB" dirty="0"/>
            </a:br>
            <a:br>
              <a:rPr lang="en-GB" b="1" dirty="0"/>
            </a:br>
            <a:r>
              <a:rPr lang="en-GB" b="1" dirty="0"/>
              <a:t>Aim: </a:t>
            </a:r>
            <a:r>
              <a:rPr lang="en-GB" b="0" dirty="0"/>
              <a:t>to practise verbs with prepositions with animate and inanimate objects.</a:t>
            </a:r>
            <a:br>
              <a:rPr lang="en-GB" dirty="0"/>
            </a:br>
            <a:br>
              <a:rPr lang="en-GB" dirty="0"/>
            </a:br>
            <a:r>
              <a:rPr lang="en-GB" b="1" dirty="0"/>
              <a:t>Procedure:</a:t>
            </a:r>
            <a:br>
              <a:rPr lang="en-GB" dirty="0"/>
            </a:br>
            <a:r>
              <a:rPr lang="en-GB" dirty="0"/>
              <a:t>1. Explain the task. Mia is writing to Andrea with ideas for the environment.</a:t>
            </a:r>
          </a:p>
          <a:p>
            <a:r>
              <a:rPr lang="en-GB" dirty="0"/>
              <a:t>2. Students determine whether the noun to which the word in bold refers is animate or inanimate. If it is animate, they use a pronoun. If it is inanimate, they use the da- compound. </a:t>
            </a:r>
          </a:p>
          <a:p>
            <a:r>
              <a:rPr lang="en-GB" dirty="0"/>
              <a:t>3. Click to reveal answers.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(two slides)</a:t>
            </a:r>
            <a:br>
              <a:rPr lang="en-GB" dirty="0"/>
            </a:br>
            <a:br>
              <a:rPr lang="en-GB" b="1" dirty="0"/>
            </a:br>
            <a:r>
              <a:rPr lang="en-GB" b="1" dirty="0"/>
              <a:t>Aim: </a:t>
            </a:r>
            <a:r>
              <a:rPr lang="en-GB" b="0" dirty="0"/>
              <a:t>to practise verbs with prepositions with animate and inanimate objects in a spoken context.</a:t>
            </a:r>
            <a:br>
              <a:rPr lang="en-GB" dirty="0"/>
            </a:br>
            <a:br>
              <a:rPr lang="en-GB" dirty="0"/>
            </a:br>
            <a:r>
              <a:rPr lang="en-GB" b="1" dirty="0"/>
              <a:t>Procedure:</a:t>
            </a:r>
            <a:br>
              <a:rPr lang="en-GB" dirty="0"/>
            </a:br>
            <a:r>
              <a:rPr lang="en-GB" dirty="0"/>
              <a:t>1. This task gives students an opportunity to voice their own views on the environment.</a:t>
            </a:r>
          </a:p>
          <a:p>
            <a:r>
              <a:rPr lang="en-GB" dirty="0"/>
              <a:t>2. Partner A asks Partner B the question starters on the slide in German, finishing the question with one of the pictures on the right (note not all pictures work with each question). </a:t>
            </a:r>
          </a:p>
          <a:p>
            <a:r>
              <a:rPr lang="en-GB" dirty="0"/>
              <a:t>3. Partner B responds using a da-compound if the object is inanimate or a pronoun if it is animate, e.g. Partner A asks </a:t>
            </a:r>
            <a:r>
              <a:rPr lang="en-GB" i="1" dirty="0" err="1"/>
              <a:t>Hoffst</a:t>
            </a:r>
            <a:r>
              <a:rPr lang="en-GB" i="1" dirty="0"/>
              <a:t> du auf </a:t>
            </a:r>
            <a:r>
              <a:rPr lang="en-GB" i="1" dirty="0" err="1"/>
              <a:t>mehr</a:t>
            </a:r>
            <a:r>
              <a:rPr lang="en-GB" i="1" dirty="0"/>
              <a:t> </a:t>
            </a:r>
            <a:r>
              <a:rPr lang="en-GB" i="1" dirty="0" err="1"/>
              <a:t>Bäume</a:t>
            </a:r>
            <a:r>
              <a:rPr lang="en-GB" i="1" dirty="0"/>
              <a:t>? </a:t>
            </a:r>
            <a:r>
              <a:rPr lang="en-GB" i="0" dirty="0"/>
              <a:t>Partner B responds </a:t>
            </a:r>
            <a:r>
              <a:rPr lang="en-GB" i="1" dirty="0" err="1"/>
              <a:t>Ja</a:t>
            </a:r>
            <a:r>
              <a:rPr lang="en-GB" i="1" dirty="0"/>
              <a:t>, ich </a:t>
            </a:r>
            <a:r>
              <a:rPr lang="en-GB" i="1" dirty="0" err="1"/>
              <a:t>hoffe</a:t>
            </a:r>
            <a:r>
              <a:rPr lang="en-GB" i="1" dirty="0"/>
              <a:t> auf </a:t>
            </a:r>
            <a:r>
              <a:rPr lang="en-GB" i="1" dirty="0" err="1"/>
              <a:t>sie</a:t>
            </a:r>
            <a:r>
              <a:rPr lang="en-GB" i="1" dirty="0"/>
              <a:t>.</a:t>
            </a:r>
            <a:endParaRPr lang="en-GB" dirty="0"/>
          </a:p>
          <a:p>
            <a:r>
              <a:rPr lang="en-GB" dirty="0"/>
              <a:t>4. Once Partner A has asked all the questions on the slide, click to reveal the following slide and partners swap roles.</a:t>
            </a:r>
          </a:p>
          <a:p>
            <a:endParaRPr lang="en-GB" dirty="0"/>
          </a:p>
          <a:p>
            <a:br>
              <a:rPr lang="en-GB" dirty="0"/>
            </a:br>
            <a:r>
              <a:rPr lang="en-GB" b="1" baseline="0" dirty="0"/>
              <a:t>Word frequency (1 is the most frequent word in German): </a:t>
            </a:r>
            <a:br>
              <a:rPr lang="en-GB" baseline="0" dirty="0"/>
            </a:br>
            <a:r>
              <a:rPr lang="en-GB" baseline="0" dirty="0" err="1"/>
              <a:t>recyceln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r>
              <a:rPr lang="en-GB" dirty="0"/>
              <a:t>Picture of Greta attribution: European Parliament, CC BY 2.0 &lt;https://creativecommons.org/licenses/by/2.0&gt;, via Wikimedia Commons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a:t>
            </a:r>
            <a:r>
              <a:rPr lang="en-GB" b="1" dirty="0"/>
              <a:t>10 minutes (two slides)</a:t>
            </a:r>
          </a:p>
          <a:p>
            <a:br>
              <a:rPr lang="en-GB" b="1" dirty="0"/>
            </a:br>
            <a:r>
              <a:rPr lang="en-GB" b="1" dirty="0"/>
              <a:t>Aim: </a:t>
            </a:r>
            <a:r>
              <a:rPr lang="en-GB" b="0" dirty="0"/>
              <a:t>to practise written comprehension of some of this week’s revisited vocabulary.</a:t>
            </a:r>
            <a:br>
              <a:rPr lang="en-GB" b="0" dirty="0"/>
            </a:br>
            <a:br>
              <a:rPr lang="en-GB" dirty="0"/>
            </a:br>
            <a:r>
              <a:rPr lang="en-GB" b="1" dirty="0"/>
              <a:t>Procedure:</a:t>
            </a:r>
            <a:br>
              <a:rPr lang="en-GB" dirty="0"/>
            </a:br>
            <a:r>
              <a:rPr lang="en-GB" dirty="0"/>
              <a:t>1. Explain the task. The headteacher at Mia and Wolfgang’s school has written an email to students about a project in Berlin. </a:t>
            </a:r>
          </a:p>
          <a:p>
            <a:r>
              <a:rPr lang="en-GB" dirty="0"/>
              <a:t>2. Students write 1-15 in their books. They look at the jumbled English words at the bottom of the slide and write the German translation for each gap. </a:t>
            </a:r>
          </a:p>
          <a:p>
            <a:r>
              <a:rPr lang="en-GB" dirty="0"/>
              <a:t>3. Click to reveal answers.</a:t>
            </a:r>
          </a:p>
          <a:p>
            <a:endParaRPr lang="en-GB" dirty="0"/>
          </a:p>
          <a:p>
            <a:r>
              <a:rPr lang="en-GB" b="1" dirty="0"/>
              <a:t>Note</a:t>
            </a:r>
            <a:r>
              <a:rPr lang="en-GB" dirty="0"/>
              <a:t>: if this task is too challenging for students, teachers could replace the numbers in the gaps with the English meanings. For more support, change the English words at the bottom to a pool of German words (retaining the English meanings in the gaps).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30502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p>
          <a:p>
            <a:endParaRPr lang="en-GB" b="1" dirty="0"/>
          </a:p>
          <a:p>
            <a:r>
              <a:rPr lang="en-GB" b="1" dirty="0"/>
              <a:t>Aim: </a:t>
            </a:r>
            <a:r>
              <a:rPr lang="en-GB" b="0" dirty="0"/>
              <a:t>to practise further written comprehension of the text.</a:t>
            </a:r>
          </a:p>
          <a:p>
            <a:br>
              <a:rPr lang="en-GB" dirty="0"/>
            </a:br>
            <a:r>
              <a:rPr lang="en-GB" b="1" dirty="0"/>
              <a:t>Procedure:</a:t>
            </a:r>
            <a:br>
              <a:rPr lang="en-GB" dirty="0"/>
            </a:br>
            <a:r>
              <a:rPr lang="en-GB" dirty="0"/>
              <a:t>1. Explain the task. Alastair has questions for Wolfgang about the project. </a:t>
            </a:r>
          </a:p>
          <a:p>
            <a:r>
              <a:rPr lang="en-GB" dirty="0"/>
              <a:t>2. Students write 1-5 in their books. They write in English the answer to each question</a:t>
            </a:r>
          </a:p>
          <a:p>
            <a:r>
              <a:rPr lang="en-GB" dirty="0"/>
              <a:t>3. Click to reveal answers.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34641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9 minutes</a:t>
            </a:r>
            <a:br>
              <a:rPr lang="en-GB" dirty="0"/>
            </a:br>
            <a:br>
              <a:rPr lang="en-GB" b="1" dirty="0"/>
            </a:br>
            <a:r>
              <a:rPr lang="en-GB" b="1" dirty="0"/>
              <a:t>Aim: </a:t>
            </a:r>
            <a:r>
              <a:rPr lang="en-GB" b="0" dirty="0"/>
              <a:t>to read about current famous young Germans; to identify in the listening modality who the recorded statements relate to.</a:t>
            </a:r>
            <a:br>
              <a:rPr lang="en-GB" dirty="0"/>
            </a:br>
            <a:br>
              <a:rPr lang="en-GB" dirty="0"/>
            </a:br>
            <a:r>
              <a:rPr lang="en-GB" b="1" dirty="0"/>
              <a:t>Procedure:</a:t>
            </a:r>
            <a:br>
              <a:rPr lang="en-GB" dirty="0"/>
            </a:br>
            <a:r>
              <a:rPr lang="en-GB" dirty="0"/>
              <a:t>1. Students read the three texts.  Help them to understand the content if necessary. Click on each text to play the recordings.</a:t>
            </a:r>
          </a:p>
          <a:p>
            <a:r>
              <a:rPr lang="en-GB" dirty="0"/>
              <a:t>2. Explain that students now need to work out which of these personalities was the guest of honour at the charity event, and that they will do this by a process of elimination, listening to 6 x statements and deciding if they apply to all, just to two, or finally, just to one of the personalities.</a:t>
            </a:r>
          </a:p>
          <a:p>
            <a:r>
              <a:rPr lang="en-GB" dirty="0"/>
              <a:t>3. Students listen to statements 1-6 and eliminate one by one who the statements do not apply to. In the end they should work out that </a:t>
            </a:r>
            <a:r>
              <a:rPr lang="en-GB" i="1" dirty="0"/>
              <a:t>Rote </a:t>
            </a:r>
            <a:r>
              <a:rPr lang="en-GB" i="1" dirty="0" err="1"/>
              <a:t>Mütze</a:t>
            </a:r>
            <a:r>
              <a:rPr lang="en-GB" i="1" dirty="0"/>
              <a:t> </a:t>
            </a:r>
            <a:r>
              <a:rPr lang="en-GB" i="1" dirty="0" err="1"/>
              <a:t>Raphi</a:t>
            </a:r>
            <a:r>
              <a:rPr lang="en-GB" dirty="0"/>
              <a:t> is the one invited to the concert. </a:t>
            </a:r>
            <a:br>
              <a:rPr lang="en-GB" dirty="0"/>
            </a:br>
            <a:r>
              <a:rPr lang="en-GB" dirty="0"/>
              <a:t>4. If time allows, ask students to identify all the cognates – there are a lot of them! Click to highlight them.</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dirty="0"/>
              <a:t>1. Diese Person ist nicht alt. [all 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2. Diese Person hat keine Goldmedaille gewonnen. [R+Y]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3. Die Familie von dieser Person kommt nicht aus Deutschland. [R+Y]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4. Diese Person hat keine Angst vor sozialen Medien. [R+Y]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5. Diese Person hat keine Probleme mit </a:t>
            </a:r>
            <a:r>
              <a:rPr lang="de-DE" dirty="0" err="1"/>
              <a:t>Youtube</a:t>
            </a:r>
            <a:r>
              <a:rPr lang="de-DE" dirty="0"/>
              <a:t> </a:t>
            </a:r>
            <a:r>
              <a:rPr lang="de-DE" dirty="0" err="1"/>
              <a:t>videos</a:t>
            </a:r>
            <a:r>
              <a:rPr lang="de-DE" dirty="0"/>
              <a:t>. [R+Y]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6. Diese Person ist kein Mann. [Raphi]</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222222"/>
                </a:solidFill>
                <a:effectLst/>
                <a:latin typeface="Century Gothic" panose="020B0502020202020204" pitchFamily="34" charset="0"/>
              </a:rPr>
              <a:t>Image of Felicia </a:t>
            </a:r>
            <a:r>
              <a:rPr lang="en-GB" dirty="0" err="1">
                <a:solidFill>
                  <a:srgbClr val="222222"/>
                </a:solidFill>
                <a:effectLst/>
                <a:latin typeface="Century Gothic" panose="020B0502020202020204" pitchFamily="34" charset="0"/>
              </a:rPr>
              <a:t>Laberer</a:t>
            </a:r>
            <a:r>
              <a:rPr lang="en-GB" dirty="0">
                <a:solidFill>
                  <a:srgbClr val="222222"/>
                </a:solidFill>
                <a:effectLst/>
                <a:latin typeface="Century Gothic" panose="020B0502020202020204" pitchFamily="34" charset="0"/>
              </a:rPr>
              <a:t> © HZB/Silvia Zerbe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bearbeiten</a:t>
            </a:r>
            <a:r>
              <a:rPr lang="en-GB" b="0" baseline="0" dirty="0"/>
              <a:t> [2898] </a:t>
            </a:r>
            <a:r>
              <a:rPr lang="en-GB" b="0" baseline="0" dirty="0" err="1"/>
              <a:t>brasilianisch</a:t>
            </a:r>
            <a:r>
              <a:rPr lang="en-GB" b="0" baseline="0" dirty="0"/>
              <a:t> [&gt;5009] Bronze [&gt;5009] Download [&gt;5009] </a:t>
            </a:r>
            <a:r>
              <a:rPr lang="en-GB" b="0" baseline="0" dirty="0" err="1"/>
              <a:t>Ehre</a:t>
            </a:r>
            <a:r>
              <a:rPr lang="en-GB" b="0" baseline="0" dirty="0"/>
              <a:t> [2454] Europa [294] Follower [&gt;5009] Gold [2413] </a:t>
            </a:r>
            <a:r>
              <a:rPr lang="en-GB" b="0" baseline="0" dirty="0" err="1"/>
              <a:t>hochladen</a:t>
            </a:r>
            <a:r>
              <a:rPr lang="en-GB" b="0" baseline="0" dirty="0"/>
              <a:t> [&gt;5009} </a:t>
            </a:r>
            <a:r>
              <a:rPr lang="en-GB" b="0" baseline="0" dirty="0" err="1"/>
              <a:t>Kanut</a:t>
            </a:r>
            <a:r>
              <a:rPr lang="en-GB" b="0" baseline="0" dirty="0"/>
              <a:t>(in) [&gt;5009] Medaille [&gt;5009] </a:t>
            </a:r>
            <a:r>
              <a:rPr lang="en-GB" b="0" baseline="0" dirty="0" err="1"/>
              <a:t>Meisterschaft</a:t>
            </a:r>
            <a:r>
              <a:rPr lang="en-GB" b="0" baseline="0" dirty="0"/>
              <a:t> [4343] </a:t>
            </a:r>
            <a:r>
              <a:rPr lang="en-GB" b="0" baseline="0" dirty="0" err="1"/>
              <a:t>posten</a:t>
            </a:r>
            <a:r>
              <a:rPr lang="en-GB" b="0" baseline="0" dirty="0"/>
              <a:t> [&gt;5009] </a:t>
            </a:r>
            <a:r>
              <a:rPr lang="en-GB" b="0" baseline="0" dirty="0" err="1"/>
              <a:t>Plattform</a:t>
            </a:r>
            <a:r>
              <a:rPr lang="en-GB" b="0" baseline="0" dirty="0"/>
              <a:t> [2816] </a:t>
            </a:r>
            <a:r>
              <a:rPr lang="en-GB" b="0" baseline="0" dirty="0" err="1"/>
              <a:t>paralympisch</a:t>
            </a:r>
            <a:r>
              <a:rPr lang="en-GB" b="0" baseline="0" dirty="0"/>
              <a:t> [&gt;5009] Rapper [&gt;5009] Song [&gt;5009] Star [2585] Trick [4230] Video [1963] </a:t>
            </a:r>
            <a:r>
              <a:rPr lang="en-GB" b="0" baseline="0" dirty="0" err="1"/>
              <a:t>Werk</a:t>
            </a:r>
            <a:r>
              <a:rPr lang="en-GB" b="0" baseline="0" dirty="0"/>
              <a:t> [681]</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51105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sentence intonation.</a:t>
            </a:r>
            <a:br>
              <a:rPr lang="en-GB" dirty="0"/>
            </a:br>
            <a:br>
              <a:rPr lang="en-GB" dirty="0"/>
            </a:br>
            <a:r>
              <a:rPr lang="en-GB" b="1" dirty="0"/>
              <a:t>Procedure:</a:t>
            </a:r>
            <a:br>
              <a:rPr lang="en-GB" dirty="0"/>
            </a:br>
            <a:r>
              <a:rPr lang="en-GB" dirty="0"/>
              <a:t>1. Click on the audio button to hear a native speaker read out the sentences.</a:t>
            </a:r>
          </a:p>
          <a:p>
            <a:r>
              <a:rPr lang="en-GB" dirty="0"/>
              <a:t>2. Students mark where there they hear stress. </a:t>
            </a:r>
          </a:p>
          <a:p>
            <a:r>
              <a:rPr lang="en-GB" dirty="0"/>
              <a:t>3. Click to reveal answers</a:t>
            </a:r>
          </a:p>
          <a:p>
            <a:r>
              <a:rPr lang="en-GB" dirty="0"/>
              <a:t>4. Students then take it in turns to read the sentences to their partner, paying attention to their intonation.</a:t>
            </a:r>
          </a:p>
          <a:p>
            <a:endParaRPr lang="en-GB" dirty="0"/>
          </a:p>
          <a:p>
            <a:r>
              <a:rPr lang="en-GB" b="1" dirty="0"/>
              <a:t>Transcript:</a:t>
            </a:r>
            <a:br>
              <a:rPr lang="en-GB" dirty="0"/>
            </a:br>
            <a:r>
              <a:rPr lang="en-GB" sz="1200" dirty="0">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Ali Can </a:t>
            </a:r>
            <a:r>
              <a:rPr lang="en-GB" sz="1200" dirty="0" err="1">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ist</a:t>
            </a:r>
            <a:r>
              <a:rPr lang="en-GB" sz="1200" dirty="0">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r>
              <a:rPr lang="en-GB" sz="1200" dirty="0" err="1">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ein</a:t>
            </a:r>
            <a:r>
              <a:rPr lang="en-GB" sz="1200" dirty="0">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r>
              <a:rPr lang="en-GB" sz="1200" dirty="0" err="1">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deutscher</a:t>
            </a:r>
            <a:r>
              <a:rPr lang="en-GB" sz="1200" dirty="0">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r>
              <a:rPr lang="en-GB" sz="1200" dirty="0" err="1">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sozialer</a:t>
            </a:r>
            <a:r>
              <a:rPr lang="en-GB" sz="1200" dirty="0">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r>
              <a:rPr lang="en-GB" sz="1200" dirty="0" err="1">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Aktivist</a:t>
            </a:r>
            <a:r>
              <a:rPr lang="en-GB" sz="1200" dirty="0">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endParaRPr lang="en-GB" dirty="0"/>
          </a:p>
          <a:p>
            <a:r>
              <a:rPr lang="de-DE" sz="1200" dirty="0">
                <a:solidFill>
                  <a:srgbClr val="115076"/>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Er hat den Hashtag ‚Metwo‘ geschaffen.</a:t>
            </a:r>
            <a:endParaRPr lang="en-GB" dirty="0"/>
          </a:p>
          <a:p>
            <a:r>
              <a:rPr lang="de-DE" sz="1200" dirty="0">
                <a:solidFill>
                  <a:srgbClr val="115076"/>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Metwo sagt, man kann zwei Identitäten haben.</a:t>
            </a:r>
          </a:p>
          <a:p>
            <a:r>
              <a:rPr lang="de-DE" sz="1200" dirty="0">
                <a:solidFill>
                  <a:srgbClr val="115076"/>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Merle Menje ist eine junge deutsche Sportlerin.</a:t>
            </a:r>
            <a:endParaRPr lang="de-DE" sz="1200" dirty="0">
              <a:solidFill>
                <a:srgbClr val="115076"/>
              </a:solidFill>
              <a:highlight>
                <a:srgbClr val="FFFFFF"/>
              </a:highlight>
              <a:latin typeface="Century Gothic" panose="020B0502020202020204" pitchFamily="34" charset="0"/>
            </a:endParaRPr>
          </a:p>
          <a:p>
            <a:r>
              <a:rPr lang="de-DE" sz="1200" dirty="0">
                <a:solidFill>
                  <a:srgbClr val="115076"/>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Merles Spitzname* ist ‚Wunderkind‘.</a:t>
            </a:r>
          </a:p>
          <a:p>
            <a:r>
              <a:rPr lang="de-DE" sz="1200" dirty="0">
                <a:solidFill>
                  <a:srgbClr val="115076"/>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Sie ist eine talentierte Skifahrerin. </a:t>
            </a:r>
          </a:p>
          <a:p>
            <a:endParaRPr lang="de-DE" sz="1200" dirty="0">
              <a:solidFill>
                <a:srgbClr val="115076"/>
              </a:solidFill>
              <a:highlight>
                <a:srgbClr val="FFFFFF"/>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err="1"/>
              <a:t>sozial</a:t>
            </a:r>
            <a:r>
              <a:rPr lang="en-GB" baseline="0" dirty="0"/>
              <a:t> [430] Hashtag [&gt;5009] </a:t>
            </a:r>
            <a:r>
              <a:rPr lang="en-GB" baseline="0" dirty="0" err="1"/>
              <a:t>Identität</a:t>
            </a:r>
            <a:r>
              <a:rPr lang="en-GB" baseline="0" dirty="0"/>
              <a:t> [2272] </a:t>
            </a:r>
            <a:r>
              <a:rPr lang="en-GB" baseline="0" dirty="0" err="1"/>
              <a:t>Sportler</a:t>
            </a:r>
            <a:r>
              <a:rPr lang="en-GB" baseline="0" dirty="0"/>
              <a:t> [2565] </a:t>
            </a:r>
            <a:r>
              <a:rPr lang="en-GB" baseline="0" dirty="0" err="1"/>
              <a:t>Spitzname</a:t>
            </a:r>
            <a:r>
              <a:rPr lang="en-GB" baseline="0" dirty="0"/>
              <a:t> [&gt;5009] </a:t>
            </a:r>
            <a:r>
              <a:rPr lang="en-GB" baseline="0" dirty="0" err="1"/>
              <a:t>Wunder</a:t>
            </a:r>
            <a:r>
              <a:rPr lang="en-GB" baseline="0" dirty="0"/>
              <a:t> [1909] </a:t>
            </a:r>
            <a:r>
              <a:rPr lang="en-GB" baseline="0" dirty="0" err="1"/>
              <a:t>talentiert</a:t>
            </a:r>
            <a:r>
              <a:rPr lang="en-GB" baseline="0" dirty="0"/>
              <a:t> [&gt;5009] </a:t>
            </a:r>
            <a:r>
              <a:rPr lang="en-GB" baseline="0" dirty="0" err="1"/>
              <a:t>Skifahrer</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b="1" dirty="0"/>
              <a:t>Photo Merle </a:t>
            </a:r>
            <a:r>
              <a:rPr lang="en-GB" b="1" dirty="0" err="1"/>
              <a:t>Menje</a:t>
            </a:r>
            <a:r>
              <a:rPr lang="en-GB" b="1" dirty="0"/>
              <a:t> https://www.teamdeutschland-paralympics.de/athleten/details/merle-menje</a:t>
            </a:r>
          </a:p>
          <a:p>
            <a:r>
              <a:rPr lang="en-GB" b="1" dirty="0"/>
              <a:t>Photo Ali Can: Jan </a:t>
            </a:r>
            <a:r>
              <a:rPr lang="en-GB" b="1" dirty="0" err="1"/>
              <a:t>Zappner</a:t>
            </a:r>
            <a:r>
              <a:rPr lang="en-GB" b="1" dirty="0"/>
              <a:t> / </a:t>
            </a:r>
            <a:r>
              <a:rPr lang="en-GB" b="1" dirty="0" err="1"/>
              <a:t>re:publica</a:t>
            </a:r>
            <a:r>
              <a:rPr lang="en-GB" b="1" dirty="0"/>
              <a:t> from Germany, CC BY-SA 2.0 &lt;https://creativecommons.org/licenses/by-sa/2.0&gt;, via Wikimedia Commons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63720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(two slides)</a:t>
            </a:r>
            <a:br>
              <a:rPr lang="en-GB" dirty="0"/>
            </a:br>
            <a:br>
              <a:rPr lang="en-GB" b="1" dirty="0"/>
            </a:br>
            <a:r>
              <a:rPr lang="en-GB" b="1" dirty="0"/>
              <a:t>Aim: </a:t>
            </a:r>
            <a:r>
              <a:rPr lang="en-GB" b="0" dirty="0"/>
              <a:t>to practise aural recognition of vocabulary by </a:t>
            </a:r>
            <a:r>
              <a:rPr lang="en-US" b="0" dirty="0"/>
              <a:t>listening to sentences and asking students to decide which story they belong to. </a:t>
            </a:r>
            <a:br>
              <a:rPr lang="en-GB" dirty="0"/>
            </a:br>
            <a:br>
              <a:rPr lang="en-GB" dirty="0"/>
            </a:br>
            <a:r>
              <a:rPr lang="en-GB" b="1" dirty="0"/>
              <a:t>Procedure:</a:t>
            </a:r>
            <a:br>
              <a:rPr lang="en-GB" dirty="0"/>
            </a:br>
            <a:r>
              <a:rPr lang="en-GB" dirty="0"/>
              <a:t>1. Click on audio button 1 on the right to play item 1. Students decide which story the item belongs to.</a:t>
            </a:r>
          </a:p>
          <a:p>
            <a:r>
              <a:rPr lang="en-GB" dirty="0"/>
              <a:t>2. Continue for items 2-9.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 Snow White (SW); B = Sleeping Beauty (SB); C = The Three Little Pigs (3LP); D = Little Red Riding Hood (LRRH)</a:t>
            </a:r>
          </a:p>
          <a:p>
            <a:endParaRPr lang="en-GB" dirty="0"/>
          </a:p>
          <a:p>
            <a:r>
              <a:rPr lang="en-GB" b="1" dirty="0"/>
              <a:t>Note: </a:t>
            </a:r>
            <a:r>
              <a:rPr lang="en-GB" dirty="0"/>
              <a:t>Students are provided with the German story titles here, three of which they have already seen in the earlier phonics activity.</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1.  Sie isst einen Apfel und sie wird nicht wieder wach. (A/SW)</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2.  Plötzlich trifft sie ein Tier im Wald. (D/LRRH)</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3. Er springt auf das Häuschen und droht: Lass mich herein! (C/3LP)</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4. Das Mädchen schläft ein und schläft für hundert Jahre. (B/SB)</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5. Es gibt sieben kleine Männchen. (A/SW)</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6. Das Steinhaus war ein guter Schutz.  (C/3LP)</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7. Sie hatte keine Angst vor ihm. (D/LRRH)</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8. Sie sagen zu ihrem Bruder: Hilfe! Hilfe, bitte! (C/3LP)</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9. Nach einem Kuss wurde sie wach. (B/SB)</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err="1"/>
              <a:t>Kuss</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2547129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 Timing: (2 slides)</a:t>
            </a:r>
            <a:br>
              <a:rPr lang="en-GB" dirty="0"/>
            </a:br>
            <a:br>
              <a:rPr lang="en-GB" b="1" dirty="0"/>
            </a:br>
            <a:r>
              <a:rPr lang="en-GB" b="1" dirty="0"/>
              <a:t>Aim: </a:t>
            </a:r>
            <a:r>
              <a:rPr lang="en-GB" b="0" dirty="0"/>
              <a:t>To practise spoken production and aural recognition of SSCs [w] and [v].</a:t>
            </a:r>
            <a:br>
              <a:rPr lang="en-GB" dirty="0"/>
            </a:br>
            <a:br>
              <a:rPr lang="en-GB" dirty="0"/>
            </a:br>
            <a:r>
              <a:rPr lang="en-GB" b="1" dirty="0"/>
              <a:t>Procedure:</a:t>
            </a:r>
            <a:br>
              <a:rPr lang="en-GB" dirty="0"/>
            </a:br>
            <a:r>
              <a:rPr lang="en-GB" dirty="0"/>
              <a:t>1. Partner A writes down all of the dates on the board. Then they turn away. </a:t>
            </a:r>
          </a:p>
          <a:p>
            <a:r>
              <a:rPr lang="en-GB" dirty="0"/>
              <a:t>2. Click to reveal the events. Partner A asks Partner B ‘was </a:t>
            </a:r>
            <a:r>
              <a:rPr lang="en-GB" dirty="0" err="1"/>
              <a:t>feiert</a:t>
            </a:r>
            <a:r>
              <a:rPr lang="en-GB" dirty="0"/>
              <a:t> man am ….’, giving one of the dates they have noted down. </a:t>
            </a:r>
            <a:br>
              <a:rPr lang="en-GB" dirty="0"/>
            </a:br>
            <a:r>
              <a:rPr lang="en-GB" b="1" dirty="0"/>
              <a:t>Note</a:t>
            </a:r>
            <a:r>
              <a:rPr lang="en-GB" dirty="0"/>
              <a:t>: encourage students to ask in a random order.</a:t>
            </a:r>
          </a:p>
          <a:p>
            <a:r>
              <a:rPr lang="en-GB" dirty="0"/>
              <a:t>3. Partner B responds. Partner A listens carefully and transcribes what Partner B has said, paying particular attention to [w] and [v]. Partner B should repeat the answer as many times as Partner A requests (</a:t>
            </a:r>
            <a:r>
              <a:rPr lang="en-GB" dirty="0" err="1"/>
              <a:t>Wiederholen</a:t>
            </a:r>
            <a:r>
              <a:rPr lang="en-GB" dirty="0"/>
              <a:t>, </a:t>
            </a:r>
            <a:r>
              <a:rPr lang="en-GB" dirty="0" err="1"/>
              <a:t>bitte</a:t>
            </a:r>
            <a:r>
              <a:rPr lang="en-GB" dirty="0"/>
              <a:t>!).</a:t>
            </a:r>
          </a:p>
          <a:p>
            <a:r>
              <a:rPr lang="en-GB" dirty="0"/>
              <a:t>4. Partner A turns back around to check answers.</a:t>
            </a:r>
          </a:p>
          <a:p>
            <a:r>
              <a:rPr lang="en-GB" dirty="0"/>
              <a:t>5. Click to reveal audio buttons to check pronunciation.</a:t>
            </a:r>
          </a:p>
          <a:p>
            <a:r>
              <a:rPr lang="en-GB" dirty="0"/>
              <a:t>6. Move to the next slide. Swap roles and repeat the procedure.</a:t>
            </a:r>
          </a:p>
          <a:p>
            <a:endParaRPr lang="en-GB" dirty="0"/>
          </a:p>
          <a:p>
            <a:r>
              <a:rPr lang="en-GB" b="1" dirty="0"/>
              <a:t>Transcript:</a:t>
            </a:r>
          </a:p>
          <a:p>
            <a:pPr marL="0" indent="0">
              <a:buNone/>
            </a:pPr>
            <a:r>
              <a:rPr lang="en-GB" b="0" dirty="0"/>
              <a:t>1. Schweizer </a:t>
            </a:r>
            <a:r>
              <a:rPr lang="en-GB" b="0" dirty="0" err="1"/>
              <a:t>Nationalfeiertag</a:t>
            </a:r>
            <a:endParaRPr lang="en-GB" b="0" dirty="0"/>
          </a:p>
          <a:p>
            <a:pPr marL="0" indent="0">
              <a:buNone/>
            </a:pPr>
            <a:r>
              <a:rPr lang="en-GB" b="0" dirty="0"/>
              <a:t>2. Walpurgisnacht</a:t>
            </a:r>
          </a:p>
          <a:p>
            <a:pPr marL="0" indent="0">
              <a:buNone/>
            </a:pPr>
            <a:r>
              <a:rPr lang="en-GB" b="0" dirty="0"/>
              <a:t>3. </a:t>
            </a:r>
            <a:r>
              <a:rPr lang="en-GB" b="0" dirty="0" err="1"/>
              <a:t>Internationaler</a:t>
            </a:r>
            <a:r>
              <a:rPr lang="en-GB" b="0" dirty="0"/>
              <a:t> Tag der </a:t>
            </a:r>
            <a:r>
              <a:rPr lang="en-GB" b="0" dirty="0" err="1"/>
              <a:t>biologischen</a:t>
            </a:r>
            <a:r>
              <a:rPr lang="en-GB" b="0" dirty="0"/>
              <a:t> </a:t>
            </a:r>
            <a:r>
              <a:rPr lang="en-GB" b="0" dirty="0" err="1"/>
              <a:t>Vielfalt</a:t>
            </a:r>
            <a:endParaRPr lang="en-GB" b="0" dirty="0"/>
          </a:p>
          <a:p>
            <a:pPr marL="0" indent="0">
              <a:buNone/>
            </a:pPr>
            <a:r>
              <a:rPr lang="en-GB" b="0" dirty="0"/>
              <a:t>4. Tag der </a:t>
            </a:r>
            <a:r>
              <a:rPr lang="en-GB" b="0" dirty="0" err="1"/>
              <a:t>Verkehrssicherheit</a:t>
            </a:r>
            <a:r>
              <a:rPr lang="en-GB" b="0" dirty="0"/>
              <a:t> in Deutschland</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Vielfalt</a:t>
            </a:r>
            <a:r>
              <a:rPr lang="en-GB" baseline="0" dirty="0"/>
              <a:t> [2326] </a:t>
            </a:r>
            <a:r>
              <a:rPr lang="en-GB" baseline="0" dirty="0" err="1"/>
              <a:t>Verkehr</a:t>
            </a:r>
            <a:r>
              <a:rPr lang="en-GB" baseline="0" dirty="0"/>
              <a:t> [2131] </a:t>
            </a:r>
            <a:r>
              <a:rPr lang="en-GB" baseline="0" dirty="0" err="1"/>
              <a:t>Sicherheit</a:t>
            </a:r>
            <a:r>
              <a:rPr lang="en-GB" baseline="0" dirty="0"/>
              <a:t> [776]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380419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 of 2</a:t>
            </a:r>
          </a:p>
          <a:p>
            <a:br>
              <a:rPr lang="en-GB" dirty="0"/>
            </a:br>
            <a:r>
              <a:rPr lang="en-GB" b="1" dirty="0"/>
              <a:t>Aim: </a:t>
            </a:r>
            <a:r>
              <a:rPr lang="en-GB" b="0" dirty="0"/>
              <a:t>to practise individual word comprehension based on the sentences just heard.</a:t>
            </a:r>
          </a:p>
          <a:p>
            <a:br>
              <a:rPr lang="en-GB" b="0" dirty="0"/>
            </a:br>
            <a:r>
              <a:rPr lang="en-GB" b="1" dirty="0"/>
              <a:t>Procedure:</a:t>
            </a:r>
            <a:br>
              <a:rPr lang="en-GB" dirty="0"/>
            </a:br>
            <a:r>
              <a:rPr lang="en-GB" dirty="0"/>
              <a:t>Students translate the words in bold. Click to bring up the English translation.</a:t>
            </a:r>
          </a:p>
          <a:p>
            <a:br>
              <a:rPr lang="en-GB" dirty="0"/>
            </a:br>
            <a:r>
              <a:rPr lang="en-GB" b="1" baseline="0" dirty="0"/>
              <a:t>Word frequency (1 is the most frequent word in German): </a:t>
            </a:r>
            <a:br>
              <a:rPr lang="en-GB" baseline="0" dirty="0"/>
            </a:br>
            <a:r>
              <a:rPr lang="en-GB" baseline="0" dirty="0" err="1"/>
              <a:t>Kuss</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3957870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(two slides)</a:t>
            </a:r>
            <a:br>
              <a:rPr lang="en-GB" dirty="0"/>
            </a:br>
            <a:br>
              <a:rPr lang="en-GB" b="1" dirty="0"/>
            </a:br>
            <a:r>
              <a:rPr lang="en-GB" b="1" dirty="0"/>
              <a:t>Aim: </a:t>
            </a:r>
            <a:r>
              <a:rPr lang="en-GB" b="0" dirty="0"/>
              <a:t>to engage with the vocabulary from the poem, including this week’s grammar context. </a:t>
            </a:r>
            <a:br>
              <a:rPr lang="en-GB" dirty="0"/>
            </a:br>
            <a:br>
              <a:rPr lang="en-GB" dirty="0"/>
            </a:br>
            <a:r>
              <a:rPr lang="en-GB" b="1" dirty="0"/>
              <a:t>Procedure:</a:t>
            </a:r>
            <a:br>
              <a:rPr lang="en-GB" dirty="0"/>
            </a:br>
            <a:r>
              <a:rPr lang="en-GB" dirty="0"/>
              <a:t>1. Students work through the three tasks 1-3, all based on the poem on the left. </a:t>
            </a:r>
          </a:p>
          <a:p>
            <a:r>
              <a:rPr lang="en-GB" dirty="0"/>
              <a:t>2. Task 1: Click to bring up the correct general meaning for ‘</a:t>
            </a:r>
            <a:r>
              <a:rPr lang="en-GB" dirty="0" err="1"/>
              <a:t>stickte</a:t>
            </a:r>
            <a:r>
              <a:rPr lang="en-GB" dirty="0"/>
              <a:t>’</a:t>
            </a:r>
          </a:p>
          <a:p>
            <a:r>
              <a:rPr lang="en-GB" dirty="0"/>
              <a:t>3. Click again to bring up the translation.</a:t>
            </a:r>
          </a:p>
          <a:p>
            <a:r>
              <a:rPr lang="en-GB" dirty="0"/>
              <a:t>4. Continue for the other three items in this task. </a:t>
            </a:r>
          </a:p>
          <a:p>
            <a:r>
              <a:rPr lang="en-GB" dirty="0"/>
              <a:t>5. Go to the next slide for tasks 2 and 3.</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Strophe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30551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(two slides)</a:t>
            </a:r>
            <a:br>
              <a:rPr lang="en-GB" dirty="0"/>
            </a:br>
            <a:br>
              <a:rPr lang="en-GB" b="1" dirty="0"/>
            </a:br>
            <a:r>
              <a:rPr lang="en-GB" b="1" dirty="0"/>
              <a:t>Aim: </a:t>
            </a:r>
            <a:r>
              <a:rPr lang="en-GB" b="0" dirty="0"/>
              <a:t>to engage with the vocabulary from the poem, including this week’s grammar context. </a:t>
            </a:r>
            <a:br>
              <a:rPr lang="en-GB" dirty="0"/>
            </a:br>
            <a:br>
              <a:rPr lang="en-GB" dirty="0"/>
            </a:br>
            <a:r>
              <a:rPr lang="en-GB" b="1" dirty="0"/>
              <a:t>Procedure:</a:t>
            </a:r>
            <a:br>
              <a:rPr lang="en-GB" dirty="0"/>
            </a:br>
            <a:r>
              <a:rPr lang="en-GB" dirty="0"/>
              <a:t>1. Students work through the three tasks 1-3, all based on the poem on the left. </a:t>
            </a:r>
          </a:p>
          <a:p>
            <a:r>
              <a:rPr lang="en-GB" dirty="0"/>
              <a:t>2. Task 1: Click to bring up the correct general meaning for ‘</a:t>
            </a:r>
            <a:r>
              <a:rPr lang="en-GB" dirty="0" err="1"/>
              <a:t>stickte</a:t>
            </a:r>
            <a:r>
              <a:rPr lang="en-GB" dirty="0"/>
              <a:t>’</a:t>
            </a:r>
          </a:p>
          <a:p>
            <a:r>
              <a:rPr lang="en-GB" dirty="0"/>
              <a:t>3. Click again to bring up the translation.</a:t>
            </a:r>
          </a:p>
          <a:p>
            <a:r>
              <a:rPr lang="en-GB" dirty="0"/>
              <a:t>4. Continue for the other three items in this task. </a:t>
            </a:r>
          </a:p>
          <a:p>
            <a:r>
              <a:rPr lang="en-GB" dirty="0"/>
              <a:t>5. Go to the next slide for tasks 2 and 3.</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Strophe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30551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set the scene for this week’s text and introduce students to the Brothers Grimm; to revisit five items of vocabulary from this week and many previously learnt words.</a:t>
            </a:r>
          </a:p>
          <a:p>
            <a:endParaRPr lang="en-GB" b="0" dirty="0"/>
          </a:p>
          <a:p>
            <a:r>
              <a:rPr lang="en-GB" b="1" dirty="0"/>
              <a:t>Procedure:</a:t>
            </a:r>
            <a:br>
              <a:rPr lang="en-GB" dirty="0"/>
            </a:br>
            <a:r>
              <a:rPr lang="en-GB" dirty="0"/>
              <a:t>1. Ask students to read the German sentence.</a:t>
            </a:r>
          </a:p>
          <a:p>
            <a:r>
              <a:rPr lang="en-GB" dirty="0"/>
              <a:t>2. To aid comprehension elicit answers to the multiple choice questions from students.</a:t>
            </a:r>
          </a:p>
          <a:p>
            <a:r>
              <a:rPr lang="en-GB" dirty="0"/>
              <a:t>3. Click to reveal answers.</a:t>
            </a:r>
          </a:p>
          <a:p>
            <a:r>
              <a:rPr lang="en-GB" dirty="0"/>
              <a:t>4. Click to bring up a callout to encourage students to draw on their existing knowledge.</a:t>
            </a:r>
          </a:p>
          <a:p>
            <a:r>
              <a:rPr lang="en-GB" dirty="0"/>
              <a:t>5. Click to bring up another callout with information on the Brothers Grimm.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recherchieren</a:t>
            </a:r>
            <a:r>
              <a:rPr lang="en-GB" baseline="0" dirty="0"/>
              <a:t> [&gt;5009] </a:t>
            </a:r>
            <a:r>
              <a:rPr lang="en-GB" baseline="0" dirty="0" err="1"/>
              <a:t>Märchen</a:t>
            </a:r>
            <a:r>
              <a:rPr lang="en-GB" baseline="0" dirty="0"/>
              <a:t> [4155]</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read and comprehend more of the text; to practise written recognition and comprehension of the imperfect tense.</a:t>
            </a:r>
            <a:br>
              <a:rPr lang="en-GB" dirty="0"/>
            </a:br>
            <a:br>
              <a:rPr lang="en-GB" dirty="0"/>
            </a:br>
            <a:r>
              <a:rPr lang="en-GB" b="1" dirty="0"/>
              <a:t>Procedure:</a:t>
            </a:r>
            <a:br>
              <a:rPr lang="en-GB" dirty="0"/>
            </a:br>
            <a:r>
              <a:rPr lang="en-GB" dirty="0"/>
              <a:t>1. Click on the audio button to hear the text. Students read along as they listen.</a:t>
            </a:r>
          </a:p>
          <a:p>
            <a:r>
              <a:rPr lang="en-GB" dirty="0"/>
              <a:t>2. Ask them to select a verb phrase from the bottom of the slide to summarise each section of the text.</a:t>
            </a:r>
          </a:p>
          <a:p>
            <a:r>
              <a:rPr lang="en-GB" dirty="0"/>
              <a:t>3. Click to reveal answers.</a:t>
            </a:r>
          </a:p>
          <a:p>
            <a:endParaRPr lang="en-GB" dirty="0"/>
          </a:p>
          <a:p>
            <a:r>
              <a:rPr lang="en-GB" b="1" dirty="0"/>
              <a:t>Note</a:t>
            </a:r>
            <a:r>
              <a:rPr lang="en-GB" dirty="0"/>
              <a:t>: at this stage we won’t translate the sentences; this comes in a subsequent task.</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Lösung</a:t>
            </a:r>
            <a:r>
              <a:rPr lang="en-GB" baseline="0" dirty="0"/>
              <a:t> [317] </a:t>
            </a:r>
            <a:r>
              <a:rPr lang="en-GB" baseline="0" dirty="0" err="1"/>
              <a:t>reagieren</a:t>
            </a:r>
            <a:r>
              <a:rPr lang="en-GB" baseline="0" dirty="0"/>
              <a:t> [722]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(6 slides)</a:t>
            </a:r>
            <a:br>
              <a:rPr lang="en-GB" dirty="0"/>
            </a:br>
            <a:br>
              <a:rPr lang="en-GB" b="1" dirty="0"/>
            </a:br>
            <a:r>
              <a:rPr lang="en-GB" b="1" dirty="0"/>
              <a:t>Aim: </a:t>
            </a:r>
            <a:r>
              <a:rPr lang="en-GB" b="0" dirty="0"/>
              <a:t>to practise sight interpreting of the six sections of story text from this lesson.</a:t>
            </a:r>
            <a:br>
              <a:rPr lang="en-GB" dirty="0"/>
            </a:br>
            <a:br>
              <a:rPr lang="en-GB" dirty="0"/>
            </a:br>
            <a:r>
              <a:rPr lang="en-GB" b="1" dirty="0"/>
              <a:t>Procedure:</a:t>
            </a:r>
            <a:br>
              <a:rPr lang="en-GB" dirty="0"/>
            </a:br>
            <a:r>
              <a:rPr lang="en-GB" dirty="0"/>
              <a:t>1. Remind students that interpreting is ‘real time’ oral translation, and that it is a profession! </a:t>
            </a:r>
          </a:p>
          <a:p>
            <a:r>
              <a:rPr lang="en-GB" dirty="0"/>
              <a:t>2. Explain that the difference here is that they are going to do sight interpreting, where they will have a written version of the text. However, they are producing an immediate oral translation, which makes it similar to what an interpreter does.</a:t>
            </a:r>
          </a:p>
          <a:p>
            <a:r>
              <a:rPr lang="en-GB" dirty="0"/>
              <a:t>3. Click for the first part of the sentence.</a:t>
            </a:r>
          </a:p>
          <a:p>
            <a:r>
              <a:rPr lang="en-GB" dirty="0"/>
              <a:t>4. Elicit the translation orally in chorus.</a:t>
            </a:r>
          </a:p>
          <a:p>
            <a:r>
              <a:rPr lang="en-GB" dirty="0"/>
              <a:t>5. Repeat for the second part of the sentence.</a:t>
            </a:r>
          </a:p>
          <a:p>
            <a:r>
              <a:rPr lang="en-GB" dirty="0"/>
              <a:t>6. Click to provide an English translation.</a:t>
            </a:r>
          </a:p>
          <a:p>
            <a:r>
              <a:rPr lang="en-GB" dirty="0"/>
              <a:t>7. Repeat for the following five slides.</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00113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introduce the second half of the text; to recap some of this week’s vocabulary.</a:t>
            </a:r>
            <a:br>
              <a:rPr lang="en-GB" dirty="0"/>
            </a:br>
            <a:br>
              <a:rPr lang="en-GB" dirty="0"/>
            </a:br>
            <a:r>
              <a:rPr lang="en-GB" b="1" dirty="0"/>
              <a:t>Procedure:</a:t>
            </a:r>
            <a:br>
              <a:rPr lang="en-GB" dirty="0"/>
            </a:br>
            <a:r>
              <a:rPr lang="en-GB" dirty="0"/>
              <a:t>1. Click on the audio button to hear the whole paragraph.</a:t>
            </a:r>
          </a:p>
          <a:p>
            <a:r>
              <a:rPr lang="en-GB" dirty="0"/>
              <a:t>2. Students read along as they listen.</a:t>
            </a:r>
          </a:p>
          <a:p>
            <a:r>
              <a:rPr lang="en-GB" dirty="0"/>
              <a:t>3. Click to highlight the words from this week’s vocabulary set. Elicit the English translation from students by asking ‘Wie </a:t>
            </a:r>
            <a:r>
              <a:rPr lang="en-GB" dirty="0" err="1"/>
              <a:t>heißt</a:t>
            </a:r>
            <a:r>
              <a:rPr lang="en-GB" dirty="0"/>
              <a:t> …. auf </a:t>
            </a:r>
            <a:r>
              <a:rPr lang="en-GB" dirty="0" err="1"/>
              <a:t>Englisch</a:t>
            </a:r>
            <a:r>
              <a:rPr lang="en-GB" dirty="0"/>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revise the imperfect and perfect tenses.</a:t>
            </a:r>
            <a:br>
              <a:rPr lang="en-GB" dirty="0"/>
            </a:br>
            <a:br>
              <a:rPr lang="en-GB" dirty="0"/>
            </a:br>
            <a:r>
              <a:rPr lang="en-GB" b="1" dirty="0"/>
              <a:t>Procedure:</a:t>
            </a:r>
            <a:br>
              <a:rPr lang="en-GB" dirty="0"/>
            </a:br>
            <a:r>
              <a:rPr lang="en-GB" dirty="0"/>
              <a:t>1. Explain the task. The students are producing a film about the Pied Piper and are talking with the director about the plot. As they are talking, they will need to use the perfect tense.</a:t>
            </a:r>
          </a:p>
          <a:p>
            <a:r>
              <a:rPr lang="en-GB" dirty="0"/>
              <a:t>2. Ask them to change the six sentences into the perfect tense.</a:t>
            </a:r>
          </a:p>
          <a:p>
            <a:r>
              <a:rPr lang="en-GB" dirty="0"/>
              <a:t>3. Click to reveal answers.</a:t>
            </a:r>
            <a:br>
              <a:rPr lang="en-GB" dirty="0"/>
            </a:br>
            <a:br>
              <a:rPr lang="en-GB" dirty="0"/>
            </a:br>
            <a:r>
              <a:rPr lang="en-GB" b="1" baseline="0" dirty="0"/>
              <a:t>Word frequency (1 is the most frequent word in German): </a:t>
            </a:r>
            <a:br>
              <a:rPr lang="en-GB" baseline="0" dirty="0"/>
            </a:br>
            <a:r>
              <a:rPr lang="en-GB" baseline="0" dirty="0"/>
              <a:t>Regisseur [2795]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20235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(2 slides)</a:t>
            </a:r>
            <a:br>
              <a:rPr lang="en-GB" dirty="0"/>
            </a:br>
            <a:br>
              <a:rPr lang="en-GB" b="1" dirty="0"/>
            </a:br>
            <a:r>
              <a:rPr lang="en-GB" b="1" dirty="0"/>
              <a:t>Aim: </a:t>
            </a:r>
            <a:br>
              <a:rPr lang="en-GB" b="1" dirty="0"/>
            </a:br>
            <a:r>
              <a:rPr lang="en-GB" b="0" dirty="0" err="1"/>
              <a:t>i</a:t>
            </a:r>
            <a:r>
              <a:rPr lang="en-GB" b="0" dirty="0"/>
              <a:t>) to review the homework task this week.</a:t>
            </a:r>
          </a:p>
          <a:p>
            <a:r>
              <a:rPr lang="en-GB" b="0" dirty="0"/>
              <a:t>ii) to develop fluency in decoding by reading aloud the student versions, adapted for homework.</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br>
              <a:rPr lang="en-GB" dirty="0"/>
            </a:br>
            <a:br>
              <a:rPr lang="en-GB" dirty="0"/>
            </a:br>
            <a:r>
              <a:rPr lang="en-GB" b="1" dirty="0"/>
              <a:t>Procedure:</a:t>
            </a:r>
            <a:br>
              <a:rPr lang="en-GB" dirty="0"/>
            </a:br>
            <a:r>
              <a:rPr lang="en-GB" dirty="0"/>
              <a:t>1. Student B reads his/her adapted HW text.  </a:t>
            </a:r>
            <a:br>
              <a:rPr lang="en-GB" dirty="0"/>
            </a:br>
            <a:r>
              <a:rPr lang="en-GB" dirty="0"/>
              <a:t>2. Student A follows along with the original and makes a note of any substituted words s/he hears (on his/her copy of the HW sheet)</a:t>
            </a:r>
          </a:p>
          <a:p>
            <a:r>
              <a:rPr lang="en-GB" dirty="0"/>
              <a:t>3. Swap roles.</a:t>
            </a:r>
          </a:p>
          <a:p>
            <a:r>
              <a:rPr lang="en-GB" dirty="0"/>
              <a:t>4. Compare and contrast the two versions. Scrutinise any differences and offer opinions about the correctness of the choices.</a:t>
            </a:r>
          </a:p>
          <a:p>
            <a:r>
              <a:rPr lang="en-GB" dirty="0"/>
              <a:t>5. Move to the next slide, which has a possible answer version, using all of the viable words. </a:t>
            </a:r>
            <a:br>
              <a:rPr lang="en-GB" dirty="0"/>
            </a:br>
            <a:r>
              <a:rPr lang="en-GB" b="1" i="1" dirty="0"/>
              <a:t>Note: </a:t>
            </a:r>
            <a:r>
              <a:rPr lang="en-GB" dirty="0"/>
              <a:t>the HW task set a time limit and asked students to try to replace at least ten of the words, so it’s to be expected that they might not have got them all.</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cap="none" dirty="0">
                <a:solidFill>
                  <a:schemeClr val="tx1"/>
                </a:solidFill>
                <a:effectLst/>
                <a:ea typeface="Calibri"/>
                <a:cs typeface="Calibri"/>
                <a:sym typeface="Calibri"/>
              </a:rPr>
              <a:t>Word frequency of unknown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Parakanut</a:t>
            </a:r>
            <a:r>
              <a:rPr lang="en-GB" dirty="0"/>
              <a:t>(in) [&gt;5000] </a:t>
            </a:r>
            <a:r>
              <a:rPr lang="en-GB" dirty="0" err="1"/>
              <a:t>Bein</a:t>
            </a:r>
            <a:r>
              <a:rPr lang="en-GB" dirty="0"/>
              <a:t> [884] </a:t>
            </a:r>
            <a:r>
              <a:rPr lang="en-GB" dirty="0" err="1"/>
              <a:t>Therapeut</a:t>
            </a:r>
            <a:r>
              <a:rPr lang="en-GB" dirty="0"/>
              <a:t>(in)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dirty="0">
                <a:solidFill>
                  <a:sysClr val="windowText" lastClr="000000"/>
                </a:solidFill>
                <a:effectLst/>
                <a:ea typeface="+mn-ea"/>
                <a:cs typeface="+mn-cs"/>
              </a:rPr>
              <a:t>Jones, R.L &amp; </a:t>
            </a:r>
            <a:r>
              <a:rPr lang="en-GB" sz="1200" dirty="0" err="1">
                <a:solidFill>
                  <a:sysClr val="windowText" lastClr="000000"/>
                </a:solidFill>
                <a:effectLst/>
                <a:ea typeface="+mn-ea"/>
                <a:cs typeface="+mn-cs"/>
              </a:rPr>
              <a:t>Tschirner</a:t>
            </a:r>
            <a:r>
              <a:rPr lang="en-GB" sz="1200" dirty="0">
                <a:solidFill>
                  <a:sysClr val="windowText" lastClr="000000"/>
                </a:solidFill>
                <a:effectLst/>
                <a:ea typeface="+mn-ea"/>
                <a:cs typeface="+mn-cs"/>
              </a:rPr>
              <a:t>, E. (2019). A frequency dictionary of German: Core vocabulary for learners. London: Routledge.</a:t>
            </a:r>
            <a:endParaRPr lang="en-GB" sz="1200" i="1" baseline="0" dirty="0">
              <a:solidFill>
                <a:sysClr val="windowText" lastClr="000000"/>
              </a:solidFill>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Photo attribution: </a:t>
            </a:r>
            <a:r>
              <a:rPr lang="en-GB" sz="12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Bidgee</a:t>
            </a:r>
            <a:r>
              <a:rPr lang="en-GB" sz="1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CC BY-SA 3.0 AU &lt;https://creativecommons.org/licenses/by-sa/3.0/au/deed.en&gt;, via Wikimedia Commons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learn about three famous young Germans and their dreams and achievements.</a:t>
            </a:r>
            <a:br>
              <a:rPr lang="en-GB" dirty="0"/>
            </a:br>
            <a:br>
              <a:rPr lang="en-GB" dirty="0"/>
            </a:br>
            <a:r>
              <a:rPr lang="en-GB" b="1" dirty="0"/>
              <a:t>Procedure:</a:t>
            </a:r>
            <a:br>
              <a:rPr lang="en-GB" dirty="0"/>
            </a:br>
            <a:r>
              <a:rPr lang="en-GB" dirty="0"/>
              <a:t>Ask students to read the three texts carefully. They will be asked questions on them in the following exercises!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Rassismus</a:t>
            </a:r>
            <a:r>
              <a:rPr lang="en-GB" baseline="0" dirty="0"/>
              <a:t> [&gt;5009] </a:t>
            </a:r>
            <a:r>
              <a:rPr lang="en-GB" baseline="0" dirty="0" err="1"/>
              <a:t>Migrationshintergrund</a:t>
            </a:r>
            <a:r>
              <a:rPr lang="en-GB" baseline="0" dirty="0"/>
              <a:t> [&gt;5009] </a:t>
            </a:r>
            <a:r>
              <a:rPr lang="en-GB" baseline="0" dirty="0" err="1"/>
              <a:t>inspirieren</a:t>
            </a:r>
            <a:r>
              <a:rPr lang="en-GB" baseline="0" dirty="0"/>
              <a:t> [&gt;5009] Tor [956] </a:t>
            </a:r>
            <a:r>
              <a:rPr lang="en-GB" baseline="0" dirty="0" err="1"/>
              <a:t>erzielen</a:t>
            </a:r>
            <a:r>
              <a:rPr lang="en-GB" baseline="0" dirty="0"/>
              <a:t> [1334]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b="1" dirty="0"/>
              <a:t>Attributions</a:t>
            </a:r>
            <a:r>
              <a:rPr lang="en-GB" dirty="0"/>
              <a:t>:</a:t>
            </a:r>
          </a:p>
          <a:p>
            <a:r>
              <a:rPr lang="en-GB" b="0" dirty="0"/>
              <a:t>Photo of Ali Can: Jan </a:t>
            </a:r>
            <a:r>
              <a:rPr lang="en-GB" b="0" dirty="0" err="1"/>
              <a:t>Zappner</a:t>
            </a:r>
            <a:r>
              <a:rPr lang="en-GB" b="0" dirty="0"/>
              <a:t> / </a:t>
            </a:r>
            <a:r>
              <a:rPr lang="en-GB" b="0" dirty="0" err="1"/>
              <a:t>re:publica</a:t>
            </a:r>
            <a:r>
              <a:rPr lang="en-GB" b="0" dirty="0"/>
              <a:t> from Germany, CC BY-SA 2.0 &lt;https://creativecommons.org/licenses/by-sa/2.0&gt;, via Wikimedia Commons</a:t>
            </a:r>
          </a:p>
          <a:p>
            <a:r>
              <a:rPr lang="en-GB" b="0" dirty="0"/>
              <a:t>Photo of Florian Wirtz: </a:t>
            </a:r>
            <a:r>
              <a:rPr lang="en-GB" sz="1200" kern="1200" dirty="0">
                <a:solidFill>
                  <a:schemeClr val="tx1"/>
                </a:solidFill>
                <a:effectLst/>
                <a:ea typeface="+mn-ea"/>
                <a:cs typeface="+mn-cs"/>
              </a:rPr>
              <a:t>Bayer 04 Leverkusen </a:t>
            </a:r>
            <a:r>
              <a:rPr lang="en-GB" sz="1200" kern="1200" dirty="0" err="1">
                <a:solidFill>
                  <a:schemeClr val="tx1"/>
                </a:solidFill>
                <a:effectLst/>
                <a:ea typeface="+mn-ea"/>
                <a:cs typeface="+mn-cs"/>
              </a:rPr>
              <a:t>Fußball</a:t>
            </a:r>
            <a:r>
              <a:rPr lang="en-GB" sz="1200" kern="1200" dirty="0">
                <a:solidFill>
                  <a:schemeClr val="tx1"/>
                </a:solidFill>
                <a:effectLst/>
                <a:ea typeface="+mn-ea"/>
                <a:cs typeface="+mn-cs"/>
              </a:rPr>
              <a:t> GmbH</a:t>
            </a:r>
            <a:endParaRPr lang="en-GB" b="0" dirty="0"/>
          </a:p>
          <a:p>
            <a:r>
              <a:rPr lang="en-GB" b="0" dirty="0"/>
              <a:t>Photo of Luisa Neubauer: </a:t>
            </a:r>
            <a:r>
              <a:rPr lang="en-GB" b="0" dirty="0" err="1"/>
              <a:t>Ot</a:t>
            </a:r>
            <a:r>
              <a:rPr lang="en-GB" b="0" dirty="0"/>
              <a:t>, CC BY-SA 4.0 &lt;https://creativecommons.org/licenses/by-sa/4.0&gt;, via Wikimedia Commons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p>
          <a:p>
            <a:endParaRPr lang="en-GB" b="1" dirty="0"/>
          </a:p>
          <a:p>
            <a:endParaRPr lang="en-GB" b="1" dirty="0"/>
          </a:p>
          <a:p>
            <a:r>
              <a:rPr lang="en-GB" b="1" dirty="0"/>
              <a:t>Transcript:</a:t>
            </a:r>
          </a:p>
          <a:p>
            <a:r>
              <a:rPr lang="en-GB" b="0" dirty="0"/>
              <a:t>5. Tag </a:t>
            </a:r>
            <a:r>
              <a:rPr lang="en-GB" b="0" dirty="0" err="1"/>
              <a:t>gegen</a:t>
            </a:r>
            <a:r>
              <a:rPr lang="en-GB" b="0" dirty="0"/>
              <a:t> </a:t>
            </a:r>
            <a:r>
              <a:rPr lang="en-GB" b="0" dirty="0" err="1"/>
              <a:t>Gewalt</a:t>
            </a:r>
            <a:r>
              <a:rPr lang="en-GB" b="0" dirty="0"/>
              <a:t> und </a:t>
            </a:r>
            <a:r>
              <a:rPr lang="en-GB" b="0" dirty="0" err="1"/>
              <a:t>Rassismus</a:t>
            </a:r>
            <a:r>
              <a:rPr lang="en-GB" b="0" dirty="0"/>
              <a:t> in </a:t>
            </a:r>
            <a:r>
              <a:rPr lang="en-GB" b="0" dirty="0" err="1"/>
              <a:t>Österreich</a:t>
            </a:r>
            <a:endParaRPr lang="en-GB" b="0" dirty="0"/>
          </a:p>
          <a:p>
            <a:r>
              <a:rPr lang="en-GB" b="0" dirty="0"/>
              <a:t>6. </a:t>
            </a:r>
            <a:r>
              <a:rPr lang="en-GB" b="0" dirty="0" err="1"/>
              <a:t>Internationaler</a:t>
            </a:r>
            <a:r>
              <a:rPr lang="en-GB" b="0" dirty="0"/>
              <a:t> Tag des </a:t>
            </a:r>
            <a:r>
              <a:rPr lang="en-GB" b="0" dirty="0" err="1"/>
              <a:t>Waldes</a:t>
            </a:r>
            <a:endParaRPr lang="en-GB" b="0" dirty="0"/>
          </a:p>
          <a:p>
            <a:r>
              <a:rPr lang="en-GB" b="0" dirty="0"/>
              <a:t>7. </a:t>
            </a:r>
            <a:r>
              <a:rPr lang="en-GB" b="0" dirty="0" err="1"/>
              <a:t>Volkstrauertag</a:t>
            </a:r>
            <a:r>
              <a:rPr lang="en-GB" b="0" dirty="0"/>
              <a:t> in Deutschland</a:t>
            </a:r>
          </a:p>
          <a:p>
            <a:r>
              <a:rPr lang="en-GB" b="0" dirty="0"/>
              <a:t>8. Tag der </a:t>
            </a:r>
            <a:r>
              <a:rPr lang="en-GB" b="0" dirty="0" err="1"/>
              <a:t>Vereinten</a:t>
            </a:r>
            <a:r>
              <a:rPr lang="en-GB" b="0" dirty="0"/>
              <a:t> </a:t>
            </a:r>
            <a:r>
              <a:rPr lang="en-GB" b="0" dirty="0" err="1"/>
              <a:t>Nationen</a:t>
            </a:r>
            <a:endParaRPr lang="en-GB" b="0" dirty="0"/>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Gewalt</a:t>
            </a:r>
            <a:r>
              <a:rPr lang="en-GB" baseline="0" dirty="0"/>
              <a:t> [1316] </a:t>
            </a:r>
            <a:r>
              <a:rPr lang="en-GB" baseline="0" dirty="0" err="1"/>
              <a:t>Rassismus</a:t>
            </a:r>
            <a:r>
              <a:rPr lang="en-GB" baseline="0" dirty="0"/>
              <a:t> [&gt;5009] Volk [1032] </a:t>
            </a:r>
            <a:r>
              <a:rPr lang="en-GB" baseline="0" dirty="0" err="1"/>
              <a:t>Trauer</a:t>
            </a:r>
            <a:r>
              <a:rPr lang="en-GB" baseline="0" dirty="0"/>
              <a:t> [3568] </a:t>
            </a:r>
            <a:r>
              <a:rPr lang="en-GB" baseline="0" dirty="0" err="1"/>
              <a:t>Vereinte</a:t>
            </a:r>
            <a:r>
              <a:rPr lang="en-GB" baseline="0" dirty="0"/>
              <a:t> </a:t>
            </a:r>
            <a:r>
              <a:rPr lang="en-GB" baseline="0" dirty="0" err="1"/>
              <a:t>Nationen</a:t>
            </a:r>
            <a:r>
              <a:rPr lang="en-GB" baseline="0" dirty="0"/>
              <a:t> [4181]</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34716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work on comprehension of the previous texts.</a:t>
            </a:r>
            <a:br>
              <a:rPr lang="en-GB" dirty="0"/>
            </a:br>
            <a:br>
              <a:rPr lang="en-GB" dirty="0"/>
            </a:br>
            <a:r>
              <a:rPr lang="en-GB" b="1" dirty="0"/>
              <a:t>Procedure:</a:t>
            </a:r>
            <a:br>
              <a:rPr lang="en-GB" dirty="0"/>
            </a:br>
            <a:r>
              <a:rPr lang="en-GB" dirty="0"/>
              <a:t>1. Ask students to read each statement and decide if it refers to one of the three people, two of them, or all three.</a:t>
            </a:r>
          </a:p>
          <a:p>
            <a:r>
              <a:rPr lang="en-GB" dirty="0"/>
              <a:t>2. Refer back to the previous slide as needed. It may also be useful for students to have the previous slide as a handout, to refer to in the speaking task that follows.</a:t>
            </a:r>
          </a:p>
          <a:p>
            <a:r>
              <a:rPr lang="en-GB" dirty="0"/>
              <a:t>3. Click to reveal answers.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0" dirty="0"/>
            </a:br>
            <a:br>
              <a:rPr lang="en-GB" b="0" dirty="0"/>
            </a:br>
            <a:r>
              <a:rPr lang="en-GB" b="1" dirty="0"/>
              <a:t>Aim: </a:t>
            </a:r>
            <a:r>
              <a:rPr lang="en-GB" b="0" dirty="0"/>
              <a:t>to prepare students for the following extended speaking task and to work on further comprehension from the reading.</a:t>
            </a:r>
            <a:br>
              <a:rPr lang="en-GB" dirty="0"/>
            </a:br>
            <a:br>
              <a:rPr lang="en-GB" dirty="0"/>
            </a:br>
            <a:r>
              <a:rPr lang="en-GB" b="1" dirty="0"/>
              <a:t>Procedure:</a:t>
            </a:r>
            <a:br>
              <a:rPr lang="en-GB" dirty="0"/>
            </a:br>
            <a:r>
              <a:rPr lang="en-GB" dirty="0"/>
              <a:t>1. In pairs, students take it in turns to ask each other the questions on the slide. Partner A answers as Luisa Neubauer, and Partner B answers as Florian Wirtz.</a:t>
            </a:r>
          </a:p>
          <a:p>
            <a:r>
              <a:rPr lang="en-GB" dirty="0"/>
              <a:t>2. Once they have asked each other these questions, they then ask each other any other questions they can think of based on the texts.</a:t>
            </a:r>
          </a:p>
          <a:p>
            <a:endParaRPr lang="en-GB" dirty="0"/>
          </a:p>
          <a:p>
            <a:r>
              <a:rPr lang="en-GB" b="1" dirty="0"/>
              <a:t>Note: </a:t>
            </a:r>
            <a:r>
              <a:rPr lang="en-GB" dirty="0"/>
              <a:t>we anticipate students will have a copy of the text in view.  To avoid printing, teachers could write up the 4 x questions on the whiteboard and then project slide 13.  </a:t>
            </a:r>
            <a:br>
              <a:rPr lang="en-GB" dirty="0"/>
            </a:br>
            <a:r>
              <a:rPr lang="en-GB" dirty="0"/>
              <a:t>It is possible to vary the challenge in this activity; students can have a minute to look at the text and then turn away from the board and try to answer up to the 4 questions.  If unsure, they can have one more minute to refer to the text again.  For more support, students can have the text in view throughout.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57009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9 minutes (3 slides)</a:t>
            </a:r>
            <a:br>
              <a:rPr lang="en-GB" dirty="0"/>
            </a:br>
            <a:br>
              <a:rPr lang="en-GB" b="1" dirty="0"/>
            </a:br>
            <a:r>
              <a:rPr lang="en-GB" b="1" dirty="0"/>
              <a:t>Aim: </a:t>
            </a:r>
            <a:r>
              <a:rPr lang="en-GB" b="0" dirty="0"/>
              <a:t>to practise TMP in a spoken context.</a:t>
            </a:r>
            <a:br>
              <a:rPr lang="en-GB" dirty="0"/>
            </a:br>
            <a:br>
              <a:rPr lang="en-GB" dirty="0"/>
            </a:br>
            <a:r>
              <a:rPr lang="en-GB" b="1" dirty="0"/>
              <a:t>Procedure:</a:t>
            </a:r>
            <a:br>
              <a:rPr lang="en-GB" dirty="0"/>
            </a:br>
            <a:r>
              <a:rPr lang="en-GB" dirty="0"/>
              <a:t>1. Explain the task using this model slide. Each partner will have a handout with a table with missing gaps. They are to ask their partner questions to fill in the gaps, their partner will answer using the blue boxes on the board.</a:t>
            </a:r>
          </a:p>
          <a:p>
            <a:r>
              <a:rPr lang="en-GB" dirty="0"/>
              <a:t>2. Click through the examples on this slide to show how the task will work.</a:t>
            </a:r>
          </a:p>
          <a:p>
            <a:r>
              <a:rPr lang="en-GB" dirty="0"/>
              <a:t>3. Click to bring up the next slide.</a:t>
            </a:r>
          </a:p>
          <a:p>
            <a:r>
              <a:rPr lang="en-GB" dirty="0"/>
              <a:t>4. Partner A turns away from the board. </a:t>
            </a:r>
          </a:p>
          <a:p>
            <a:r>
              <a:rPr lang="en-GB" dirty="0"/>
              <a:t>5. They look at the table on the handout and ask their partner </a:t>
            </a:r>
            <a:r>
              <a:rPr lang="en-GB" i="1" dirty="0"/>
              <a:t>‘was…?’ </a:t>
            </a:r>
            <a:r>
              <a:rPr lang="en-GB" i="0" dirty="0"/>
              <a:t>questions to find out the missing information. </a:t>
            </a:r>
            <a:endParaRPr lang="en-GB" dirty="0"/>
          </a:p>
          <a:p>
            <a:r>
              <a:rPr lang="en-GB" dirty="0"/>
              <a:t>6. Partner B looks at the blue boxes on the board to respond. The information in each blue box is jumbled. Using their knowledge of TMP, they must create sentences using the correct word order.</a:t>
            </a:r>
          </a:p>
          <a:p>
            <a:r>
              <a:rPr lang="en-GB" dirty="0"/>
              <a:t>7. Partner A fills in their table based on what Partner B has said.</a:t>
            </a:r>
          </a:p>
          <a:p>
            <a:r>
              <a:rPr lang="en-GB" dirty="0"/>
              <a:t>8. Click to bring up the next slide. Partners swap roles.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01332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written production of sentences with TMP in WO1 and WO2.</a:t>
            </a:r>
            <a:br>
              <a:rPr lang="en-GB" dirty="0"/>
            </a:br>
            <a:br>
              <a:rPr lang="en-GB" dirty="0"/>
            </a:br>
            <a:r>
              <a:rPr lang="en-GB" b="1" dirty="0"/>
              <a:t>Procedure:</a:t>
            </a:r>
            <a:br>
              <a:rPr lang="en-GB" dirty="0"/>
            </a:br>
            <a:r>
              <a:rPr lang="en-GB" dirty="0"/>
              <a:t>1. Explain the task. Mia has written a diary about her time in Liechtenstein.</a:t>
            </a:r>
          </a:p>
          <a:p>
            <a:r>
              <a:rPr lang="en-GB" dirty="0"/>
              <a:t>2. Ask students to write the sentences in German, with the part in bold appearing first. Remind them that sometimes they will need to use WO2 and that the other elements must still follow the TMP order.</a:t>
            </a:r>
          </a:p>
          <a:p>
            <a:r>
              <a:rPr lang="en-GB" dirty="0"/>
              <a:t>3. Click to reveal answers.</a:t>
            </a:r>
          </a:p>
          <a:p>
            <a:endParaRPr lang="en-GB" dirty="0"/>
          </a:p>
          <a:p>
            <a:r>
              <a:rPr lang="en-GB" b="1" dirty="0"/>
              <a:t>Note</a:t>
            </a:r>
            <a:r>
              <a:rPr lang="en-GB" dirty="0"/>
              <a:t>: the English elements in the sentence have been set out in TMP order to provide additional task scaffolding.  For a greater level of challenge, teachers could present the items differently, e.g., in a list.</a:t>
            </a:r>
          </a:p>
          <a:p>
            <a:br>
              <a:rPr lang="en-GB" dirty="0"/>
            </a:br>
            <a:r>
              <a:rPr lang="en-GB" b="1" baseline="0" dirty="0"/>
              <a:t>Word frequency (1 is the most frequent word in German): </a:t>
            </a:r>
            <a:br>
              <a:rPr lang="en-GB" baseline="0" dirty="0"/>
            </a:br>
            <a:r>
              <a:rPr lang="en-GB" baseline="0" dirty="0" err="1"/>
              <a:t>Tagebuch</a:t>
            </a:r>
            <a:r>
              <a:rPr lang="en-GB" baseline="0" dirty="0"/>
              <a:t> [3675]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aural recognition and transcription of [</a:t>
            </a:r>
            <a:r>
              <a:rPr lang="en-GB" b="0" dirty="0" err="1"/>
              <a:t>sp</a:t>
            </a:r>
            <a:r>
              <a:rPr lang="en-GB" b="0" dirty="0"/>
              <a:t>] [</a:t>
            </a:r>
            <a:r>
              <a:rPr lang="en-GB" b="0" dirty="0" err="1"/>
              <a:t>st</a:t>
            </a:r>
            <a:r>
              <a:rPr lang="en-GB" b="0" dirty="0"/>
              <a:t>] [</a:t>
            </a:r>
            <a:r>
              <a:rPr lang="en-GB" b="0" dirty="0" err="1"/>
              <a:t>sch</a:t>
            </a:r>
            <a:r>
              <a:rPr lang="en-GB" b="0" dirty="0"/>
              <a:t>]</a:t>
            </a:r>
            <a:br>
              <a:rPr lang="en-GB" dirty="0"/>
            </a:br>
            <a:br>
              <a:rPr lang="en-GB" dirty="0"/>
            </a:br>
            <a:r>
              <a:rPr lang="en-GB" b="1" dirty="0"/>
              <a:t>Procedure:</a:t>
            </a:r>
            <a:br>
              <a:rPr lang="en-GB" dirty="0"/>
            </a:br>
            <a:r>
              <a:rPr lang="en-GB" dirty="0"/>
              <a:t>1. Explain the task. </a:t>
            </a:r>
            <a:r>
              <a:rPr lang="en-GB" dirty="0" err="1"/>
              <a:t>Onkel</a:t>
            </a:r>
            <a:r>
              <a:rPr lang="en-GB" dirty="0"/>
              <a:t> Heinrich is travelling again and has gone to Liechtenstein. Mia and Wolfgang are travelling to meet him and pass through different towns </a:t>
            </a:r>
            <a:r>
              <a:rPr lang="en-GB" dirty="0" err="1"/>
              <a:t>en</a:t>
            </a:r>
            <a:r>
              <a:rPr lang="en-GB" dirty="0"/>
              <a:t> route.</a:t>
            </a:r>
          </a:p>
          <a:p>
            <a:r>
              <a:rPr lang="en-GB" dirty="0"/>
              <a:t>2. Click on the audio buttons to hear each town.</a:t>
            </a:r>
          </a:p>
          <a:p>
            <a:r>
              <a:rPr lang="en-GB" dirty="0"/>
              <a:t>3. Students transcribe the missing letters, either </a:t>
            </a:r>
            <a:r>
              <a:rPr lang="en-GB" dirty="0" err="1"/>
              <a:t>sch</a:t>
            </a:r>
            <a:r>
              <a:rPr lang="en-GB" dirty="0"/>
              <a:t>, </a:t>
            </a:r>
            <a:r>
              <a:rPr lang="en-GB" dirty="0" err="1"/>
              <a:t>sp</a:t>
            </a:r>
            <a:r>
              <a:rPr lang="en-GB" dirty="0"/>
              <a:t>, </a:t>
            </a:r>
            <a:r>
              <a:rPr lang="en-GB" dirty="0" err="1"/>
              <a:t>st</a:t>
            </a:r>
            <a:endParaRPr lang="en-GB" dirty="0"/>
          </a:p>
          <a:p>
            <a:r>
              <a:rPr lang="en-GB" dirty="0"/>
              <a:t>4.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Markranstädt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Schönberg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Sprötau</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Eberstedt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Springstille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Steindorf</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Schwifting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Spitzingsee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9. </a:t>
            </a:r>
            <a:r>
              <a:rPr lang="en-GB" dirty="0" err="1"/>
              <a:t>Bildstein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 </a:t>
            </a:r>
            <a:r>
              <a:rPr lang="en-GB" dirty="0" err="1"/>
              <a:t>Schwarzach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11. </a:t>
            </a:r>
            <a:r>
              <a:rPr lang="en-GB" dirty="0" err="1"/>
              <a:t>Schaan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12. </a:t>
            </a:r>
            <a:r>
              <a:rPr lang="en-GB" dirty="0" err="1"/>
              <a:t>Stig</a:t>
            </a:r>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1 minute</a:t>
            </a:r>
            <a:br>
              <a:rPr lang="en-GB" dirty="0"/>
            </a:br>
            <a:br>
              <a:rPr lang="en-GB" b="1" dirty="0"/>
            </a:br>
            <a:r>
              <a:rPr lang="en-GB" b="1" dirty="0"/>
              <a:t>Aim: </a:t>
            </a:r>
            <a:r>
              <a:rPr lang="en-GB" b="0" dirty="0"/>
              <a:t>to connect the familiar, iconic Disneyland castle with its inspiration, Neuschwanstein in Bavaria.</a:t>
            </a:r>
            <a:br>
              <a:rPr lang="en-GB" b="0" dirty="0"/>
            </a:br>
            <a:br>
              <a:rPr lang="en-GB" dirty="0"/>
            </a:br>
            <a:r>
              <a:rPr lang="en-GB" b="1" dirty="0"/>
              <a:t>Procedure:</a:t>
            </a:r>
            <a:br>
              <a:rPr lang="en-GB" b="1" dirty="0"/>
            </a:br>
            <a:r>
              <a:rPr lang="en-GB" b="0" dirty="0"/>
              <a:t>1. Present the information.</a:t>
            </a:r>
            <a:br>
              <a:rPr lang="en-GB" b="0" dirty="0"/>
            </a:br>
            <a:r>
              <a:rPr lang="en-GB" b="0" dirty="0"/>
              <a:t>2. Elicit an explanation of the connection between the two castles from students.</a:t>
            </a:r>
            <a:endParaRPr lang="en-GB" sz="1200" dirty="0">
              <a:ea typeface="Calibri"/>
              <a:cs typeface="Calibri"/>
              <a:sym typeface="Calibri"/>
            </a:endParaRPr>
          </a:p>
          <a:p>
            <a:pPr marL="0" lvl="0" indent="0" algn="l" rtl="0">
              <a:spcBef>
                <a:spcPts val="0"/>
              </a:spcBef>
              <a:spcAft>
                <a:spcPts val="0"/>
              </a:spcAft>
              <a:buNone/>
            </a:pPr>
            <a:endParaRPr lang="en-GB" sz="1200" dirty="0">
              <a:ea typeface="Calibri"/>
              <a:cs typeface="Calibri"/>
              <a:sym typeface="Calibri"/>
            </a:endParaRPr>
          </a:p>
          <a:p>
            <a:pPr marL="0" lvl="0" indent="0" algn="l" rtl="0">
              <a:spcBef>
                <a:spcPts val="0"/>
              </a:spcBef>
              <a:spcAft>
                <a:spcPts val="0"/>
              </a:spcAft>
              <a:buNone/>
            </a:pPr>
            <a:r>
              <a:rPr lang="fr-FR" sz="1200" dirty="0">
                <a:ea typeface="Calibri"/>
                <a:cs typeface="Calibri"/>
                <a:sym typeface="Calibri"/>
              </a:rPr>
              <a:t>Attribution (not </a:t>
            </a:r>
            <a:r>
              <a:rPr lang="fr-FR" sz="1200" dirty="0" err="1">
                <a:ea typeface="Calibri"/>
                <a:cs typeface="Calibri"/>
                <a:sym typeface="Calibri"/>
              </a:rPr>
              <a:t>legally</a:t>
            </a:r>
            <a:r>
              <a:rPr lang="fr-FR" sz="1200" dirty="0">
                <a:ea typeface="Calibri"/>
                <a:cs typeface="Calibri"/>
                <a:sym typeface="Calibri"/>
              </a:rPr>
              <a:t> </a:t>
            </a:r>
            <a:r>
              <a:rPr lang="fr-FR" sz="1200" dirty="0" err="1">
                <a:ea typeface="Calibri"/>
                <a:cs typeface="Calibri"/>
                <a:sym typeface="Calibri"/>
              </a:rPr>
              <a:t>required</a:t>
            </a:r>
            <a:r>
              <a:rPr lang="fr-FR" sz="1200" dirty="0">
                <a:ea typeface="Calibri"/>
                <a:cs typeface="Calibri"/>
                <a:sym typeface="Calibri"/>
              </a:rPr>
              <a:t>): </a:t>
            </a:r>
            <a:br>
              <a:rPr lang="fr-FR" sz="1200" dirty="0">
                <a:ea typeface="Calibri"/>
                <a:cs typeface="Calibri"/>
                <a:sym typeface="Calibri"/>
              </a:rPr>
            </a:br>
            <a:r>
              <a:rPr lang="fr-FR" sz="1200" dirty="0">
                <a:ea typeface="Calibri"/>
                <a:cs typeface="Calibri"/>
                <a:sym typeface="Calibri"/>
              </a:rPr>
              <a:t>Walt Disney (1935) – Agence de presse Meurisse, Public </a:t>
            </a:r>
            <a:r>
              <a:rPr lang="fr-FR" sz="1200" dirty="0" err="1">
                <a:ea typeface="Calibri"/>
                <a:cs typeface="Calibri"/>
                <a:sym typeface="Calibri"/>
              </a:rPr>
              <a:t>domain</a:t>
            </a:r>
            <a:r>
              <a:rPr lang="fr-FR" sz="1200" dirty="0">
                <a:ea typeface="Calibri"/>
                <a:cs typeface="Calibri"/>
                <a:sym typeface="Calibri"/>
              </a:rPr>
              <a:t>, via </a:t>
            </a:r>
            <a:r>
              <a:rPr lang="fr-FR" sz="1200" dirty="0" err="1">
                <a:ea typeface="Calibri"/>
                <a:cs typeface="Calibri"/>
                <a:sym typeface="Calibri"/>
              </a:rPr>
              <a:t>Wikimedia</a:t>
            </a:r>
            <a:r>
              <a:rPr lang="fr-FR" sz="1200" dirty="0">
                <a:ea typeface="Calibri"/>
                <a:cs typeface="Calibri"/>
                <a:sym typeface="Calibri"/>
              </a:rPr>
              <a:t> Commons</a:t>
            </a:r>
            <a:endParaRPr lang="en-GB" sz="1200" dirty="0">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04872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 </a:t>
            </a:r>
            <a:r>
              <a:rPr lang="en-GB" b="1" dirty="0"/>
              <a:t>Timing: 12 minutes</a:t>
            </a:r>
            <a:br>
              <a:rPr lang="en-GB" dirty="0"/>
            </a:br>
            <a:br>
              <a:rPr lang="en-GB" b="1" dirty="0"/>
            </a:br>
            <a:r>
              <a:rPr lang="en-GB" b="1" dirty="0"/>
              <a:t>Aim: </a:t>
            </a:r>
            <a:r>
              <a:rPr lang="en-GB" b="0" dirty="0"/>
              <a:t>to engage in a range of tasks around authentic aphorisms on this week’s topic of </a:t>
            </a:r>
            <a:r>
              <a:rPr lang="en-GB" b="0" dirty="0" err="1"/>
              <a:t>Glück</a:t>
            </a:r>
            <a:r>
              <a:rPr lang="en-GB" b="0" dirty="0"/>
              <a:t>; to understand previously taught language in new contexts. </a:t>
            </a:r>
            <a:br>
              <a:rPr lang="en-GB" dirty="0"/>
            </a:br>
            <a:br>
              <a:rPr lang="en-GB" dirty="0"/>
            </a:br>
            <a:r>
              <a:rPr lang="en-GB" b="1" dirty="0"/>
              <a:t>Procedure:</a:t>
            </a:r>
          </a:p>
          <a:p>
            <a:r>
              <a:rPr lang="en-GB" b="0" dirty="0"/>
              <a:t>Depending on the level of your class, these German language aphorisms can be used for a range of tasks.</a:t>
            </a:r>
          </a:p>
          <a:p>
            <a:r>
              <a:rPr lang="en-GB" b="0" dirty="0"/>
              <a:t>Students…</a:t>
            </a:r>
            <a:br>
              <a:rPr lang="en-GB" dirty="0"/>
            </a:br>
            <a:r>
              <a:rPr lang="en-GB" dirty="0" err="1"/>
              <a:t>i</a:t>
            </a:r>
            <a:r>
              <a:rPr lang="en-GB" dirty="0"/>
              <a:t>) read the aphorisms to each other. Click on each text box to play the audio for checking. </a:t>
            </a:r>
          </a:p>
          <a:p>
            <a:r>
              <a:rPr lang="en-GB" dirty="0"/>
              <a:t>ii) translate the sayings. </a:t>
            </a:r>
          </a:p>
          <a:p>
            <a:r>
              <a:rPr lang="en-GB" dirty="0"/>
              <a:t>iii)</a:t>
            </a:r>
            <a:r>
              <a:rPr lang="en-US" dirty="0"/>
              <a:t> find two that contradict each other. (there are actually two sets of pairs here).</a:t>
            </a:r>
            <a:br>
              <a:rPr lang="en-US" dirty="0"/>
            </a:br>
            <a:r>
              <a:rPr lang="en-US" dirty="0"/>
              <a:t>iv) find two that have a similar message (there are actually two sets of pairs here, too).</a:t>
            </a:r>
            <a:br>
              <a:rPr lang="en-US" dirty="0"/>
            </a:br>
            <a:r>
              <a:rPr lang="en-US" dirty="0"/>
              <a:t>v) give a personal response – say which one they most agree with.</a:t>
            </a:r>
          </a:p>
          <a:p>
            <a:r>
              <a:rPr lang="en-US" dirty="0"/>
              <a:t>vi) write one out as in a </a:t>
            </a:r>
            <a:r>
              <a:rPr lang="en-US" dirty="0" err="1"/>
              <a:t>Poesie</a:t>
            </a:r>
            <a:r>
              <a:rPr lang="en-US" dirty="0"/>
              <a:t>-Album (friendship book), </a:t>
            </a:r>
            <a:r>
              <a:rPr lang="en-GB" dirty="0"/>
              <a:t>with its English translation.</a:t>
            </a:r>
            <a:br>
              <a:rPr lang="en-GB" dirty="0"/>
            </a:br>
            <a:br>
              <a:rPr lang="en-GB" dirty="0"/>
            </a:br>
            <a:r>
              <a:rPr lang="en-GB" b="1" dirty="0"/>
              <a:t>Note</a:t>
            </a:r>
            <a:r>
              <a:rPr lang="en-GB" dirty="0"/>
              <a:t>: English translations and answers to iii) and iv) are provided on the next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verdoppelt</a:t>
            </a:r>
            <a:r>
              <a:rPr lang="en-GB" b="0" baseline="0" dirty="0"/>
              <a:t> [&gt;5009]</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28156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a:t>
            </a:r>
            <a:r>
              <a:rPr lang="en-GB" b="0" dirty="0"/>
              <a:t>: to apply SSC knowledge in a read aloud task containing a mixture of known and unknown language; to identify the genre of the short authentic texts on this week’s theme of happiness.</a:t>
            </a:r>
            <a:br>
              <a:rPr lang="en-GB" dirty="0"/>
            </a:br>
            <a:br>
              <a:rPr lang="en-GB" dirty="0"/>
            </a:br>
            <a:r>
              <a:rPr lang="en-GB" b="1" dirty="0"/>
              <a:t>Procedure:</a:t>
            </a:r>
            <a:br>
              <a:rPr lang="en-GB" dirty="0"/>
            </a:br>
            <a:r>
              <a:rPr lang="en-GB" dirty="0"/>
              <a:t>1. Students read the tests aloud with a partner.</a:t>
            </a:r>
          </a:p>
          <a:p>
            <a:r>
              <a:rPr lang="en-GB" dirty="0"/>
              <a:t>2. They then match the genre to the text – names of genres are listed in the chart on the RHS. </a:t>
            </a:r>
          </a:p>
          <a:p>
            <a:r>
              <a:rPr lang="en-GB" dirty="0"/>
              <a:t>3. Click to hear the audio.  </a:t>
            </a:r>
          </a:p>
          <a:p>
            <a:r>
              <a:rPr lang="en-GB" dirty="0"/>
              <a:t>4. Students check their own answers (they might amend them having hear the texts read aloud).</a:t>
            </a:r>
          </a:p>
          <a:p>
            <a:r>
              <a:rPr lang="en-GB" dirty="0"/>
              <a:t>5.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 acknowledgments, sources: </a:t>
            </a:r>
            <a:br>
              <a:rPr lang="en-GB" dirty="0"/>
            </a:br>
            <a:r>
              <a:rPr lang="en-GB" dirty="0"/>
              <a:t>1 – </a:t>
            </a:r>
            <a:r>
              <a:rPr lang="en-GB" dirty="0" err="1"/>
              <a:t>Songtext</a:t>
            </a:r>
            <a:r>
              <a:rPr lang="en-GB" dirty="0"/>
              <a:t>. Berge. https://www.songtexte.com/songtext/berge/gluck-4379af63.html. </a:t>
            </a:r>
            <a:r>
              <a:rPr lang="en-GB" dirty="0" err="1"/>
              <a:t>Youtube</a:t>
            </a:r>
            <a:r>
              <a:rPr lang="en-GB" dirty="0"/>
              <a:t> link for song: https://www.youtube.com/watch?v=Zkh0IDmWxbk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 </a:t>
            </a:r>
            <a:r>
              <a:rPr lang="en-GB" dirty="0" err="1"/>
              <a:t>Kindergedicht</a:t>
            </a:r>
            <a:r>
              <a:rPr lang="en-GB" dirty="0"/>
              <a:t>. By Regina Schwarz. https://sprachspielspass.de/kindergedichte/glueck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 Blog. Adapted from existing web pages.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 </a:t>
            </a:r>
            <a:r>
              <a:rPr lang="en-GB" dirty="0" err="1"/>
              <a:t>Buchtitel</a:t>
            </a:r>
            <a:r>
              <a:rPr lang="en-GB" dirty="0"/>
              <a:t>. By Dagmar Bach.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 </a:t>
            </a:r>
            <a:r>
              <a:rPr lang="en-GB" dirty="0" err="1"/>
              <a:t>Spruch</a:t>
            </a:r>
            <a:r>
              <a:rPr lang="en-GB" dirty="0"/>
              <a:t>. Buddha.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 </a:t>
            </a:r>
            <a:r>
              <a:rPr lang="en-GB" dirty="0" err="1"/>
              <a:t>Zeitungsartikel</a:t>
            </a:r>
            <a:r>
              <a:rPr lang="en-GB" dirty="0"/>
              <a:t>. Cited here https://emotion.dr-heiko-hofer.de/de/persoenlichkeit/was-ist-glueck-6127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 </a:t>
            </a:r>
            <a:r>
              <a:rPr lang="en-GB" dirty="0" err="1"/>
              <a:t>Gedicht</a:t>
            </a:r>
            <a:r>
              <a:rPr lang="en-GB" dirty="0"/>
              <a:t>. By </a:t>
            </a:r>
            <a:r>
              <a:rPr lang="en-GB" dirty="0" err="1"/>
              <a:t>J.W.v.Goethe</a:t>
            </a:r>
            <a:r>
              <a:rPr lang="en-GB" dirty="0"/>
              <a:t>. https://www.viabilia.de/glueck/gedichte/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Spruch</a:t>
            </a:r>
            <a:r>
              <a:rPr lang="en-GB" b="0" baseline="0" dirty="0"/>
              <a:t> [4073] </a:t>
            </a:r>
            <a:r>
              <a:rPr lang="en-GB" b="0" baseline="0" dirty="0" err="1"/>
              <a:t>Titel</a:t>
            </a:r>
            <a:r>
              <a:rPr lang="en-GB" b="0" baseline="0" dirty="0"/>
              <a:t> [1011] </a:t>
            </a:r>
            <a:r>
              <a:rPr lang="en-GB" b="0" baseline="0" dirty="0" err="1"/>
              <a:t>Artikel</a:t>
            </a:r>
            <a:r>
              <a:rPr lang="en-GB" b="0" baseline="0" dirty="0"/>
              <a:t> [1378] Blog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A68E-0C71-BAB9-E041-C5C66DC1685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860AA41-5E82-B02E-24EC-E7ABD17B6C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F19D964-E842-CE76-A5EA-87BB95F319BE}"/>
              </a:ext>
            </a:extLst>
          </p:cNvPr>
          <p:cNvSpPr>
            <a:spLocks noGrp="1"/>
          </p:cNvSpPr>
          <p:nvPr>
            <p:ph type="dt" sz="half" idx="10"/>
          </p:nvPr>
        </p:nvSpPr>
        <p:spPr/>
        <p:txBody>
          <a:bodyPr/>
          <a:lstStyle/>
          <a:p>
            <a:fld id="{E35BB254-FA91-5947-B7DA-6843E1080681}" type="datetimeFigureOut">
              <a:rPr lang="en-US" smtClean="0"/>
              <a:t>5/9/22</a:t>
            </a:fld>
            <a:endParaRPr lang="en-US"/>
          </a:p>
        </p:txBody>
      </p:sp>
      <p:sp>
        <p:nvSpPr>
          <p:cNvPr id="5" name="Footer Placeholder 4">
            <a:extLst>
              <a:ext uri="{FF2B5EF4-FFF2-40B4-BE49-F238E27FC236}">
                <a16:creationId xmlns:a16="http://schemas.microsoft.com/office/drawing/2014/main" id="{8912C5F4-D304-CD39-39D4-5A90BBEF5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72C88-AF0B-6A7A-B733-5DDD75033000}"/>
              </a:ext>
            </a:extLst>
          </p:cNvPr>
          <p:cNvSpPr>
            <a:spLocks noGrp="1"/>
          </p:cNvSpPr>
          <p:nvPr>
            <p:ph type="sldNum" sz="quarter" idx="12"/>
          </p:nvPr>
        </p:nvSpPr>
        <p:spPr/>
        <p:txBody>
          <a:bodyPr/>
          <a:lstStyle/>
          <a:p>
            <a:fld id="{9F37F9FF-03E3-0746-8075-B4E3DF8893FE}" type="slidenum">
              <a:rPr lang="en-US" smtClean="0"/>
              <a:t>‹#›</a:t>
            </a:fld>
            <a:endParaRPr lang="en-US"/>
          </a:p>
        </p:txBody>
      </p:sp>
    </p:spTree>
    <p:extLst>
      <p:ext uri="{BB962C8B-B14F-4D97-AF65-F5344CB8AC3E}">
        <p14:creationId xmlns:p14="http://schemas.microsoft.com/office/powerpoint/2010/main" val="4278367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3FF3C-88E9-CDCD-6A3A-E6D6402CAF9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A098776-5C89-5D2E-72C0-286C6ACF2BF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20BB324-8B48-D31E-D31B-D82AEBCACD66}"/>
              </a:ext>
            </a:extLst>
          </p:cNvPr>
          <p:cNvSpPr>
            <a:spLocks noGrp="1"/>
          </p:cNvSpPr>
          <p:nvPr>
            <p:ph type="dt" sz="half" idx="10"/>
          </p:nvPr>
        </p:nvSpPr>
        <p:spPr/>
        <p:txBody>
          <a:bodyPr/>
          <a:lstStyle/>
          <a:p>
            <a:fld id="{E35BB254-FA91-5947-B7DA-6843E1080681}" type="datetimeFigureOut">
              <a:rPr lang="en-US" smtClean="0"/>
              <a:t>5/9/22</a:t>
            </a:fld>
            <a:endParaRPr lang="en-US"/>
          </a:p>
        </p:txBody>
      </p:sp>
      <p:sp>
        <p:nvSpPr>
          <p:cNvPr id="5" name="Footer Placeholder 4">
            <a:extLst>
              <a:ext uri="{FF2B5EF4-FFF2-40B4-BE49-F238E27FC236}">
                <a16:creationId xmlns:a16="http://schemas.microsoft.com/office/drawing/2014/main" id="{210C4B56-A6C4-3F36-51C5-E67C3ACBB7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16222-69A9-1FE0-EFCC-5A295840C333}"/>
              </a:ext>
            </a:extLst>
          </p:cNvPr>
          <p:cNvSpPr>
            <a:spLocks noGrp="1"/>
          </p:cNvSpPr>
          <p:nvPr>
            <p:ph type="sldNum" sz="quarter" idx="12"/>
          </p:nvPr>
        </p:nvSpPr>
        <p:spPr/>
        <p:txBody>
          <a:bodyPr/>
          <a:lstStyle/>
          <a:p>
            <a:fld id="{9F37F9FF-03E3-0746-8075-B4E3DF8893FE}" type="slidenum">
              <a:rPr lang="en-US" smtClean="0"/>
              <a:t>‹#›</a:t>
            </a:fld>
            <a:endParaRPr lang="en-US"/>
          </a:p>
        </p:txBody>
      </p:sp>
    </p:spTree>
    <p:extLst>
      <p:ext uri="{BB962C8B-B14F-4D97-AF65-F5344CB8AC3E}">
        <p14:creationId xmlns:p14="http://schemas.microsoft.com/office/powerpoint/2010/main" val="588299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21C48B-D95A-E1C6-8182-4FF2061E285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CE9AE32-C680-5A99-37D2-18EB4F10B13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565624-FCE6-A5F1-A9F9-1FC823610C55}"/>
              </a:ext>
            </a:extLst>
          </p:cNvPr>
          <p:cNvSpPr>
            <a:spLocks noGrp="1"/>
          </p:cNvSpPr>
          <p:nvPr>
            <p:ph type="dt" sz="half" idx="10"/>
          </p:nvPr>
        </p:nvSpPr>
        <p:spPr/>
        <p:txBody>
          <a:bodyPr/>
          <a:lstStyle/>
          <a:p>
            <a:fld id="{E35BB254-FA91-5947-B7DA-6843E1080681}" type="datetimeFigureOut">
              <a:rPr lang="en-US" smtClean="0"/>
              <a:t>5/9/22</a:t>
            </a:fld>
            <a:endParaRPr lang="en-US"/>
          </a:p>
        </p:txBody>
      </p:sp>
      <p:sp>
        <p:nvSpPr>
          <p:cNvPr id="5" name="Footer Placeholder 4">
            <a:extLst>
              <a:ext uri="{FF2B5EF4-FFF2-40B4-BE49-F238E27FC236}">
                <a16:creationId xmlns:a16="http://schemas.microsoft.com/office/drawing/2014/main" id="{5F522ED0-36AA-0ED8-DE00-C23976AC1A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AE72D-C623-4C46-E209-424CDDE6CF37}"/>
              </a:ext>
            </a:extLst>
          </p:cNvPr>
          <p:cNvSpPr>
            <a:spLocks noGrp="1"/>
          </p:cNvSpPr>
          <p:nvPr>
            <p:ph type="sldNum" sz="quarter" idx="12"/>
          </p:nvPr>
        </p:nvSpPr>
        <p:spPr/>
        <p:txBody>
          <a:bodyPr/>
          <a:lstStyle/>
          <a:p>
            <a:fld id="{9F37F9FF-03E3-0746-8075-B4E3DF8893FE}" type="slidenum">
              <a:rPr lang="en-US" smtClean="0"/>
              <a:t>‹#›</a:t>
            </a:fld>
            <a:endParaRPr lang="en-US"/>
          </a:p>
        </p:txBody>
      </p:sp>
    </p:spTree>
    <p:extLst>
      <p:ext uri="{BB962C8B-B14F-4D97-AF65-F5344CB8AC3E}">
        <p14:creationId xmlns:p14="http://schemas.microsoft.com/office/powerpoint/2010/main" val="2704723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53128-EC3B-C5BF-9960-495C85DEA4B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0FFDD8B-5CBD-11BE-F0D3-FEEA1B98E83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838F771-C6AF-8AED-8C63-CDD8717EB4FC}"/>
              </a:ext>
            </a:extLst>
          </p:cNvPr>
          <p:cNvSpPr>
            <a:spLocks noGrp="1"/>
          </p:cNvSpPr>
          <p:nvPr>
            <p:ph type="dt" sz="half" idx="10"/>
          </p:nvPr>
        </p:nvSpPr>
        <p:spPr/>
        <p:txBody>
          <a:bodyPr/>
          <a:lstStyle/>
          <a:p>
            <a:fld id="{E35BB254-FA91-5947-B7DA-6843E1080681}" type="datetimeFigureOut">
              <a:rPr lang="en-US" smtClean="0"/>
              <a:t>5/9/22</a:t>
            </a:fld>
            <a:endParaRPr lang="en-US"/>
          </a:p>
        </p:txBody>
      </p:sp>
      <p:sp>
        <p:nvSpPr>
          <p:cNvPr id="5" name="Footer Placeholder 4">
            <a:extLst>
              <a:ext uri="{FF2B5EF4-FFF2-40B4-BE49-F238E27FC236}">
                <a16:creationId xmlns:a16="http://schemas.microsoft.com/office/drawing/2014/main" id="{B760414D-8473-0DAF-0CC3-C811DE7DFC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E1B4D2-DE48-22A5-C9AD-ED216DDAF8E5}"/>
              </a:ext>
            </a:extLst>
          </p:cNvPr>
          <p:cNvSpPr>
            <a:spLocks noGrp="1"/>
          </p:cNvSpPr>
          <p:nvPr>
            <p:ph type="sldNum" sz="quarter" idx="12"/>
          </p:nvPr>
        </p:nvSpPr>
        <p:spPr/>
        <p:txBody>
          <a:bodyPr/>
          <a:lstStyle/>
          <a:p>
            <a:fld id="{9F37F9FF-03E3-0746-8075-B4E3DF8893FE}" type="slidenum">
              <a:rPr lang="en-US" smtClean="0"/>
              <a:t>‹#›</a:t>
            </a:fld>
            <a:endParaRPr lang="en-US"/>
          </a:p>
        </p:txBody>
      </p:sp>
    </p:spTree>
    <p:extLst>
      <p:ext uri="{BB962C8B-B14F-4D97-AF65-F5344CB8AC3E}">
        <p14:creationId xmlns:p14="http://schemas.microsoft.com/office/powerpoint/2010/main" val="3003045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16E93-E372-B0F7-CAB4-D8631DBE4C7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9927C69-21C2-71AA-3780-53866136A8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5294AE8-C141-CE69-6FD0-92EC5E8C40F3}"/>
              </a:ext>
            </a:extLst>
          </p:cNvPr>
          <p:cNvSpPr>
            <a:spLocks noGrp="1"/>
          </p:cNvSpPr>
          <p:nvPr>
            <p:ph type="dt" sz="half" idx="10"/>
          </p:nvPr>
        </p:nvSpPr>
        <p:spPr/>
        <p:txBody>
          <a:bodyPr/>
          <a:lstStyle/>
          <a:p>
            <a:fld id="{E35BB254-FA91-5947-B7DA-6843E1080681}" type="datetimeFigureOut">
              <a:rPr lang="en-US" smtClean="0"/>
              <a:t>5/9/22</a:t>
            </a:fld>
            <a:endParaRPr lang="en-US"/>
          </a:p>
        </p:txBody>
      </p:sp>
      <p:sp>
        <p:nvSpPr>
          <p:cNvPr id="5" name="Footer Placeholder 4">
            <a:extLst>
              <a:ext uri="{FF2B5EF4-FFF2-40B4-BE49-F238E27FC236}">
                <a16:creationId xmlns:a16="http://schemas.microsoft.com/office/drawing/2014/main" id="{26F8A611-B81C-1F48-A74D-AB53F4A21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7DBF2-89F0-93CE-03A3-5CEADD0309E4}"/>
              </a:ext>
            </a:extLst>
          </p:cNvPr>
          <p:cNvSpPr>
            <a:spLocks noGrp="1"/>
          </p:cNvSpPr>
          <p:nvPr>
            <p:ph type="sldNum" sz="quarter" idx="12"/>
          </p:nvPr>
        </p:nvSpPr>
        <p:spPr/>
        <p:txBody>
          <a:bodyPr/>
          <a:lstStyle/>
          <a:p>
            <a:fld id="{9F37F9FF-03E3-0746-8075-B4E3DF8893FE}" type="slidenum">
              <a:rPr lang="en-US" smtClean="0"/>
              <a:t>‹#›</a:t>
            </a:fld>
            <a:endParaRPr lang="en-US"/>
          </a:p>
        </p:txBody>
      </p:sp>
    </p:spTree>
    <p:extLst>
      <p:ext uri="{BB962C8B-B14F-4D97-AF65-F5344CB8AC3E}">
        <p14:creationId xmlns:p14="http://schemas.microsoft.com/office/powerpoint/2010/main" val="1096053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87659-7D24-0559-8310-CF66322C946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F878AAC-FB23-63CA-433D-8D8CF37269D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932130C-BA02-8063-BE31-10C8CC430FB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E453CAF-7442-B7AD-1DDC-700F783C319B}"/>
              </a:ext>
            </a:extLst>
          </p:cNvPr>
          <p:cNvSpPr>
            <a:spLocks noGrp="1"/>
          </p:cNvSpPr>
          <p:nvPr>
            <p:ph type="dt" sz="half" idx="10"/>
          </p:nvPr>
        </p:nvSpPr>
        <p:spPr/>
        <p:txBody>
          <a:bodyPr/>
          <a:lstStyle/>
          <a:p>
            <a:fld id="{E35BB254-FA91-5947-B7DA-6843E1080681}" type="datetimeFigureOut">
              <a:rPr lang="en-US" smtClean="0"/>
              <a:t>5/9/22</a:t>
            </a:fld>
            <a:endParaRPr lang="en-US"/>
          </a:p>
        </p:txBody>
      </p:sp>
      <p:sp>
        <p:nvSpPr>
          <p:cNvPr id="6" name="Footer Placeholder 5">
            <a:extLst>
              <a:ext uri="{FF2B5EF4-FFF2-40B4-BE49-F238E27FC236}">
                <a16:creationId xmlns:a16="http://schemas.microsoft.com/office/drawing/2014/main" id="{615157E9-B3E2-F8FC-B2AA-CFB2990A8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08FB2D-5F9C-56BC-4F10-DEF49FFC9BB3}"/>
              </a:ext>
            </a:extLst>
          </p:cNvPr>
          <p:cNvSpPr>
            <a:spLocks noGrp="1"/>
          </p:cNvSpPr>
          <p:nvPr>
            <p:ph type="sldNum" sz="quarter" idx="12"/>
          </p:nvPr>
        </p:nvSpPr>
        <p:spPr/>
        <p:txBody>
          <a:bodyPr/>
          <a:lstStyle/>
          <a:p>
            <a:fld id="{9F37F9FF-03E3-0746-8075-B4E3DF8893FE}" type="slidenum">
              <a:rPr lang="en-US" smtClean="0"/>
              <a:t>‹#›</a:t>
            </a:fld>
            <a:endParaRPr lang="en-US"/>
          </a:p>
        </p:txBody>
      </p:sp>
    </p:spTree>
    <p:extLst>
      <p:ext uri="{BB962C8B-B14F-4D97-AF65-F5344CB8AC3E}">
        <p14:creationId xmlns:p14="http://schemas.microsoft.com/office/powerpoint/2010/main" val="3508195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F8ED9-4DD3-BAED-756B-39A564FB566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6383C1A-AB40-6993-A338-B70EB33002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49E82A9-FE0A-FE1D-2A74-8B5DBE45B02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894DCAA-E3CB-37A4-35D4-5BF6591F7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BFFC247-F795-B81B-52B8-73431FE0B5E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A38804B-29CE-21B0-6060-AE744F3CD0F4}"/>
              </a:ext>
            </a:extLst>
          </p:cNvPr>
          <p:cNvSpPr>
            <a:spLocks noGrp="1"/>
          </p:cNvSpPr>
          <p:nvPr>
            <p:ph type="dt" sz="half" idx="10"/>
          </p:nvPr>
        </p:nvSpPr>
        <p:spPr/>
        <p:txBody>
          <a:bodyPr/>
          <a:lstStyle/>
          <a:p>
            <a:fld id="{E35BB254-FA91-5947-B7DA-6843E1080681}" type="datetimeFigureOut">
              <a:rPr lang="en-US" smtClean="0"/>
              <a:t>5/9/22</a:t>
            </a:fld>
            <a:endParaRPr lang="en-US"/>
          </a:p>
        </p:txBody>
      </p:sp>
      <p:sp>
        <p:nvSpPr>
          <p:cNvPr id="8" name="Footer Placeholder 7">
            <a:extLst>
              <a:ext uri="{FF2B5EF4-FFF2-40B4-BE49-F238E27FC236}">
                <a16:creationId xmlns:a16="http://schemas.microsoft.com/office/drawing/2014/main" id="{8AFB9ABB-1CCA-F9AF-91BE-1E331244B1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E89257-0DBB-43F0-68FD-032B934C6850}"/>
              </a:ext>
            </a:extLst>
          </p:cNvPr>
          <p:cNvSpPr>
            <a:spLocks noGrp="1"/>
          </p:cNvSpPr>
          <p:nvPr>
            <p:ph type="sldNum" sz="quarter" idx="12"/>
          </p:nvPr>
        </p:nvSpPr>
        <p:spPr/>
        <p:txBody>
          <a:bodyPr/>
          <a:lstStyle/>
          <a:p>
            <a:fld id="{9F37F9FF-03E3-0746-8075-B4E3DF8893FE}" type="slidenum">
              <a:rPr lang="en-US" smtClean="0"/>
              <a:t>‹#›</a:t>
            </a:fld>
            <a:endParaRPr lang="en-US"/>
          </a:p>
        </p:txBody>
      </p:sp>
    </p:spTree>
    <p:extLst>
      <p:ext uri="{BB962C8B-B14F-4D97-AF65-F5344CB8AC3E}">
        <p14:creationId xmlns:p14="http://schemas.microsoft.com/office/powerpoint/2010/main" val="1839613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10D53-367D-ED68-657E-DC9D565F214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5D0E8A7-06F8-B897-1CED-E28661F7FBDC}"/>
              </a:ext>
            </a:extLst>
          </p:cNvPr>
          <p:cNvSpPr>
            <a:spLocks noGrp="1"/>
          </p:cNvSpPr>
          <p:nvPr>
            <p:ph type="dt" sz="half" idx="10"/>
          </p:nvPr>
        </p:nvSpPr>
        <p:spPr/>
        <p:txBody>
          <a:bodyPr/>
          <a:lstStyle/>
          <a:p>
            <a:fld id="{E35BB254-FA91-5947-B7DA-6843E1080681}" type="datetimeFigureOut">
              <a:rPr lang="en-US" smtClean="0"/>
              <a:t>5/9/22</a:t>
            </a:fld>
            <a:endParaRPr lang="en-US"/>
          </a:p>
        </p:txBody>
      </p:sp>
      <p:sp>
        <p:nvSpPr>
          <p:cNvPr id="4" name="Footer Placeholder 3">
            <a:extLst>
              <a:ext uri="{FF2B5EF4-FFF2-40B4-BE49-F238E27FC236}">
                <a16:creationId xmlns:a16="http://schemas.microsoft.com/office/drawing/2014/main" id="{59F8219E-DAB6-450D-B90B-E7B247BC13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7F9524-2FF5-617A-C046-F85A59D1DFB5}"/>
              </a:ext>
            </a:extLst>
          </p:cNvPr>
          <p:cNvSpPr>
            <a:spLocks noGrp="1"/>
          </p:cNvSpPr>
          <p:nvPr>
            <p:ph type="sldNum" sz="quarter" idx="12"/>
          </p:nvPr>
        </p:nvSpPr>
        <p:spPr/>
        <p:txBody>
          <a:bodyPr/>
          <a:lstStyle/>
          <a:p>
            <a:fld id="{9F37F9FF-03E3-0746-8075-B4E3DF8893FE}" type="slidenum">
              <a:rPr lang="en-US" smtClean="0"/>
              <a:t>‹#›</a:t>
            </a:fld>
            <a:endParaRPr lang="en-US"/>
          </a:p>
        </p:txBody>
      </p:sp>
    </p:spTree>
    <p:extLst>
      <p:ext uri="{BB962C8B-B14F-4D97-AF65-F5344CB8AC3E}">
        <p14:creationId xmlns:p14="http://schemas.microsoft.com/office/powerpoint/2010/main" val="21941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9AB48-57C3-8699-79F9-A0CF771603C1}"/>
              </a:ext>
            </a:extLst>
          </p:cNvPr>
          <p:cNvSpPr>
            <a:spLocks noGrp="1"/>
          </p:cNvSpPr>
          <p:nvPr>
            <p:ph type="dt" sz="half" idx="10"/>
          </p:nvPr>
        </p:nvSpPr>
        <p:spPr/>
        <p:txBody>
          <a:bodyPr/>
          <a:lstStyle/>
          <a:p>
            <a:fld id="{E35BB254-FA91-5947-B7DA-6843E1080681}" type="datetimeFigureOut">
              <a:rPr lang="en-US" smtClean="0"/>
              <a:t>5/9/22</a:t>
            </a:fld>
            <a:endParaRPr lang="en-US"/>
          </a:p>
        </p:txBody>
      </p:sp>
      <p:sp>
        <p:nvSpPr>
          <p:cNvPr id="3" name="Footer Placeholder 2">
            <a:extLst>
              <a:ext uri="{FF2B5EF4-FFF2-40B4-BE49-F238E27FC236}">
                <a16:creationId xmlns:a16="http://schemas.microsoft.com/office/drawing/2014/main" id="{0DB006FF-A729-E98B-B75E-6CFA82CC21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3CA60E-2BA3-E485-FBA8-08428AECE540}"/>
              </a:ext>
            </a:extLst>
          </p:cNvPr>
          <p:cNvSpPr>
            <a:spLocks noGrp="1"/>
          </p:cNvSpPr>
          <p:nvPr>
            <p:ph type="sldNum" sz="quarter" idx="12"/>
          </p:nvPr>
        </p:nvSpPr>
        <p:spPr/>
        <p:txBody>
          <a:bodyPr/>
          <a:lstStyle/>
          <a:p>
            <a:fld id="{9F37F9FF-03E3-0746-8075-B4E3DF8893FE}" type="slidenum">
              <a:rPr lang="en-US" smtClean="0"/>
              <a:t>‹#›</a:t>
            </a:fld>
            <a:endParaRPr lang="en-US"/>
          </a:p>
        </p:txBody>
      </p:sp>
    </p:spTree>
    <p:extLst>
      <p:ext uri="{BB962C8B-B14F-4D97-AF65-F5344CB8AC3E}">
        <p14:creationId xmlns:p14="http://schemas.microsoft.com/office/powerpoint/2010/main" val="294108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2DEE3-CB35-378E-D43B-AD157EC6BDA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CCE623D-D564-F79B-C4AF-3DF72DAAB9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48BBAE2-FFF2-4786-A8CB-D03C94B5C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A0DF235-211C-F2D3-4C0B-2686EF6F6B50}"/>
              </a:ext>
            </a:extLst>
          </p:cNvPr>
          <p:cNvSpPr>
            <a:spLocks noGrp="1"/>
          </p:cNvSpPr>
          <p:nvPr>
            <p:ph type="dt" sz="half" idx="10"/>
          </p:nvPr>
        </p:nvSpPr>
        <p:spPr/>
        <p:txBody>
          <a:bodyPr/>
          <a:lstStyle/>
          <a:p>
            <a:fld id="{E35BB254-FA91-5947-B7DA-6843E1080681}" type="datetimeFigureOut">
              <a:rPr lang="en-US" smtClean="0"/>
              <a:t>5/9/22</a:t>
            </a:fld>
            <a:endParaRPr lang="en-US"/>
          </a:p>
        </p:txBody>
      </p:sp>
      <p:sp>
        <p:nvSpPr>
          <p:cNvPr id="6" name="Footer Placeholder 5">
            <a:extLst>
              <a:ext uri="{FF2B5EF4-FFF2-40B4-BE49-F238E27FC236}">
                <a16:creationId xmlns:a16="http://schemas.microsoft.com/office/drawing/2014/main" id="{193F2060-7D05-F3D6-BE87-B53C1F2750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922136-5E64-E437-5CD2-D068F6D845DB}"/>
              </a:ext>
            </a:extLst>
          </p:cNvPr>
          <p:cNvSpPr>
            <a:spLocks noGrp="1"/>
          </p:cNvSpPr>
          <p:nvPr>
            <p:ph type="sldNum" sz="quarter" idx="12"/>
          </p:nvPr>
        </p:nvSpPr>
        <p:spPr/>
        <p:txBody>
          <a:bodyPr/>
          <a:lstStyle/>
          <a:p>
            <a:fld id="{9F37F9FF-03E3-0746-8075-B4E3DF8893FE}" type="slidenum">
              <a:rPr lang="en-US" smtClean="0"/>
              <a:t>‹#›</a:t>
            </a:fld>
            <a:endParaRPr lang="en-US"/>
          </a:p>
        </p:txBody>
      </p:sp>
    </p:spTree>
    <p:extLst>
      <p:ext uri="{BB962C8B-B14F-4D97-AF65-F5344CB8AC3E}">
        <p14:creationId xmlns:p14="http://schemas.microsoft.com/office/powerpoint/2010/main" val="3622444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94E9-227C-4FB1-A4F1-856939510BA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686C990-888A-957D-F36E-6AD8C91DD0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E7BCC8-7E6B-C22B-78AE-F7DBB56E10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FB9B58E-0C8C-7162-1AEB-38834B589754}"/>
              </a:ext>
            </a:extLst>
          </p:cNvPr>
          <p:cNvSpPr>
            <a:spLocks noGrp="1"/>
          </p:cNvSpPr>
          <p:nvPr>
            <p:ph type="dt" sz="half" idx="10"/>
          </p:nvPr>
        </p:nvSpPr>
        <p:spPr/>
        <p:txBody>
          <a:bodyPr/>
          <a:lstStyle/>
          <a:p>
            <a:fld id="{E35BB254-FA91-5947-B7DA-6843E1080681}" type="datetimeFigureOut">
              <a:rPr lang="en-US" smtClean="0"/>
              <a:t>5/9/22</a:t>
            </a:fld>
            <a:endParaRPr lang="en-US"/>
          </a:p>
        </p:txBody>
      </p:sp>
      <p:sp>
        <p:nvSpPr>
          <p:cNvPr id="6" name="Footer Placeholder 5">
            <a:extLst>
              <a:ext uri="{FF2B5EF4-FFF2-40B4-BE49-F238E27FC236}">
                <a16:creationId xmlns:a16="http://schemas.microsoft.com/office/drawing/2014/main" id="{39724D48-5628-163A-B2AE-D6DB4A26D3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73F42-CB6E-A7AF-E671-853892A353D1}"/>
              </a:ext>
            </a:extLst>
          </p:cNvPr>
          <p:cNvSpPr>
            <a:spLocks noGrp="1"/>
          </p:cNvSpPr>
          <p:nvPr>
            <p:ph type="sldNum" sz="quarter" idx="12"/>
          </p:nvPr>
        </p:nvSpPr>
        <p:spPr/>
        <p:txBody>
          <a:bodyPr/>
          <a:lstStyle/>
          <a:p>
            <a:fld id="{9F37F9FF-03E3-0746-8075-B4E3DF8893FE}" type="slidenum">
              <a:rPr lang="en-US" smtClean="0"/>
              <a:t>‹#›</a:t>
            </a:fld>
            <a:endParaRPr lang="en-US"/>
          </a:p>
        </p:txBody>
      </p:sp>
    </p:spTree>
    <p:extLst>
      <p:ext uri="{BB962C8B-B14F-4D97-AF65-F5344CB8AC3E}">
        <p14:creationId xmlns:p14="http://schemas.microsoft.com/office/powerpoint/2010/main" val="83249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FB566E-476F-2B90-E157-3F93792B46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D345FDCA-07EF-B7DC-660D-20BAD34E8C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AE1AE1C9-6C0E-8260-395D-FEFA4AAB28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E35BB254-FA91-5947-B7DA-6843E1080681}" type="datetimeFigureOut">
              <a:rPr lang="en-US" smtClean="0"/>
              <a:pPr/>
              <a:t>5/9/22</a:t>
            </a:fld>
            <a:endParaRPr lang="en-US" dirty="0"/>
          </a:p>
        </p:txBody>
      </p:sp>
      <p:sp>
        <p:nvSpPr>
          <p:cNvPr id="5" name="Footer Placeholder 4">
            <a:extLst>
              <a:ext uri="{FF2B5EF4-FFF2-40B4-BE49-F238E27FC236}">
                <a16:creationId xmlns:a16="http://schemas.microsoft.com/office/drawing/2014/main" id="{BC4439B2-101F-37C4-E231-452C0F5FE6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73C0F301-B54F-9CC1-E2CA-CD376E518A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9F37F9FF-03E3-0746-8075-B4E3DF8893FE}" type="slidenum">
              <a:rPr lang="en-US" smtClean="0"/>
              <a:pPr/>
              <a:t>‹#›</a:t>
            </a:fld>
            <a:endParaRPr lang="en-US" dirty="0"/>
          </a:p>
        </p:txBody>
      </p:sp>
    </p:spTree>
    <p:extLst>
      <p:ext uri="{BB962C8B-B14F-4D97-AF65-F5344CB8AC3E}">
        <p14:creationId xmlns:p14="http://schemas.microsoft.com/office/powerpoint/2010/main" val="513831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image" Target="../media/image2.png"/><Relationship Id="rId7" Type="http://schemas.openxmlformats.org/officeDocument/2006/relationships/audio" Target="../media/audio32.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31.wav"/><Relationship Id="rId5" Type="http://schemas.openxmlformats.org/officeDocument/2006/relationships/audio" Target="../media/audio30.wav"/><Relationship Id="rId4" Type="http://schemas.openxmlformats.org/officeDocument/2006/relationships/audio" Target="../media/audio29.wav"/><Relationship Id="rId9" Type="http://schemas.openxmlformats.org/officeDocument/2006/relationships/audio" Target="../media/audio34.wav"/></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p3"/><Relationship Id="rId7" Type="http://schemas.openxmlformats.org/officeDocument/2006/relationships/image" Target="../media/image25.jpeg"/><Relationship Id="rId12"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0.xml"/><Relationship Id="rId11" Type="http://schemas.openxmlformats.org/officeDocument/2006/relationships/image" Target="../media/image27.png"/><Relationship Id="rId5" Type="http://schemas.openxmlformats.org/officeDocument/2006/relationships/slideLayout" Target="../slideLayouts/slideLayout2.xml"/><Relationship Id="rId10" Type="http://schemas.openxmlformats.org/officeDocument/2006/relationships/image" Target="../media/image26.jpeg"/><Relationship Id="rId4" Type="http://schemas.openxmlformats.org/officeDocument/2006/relationships/audio" Target="../media/media2.mp3"/><Relationship Id="rId9" Type="http://schemas.openxmlformats.org/officeDocument/2006/relationships/audio" Target="../media/audio35.wav"/></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31.png"/><Relationship Id="rId18" Type="http://schemas.openxmlformats.org/officeDocument/2006/relationships/audio" Target="../media/audio47.wav"/><Relationship Id="rId3" Type="http://schemas.openxmlformats.org/officeDocument/2006/relationships/image" Target="../media/image2.png"/><Relationship Id="rId21" Type="http://schemas.openxmlformats.org/officeDocument/2006/relationships/audio" Target="../media/audio50.wav"/><Relationship Id="rId7" Type="http://schemas.openxmlformats.org/officeDocument/2006/relationships/audio" Target="../media/audio39.wav"/><Relationship Id="rId12" Type="http://schemas.openxmlformats.org/officeDocument/2006/relationships/image" Target="../media/image30.png"/><Relationship Id="rId17" Type="http://schemas.openxmlformats.org/officeDocument/2006/relationships/audio" Target="../media/audio46.wav"/><Relationship Id="rId2" Type="http://schemas.openxmlformats.org/officeDocument/2006/relationships/notesSlide" Target="../notesSlides/notesSlide12.xml"/><Relationship Id="rId16" Type="http://schemas.openxmlformats.org/officeDocument/2006/relationships/audio" Target="../media/audio45.wav"/><Relationship Id="rId20" Type="http://schemas.openxmlformats.org/officeDocument/2006/relationships/audio" Target="../media/audio49.wav"/><Relationship Id="rId1" Type="http://schemas.openxmlformats.org/officeDocument/2006/relationships/slideLayout" Target="../slideLayouts/slideLayout2.xml"/><Relationship Id="rId6" Type="http://schemas.openxmlformats.org/officeDocument/2006/relationships/audio" Target="../media/audio38.wav"/><Relationship Id="rId11" Type="http://schemas.openxmlformats.org/officeDocument/2006/relationships/audio" Target="../media/audio43.wav"/><Relationship Id="rId5" Type="http://schemas.openxmlformats.org/officeDocument/2006/relationships/audio" Target="../media/audio37.wav"/><Relationship Id="rId15" Type="http://schemas.openxmlformats.org/officeDocument/2006/relationships/audio" Target="../media/audio44.wav"/><Relationship Id="rId10" Type="http://schemas.openxmlformats.org/officeDocument/2006/relationships/audio" Target="../media/audio42.wav"/><Relationship Id="rId19" Type="http://schemas.openxmlformats.org/officeDocument/2006/relationships/audio" Target="../media/audio48.wav"/><Relationship Id="rId4" Type="http://schemas.openxmlformats.org/officeDocument/2006/relationships/audio" Target="../media/audio36.wav"/><Relationship Id="rId9" Type="http://schemas.openxmlformats.org/officeDocument/2006/relationships/audio" Target="../media/audio41.wav"/><Relationship Id="rId14" Type="http://schemas.openxmlformats.org/officeDocument/2006/relationships/image" Target="../media/image32.png"/><Relationship Id="rId22" Type="http://schemas.openxmlformats.org/officeDocument/2006/relationships/audio" Target="../media/audio51.wav"/></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gif"/><Relationship Id="rId4" Type="http://schemas.openxmlformats.org/officeDocument/2006/relationships/image" Target="../media/image15.gif"/></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sv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gif"/><Relationship Id="rId4" Type="http://schemas.openxmlformats.org/officeDocument/2006/relationships/image" Target="../media/image43.gif"/></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audio" Target="../media/audio56.wav"/><Relationship Id="rId3" Type="http://schemas.openxmlformats.org/officeDocument/2006/relationships/image" Target="../media/image2.png"/><Relationship Id="rId7" Type="http://schemas.openxmlformats.org/officeDocument/2006/relationships/audio" Target="../media/audio55.wav"/><Relationship Id="rId12"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54.wav"/><Relationship Id="rId11" Type="http://schemas.openxmlformats.org/officeDocument/2006/relationships/image" Target="../media/image45.png"/><Relationship Id="rId5" Type="http://schemas.openxmlformats.org/officeDocument/2006/relationships/audio" Target="../media/audio53.wav"/><Relationship Id="rId10" Type="http://schemas.openxmlformats.org/officeDocument/2006/relationships/image" Target="../media/image44.jpeg"/><Relationship Id="rId4" Type="http://schemas.openxmlformats.org/officeDocument/2006/relationships/audio" Target="../media/audio52.wav"/><Relationship Id="rId9" Type="http://schemas.openxmlformats.org/officeDocument/2006/relationships/audio" Target="../media/audio57.wav"/></Relationships>
</file>

<file path=ppt/slides/_rels/slide24.xml.rels><?xml version="1.0" encoding="UTF-8" standalone="yes"?>
<Relationships xmlns="http://schemas.openxmlformats.org/package/2006/relationships"><Relationship Id="rId8" Type="http://schemas.openxmlformats.org/officeDocument/2006/relationships/audio" Target="../media/audio60.wav"/><Relationship Id="rId3" Type="http://schemas.openxmlformats.org/officeDocument/2006/relationships/image" Target="../media/image2.png"/><Relationship Id="rId7" Type="http://schemas.openxmlformats.org/officeDocument/2006/relationships/audio" Target="../media/audio59.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58.wav"/><Relationship Id="rId11" Type="http://schemas.openxmlformats.org/officeDocument/2006/relationships/audio" Target="../media/audio63.wav"/><Relationship Id="rId5" Type="http://schemas.openxmlformats.org/officeDocument/2006/relationships/image" Target="../media/image48.jpeg"/><Relationship Id="rId10" Type="http://schemas.openxmlformats.org/officeDocument/2006/relationships/audio" Target="../media/audio62.wav"/><Relationship Id="rId4" Type="http://schemas.openxmlformats.org/officeDocument/2006/relationships/image" Target="../media/image47.jpeg"/><Relationship Id="rId9" Type="http://schemas.openxmlformats.org/officeDocument/2006/relationships/audio" Target="../media/audio61.wav"/></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audio" Target="../media/audio65.wav"/><Relationship Id="rId18" Type="http://schemas.openxmlformats.org/officeDocument/2006/relationships/audio" Target="../media/audio70.wav"/><Relationship Id="rId3" Type="http://schemas.openxmlformats.org/officeDocument/2006/relationships/image" Target="../media/image49.png"/><Relationship Id="rId21" Type="http://schemas.openxmlformats.org/officeDocument/2006/relationships/audio" Target="../media/audio35.wav"/><Relationship Id="rId7" Type="http://schemas.openxmlformats.org/officeDocument/2006/relationships/image" Target="../media/image52.png"/><Relationship Id="rId12" Type="http://schemas.openxmlformats.org/officeDocument/2006/relationships/audio" Target="../media/audio64.wav"/><Relationship Id="rId17" Type="http://schemas.openxmlformats.org/officeDocument/2006/relationships/audio" Target="../media/audio69.wav"/><Relationship Id="rId2" Type="http://schemas.openxmlformats.org/officeDocument/2006/relationships/notesSlide" Target="../notesSlides/notesSlide19.xml"/><Relationship Id="rId16" Type="http://schemas.openxmlformats.org/officeDocument/2006/relationships/audio" Target="../media/audio68.wav"/><Relationship Id="rId20" Type="http://schemas.openxmlformats.org/officeDocument/2006/relationships/audio" Target="../media/audio72.wav"/><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jpeg"/><Relationship Id="rId5" Type="http://schemas.openxmlformats.org/officeDocument/2006/relationships/image" Target="../media/image50.jpeg"/><Relationship Id="rId15" Type="http://schemas.openxmlformats.org/officeDocument/2006/relationships/audio" Target="../media/audio67.wav"/><Relationship Id="rId10" Type="http://schemas.openxmlformats.org/officeDocument/2006/relationships/image" Target="../media/image55.png"/><Relationship Id="rId19" Type="http://schemas.openxmlformats.org/officeDocument/2006/relationships/audio" Target="../media/audio71.wav"/><Relationship Id="rId4" Type="http://schemas.openxmlformats.org/officeDocument/2006/relationships/image" Target="../media/image2.png"/><Relationship Id="rId9" Type="http://schemas.openxmlformats.org/officeDocument/2006/relationships/image" Target="../media/image54.png"/><Relationship Id="rId14" Type="http://schemas.openxmlformats.org/officeDocument/2006/relationships/audio" Target="../media/audio66.wav"/></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49.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audio" Target="../media/audio76.wav"/><Relationship Id="rId3" Type="http://schemas.openxmlformats.org/officeDocument/2006/relationships/image" Target="../media/image2.png"/><Relationship Id="rId7" Type="http://schemas.openxmlformats.org/officeDocument/2006/relationships/audio" Target="../media/audio75.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74.wav"/><Relationship Id="rId5" Type="http://schemas.openxmlformats.org/officeDocument/2006/relationships/audio" Target="../media/audio73.wav"/><Relationship Id="rId10"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audio" Target="../media/audio77.wav"/></Relationships>
</file>

<file path=ppt/slides/_rels/slide29.xml.rels><?xml version="1.0" encoding="UTF-8" standalone="yes"?>
<Relationships xmlns="http://schemas.openxmlformats.org/package/2006/relationships"><Relationship Id="rId8" Type="http://schemas.openxmlformats.org/officeDocument/2006/relationships/audio" Target="../media/audio76.wav"/><Relationship Id="rId3" Type="http://schemas.openxmlformats.org/officeDocument/2006/relationships/image" Target="../media/image2.png"/><Relationship Id="rId7" Type="http://schemas.openxmlformats.org/officeDocument/2006/relationships/audio" Target="../media/audio75.wav"/><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audio" Target="../media/audio74.wav"/><Relationship Id="rId5" Type="http://schemas.openxmlformats.org/officeDocument/2006/relationships/audio" Target="../media/audio73.wav"/><Relationship Id="rId10"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audio" Target="../media/audio77.wav"/></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4.gif"/><Relationship Id="rId3" Type="http://schemas.openxmlformats.org/officeDocument/2006/relationships/image" Target="../media/image2.png"/><Relationship Id="rId7" Type="http://schemas.openxmlformats.org/officeDocument/2006/relationships/audio" Target="../media/audio4.wav"/><Relationship Id="rId12"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8" Type="http://schemas.openxmlformats.org/officeDocument/2006/relationships/audio" Target="../media/audio80.wav"/><Relationship Id="rId3" Type="http://schemas.openxmlformats.org/officeDocument/2006/relationships/slideLayout" Target="../slideLayouts/slideLayout2.xml"/><Relationship Id="rId7" Type="http://schemas.openxmlformats.org/officeDocument/2006/relationships/audio" Target="../media/audio79.wav"/><Relationship Id="rId12" Type="http://schemas.openxmlformats.org/officeDocument/2006/relationships/image" Target="../media/image2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78.wav"/><Relationship Id="rId11" Type="http://schemas.openxmlformats.org/officeDocument/2006/relationships/audio" Target="../media/audio83.wav"/><Relationship Id="rId5" Type="http://schemas.openxmlformats.org/officeDocument/2006/relationships/image" Target="../media/image2.png"/><Relationship Id="rId10" Type="http://schemas.openxmlformats.org/officeDocument/2006/relationships/audio" Target="../media/audio82.wav"/><Relationship Id="rId4" Type="http://schemas.openxmlformats.org/officeDocument/2006/relationships/notesSlide" Target="../notesSlides/notesSlide24.xml"/><Relationship Id="rId9" Type="http://schemas.openxmlformats.org/officeDocument/2006/relationships/audio" Target="../media/audio81.wav"/></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2.xml"/><Relationship Id="rId7" Type="http://schemas.openxmlformats.org/officeDocument/2006/relationships/image" Target="../media/image6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62.jpg"/><Relationship Id="rId4"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audio" Target="../media/audio12.wav"/><Relationship Id="rId5" Type="http://schemas.openxmlformats.org/officeDocument/2006/relationships/image" Target="../media/image6.jpeg"/><Relationship Id="rId10" Type="http://schemas.openxmlformats.org/officeDocument/2006/relationships/audio" Target="../media/audio11.wav"/><Relationship Id="rId4" Type="http://schemas.openxmlformats.org/officeDocument/2006/relationships/image" Target="../media/image5.jpeg"/><Relationship Id="rId9" Type="http://schemas.openxmlformats.org/officeDocument/2006/relationships/audio" Target="../media/audio10.wav"/></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audio" Target="../media/audio16.wav"/><Relationship Id="rId5" Type="http://schemas.openxmlformats.org/officeDocument/2006/relationships/image" Target="../media/image10.jpeg"/><Relationship Id="rId10" Type="http://schemas.openxmlformats.org/officeDocument/2006/relationships/audio" Target="../media/audio15.wav"/><Relationship Id="rId4" Type="http://schemas.openxmlformats.org/officeDocument/2006/relationships/image" Target="../media/image9.jpeg"/><Relationship Id="rId9" Type="http://schemas.openxmlformats.org/officeDocument/2006/relationships/audio" Target="../media/audio14.wav"/></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gif"/><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18" Type="http://schemas.openxmlformats.org/officeDocument/2006/relationships/audio" Target="../media/audio28.wav"/><Relationship Id="rId3" Type="http://schemas.openxmlformats.org/officeDocument/2006/relationships/image" Target="../media/image2.png"/><Relationship Id="rId21" Type="http://schemas.openxmlformats.org/officeDocument/2006/relationships/image" Target="../media/image21.gif"/><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audio" Target="../media/audio27.wav"/><Relationship Id="rId2" Type="http://schemas.openxmlformats.org/officeDocument/2006/relationships/notesSlide" Target="../notesSlides/notesSlide6.xml"/><Relationship Id="rId16" Type="http://schemas.openxmlformats.org/officeDocument/2006/relationships/audio" Target="../media/audio26.wav"/><Relationship Id="rId20" Type="http://schemas.openxmlformats.org/officeDocument/2006/relationships/image" Target="../media/image20.gif"/><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audio" Target="../media/audio21.wav"/><Relationship Id="rId5" Type="http://schemas.openxmlformats.org/officeDocument/2006/relationships/image" Target="../media/image18.png"/><Relationship Id="rId15" Type="http://schemas.openxmlformats.org/officeDocument/2006/relationships/audio" Target="../media/audio25.wav"/><Relationship Id="rId10" Type="http://schemas.openxmlformats.org/officeDocument/2006/relationships/audio" Target="../media/audio20.wav"/><Relationship Id="rId19" Type="http://schemas.openxmlformats.org/officeDocument/2006/relationships/image" Target="../media/image15.gif"/><Relationship Id="rId4" Type="http://schemas.openxmlformats.org/officeDocument/2006/relationships/image" Target="../media/image17.png"/><Relationship Id="rId9" Type="http://schemas.openxmlformats.org/officeDocument/2006/relationships/audio" Target="../media/audio19.wav"/><Relationship Id="rId14" Type="http://schemas.openxmlformats.org/officeDocument/2006/relationships/audio" Target="../media/audio2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background rectangle">
            <a:extLst>
              <a:ext uri="{FF2B5EF4-FFF2-40B4-BE49-F238E27FC236}">
                <a16:creationId xmlns:a16="http://schemas.microsoft.com/office/drawing/2014/main" id="{49393EDC-D1FB-EE66-2C2D-EB52EE58AE01}"/>
              </a:ex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7" name="Group 6">
              <a:extLst>
                <a:ext uri="{FF2B5EF4-FFF2-40B4-BE49-F238E27FC236}">
                  <a16:creationId xmlns:a16="http://schemas.microsoft.com/office/drawing/2014/main" id="{225C7200-F352-1AE8-0F10-FCE6F698E344}"/>
                </a:ext>
              </a:extLst>
            </p:cNvPr>
            <p:cNvGrpSpPr/>
            <p:nvPr/>
          </p:nvGrpSpPr>
          <p:grpSpPr>
            <a:xfrm>
              <a:off x="-56445" y="0"/>
              <a:ext cx="12192000" cy="6858000"/>
              <a:chOff x="0" y="0"/>
              <a:chExt cx="12192000" cy="6858000"/>
            </a:xfrm>
            <a:solidFill>
              <a:srgbClr val="FBF0D5"/>
            </a:solidFill>
          </p:grpSpPr>
          <p:sp>
            <p:nvSpPr>
              <p:cNvPr id="10" name="Isosceles Triangle 8">
                <a:extLst>
                  <a:ext uri="{FF2B5EF4-FFF2-40B4-BE49-F238E27FC236}">
                    <a16:creationId xmlns:a16="http://schemas.microsoft.com/office/drawing/2014/main" id="{AEDFDAB0-7834-36CA-0D3F-C607599C6979}"/>
                  </a:ex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38110EE2-53BE-1317-2FDA-8C9C7E3BACF8}"/>
                  </a:ex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8" name="Isosceles Triangle 3">
              <a:extLst>
                <a:ext uri="{FF2B5EF4-FFF2-40B4-BE49-F238E27FC236}">
                  <a16:creationId xmlns:a16="http://schemas.microsoft.com/office/drawing/2014/main" id="{58A9C644-91EE-EEB9-E973-315377A9E41E}"/>
                </a:ex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A1FD7E97-8AB4-F5E0-7297-A352861CF309}"/>
                </a:ex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2" name="Title 3">
            <a:extLst>
              <a:ext uri="{FF2B5EF4-FFF2-40B4-BE49-F238E27FC236}">
                <a16:creationId xmlns:a16="http://schemas.microsoft.com/office/drawing/2014/main" id="{2B284268-BE77-4767-3B4B-EE6A01C13F2F}"/>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9 / 05 / 22</a:t>
            </a:r>
          </a:p>
        </p:txBody>
      </p:sp>
      <p:pic>
        <p:nvPicPr>
          <p:cNvPr id="13" name="Picture 12" descr="NCELP logo">
            <a:extLst>
              <a:ext uri="{FF2B5EF4-FFF2-40B4-BE49-F238E27FC236}">
                <a16:creationId xmlns:a16="http://schemas.microsoft.com/office/drawing/2014/main" id="{C5F83C9F-2BF4-C81F-E685-8152E2C0D1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4" name="TextBox 13">
            <a:extLst>
              <a:ext uri="{FF2B5EF4-FFF2-40B4-BE49-F238E27FC236}">
                <a16:creationId xmlns:a16="http://schemas.microsoft.com/office/drawing/2014/main" id="{5D972E70-3323-3652-DC25-3D5DA500D5AF}"/>
              </a:ext>
            </a:extLst>
          </p:cNvPr>
          <p:cNvSpPr txBox="1"/>
          <p:nvPr/>
        </p:nvSpPr>
        <p:spPr>
          <a:xfrm>
            <a:off x="429899" y="2177105"/>
            <a:ext cx="7841593" cy="707886"/>
          </a:xfrm>
          <a:prstGeom prst="rect">
            <a:avLst/>
          </a:prstGeom>
          <a:noFill/>
        </p:spPr>
        <p:txBody>
          <a:bodyPr wrap="square" rtlCol="0">
            <a:spAutoFit/>
          </a:bodyPr>
          <a:lstStyle/>
          <a:p>
            <a:r>
              <a:rPr lang="en-US" sz="4000" b="1" dirty="0">
                <a:solidFill>
                  <a:schemeClr val="bg1"/>
                </a:solidFill>
                <a:latin typeface="Century Gothic" panose="020B0502020202020204" pitchFamily="34" charset="0"/>
              </a:rPr>
              <a:t>German cultural collection</a:t>
            </a:r>
          </a:p>
        </p:txBody>
      </p:sp>
      <p:sp>
        <p:nvSpPr>
          <p:cNvPr id="21" name="TextBox 20">
            <a:extLst>
              <a:ext uri="{FF2B5EF4-FFF2-40B4-BE49-F238E27FC236}">
                <a16:creationId xmlns:a16="http://schemas.microsoft.com/office/drawing/2014/main" id="{FD797429-51A6-11CD-DC95-5C7C133FDF4B}"/>
              </a:ext>
            </a:extLst>
          </p:cNvPr>
          <p:cNvSpPr txBox="1"/>
          <p:nvPr/>
        </p:nvSpPr>
        <p:spPr>
          <a:xfrm>
            <a:off x="466066" y="3048623"/>
            <a:ext cx="6747641" cy="553998"/>
          </a:xfrm>
          <a:prstGeom prst="rect">
            <a:avLst/>
          </a:prstGeom>
          <a:noFill/>
        </p:spPr>
        <p:txBody>
          <a:bodyPr wrap="square" rtlCol="0">
            <a:spAutoFit/>
          </a:bodyPr>
          <a:lstStyle/>
          <a:p>
            <a:r>
              <a:rPr lang="en-US" sz="3000" dirty="0">
                <a:solidFill>
                  <a:schemeClr val="bg1"/>
                </a:solidFill>
                <a:latin typeface="Century Gothic" panose="020B0502020202020204" pitchFamily="34" charset="0"/>
              </a:rPr>
              <a:t>Year 9 Term 3</a:t>
            </a:r>
          </a:p>
        </p:txBody>
      </p:sp>
    </p:spTree>
    <p:extLst>
      <p:ext uri="{BB962C8B-B14F-4D97-AF65-F5344CB8AC3E}">
        <p14:creationId xmlns:p14="http://schemas.microsoft.com/office/powerpoint/2010/main" val="960525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4769708"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a:solidFill>
                  <a:schemeClr val="bg1"/>
                </a:solidFill>
              </a:rPr>
              <a:t>Neuschwanstein</a:t>
            </a:r>
          </a:p>
        </p:txBody>
      </p:sp>
      <p:sp>
        <p:nvSpPr>
          <p:cNvPr id="13" name="TextBox 12"/>
          <p:cNvSpPr txBox="1"/>
          <p:nvPr/>
        </p:nvSpPr>
        <p:spPr>
          <a:xfrm>
            <a:off x="5891513" y="151575"/>
            <a:ext cx="63004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1935 hat Walt Disney das Schloss Neuschwanstein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besucht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Daher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hatte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er</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seine Inspiration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für</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das Disney Schloss.</a:t>
            </a:r>
          </a:p>
        </p:txBody>
      </p:sp>
      <p:pic>
        <p:nvPicPr>
          <p:cNvPr id="4" name="Picture 3">
            <a:extLst>
              <a:ext uri="{FF2B5EF4-FFF2-40B4-BE49-F238E27FC236}">
                <a16:creationId xmlns:a16="http://schemas.microsoft.com/office/drawing/2014/main" id="{E37FDD79-1396-47AF-AE50-B909D40B56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61"/>
          <a:stretch/>
        </p:blipFill>
        <p:spPr>
          <a:xfrm>
            <a:off x="6096000" y="1577194"/>
            <a:ext cx="6096000" cy="4572000"/>
          </a:xfrm>
          <a:prstGeom prst="rect">
            <a:avLst/>
          </a:prstGeom>
        </p:spPr>
      </p:pic>
      <p:pic>
        <p:nvPicPr>
          <p:cNvPr id="9" name="Picture 8">
            <a:extLst>
              <a:ext uri="{FF2B5EF4-FFF2-40B4-BE49-F238E27FC236}">
                <a16:creationId xmlns:a16="http://schemas.microsoft.com/office/drawing/2014/main" id="{829EB8C6-982D-493A-B6F2-3F95185509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577194"/>
            <a:ext cx="6096000" cy="4572000"/>
          </a:xfrm>
          <a:prstGeom prst="rect">
            <a:avLst/>
          </a:prstGeom>
        </p:spPr>
      </p:pic>
      <p:sp>
        <p:nvSpPr>
          <p:cNvPr id="16" name="TextBox 15">
            <a:extLst>
              <a:ext uri="{FF2B5EF4-FFF2-40B4-BE49-F238E27FC236}">
                <a16:creationId xmlns:a16="http://schemas.microsoft.com/office/drawing/2014/main" id="{4FCCD941-B0C2-463A-B53F-E7DDB31647A2}"/>
              </a:ext>
            </a:extLst>
          </p:cNvPr>
          <p:cNvSpPr txBox="1"/>
          <p:nvPr/>
        </p:nvSpPr>
        <p:spPr>
          <a:xfrm>
            <a:off x="-102244" y="5318197"/>
            <a:ext cx="6096000" cy="830997"/>
          </a:xfrm>
          <a:prstGeom prst="rect">
            <a:avLst/>
          </a:prstGeom>
          <a:noFill/>
        </p:spPr>
        <p:txBody>
          <a:bodyPr wrap="square" rtlCol="0">
            <a:spAutoFit/>
          </a:bodyPr>
          <a:lstStyle/>
          <a:p>
            <a:pPr algn="l"/>
            <a:r>
              <a:rPr lang="en-GB" sz="2400" dirty="0" err="1">
                <a:solidFill>
                  <a:schemeClr val="bg1"/>
                </a:solidFill>
                <a:latin typeface="Century Gothic" panose="020B0502020202020204" pitchFamily="34" charset="0"/>
              </a:rPr>
              <a:t>Cindarella</a:t>
            </a:r>
            <a:r>
              <a:rPr lang="en-GB" sz="2400" dirty="0">
                <a:solidFill>
                  <a:schemeClr val="bg1"/>
                </a:solidFill>
                <a:latin typeface="Century Gothic" panose="020B0502020202020204" pitchFamily="34" charset="0"/>
              </a:rPr>
              <a:t> Schloss, </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Disneyland, Florida.</a:t>
            </a:r>
          </a:p>
        </p:txBody>
      </p:sp>
      <p:sp>
        <p:nvSpPr>
          <p:cNvPr id="18" name="TextBox 17">
            <a:extLst>
              <a:ext uri="{FF2B5EF4-FFF2-40B4-BE49-F238E27FC236}">
                <a16:creationId xmlns:a16="http://schemas.microsoft.com/office/drawing/2014/main" id="{0374FDA5-2FCF-4C20-B44A-95375E618073}"/>
              </a:ext>
            </a:extLst>
          </p:cNvPr>
          <p:cNvSpPr txBox="1"/>
          <p:nvPr/>
        </p:nvSpPr>
        <p:spPr>
          <a:xfrm>
            <a:off x="6096000" y="5280806"/>
            <a:ext cx="6096000" cy="830997"/>
          </a:xfrm>
          <a:prstGeom prst="rect">
            <a:avLst/>
          </a:prstGeom>
          <a:noFill/>
        </p:spPr>
        <p:txBody>
          <a:bodyPr wrap="square" rtlCol="0">
            <a:spAutoFit/>
          </a:bodyPr>
          <a:lstStyle/>
          <a:p>
            <a:pPr algn="l"/>
            <a:r>
              <a:rPr lang="en-GB" sz="2400" dirty="0">
                <a:solidFill>
                  <a:schemeClr val="bg1"/>
                </a:solidFill>
                <a:latin typeface="Century Gothic" panose="020B0502020202020204" pitchFamily="34" charset="0"/>
              </a:rPr>
              <a:t>Schloss Neuschwanstein, </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Bayern, Deutschland</a:t>
            </a:r>
          </a:p>
        </p:txBody>
      </p:sp>
      <p:pic>
        <p:nvPicPr>
          <p:cNvPr id="19" name="Picture 18">
            <a:extLst>
              <a:ext uri="{FF2B5EF4-FFF2-40B4-BE49-F238E27FC236}">
                <a16:creationId xmlns:a16="http://schemas.microsoft.com/office/drawing/2014/main" id="{F2C91690-46B4-448B-8AEB-6B12A24831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9184" y="97355"/>
            <a:ext cx="1038889" cy="1308768"/>
          </a:xfrm>
          <a:prstGeom prst="rect">
            <a:avLst/>
          </a:prstGeom>
        </p:spPr>
      </p:pic>
    </p:spTree>
    <p:extLst>
      <p:ext uri="{BB962C8B-B14F-4D97-AF65-F5344CB8AC3E}">
        <p14:creationId xmlns:p14="http://schemas.microsoft.com/office/powerpoint/2010/main" val="1074925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39540" y="1532050"/>
            <a:ext cx="11313527"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a:t>
            </a:r>
            <a:r>
              <a:rPr lang="en-US" sz="4000" dirty="0">
                <a:solidFill>
                  <a:srgbClr val="4472C4">
                    <a:lumMod val="50000"/>
                  </a:srgbClr>
                </a:solidFill>
                <a:latin typeface="Century Gothic" panose="020F0302020204030204"/>
              </a:rPr>
              <a:t> 10-11; 13 </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reading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a:defRPr/>
            </a:pPr>
            <a:r>
              <a:rPr lang="en-GB" sz="4000" dirty="0">
                <a:solidFill>
                  <a:srgbClr val="4472C4">
                    <a:lumMod val="50000"/>
                  </a:srgbClr>
                </a:solidFill>
                <a:latin typeface="Century Gothic" panose="020F0302020204030204"/>
              </a:rPr>
              <a:t>Activity referring to the aphorisms of famous German figures, understanding authentic texts </a:t>
            </a:r>
            <a:endParaRPr lang="en-US" sz="4000" dirty="0">
              <a:solidFill>
                <a:srgbClr val="4472C4">
                  <a:lumMod val="50000"/>
                </a:srgbClr>
              </a:solidFill>
              <a:latin typeface="Century Gothic" panose="020F0302020204030204"/>
            </a:endParaRPr>
          </a:p>
          <a:p>
            <a:pPr lvl="0">
              <a:defRPr/>
            </a:pP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T3.1 Week 6</a:t>
            </a:r>
          </a:p>
        </p:txBody>
      </p:sp>
    </p:spTree>
    <p:extLst>
      <p:ext uri="{BB962C8B-B14F-4D97-AF65-F5344CB8AC3E}">
        <p14:creationId xmlns:p14="http://schemas.microsoft.com/office/powerpoint/2010/main" val="2689269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02547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a:t>
            </a:r>
            <a:r>
              <a:rPr lang="en-GB" sz="3600" b="1" dirty="0" err="1">
                <a:solidFill>
                  <a:schemeClr val="bg1"/>
                </a:solidFill>
              </a:rPr>
              <a:t>Glück</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74326" y="247046"/>
            <a:ext cx="108300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Speech Bubble: Rectangle with Corners Rounded 7">
            <a:extLst>
              <a:ext uri="{FF2B5EF4-FFF2-40B4-BE49-F238E27FC236}">
                <a16:creationId xmlns:a16="http://schemas.microsoft.com/office/drawing/2014/main" id="{469F03F8-A782-49B4-9E62-64A637E23A6E}"/>
              </a:ext>
            </a:extLst>
          </p:cNvPr>
          <p:cNvSpPr/>
          <p:nvPr/>
        </p:nvSpPr>
        <p:spPr>
          <a:xfrm>
            <a:off x="7421864" y="247046"/>
            <a:ext cx="3332722" cy="435363"/>
          </a:xfrm>
          <a:prstGeom prst="wedgeRoundRectCallout">
            <a:avLst>
              <a:gd name="adj1" fmla="val 27518"/>
              <a:gd name="adj2" fmla="val 30835"/>
              <a:gd name="adj3" fmla="val 16667"/>
            </a:avLst>
          </a:prstGeom>
          <a:solidFill>
            <a:srgbClr val="115076"/>
          </a:solidFill>
          <a:ln w="12700" cap="flat" cmpd="sng" algn="ctr">
            <a:solidFill>
              <a:srgbClr val="DAA52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prstClr val="white"/>
                </a:solidFill>
                <a:effectLst/>
                <a:uLnTx/>
                <a:uFillTx/>
                <a:latin typeface="Century Gothic" panose="020F0302020204030204"/>
                <a:ea typeface="+mn-ea"/>
                <a:cs typeface="+mn-cs"/>
              </a:rPr>
              <a:t>verdoppelt</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 doubled</a:t>
            </a:r>
          </a:p>
        </p:txBody>
      </p:sp>
      <p:sp>
        <p:nvSpPr>
          <p:cNvPr id="10" name="TextBox 9">
            <a:extLst>
              <a:ext uri="{FF2B5EF4-FFF2-40B4-BE49-F238E27FC236}">
                <a16:creationId xmlns:a16="http://schemas.microsoft.com/office/drawing/2014/main" id="{E248A901-2E64-48F0-8D93-26521DCEA857}"/>
              </a:ext>
            </a:extLst>
          </p:cNvPr>
          <p:cNvSpPr txBox="1"/>
          <p:nvPr/>
        </p:nvSpPr>
        <p:spPr>
          <a:xfrm>
            <a:off x="3745089" y="823125"/>
            <a:ext cx="8288414" cy="707886"/>
          </a:xfrm>
          <a:prstGeom prst="rect">
            <a:avLst/>
          </a:prstGeom>
          <a:solidFill>
            <a:srgbClr val="EBEFF7"/>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Glück ist das einzige, das sich verdoppelt*, wenn man es teilt.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Albert Schweitzer, deutscher Arzt, 1875 -1965</a:t>
            </a:r>
          </a:p>
        </p:txBody>
      </p:sp>
      <p:sp>
        <p:nvSpPr>
          <p:cNvPr id="11" name="TextBox 10">
            <a:extLst>
              <a:ext uri="{FF2B5EF4-FFF2-40B4-BE49-F238E27FC236}">
                <a16:creationId xmlns:a16="http://schemas.microsoft.com/office/drawing/2014/main" id="{5978D48B-B6AB-496C-A5DF-1D0B0F2E6DE8}"/>
              </a:ext>
            </a:extLst>
          </p:cNvPr>
          <p:cNvSpPr txBox="1"/>
          <p:nvPr/>
        </p:nvSpPr>
        <p:spPr>
          <a:xfrm>
            <a:off x="575967" y="3371849"/>
            <a:ext cx="5199598" cy="1631216"/>
          </a:xfrm>
          <a:prstGeom prst="rect">
            <a:avLst/>
          </a:prstGeom>
          <a:solidFill>
            <a:srgbClr val="EBEFF7"/>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Deine erste Pflicht ist, dich selbst glücklich zu machen. Bist du glücklich, so machst du auch andere glücklich.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Ludwig Feuerbach, deutscher Philosoph, 1804-1872</a:t>
            </a:r>
          </a:p>
        </p:txBody>
      </p:sp>
      <p:sp>
        <p:nvSpPr>
          <p:cNvPr id="12" name="TextBox 11">
            <a:extLst>
              <a:ext uri="{FF2B5EF4-FFF2-40B4-BE49-F238E27FC236}">
                <a16:creationId xmlns:a16="http://schemas.microsoft.com/office/drawing/2014/main" id="{BD22E5E0-D013-4527-A719-CE50E8B4C992}"/>
              </a:ext>
            </a:extLst>
          </p:cNvPr>
          <p:cNvSpPr txBox="1"/>
          <p:nvPr/>
        </p:nvSpPr>
        <p:spPr>
          <a:xfrm>
            <a:off x="793593" y="5231096"/>
            <a:ext cx="10303194" cy="1015663"/>
          </a:xfrm>
          <a:prstGeom prst="rect">
            <a:avLst/>
          </a:prstGeom>
          <a:solidFill>
            <a:srgbClr val="EBEFF7"/>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Glücklich sein heißt nicht, das Beste von allem zu haben, sondern das Beste aus allem zu machen. Glück ist etwas, was man geben kann, ohne es zu haben.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Ricarda Huch, deutsche Philosophin, 1864-1947</a:t>
            </a:r>
          </a:p>
        </p:txBody>
      </p:sp>
      <p:sp>
        <p:nvSpPr>
          <p:cNvPr id="13" name="TextBox 12">
            <a:extLst>
              <a:ext uri="{FF2B5EF4-FFF2-40B4-BE49-F238E27FC236}">
                <a16:creationId xmlns:a16="http://schemas.microsoft.com/office/drawing/2014/main" id="{1E0D8F7C-B743-402C-ACF7-8588AE9ABB98}"/>
              </a:ext>
            </a:extLst>
          </p:cNvPr>
          <p:cNvSpPr txBox="1"/>
          <p:nvPr/>
        </p:nvSpPr>
        <p:spPr>
          <a:xfrm>
            <a:off x="6075138" y="3371849"/>
            <a:ext cx="5199598" cy="1631216"/>
          </a:xfrm>
          <a:prstGeom prst="rect">
            <a:avLst/>
          </a:prstGeom>
          <a:solidFill>
            <a:srgbClr val="EBEFF7"/>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 muss glücklich sein, um glücklich zu machen. Und man muss glücklich machen, um glücklich zu bleiben.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Maurice Maeterlinck, </a:t>
            </a:r>
            <a:b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belgischer Schriftsteller, 1862-1942</a:t>
            </a:r>
          </a:p>
        </p:txBody>
      </p:sp>
      <p:sp>
        <p:nvSpPr>
          <p:cNvPr id="14" name="TextBox 13">
            <a:extLst>
              <a:ext uri="{FF2B5EF4-FFF2-40B4-BE49-F238E27FC236}">
                <a16:creationId xmlns:a16="http://schemas.microsoft.com/office/drawing/2014/main" id="{31E318C7-CB8E-433C-B994-2E1FEC8FE4A9}"/>
              </a:ext>
            </a:extLst>
          </p:cNvPr>
          <p:cNvSpPr txBox="1"/>
          <p:nvPr/>
        </p:nvSpPr>
        <p:spPr>
          <a:xfrm>
            <a:off x="97749" y="1759042"/>
            <a:ext cx="8990476" cy="707886"/>
          </a:xfrm>
          <a:prstGeom prst="rect">
            <a:avLst/>
          </a:prstGeom>
          <a:solidFill>
            <a:srgbClr val="EBEFF7"/>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Sich glücklich fühlen können, auch ohne Glück, das ist Glück.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Marie von Ebner-Eschenbach, 1830-1916, österreichische Schriftstellerin</a:t>
            </a:r>
          </a:p>
        </p:txBody>
      </p:sp>
      <p:sp>
        <p:nvSpPr>
          <p:cNvPr id="15" name="TextBox 14">
            <a:extLst>
              <a:ext uri="{FF2B5EF4-FFF2-40B4-BE49-F238E27FC236}">
                <a16:creationId xmlns:a16="http://schemas.microsoft.com/office/drawing/2014/main" id="{EE3D0D2A-5E15-4B7C-9199-97B8C7F1C8FB}"/>
              </a:ext>
            </a:extLst>
          </p:cNvPr>
          <p:cNvSpPr txBox="1"/>
          <p:nvPr/>
        </p:nvSpPr>
        <p:spPr>
          <a:xfrm>
            <a:off x="4976928" y="2435932"/>
            <a:ext cx="5955113" cy="707886"/>
          </a:xfrm>
          <a:prstGeom prst="rect">
            <a:avLst/>
          </a:prstGeom>
          <a:solidFill>
            <a:srgbClr val="EBEFF7"/>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 muss Glück teilen, um es zu multiplizieren.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Marie von Ebner-Eschenbach</a:t>
            </a:r>
          </a:p>
        </p:txBody>
      </p:sp>
      <p:sp>
        <p:nvSpPr>
          <p:cNvPr id="16" name="Oval 15">
            <a:hlinkClick r:id="" action="ppaction://noaction">
              <a:snd r:embed="rId4" name="9.3.1.6 slide 11 1.wav"/>
            </a:hlinkClick>
            <a:extLst>
              <a:ext uri="{FF2B5EF4-FFF2-40B4-BE49-F238E27FC236}">
                <a16:creationId xmlns:a16="http://schemas.microsoft.com/office/drawing/2014/main" id="{52DA40EB-0D6B-4320-BB6D-94354B6C17C8}"/>
              </a:ext>
            </a:extLst>
          </p:cNvPr>
          <p:cNvSpPr/>
          <p:nvPr/>
        </p:nvSpPr>
        <p:spPr>
          <a:xfrm>
            <a:off x="3339735" y="650954"/>
            <a:ext cx="497075" cy="475772"/>
          </a:xfrm>
          <a:prstGeom prst="ellipse">
            <a:avLst/>
          </a:prstGeom>
          <a:solidFill>
            <a:srgbClr val="00206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7" name="Oval 16">
            <a:hlinkClick r:id="" action="ppaction://noaction">
              <a:snd r:embed="rId5" name="9.3.1.6 slide 11 2.wav"/>
            </a:hlinkClick>
            <a:extLst>
              <a:ext uri="{FF2B5EF4-FFF2-40B4-BE49-F238E27FC236}">
                <a16:creationId xmlns:a16="http://schemas.microsoft.com/office/drawing/2014/main" id="{6823124C-7C1E-4602-A466-E3F53D27F81F}"/>
              </a:ext>
            </a:extLst>
          </p:cNvPr>
          <p:cNvSpPr/>
          <p:nvPr/>
        </p:nvSpPr>
        <p:spPr>
          <a:xfrm>
            <a:off x="78892" y="1300137"/>
            <a:ext cx="497075" cy="475772"/>
          </a:xfrm>
          <a:prstGeom prst="ellipse">
            <a:avLst/>
          </a:prstGeom>
          <a:solidFill>
            <a:srgbClr val="00206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8" name="Oval 17">
            <a:hlinkClick r:id="" action="ppaction://noaction">
              <a:snd r:embed="rId6" name="9.3.1.6 slide 11 3.wav"/>
            </a:hlinkClick>
            <a:extLst>
              <a:ext uri="{FF2B5EF4-FFF2-40B4-BE49-F238E27FC236}">
                <a16:creationId xmlns:a16="http://schemas.microsoft.com/office/drawing/2014/main" id="{87F87325-30A5-4718-A7ED-1DD6B2F42E2A}"/>
              </a:ext>
            </a:extLst>
          </p:cNvPr>
          <p:cNvSpPr/>
          <p:nvPr/>
        </p:nvSpPr>
        <p:spPr>
          <a:xfrm>
            <a:off x="4479853" y="2443616"/>
            <a:ext cx="497075" cy="475772"/>
          </a:xfrm>
          <a:prstGeom prst="ellipse">
            <a:avLst/>
          </a:prstGeom>
          <a:solidFill>
            <a:srgbClr val="00206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9" name="Oval 18">
            <a:hlinkClick r:id="" action="ppaction://noaction">
              <a:snd r:embed="rId7" name="9.3.1.6 slide 11 4.wav"/>
            </a:hlinkClick>
            <a:extLst>
              <a:ext uri="{FF2B5EF4-FFF2-40B4-BE49-F238E27FC236}">
                <a16:creationId xmlns:a16="http://schemas.microsoft.com/office/drawing/2014/main" id="{7898A861-7FE8-4DB9-B5F8-0D9DE8EE6296}"/>
              </a:ext>
            </a:extLst>
          </p:cNvPr>
          <p:cNvSpPr/>
          <p:nvPr/>
        </p:nvSpPr>
        <p:spPr>
          <a:xfrm>
            <a:off x="177643" y="3058169"/>
            <a:ext cx="497075" cy="475772"/>
          </a:xfrm>
          <a:prstGeom prst="ellipse">
            <a:avLst/>
          </a:prstGeom>
          <a:solidFill>
            <a:srgbClr val="00206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0" name="Oval 19">
            <a:hlinkClick r:id="" action="ppaction://noaction">
              <a:snd r:embed="rId8" name="9.3.1.6 slide 11 5.wav"/>
            </a:hlinkClick>
            <a:extLst>
              <a:ext uri="{FF2B5EF4-FFF2-40B4-BE49-F238E27FC236}">
                <a16:creationId xmlns:a16="http://schemas.microsoft.com/office/drawing/2014/main" id="{0A3C7636-E62C-442A-88F3-9EAC4F993406}"/>
              </a:ext>
            </a:extLst>
          </p:cNvPr>
          <p:cNvSpPr/>
          <p:nvPr/>
        </p:nvSpPr>
        <p:spPr>
          <a:xfrm>
            <a:off x="5696652" y="3143818"/>
            <a:ext cx="497075" cy="475772"/>
          </a:xfrm>
          <a:prstGeom prst="ellipse">
            <a:avLst/>
          </a:prstGeom>
          <a:solidFill>
            <a:srgbClr val="00206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1" name="Oval 20">
            <a:hlinkClick r:id="" action="ppaction://noaction">
              <a:snd r:embed="rId9" name="9.3.1.6 slide 11 6.wav"/>
            </a:hlinkClick>
            <a:extLst>
              <a:ext uri="{FF2B5EF4-FFF2-40B4-BE49-F238E27FC236}">
                <a16:creationId xmlns:a16="http://schemas.microsoft.com/office/drawing/2014/main" id="{85F8B260-6A70-4B37-997F-121A1E71D7D6}"/>
              </a:ext>
            </a:extLst>
          </p:cNvPr>
          <p:cNvSpPr/>
          <p:nvPr/>
        </p:nvSpPr>
        <p:spPr>
          <a:xfrm>
            <a:off x="327429" y="5082091"/>
            <a:ext cx="497075" cy="475772"/>
          </a:xfrm>
          <a:prstGeom prst="ellipse">
            <a:avLst/>
          </a:prstGeom>
          <a:solidFill>
            <a:srgbClr val="00206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Tree>
    <p:extLst>
      <p:ext uri="{BB962C8B-B14F-4D97-AF65-F5344CB8AC3E}">
        <p14:creationId xmlns:p14="http://schemas.microsoft.com/office/powerpoint/2010/main" val="315851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209FE3-B91B-49D4-8451-0A34A3C1F5A3}"/>
              </a:ext>
            </a:extLst>
          </p:cNvPr>
          <p:cNvSpPr/>
          <p:nvPr/>
        </p:nvSpPr>
        <p:spPr>
          <a:xfrm>
            <a:off x="0" y="0"/>
            <a:ext cx="12192000" cy="6407589"/>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Century Gothic" panose="020B0502020202020204" pitchFamily="34" charset="0"/>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252622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526225" y="191103"/>
            <a:ext cx="6302442" cy="430887"/>
          </a:xfrm>
          <a:prstGeom prst="rect">
            <a:avLst/>
          </a:prstGeom>
          <a:noFill/>
        </p:spPr>
        <p:txBody>
          <a:bodyPr wrap="square" rtlCol="0">
            <a:spAutoFit/>
          </a:bodyPr>
          <a:lstStyle/>
          <a:p>
            <a:r>
              <a:rPr lang="en-US" sz="2200" dirty="0">
                <a:solidFill>
                  <a:schemeClr val="bg1"/>
                </a:solidFill>
                <a:latin typeface="Century Gothic" panose="020B0502020202020204" pitchFamily="34" charset="0"/>
              </a:rPr>
              <a:t>Lies die </a:t>
            </a:r>
            <a:r>
              <a:rPr lang="en-US" sz="2200" dirty="0" err="1">
                <a:solidFill>
                  <a:schemeClr val="bg1"/>
                </a:solidFill>
                <a:latin typeface="Century Gothic" panose="020B0502020202020204" pitchFamily="34" charset="0"/>
              </a:rPr>
              <a:t>Texte</a:t>
            </a:r>
            <a:r>
              <a:rPr lang="en-US" sz="2200" dirty="0">
                <a:solidFill>
                  <a:schemeClr val="bg1"/>
                </a:solidFill>
                <a:latin typeface="Century Gothic" panose="020B0502020202020204" pitchFamily="34" charset="0"/>
              </a:rPr>
              <a:t> </a:t>
            </a:r>
            <a:r>
              <a:rPr lang="en-US" sz="2200" dirty="0" err="1">
                <a:solidFill>
                  <a:schemeClr val="bg1"/>
                </a:solidFill>
                <a:latin typeface="Century Gothic" panose="020B0502020202020204" pitchFamily="34" charset="0"/>
              </a:rPr>
              <a:t>vor</a:t>
            </a:r>
            <a:r>
              <a:rPr lang="en-US" sz="2200" dirty="0">
                <a:solidFill>
                  <a:schemeClr val="bg1"/>
                </a:solidFill>
                <a:latin typeface="Century Gothic" panose="020B0502020202020204" pitchFamily="34" charset="0"/>
              </a:rPr>
              <a:t>. </a:t>
            </a:r>
            <a:r>
              <a:rPr lang="en-US" sz="2200" dirty="0" err="1">
                <a:solidFill>
                  <a:schemeClr val="bg1"/>
                </a:solidFill>
                <a:latin typeface="Century Gothic" panose="020B0502020202020204" pitchFamily="34" charset="0"/>
              </a:rPr>
              <a:t>Welche</a:t>
            </a:r>
            <a:r>
              <a:rPr lang="en-US" sz="2200" dirty="0">
                <a:solidFill>
                  <a:schemeClr val="bg1"/>
                </a:solidFill>
                <a:latin typeface="Century Gothic" panose="020B0502020202020204" pitchFamily="34" charset="0"/>
              </a:rPr>
              <a:t> </a:t>
            </a:r>
            <a:r>
              <a:rPr lang="en-US" sz="2200" dirty="0" err="1">
                <a:solidFill>
                  <a:schemeClr val="bg1"/>
                </a:solidFill>
                <a:latin typeface="Century Gothic" panose="020B0502020202020204" pitchFamily="34" charset="0"/>
              </a:rPr>
              <a:t>Textart</a:t>
            </a:r>
            <a:r>
              <a:rPr lang="en-US" sz="2200" dirty="0">
                <a:solidFill>
                  <a:schemeClr val="bg1"/>
                </a:solidFill>
                <a:latin typeface="Century Gothic" panose="020B0502020202020204" pitchFamily="34" charset="0"/>
              </a:rPr>
              <a:t> </a:t>
            </a:r>
            <a:r>
              <a:rPr lang="en-US" sz="2200" dirty="0" err="1">
                <a:solidFill>
                  <a:schemeClr val="bg1"/>
                </a:solidFill>
                <a:latin typeface="Century Gothic" panose="020B0502020202020204" pitchFamily="34" charset="0"/>
              </a:rPr>
              <a:t>ist</a:t>
            </a:r>
            <a:r>
              <a:rPr lang="en-US" sz="2200" dirty="0">
                <a:solidFill>
                  <a:schemeClr val="bg1"/>
                </a:solidFill>
                <a:latin typeface="Century Gothic" panose="020B0502020202020204" pitchFamily="34" charset="0"/>
              </a:rPr>
              <a:t> das? </a:t>
            </a:r>
          </a:p>
        </p:txBody>
      </p:sp>
      <p:graphicFrame>
        <p:nvGraphicFramePr>
          <p:cNvPr id="2" name="Table 6">
            <a:extLst>
              <a:ext uri="{FF2B5EF4-FFF2-40B4-BE49-F238E27FC236}">
                <a16:creationId xmlns:a16="http://schemas.microsoft.com/office/drawing/2014/main" id="{ABB91C33-EAD2-4721-BBC2-8353D7E58E93}"/>
              </a:ext>
            </a:extLst>
          </p:cNvPr>
          <p:cNvGraphicFramePr>
            <a:graphicFrameLocks noGrp="1"/>
          </p:cNvGraphicFramePr>
          <p:nvPr/>
        </p:nvGraphicFramePr>
        <p:xfrm>
          <a:off x="9692076" y="921889"/>
          <a:ext cx="2432141" cy="2773680"/>
        </p:xfrm>
        <a:graphic>
          <a:graphicData uri="http://schemas.openxmlformats.org/drawingml/2006/table">
            <a:tbl>
              <a:tblPr firstRow="1" bandRow="1">
                <a:tableStyleId>{5940675A-B579-460E-94D1-54222C63F5DA}</a:tableStyleId>
              </a:tblPr>
              <a:tblGrid>
                <a:gridCol w="2432141">
                  <a:extLst>
                    <a:ext uri="{9D8B030D-6E8A-4147-A177-3AD203B41FA5}">
                      <a16:colId xmlns:a16="http://schemas.microsoft.com/office/drawing/2014/main" val="363477109"/>
                    </a:ext>
                  </a:extLst>
                </a:gridCol>
              </a:tblGrid>
              <a:tr h="370840">
                <a:tc>
                  <a:txBody>
                    <a:bodyPr/>
                    <a:lstStyle/>
                    <a:p>
                      <a:pPr algn="ctr"/>
                      <a:r>
                        <a:rPr lang="en-US" sz="2000" b="0" i="0" dirty="0" err="1">
                          <a:solidFill>
                            <a:srgbClr val="115076"/>
                          </a:solidFill>
                          <a:latin typeface="Century Gothic" panose="020B0502020202020204" pitchFamily="34" charset="0"/>
                        </a:rPr>
                        <a:t>Gedicht</a:t>
                      </a:r>
                      <a:endParaRPr lang="en-GB" sz="2000" b="1" dirty="0">
                        <a:solidFill>
                          <a:srgbClr val="115076"/>
                        </a:solidFill>
                      </a:endParaRPr>
                    </a:p>
                  </a:txBody>
                  <a:tcPr>
                    <a:solidFill>
                      <a:srgbClr val="FFF4E7"/>
                    </a:solidFill>
                  </a:tcPr>
                </a:tc>
                <a:extLst>
                  <a:ext uri="{0D108BD9-81ED-4DB2-BD59-A6C34878D82A}">
                    <a16:rowId xmlns:a16="http://schemas.microsoft.com/office/drawing/2014/main" val="2859350521"/>
                  </a:ext>
                </a:extLst>
              </a:tr>
              <a:tr h="370840">
                <a:tc>
                  <a:txBody>
                    <a:bodyPr/>
                    <a:lstStyle/>
                    <a:p>
                      <a:pPr algn="ctr"/>
                      <a:r>
                        <a:rPr lang="en-US" sz="2000" b="0" i="0" dirty="0" err="1">
                          <a:solidFill>
                            <a:srgbClr val="115076"/>
                          </a:solidFill>
                          <a:latin typeface="Century Gothic" panose="020B0502020202020204" pitchFamily="34" charset="0"/>
                        </a:rPr>
                        <a:t>Kindergedicht</a:t>
                      </a:r>
                      <a:endParaRPr lang="en-GB" sz="2000" b="1" dirty="0">
                        <a:solidFill>
                          <a:srgbClr val="115076"/>
                        </a:solidFill>
                      </a:endParaRPr>
                    </a:p>
                  </a:txBody>
                  <a:tcPr>
                    <a:solidFill>
                      <a:srgbClr val="FFF4E7"/>
                    </a:solidFill>
                  </a:tcPr>
                </a:tc>
                <a:extLst>
                  <a:ext uri="{0D108BD9-81ED-4DB2-BD59-A6C34878D82A}">
                    <a16:rowId xmlns:a16="http://schemas.microsoft.com/office/drawing/2014/main" val="3932378934"/>
                  </a:ext>
                </a:extLst>
              </a:tr>
              <a:tr h="370840">
                <a:tc>
                  <a:txBody>
                    <a:bodyPr/>
                    <a:lstStyle/>
                    <a:p>
                      <a:pPr algn="ctr"/>
                      <a:r>
                        <a:rPr lang="en-US" sz="2000" b="0" i="0" dirty="0" err="1">
                          <a:solidFill>
                            <a:srgbClr val="115076"/>
                          </a:solidFill>
                          <a:latin typeface="Century Gothic" panose="020B0502020202020204" pitchFamily="34" charset="0"/>
                        </a:rPr>
                        <a:t>Songtext</a:t>
                      </a:r>
                      <a:endParaRPr lang="en-US" sz="2000" b="1" dirty="0">
                        <a:solidFill>
                          <a:srgbClr val="115076"/>
                        </a:solidFill>
                      </a:endParaRPr>
                    </a:p>
                  </a:txBody>
                  <a:tcPr>
                    <a:solidFill>
                      <a:srgbClr val="FFF4E7"/>
                    </a:solidFill>
                  </a:tcPr>
                </a:tc>
                <a:extLst>
                  <a:ext uri="{0D108BD9-81ED-4DB2-BD59-A6C34878D82A}">
                    <a16:rowId xmlns:a16="http://schemas.microsoft.com/office/drawing/2014/main" val="300467770"/>
                  </a:ext>
                </a:extLst>
              </a:tr>
              <a:tr h="370840">
                <a:tc>
                  <a:txBody>
                    <a:bodyPr/>
                    <a:lstStyle/>
                    <a:p>
                      <a:pPr algn="ctr"/>
                      <a:r>
                        <a:rPr lang="en-US" sz="2000" b="0" i="0" dirty="0" err="1">
                          <a:solidFill>
                            <a:srgbClr val="115076"/>
                          </a:solidFill>
                          <a:latin typeface="Century Gothic" panose="020B0502020202020204" pitchFamily="34" charset="0"/>
                        </a:rPr>
                        <a:t>Spruch</a:t>
                      </a:r>
                      <a:endParaRPr lang="en-GB" sz="2000" b="1" dirty="0">
                        <a:solidFill>
                          <a:srgbClr val="115076"/>
                        </a:solidFill>
                      </a:endParaRPr>
                    </a:p>
                  </a:txBody>
                  <a:tcPr>
                    <a:solidFill>
                      <a:srgbClr val="FFF4E7"/>
                    </a:solidFill>
                  </a:tcPr>
                </a:tc>
                <a:extLst>
                  <a:ext uri="{0D108BD9-81ED-4DB2-BD59-A6C34878D82A}">
                    <a16:rowId xmlns:a16="http://schemas.microsoft.com/office/drawing/2014/main" val="2197493061"/>
                  </a:ext>
                </a:extLst>
              </a:tr>
              <a:tr h="370840">
                <a:tc>
                  <a:txBody>
                    <a:bodyPr/>
                    <a:lstStyle/>
                    <a:p>
                      <a:pPr algn="ctr"/>
                      <a:r>
                        <a:rPr lang="en-US" sz="2000" b="0" i="0" dirty="0" err="1">
                          <a:solidFill>
                            <a:srgbClr val="115076"/>
                          </a:solidFill>
                          <a:latin typeface="Century Gothic" panose="020B0502020202020204" pitchFamily="34" charset="0"/>
                        </a:rPr>
                        <a:t>Zeitungsartikel</a:t>
                      </a:r>
                      <a:endParaRPr lang="en-GB" sz="2000" b="1" dirty="0">
                        <a:solidFill>
                          <a:srgbClr val="115076"/>
                        </a:solidFill>
                      </a:endParaRPr>
                    </a:p>
                  </a:txBody>
                  <a:tcPr>
                    <a:solidFill>
                      <a:srgbClr val="FFF4E7"/>
                    </a:solidFill>
                  </a:tcPr>
                </a:tc>
                <a:extLst>
                  <a:ext uri="{0D108BD9-81ED-4DB2-BD59-A6C34878D82A}">
                    <a16:rowId xmlns:a16="http://schemas.microsoft.com/office/drawing/2014/main" val="472770468"/>
                  </a:ext>
                </a:extLst>
              </a:tr>
              <a:tr h="370840">
                <a:tc>
                  <a:txBody>
                    <a:bodyPr/>
                    <a:lstStyle/>
                    <a:p>
                      <a:pPr algn="ctr"/>
                      <a:r>
                        <a:rPr lang="en-US" sz="2000" b="0" i="0" dirty="0">
                          <a:solidFill>
                            <a:srgbClr val="115076"/>
                          </a:solidFill>
                          <a:latin typeface="Century Gothic" panose="020B0502020202020204" pitchFamily="34" charset="0"/>
                        </a:rPr>
                        <a:t>Blog</a:t>
                      </a:r>
                    </a:p>
                  </a:txBody>
                  <a:tcPr>
                    <a:solidFill>
                      <a:srgbClr val="FFF4E7"/>
                    </a:solidFill>
                  </a:tcPr>
                </a:tc>
                <a:extLst>
                  <a:ext uri="{0D108BD9-81ED-4DB2-BD59-A6C34878D82A}">
                    <a16:rowId xmlns:a16="http://schemas.microsoft.com/office/drawing/2014/main" val="871712068"/>
                  </a:ext>
                </a:extLst>
              </a:tr>
              <a:tr h="370840">
                <a:tc>
                  <a:txBody>
                    <a:bodyPr/>
                    <a:lstStyle/>
                    <a:p>
                      <a:pPr algn="ctr"/>
                      <a:r>
                        <a:rPr lang="en-US" sz="2000" b="0" i="0" dirty="0" err="1">
                          <a:solidFill>
                            <a:srgbClr val="115076"/>
                          </a:solidFill>
                          <a:latin typeface="Century Gothic" panose="020B0502020202020204" pitchFamily="34" charset="0"/>
                        </a:rPr>
                        <a:t>Buchtitel</a:t>
                      </a:r>
                      <a:endParaRPr lang="en-GB" sz="2000" b="1" dirty="0">
                        <a:solidFill>
                          <a:srgbClr val="115076"/>
                        </a:solidFill>
                      </a:endParaRPr>
                    </a:p>
                  </a:txBody>
                  <a:tcPr>
                    <a:solidFill>
                      <a:srgbClr val="FFF4E7"/>
                    </a:solidFill>
                  </a:tcPr>
                </a:tc>
                <a:extLst>
                  <a:ext uri="{0D108BD9-81ED-4DB2-BD59-A6C34878D82A}">
                    <a16:rowId xmlns:a16="http://schemas.microsoft.com/office/drawing/2014/main" val="2594408588"/>
                  </a:ext>
                </a:extLst>
              </a:tr>
            </a:tbl>
          </a:graphicData>
        </a:graphic>
      </p:graphicFrame>
      <p:sp>
        <p:nvSpPr>
          <p:cNvPr id="7" name="TextBox 6">
            <a:extLst>
              <a:ext uri="{FF2B5EF4-FFF2-40B4-BE49-F238E27FC236}">
                <a16:creationId xmlns:a16="http://schemas.microsoft.com/office/drawing/2014/main" id="{A4B19F37-C589-4B87-9746-387ACA72B946}"/>
              </a:ext>
            </a:extLst>
          </p:cNvPr>
          <p:cNvSpPr txBox="1"/>
          <p:nvPr/>
        </p:nvSpPr>
        <p:spPr>
          <a:xfrm>
            <a:off x="132436" y="1381076"/>
            <a:ext cx="5310659" cy="1323439"/>
          </a:xfrm>
          <a:prstGeom prst="rect">
            <a:avLst/>
          </a:prstGeom>
          <a:noFill/>
          <a:ln>
            <a:solidFill>
              <a:srgbClr val="FFC000"/>
            </a:solidFill>
          </a:ln>
        </p:spPr>
        <p:txBody>
          <a:bodyPr wrap="square" rtlCol="0">
            <a:spAutoFit/>
          </a:bodyPr>
          <a:lstStyle/>
          <a:p>
            <a:r>
              <a:rPr lang="de-DE" sz="2000" dirty="0">
                <a:solidFill>
                  <a:schemeClr val="bg1"/>
                </a:solidFill>
                <a:latin typeface="Century Gothic" panose="020B0502020202020204" pitchFamily="34" charset="0"/>
              </a:rPr>
              <a:t>1. Glück ist unser fünftes Element</a:t>
            </a:r>
          </a:p>
          <a:p>
            <a:r>
              <a:rPr lang="de-DE" sz="2000" dirty="0">
                <a:solidFill>
                  <a:schemeClr val="bg1"/>
                </a:solidFill>
                <a:latin typeface="Century Gothic" panose="020B0502020202020204" pitchFamily="34" charset="0"/>
              </a:rPr>
              <a:t>Und Glück beginnt im richtigen Moment</a:t>
            </a:r>
          </a:p>
          <a:p>
            <a:r>
              <a:rPr lang="de-DE" sz="2000" dirty="0">
                <a:solidFill>
                  <a:schemeClr val="bg1"/>
                </a:solidFill>
                <a:latin typeface="Century Gothic" panose="020B0502020202020204" pitchFamily="34" charset="0"/>
              </a:rPr>
              <a:t>Glück ist unser fünftes Element</a:t>
            </a:r>
          </a:p>
          <a:p>
            <a:r>
              <a:rPr lang="de-DE" sz="2000" dirty="0">
                <a:solidFill>
                  <a:schemeClr val="bg1"/>
                </a:solidFill>
                <a:latin typeface="Century Gothic" panose="020B0502020202020204" pitchFamily="34" charset="0"/>
              </a:rPr>
              <a:t>Und wichtig ist nur, dass wir glücklich sind.</a:t>
            </a:r>
          </a:p>
        </p:txBody>
      </p:sp>
      <p:sp>
        <p:nvSpPr>
          <p:cNvPr id="16" name="TextBox 15">
            <a:extLst>
              <a:ext uri="{FF2B5EF4-FFF2-40B4-BE49-F238E27FC236}">
                <a16:creationId xmlns:a16="http://schemas.microsoft.com/office/drawing/2014/main" id="{B44D31A4-C267-4112-A094-6E07F7A0F0BD}"/>
              </a:ext>
            </a:extLst>
          </p:cNvPr>
          <p:cNvSpPr txBox="1"/>
          <p:nvPr/>
        </p:nvSpPr>
        <p:spPr>
          <a:xfrm>
            <a:off x="5560877" y="770943"/>
            <a:ext cx="3937134" cy="1631216"/>
          </a:xfrm>
          <a:prstGeom prst="rect">
            <a:avLst/>
          </a:prstGeom>
          <a:noFill/>
          <a:ln>
            <a:solidFill>
              <a:srgbClr val="FFC000"/>
            </a:solidFill>
          </a:ln>
        </p:spPr>
        <p:txBody>
          <a:bodyPr wrap="square" rtlCol="0">
            <a:spAutoFit/>
          </a:bodyPr>
          <a:lstStyle/>
          <a:p>
            <a:r>
              <a:rPr lang="de-DE" sz="2000" dirty="0">
                <a:solidFill>
                  <a:schemeClr val="bg1"/>
                </a:solidFill>
                <a:latin typeface="Century Gothic" panose="020B0502020202020204" pitchFamily="34" charset="0"/>
              </a:rPr>
              <a:t>2. Glück, das heißt nach Hause kommen.</a:t>
            </a:r>
          </a:p>
          <a:p>
            <a:r>
              <a:rPr lang="de-DE" sz="2000" dirty="0">
                <a:solidFill>
                  <a:schemeClr val="bg1"/>
                </a:solidFill>
                <a:latin typeface="Century Gothic" panose="020B0502020202020204" pitchFamily="34" charset="0"/>
              </a:rPr>
              <a:t>Du bist wieder da.</a:t>
            </a:r>
          </a:p>
          <a:p>
            <a:r>
              <a:rPr lang="de-DE" sz="2000" dirty="0">
                <a:solidFill>
                  <a:schemeClr val="bg1"/>
                </a:solidFill>
                <a:latin typeface="Century Gothic" panose="020B0502020202020204" pitchFamily="34" charset="0"/>
              </a:rPr>
              <a:t>Und wir reden, und wir lachen,</a:t>
            </a:r>
          </a:p>
          <a:p>
            <a:r>
              <a:rPr lang="de-DE" sz="2000" dirty="0">
                <a:solidFill>
                  <a:schemeClr val="bg1"/>
                </a:solidFill>
                <a:latin typeface="Century Gothic" panose="020B0502020202020204" pitchFamily="34" charset="0"/>
              </a:rPr>
              <a:t>und wir sind uns nah. </a:t>
            </a:r>
          </a:p>
        </p:txBody>
      </p:sp>
      <p:sp>
        <p:nvSpPr>
          <p:cNvPr id="19" name="TextBox 18">
            <a:extLst>
              <a:ext uri="{FF2B5EF4-FFF2-40B4-BE49-F238E27FC236}">
                <a16:creationId xmlns:a16="http://schemas.microsoft.com/office/drawing/2014/main" id="{D42D7268-CFF1-4E45-8FC4-53FCE0A15F16}"/>
              </a:ext>
            </a:extLst>
          </p:cNvPr>
          <p:cNvSpPr txBox="1"/>
          <p:nvPr/>
        </p:nvSpPr>
        <p:spPr>
          <a:xfrm>
            <a:off x="232800" y="3005040"/>
            <a:ext cx="5310659" cy="1015663"/>
          </a:xfrm>
          <a:prstGeom prst="rect">
            <a:avLst/>
          </a:prstGeom>
          <a:noFill/>
          <a:ln>
            <a:solidFill>
              <a:srgbClr val="FFC000"/>
            </a:solidFill>
          </a:ln>
        </p:spPr>
        <p:txBody>
          <a:bodyPr wrap="square" rtlCol="0">
            <a:spAutoFit/>
          </a:bodyPr>
          <a:lstStyle/>
          <a:p>
            <a:r>
              <a:rPr lang="de-DE" sz="2000" dirty="0">
                <a:solidFill>
                  <a:schemeClr val="bg1"/>
                </a:solidFill>
                <a:latin typeface="Century Gothic" panose="020B0502020202020204" pitchFamily="34" charset="0"/>
              </a:rPr>
              <a:t>3. Glück in sich selbst finden - wie lernt man das? Was muss man tun? </a:t>
            </a:r>
            <a:r>
              <a:rPr lang="de-DE" sz="2000" dirty="0" err="1">
                <a:solidFill>
                  <a:schemeClr val="bg1"/>
                </a:solidFill>
                <a:latin typeface="Century Gothic" panose="020B0502020202020204" pitchFamily="34" charset="0"/>
              </a:rPr>
              <a:t>Lies</a:t>
            </a:r>
            <a:r>
              <a:rPr lang="de-DE" sz="2000" dirty="0">
                <a:solidFill>
                  <a:schemeClr val="bg1"/>
                </a:solidFill>
                <a:latin typeface="Century Gothic" panose="020B0502020202020204" pitchFamily="34" charset="0"/>
              </a:rPr>
              <a:t> hier weiter für acht Tipps zum Thema Glück.</a:t>
            </a:r>
          </a:p>
        </p:txBody>
      </p:sp>
      <p:sp>
        <p:nvSpPr>
          <p:cNvPr id="20" name="TextBox 19">
            <a:extLst>
              <a:ext uri="{FF2B5EF4-FFF2-40B4-BE49-F238E27FC236}">
                <a16:creationId xmlns:a16="http://schemas.microsoft.com/office/drawing/2014/main" id="{16B5DA3E-5A75-405D-AB4E-5C11EC2F4B09}"/>
              </a:ext>
            </a:extLst>
          </p:cNvPr>
          <p:cNvSpPr txBox="1"/>
          <p:nvPr/>
        </p:nvSpPr>
        <p:spPr>
          <a:xfrm>
            <a:off x="5760227" y="2902103"/>
            <a:ext cx="3262184" cy="1015663"/>
          </a:xfrm>
          <a:prstGeom prst="rect">
            <a:avLst/>
          </a:prstGeom>
          <a:noFill/>
          <a:ln>
            <a:solidFill>
              <a:srgbClr val="FFC000"/>
            </a:solidFill>
          </a:ln>
        </p:spPr>
        <p:txBody>
          <a:bodyPr wrap="square" rtlCol="0">
            <a:spAutoFit/>
          </a:bodyPr>
          <a:lstStyle/>
          <a:p>
            <a:r>
              <a:rPr lang="de-DE" sz="2000" dirty="0">
                <a:solidFill>
                  <a:schemeClr val="bg1"/>
                </a:solidFill>
                <a:latin typeface="Century Gothic" panose="020B0502020202020204" pitchFamily="34" charset="0"/>
              </a:rPr>
              <a:t>4. Glück und wieder! Lina und die Sache mit den Wünschen.</a:t>
            </a:r>
          </a:p>
        </p:txBody>
      </p:sp>
      <p:sp>
        <p:nvSpPr>
          <p:cNvPr id="23" name="TextBox 22">
            <a:extLst>
              <a:ext uri="{FF2B5EF4-FFF2-40B4-BE49-F238E27FC236}">
                <a16:creationId xmlns:a16="http://schemas.microsoft.com/office/drawing/2014/main" id="{E8798B16-00A6-47AE-9511-AB471038C2E2}"/>
              </a:ext>
            </a:extLst>
          </p:cNvPr>
          <p:cNvSpPr txBox="1"/>
          <p:nvPr/>
        </p:nvSpPr>
        <p:spPr>
          <a:xfrm>
            <a:off x="9512068" y="4258842"/>
            <a:ext cx="2560484" cy="1323439"/>
          </a:xfrm>
          <a:prstGeom prst="rect">
            <a:avLst/>
          </a:prstGeom>
          <a:noFill/>
          <a:ln>
            <a:solidFill>
              <a:srgbClr val="FFC000"/>
            </a:solidFill>
          </a:ln>
        </p:spPr>
        <p:txBody>
          <a:bodyPr wrap="square" rtlCol="0">
            <a:spAutoFit/>
          </a:bodyPr>
          <a:lstStyle/>
          <a:p>
            <a:r>
              <a:rPr lang="de-DE" sz="2000" dirty="0">
                <a:solidFill>
                  <a:schemeClr val="bg1"/>
                </a:solidFill>
                <a:latin typeface="Century Gothic" panose="020B0502020202020204" pitchFamily="34" charset="0"/>
              </a:rPr>
              <a:t>5. Es gibt keinen Weg zum Glück. Glücklichsein ist der Weg.</a:t>
            </a:r>
          </a:p>
        </p:txBody>
      </p:sp>
      <p:sp>
        <p:nvSpPr>
          <p:cNvPr id="24" name="TextBox 23">
            <a:extLst>
              <a:ext uri="{FF2B5EF4-FFF2-40B4-BE49-F238E27FC236}">
                <a16:creationId xmlns:a16="http://schemas.microsoft.com/office/drawing/2014/main" id="{F9B71067-3648-464A-A8B0-F9489688F664}"/>
              </a:ext>
            </a:extLst>
          </p:cNvPr>
          <p:cNvSpPr txBox="1"/>
          <p:nvPr/>
        </p:nvSpPr>
        <p:spPr>
          <a:xfrm>
            <a:off x="165230" y="4153486"/>
            <a:ext cx="4245616" cy="1938992"/>
          </a:xfrm>
          <a:prstGeom prst="rect">
            <a:avLst/>
          </a:prstGeom>
          <a:noFill/>
          <a:ln>
            <a:solidFill>
              <a:srgbClr val="FFC000"/>
            </a:solidFill>
          </a:ln>
        </p:spPr>
        <p:txBody>
          <a:bodyPr wrap="square" rtlCol="0">
            <a:spAutoFit/>
          </a:bodyPr>
          <a:lstStyle/>
          <a:p>
            <a:r>
              <a:rPr lang="de-DE" sz="2000" dirty="0">
                <a:solidFill>
                  <a:schemeClr val="bg1"/>
                </a:solidFill>
                <a:latin typeface="Century Gothic" panose="020B0502020202020204" pitchFamily="34" charset="0"/>
              </a:rPr>
              <a:t>6. Im </a:t>
            </a:r>
            <a:r>
              <a:rPr lang="de-DE" sz="2000" dirty="0" err="1">
                <a:solidFill>
                  <a:schemeClr val="bg1"/>
                </a:solidFill>
                <a:latin typeface="Century Gothic" panose="020B0502020202020204" pitchFamily="34" charset="0"/>
              </a:rPr>
              <a:t>Buthan</a:t>
            </a:r>
            <a:r>
              <a:rPr lang="de-DE" sz="2000" dirty="0">
                <a:solidFill>
                  <a:schemeClr val="bg1"/>
                </a:solidFill>
                <a:latin typeface="Century Gothic" panose="020B0502020202020204" pitchFamily="34" charset="0"/>
              </a:rPr>
              <a:t> wurde das Glück sogar zum wichtigsten Staatsziel ernannt. So sagte der König </a:t>
            </a:r>
            <a:r>
              <a:rPr lang="de-DE" sz="2000" dirty="0" err="1">
                <a:solidFill>
                  <a:schemeClr val="bg1"/>
                </a:solidFill>
                <a:latin typeface="Century Gothic" panose="020B0502020202020204" pitchFamily="34" charset="0"/>
              </a:rPr>
              <a:t>Buthans</a:t>
            </a:r>
            <a:r>
              <a:rPr lang="de-DE" sz="2000" dirty="0">
                <a:solidFill>
                  <a:schemeClr val="bg1"/>
                </a:solidFill>
                <a:latin typeface="Century Gothic" panose="020B0502020202020204" pitchFamily="34" charset="0"/>
              </a:rPr>
              <a:t> in den 70er Jahren: "Das Bruttonationalglück ist wichtiger, als das Bruttoinlandprodukt."</a:t>
            </a:r>
          </a:p>
        </p:txBody>
      </p:sp>
      <p:sp>
        <p:nvSpPr>
          <p:cNvPr id="27" name="TextBox 26">
            <a:extLst>
              <a:ext uri="{FF2B5EF4-FFF2-40B4-BE49-F238E27FC236}">
                <a16:creationId xmlns:a16="http://schemas.microsoft.com/office/drawing/2014/main" id="{5294BD18-FB35-49DA-9933-DEA113DC4FEA}"/>
              </a:ext>
            </a:extLst>
          </p:cNvPr>
          <p:cNvSpPr txBox="1"/>
          <p:nvPr/>
        </p:nvSpPr>
        <p:spPr>
          <a:xfrm>
            <a:off x="4574342" y="4651852"/>
            <a:ext cx="4776612" cy="1323439"/>
          </a:xfrm>
          <a:prstGeom prst="rect">
            <a:avLst/>
          </a:prstGeom>
          <a:noFill/>
          <a:ln>
            <a:solidFill>
              <a:srgbClr val="FFC000"/>
            </a:solidFill>
          </a:ln>
        </p:spPr>
        <p:txBody>
          <a:bodyPr wrap="square" rtlCol="0">
            <a:spAutoFit/>
          </a:bodyPr>
          <a:lstStyle/>
          <a:p>
            <a:r>
              <a:rPr lang="de-DE" sz="2000" dirty="0">
                <a:solidFill>
                  <a:schemeClr val="bg1"/>
                </a:solidFill>
                <a:latin typeface="Century Gothic" panose="020B0502020202020204" pitchFamily="34" charset="0"/>
              </a:rPr>
              <a:t>7. Glücklich wenn die Tage fließen,</a:t>
            </a:r>
          </a:p>
          <a:p>
            <a:r>
              <a:rPr lang="de-DE" sz="2000" dirty="0">
                <a:solidFill>
                  <a:schemeClr val="bg1"/>
                </a:solidFill>
                <a:latin typeface="Century Gothic" panose="020B0502020202020204" pitchFamily="34" charset="0"/>
              </a:rPr>
              <a:t>wechselnd zwischen Freud und Leid,</a:t>
            </a:r>
          </a:p>
          <a:p>
            <a:r>
              <a:rPr lang="de-DE" sz="2000" dirty="0">
                <a:solidFill>
                  <a:schemeClr val="bg1"/>
                </a:solidFill>
                <a:latin typeface="Century Gothic" panose="020B0502020202020204" pitchFamily="34" charset="0"/>
              </a:rPr>
              <a:t>zwischen Schaffen und Genießen,</a:t>
            </a:r>
          </a:p>
          <a:p>
            <a:r>
              <a:rPr lang="de-DE" sz="2000" dirty="0">
                <a:solidFill>
                  <a:schemeClr val="bg1"/>
                </a:solidFill>
                <a:latin typeface="Century Gothic" panose="020B0502020202020204" pitchFamily="34" charset="0"/>
              </a:rPr>
              <a:t>zwischen Welt und Einsamkeit.</a:t>
            </a:r>
          </a:p>
        </p:txBody>
      </p:sp>
      <p:sp>
        <p:nvSpPr>
          <p:cNvPr id="8" name="TextBox 7">
            <a:extLst>
              <a:ext uri="{FF2B5EF4-FFF2-40B4-BE49-F238E27FC236}">
                <a16:creationId xmlns:a16="http://schemas.microsoft.com/office/drawing/2014/main" id="{B71C73C9-B39E-48B7-B8F6-5E4E4996034B}"/>
              </a:ext>
            </a:extLst>
          </p:cNvPr>
          <p:cNvSpPr txBox="1"/>
          <p:nvPr/>
        </p:nvSpPr>
        <p:spPr>
          <a:xfrm rot="21134096">
            <a:off x="4215478" y="1219249"/>
            <a:ext cx="1450471" cy="400110"/>
          </a:xfrm>
          <a:prstGeom prst="rect">
            <a:avLst/>
          </a:prstGeom>
          <a:noFill/>
        </p:spPr>
        <p:txBody>
          <a:bodyPr wrap="square" rtlCol="0">
            <a:spAutoFit/>
          </a:bodyPr>
          <a:lstStyle/>
          <a:p>
            <a:pPr algn="l"/>
            <a:r>
              <a:rPr lang="en-US" sz="2000" dirty="0" err="1">
                <a:solidFill>
                  <a:srgbClr val="DAA520"/>
                </a:solidFill>
                <a:latin typeface="Century Gothic" panose="020B0502020202020204" pitchFamily="34" charset="0"/>
              </a:rPr>
              <a:t>Songtext</a:t>
            </a:r>
            <a:endParaRPr lang="en-GB" sz="2000" dirty="0">
              <a:solidFill>
                <a:srgbClr val="DAA520"/>
              </a:solidFill>
              <a:latin typeface="Century Gothic" panose="020B0502020202020204" pitchFamily="34" charset="0"/>
            </a:endParaRPr>
          </a:p>
        </p:txBody>
      </p:sp>
      <p:sp>
        <p:nvSpPr>
          <p:cNvPr id="17" name="TextBox 16">
            <a:extLst>
              <a:ext uri="{FF2B5EF4-FFF2-40B4-BE49-F238E27FC236}">
                <a16:creationId xmlns:a16="http://schemas.microsoft.com/office/drawing/2014/main" id="{648ABDB3-D26E-40D0-BD5B-3CCE21A68C3C}"/>
              </a:ext>
            </a:extLst>
          </p:cNvPr>
          <p:cNvSpPr txBox="1"/>
          <p:nvPr/>
        </p:nvSpPr>
        <p:spPr>
          <a:xfrm rot="20851131">
            <a:off x="7745800" y="987360"/>
            <a:ext cx="1950361" cy="400110"/>
          </a:xfrm>
          <a:prstGeom prst="rect">
            <a:avLst/>
          </a:prstGeom>
          <a:noFill/>
        </p:spPr>
        <p:txBody>
          <a:bodyPr wrap="square" rtlCol="0">
            <a:spAutoFit/>
          </a:bodyPr>
          <a:lstStyle/>
          <a:p>
            <a:pPr algn="l"/>
            <a:r>
              <a:rPr lang="en-US" sz="2000" dirty="0" err="1">
                <a:solidFill>
                  <a:srgbClr val="DAA520"/>
                </a:solidFill>
                <a:latin typeface="Century Gothic" panose="020B0502020202020204" pitchFamily="34" charset="0"/>
              </a:rPr>
              <a:t>Kindergedicht</a:t>
            </a:r>
            <a:endParaRPr lang="en-GB" sz="2000" dirty="0">
              <a:solidFill>
                <a:srgbClr val="DAA520"/>
              </a:solidFill>
              <a:latin typeface="Century Gothic" panose="020B0502020202020204" pitchFamily="34" charset="0"/>
            </a:endParaRPr>
          </a:p>
        </p:txBody>
      </p:sp>
      <p:sp>
        <p:nvSpPr>
          <p:cNvPr id="18" name="TextBox 17">
            <a:extLst>
              <a:ext uri="{FF2B5EF4-FFF2-40B4-BE49-F238E27FC236}">
                <a16:creationId xmlns:a16="http://schemas.microsoft.com/office/drawing/2014/main" id="{1DD7EC5C-BEBB-4489-933D-6E7EE100358E}"/>
              </a:ext>
            </a:extLst>
          </p:cNvPr>
          <p:cNvSpPr txBox="1"/>
          <p:nvPr/>
        </p:nvSpPr>
        <p:spPr>
          <a:xfrm rot="21069285">
            <a:off x="4910521" y="2872459"/>
            <a:ext cx="782815" cy="400110"/>
          </a:xfrm>
          <a:prstGeom prst="rect">
            <a:avLst/>
          </a:prstGeom>
          <a:noFill/>
        </p:spPr>
        <p:txBody>
          <a:bodyPr wrap="square" rtlCol="0">
            <a:spAutoFit/>
          </a:bodyPr>
          <a:lstStyle/>
          <a:p>
            <a:pPr algn="l"/>
            <a:r>
              <a:rPr lang="en-US" sz="2000" dirty="0">
                <a:solidFill>
                  <a:srgbClr val="DAA520"/>
                </a:solidFill>
                <a:latin typeface="Century Gothic" panose="020B0502020202020204" pitchFamily="34" charset="0"/>
              </a:rPr>
              <a:t>Blog</a:t>
            </a:r>
            <a:endParaRPr lang="en-GB" sz="2000" dirty="0">
              <a:solidFill>
                <a:srgbClr val="DAA520"/>
              </a:solidFill>
              <a:latin typeface="Century Gothic" panose="020B0502020202020204" pitchFamily="34" charset="0"/>
            </a:endParaRPr>
          </a:p>
        </p:txBody>
      </p:sp>
      <p:sp>
        <p:nvSpPr>
          <p:cNvPr id="21" name="TextBox 20">
            <a:extLst>
              <a:ext uri="{FF2B5EF4-FFF2-40B4-BE49-F238E27FC236}">
                <a16:creationId xmlns:a16="http://schemas.microsoft.com/office/drawing/2014/main" id="{88E7044C-5100-4772-944A-CF0E387FDEE9}"/>
              </a:ext>
            </a:extLst>
          </p:cNvPr>
          <p:cNvSpPr txBox="1"/>
          <p:nvPr/>
        </p:nvSpPr>
        <p:spPr>
          <a:xfrm rot="20988995">
            <a:off x="8443878" y="2803159"/>
            <a:ext cx="1299344" cy="400110"/>
          </a:xfrm>
          <a:prstGeom prst="rect">
            <a:avLst/>
          </a:prstGeom>
          <a:noFill/>
        </p:spPr>
        <p:txBody>
          <a:bodyPr wrap="square" rtlCol="0">
            <a:spAutoFit/>
          </a:bodyPr>
          <a:lstStyle/>
          <a:p>
            <a:pPr algn="l"/>
            <a:r>
              <a:rPr lang="en-US" sz="2000" dirty="0" err="1">
                <a:solidFill>
                  <a:srgbClr val="DAA520"/>
                </a:solidFill>
                <a:latin typeface="Century Gothic" panose="020B0502020202020204" pitchFamily="34" charset="0"/>
              </a:rPr>
              <a:t>Buchtitel</a:t>
            </a:r>
            <a:endParaRPr lang="en-GB" sz="2000" dirty="0">
              <a:solidFill>
                <a:srgbClr val="DAA520"/>
              </a:solidFill>
              <a:latin typeface="Century Gothic" panose="020B0502020202020204" pitchFamily="34" charset="0"/>
            </a:endParaRPr>
          </a:p>
        </p:txBody>
      </p:sp>
      <p:sp>
        <p:nvSpPr>
          <p:cNvPr id="22" name="TextBox 21">
            <a:extLst>
              <a:ext uri="{FF2B5EF4-FFF2-40B4-BE49-F238E27FC236}">
                <a16:creationId xmlns:a16="http://schemas.microsoft.com/office/drawing/2014/main" id="{551D1918-0B0C-4618-A7F8-C31EE1270C0F}"/>
              </a:ext>
            </a:extLst>
          </p:cNvPr>
          <p:cNvSpPr txBox="1"/>
          <p:nvPr/>
        </p:nvSpPr>
        <p:spPr>
          <a:xfrm rot="20637891">
            <a:off x="11008800" y="5247025"/>
            <a:ext cx="1180622" cy="400110"/>
          </a:xfrm>
          <a:prstGeom prst="rect">
            <a:avLst/>
          </a:prstGeom>
          <a:noFill/>
        </p:spPr>
        <p:txBody>
          <a:bodyPr wrap="square" rtlCol="0">
            <a:spAutoFit/>
          </a:bodyPr>
          <a:lstStyle/>
          <a:p>
            <a:pPr algn="l"/>
            <a:r>
              <a:rPr lang="en-US" sz="2000" dirty="0" err="1">
                <a:solidFill>
                  <a:srgbClr val="DAA520"/>
                </a:solidFill>
                <a:latin typeface="Century Gothic" panose="020B0502020202020204" pitchFamily="34" charset="0"/>
              </a:rPr>
              <a:t>Spruch</a:t>
            </a:r>
            <a:endParaRPr lang="en-GB" sz="2000" dirty="0">
              <a:solidFill>
                <a:srgbClr val="DAA520"/>
              </a:solidFill>
              <a:latin typeface="Century Gothic" panose="020B0502020202020204" pitchFamily="34" charset="0"/>
            </a:endParaRPr>
          </a:p>
        </p:txBody>
      </p:sp>
      <p:sp>
        <p:nvSpPr>
          <p:cNvPr id="25" name="TextBox 24">
            <a:extLst>
              <a:ext uri="{FF2B5EF4-FFF2-40B4-BE49-F238E27FC236}">
                <a16:creationId xmlns:a16="http://schemas.microsoft.com/office/drawing/2014/main" id="{E9D5FF64-0B8C-4FD7-AD68-10EA63DF303F}"/>
              </a:ext>
            </a:extLst>
          </p:cNvPr>
          <p:cNvSpPr txBox="1"/>
          <p:nvPr/>
        </p:nvSpPr>
        <p:spPr>
          <a:xfrm rot="21215203">
            <a:off x="2569514" y="5899803"/>
            <a:ext cx="1950361" cy="400110"/>
          </a:xfrm>
          <a:prstGeom prst="rect">
            <a:avLst/>
          </a:prstGeom>
          <a:noFill/>
        </p:spPr>
        <p:txBody>
          <a:bodyPr wrap="square" rtlCol="0">
            <a:spAutoFit/>
          </a:bodyPr>
          <a:lstStyle/>
          <a:p>
            <a:pPr algn="l"/>
            <a:r>
              <a:rPr lang="en-US" sz="2000" dirty="0" err="1">
                <a:solidFill>
                  <a:srgbClr val="DAA520"/>
                </a:solidFill>
                <a:latin typeface="Century Gothic" panose="020B0502020202020204" pitchFamily="34" charset="0"/>
              </a:rPr>
              <a:t>Zeitungsartikel</a:t>
            </a:r>
            <a:endParaRPr lang="en-GB" sz="2000" dirty="0">
              <a:solidFill>
                <a:srgbClr val="DAA520"/>
              </a:solidFill>
              <a:latin typeface="Century Gothic" panose="020B0502020202020204" pitchFamily="34" charset="0"/>
            </a:endParaRPr>
          </a:p>
        </p:txBody>
      </p:sp>
      <p:sp>
        <p:nvSpPr>
          <p:cNvPr id="26" name="TextBox 25">
            <a:extLst>
              <a:ext uri="{FF2B5EF4-FFF2-40B4-BE49-F238E27FC236}">
                <a16:creationId xmlns:a16="http://schemas.microsoft.com/office/drawing/2014/main" id="{9670879A-3D9B-45DC-B95A-950E8D47FAAB}"/>
              </a:ext>
            </a:extLst>
          </p:cNvPr>
          <p:cNvSpPr txBox="1"/>
          <p:nvPr/>
        </p:nvSpPr>
        <p:spPr>
          <a:xfrm rot="20992120">
            <a:off x="8224900" y="5612845"/>
            <a:ext cx="1180623" cy="707886"/>
          </a:xfrm>
          <a:prstGeom prst="rect">
            <a:avLst/>
          </a:prstGeom>
          <a:noFill/>
        </p:spPr>
        <p:txBody>
          <a:bodyPr wrap="square" rtlCol="0">
            <a:spAutoFit/>
          </a:bodyPr>
          <a:lstStyle/>
          <a:p>
            <a:pPr algn="l"/>
            <a:r>
              <a:rPr lang="en-US" sz="2000" dirty="0" err="1">
                <a:solidFill>
                  <a:srgbClr val="DAA520"/>
                </a:solidFill>
                <a:latin typeface="Century Gothic" panose="020B0502020202020204" pitchFamily="34" charset="0"/>
              </a:rPr>
              <a:t>Gedicht</a:t>
            </a:r>
            <a:endParaRPr lang="en-GB" sz="2000" dirty="0">
              <a:solidFill>
                <a:srgbClr val="DAA520"/>
              </a:solidFill>
              <a:latin typeface="Century Gothic" panose="020B0502020202020204" pitchFamily="34" charset="0"/>
            </a:endParaRPr>
          </a:p>
        </p:txBody>
      </p:sp>
      <p:sp>
        <p:nvSpPr>
          <p:cNvPr id="28" name="Speech Bubble: Rectangle with Corners Rounded 27">
            <a:extLst>
              <a:ext uri="{FF2B5EF4-FFF2-40B4-BE49-F238E27FC236}">
                <a16:creationId xmlns:a16="http://schemas.microsoft.com/office/drawing/2014/main" id="{01DCBB27-5B00-430F-A208-3652D2410AFF}"/>
              </a:ext>
            </a:extLst>
          </p:cNvPr>
          <p:cNvSpPr/>
          <p:nvPr/>
        </p:nvSpPr>
        <p:spPr>
          <a:xfrm>
            <a:off x="9448317" y="5792128"/>
            <a:ext cx="2687985" cy="475435"/>
          </a:xfrm>
          <a:prstGeom prst="wedgeRoundRectCallout">
            <a:avLst>
              <a:gd name="adj1" fmla="val 2316"/>
              <a:gd name="adj2" fmla="val -4355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Spruch</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 saying </a:t>
            </a:r>
          </a:p>
        </p:txBody>
      </p:sp>
      <p:sp>
        <p:nvSpPr>
          <p:cNvPr id="29" name="Google Shape;187;p4">
            <a:extLst>
              <a:ext uri="{FF2B5EF4-FFF2-40B4-BE49-F238E27FC236}">
                <a16:creationId xmlns:a16="http://schemas.microsoft.com/office/drawing/2014/main" id="{159604B4-CA0F-4A9E-B26D-4C77D8A097FE}"/>
              </a:ext>
            </a:extLst>
          </p:cNvPr>
          <p:cNvSpPr/>
          <p:nvPr/>
        </p:nvSpPr>
        <p:spPr>
          <a:xfrm>
            <a:off x="39957" y="1351125"/>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A5F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u="none" strike="noStrike" kern="0" cap="none" spc="0" normalizeH="0" baseline="0" noProof="0" dirty="0">
                <a:ln>
                  <a:noFill/>
                </a:ln>
                <a:solidFill>
                  <a:srgbClr val="FFFFFF"/>
                </a:solidFill>
                <a:effectLst/>
                <a:uLnTx/>
                <a:uFillTx/>
                <a:latin typeface="Century Gothic" panose="020B0502020202020204" pitchFamily="34" charset="0"/>
                <a:ea typeface="Arial"/>
                <a:cs typeface="Arial"/>
                <a:sym typeface="Arial"/>
              </a:rPr>
              <a:t>1</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30" name="Google Shape;187;p4">
            <a:extLst>
              <a:ext uri="{FF2B5EF4-FFF2-40B4-BE49-F238E27FC236}">
                <a16:creationId xmlns:a16="http://schemas.microsoft.com/office/drawing/2014/main" id="{E032FDED-EC50-44CC-8805-45B01925A1F9}"/>
              </a:ext>
            </a:extLst>
          </p:cNvPr>
          <p:cNvSpPr/>
          <p:nvPr/>
        </p:nvSpPr>
        <p:spPr>
          <a:xfrm>
            <a:off x="5464549" y="728253"/>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A5F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u="none" strike="noStrike" kern="0" cap="none" spc="0" normalizeH="0" baseline="0" noProof="0" dirty="0">
                <a:ln>
                  <a:noFill/>
                </a:ln>
                <a:solidFill>
                  <a:srgbClr val="FFFFFF"/>
                </a:solidFill>
                <a:effectLst/>
                <a:uLnTx/>
                <a:uFillTx/>
                <a:latin typeface="Century Gothic" panose="020B0502020202020204" pitchFamily="34" charset="0"/>
                <a:ea typeface="Arial"/>
                <a:cs typeface="Arial"/>
                <a:sym typeface="Arial"/>
              </a:rPr>
              <a:t>2</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31" name="Google Shape;187;p4">
            <a:extLst>
              <a:ext uri="{FF2B5EF4-FFF2-40B4-BE49-F238E27FC236}">
                <a16:creationId xmlns:a16="http://schemas.microsoft.com/office/drawing/2014/main" id="{1D24B4DB-AA1F-4356-9264-127D9E1F776C}"/>
              </a:ext>
            </a:extLst>
          </p:cNvPr>
          <p:cNvSpPr/>
          <p:nvPr/>
        </p:nvSpPr>
        <p:spPr>
          <a:xfrm>
            <a:off x="132436" y="2955281"/>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A5F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u="none" strike="noStrike" kern="0" cap="none" spc="0" normalizeH="0" baseline="0" noProof="0" dirty="0">
                <a:ln>
                  <a:noFill/>
                </a:ln>
                <a:solidFill>
                  <a:srgbClr val="FFFFFF"/>
                </a:solidFill>
                <a:effectLst/>
                <a:uLnTx/>
                <a:uFillTx/>
                <a:latin typeface="Century Gothic" panose="020B0502020202020204" pitchFamily="34" charset="0"/>
                <a:ea typeface="Arial"/>
                <a:cs typeface="Arial"/>
                <a:sym typeface="Arial"/>
              </a:rPr>
              <a:t>3</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32" name="Google Shape;187;p4">
            <a:extLst>
              <a:ext uri="{FF2B5EF4-FFF2-40B4-BE49-F238E27FC236}">
                <a16:creationId xmlns:a16="http://schemas.microsoft.com/office/drawing/2014/main" id="{C238BD63-4206-435E-B131-9F5FD17DFB23}"/>
              </a:ext>
            </a:extLst>
          </p:cNvPr>
          <p:cNvSpPr/>
          <p:nvPr/>
        </p:nvSpPr>
        <p:spPr>
          <a:xfrm>
            <a:off x="5716688" y="2830150"/>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A5F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u="none" strike="noStrike" kern="0" cap="none" spc="0" normalizeH="0" baseline="0" noProof="0" dirty="0">
                <a:ln>
                  <a:noFill/>
                </a:ln>
                <a:solidFill>
                  <a:srgbClr val="FFFFFF"/>
                </a:solidFill>
                <a:effectLst/>
                <a:uLnTx/>
                <a:uFillTx/>
                <a:latin typeface="Century Gothic" panose="020B0502020202020204" pitchFamily="34" charset="0"/>
                <a:ea typeface="Arial"/>
                <a:cs typeface="Arial"/>
                <a:sym typeface="Arial"/>
              </a:rPr>
              <a:t>4</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33" name="Google Shape;187;p4">
            <a:extLst>
              <a:ext uri="{FF2B5EF4-FFF2-40B4-BE49-F238E27FC236}">
                <a16:creationId xmlns:a16="http://schemas.microsoft.com/office/drawing/2014/main" id="{E627712F-FB31-4F92-8B2A-420C52A0D664}"/>
              </a:ext>
            </a:extLst>
          </p:cNvPr>
          <p:cNvSpPr/>
          <p:nvPr/>
        </p:nvSpPr>
        <p:spPr>
          <a:xfrm>
            <a:off x="9418832" y="4207207"/>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A5F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u="none" strike="noStrike" kern="0" cap="none" spc="0" normalizeH="0" baseline="0" noProof="0" dirty="0">
                <a:ln>
                  <a:noFill/>
                </a:ln>
                <a:solidFill>
                  <a:srgbClr val="FFFFFF"/>
                </a:solidFill>
                <a:effectLst/>
                <a:uLnTx/>
                <a:uFillTx/>
                <a:latin typeface="Century Gothic" panose="020B0502020202020204" pitchFamily="34" charset="0"/>
                <a:ea typeface="Arial"/>
                <a:cs typeface="Arial"/>
                <a:sym typeface="Arial"/>
              </a:rPr>
              <a:t>5</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34" name="Google Shape;187;p4">
            <a:extLst>
              <a:ext uri="{FF2B5EF4-FFF2-40B4-BE49-F238E27FC236}">
                <a16:creationId xmlns:a16="http://schemas.microsoft.com/office/drawing/2014/main" id="{D75A819E-0F8B-4241-A126-9D2C1763A406}"/>
              </a:ext>
            </a:extLst>
          </p:cNvPr>
          <p:cNvSpPr/>
          <p:nvPr/>
        </p:nvSpPr>
        <p:spPr>
          <a:xfrm>
            <a:off x="55455" y="4139139"/>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A5F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u="none" strike="noStrike" kern="0" cap="none" spc="0" normalizeH="0" baseline="0" noProof="0" dirty="0">
                <a:ln>
                  <a:noFill/>
                </a:ln>
                <a:solidFill>
                  <a:srgbClr val="FFFFFF"/>
                </a:solidFill>
                <a:effectLst/>
                <a:uLnTx/>
                <a:uFillTx/>
                <a:latin typeface="Century Gothic" panose="020B0502020202020204" pitchFamily="34" charset="0"/>
                <a:ea typeface="Arial"/>
                <a:cs typeface="Arial"/>
                <a:sym typeface="Arial"/>
              </a:rPr>
              <a:t>6</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35" name="Google Shape;187;p4">
            <a:extLst>
              <a:ext uri="{FF2B5EF4-FFF2-40B4-BE49-F238E27FC236}">
                <a16:creationId xmlns:a16="http://schemas.microsoft.com/office/drawing/2014/main" id="{67E0F81C-37E6-486B-B00B-2DD6BFE23D65}"/>
              </a:ext>
            </a:extLst>
          </p:cNvPr>
          <p:cNvSpPr/>
          <p:nvPr/>
        </p:nvSpPr>
        <p:spPr>
          <a:xfrm>
            <a:off x="4461848" y="4642074"/>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A5F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u="none" strike="noStrike" kern="0" cap="none" spc="0" normalizeH="0" baseline="0" noProof="0" dirty="0">
                <a:ln>
                  <a:noFill/>
                </a:ln>
                <a:solidFill>
                  <a:srgbClr val="FFFFFF"/>
                </a:solidFill>
                <a:effectLst/>
                <a:uLnTx/>
                <a:uFillTx/>
                <a:latin typeface="Century Gothic" panose="020B0502020202020204" pitchFamily="34" charset="0"/>
                <a:ea typeface="Arial"/>
                <a:cs typeface="Arial"/>
                <a:sym typeface="Arial"/>
              </a:rPr>
              <a:t>7</a:t>
            </a:r>
            <a:endParaRPr kumimoji="0" sz="140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cxnSp>
        <p:nvCxnSpPr>
          <p:cNvPr id="11" name="Straight Connector 10">
            <a:extLst>
              <a:ext uri="{FF2B5EF4-FFF2-40B4-BE49-F238E27FC236}">
                <a16:creationId xmlns:a16="http://schemas.microsoft.com/office/drawing/2014/main" id="{DA3E8E78-314D-4259-9259-0AAC6FB27805}"/>
              </a:ext>
            </a:extLst>
          </p:cNvPr>
          <p:cNvCxnSpPr/>
          <p:nvPr/>
        </p:nvCxnSpPr>
        <p:spPr>
          <a:xfrm>
            <a:off x="10197885" y="1949807"/>
            <a:ext cx="1401226"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062B038-DC1B-4343-833D-F6D884D936C6}"/>
              </a:ext>
            </a:extLst>
          </p:cNvPr>
          <p:cNvCxnSpPr>
            <a:cxnSpLocks/>
          </p:cNvCxnSpPr>
          <p:nvPr/>
        </p:nvCxnSpPr>
        <p:spPr>
          <a:xfrm flipV="1">
            <a:off x="9983814" y="1530094"/>
            <a:ext cx="1975386" cy="9936"/>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1C84F9C-D1AB-43A2-972B-3A0DC0A490C8}"/>
              </a:ext>
            </a:extLst>
          </p:cNvPr>
          <p:cNvCxnSpPr>
            <a:cxnSpLocks/>
          </p:cNvCxnSpPr>
          <p:nvPr/>
        </p:nvCxnSpPr>
        <p:spPr>
          <a:xfrm>
            <a:off x="10394878" y="3113189"/>
            <a:ext cx="996374"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C4F619E-B992-4048-B9ED-1DF3472201E5}"/>
              </a:ext>
            </a:extLst>
          </p:cNvPr>
          <p:cNvCxnSpPr/>
          <p:nvPr/>
        </p:nvCxnSpPr>
        <p:spPr>
          <a:xfrm>
            <a:off x="10192452" y="3522807"/>
            <a:ext cx="1401226"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A2530AE-8E61-487A-BE3C-95727914FB20}"/>
              </a:ext>
            </a:extLst>
          </p:cNvPr>
          <p:cNvCxnSpPr/>
          <p:nvPr/>
        </p:nvCxnSpPr>
        <p:spPr>
          <a:xfrm>
            <a:off x="10207533" y="2350102"/>
            <a:ext cx="1401226"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BD5A3E4-F265-45CC-ACE1-C436E77BC394}"/>
              </a:ext>
            </a:extLst>
          </p:cNvPr>
          <p:cNvCxnSpPr>
            <a:cxnSpLocks/>
          </p:cNvCxnSpPr>
          <p:nvPr/>
        </p:nvCxnSpPr>
        <p:spPr>
          <a:xfrm flipV="1">
            <a:off x="9828346" y="2706946"/>
            <a:ext cx="2146352" cy="13067"/>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E6804B5-21B7-4393-B2F7-2BE1E9CA3433}"/>
              </a:ext>
            </a:extLst>
          </p:cNvPr>
          <p:cNvCxnSpPr/>
          <p:nvPr/>
        </p:nvCxnSpPr>
        <p:spPr>
          <a:xfrm>
            <a:off x="10226296" y="1123095"/>
            <a:ext cx="1401226"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left)">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22" presetClass="entr" presetSubtype="8"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22" presetClass="entr" presetSubtype="8"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par>
                                <p:cTn id="28" presetID="22" presetClass="entr" presetSubtype="8"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22" presetClass="entr" presetSubtype="8"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childTnLst>
                                </p:cTn>
                              </p:par>
                              <p:par>
                                <p:cTn id="42" presetID="22" presetClass="entr" presetSubtype="8"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left)">
                                      <p:cBhvr>
                                        <p:cTn id="44" dur="500"/>
                                        <p:tgtEl>
                                          <p:spTgt spid="4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2" presetClass="entr" presetSubtype="8"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wipe(left)">
                                      <p:cBhvr>
                                        <p:cTn id="5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8" grpId="0"/>
      <p:bldP spid="21" grpId="0"/>
      <p:bldP spid="22"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39540" y="1532050"/>
            <a:ext cx="11313527"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a:t>
            </a:r>
            <a:r>
              <a:rPr lang="en-US" sz="4000" dirty="0">
                <a:solidFill>
                  <a:srgbClr val="4472C4">
                    <a:lumMod val="50000"/>
                  </a:srgbClr>
                </a:solidFill>
                <a:latin typeface="Century Gothic" panose="020F0302020204030204"/>
              </a:rPr>
              <a:t> 2; 11-12; 14-18; 20-27</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listening, writing, speaking, reading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a:defRPr/>
            </a:pPr>
            <a:r>
              <a:rPr lang="en-GB" sz="4000" dirty="0">
                <a:solidFill>
                  <a:srgbClr val="4472C4">
                    <a:lumMod val="50000"/>
                  </a:srgbClr>
                </a:solidFill>
                <a:latin typeface="Century Gothic" panose="020F0302020204030204"/>
              </a:rPr>
              <a:t>Slides about the environmental activism in Berlin, practical activity about providing address in German format </a:t>
            </a:r>
            <a:endParaRPr lang="en-US" sz="4000" dirty="0">
              <a:solidFill>
                <a:srgbClr val="4472C4">
                  <a:lumMod val="50000"/>
                </a:srgbClr>
              </a:solidFill>
              <a:latin typeface="Century Gothic" panose="020F0302020204030204"/>
            </a:endParaRPr>
          </a:p>
          <a:p>
            <a:pPr lvl="0">
              <a:defRPr/>
            </a:pP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T3.2 Week 1</a:t>
            </a:r>
          </a:p>
        </p:txBody>
      </p:sp>
    </p:spTree>
    <p:extLst>
      <p:ext uri="{BB962C8B-B14F-4D97-AF65-F5344CB8AC3E}">
        <p14:creationId xmlns:p14="http://schemas.microsoft.com/office/powerpoint/2010/main" val="2383164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61521F7-2161-4B6A-B6CA-B5C8A42666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4290" y="711775"/>
            <a:ext cx="4747709" cy="2035085"/>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4041"/>
            <a:ext cx="292281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748145" y="2685927"/>
            <a:ext cx="11083637" cy="2677656"/>
          </a:xfrm>
          <a:prstGeom prst="rect">
            <a:avLst/>
          </a:prstGeom>
          <a:noFill/>
        </p:spPr>
        <p:txBody>
          <a:bodyPr wrap="square" rtlCol="0">
            <a:spAutoFit/>
          </a:bodyPr>
          <a:lstStyle/>
          <a:p>
            <a:r>
              <a:rPr lang="de-DE" sz="2400" dirty="0">
                <a:solidFill>
                  <a:schemeClr val="accent5">
                    <a:lumMod val="50000"/>
                  </a:schemeClr>
                </a:solidFill>
                <a:latin typeface="Century Gothic" panose="020B0502020202020204" pitchFamily="34" charset="0"/>
              </a:rPr>
              <a:t>Es gibt schon Rekordtemperaturen und Waldbrände* in Nordamerika  und Sibirien. Wir wollen keine hohen Temperaturen und extremes  Wetter. Deshalb brauchen wir eine schnelle  Reduzierung  von Emissionen.  </a:t>
            </a:r>
          </a:p>
          <a:p>
            <a:endParaRPr lang="de-DE" sz="2400" dirty="0">
              <a:solidFill>
                <a:schemeClr val="accent5">
                  <a:lumMod val="50000"/>
                </a:schemeClr>
              </a:solidFill>
              <a:latin typeface="Century Gothic" panose="020B0502020202020204" pitchFamily="34" charset="0"/>
            </a:endParaRPr>
          </a:p>
          <a:p>
            <a:r>
              <a:rPr lang="de-DE" sz="2400" dirty="0">
                <a:solidFill>
                  <a:schemeClr val="accent5">
                    <a:lumMod val="50000"/>
                  </a:schemeClr>
                </a:solidFill>
                <a:latin typeface="Century Gothic" panose="020B0502020202020204" pitchFamily="34" charset="0"/>
              </a:rPr>
              <a:t>2021 hat Deutschland  versprochen,  bis 2045 klimaneutral* zu sein. Das wird   schwierig     sein und viel Geld kosten. Das Land muss jetzt mehr grüne Technologien und     Infrastruktur      benutzen. </a:t>
            </a:r>
            <a:endParaRPr lang="en-US" sz="2400" dirty="0">
              <a:solidFill>
                <a:schemeClr val="accent5">
                  <a:lumMod val="50000"/>
                </a:schemeClr>
              </a:solidFill>
              <a:latin typeface="Century Gothic" panose="020B0502020202020204" pitchFamily="34" charset="0"/>
            </a:endParaRPr>
          </a:p>
        </p:txBody>
      </p:sp>
      <p:sp>
        <p:nvSpPr>
          <p:cNvPr id="6" name="Action Button: Custom 16">
            <a:hlinkClick r:id="" action="ppaction://noaction" highlightClick="1"/>
            <a:extLst>
              <a:ext uri="{FF2B5EF4-FFF2-40B4-BE49-F238E27FC236}">
                <a16:creationId xmlns:a16="http://schemas.microsoft.com/office/drawing/2014/main" id="{1CD6DD29-B729-46FE-9226-C944DA15FD69}"/>
              </a:ext>
            </a:extLst>
          </p:cNvPr>
          <p:cNvSpPr/>
          <p:nvPr/>
        </p:nvSpPr>
        <p:spPr>
          <a:xfrm>
            <a:off x="132551" y="278440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 name="Action Button: Custom 16">
            <a:hlinkClick r:id="" action="ppaction://noaction" highlightClick="1">
              <a:snd r:embed="rId9" name="1.wav"/>
            </a:hlinkClick>
            <a:extLst>
              <a:ext uri="{FF2B5EF4-FFF2-40B4-BE49-F238E27FC236}">
                <a16:creationId xmlns:a16="http://schemas.microsoft.com/office/drawing/2014/main" id="{64F60579-82F0-48FB-8C54-179CF128027D}"/>
              </a:ext>
            </a:extLst>
          </p:cNvPr>
          <p:cNvSpPr/>
          <p:nvPr/>
        </p:nvSpPr>
        <p:spPr>
          <a:xfrm>
            <a:off x="132551" y="428468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 name="TextBox 7">
            <a:extLst>
              <a:ext uri="{FF2B5EF4-FFF2-40B4-BE49-F238E27FC236}">
                <a16:creationId xmlns:a16="http://schemas.microsoft.com/office/drawing/2014/main" id="{BB3FE104-90ED-46E6-B3E8-318AABF6E43A}"/>
              </a:ext>
            </a:extLst>
          </p:cNvPr>
          <p:cNvSpPr txBox="1"/>
          <p:nvPr/>
        </p:nvSpPr>
        <p:spPr>
          <a:xfrm>
            <a:off x="2781327" y="2727603"/>
            <a:ext cx="3158837" cy="369332"/>
          </a:xfrm>
          <a:prstGeom prst="rect">
            <a:avLst/>
          </a:prstGeom>
          <a:solidFill>
            <a:schemeClr val="bg1"/>
          </a:solidFill>
        </p:spPr>
        <p:txBody>
          <a:bodyPr wrap="square" rtlCol="0">
            <a:spAutoFit/>
          </a:bodyPr>
          <a:lstStyle/>
          <a:p>
            <a:pPr algn="l"/>
            <a:r>
              <a:rPr lang="en-GB" dirty="0">
                <a:solidFill>
                  <a:schemeClr val="accent5">
                    <a:lumMod val="50000"/>
                  </a:schemeClr>
                </a:solidFill>
                <a:latin typeface="Century Gothic" panose="020B0502020202020204" pitchFamily="34" charset="0"/>
              </a:rPr>
              <a:t>_ _ _ _ _ _ _ _ _ _ _ _ _ _ _ _ _</a:t>
            </a:r>
          </a:p>
        </p:txBody>
      </p:sp>
      <p:sp>
        <p:nvSpPr>
          <p:cNvPr id="9" name="TextBox 8">
            <a:extLst>
              <a:ext uri="{FF2B5EF4-FFF2-40B4-BE49-F238E27FC236}">
                <a16:creationId xmlns:a16="http://schemas.microsoft.com/office/drawing/2014/main" id="{1B116D75-1C0B-4051-9C11-2318C260554A}"/>
              </a:ext>
            </a:extLst>
          </p:cNvPr>
          <p:cNvSpPr txBox="1"/>
          <p:nvPr/>
        </p:nvSpPr>
        <p:spPr>
          <a:xfrm>
            <a:off x="9026760" y="2742420"/>
            <a:ext cx="2230232" cy="369332"/>
          </a:xfrm>
          <a:prstGeom prst="rect">
            <a:avLst/>
          </a:prstGeom>
          <a:solidFill>
            <a:schemeClr val="bg1"/>
          </a:solidFill>
        </p:spPr>
        <p:txBody>
          <a:bodyPr wrap="square" rtlCol="0">
            <a:spAutoFit/>
          </a:bodyPr>
          <a:lstStyle/>
          <a:p>
            <a:pPr algn="l"/>
            <a:r>
              <a:rPr lang="en-GB" dirty="0">
                <a:solidFill>
                  <a:schemeClr val="accent5">
                    <a:lumMod val="50000"/>
                  </a:schemeClr>
                </a:solidFill>
                <a:latin typeface="Century Gothic" panose="020B0502020202020204" pitchFamily="34" charset="0"/>
              </a:rPr>
              <a:t>_ _ _ _ _ _ _ _ _ _ _</a:t>
            </a:r>
          </a:p>
        </p:txBody>
      </p:sp>
      <p:sp>
        <p:nvSpPr>
          <p:cNvPr id="11" name="TextBox 10">
            <a:extLst>
              <a:ext uri="{FF2B5EF4-FFF2-40B4-BE49-F238E27FC236}">
                <a16:creationId xmlns:a16="http://schemas.microsoft.com/office/drawing/2014/main" id="{5784D7BD-7391-476B-B029-41DBDDEFA7EE}"/>
              </a:ext>
            </a:extLst>
          </p:cNvPr>
          <p:cNvSpPr txBox="1"/>
          <p:nvPr/>
        </p:nvSpPr>
        <p:spPr>
          <a:xfrm>
            <a:off x="6096000" y="3529079"/>
            <a:ext cx="2157243" cy="369332"/>
          </a:xfrm>
          <a:prstGeom prst="rect">
            <a:avLst/>
          </a:prstGeom>
          <a:solidFill>
            <a:schemeClr val="bg1"/>
          </a:solidFill>
        </p:spPr>
        <p:txBody>
          <a:bodyPr wrap="square" rtlCol="0">
            <a:spAutoFit/>
          </a:bodyPr>
          <a:lstStyle/>
          <a:p>
            <a:pPr algn="l"/>
            <a:r>
              <a:rPr lang="en-GB" dirty="0">
                <a:solidFill>
                  <a:schemeClr val="accent5">
                    <a:lumMod val="50000"/>
                  </a:schemeClr>
                </a:solidFill>
                <a:latin typeface="Century Gothic" panose="020B0502020202020204" pitchFamily="34" charset="0"/>
              </a:rPr>
              <a:t>_ _ _ _ _ _ _ _ _ _ _</a:t>
            </a:r>
          </a:p>
        </p:txBody>
      </p:sp>
      <p:sp>
        <p:nvSpPr>
          <p:cNvPr id="12" name="TextBox 11">
            <a:extLst>
              <a:ext uri="{FF2B5EF4-FFF2-40B4-BE49-F238E27FC236}">
                <a16:creationId xmlns:a16="http://schemas.microsoft.com/office/drawing/2014/main" id="{C02334F5-6A90-457F-89B2-366967BFB166}"/>
              </a:ext>
            </a:extLst>
          </p:cNvPr>
          <p:cNvSpPr txBox="1"/>
          <p:nvPr/>
        </p:nvSpPr>
        <p:spPr>
          <a:xfrm>
            <a:off x="4132720" y="4237716"/>
            <a:ext cx="2157243" cy="369332"/>
          </a:xfrm>
          <a:prstGeom prst="rect">
            <a:avLst/>
          </a:prstGeom>
          <a:solidFill>
            <a:schemeClr val="bg1"/>
          </a:solidFill>
        </p:spPr>
        <p:txBody>
          <a:bodyPr wrap="square" rtlCol="0">
            <a:spAutoFit/>
          </a:bodyPr>
          <a:lstStyle/>
          <a:p>
            <a:pPr algn="l"/>
            <a:r>
              <a:rPr lang="en-GB" dirty="0">
                <a:solidFill>
                  <a:schemeClr val="accent5">
                    <a:lumMod val="50000"/>
                  </a:schemeClr>
                </a:solidFill>
                <a:latin typeface="Century Gothic" panose="020B0502020202020204" pitchFamily="34" charset="0"/>
              </a:rPr>
              <a:t>_ _ _ _ _ _ _ _ _ _ _</a:t>
            </a:r>
          </a:p>
        </p:txBody>
      </p:sp>
      <p:sp>
        <p:nvSpPr>
          <p:cNvPr id="13" name="TextBox 12">
            <a:extLst>
              <a:ext uri="{FF2B5EF4-FFF2-40B4-BE49-F238E27FC236}">
                <a16:creationId xmlns:a16="http://schemas.microsoft.com/office/drawing/2014/main" id="{743FC9A3-E8DF-4C43-AD71-F7F0BC324DCE}"/>
              </a:ext>
            </a:extLst>
          </p:cNvPr>
          <p:cNvSpPr txBox="1"/>
          <p:nvPr/>
        </p:nvSpPr>
        <p:spPr>
          <a:xfrm>
            <a:off x="1488683" y="4607048"/>
            <a:ext cx="1903499" cy="369332"/>
          </a:xfrm>
          <a:prstGeom prst="rect">
            <a:avLst/>
          </a:prstGeom>
          <a:solidFill>
            <a:schemeClr val="bg1"/>
          </a:solidFill>
        </p:spPr>
        <p:txBody>
          <a:bodyPr wrap="square" rtlCol="0">
            <a:spAutoFit/>
          </a:bodyPr>
          <a:lstStyle/>
          <a:p>
            <a:pPr algn="l"/>
            <a:r>
              <a:rPr lang="en-GB" dirty="0">
                <a:solidFill>
                  <a:schemeClr val="accent5">
                    <a:lumMod val="50000"/>
                  </a:schemeClr>
                </a:solidFill>
                <a:latin typeface="Century Gothic" panose="020B0502020202020204" pitchFamily="34" charset="0"/>
              </a:rPr>
              <a:t>_ _ _ _ _ _ _ _ _ _</a:t>
            </a:r>
          </a:p>
        </p:txBody>
      </p:sp>
      <p:sp>
        <p:nvSpPr>
          <p:cNvPr id="14" name="TextBox 13">
            <a:extLst>
              <a:ext uri="{FF2B5EF4-FFF2-40B4-BE49-F238E27FC236}">
                <a16:creationId xmlns:a16="http://schemas.microsoft.com/office/drawing/2014/main" id="{AFA80ED7-219C-4E33-AC61-2C3BBE5DAF19}"/>
              </a:ext>
            </a:extLst>
          </p:cNvPr>
          <p:cNvSpPr txBox="1"/>
          <p:nvPr/>
        </p:nvSpPr>
        <p:spPr>
          <a:xfrm>
            <a:off x="748145" y="4977630"/>
            <a:ext cx="1027989" cy="369332"/>
          </a:xfrm>
          <a:prstGeom prst="rect">
            <a:avLst/>
          </a:prstGeom>
          <a:solidFill>
            <a:schemeClr val="bg1"/>
          </a:solidFill>
        </p:spPr>
        <p:txBody>
          <a:bodyPr wrap="square" rtlCol="0">
            <a:spAutoFit/>
          </a:bodyPr>
          <a:lstStyle/>
          <a:p>
            <a:pPr algn="l"/>
            <a:r>
              <a:rPr lang="en-GB" dirty="0">
                <a:solidFill>
                  <a:schemeClr val="accent5">
                    <a:lumMod val="50000"/>
                  </a:schemeClr>
                </a:solidFill>
                <a:latin typeface="Century Gothic" panose="020B0502020202020204" pitchFamily="34" charset="0"/>
              </a:rPr>
              <a:t>_ _ _ _ _</a:t>
            </a:r>
          </a:p>
        </p:txBody>
      </p:sp>
      <p:sp>
        <p:nvSpPr>
          <p:cNvPr id="15" name="TextBox 14">
            <a:extLst>
              <a:ext uri="{FF2B5EF4-FFF2-40B4-BE49-F238E27FC236}">
                <a16:creationId xmlns:a16="http://schemas.microsoft.com/office/drawing/2014/main" id="{A66B03E6-8748-4A95-9097-8796479BD874}"/>
              </a:ext>
            </a:extLst>
          </p:cNvPr>
          <p:cNvSpPr txBox="1"/>
          <p:nvPr/>
        </p:nvSpPr>
        <p:spPr>
          <a:xfrm>
            <a:off x="4513028" y="4946353"/>
            <a:ext cx="2535383" cy="369332"/>
          </a:xfrm>
          <a:prstGeom prst="rect">
            <a:avLst/>
          </a:prstGeom>
          <a:solidFill>
            <a:schemeClr val="bg1"/>
          </a:solidFill>
        </p:spPr>
        <p:txBody>
          <a:bodyPr wrap="square" rtlCol="0">
            <a:spAutoFit/>
          </a:bodyPr>
          <a:lstStyle/>
          <a:p>
            <a:pPr algn="l"/>
            <a:r>
              <a:rPr lang="en-GB" dirty="0">
                <a:solidFill>
                  <a:schemeClr val="accent5">
                    <a:lumMod val="50000"/>
                  </a:schemeClr>
                </a:solidFill>
                <a:latin typeface="Century Gothic" panose="020B0502020202020204" pitchFamily="34" charset="0"/>
              </a:rPr>
              <a:t>_ _ _ _ _ _ _ _ _ _ _ _ _</a:t>
            </a:r>
          </a:p>
        </p:txBody>
      </p:sp>
      <p:sp>
        <p:nvSpPr>
          <p:cNvPr id="16" name="Rectangle: Rounded Corners 15">
            <a:extLst>
              <a:ext uri="{FF2B5EF4-FFF2-40B4-BE49-F238E27FC236}">
                <a16:creationId xmlns:a16="http://schemas.microsoft.com/office/drawing/2014/main" id="{11E96BBA-1AB3-452C-B554-D8226CE97B2F}"/>
              </a:ext>
            </a:extLst>
          </p:cNvPr>
          <p:cNvSpPr/>
          <p:nvPr/>
        </p:nvSpPr>
        <p:spPr>
          <a:xfrm>
            <a:off x="8344453" y="2028924"/>
            <a:ext cx="3810970" cy="65700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*der </a:t>
            </a:r>
            <a:r>
              <a:rPr lang="en-GB" sz="2000" dirty="0" err="1">
                <a:latin typeface="Century Gothic" panose="020B0502020202020204" pitchFamily="34" charset="0"/>
              </a:rPr>
              <a:t>Waldbrand</a:t>
            </a:r>
            <a:r>
              <a:rPr lang="en-GB" sz="2000" dirty="0">
                <a:latin typeface="Century Gothic" panose="020B0502020202020204" pitchFamily="34" charset="0"/>
              </a:rPr>
              <a:t> – forest fire</a:t>
            </a:r>
          </a:p>
          <a:p>
            <a:pPr algn="ctr"/>
            <a:r>
              <a:rPr lang="en-GB" sz="2000" dirty="0">
                <a:latin typeface="Century Gothic" panose="020B0502020202020204" pitchFamily="34" charset="0"/>
              </a:rPr>
              <a:t>*das Klima – climate</a:t>
            </a:r>
          </a:p>
        </p:txBody>
      </p:sp>
      <p:sp>
        <p:nvSpPr>
          <p:cNvPr id="17" name="TextBox 16">
            <a:extLst>
              <a:ext uri="{FF2B5EF4-FFF2-40B4-BE49-F238E27FC236}">
                <a16:creationId xmlns:a16="http://schemas.microsoft.com/office/drawing/2014/main" id="{F0A6EC4E-CF63-49B2-A78C-C7F484D6879A}"/>
              </a:ext>
            </a:extLst>
          </p:cNvPr>
          <p:cNvSpPr txBox="1"/>
          <p:nvPr/>
        </p:nvSpPr>
        <p:spPr>
          <a:xfrm>
            <a:off x="10302" y="1348490"/>
            <a:ext cx="6987178" cy="461665"/>
          </a:xfrm>
          <a:prstGeom prst="rect">
            <a:avLst/>
          </a:prstGeom>
          <a:noFill/>
        </p:spPr>
        <p:txBody>
          <a:bodyPr wrap="square" rtlCol="0">
            <a:spAutoFit/>
          </a:bodyPr>
          <a:lstStyle/>
          <a:p>
            <a:r>
              <a:rPr lang="de-DE" sz="2400" dirty="0">
                <a:solidFill>
                  <a:schemeClr val="accent5">
                    <a:lumMod val="50000"/>
                  </a:schemeClr>
                </a:solidFill>
                <a:latin typeface="Century Gothic" panose="020B0502020202020204" pitchFamily="34" charset="0"/>
              </a:rPr>
              <a:t>Hör zu. Schreib 1-8 und die Wörter, die fehlen.  </a:t>
            </a:r>
            <a:endParaRPr lang="en-US" sz="2400" dirty="0">
              <a:solidFill>
                <a:schemeClr val="accent5">
                  <a:lumMod val="50000"/>
                </a:schemeClr>
              </a:solidFill>
              <a:latin typeface="Century Gothic" panose="020B0502020202020204" pitchFamily="34" charset="0"/>
            </a:endParaRPr>
          </a:p>
        </p:txBody>
      </p:sp>
      <p:pic>
        <p:nvPicPr>
          <p:cNvPr id="21" name="Picture 20" descr="A picture containing shape&#10;&#10;Description automatically generated">
            <a:extLst>
              <a:ext uri="{FF2B5EF4-FFF2-40B4-BE49-F238E27FC236}">
                <a16:creationId xmlns:a16="http://schemas.microsoft.com/office/drawing/2014/main" id="{0D0EC9A6-7746-41A8-B947-0FB2AEAF2BB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7667" b="20289"/>
          <a:stretch/>
        </p:blipFill>
        <p:spPr>
          <a:xfrm>
            <a:off x="2974577" y="146918"/>
            <a:ext cx="2626034" cy="1102328"/>
          </a:xfrm>
          <a:prstGeom prst="rect">
            <a:avLst/>
          </a:prstGeom>
        </p:spPr>
      </p:pic>
      <p:pic>
        <p:nvPicPr>
          <p:cNvPr id="23" name="Picture 22" descr="Icon&#10;&#10;Description automatically generated">
            <a:extLst>
              <a:ext uri="{FF2B5EF4-FFF2-40B4-BE49-F238E27FC236}">
                <a16:creationId xmlns:a16="http://schemas.microsoft.com/office/drawing/2014/main" id="{4F10FD38-EB87-4214-B7BA-1A13EEC7B9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20472" y="292746"/>
            <a:ext cx="460248" cy="920496"/>
          </a:xfrm>
          <a:prstGeom prst="rect">
            <a:avLst/>
          </a:prstGeom>
        </p:spPr>
      </p:pic>
      <p:pic>
        <p:nvPicPr>
          <p:cNvPr id="20" name="9.3.2.1 slide 2 2.mp3" descr="9.3.2.1 slide 2 2.mp3">
            <a:hlinkClick r:id="" action="ppaction://media"/>
            <a:extLst>
              <a:ext uri="{FF2B5EF4-FFF2-40B4-BE49-F238E27FC236}">
                <a16:creationId xmlns:a16="http://schemas.microsoft.com/office/drawing/2014/main" id="{44F8BB0D-7C95-254E-A61F-4248B13C30C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0805" y="4862621"/>
            <a:ext cx="474063" cy="474063"/>
          </a:xfrm>
          <a:prstGeom prst="rect">
            <a:avLst/>
          </a:prstGeom>
        </p:spPr>
      </p:pic>
      <p:pic>
        <p:nvPicPr>
          <p:cNvPr id="22" name="9.3.2.1 slide 2 1.mp3" descr="9.3.2.1 slide 2 1.mp3">
            <a:hlinkClick r:id="" action="ppaction://media"/>
            <a:extLst>
              <a:ext uri="{FF2B5EF4-FFF2-40B4-BE49-F238E27FC236}">
                <a16:creationId xmlns:a16="http://schemas.microsoft.com/office/drawing/2014/main" id="{5908FEDA-9EB4-FE42-972E-BD9B907C1237}"/>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784" y="3346485"/>
            <a:ext cx="473456" cy="473456"/>
          </a:xfrm>
          <a:prstGeom prst="rect">
            <a:avLst/>
          </a:prstGeom>
        </p:spPr>
      </p:pic>
      <p:sp>
        <p:nvSpPr>
          <p:cNvPr id="24" name="TextBox 23">
            <a:extLst>
              <a:ext uri="{FF2B5EF4-FFF2-40B4-BE49-F238E27FC236}">
                <a16:creationId xmlns:a16="http://schemas.microsoft.com/office/drawing/2014/main" id="{26EEB5D9-9473-4E91-A898-F3AAE5C12E62}"/>
              </a:ext>
            </a:extLst>
          </p:cNvPr>
          <p:cNvSpPr txBox="1"/>
          <p:nvPr/>
        </p:nvSpPr>
        <p:spPr>
          <a:xfrm>
            <a:off x="8916604" y="3107312"/>
            <a:ext cx="1593272" cy="369332"/>
          </a:xfrm>
          <a:prstGeom prst="rect">
            <a:avLst/>
          </a:prstGeom>
          <a:solidFill>
            <a:schemeClr val="bg1"/>
          </a:solidFill>
        </p:spPr>
        <p:txBody>
          <a:bodyPr wrap="square" rtlCol="0">
            <a:spAutoFit/>
          </a:bodyPr>
          <a:lstStyle/>
          <a:p>
            <a:pPr algn="l"/>
            <a:r>
              <a:rPr lang="en-GB" dirty="0">
                <a:solidFill>
                  <a:schemeClr val="accent5">
                    <a:lumMod val="50000"/>
                  </a:schemeClr>
                </a:solidFill>
                <a:latin typeface="Century Gothic" panose="020B0502020202020204" pitchFamily="34" charset="0"/>
              </a:rPr>
              <a:t>_ _ _ _ _ _ _ _</a:t>
            </a:r>
          </a:p>
        </p:txBody>
      </p:sp>
    </p:spTree>
    <p:extLst>
      <p:ext uri="{BB962C8B-B14F-4D97-AF65-F5344CB8AC3E}">
        <p14:creationId xmlns:p14="http://schemas.microsoft.com/office/powerpoint/2010/main" val="212980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9826" fill="hold"/>
                                        <p:tgtEl>
                                          <p:spTgt spid="20"/>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935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0"/>
                </p:tgtEl>
              </p:cMediaNode>
            </p:audio>
            <p:audio>
              <p:cMediaNode vol="80000">
                <p:cTn id="44" fill="hold" display="0">
                  <p:stCondLst>
                    <p:cond delay="indefinite"/>
                  </p:stCondLst>
                  <p:endCondLst>
                    <p:cond evt="onStopAudio" delay="0">
                      <p:tgtEl>
                        <p:sldTgt/>
                      </p:tgtEl>
                    </p:cond>
                  </p:endCondLst>
                </p:cTn>
                <p:tgtEl>
                  <p:spTgt spid="22"/>
                </p:tgtEl>
              </p:cMediaNode>
            </p:audio>
          </p:childTnLst>
        </p:cTn>
      </p:par>
    </p:tnLst>
    <p:bldLst>
      <p:bldP spid="8" grpId="0" animBg="1"/>
      <p:bldP spid="9" grpId="0" animBg="1"/>
      <p:bldP spid="11" grpId="0" animBg="1"/>
      <p:bldP spid="12" grpId="0" animBg="1"/>
      <p:bldP spid="13" grpId="0" animBg="1"/>
      <p:bldP spid="14" grpId="0" animBg="1"/>
      <p:bldP spid="15"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AA3D88B-81DB-44E5-8156-30D60B42CDDD}"/>
              </a:ext>
            </a:extLst>
          </p:cNvPr>
          <p:cNvSpPr/>
          <p:nvPr/>
        </p:nvSpPr>
        <p:spPr>
          <a:xfrm>
            <a:off x="70527" y="3537621"/>
            <a:ext cx="5361275" cy="45828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04D55CF5-B134-483D-A825-B076BADA9929}"/>
              </a:ext>
            </a:extLst>
          </p:cNvPr>
          <p:cNvSpPr/>
          <p:nvPr/>
        </p:nvSpPr>
        <p:spPr>
          <a:xfrm>
            <a:off x="70527" y="4662303"/>
            <a:ext cx="6797205" cy="46166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E05A0F88-6FC4-459C-AE68-7E506D0042A0}"/>
              </a:ext>
            </a:extLst>
          </p:cNvPr>
          <p:cNvSpPr/>
          <p:nvPr/>
        </p:nvSpPr>
        <p:spPr>
          <a:xfrm>
            <a:off x="90409" y="5703381"/>
            <a:ext cx="4273774" cy="509252"/>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ectangle: Rounded Corners 1">
            <a:extLst>
              <a:ext uri="{FF2B5EF4-FFF2-40B4-BE49-F238E27FC236}">
                <a16:creationId xmlns:a16="http://schemas.microsoft.com/office/drawing/2014/main" id="{03CFD498-090D-4DA9-A0FE-3C40291A6590}"/>
              </a:ext>
            </a:extLst>
          </p:cNvPr>
          <p:cNvSpPr/>
          <p:nvPr/>
        </p:nvSpPr>
        <p:spPr>
          <a:xfrm>
            <a:off x="70528" y="2397050"/>
            <a:ext cx="6777748" cy="484586"/>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7" y="119767"/>
            <a:ext cx="5578189" cy="869950"/>
          </a:xfrm>
          <a:prstGeom prst="rect">
            <a:avLst/>
          </a:prstGeom>
        </p:spPr>
      </p:pic>
      <p:sp>
        <p:nvSpPr>
          <p:cNvPr id="4" name="Title 3"/>
          <p:cNvSpPr>
            <a:spLocks noGrp="1"/>
          </p:cNvSpPr>
          <p:nvPr>
            <p:ph type="title"/>
          </p:nvPr>
        </p:nvSpPr>
        <p:spPr>
          <a:xfrm>
            <a:off x="-18047" y="182691"/>
            <a:ext cx="4840770" cy="707849"/>
          </a:xfrm>
        </p:spPr>
        <p:txBody>
          <a:bodyPr>
            <a:normAutofit fontScale="90000"/>
          </a:bodyPr>
          <a:lstStyle/>
          <a:p>
            <a:r>
              <a:rPr lang="en-GB" sz="3600" b="1" dirty="0">
                <a:solidFill>
                  <a:schemeClr val="bg1"/>
                </a:solidFill>
              </a:rPr>
              <a:t>Verbs with prepositions</a:t>
            </a:r>
          </a:p>
        </p:txBody>
      </p:sp>
      <p:sp>
        <p:nvSpPr>
          <p:cNvPr id="42" name="TextBox 41">
            <a:extLst>
              <a:ext uri="{FF2B5EF4-FFF2-40B4-BE49-F238E27FC236}">
                <a16:creationId xmlns:a16="http://schemas.microsoft.com/office/drawing/2014/main" id="{58ACE505-6069-4759-88F4-487391F7DBD3}"/>
              </a:ext>
            </a:extLst>
          </p:cNvPr>
          <p:cNvSpPr txBox="1"/>
          <p:nvPr/>
        </p:nvSpPr>
        <p:spPr>
          <a:xfrm>
            <a:off x="198867" y="1154618"/>
            <a:ext cx="115703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Prepositions may change the article that follows.</a:t>
            </a:r>
          </a:p>
        </p:txBody>
      </p:sp>
      <p:sp>
        <p:nvSpPr>
          <p:cNvPr id="5" name="Rounded Rectangle 11">
            <a:extLst>
              <a:ext uri="{FF2B5EF4-FFF2-40B4-BE49-F238E27FC236}">
                <a16:creationId xmlns:a16="http://schemas.microsoft.com/office/drawing/2014/main" id="{3EF9E429-BDA9-407B-AE1A-0B86AB15C19C}"/>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EB6AFE8E-3A27-440C-9F7B-FB80C84EED1A}"/>
              </a:ext>
            </a:extLst>
          </p:cNvPr>
          <p:cNvSpPr txBox="1"/>
          <p:nvPr/>
        </p:nvSpPr>
        <p:spPr>
          <a:xfrm>
            <a:off x="90409" y="1970468"/>
            <a:ext cx="115703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Verbs +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always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followed by R2 (accusative):</a:t>
            </a:r>
          </a:p>
        </p:txBody>
      </p:sp>
      <p:sp>
        <p:nvSpPr>
          <p:cNvPr id="7" name="TextBox 6">
            <a:extLst>
              <a:ext uri="{FF2B5EF4-FFF2-40B4-BE49-F238E27FC236}">
                <a16:creationId xmlns:a16="http://schemas.microsoft.com/office/drawing/2014/main" id="{52C2E2CC-DB09-42DE-AEA2-89FDD6AFD66F}"/>
              </a:ext>
            </a:extLst>
          </p:cNvPr>
          <p:cNvSpPr txBox="1"/>
          <p:nvPr/>
        </p:nvSpPr>
        <p:spPr>
          <a:xfrm>
            <a:off x="59775" y="3142740"/>
            <a:ext cx="115703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Verbs +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usually</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followed by R2 (accusative):</a:t>
            </a:r>
          </a:p>
        </p:txBody>
      </p:sp>
      <p:sp>
        <p:nvSpPr>
          <p:cNvPr id="8" name="Speech Bubble: Rectangle with Corners Rounded 7">
            <a:extLst>
              <a:ext uri="{FF2B5EF4-FFF2-40B4-BE49-F238E27FC236}">
                <a16:creationId xmlns:a16="http://schemas.microsoft.com/office/drawing/2014/main" id="{D29A1EFC-CEFF-4948-9B8E-5D1A3C28E81D}"/>
              </a:ext>
            </a:extLst>
          </p:cNvPr>
          <p:cNvSpPr/>
          <p:nvPr/>
        </p:nvSpPr>
        <p:spPr>
          <a:xfrm>
            <a:off x="8460798" y="810963"/>
            <a:ext cx="3532335" cy="1044968"/>
          </a:xfrm>
          <a:prstGeom prst="wedgeRoundRectCallout">
            <a:avLst>
              <a:gd name="adj1" fmla="val -64901"/>
              <a:gd name="adj2" fmla="val 5370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R2 only the masculine article changes:</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den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Wingdings" panose="05000000000000000000" pitchFamily="2" charset="2"/>
              </a:rPr>
              <a:t>ein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Wingdings" panose="05000000000000000000" pitchFamily="2" charset="2"/>
              </a:rPr>
              <a:t>einen</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B6747FE4-CC93-449A-9155-CD4DED7C63E2}"/>
              </a:ext>
            </a:extLst>
          </p:cNvPr>
          <p:cNvSpPr txBox="1"/>
          <p:nvPr/>
        </p:nvSpPr>
        <p:spPr>
          <a:xfrm>
            <a:off x="70528" y="2403170"/>
            <a:ext cx="67096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informiere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Umweltschutz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20CBEACC-214B-4368-8E18-7FBC7913FDB9}"/>
              </a:ext>
            </a:extLst>
          </p:cNvPr>
          <p:cNvSpPr txBox="1"/>
          <p:nvPr/>
        </p:nvSpPr>
        <p:spPr>
          <a:xfrm>
            <a:off x="7029454" y="2303000"/>
            <a:ext cx="51426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 getting informed about environmental protection.</a:t>
            </a:r>
          </a:p>
        </p:txBody>
      </p:sp>
      <p:sp>
        <p:nvSpPr>
          <p:cNvPr id="11" name="TextBox 10">
            <a:extLst>
              <a:ext uri="{FF2B5EF4-FFF2-40B4-BE49-F238E27FC236}">
                <a16:creationId xmlns:a16="http://schemas.microsoft.com/office/drawing/2014/main" id="{D4758974-CBF0-4A16-A69E-E7571DAB880F}"/>
              </a:ext>
            </a:extLst>
          </p:cNvPr>
          <p:cNvSpPr txBox="1"/>
          <p:nvPr/>
        </p:nvSpPr>
        <p:spPr>
          <a:xfrm>
            <a:off x="59775" y="4244577"/>
            <a:ext cx="115703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Verbs +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always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followed by R3 (dative):</a:t>
            </a:r>
          </a:p>
        </p:txBody>
      </p:sp>
      <p:sp>
        <p:nvSpPr>
          <p:cNvPr id="13" name="TextBox 12">
            <a:extLst>
              <a:ext uri="{FF2B5EF4-FFF2-40B4-BE49-F238E27FC236}">
                <a16:creationId xmlns:a16="http://schemas.microsoft.com/office/drawing/2014/main" id="{598D991B-B415-4940-ACC9-E768910A7BF1}"/>
              </a:ext>
            </a:extLst>
          </p:cNvPr>
          <p:cNvSpPr txBox="1"/>
          <p:nvPr/>
        </p:nvSpPr>
        <p:spPr>
          <a:xfrm>
            <a:off x="70528" y="3541001"/>
            <a:ext cx="53612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hofft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Zweck</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85944397-5007-45B4-9826-016317C35B93}"/>
              </a:ext>
            </a:extLst>
          </p:cNvPr>
          <p:cNvSpPr txBox="1"/>
          <p:nvPr/>
        </p:nvSpPr>
        <p:spPr>
          <a:xfrm>
            <a:off x="5687442" y="3541000"/>
            <a:ext cx="58971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t>
            </a:r>
            <a:r>
              <a:rPr kumimoji="0" lang="en-US"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is</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hoping for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good cause.</a:t>
            </a:r>
          </a:p>
        </p:txBody>
      </p:sp>
      <p:sp>
        <p:nvSpPr>
          <p:cNvPr id="15" name="TextBox 14">
            <a:extLst>
              <a:ext uri="{FF2B5EF4-FFF2-40B4-BE49-F238E27FC236}">
                <a16:creationId xmlns:a16="http://schemas.microsoft.com/office/drawing/2014/main" id="{8CD7A9E2-B6EB-440B-B3F0-5927CA2D5EBE}"/>
              </a:ext>
            </a:extLst>
          </p:cNvPr>
          <p:cNvSpPr txBox="1"/>
          <p:nvPr/>
        </p:nvSpPr>
        <p:spPr>
          <a:xfrm>
            <a:off x="90409" y="4678364"/>
            <a:ext cx="69390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Gefahren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6" name="TextBox 15">
            <a:extLst>
              <a:ext uri="{FF2B5EF4-FFF2-40B4-BE49-F238E27FC236}">
                <a16:creationId xmlns:a16="http://schemas.microsoft.com/office/drawing/2014/main" id="{5E39462B-7FF4-4086-A082-A88C4027FE40}"/>
              </a:ext>
            </a:extLst>
          </p:cNvPr>
          <p:cNvSpPr txBox="1"/>
          <p:nvPr/>
        </p:nvSpPr>
        <p:spPr>
          <a:xfrm>
            <a:off x="90409" y="5198707"/>
            <a:ext cx="6524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We’re warning people about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dangers.</a:t>
            </a:r>
          </a:p>
        </p:txBody>
      </p:sp>
      <p:sp>
        <p:nvSpPr>
          <p:cNvPr id="17" name="TextBox 16">
            <a:extLst>
              <a:ext uri="{FF2B5EF4-FFF2-40B4-BE49-F238E27FC236}">
                <a16:creationId xmlns:a16="http://schemas.microsoft.com/office/drawing/2014/main" id="{22A1D2C1-9DD6-42DB-93A4-8076199A06FD}"/>
              </a:ext>
            </a:extLst>
          </p:cNvPr>
          <p:cNvSpPr txBox="1"/>
          <p:nvPr/>
        </p:nvSpPr>
        <p:spPr>
          <a:xfrm>
            <a:off x="70527" y="5747441"/>
            <a:ext cx="53612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nimmt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7F6ACAC2-C4FF-4119-B35D-C7EFF043E6E9}"/>
              </a:ext>
            </a:extLst>
          </p:cNvPr>
          <p:cNvSpPr txBox="1"/>
          <p:nvPr/>
        </p:nvSpPr>
        <p:spPr>
          <a:xfrm>
            <a:off x="4364183" y="5731379"/>
            <a:ext cx="56147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She’s taking part in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action.</a:t>
            </a:r>
          </a:p>
        </p:txBody>
      </p:sp>
      <p:sp>
        <p:nvSpPr>
          <p:cNvPr id="24" name="Speech Bubble: Rectangle with Corners Rounded 23">
            <a:extLst>
              <a:ext uri="{FF2B5EF4-FFF2-40B4-BE49-F238E27FC236}">
                <a16:creationId xmlns:a16="http://schemas.microsoft.com/office/drawing/2014/main" id="{07283D97-184E-4BBB-A761-EDC8D0A878AA}"/>
              </a:ext>
            </a:extLst>
          </p:cNvPr>
          <p:cNvSpPr/>
          <p:nvPr/>
        </p:nvSpPr>
        <p:spPr>
          <a:xfrm>
            <a:off x="7772401" y="3995905"/>
            <a:ext cx="4184928" cy="1151253"/>
          </a:xfrm>
          <a:prstGeom prst="wedgeRoundRectCallout">
            <a:avLst>
              <a:gd name="adj1" fmla="val -67427"/>
              <a:gd name="adj2" fmla="val 3880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In R3 all articles change: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der/das </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dem | ein </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einem</a:t>
            </a:r>
            <a:b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der | eine  einer</a:t>
            </a:r>
            <a:b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b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die (plural)  den</a:t>
            </a:r>
            <a:endPar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CA46521A-5A7C-411B-83B0-27F720526323}"/>
              </a:ext>
            </a:extLst>
          </p:cNvPr>
          <p:cNvSpPr/>
          <p:nvPr/>
        </p:nvSpPr>
        <p:spPr>
          <a:xfrm>
            <a:off x="59775" y="6375528"/>
            <a:ext cx="12112369" cy="457051"/>
          </a:xfrm>
          <a:prstGeom prst="wedgeRoundRectCallout">
            <a:avLst>
              <a:gd name="adj1" fmla="val -50020"/>
              <a:gd name="adj2" fmla="val 2047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Verbs + an are often + R3</a:t>
            </a:r>
            <a:r>
              <a:rPr kumimoji="0" lang="de-DE" sz="2000" b="0" i="0" u="none" strike="noStrike" kern="1200" cap="none" spc="0" normalizeH="0" noProof="0" dirty="0">
                <a:ln>
                  <a:noFill/>
                </a:ln>
                <a:solidFill>
                  <a:prstClr val="white"/>
                </a:solidFill>
                <a:effectLst/>
                <a:uLnTx/>
                <a:uFillTx/>
                <a:latin typeface="Century Gothic" panose="020F0302020204030204"/>
                <a:ea typeface="+mn-ea"/>
                <a:cs typeface="+mn-cs"/>
              </a:rPr>
              <a:t> but d</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on‘t forget that </a:t>
            </a:r>
            <a:r>
              <a:rPr kumimoji="0" lang="de-DE" sz="2000" b="1" i="0" u="none" strike="noStrike" kern="1200" cap="none" spc="0" normalizeH="0" baseline="0" noProof="0" dirty="0">
                <a:ln>
                  <a:noFill/>
                </a:ln>
                <a:solidFill>
                  <a:prstClr val="white"/>
                </a:solidFill>
                <a:effectLst/>
                <a:uLnTx/>
                <a:uFillTx/>
                <a:latin typeface="Century Gothic" panose="020F0302020204030204"/>
                <a:ea typeface="+mn-ea"/>
                <a:cs typeface="+mn-cs"/>
              </a:rPr>
              <a:t>an </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is followed by R2 when there is movement. </a:t>
            </a:r>
          </a:p>
        </p:txBody>
      </p:sp>
      <p:pic>
        <p:nvPicPr>
          <p:cNvPr id="20" name="Picture 19">
            <a:extLst>
              <a:ext uri="{FF2B5EF4-FFF2-40B4-BE49-F238E27FC236}">
                <a16:creationId xmlns:a16="http://schemas.microsoft.com/office/drawing/2014/main" id="{C7580F38-0C62-41AC-8CDE-11DD535170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05" t="27063" r="12729" b="32068"/>
          <a:stretch/>
        </p:blipFill>
        <p:spPr>
          <a:xfrm>
            <a:off x="9074315" y="5273088"/>
            <a:ext cx="1814268" cy="1101766"/>
          </a:xfrm>
          <a:prstGeom prst="rect">
            <a:avLst/>
          </a:prstGeom>
        </p:spPr>
      </p:pic>
    </p:spTree>
    <p:extLst>
      <p:ext uri="{BB962C8B-B14F-4D97-AF65-F5344CB8AC3E}">
        <p14:creationId xmlns:p14="http://schemas.microsoft.com/office/powerpoint/2010/main" val="92033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 grpId="0" animBg="1"/>
      <p:bldP spid="42" grpId="0"/>
      <p:bldP spid="6" grpId="0"/>
      <p:bldP spid="7" grpId="0"/>
      <p:bldP spid="8" grpId="0" animBg="1"/>
      <p:bldP spid="9" grpId="0"/>
      <p:bldP spid="10" grpId="0"/>
      <p:bldP spid="11" grpId="0"/>
      <p:bldP spid="13" grpId="0"/>
      <p:bldP spid="14" grpId="0"/>
      <p:bldP spid="15" grpId="0"/>
      <p:bldP spid="16" grpId="0"/>
      <p:bldP spid="17" grpId="0"/>
      <p:bldP spid="18" grpId="0"/>
      <p:bldP spid="24"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81" y="121034"/>
            <a:ext cx="2642992" cy="869950"/>
          </a:xfrm>
          <a:prstGeom prst="rect">
            <a:avLst/>
          </a:prstGeom>
        </p:spPr>
      </p:pic>
      <p:sp>
        <p:nvSpPr>
          <p:cNvPr id="4" name="Title 3"/>
          <p:cNvSpPr>
            <a:spLocks noGrp="1"/>
          </p:cNvSpPr>
          <p:nvPr>
            <p:ph type="title"/>
          </p:nvPr>
        </p:nvSpPr>
        <p:spPr>
          <a:xfrm>
            <a:off x="-23322" y="147792"/>
            <a:ext cx="3745089" cy="707849"/>
          </a:xfrm>
        </p:spPr>
        <p:txBody>
          <a:bodyPr>
            <a:normAutofit/>
          </a:bodyPr>
          <a:lstStyle/>
          <a:p>
            <a:r>
              <a:rPr lang="en-GB" sz="3600" b="1" dirty="0" err="1">
                <a:solidFill>
                  <a:schemeClr val="bg1"/>
                </a:solidFill>
              </a:rPr>
              <a:t>Im</a:t>
            </a:r>
            <a:r>
              <a:rPr lang="en-GB" sz="3600" b="1" dirty="0">
                <a:solidFill>
                  <a:schemeClr val="bg1"/>
                </a:solidFill>
              </a:rPr>
              <a:t> Radio</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3903576" y="110871"/>
            <a:ext cx="70912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and Wolfgang listen to people’s thoughts about the environment. But reception is bad! </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nvGraphicFramePr>
        <p:xfrm>
          <a:off x="107565" y="1602341"/>
          <a:ext cx="11529614" cy="4473603"/>
        </p:xfrm>
        <a:graphic>
          <a:graphicData uri="http://schemas.openxmlformats.org/drawingml/2006/table">
            <a:tbl>
              <a:tblPr firstRow="1" bandRow="1">
                <a:tableStyleId>{00A15C55-8517-42AA-B614-E9B94910E393}</a:tableStyleId>
              </a:tblPr>
              <a:tblGrid>
                <a:gridCol w="537401">
                  <a:extLst>
                    <a:ext uri="{9D8B030D-6E8A-4147-A177-3AD203B41FA5}">
                      <a16:colId xmlns:a16="http://schemas.microsoft.com/office/drawing/2014/main" val="2607353726"/>
                    </a:ext>
                  </a:extLst>
                </a:gridCol>
                <a:gridCol w="5441447">
                  <a:extLst>
                    <a:ext uri="{9D8B030D-6E8A-4147-A177-3AD203B41FA5}">
                      <a16:colId xmlns:a16="http://schemas.microsoft.com/office/drawing/2014/main" val="1600817978"/>
                    </a:ext>
                  </a:extLst>
                </a:gridCol>
                <a:gridCol w="5550766">
                  <a:extLst>
                    <a:ext uri="{9D8B030D-6E8A-4147-A177-3AD203B41FA5}">
                      <a16:colId xmlns:a16="http://schemas.microsoft.com/office/drawing/2014/main" val="2609792770"/>
                    </a:ext>
                  </a:extLst>
                </a:gridCol>
              </a:tblGrid>
              <a:tr h="497067">
                <a:tc>
                  <a:txBody>
                    <a:bodyPr/>
                    <a:lstStyle/>
                    <a:p>
                      <a:endParaRPr lang="en-GB" b="0" i="0" dirty="0">
                        <a:latin typeface="Century Gothic" panose="020B0502020202020204" pitchFamily="34" charset="0"/>
                      </a:endParaRPr>
                    </a:p>
                  </a:txBody>
                  <a:tcPr>
                    <a:noFill/>
                  </a:tcPr>
                </a:tc>
                <a:tc>
                  <a:txBody>
                    <a:bodyPr/>
                    <a:lstStyle/>
                    <a:p>
                      <a:endParaRPr lang="en-GB" b="0" i="0" dirty="0">
                        <a:latin typeface="Century Gothic" panose="020B0502020202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dirty="0" err="1">
                          <a:latin typeface="Century Gothic" panose="020B0502020202020204" pitchFamily="34" charset="0"/>
                        </a:rPr>
                        <a:t>Akkusativ</a:t>
                      </a:r>
                      <a:r>
                        <a:rPr lang="en-GB" sz="2000" b="1" dirty="0"/>
                        <a:t> </a:t>
                      </a:r>
                      <a:r>
                        <a:rPr lang="en-GB" sz="2000" b="1" dirty="0" err="1"/>
                        <a:t>oder</a:t>
                      </a:r>
                      <a:r>
                        <a:rPr lang="en-GB" sz="2000" b="1" dirty="0"/>
                        <a:t> </a:t>
                      </a:r>
                      <a:r>
                        <a:rPr lang="en-GB" sz="2000" b="1" dirty="0" err="1"/>
                        <a:t>Dativ</a:t>
                      </a:r>
                      <a:r>
                        <a:rPr lang="en-GB" sz="2000" b="1" dirty="0"/>
                        <a:t>?</a:t>
                      </a:r>
                    </a:p>
                  </a:txBody>
                  <a:tcPr/>
                </a:tc>
                <a:extLst>
                  <a:ext uri="{0D108BD9-81ED-4DB2-BD59-A6C34878D82A}">
                    <a16:rowId xmlns:a16="http://schemas.microsoft.com/office/drawing/2014/main" val="1153431983"/>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GB" sz="2000" b="0" i="0" dirty="0" err="1">
                          <a:solidFill>
                            <a:srgbClr val="115076"/>
                          </a:solidFill>
                          <a:latin typeface="Century Gothic" panose="020B0502020202020204" pitchFamily="34" charset="0"/>
                        </a:rPr>
                        <a:t>Wir</a:t>
                      </a:r>
                      <a:r>
                        <a:rPr lang="en-GB" sz="2000" dirty="0">
                          <a:solidFill>
                            <a:srgbClr val="115076"/>
                          </a:solidFill>
                        </a:rPr>
                        <a:t> </a:t>
                      </a:r>
                      <a:r>
                        <a:rPr lang="en-GB" sz="2000" dirty="0" err="1">
                          <a:solidFill>
                            <a:srgbClr val="115076"/>
                          </a:solidFill>
                        </a:rPr>
                        <a:t>hoffen</a:t>
                      </a:r>
                      <a:r>
                        <a:rPr lang="en-GB" sz="2000" dirty="0">
                          <a:solidFill>
                            <a:srgbClr val="115076"/>
                          </a:solidFill>
                        </a:rPr>
                        <a:t> auf</a:t>
                      </a:r>
                    </a:p>
                  </a:txBody>
                  <a:tcPr anchor="ctr"/>
                </a:tc>
                <a:tc>
                  <a:txBody>
                    <a:bodyPr/>
                    <a:lstStyle/>
                    <a:p>
                      <a:r>
                        <a:rPr lang="en-GB" sz="2000" b="0" i="0" dirty="0" err="1">
                          <a:solidFill>
                            <a:schemeClr val="accent1">
                              <a:lumMod val="50000"/>
                            </a:schemeClr>
                          </a:solidFill>
                          <a:latin typeface="Century Gothic" panose="020B0502020202020204" pitchFamily="34" charset="0"/>
                        </a:rPr>
                        <a:t>eine</a:t>
                      </a:r>
                      <a:r>
                        <a:rPr lang="en-GB" sz="2000" dirty="0">
                          <a:solidFill>
                            <a:schemeClr val="accent1">
                              <a:lumMod val="50000"/>
                            </a:schemeClr>
                          </a:solidFill>
                        </a:rPr>
                        <a:t> </a:t>
                      </a:r>
                      <a:r>
                        <a:rPr lang="en-GB" sz="2000" dirty="0" err="1">
                          <a:solidFill>
                            <a:schemeClr val="accent1">
                              <a:lumMod val="50000"/>
                            </a:schemeClr>
                          </a:solidFill>
                        </a:rPr>
                        <a:t>gute</a:t>
                      </a:r>
                      <a:r>
                        <a:rPr lang="en-GB" sz="2000" dirty="0">
                          <a:solidFill>
                            <a:schemeClr val="accent1">
                              <a:lumMod val="50000"/>
                            </a:schemeClr>
                          </a:solidFill>
                        </a:rPr>
                        <a:t> </a:t>
                      </a:r>
                      <a:r>
                        <a:rPr lang="en-GB" sz="2000" dirty="0" err="1">
                          <a:solidFill>
                            <a:schemeClr val="accent1">
                              <a:lumMod val="50000"/>
                            </a:schemeClr>
                          </a:solidFill>
                        </a:rPr>
                        <a:t>Lösung</a:t>
                      </a:r>
                      <a:r>
                        <a:rPr lang="en-GB" sz="2000" dirty="0">
                          <a:solidFill>
                            <a:schemeClr val="accent1">
                              <a:lumMod val="50000"/>
                            </a:schemeClr>
                          </a:solidFill>
                        </a:rPr>
                        <a:t> </a:t>
                      </a:r>
                      <a:r>
                        <a:rPr lang="de-DE" sz="2000" b="0" i="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2000" dirty="0">
                          <a:solidFill>
                            <a:schemeClr val="accent1">
                              <a:lumMod val="50000"/>
                            </a:schemeClr>
                          </a:solidFill>
                        </a:rPr>
                        <a:t> </a:t>
                      </a:r>
                      <a:r>
                        <a:rPr lang="en-GB" sz="2000" dirty="0" err="1">
                          <a:solidFill>
                            <a:schemeClr val="accent1">
                              <a:lumMod val="50000"/>
                            </a:schemeClr>
                          </a:solidFill>
                        </a:rPr>
                        <a:t>einer</a:t>
                      </a:r>
                      <a:r>
                        <a:rPr lang="en-GB" sz="2000" dirty="0">
                          <a:solidFill>
                            <a:schemeClr val="accent1">
                              <a:lumMod val="50000"/>
                            </a:schemeClr>
                          </a:solidFill>
                        </a:rPr>
                        <a:t> </a:t>
                      </a:r>
                      <a:r>
                        <a:rPr lang="en-GB" sz="2000" dirty="0" err="1">
                          <a:solidFill>
                            <a:schemeClr val="accent1">
                              <a:lumMod val="50000"/>
                            </a:schemeClr>
                          </a:solidFill>
                        </a:rPr>
                        <a:t>besseren</a:t>
                      </a:r>
                      <a:r>
                        <a:rPr lang="en-GB" sz="2000" dirty="0">
                          <a:solidFill>
                            <a:schemeClr val="accent1">
                              <a:lumMod val="50000"/>
                            </a:schemeClr>
                          </a:solidFill>
                        </a:rPr>
                        <a:t> Zukunft</a:t>
                      </a:r>
                    </a:p>
                  </a:txBody>
                  <a:tcPr/>
                </a:tc>
                <a:extLst>
                  <a:ext uri="{0D108BD9-81ED-4DB2-BD59-A6C34878D82A}">
                    <a16:rowId xmlns:a16="http://schemas.microsoft.com/office/drawing/2014/main" val="1171492714"/>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US" sz="2000" b="0" i="0" dirty="0">
                          <a:solidFill>
                            <a:srgbClr val="115076"/>
                          </a:solidFill>
                          <a:latin typeface="Century Gothic" panose="020B0502020202020204" pitchFamily="34" charset="0"/>
                        </a:rPr>
                        <a:t>I</a:t>
                      </a:r>
                      <a:r>
                        <a:rPr lang="en-GB" sz="2000" dirty="0" err="1">
                          <a:solidFill>
                            <a:srgbClr val="115076"/>
                          </a:solidFill>
                        </a:rPr>
                        <a:t>ch</a:t>
                      </a:r>
                      <a:r>
                        <a:rPr lang="en-GB" sz="2000" dirty="0">
                          <a:solidFill>
                            <a:srgbClr val="115076"/>
                          </a:solidFill>
                        </a:rPr>
                        <a:t> </a:t>
                      </a:r>
                      <a:r>
                        <a:rPr lang="en-GB" sz="2000" dirty="0" err="1">
                          <a:solidFill>
                            <a:srgbClr val="115076"/>
                          </a:solidFill>
                        </a:rPr>
                        <a:t>habe</a:t>
                      </a:r>
                      <a:r>
                        <a:rPr lang="en-GB" sz="2000" dirty="0">
                          <a:solidFill>
                            <a:srgbClr val="115076"/>
                          </a:solidFill>
                        </a:rPr>
                        <a:t> Angst </a:t>
                      </a:r>
                      <a:r>
                        <a:rPr lang="en-GB" sz="2000" dirty="0" err="1">
                          <a:solidFill>
                            <a:srgbClr val="115076"/>
                          </a:solidFill>
                        </a:rPr>
                        <a:t>vor</a:t>
                      </a:r>
                      <a:endParaRPr lang="en-GB" sz="2000" dirty="0">
                        <a:solidFill>
                          <a:srgbClr val="115076"/>
                        </a:solidFill>
                      </a:endParaRPr>
                    </a:p>
                  </a:txBody>
                  <a:tcPr anchor="ctr"/>
                </a:tc>
                <a:tc>
                  <a:txBody>
                    <a:bodyPr/>
                    <a:lstStyle/>
                    <a:p>
                      <a:r>
                        <a:rPr lang="en-GB" sz="2000" b="0" i="0" dirty="0">
                          <a:solidFill>
                            <a:schemeClr val="accent1">
                              <a:lumMod val="50000"/>
                            </a:schemeClr>
                          </a:solidFill>
                          <a:latin typeface="Century Gothic" panose="020B0502020202020204" pitchFamily="34" charset="0"/>
                        </a:rPr>
                        <a:t>das </a:t>
                      </a:r>
                      <a:r>
                        <a:rPr lang="en-GB" sz="2000" dirty="0" err="1">
                          <a:solidFill>
                            <a:schemeClr val="accent1">
                              <a:lumMod val="50000"/>
                            </a:schemeClr>
                          </a:solidFill>
                        </a:rPr>
                        <a:t>Risiko</a:t>
                      </a:r>
                      <a:r>
                        <a:rPr lang="en-GB" sz="2000" dirty="0">
                          <a:solidFill>
                            <a:schemeClr val="accent1">
                              <a:lumMod val="50000"/>
                            </a:schemeClr>
                          </a:solidFill>
                        </a:rPr>
                        <a:t> </a:t>
                      </a:r>
                      <a:r>
                        <a:rPr lang="de-DE" sz="2000" b="0" i="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2000" dirty="0">
                          <a:solidFill>
                            <a:schemeClr val="accent1">
                              <a:lumMod val="50000"/>
                            </a:schemeClr>
                          </a:solidFill>
                        </a:rPr>
                        <a:t> </a:t>
                      </a:r>
                      <a:r>
                        <a:rPr lang="en-GB" sz="2000" dirty="0" err="1">
                          <a:solidFill>
                            <a:schemeClr val="accent1">
                              <a:lumMod val="50000"/>
                            </a:schemeClr>
                          </a:solidFill>
                        </a:rPr>
                        <a:t>extremem</a:t>
                      </a:r>
                      <a:r>
                        <a:rPr lang="en-GB" sz="2000" dirty="0">
                          <a:solidFill>
                            <a:schemeClr val="accent1">
                              <a:lumMod val="50000"/>
                            </a:schemeClr>
                          </a:solidFill>
                        </a:rPr>
                        <a:t> Wetter</a:t>
                      </a:r>
                    </a:p>
                  </a:txBody>
                  <a:tcPr/>
                </a:tc>
                <a:extLst>
                  <a:ext uri="{0D108BD9-81ED-4DB2-BD59-A6C34878D82A}">
                    <a16:rowId xmlns:a16="http://schemas.microsoft.com/office/drawing/2014/main" val="1961458278"/>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GB" sz="2000" b="0" i="0" dirty="0" err="1">
                          <a:solidFill>
                            <a:srgbClr val="115076"/>
                          </a:solidFill>
                          <a:latin typeface="Century Gothic" panose="020B0502020202020204" pitchFamily="34" charset="0"/>
                        </a:rPr>
                        <a:t>Meine</a:t>
                      </a:r>
                      <a:r>
                        <a:rPr lang="en-GB" sz="2000" dirty="0">
                          <a:solidFill>
                            <a:srgbClr val="115076"/>
                          </a:solidFill>
                        </a:rPr>
                        <a:t> Mutter </a:t>
                      </a:r>
                      <a:r>
                        <a:rPr lang="en-GB" sz="2000" dirty="0" err="1">
                          <a:solidFill>
                            <a:srgbClr val="115076"/>
                          </a:solidFill>
                        </a:rPr>
                        <a:t>nimmt</a:t>
                      </a:r>
                      <a:r>
                        <a:rPr lang="en-GB" sz="2000" dirty="0">
                          <a:solidFill>
                            <a:srgbClr val="115076"/>
                          </a:solidFill>
                        </a:rPr>
                        <a:t> an</a:t>
                      </a:r>
                    </a:p>
                  </a:txBody>
                  <a:tcPr anchor="ctr"/>
                </a:tc>
                <a:tc>
                  <a:txBody>
                    <a:bodyPr/>
                    <a:lstStyle/>
                    <a:p>
                      <a:r>
                        <a:rPr lang="en-GB" sz="2000" b="0" i="0" dirty="0" err="1">
                          <a:solidFill>
                            <a:schemeClr val="accent1">
                              <a:lumMod val="50000"/>
                            </a:schemeClr>
                          </a:solidFill>
                          <a:latin typeface="Century Gothic" panose="020B0502020202020204" pitchFamily="34" charset="0"/>
                        </a:rPr>
                        <a:t>ein</a:t>
                      </a:r>
                      <a:r>
                        <a:rPr lang="en-GB" sz="2000" dirty="0">
                          <a:solidFill>
                            <a:schemeClr val="accent1">
                              <a:lumMod val="50000"/>
                            </a:schemeClr>
                          </a:solidFill>
                        </a:rPr>
                        <a:t> Interview </a:t>
                      </a:r>
                      <a:r>
                        <a:rPr lang="de-DE" sz="2000" b="0" i="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2000" dirty="0" err="1">
                          <a:solidFill>
                            <a:schemeClr val="accent1">
                              <a:lumMod val="50000"/>
                            </a:schemeClr>
                          </a:solidFill>
                        </a:rPr>
                        <a:t>einer</a:t>
                      </a:r>
                      <a:r>
                        <a:rPr lang="en-GB" sz="2000" dirty="0">
                          <a:solidFill>
                            <a:schemeClr val="accent1">
                              <a:lumMod val="50000"/>
                            </a:schemeClr>
                          </a:solidFill>
                        </a:rPr>
                        <a:t> </a:t>
                      </a:r>
                      <a:r>
                        <a:rPr lang="en-GB" sz="2000" dirty="0" err="1">
                          <a:solidFill>
                            <a:schemeClr val="accent1">
                              <a:lumMod val="50000"/>
                            </a:schemeClr>
                          </a:solidFill>
                        </a:rPr>
                        <a:t>Umweltkonferenz</a:t>
                      </a:r>
                      <a:r>
                        <a:rPr lang="en-GB" sz="2000" dirty="0">
                          <a:solidFill>
                            <a:schemeClr val="accent1">
                              <a:lumMod val="50000"/>
                            </a:schemeClr>
                          </a:solidFill>
                        </a:rPr>
                        <a:t> teil</a:t>
                      </a:r>
                    </a:p>
                  </a:txBody>
                  <a:tcPr/>
                </a:tc>
                <a:extLst>
                  <a:ext uri="{0D108BD9-81ED-4DB2-BD59-A6C34878D82A}">
                    <a16:rowId xmlns:a16="http://schemas.microsoft.com/office/drawing/2014/main" val="2189313960"/>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GB" sz="2000" b="0" i="0" dirty="0">
                          <a:solidFill>
                            <a:srgbClr val="115076"/>
                          </a:solidFill>
                          <a:latin typeface="Century Gothic" panose="020B0502020202020204" pitchFamily="34" charset="0"/>
                        </a:rPr>
                        <a:t>Mein </a:t>
                      </a:r>
                      <a:r>
                        <a:rPr lang="en-GB" sz="2000" dirty="0" err="1">
                          <a:solidFill>
                            <a:srgbClr val="115076"/>
                          </a:solidFill>
                        </a:rPr>
                        <a:t>Vater</a:t>
                      </a:r>
                      <a:r>
                        <a:rPr lang="en-GB" sz="2000" dirty="0">
                          <a:solidFill>
                            <a:srgbClr val="115076"/>
                          </a:solidFill>
                        </a:rPr>
                        <a:t> </a:t>
                      </a:r>
                      <a:r>
                        <a:rPr lang="en-GB" sz="2000" dirty="0" err="1">
                          <a:solidFill>
                            <a:srgbClr val="115076"/>
                          </a:solidFill>
                        </a:rPr>
                        <a:t>macht</a:t>
                      </a:r>
                      <a:r>
                        <a:rPr lang="en-GB" sz="2000" dirty="0">
                          <a:solidFill>
                            <a:srgbClr val="115076"/>
                          </a:solidFill>
                        </a:rPr>
                        <a:t> </a:t>
                      </a:r>
                      <a:r>
                        <a:rPr lang="en-GB" sz="2000" dirty="0" err="1">
                          <a:solidFill>
                            <a:srgbClr val="115076"/>
                          </a:solidFill>
                        </a:rPr>
                        <a:t>Druck</a:t>
                      </a:r>
                      <a:r>
                        <a:rPr lang="en-GB" sz="2000" dirty="0">
                          <a:solidFill>
                            <a:srgbClr val="115076"/>
                          </a:solidFill>
                        </a:rPr>
                        <a:t> auf</a:t>
                      </a:r>
                    </a:p>
                  </a:txBody>
                  <a:tcPr anchor="ctr"/>
                </a:tc>
                <a:tc>
                  <a:txBody>
                    <a:bodyPr/>
                    <a:lstStyle/>
                    <a:p>
                      <a:r>
                        <a:rPr lang="en-GB" sz="2000" b="0" i="0" dirty="0">
                          <a:solidFill>
                            <a:schemeClr val="accent1">
                              <a:lumMod val="50000"/>
                            </a:schemeClr>
                          </a:solidFill>
                          <a:latin typeface="Century Gothic" panose="020B0502020202020204" pitchFamily="34" charset="0"/>
                        </a:rPr>
                        <a:t>seine </a:t>
                      </a:r>
                      <a:r>
                        <a:rPr lang="en-GB" sz="2000" dirty="0" err="1">
                          <a:solidFill>
                            <a:schemeClr val="accent1">
                              <a:lumMod val="50000"/>
                            </a:schemeClr>
                          </a:solidFill>
                        </a:rPr>
                        <a:t>lokalen</a:t>
                      </a:r>
                      <a:r>
                        <a:rPr lang="en-GB" sz="2000" dirty="0">
                          <a:solidFill>
                            <a:schemeClr val="accent1">
                              <a:lumMod val="50000"/>
                            </a:schemeClr>
                          </a:solidFill>
                        </a:rPr>
                        <a:t> </a:t>
                      </a:r>
                      <a:r>
                        <a:rPr lang="en-GB" sz="2000" dirty="0" err="1">
                          <a:solidFill>
                            <a:schemeClr val="accent1">
                              <a:lumMod val="50000"/>
                            </a:schemeClr>
                          </a:solidFill>
                        </a:rPr>
                        <a:t>Betriebe</a:t>
                      </a:r>
                      <a:r>
                        <a:rPr lang="de-DE" sz="2000" b="0" i="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|der Schule</a:t>
                      </a:r>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GB" sz="2000" b="0" i="0" dirty="0">
                          <a:solidFill>
                            <a:srgbClr val="115076"/>
                          </a:solidFill>
                          <a:latin typeface="Century Gothic" panose="020B0502020202020204" pitchFamily="34" charset="0"/>
                        </a:rPr>
                        <a:t>Ich </a:t>
                      </a:r>
                      <a:r>
                        <a:rPr lang="en-GB" sz="2000" dirty="0" err="1">
                          <a:solidFill>
                            <a:srgbClr val="115076"/>
                          </a:solidFill>
                        </a:rPr>
                        <a:t>informiere</a:t>
                      </a:r>
                      <a:r>
                        <a:rPr lang="en-GB" sz="2000" dirty="0">
                          <a:solidFill>
                            <a:srgbClr val="115076"/>
                          </a:solidFill>
                        </a:rPr>
                        <a:t> </a:t>
                      </a:r>
                      <a:r>
                        <a:rPr lang="en-GB" sz="2000" dirty="0" err="1">
                          <a:solidFill>
                            <a:srgbClr val="115076"/>
                          </a:solidFill>
                        </a:rPr>
                        <a:t>mich</a:t>
                      </a:r>
                      <a:r>
                        <a:rPr lang="en-GB" sz="2000" dirty="0">
                          <a:solidFill>
                            <a:srgbClr val="115076"/>
                          </a:solidFill>
                        </a:rPr>
                        <a:t> </a:t>
                      </a:r>
                      <a:r>
                        <a:rPr lang="en-GB" sz="2000" dirty="0" err="1">
                          <a:solidFill>
                            <a:srgbClr val="115076"/>
                          </a:solidFill>
                        </a:rPr>
                        <a:t>über</a:t>
                      </a:r>
                      <a:endParaRPr lang="en-GB" sz="2000" dirty="0">
                        <a:solidFill>
                          <a:srgbClr val="115076"/>
                        </a:solidFill>
                      </a:endParaRPr>
                    </a:p>
                  </a:txBody>
                  <a:tcPr anchor="ctr"/>
                </a:tc>
                <a:tc>
                  <a:txBody>
                    <a:bodyPr/>
                    <a:lstStyle/>
                    <a:p>
                      <a:r>
                        <a:rPr lang="en-GB" sz="2000" b="0" i="0" dirty="0">
                          <a:solidFill>
                            <a:schemeClr val="accent1">
                              <a:lumMod val="50000"/>
                            </a:schemeClr>
                          </a:solidFill>
                          <a:latin typeface="Century Gothic" panose="020B0502020202020204" pitchFamily="34" charset="0"/>
                        </a:rPr>
                        <a:t>die </a:t>
                      </a:r>
                      <a:r>
                        <a:rPr lang="en-GB" sz="2000" dirty="0" err="1">
                          <a:solidFill>
                            <a:schemeClr val="accent1">
                              <a:lumMod val="50000"/>
                            </a:schemeClr>
                          </a:solidFill>
                        </a:rPr>
                        <a:t>Natur</a:t>
                      </a:r>
                      <a:r>
                        <a:rPr lang="de-DE" sz="2000" b="0" i="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|dem Problem</a:t>
                      </a:r>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dirty="0" err="1">
                          <a:solidFill>
                            <a:srgbClr val="115076"/>
                          </a:solidFill>
                          <a:latin typeface="Century Gothic" panose="020B0502020202020204" pitchFamily="34" charset="0"/>
                        </a:rPr>
                        <a:t>Wissenschaftler</a:t>
                      </a:r>
                      <a:r>
                        <a:rPr lang="en-GB" sz="2000" dirty="0">
                          <a:solidFill>
                            <a:srgbClr val="115076"/>
                          </a:solidFill>
                        </a:rPr>
                        <a:t> </a:t>
                      </a:r>
                      <a:r>
                        <a:rPr lang="en-GB" sz="2000" dirty="0" err="1">
                          <a:solidFill>
                            <a:srgbClr val="115076"/>
                          </a:solidFill>
                        </a:rPr>
                        <a:t>warnen</a:t>
                      </a:r>
                      <a:r>
                        <a:rPr lang="en-GB" sz="2000" dirty="0">
                          <a:solidFill>
                            <a:srgbClr val="115076"/>
                          </a:solidFill>
                        </a:rPr>
                        <a:t> </a:t>
                      </a:r>
                      <a:r>
                        <a:rPr lang="en-GB" sz="2000" dirty="0" err="1">
                          <a:solidFill>
                            <a:srgbClr val="115076"/>
                          </a:solidFill>
                        </a:rPr>
                        <a:t>vor</a:t>
                      </a:r>
                      <a:endParaRPr lang="en-GB" sz="2000" dirty="0">
                        <a:solidFill>
                          <a:srgbClr val="115076"/>
                        </a:solidFill>
                      </a:endParaRPr>
                    </a:p>
                  </a:txBody>
                  <a:tcPr anchor="ctr"/>
                </a:tc>
                <a:tc>
                  <a:txBody>
                    <a:bodyPr/>
                    <a:lstStyle/>
                    <a:p>
                      <a:r>
                        <a:rPr lang="en-GB" sz="2000" b="0" i="0" dirty="0">
                          <a:solidFill>
                            <a:schemeClr val="accent1">
                              <a:lumMod val="50000"/>
                            </a:schemeClr>
                          </a:solidFill>
                          <a:latin typeface="Century Gothic" panose="020B0502020202020204" pitchFamily="34" charset="0"/>
                        </a:rPr>
                        <a:t>die </a:t>
                      </a:r>
                      <a:r>
                        <a:rPr lang="en-GB" sz="2000" dirty="0" err="1">
                          <a:solidFill>
                            <a:schemeClr val="accent1">
                              <a:lumMod val="50000"/>
                            </a:schemeClr>
                          </a:solidFill>
                        </a:rPr>
                        <a:t>Gefahr</a:t>
                      </a:r>
                      <a:r>
                        <a:rPr lang="de-DE" sz="2000" b="0" i="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2000" dirty="0" err="1">
                          <a:solidFill>
                            <a:schemeClr val="accent1">
                              <a:lumMod val="50000"/>
                            </a:schemeClr>
                          </a:solidFill>
                        </a:rPr>
                        <a:t>dem</a:t>
                      </a:r>
                      <a:r>
                        <a:rPr lang="en-GB" sz="2000" dirty="0">
                          <a:solidFill>
                            <a:schemeClr val="accent1">
                              <a:lumMod val="50000"/>
                            </a:schemeClr>
                          </a:solidFill>
                        </a:rPr>
                        <a:t> </a:t>
                      </a:r>
                      <a:r>
                        <a:rPr lang="en-GB" sz="2000" dirty="0" err="1">
                          <a:solidFill>
                            <a:schemeClr val="accent1">
                              <a:lumMod val="50000"/>
                            </a:schemeClr>
                          </a:solidFill>
                        </a:rPr>
                        <a:t>heißen</a:t>
                      </a:r>
                      <a:r>
                        <a:rPr lang="en-GB" sz="2000" dirty="0">
                          <a:solidFill>
                            <a:schemeClr val="accent1">
                              <a:lumMod val="50000"/>
                            </a:schemeClr>
                          </a:solidFill>
                        </a:rPr>
                        <a:t> Sommer</a:t>
                      </a:r>
                    </a:p>
                  </a:txBody>
                  <a:tcPr/>
                </a:tc>
                <a:extLst>
                  <a:ext uri="{0D108BD9-81ED-4DB2-BD59-A6C34878D82A}">
                    <a16:rowId xmlns:a16="http://schemas.microsoft.com/office/drawing/2014/main" val="664931564"/>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dirty="0" err="1">
                          <a:solidFill>
                            <a:srgbClr val="115076"/>
                          </a:solidFill>
                          <a:latin typeface="Century Gothic" panose="020B0502020202020204" pitchFamily="34" charset="0"/>
                        </a:rPr>
                        <a:t>Wir</a:t>
                      </a:r>
                      <a:r>
                        <a:rPr lang="en-GB" sz="2000" dirty="0">
                          <a:solidFill>
                            <a:srgbClr val="115076"/>
                          </a:solidFill>
                        </a:rPr>
                        <a:t> </a:t>
                      </a:r>
                      <a:r>
                        <a:rPr lang="en-GB" sz="2000" dirty="0" err="1">
                          <a:solidFill>
                            <a:srgbClr val="115076"/>
                          </a:solidFill>
                        </a:rPr>
                        <a:t>schützen</a:t>
                      </a:r>
                      <a:r>
                        <a:rPr lang="en-GB" sz="2000" dirty="0">
                          <a:solidFill>
                            <a:srgbClr val="115076"/>
                          </a:solidFill>
                        </a:rPr>
                        <a:t> die </a:t>
                      </a:r>
                      <a:r>
                        <a:rPr lang="en-GB" sz="2000" dirty="0" err="1">
                          <a:solidFill>
                            <a:srgbClr val="115076"/>
                          </a:solidFill>
                        </a:rPr>
                        <a:t>Küste</a:t>
                      </a:r>
                      <a:r>
                        <a:rPr lang="en-GB" sz="2000" dirty="0">
                          <a:solidFill>
                            <a:srgbClr val="115076"/>
                          </a:solidFill>
                        </a:rPr>
                        <a:t> </a:t>
                      </a:r>
                      <a:r>
                        <a:rPr lang="en-GB" sz="2000" dirty="0" err="1">
                          <a:solidFill>
                            <a:srgbClr val="115076"/>
                          </a:solidFill>
                        </a:rPr>
                        <a:t>vor</a:t>
                      </a:r>
                      <a:endParaRPr lang="en-GB" sz="2000" dirty="0">
                        <a:solidFill>
                          <a:srgbClr val="115076"/>
                        </a:solidFill>
                      </a:endParaRPr>
                    </a:p>
                  </a:txBody>
                  <a:tcPr anchor="ctr"/>
                </a:tc>
                <a:tc>
                  <a:txBody>
                    <a:bodyPr/>
                    <a:lstStyle/>
                    <a:p>
                      <a:r>
                        <a:rPr lang="en-GB" sz="2000" b="0" i="0" dirty="0">
                          <a:solidFill>
                            <a:schemeClr val="accent1">
                              <a:lumMod val="50000"/>
                            </a:schemeClr>
                          </a:solidFill>
                          <a:latin typeface="Century Gothic" panose="020B0502020202020204" pitchFamily="34" charset="0"/>
                        </a:rPr>
                        <a:t>das Wasser </a:t>
                      </a:r>
                      <a:r>
                        <a:rPr lang="de-DE" sz="2000" b="0" i="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2000" dirty="0" err="1">
                          <a:solidFill>
                            <a:schemeClr val="accent1">
                              <a:lumMod val="50000"/>
                            </a:schemeClr>
                          </a:solidFill>
                        </a:rPr>
                        <a:t>dem</a:t>
                      </a:r>
                      <a:r>
                        <a:rPr lang="en-GB" sz="2000" dirty="0">
                          <a:solidFill>
                            <a:schemeClr val="accent1">
                              <a:lumMod val="50000"/>
                            </a:schemeClr>
                          </a:solidFill>
                        </a:rPr>
                        <a:t> Meer</a:t>
                      </a:r>
                    </a:p>
                  </a:txBody>
                  <a:tcPr/>
                </a:tc>
                <a:extLst>
                  <a:ext uri="{0D108BD9-81ED-4DB2-BD59-A6C34878D82A}">
                    <a16:rowId xmlns:a16="http://schemas.microsoft.com/office/drawing/2014/main" val="2371851735"/>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US" sz="2000" b="0" i="0" dirty="0">
                          <a:solidFill>
                            <a:srgbClr val="115076"/>
                          </a:solidFill>
                          <a:latin typeface="Century Gothic" panose="020B0502020202020204" pitchFamily="34" charset="0"/>
                        </a:rPr>
                        <a:t>I</a:t>
                      </a:r>
                      <a:r>
                        <a:rPr lang="en-GB" sz="2000" dirty="0" err="1">
                          <a:solidFill>
                            <a:srgbClr val="115076"/>
                          </a:solidFill>
                        </a:rPr>
                        <a:t>ch</a:t>
                      </a:r>
                      <a:r>
                        <a:rPr lang="en-GB" sz="2000" dirty="0">
                          <a:solidFill>
                            <a:srgbClr val="115076"/>
                          </a:solidFill>
                        </a:rPr>
                        <a:t> </a:t>
                      </a:r>
                      <a:r>
                        <a:rPr lang="en-GB" sz="2000" dirty="0" err="1">
                          <a:solidFill>
                            <a:srgbClr val="115076"/>
                          </a:solidFill>
                        </a:rPr>
                        <a:t>freue</a:t>
                      </a:r>
                      <a:r>
                        <a:rPr lang="en-GB" sz="2000" dirty="0">
                          <a:solidFill>
                            <a:srgbClr val="115076"/>
                          </a:solidFill>
                        </a:rPr>
                        <a:t> </a:t>
                      </a:r>
                      <a:r>
                        <a:rPr lang="en-GB" sz="2000" dirty="0" err="1">
                          <a:solidFill>
                            <a:srgbClr val="115076"/>
                          </a:solidFill>
                        </a:rPr>
                        <a:t>mich</a:t>
                      </a:r>
                      <a:r>
                        <a:rPr lang="en-GB" sz="2000" dirty="0">
                          <a:solidFill>
                            <a:srgbClr val="115076"/>
                          </a:solidFill>
                        </a:rPr>
                        <a:t> auf</a:t>
                      </a:r>
                    </a:p>
                  </a:txBody>
                  <a:tcPr anchor="ctr"/>
                </a:tc>
                <a:tc>
                  <a:txBody>
                    <a:bodyPr/>
                    <a:lstStyle/>
                    <a:p>
                      <a:r>
                        <a:rPr lang="en-GB" sz="2000" b="0" i="0" dirty="0" err="1">
                          <a:solidFill>
                            <a:schemeClr val="accent1">
                              <a:lumMod val="50000"/>
                            </a:schemeClr>
                          </a:solidFill>
                          <a:latin typeface="Century Gothic" panose="020B0502020202020204" pitchFamily="34" charset="0"/>
                        </a:rPr>
                        <a:t>einen</a:t>
                      </a:r>
                      <a:r>
                        <a:rPr lang="en-GB" sz="2000" dirty="0">
                          <a:solidFill>
                            <a:schemeClr val="accent1">
                              <a:lumMod val="50000"/>
                            </a:schemeClr>
                          </a:solidFill>
                        </a:rPr>
                        <a:t> </a:t>
                      </a:r>
                      <a:r>
                        <a:rPr lang="en-GB" sz="2000" dirty="0" err="1">
                          <a:solidFill>
                            <a:schemeClr val="accent1">
                              <a:lumMod val="50000"/>
                            </a:schemeClr>
                          </a:solidFill>
                        </a:rPr>
                        <a:t>neuen</a:t>
                      </a:r>
                      <a:r>
                        <a:rPr lang="en-GB" sz="2000" dirty="0">
                          <a:solidFill>
                            <a:schemeClr val="accent1">
                              <a:lumMod val="50000"/>
                            </a:schemeClr>
                          </a:solidFill>
                        </a:rPr>
                        <a:t> Wald</a:t>
                      </a:r>
                      <a:r>
                        <a:rPr lang="de-DE" sz="2000" b="0" i="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|einem sauberen Auto</a:t>
                      </a:r>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9.3.2.1 slide 12 1.wav"/>
            </a:hlinkClick>
            <a:extLst>
              <a:ext uri="{FF2B5EF4-FFF2-40B4-BE49-F238E27FC236}">
                <a16:creationId xmlns:a16="http://schemas.microsoft.com/office/drawing/2014/main" id="{3B418770-1E72-B240-9307-3BBF955557C6}"/>
              </a:ext>
            </a:extLst>
          </p:cNvPr>
          <p:cNvSpPr/>
          <p:nvPr/>
        </p:nvSpPr>
        <p:spPr>
          <a:xfrm>
            <a:off x="183412" y="216001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9.3.2.1 slide 12 2.wav"/>
            </a:hlinkClick>
            <a:extLst>
              <a:ext uri="{FF2B5EF4-FFF2-40B4-BE49-F238E27FC236}">
                <a16:creationId xmlns:a16="http://schemas.microsoft.com/office/drawing/2014/main" id="{F18D09F0-0D24-5B4F-A26E-132DCCD8073A}"/>
              </a:ext>
            </a:extLst>
          </p:cNvPr>
          <p:cNvSpPr/>
          <p:nvPr/>
        </p:nvSpPr>
        <p:spPr>
          <a:xfrm>
            <a:off x="183412" y="263264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689028" y="2680365"/>
            <a:ext cx="3738115" cy="39600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Action Button: Custom 16">
            <a:hlinkClick r:id="" action="ppaction://noaction" highlightClick="1">
              <a:snd r:embed="rId6" name="9.3.2.1 slide 12 3.wav"/>
            </a:hlinkClick>
            <a:extLst>
              <a:ext uri="{FF2B5EF4-FFF2-40B4-BE49-F238E27FC236}">
                <a16:creationId xmlns:a16="http://schemas.microsoft.com/office/drawing/2014/main" id="{747EFDEF-0DCF-DB44-BBF0-27990DDE521B}"/>
              </a:ext>
            </a:extLst>
          </p:cNvPr>
          <p:cNvSpPr/>
          <p:nvPr/>
        </p:nvSpPr>
        <p:spPr>
          <a:xfrm>
            <a:off x="181334" y="314334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747629" y="3187797"/>
            <a:ext cx="3898994" cy="32262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Action Button: Custom 16">
            <a:hlinkClick r:id="" action="ppaction://noaction" highlightClick="1">
              <a:snd r:embed="rId7" name="9.3.2.1 slide 12 4.wav"/>
            </a:hlinkClick>
            <a:extLst>
              <a:ext uri="{FF2B5EF4-FFF2-40B4-BE49-F238E27FC236}">
                <a16:creationId xmlns:a16="http://schemas.microsoft.com/office/drawing/2014/main" id="{408DED6B-8D00-7843-820C-3A35CED50594}"/>
              </a:ext>
            </a:extLst>
          </p:cNvPr>
          <p:cNvSpPr/>
          <p:nvPr/>
        </p:nvSpPr>
        <p:spPr>
          <a:xfrm>
            <a:off x="181334" y="362550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651103" y="3653818"/>
            <a:ext cx="3868804" cy="34382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Action Button: Custom 16">
            <a:hlinkClick r:id="" action="ppaction://noaction" highlightClick="1">
              <a:snd r:embed="rId8" name="9.3.2.1 slide 12 5.wav"/>
            </a:hlinkClick>
            <a:extLst>
              <a:ext uri="{FF2B5EF4-FFF2-40B4-BE49-F238E27FC236}">
                <a16:creationId xmlns:a16="http://schemas.microsoft.com/office/drawing/2014/main" id="{25121CCC-82F7-F14F-B30E-8A5AD31BE634}"/>
              </a:ext>
            </a:extLst>
          </p:cNvPr>
          <p:cNvSpPr/>
          <p:nvPr/>
        </p:nvSpPr>
        <p:spPr>
          <a:xfrm>
            <a:off x="181334" y="414304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1040072" y="2684117"/>
            <a:ext cx="50800" cy="4571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Action Button: Custom 16">
            <a:hlinkClick r:id="" action="ppaction://noaction" highlightClick="1">
              <a:snd r:embed="rId9" name="9.3.2.1 slide 12 6.wav"/>
            </a:hlinkClick>
            <a:extLst>
              <a:ext uri="{FF2B5EF4-FFF2-40B4-BE49-F238E27FC236}">
                <a16:creationId xmlns:a16="http://schemas.microsoft.com/office/drawing/2014/main" id="{DA5FAA28-0FFE-FD44-82BD-8BEA8CA05A2D}"/>
              </a:ext>
            </a:extLst>
          </p:cNvPr>
          <p:cNvSpPr/>
          <p:nvPr/>
        </p:nvSpPr>
        <p:spPr>
          <a:xfrm>
            <a:off x="186128" y="462896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689028" y="4667880"/>
            <a:ext cx="3830879" cy="34828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Action Button: Custom 16">
            <a:hlinkClick r:id="" action="ppaction://noaction" highlightClick="1">
              <a:snd r:embed="rId10" name="9.3.2.1 slide 12 7.wav"/>
            </a:hlinkClick>
            <a:extLst>
              <a:ext uri="{FF2B5EF4-FFF2-40B4-BE49-F238E27FC236}">
                <a16:creationId xmlns:a16="http://schemas.microsoft.com/office/drawing/2014/main" id="{B941CF18-9FF3-084E-9E12-F82721CE7509}"/>
              </a:ext>
            </a:extLst>
          </p:cNvPr>
          <p:cNvSpPr/>
          <p:nvPr/>
        </p:nvSpPr>
        <p:spPr>
          <a:xfrm>
            <a:off x="191528" y="513533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671491" y="5141967"/>
            <a:ext cx="3277814" cy="34828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Action Button: Custom 16">
            <a:hlinkClick r:id="" action="ppaction://noaction" highlightClick="1">
              <a:snd r:embed="rId11" name="9.3.2.1 slide 12 8.wav"/>
            </a:hlinkClick>
            <a:extLst>
              <a:ext uri="{FF2B5EF4-FFF2-40B4-BE49-F238E27FC236}">
                <a16:creationId xmlns:a16="http://schemas.microsoft.com/office/drawing/2014/main" id="{13F9AB66-2DAB-A849-89C4-7AF59987F5A8}"/>
              </a:ext>
            </a:extLst>
          </p:cNvPr>
          <p:cNvSpPr/>
          <p:nvPr/>
        </p:nvSpPr>
        <p:spPr>
          <a:xfrm>
            <a:off x="181334" y="562247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689027" y="5565107"/>
            <a:ext cx="2813089" cy="45336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062" name="Picture 14" descr="Headphones, Microphone, Record, Music, Sound, Audio">
            <a:extLst>
              <a:ext uri="{FF2B5EF4-FFF2-40B4-BE49-F238E27FC236}">
                <a16:creationId xmlns:a16="http://schemas.microsoft.com/office/drawing/2014/main" id="{981EFADA-7EC5-4ABD-9E6B-85E96F0B19D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63856" y="93239"/>
            <a:ext cx="1044733" cy="1109451"/>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descr="text box hiding answer">
            <a:extLst>
              <a:ext uri="{FF2B5EF4-FFF2-40B4-BE49-F238E27FC236}">
                <a16:creationId xmlns:a16="http://schemas.microsoft.com/office/drawing/2014/main" id="{13AA7F5B-9367-4F6D-9A6D-6BB80E57921A}"/>
              </a:ext>
            </a:extLst>
          </p:cNvPr>
          <p:cNvSpPr txBox="1"/>
          <p:nvPr/>
        </p:nvSpPr>
        <p:spPr>
          <a:xfrm>
            <a:off x="728390" y="2205861"/>
            <a:ext cx="3277814" cy="30893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940F2C84-12C9-4891-8EB5-8C926326741A}"/>
              </a:ext>
            </a:extLst>
          </p:cNvPr>
          <p:cNvSpPr txBox="1"/>
          <p:nvPr/>
        </p:nvSpPr>
        <p:spPr>
          <a:xfrm>
            <a:off x="747629" y="4116273"/>
            <a:ext cx="3463520" cy="39600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25F8A2A8-DE5D-489A-A135-A95D42A55CFF}"/>
              </a:ext>
            </a:extLst>
          </p:cNvPr>
          <p:cNvSpPr txBox="1"/>
          <p:nvPr/>
        </p:nvSpPr>
        <p:spPr>
          <a:xfrm>
            <a:off x="162981" y="1154269"/>
            <a:ext cx="7970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1-8 und 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Satzende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 name="Picture 2" descr="Tree, Trunk, Leaves, Branches, Nature, Outdoors">
            <a:extLst>
              <a:ext uri="{FF2B5EF4-FFF2-40B4-BE49-F238E27FC236}">
                <a16:creationId xmlns:a16="http://schemas.microsoft.com/office/drawing/2014/main" id="{0B6F1649-0F6C-4DF3-A6AA-19108946B89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69274" y="845869"/>
            <a:ext cx="722743" cy="7813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World, Earth, Planet, Globe, Map, Geography">
            <a:extLst>
              <a:ext uri="{FF2B5EF4-FFF2-40B4-BE49-F238E27FC236}">
                <a16:creationId xmlns:a16="http://schemas.microsoft.com/office/drawing/2014/main" id="{EAE062F6-4C65-4C50-863D-B926FDE839E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896315" y="845869"/>
            <a:ext cx="736710" cy="73671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descr="text box hiding answer">
            <a:extLst>
              <a:ext uri="{FF2B5EF4-FFF2-40B4-BE49-F238E27FC236}">
                <a16:creationId xmlns:a16="http://schemas.microsoft.com/office/drawing/2014/main" id="{F18AE045-0139-434C-9CDF-0FFA8042860D}"/>
              </a:ext>
            </a:extLst>
          </p:cNvPr>
          <p:cNvSpPr txBox="1"/>
          <p:nvPr/>
        </p:nvSpPr>
        <p:spPr>
          <a:xfrm>
            <a:off x="8344280" y="2133220"/>
            <a:ext cx="3064880" cy="30893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TextBox 48" descr="text box hiding answer">
            <a:extLst>
              <a:ext uri="{FF2B5EF4-FFF2-40B4-BE49-F238E27FC236}">
                <a16:creationId xmlns:a16="http://schemas.microsoft.com/office/drawing/2014/main" id="{1C791AEC-B185-4A4F-9D2F-930B21295C8E}"/>
              </a:ext>
            </a:extLst>
          </p:cNvPr>
          <p:cNvSpPr txBox="1"/>
          <p:nvPr/>
        </p:nvSpPr>
        <p:spPr>
          <a:xfrm>
            <a:off x="6135681" y="2632647"/>
            <a:ext cx="1509924" cy="40995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TextBox 49" descr="text box hiding answer">
            <a:extLst>
              <a:ext uri="{FF2B5EF4-FFF2-40B4-BE49-F238E27FC236}">
                <a16:creationId xmlns:a16="http://schemas.microsoft.com/office/drawing/2014/main" id="{0419EA73-02AF-42C8-BF47-C9633F8430A4}"/>
              </a:ext>
            </a:extLst>
          </p:cNvPr>
          <p:cNvSpPr txBox="1"/>
          <p:nvPr/>
        </p:nvSpPr>
        <p:spPr>
          <a:xfrm>
            <a:off x="6135681" y="3149934"/>
            <a:ext cx="1781822" cy="34828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1" name="TextBox 50" descr="text box hiding answer">
            <a:extLst>
              <a:ext uri="{FF2B5EF4-FFF2-40B4-BE49-F238E27FC236}">
                <a16:creationId xmlns:a16="http://schemas.microsoft.com/office/drawing/2014/main" id="{DF847342-733E-4176-8F2B-165DD6A55F02}"/>
              </a:ext>
            </a:extLst>
          </p:cNvPr>
          <p:cNvSpPr txBox="1"/>
          <p:nvPr/>
        </p:nvSpPr>
        <p:spPr>
          <a:xfrm>
            <a:off x="8850516" y="3649364"/>
            <a:ext cx="1576037" cy="34828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2" name="TextBox 51" descr="text box hiding answer">
            <a:extLst>
              <a:ext uri="{FF2B5EF4-FFF2-40B4-BE49-F238E27FC236}">
                <a16:creationId xmlns:a16="http://schemas.microsoft.com/office/drawing/2014/main" id="{A4731EEA-571A-4ECF-B4F3-C878839F9615}"/>
              </a:ext>
            </a:extLst>
          </p:cNvPr>
          <p:cNvSpPr txBox="1"/>
          <p:nvPr/>
        </p:nvSpPr>
        <p:spPr>
          <a:xfrm>
            <a:off x="7386729" y="4166902"/>
            <a:ext cx="1908933" cy="30893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TextBox 52" descr="text box hiding answer">
            <a:extLst>
              <a:ext uri="{FF2B5EF4-FFF2-40B4-BE49-F238E27FC236}">
                <a16:creationId xmlns:a16="http://schemas.microsoft.com/office/drawing/2014/main" id="{15DFD0AA-9B86-4E02-B68E-6E0EDBB5DC60}"/>
              </a:ext>
            </a:extLst>
          </p:cNvPr>
          <p:cNvSpPr txBox="1"/>
          <p:nvPr/>
        </p:nvSpPr>
        <p:spPr>
          <a:xfrm>
            <a:off x="6102948" y="4627404"/>
            <a:ext cx="1576037" cy="34828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descr="text box hiding answer">
            <a:extLst>
              <a:ext uri="{FF2B5EF4-FFF2-40B4-BE49-F238E27FC236}">
                <a16:creationId xmlns:a16="http://schemas.microsoft.com/office/drawing/2014/main" id="{FF3D207C-D9E8-4CE5-8CBE-D25F3C8E4593}"/>
              </a:ext>
            </a:extLst>
          </p:cNvPr>
          <p:cNvSpPr txBox="1"/>
          <p:nvPr/>
        </p:nvSpPr>
        <p:spPr>
          <a:xfrm>
            <a:off x="6142228" y="5118852"/>
            <a:ext cx="1576038" cy="39600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5" name="TextBox 54" descr="text box hiding answer">
            <a:extLst>
              <a:ext uri="{FF2B5EF4-FFF2-40B4-BE49-F238E27FC236}">
                <a16:creationId xmlns:a16="http://schemas.microsoft.com/office/drawing/2014/main" id="{D87D5945-E774-4CE8-84C9-97D9E20F55AD}"/>
              </a:ext>
            </a:extLst>
          </p:cNvPr>
          <p:cNvSpPr txBox="1"/>
          <p:nvPr/>
        </p:nvSpPr>
        <p:spPr>
          <a:xfrm>
            <a:off x="8495616" y="5625884"/>
            <a:ext cx="2925578" cy="30893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Speech Bubble: Rectangle with Corners Rounded 35">
            <a:extLst>
              <a:ext uri="{FF2B5EF4-FFF2-40B4-BE49-F238E27FC236}">
                <a16:creationId xmlns:a16="http://schemas.microsoft.com/office/drawing/2014/main" id="{4EC1B0F1-2633-4F75-8D7D-834F66D4F6C1}"/>
              </a:ext>
            </a:extLst>
          </p:cNvPr>
          <p:cNvSpPr/>
          <p:nvPr/>
        </p:nvSpPr>
        <p:spPr>
          <a:xfrm>
            <a:off x="3872823" y="73093"/>
            <a:ext cx="8220031" cy="2042083"/>
          </a:xfrm>
          <a:prstGeom prst="wedgeRoundRectCallout">
            <a:avLst>
              <a:gd name="adj1" fmla="val 12541"/>
              <a:gd name="adj2" fmla="val 7409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We often refer to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Wetter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without ‘the’ and the adjective ending then matches the article ending:</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Zum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Beispiel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schlechte</a:t>
            </a:r>
            <a:r>
              <a:rPr kumimoji="0" lang="en-GB" sz="2000" b="1" i="0" u="sng" strike="noStrike" kern="1200" cap="none" spc="0" normalizeH="0" baseline="0" noProof="0" dirty="0" err="1">
                <a:ln>
                  <a:noFill/>
                </a:ln>
                <a:solidFill>
                  <a:prstClr val="white"/>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Wetter. </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It is bad weather. (R1, nominative)</a:t>
            </a:r>
            <a:b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Man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warnt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vor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schlechte</a:t>
            </a:r>
            <a:r>
              <a:rPr kumimoji="0" lang="en-GB" sz="2000" b="1" i="0" u="sng" strike="noStrike" kern="1200" cap="none" spc="0" normalizeH="0" baseline="0" noProof="0" dirty="0" err="1">
                <a:ln>
                  <a:noFill/>
                </a:ln>
                <a:solidFill>
                  <a:prstClr val="white"/>
                </a:solidFill>
                <a:effectLst/>
                <a:uLnTx/>
                <a:uFillTx/>
                <a:latin typeface="Century Gothic" panose="020F0302020204030204"/>
                <a:ea typeface="+mn-ea"/>
                <a:cs typeface="+mn-cs"/>
              </a:rPr>
              <a:t>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Wetter. </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(R3, dative)</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People warn of bad weather. </a:t>
            </a:r>
          </a:p>
        </p:txBody>
      </p:sp>
      <p:sp>
        <p:nvSpPr>
          <p:cNvPr id="37" name="Action Button: Custom 16">
            <a:hlinkClick r:id="" action="ppaction://noaction" highlightClick="1">
              <a:snd r:embed="rId15" name="9.3.2.1 slide 12 1b.wav"/>
            </a:hlinkClick>
            <a:extLst>
              <a:ext uri="{FF2B5EF4-FFF2-40B4-BE49-F238E27FC236}">
                <a16:creationId xmlns:a16="http://schemas.microsoft.com/office/drawing/2014/main" id="{92A289EB-FD81-47AA-96B4-E79BCB0C8990}"/>
              </a:ext>
            </a:extLst>
          </p:cNvPr>
          <p:cNvSpPr/>
          <p:nvPr/>
        </p:nvSpPr>
        <p:spPr>
          <a:xfrm>
            <a:off x="11619229" y="2118926"/>
            <a:ext cx="393922" cy="357939"/>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38" name="Action Button: Custom 16">
            <a:hlinkClick r:id="" action="ppaction://noaction" highlightClick="1">
              <a:snd r:embed="rId16" name="9.3.2.1 slide 12 2b.wav"/>
            </a:hlinkClick>
            <a:extLst>
              <a:ext uri="{FF2B5EF4-FFF2-40B4-BE49-F238E27FC236}">
                <a16:creationId xmlns:a16="http://schemas.microsoft.com/office/drawing/2014/main" id="{783B5C4C-C50C-435D-B10C-DCCD2F7993C8}"/>
              </a:ext>
            </a:extLst>
          </p:cNvPr>
          <p:cNvSpPr/>
          <p:nvPr/>
        </p:nvSpPr>
        <p:spPr>
          <a:xfrm>
            <a:off x="11619229" y="2591560"/>
            <a:ext cx="396000" cy="396000"/>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39" name="Action Button: Custom 16">
            <a:hlinkClick r:id="" action="ppaction://noaction" highlightClick="1">
              <a:snd r:embed="rId17" name="9.3.2.1 slide 12 3b.wav"/>
            </a:hlinkClick>
            <a:extLst>
              <a:ext uri="{FF2B5EF4-FFF2-40B4-BE49-F238E27FC236}">
                <a16:creationId xmlns:a16="http://schemas.microsoft.com/office/drawing/2014/main" id="{A4140C2C-62D6-40BC-940C-8BD94D13B7F3}"/>
              </a:ext>
            </a:extLst>
          </p:cNvPr>
          <p:cNvSpPr/>
          <p:nvPr/>
        </p:nvSpPr>
        <p:spPr>
          <a:xfrm>
            <a:off x="11617151" y="3102255"/>
            <a:ext cx="396000" cy="396000"/>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40" name="Action Button: Custom 16">
            <a:hlinkClick r:id="" action="ppaction://noaction" highlightClick="1">
              <a:snd r:embed="rId18" name="9.3.2.1 slide 12 4b.wav"/>
            </a:hlinkClick>
            <a:extLst>
              <a:ext uri="{FF2B5EF4-FFF2-40B4-BE49-F238E27FC236}">
                <a16:creationId xmlns:a16="http://schemas.microsoft.com/office/drawing/2014/main" id="{0CD682E1-2026-460F-917A-67844E91191A}"/>
              </a:ext>
            </a:extLst>
          </p:cNvPr>
          <p:cNvSpPr/>
          <p:nvPr/>
        </p:nvSpPr>
        <p:spPr>
          <a:xfrm>
            <a:off x="11617151" y="3584418"/>
            <a:ext cx="396000" cy="396000"/>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41" name="Action Button: Custom 16">
            <a:hlinkClick r:id="" action="ppaction://noaction" highlightClick="1">
              <a:snd r:embed="rId19" name="9.3.2.1 slide 12 5b.wav"/>
            </a:hlinkClick>
            <a:extLst>
              <a:ext uri="{FF2B5EF4-FFF2-40B4-BE49-F238E27FC236}">
                <a16:creationId xmlns:a16="http://schemas.microsoft.com/office/drawing/2014/main" id="{A635741A-3119-4883-95EF-FEC04847DB93}"/>
              </a:ext>
            </a:extLst>
          </p:cNvPr>
          <p:cNvSpPr/>
          <p:nvPr/>
        </p:nvSpPr>
        <p:spPr>
          <a:xfrm>
            <a:off x="11617151" y="4101956"/>
            <a:ext cx="396000" cy="396000"/>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42" name="Action Button: Custom 16">
            <a:hlinkClick r:id="" action="ppaction://noaction" highlightClick="1">
              <a:snd r:embed="rId20" name="9.3.2.1 slide 12 6b.wav"/>
            </a:hlinkClick>
            <a:extLst>
              <a:ext uri="{FF2B5EF4-FFF2-40B4-BE49-F238E27FC236}">
                <a16:creationId xmlns:a16="http://schemas.microsoft.com/office/drawing/2014/main" id="{D816698E-43B5-48A6-BCF0-C66EF9081C2A}"/>
              </a:ext>
            </a:extLst>
          </p:cNvPr>
          <p:cNvSpPr/>
          <p:nvPr/>
        </p:nvSpPr>
        <p:spPr>
          <a:xfrm>
            <a:off x="11621945" y="4587882"/>
            <a:ext cx="396000" cy="396000"/>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43" name="Action Button: Custom 16">
            <a:hlinkClick r:id="" action="ppaction://noaction" highlightClick="1">
              <a:snd r:embed="rId21" name="9.3.2.1 slide 12 7b.wav"/>
            </a:hlinkClick>
            <a:extLst>
              <a:ext uri="{FF2B5EF4-FFF2-40B4-BE49-F238E27FC236}">
                <a16:creationId xmlns:a16="http://schemas.microsoft.com/office/drawing/2014/main" id="{D8260B4F-BBC2-4E37-A758-31C4027A0750}"/>
              </a:ext>
            </a:extLst>
          </p:cNvPr>
          <p:cNvSpPr/>
          <p:nvPr/>
        </p:nvSpPr>
        <p:spPr>
          <a:xfrm>
            <a:off x="11627345" y="5094249"/>
            <a:ext cx="396000" cy="396000"/>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44" name="Action Button: Custom 16">
            <a:hlinkClick r:id="" action="ppaction://noaction" highlightClick="1">
              <a:snd r:embed="rId22" name="9.3.2.1 slide 12 8b.wav"/>
            </a:hlinkClick>
            <a:extLst>
              <a:ext uri="{FF2B5EF4-FFF2-40B4-BE49-F238E27FC236}">
                <a16:creationId xmlns:a16="http://schemas.microsoft.com/office/drawing/2014/main" id="{0668A5E4-6164-4387-84BD-A6C0E959C994}"/>
              </a:ext>
            </a:extLst>
          </p:cNvPr>
          <p:cNvSpPr/>
          <p:nvPr/>
        </p:nvSpPr>
        <p:spPr>
          <a:xfrm>
            <a:off x="11631899" y="5581388"/>
            <a:ext cx="396000" cy="396000"/>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288632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8" grpId="0" animBg="1"/>
      <p:bldP spid="24" grpId="0" animBg="1"/>
      <p:bldP spid="27" grpId="0" animBg="1"/>
      <p:bldP spid="30" grpId="0" animBg="1"/>
      <p:bldP spid="45" grpId="0" animBg="1"/>
      <p:bldP spid="46" grpId="0" animBg="1"/>
      <p:bldP spid="48" grpId="0" animBg="1"/>
      <p:bldP spid="49" grpId="0" animBg="1"/>
      <p:bldP spid="50" grpId="0" animBg="1"/>
      <p:bldP spid="51" grpId="0" animBg="1"/>
      <p:bldP spid="52" grpId="0" animBg="1"/>
      <p:bldP spid="53" grpId="0" animBg="1"/>
      <p:bldP spid="54" grpId="0" animBg="1"/>
      <p:bldP spid="55" grpId="0" animBg="1"/>
      <p:bldP spid="36" grpId="0" animBg="1"/>
      <p:bldP spid="36" grpId="1"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305797" cy="869950"/>
          </a:xfrm>
          <a:prstGeom prst="rect">
            <a:avLst/>
          </a:prstGeom>
        </p:spPr>
      </p:pic>
      <p:sp>
        <p:nvSpPr>
          <p:cNvPr id="4" name="Title 3"/>
          <p:cNvSpPr>
            <a:spLocks noGrp="1"/>
          </p:cNvSpPr>
          <p:nvPr>
            <p:ph type="title"/>
          </p:nvPr>
        </p:nvSpPr>
        <p:spPr>
          <a:xfrm>
            <a:off x="0" y="294041"/>
            <a:ext cx="5545777" cy="707849"/>
          </a:xfrm>
        </p:spPr>
        <p:txBody>
          <a:bodyPr>
            <a:normAutofit/>
          </a:bodyPr>
          <a:lstStyle/>
          <a:p>
            <a:r>
              <a:rPr lang="en-GB" sz="3600" b="1" dirty="0">
                <a:solidFill>
                  <a:schemeClr val="bg1"/>
                </a:solidFill>
              </a:rPr>
              <a:t>Mia </a:t>
            </a:r>
            <a:r>
              <a:rPr lang="en-GB" sz="3600" b="1" dirty="0" err="1">
                <a:solidFill>
                  <a:schemeClr val="bg1"/>
                </a:solidFill>
              </a:rPr>
              <a:t>schreibt</a:t>
            </a:r>
            <a:r>
              <a:rPr lang="en-GB" sz="3600" b="1" dirty="0">
                <a:solidFill>
                  <a:schemeClr val="bg1"/>
                </a:solidFill>
              </a:rPr>
              <a:t> an Andrea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310629" y="1829239"/>
            <a:ext cx="11777327" cy="4524315"/>
          </a:xfrm>
          <a:prstGeom prst="rect">
            <a:avLst/>
          </a:prstGeom>
          <a:noFill/>
        </p:spPr>
        <p:txBody>
          <a:bodyPr wrap="square" rtlCol="0">
            <a:spAutoFit/>
          </a:bodyPr>
          <a:lstStyle/>
          <a:p>
            <a:r>
              <a:rPr lang="de-DE" sz="2400" dirty="0">
                <a:solidFill>
                  <a:schemeClr val="accent5">
                    <a:lumMod val="50000"/>
                  </a:schemeClr>
                </a:solidFill>
                <a:latin typeface="Century Gothic" panose="020B0502020202020204" pitchFamily="34" charset="0"/>
              </a:rPr>
              <a:t>Liebe Andrea,</a:t>
            </a:r>
            <a:br>
              <a:rPr lang="de-DE" sz="2400" dirty="0">
                <a:solidFill>
                  <a:schemeClr val="accent5">
                    <a:lumMod val="50000"/>
                  </a:schemeClr>
                </a:solidFill>
                <a:latin typeface="Century Gothic" panose="020B0502020202020204" pitchFamily="34" charset="0"/>
              </a:rPr>
            </a:br>
            <a:r>
              <a:rPr lang="de-DE" sz="2400" dirty="0">
                <a:solidFill>
                  <a:schemeClr val="accent5">
                    <a:lumMod val="50000"/>
                  </a:schemeClr>
                </a:solidFill>
                <a:latin typeface="Century Gothic" panose="020B0502020202020204" pitchFamily="34" charset="0"/>
              </a:rPr>
              <a:t>danke für deine E-Mail über die Umwelt. Ich will über sie | darüber schreiben. Ich schreibe dir jetzt eine Antwort über Umweltschutz. Ich will dir mit ihr | damit helfen.  Ich mag die Natur.  Ich interessiere mich sehr für sie | dafür. Deshalb wachsen Blumen in meinem Garten. Ich freue mich auf sie | darauf. Es gibt eine Umweltschutzkonferez in Berlin. Ich will an ihr | daran teilnehmen. Leider tun manche Leute nicht genug für die Umwelt. Die Konferenz will Druck auf sie | darauf machen. Das will ich auch. Meine Freundin Katja wird mir helfen. Ich arbeite gerne  mit ihr  | damit. Es wird extremes Wetter geben. Ich will die Leute vor ihm| davor warnen. Ich will Erfolg haben. Ich hoffe </a:t>
            </a:r>
            <a:br>
              <a:rPr lang="de-DE" sz="2400" dirty="0">
                <a:solidFill>
                  <a:schemeClr val="accent5">
                    <a:lumMod val="50000"/>
                  </a:schemeClr>
                </a:solidFill>
                <a:latin typeface="Century Gothic" panose="020B0502020202020204" pitchFamily="34" charset="0"/>
              </a:rPr>
            </a:br>
            <a:r>
              <a:rPr lang="de-DE" sz="2400" dirty="0">
                <a:solidFill>
                  <a:schemeClr val="accent5">
                    <a:lumMod val="50000"/>
                  </a:schemeClr>
                </a:solidFill>
                <a:latin typeface="Century Gothic" panose="020B0502020202020204" pitchFamily="34" charset="0"/>
              </a:rPr>
              <a:t>auf ihn | darauf.</a:t>
            </a:r>
          </a:p>
          <a:p>
            <a:r>
              <a:rPr lang="de-DE" sz="2400" dirty="0">
                <a:solidFill>
                  <a:schemeClr val="accent5">
                    <a:lumMod val="50000"/>
                  </a:schemeClr>
                </a:solidFill>
                <a:latin typeface="Century Gothic" panose="020B0502020202020204" pitchFamily="34" charset="0"/>
              </a:rPr>
              <a:t>LG, Mia.</a:t>
            </a:r>
            <a:endParaRPr lang="en-US" sz="2400" dirty="0">
              <a:solidFill>
                <a:schemeClr val="accent5">
                  <a:lumMod val="50000"/>
                </a:schemeClr>
              </a:solidFill>
              <a:latin typeface="Century Gothic" panose="020B0502020202020204" pitchFamily="34" charset="0"/>
            </a:endParaRPr>
          </a:p>
        </p:txBody>
      </p:sp>
      <p:sp>
        <p:nvSpPr>
          <p:cNvPr id="6" name="TextBox 5">
            <a:extLst>
              <a:ext uri="{FF2B5EF4-FFF2-40B4-BE49-F238E27FC236}">
                <a16:creationId xmlns:a16="http://schemas.microsoft.com/office/drawing/2014/main" id="{F7A7CE74-07C7-4DD8-85B5-867BF83A0377}"/>
              </a:ext>
            </a:extLst>
          </p:cNvPr>
          <p:cNvSpPr txBox="1"/>
          <p:nvPr/>
        </p:nvSpPr>
        <p:spPr>
          <a:xfrm>
            <a:off x="310629" y="1313213"/>
            <a:ext cx="11777327" cy="461665"/>
          </a:xfrm>
          <a:prstGeom prst="rect">
            <a:avLst/>
          </a:prstGeom>
          <a:noFill/>
        </p:spPr>
        <p:txBody>
          <a:bodyPr wrap="square" rtlCol="0">
            <a:spAutoFit/>
          </a:bodyPr>
          <a:lstStyle/>
          <a:p>
            <a:r>
              <a:rPr lang="de-DE" sz="2400" dirty="0">
                <a:solidFill>
                  <a:schemeClr val="accent5">
                    <a:lumMod val="50000"/>
                  </a:schemeClr>
                </a:solidFill>
                <a:latin typeface="Century Gothic" panose="020B0502020202020204" pitchFamily="34" charset="0"/>
              </a:rPr>
              <a:t>Andrea will mehr für die Umwelt tun. Mia schreibt ihr eine E-Mail mit Ideen.</a:t>
            </a:r>
            <a:endParaRPr lang="en-US" sz="2400" dirty="0">
              <a:solidFill>
                <a:schemeClr val="accent5">
                  <a:lumMod val="50000"/>
                </a:schemeClr>
              </a:solidFill>
              <a:latin typeface="Century Gothic" panose="020B0502020202020204" pitchFamily="34" charset="0"/>
            </a:endParaRPr>
          </a:p>
        </p:txBody>
      </p:sp>
      <p:sp>
        <p:nvSpPr>
          <p:cNvPr id="2" name="TextBox 1">
            <a:extLst>
              <a:ext uri="{FF2B5EF4-FFF2-40B4-BE49-F238E27FC236}">
                <a16:creationId xmlns:a16="http://schemas.microsoft.com/office/drawing/2014/main" id="{721AF7E3-0731-4DD5-8A66-4BCFA64FF569}"/>
              </a:ext>
            </a:extLst>
          </p:cNvPr>
          <p:cNvSpPr txBox="1"/>
          <p:nvPr/>
        </p:nvSpPr>
        <p:spPr>
          <a:xfrm>
            <a:off x="7445498" y="2220407"/>
            <a:ext cx="1401288" cy="461665"/>
          </a:xfrm>
          <a:prstGeom prst="rect">
            <a:avLst/>
          </a:prstGeom>
          <a:solidFill>
            <a:schemeClr val="bg1"/>
          </a:solidFill>
        </p:spPr>
        <p:txBody>
          <a:bodyPr wrap="square" rtlCol="0">
            <a:spAutoFit/>
          </a:bodyPr>
          <a:lstStyle/>
          <a:p>
            <a:pPr algn="l"/>
            <a:endParaRPr lang="en-GB" sz="2400" dirty="0">
              <a:solidFill>
                <a:schemeClr val="accent5">
                  <a:lumMod val="50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F8C572C5-CE39-4D58-B216-C04E0FF83275}"/>
              </a:ext>
            </a:extLst>
          </p:cNvPr>
          <p:cNvSpPr txBox="1"/>
          <p:nvPr/>
        </p:nvSpPr>
        <p:spPr>
          <a:xfrm>
            <a:off x="9771414" y="2663548"/>
            <a:ext cx="1272639" cy="461665"/>
          </a:xfrm>
          <a:prstGeom prst="rect">
            <a:avLst/>
          </a:prstGeom>
          <a:solidFill>
            <a:schemeClr val="bg1"/>
          </a:solidFill>
        </p:spPr>
        <p:txBody>
          <a:bodyPr wrap="square" rtlCol="0">
            <a:spAutoFit/>
          </a:bodyPr>
          <a:lstStyle/>
          <a:p>
            <a:pPr algn="l"/>
            <a:endParaRPr lang="en-GB" sz="2400" dirty="0">
              <a:solidFill>
                <a:schemeClr val="accent5">
                  <a:lumMod val="5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03084CC3-4ED7-42A7-B5CC-558CE5D974E7}"/>
              </a:ext>
            </a:extLst>
          </p:cNvPr>
          <p:cNvSpPr txBox="1"/>
          <p:nvPr/>
        </p:nvSpPr>
        <p:spPr>
          <a:xfrm>
            <a:off x="8195476" y="2983989"/>
            <a:ext cx="1272639" cy="461665"/>
          </a:xfrm>
          <a:prstGeom prst="rect">
            <a:avLst/>
          </a:prstGeom>
          <a:solidFill>
            <a:schemeClr val="bg1"/>
          </a:solidFill>
        </p:spPr>
        <p:txBody>
          <a:bodyPr wrap="square" rtlCol="0">
            <a:spAutoFit/>
          </a:bodyPr>
          <a:lstStyle/>
          <a:p>
            <a:pPr algn="l"/>
            <a:endParaRPr lang="en-GB" sz="2400" dirty="0">
              <a:solidFill>
                <a:schemeClr val="accent5">
                  <a:lumMod val="50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3FEB7037-F891-4C06-9D63-79CB8DA53E75}"/>
              </a:ext>
            </a:extLst>
          </p:cNvPr>
          <p:cNvSpPr txBox="1"/>
          <p:nvPr/>
        </p:nvSpPr>
        <p:spPr>
          <a:xfrm>
            <a:off x="9112635" y="3341617"/>
            <a:ext cx="1272639" cy="461665"/>
          </a:xfrm>
          <a:prstGeom prst="rect">
            <a:avLst/>
          </a:prstGeom>
          <a:solidFill>
            <a:schemeClr val="bg1"/>
          </a:solidFill>
        </p:spPr>
        <p:txBody>
          <a:bodyPr wrap="square" rtlCol="0">
            <a:spAutoFit/>
          </a:bodyPr>
          <a:lstStyle/>
          <a:p>
            <a:pPr algn="l"/>
            <a:endParaRPr lang="en-GB" sz="2400" dirty="0">
              <a:solidFill>
                <a:schemeClr val="accent5">
                  <a:lumMod val="50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9FAA6C03-0ABE-4CE9-80F0-CCE5E95FBF8D}"/>
              </a:ext>
            </a:extLst>
          </p:cNvPr>
          <p:cNvSpPr txBox="1"/>
          <p:nvPr/>
        </p:nvSpPr>
        <p:spPr>
          <a:xfrm>
            <a:off x="6745680" y="3768935"/>
            <a:ext cx="1174668" cy="461665"/>
          </a:xfrm>
          <a:prstGeom prst="rect">
            <a:avLst/>
          </a:prstGeom>
          <a:solidFill>
            <a:schemeClr val="bg1"/>
          </a:solidFill>
        </p:spPr>
        <p:txBody>
          <a:bodyPr wrap="square" rtlCol="0">
            <a:spAutoFit/>
          </a:bodyPr>
          <a:lstStyle/>
          <a:p>
            <a:pPr algn="l"/>
            <a:endParaRPr lang="en-GB" sz="2400" dirty="0">
              <a:solidFill>
                <a:schemeClr val="accent5">
                  <a:lumMod val="50000"/>
                </a:schemeClr>
              </a:solidFill>
              <a:latin typeface="Century Gothic" panose="020B0502020202020204" pitchFamily="34" charset="0"/>
            </a:endParaRPr>
          </a:p>
        </p:txBody>
      </p:sp>
      <p:sp>
        <p:nvSpPr>
          <p:cNvPr id="12" name="TextBox 11">
            <a:extLst>
              <a:ext uri="{FF2B5EF4-FFF2-40B4-BE49-F238E27FC236}">
                <a16:creationId xmlns:a16="http://schemas.microsoft.com/office/drawing/2014/main" id="{F785D291-2CEB-4A9D-8B54-3F0D6126696E}"/>
              </a:ext>
            </a:extLst>
          </p:cNvPr>
          <p:cNvSpPr txBox="1"/>
          <p:nvPr/>
        </p:nvSpPr>
        <p:spPr>
          <a:xfrm>
            <a:off x="310629" y="4405912"/>
            <a:ext cx="1419746" cy="415498"/>
          </a:xfrm>
          <a:prstGeom prst="rect">
            <a:avLst/>
          </a:prstGeom>
          <a:solidFill>
            <a:schemeClr val="bg1"/>
          </a:solidFill>
        </p:spPr>
        <p:txBody>
          <a:bodyPr wrap="square" rtlCol="0">
            <a:spAutoFit/>
          </a:bodyPr>
          <a:lstStyle/>
          <a:p>
            <a:pPr algn="l"/>
            <a:endParaRPr lang="en-GB" sz="2100" dirty="0">
              <a:solidFill>
                <a:schemeClr val="accent5">
                  <a:lumMod val="50000"/>
                </a:schemeClr>
              </a:solidFill>
              <a:latin typeface="Century Gothic" panose="020B0502020202020204" pitchFamily="34" charset="0"/>
            </a:endParaRPr>
          </a:p>
        </p:txBody>
      </p:sp>
      <p:sp>
        <p:nvSpPr>
          <p:cNvPr id="13" name="TextBox 12">
            <a:extLst>
              <a:ext uri="{FF2B5EF4-FFF2-40B4-BE49-F238E27FC236}">
                <a16:creationId xmlns:a16="http://schemas.microsoft.com/office/drawing/2014/main" id="{ABD97BD7-B328-4419-947C-1A7626D79EE8}"/>
              </a:ext>
            </a:extLst>
          </p:cNvPr>
          <p:cNvSpPr txBox="1"/>
          <p:nvPr/>
        </p:nvSpPr>
        <p:spPr>
          <a:xfrm>
            <a:off x="3505515" y="4815065"/>
            <a:ext cx="1341912" cy="461665"/>
          </a:xfrm>
          <a:prstGeom prst="rect">
            <a:avLst/>
          </a:prstGeom>
          <a:solidFill>
            <a:schemeClr val="bg1"/>
          </a:solidFill>
        </p:spPr>
        <p:txBody>
          <a:bodyPr wrap="square" rtlCol="0">
            <a:spAutoFit/>
          </a:bodyPr>
          <a:lstStyle/>
          <a:p>
            <a:pPr algn="l"/>
            <a:endParaRPr lang="en-GB" sz="2400" dirty="0">
              <a:solidFill>
                <a:schemeClr val="accent5">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EB6F3813-C76C-4BCC-ADB8-F70555C4E251}"/>
              </a:ext>
            </a:extLst>
          </p:cNvPr>
          <p:cNvSpPr txBox="1"/>
          <p:nvPr/>
        </p:nvSpPr>
        <p:spPr>
          <a:xfrm>
            <a:off x="1237116" y="5155219"/>
            <a:ext cx="1341912" cy="461665"/>
          </a:xfrm>
          <a:prstGeom prst="rect">
            <a:avLst/>
          </a:prstGeom>
          <a:solidFill>
            <a:schemeClr val="bg1"/>
          </a:solidFill>
        </p:spPr>
        <p:txBody>
          <a:bodyPr wrap="square" rtlCol="0">
            <a:spAutoFit/>
          </a:bodyPr>
          <a:lstStyle/>
          <a:p>
            <a:pPr algn="l"/>
            <a:endParaRPr lang="en-GB" sz="2400" dirty="0">
              <a:solidFill>
                <a:schemeClr val="accent5">
                  <a:lumMod val="50000"/>
                </a:schemeClr>
              </a:solidFill>
              <a:latin typeface="Century Gothic" panose="020B0502020202020204" pitchFamily="34" charset="0"/>
            </a:endParaRPr>
          </a:p>
        </p:txBody>
      </p:sp>
      <p:pic>
        <p:nvPicPr>
          <p:cNvPr id="16" name="Picture 15" descr="A picture containing text&#10;&#10;Description automatically generated">
            <a:extLst>
              <a:ext uri="{FF2B5EF4-FFF2-40B4-BE49-F238E27FC236}">
                <a16:creationId xmlns:a16="http://schemas.microsoft.com/office/drawing/2014/main" id="{22B714C7-BAB4-44A8-B9D0-07F5292C44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0970" y="38233"/>
            <a:ext cx="1227984" cy="1253323"/>
          </a:xfrm>
          <a:prstGeom prst="rect">
            <a:avLst/>
          </a:prstGeom>
        </p:spPr>
      </p:pic>
      <p:pic>
        <p:nvPicPr>
          <p:cNvPr id="18" name="Picture 17" descr="A person wearing a white shirt&#10;&#10;Description automatically generated with low confidence">
            <a:extLst>
              <a:ext uri="{FF2B5EF4-FFF2-40B4-BE49-F238E27FC236}">
                <a16:creationId xmlns:a16="http://schemas.microsoft.com/office/drawing/2014/main" id="{61D4F60A-DD73-4ABA-984D-AADF5C2F3D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8430"/>
          <a:stretch/>
        </p:blipFill>
        <p:spPr>
          <a:xfrm>
            <a:off x="7333014" y="1472"/>
            <a:ext cx="1187956" cy="1292986"/>
          </a:xfrm>
          <a:prstGeom prst="rect">
            <a:avLst/>
          </a:prstGeom>
        </p:spPr>
      </p:pic>
      <p:sp>
        <p:nvSpPr>
          <p:cNvPr id="19" name="TextBox 18">
            <a:extLst>
              <a:ext uri="{FF2B5EF4-FFF2-40B4-BE49-F238E27FC236}">
                <a16:creationId xmlns:a16="http://schemas.microsoft.com/office/drawing/2014/main" id="{9EAAA24E-4D52-4A86-9E18-EE60834BE9CC}"/>
              </a:ext>
            </a:extLst>
          </p:cNvPr>
          <p:cNvSpPr txBox="1"/>
          <p:nvPr/>
        </p:nvSpPr>
        <p:spPr>
          <a:xfrm>
            <a:off x="310629" y="5544787"/>
            <a:ext cx="1341912" cy="461665"/>
          </a:xfrm>
          <a:prstGeom prst="rect">
            <a:avLst/>
          </a:prstGeom>
          <a:solidFill>
            <a:schemeClr val="bg1"/>
          </a:solidFill>
        </p:spPr>
        <p:txBody>
          <a:bodyPr wrap="square" rtlCol="0">
            <a:spAutoFit/>
          </a:bodyPr>
          <a:lstStyle/>
          <a:p>
            <a:pPr algn="l"/>
            <a:endParaRPr lang="en-GB" sz="24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245120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P spid="13" grpId="0" animBg="1"/>
      <p:bldP spid="14"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8566484" cy="869950"/>
          </a:xfrm>
          <a:prstGeom prst="rect">
            <a:avLst/>
          </a:prstGeom>
        </p:spPr>
      </p:pic>
      <p:sp>
        <p:nvSpPr>
          <p:cNvPr id="4" name="Title 3"/>
          <p:cNvSpPr>
            <a:spLocks noGrp="1"/>
          </p:cNvSpPr>
          <p:nvPr>
            <p:ph type="title"/>
          </p:nvPr>
        </p:nvSpPr>
        <p:spPr>
          <a:xfrm>
            <a:off x="0" y="294041"/>
            <a:ext cx="7844589" cy="707849"/>
          </a:xfrm>
        </p:spPr>
        <p:txBody>
          <a:bodyPr>
            <a:normAutofit/>
          </a:bodyPr>
          <a:lstStyle/>
          <a:p>
            <a:r>
              <a:rPr lang="en-GB" sz="3600" b="1" dirty="0">
                <a:solidFill>
                  <a:schemeClr val="bg1"/>
                </a:solidFill>
              </a:rPr>
              <a:t>Was </a:t>
            </a:r>
            <a:r>
              <a:rPr lang="en-GB" sz="3600" b="1" dirty="0" err="1">
                <a:solidFill>
                  <a:schemeClr val="bg1"/>
                </a:solidFill>
              </a:rPr>
              <a:t>denkst</a:t>
            </a:r>
            <a:r>
              <a:rPr lang="en-GB" sz="3600" b="1" dirty="0">
                <a:solidFill>
                  <a:schemeClr val="bg1"/>
                </a:solidFill>
              </a:rPr>
              <a:t> du </a:t>
            </a:r>
            <a:r>
              <a:rPr lang="en-GB" sz="3600" b="1" dirty="0" err="1">
                <a:solidFill>
                  <a:schemeClr val="bg1"/>
                </a:solidFill>
              </a:rPr>
              <a:t>über</a:t>
            </a:r>
            <a:r>
              <a:rPr lang="en-GB" sz="3600" b="1" dirty="0">
                <a:solidFill>
                  <a:schemeClr val="bg1"/>
                </a:solidFill>
              </a:rPr>
              <a:t> die Umwelt?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604FF63B-F6AE-42E3-A6AE-A5AD5A66AB86}"/>
              </a:ext>
            </a:extLst>
          </p:cNvPr>
          <p:cNvSpPr txBox="1"/>
          <p:nvPr/>
        </p:nvSpPr>
        <p:spPr>
          <a:xfrm>
            <a:off x="324378" y="2366811"/>
            <a:ext cx="5638909" cy="33547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Are you hoping for…?</a:t>
            </a:r>
          </a:p>
          <a:p>
            <a:endParaRPr lang="en-US" sz="2400" dirty="0">
              <a:solidFill>
                <a:schemeClr val="accent5">
                  <a:lumMod val="50000"/>
                </a:schemeClr>
              </a:solidFill>
              <a:latin typeface="Century Gothic" panose="020B0502020202020204" pitchFamily="34" charset="0"/>
            </a:endParaRPr>
          </a:p>
          <a:p>
            <a:r>
              <a:rPr lang="en-US" sz="2400" dirty="0">
                <a:solidFill>
                  <a:schemeClr val="accent5">
                    <a:lumMod val="50000"/>
                  </a:schemeClr>
                </a:solidFill>
                <a:latin typeface="Century Gothic" panose="020B0502020202020204" pitchFamily="34" charset="0"/>
              </a:rPr>
              <a:t>Are you interested in …?</a:t>
            </a:r>
          </a:p>
          <a:p>
            <a:endParaRPr lang="en-US" sz="2400" dirty="0">
              <a:solidFill>
                <a:schemeClr val="accent5">
                  <a:lumMod val="50000"/>
                </a:schemeClr>
              </a:solidFill>
              <a:latin typeface="Century Gothic" panose="020B0502020202020204" pitchFamily="34" charset="0"/>
            </a:endParaRPr>
          </a:p>
          <a:p>
            <a:r>
              <a:rPr lang="en-US" sz="2400" dirty="0">
                <a:solidFill>
                  <a:schemeClr val="accent5">
                    <a:lumMod val="50000"/>
                  </a:schemeClr>
                </a:solidFill>
                <a:latin typeface="Century Gothic" panose="020B0502020202020204" pitchFamily="34" charset="0"/>
              </a:rPr>
              <a:t>Are you afraid of…?</a:t>
            </a:r>
          </a:p>
          <a:p>
            <a:endParaRPr lang="en-US" sz="2400" dirty="0">
              <a:solidFill>
                <a:schemeClr val="accent5">
                  <a:lumMod val="50000"/>
                </a:schemeClr>
              </a:solidFill>
              <a:latin typeface="Century Gothic" panose="020B0502020202020204" pitchFamily="34" charset="0"/>
            </a:endParaRPr>
          </a:p>
          <a:p>
            <a:r>
              <a:rPr lang="en-US" sz="2400" dirty="0">
                <a:solidFill>
                  <a:schemeClr val="accent5">
                    <a:lumMod val="50000"/>
                  </a:schemeClr>
                </a:solidFill>
                <a:latin typeface="Century Gothic" panose="020B0502020202020204" pitchFamily="34" charset="0"/>
              </a:rPr>
              <a:t>Are you warning against…?</a:t>
            </a:r>
          </a:p>
          <a:p>
            <a:endParaRPr lang="en-US" sz="2400" dirty="0">
              <a:solidFill>
                <a:schemeClr val="accent5">
                  <a:lumMod val="50000"/>
                </a:schemeClr>
              </a:solidFill>
              <a:latin typeface="Century Gothic" panose="020B0502020202020204" pitchFamily="34" charset="0"/>
            </a:endParaRPr>
          </a:p>
          <a:p>
            <a:endParaRPr lang="en-US" sz="2000" dirty="0">
              <a:solidFill>
                <a:schemeClr val="accent5">
                  <a:lumMod val="50000"/>
                </a:schemeClr>
              </a:solidFill>
              <a:latin typeface="Century Gothic" panose="020B0502020202020204" pitchFamily="34" charset="0"/>
            </a:endParaRPr>
          </a:p>
        </p:txBody>
      </p:sp>
      <p:pic>
        <p:nvPicPr>
          <p:cNvPr id="1026" name="Picture 2" descr="Portrait of Thunberg at the European Parliament in 2020">
            <a:extLst>
              <a:ext uri="{FF2B5EF4-FFF2-40B4-BE49-F238E27FC236}">
                <a16:creationId xmlns:a16="http://schemas.microsoft.com/office/drawing/2014/main" id="{EB3F54C1-3B09-49BF-A49E-8DAF7B98BC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3295" y="1490886"/>
            <a:ext cx="1012705" cy="13897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990E9C6-2CAD-45B3-85E4-C6EA06DA63EF}"/>
              </a:ext>
            </a:extLst>
          </p:cNvPr>
          <p:cNvSpPr txBox="1"/>
          <p:nvPr/>
        </p:nvSpPr>
        <p:spPr>
          <a:xfrm>
            <a:off x="4755927" y="2881448"/>
            <a:ext cx="1667439" cy="707886"/>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Greta Thunberg</a:t>
            </a:r>
          </a:p>
        </p:txBody>
      </p:sp>
      <p:pic>
        <p:nvPicPr>
          <p:cNvPr id="1028" name="Picture 4" descr="Earth, Destruction, Environment, Damage, Pollution">
            <a:extLst>
              <a:ext uri="{FF2B5EF4-FFF2-40B4-BE49-F238E27FC236}">
                <a16:creationId xmlns:a16="http://schemas.microsoft.com/office/drawing/2014/main" id="{FD193C56-9C2B-4CBD-9997-AF2FDA4325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909" y="1604009"/>
            <a:ext cx="1354992" cy="138973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F68C0B3-7BFE-48D8-A724-1B532BE116C9}"/>
              </a:ext>
            </a:extLst>
          </p:cNvPr>
          <p:cNvSpPr txBox="1"/>
          <p:nvPr/>
        </p:nvSpPr>
        <p:spPr>
          <a:xfrm>
            <a:off x="6717075" y="3072847"/>
            <a:ext cx="2538663" cy="707886"/>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environmental problems</a:t>
            </a:r>
          </a:p>
        </p:txBody>
      </p:sp>
      <p:pic>
        <p:nvPicPr>
          <p:cNvPr id="1032" name="Picture 8" descr="Tree, Trunk, Leaves, Branches, Nature, Outdoors">
            <a:extLst>
              <a:ext uri="{FF2B5EF4-FFF2-40B4-BE49-F238E27FC236}">
                <a16:creationId xmlns:a16="http://schemas.microsoft.com/office/drawing/2014/main" id="{7AD4D083-4F27-4B6F-8EA7-2B99E32337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2686" y="3895063"/>
            <a:ext cx="1667439" cy="180263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FCF3D8F-D470-4C5D-8781-FC2916252AC6}"/>
              </a:ext>
            </a:extLst>
          </p:cNvPr>
          <p:cNvSpPr txBox="1"/>
          <p:nvPr/>
        </p:nvSpPr>
        <p:spPr>
          <a:xfrm>
            <a:off x="6829556" y="5697700"/>
            <a:ext cx="2538663"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more trees</a:t>
            </a:r>
          </a:p>
        </p:txBody>
      </p:sp>
      <p:pic>
        <p:nvPicPr>
          <p:cNvPr id="1034" name="Picture 10" descr="Steak, Meat, Food, Beef, Tenderloin, Chop, Raw, Protein">
            <a:extLst>
              <a:ext uri="{FF2B5EF4-FFF2-40B4-BE49-F238E27FC236}">
                <a16:creationId xmlns:a16="http://schemas.microsoft.com/office/drawing/2014/main" id="{D4A3BB68-3188-4EF8-8684-533A810DB5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60240" y="4162595"/>
            <a:ext cx="2423160" cy="121158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07F7D1E-1DCA-4D79-8BC7-60B05B71B525}"/>
              </a:ext>
            </a:extLst>
          </p:cNvPr>
          <p:cNvSpPr txBox="1"/>
          <p:nvPr/>
        </p:nvSpPr>
        <p:spPr>
          <a:xfrm>
            <a:off x="9534168" y="5106643"/>
            <a:ext cx="2538663"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eating meat</a:t>
            </a:r>
          </a:p>
        </p:txBody>
      </p:sp>
      <p:pic>
        <p:nvPicPr>
          <p:cNvPr id="1036" name="Picture 12" descr="Animal, Polar Bear, Arctic, Mammal, Species, Cutout">
            <a:extLst>
              <a:ext uri="{FF2B5EF4-FFF2-40B4-BE49-F238E27FC236}">
                <a16:creationId xmlns:a16="http://schemas.microsoft.com/office/drawing/2014/main" id="{4B661A28-72BD-441A-B977-4B72DADBFB4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72915" y="4248854"/>
            <a:ext cx="1567266" cy="87505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B746013-4BB6-43C2-8C51-6BC236B39530}"/>
              </a:ext>
            </a:extLst>
          </p:cNvPr>
          <p:cNvSpPr txBox="1"/>
          <p:nvPr/>
        </p:nvSpPr>
        <p:spPr>
          <a:xfrm>
            <a:off x="4452458" y="5252415"/>
            <a:ext cx="2538663"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animals</a:t>
            </a:r>
          </a:p>
        </p:txBody>
      </p:sp>
      <p:pic>
        <p:nvPicPr>
          <p:cNvPr id="21" name="Picture 2" descr="Disposal, Dump, Garbage, Junk, Landfill, Litter, Pile">
            <a:extLst>
              <a:ext uri="{FF2B5EF4-FFF2-40B4-BE49-F238E27FC236}">
                <a16:creationId xmlns:a16="http://schemas.microsoft.com/office/drawing/2014/main" id="{4BA741A9-6E2D-41A9-9374-596A4B8E2FC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98237" y="1351247"/>
            <a:ext cx="1799880" cy="119992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EE9E6ED-4EE8-4263-8610-A035133D97A6}"/>
              </a:ext>
            </a:extLst>
          </p:cNvPr>
          <p:cNvSpPr txBox="1"/>
          <p:nvPr/>
        </p:nvSpPr>
        <p:spPr>
          <a:xfrm>
            <a:off x="9769659" y="2634858"/>
            <a:ext cx="1667439"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rubbish</a:t>
            </a:r>
          </a:p>
        </p:txBody>
      </p:sp>
    </p:spTree>
    <p:extLst>
      <p:ext uri="{BB962C8B-B14F-4D97-AF65-F5344CB8AC3E}">
        <p14:creationId xmlns:p14="http://schemas.microsoft.com/office/powerpoint/2010/main" val="2157176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39540" y="1532050"/>
            <a:ext cx="11313527"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a:t>
            </a:r>
            <a:r>
              <a:rPr lang="en-US" sz="4000" dirty="0">
                <a:solidFill>
                  <a:srgbClr val="4472C4">
                    <a:lumMod val="50000"/>
                  </a:srgbClr>
                </a:solidFill>
                <a:latin typeface="Century Gothic" panose="020F0302020204030204"/>
              </a:rPr>
              <a:t> 2; 14-16 </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listening,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4472C4">
                    <a:lumMod val="50000"/>
                  </a:srgbClr>
                </a:solidFill>
                <a:latin typeface="Century Gothic" panose="020F0302020204030204"/>
              </a:rPr>
              <a:t>Activities referring to cultural celebrations</a:t>
            </a:r>
          </a:p>
          <a:p>
            <a:pPr lvl="0">
              <a:defRPr/>
            </a:pP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T3.1 Week 1</a:t>
            </a:r>
          </a:p>
        </p:txBody>
      </p:sp>
    </p:spTree>
    <p:extLst>
      <p:ext uri="{BB962C8B-B14F-4D97-AF65-F5344CB8AC3E}">
        <p14:creationId xmlns:p14="http://schemas.microsoft.com/office/powerpoint/2010/main" val="165007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B575EA53-14D0-46C8-B8DD-28CC38D78725}"/>
              </a:ext>
            </a:extLst>
          </p:cNvPr>
          <p:cNvGraphicFramePr>
            <a:graphicFrameLocks noGrp="1"/>
          </p:cNvGraphicFramePr>
          <p:nvPr/>
        </p:nvGraphicFramePr>
        <p:xfrm>
          <a:off x="294349" y="1327811"/>
          <a:ext cx="11838779" cy="4846320"/>
        </p:xfrm>
        <a:graphic>
          <a:graphicData uri="http://schemas.openxmlformats.org/drawingml/2006/table">
            <a:tbl>
              <a:tblPr firstRow="1" bandRow="1">
                <a:tableStyleId>{5940675A-B579-460E-94D1-54222C63F5DA}</a:tableStyleId>
              </a:tblPr>
              <a:tblGrid>
                <a:gridCol w="11838779">
                  <a:extLst>
                    <a:ext uri="{9D8B030D-6E8A-4147-A177-3AD203B41FA5}">
                      <a16:colId xmlns:a16="http://schemas.microsoft.com/office/drawing/2014/main" val="4029747735"/>
                    </a:ext>
                  </a:extLst>
                </a:gridCol>
              </a:tblGrid>
              <a:tr h="370840">
                <a:tc>
                  <a:txBody>
                    <a:bodyPr/>
                    <a:lstStyle/>
                    <a:p>
                      <a:r>
                        <a:rPr lang="en-GB" sz="2000" b="0" i="0" dirty="0">
                          <a:solidFill>
                            <a:srgbClr val="002060"/>
                          </a:solidFill>
                          <a:latin typeface="Century Gothic" panose="020B0502020202020204" pitchFamily="34" charset="0"/>
                        </a:rPr>
                        <a:t>       Von: </a:t>
                      </a:r>
                      <a:r>
                        <a:rPr lang="en-GB" sz="2000" dirty="0" err="1">
                          <a:solidFill>
                            <a:srgbClr val="002060"/>
                          </a:solidFill>
                        </a:rPr>
                        <a:t>Schuldirektor</a:t>
                      </a:r>
                      <a:r>
                        <a:rPr lang="en-GB" sz="2000" dirty="0">
                          <a:solidFill>
                            <a:srgbClr val="002060"/>
                          </a:solidFill>
                        </a:rPr>
                        <a:t> &lt;direktor@berlinschule.de&gt;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4071676815"/>
                  </a:ext>
                </a:extLst>
              </a:tr>
              <a:tr h="370840">
                <a:tc>
                  <a:txBody>
                    <a:bodyPr/>
                    <a:lstStyle/>
                    <a:p>
                      <a:r>
                        <a:rPr lang="en-GB" sz="2000" b="0" i="0" dirty="0">
                          <a:solidFill>
                            <a:srgbClr val="002060"/>
                          </a:solidFill>
                          <a:latin typeface="Century Gothic" panose="020B0502020202020204" pitchFamily="34" charset="0"/>
                        </a:rPr>
                        <a:t>       An: Alle </a:t>
                      </a:r>
                      <a:r>
                        <a:rPr lang="en-GB" sz="2000" dirty="0" err="1">
                          <a:solidFill>
                            <a:srgbClr val="002060"/>
                          </a:solidFill>
                        </a:rPr>
                        <a:t>Schüler</a:t>
                      </a:r>
                      <a:r>
                        <a:rPr lang="en-GB" sz="2000" dirty="0">
                          <a:solidFill>
                            <a:srgbClr val="002060"/>
                          </a:solidFill>
                        </a:rPr>
                        <a:t> &lt;schüler@berlinschule.de&gt;</a:t>
                      </a:r>
                      <a:r>
                        <a:rPr lang="en-GB" sz="2000" dirty="0"/>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4255096367"/>
                  </a:ext>
                </a:extLst>
              </a:tr>
              <a:tr h="370840">
                <a:tc>
                  <a:txBody>
                    <a:bodyPr/>
                    <a:lstStyle/>
                    <a:p>
                      <a:endParaRPr lang="en-GB" sz="2000" b="0" i="0" dirty="0">
                        <a:latin typeface="Century Gothic" panose="020B0502020202020204" pitchFamily="34" charset="0"/>
                      </a:endParaRPr>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087461823"/>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936181" cy="869950"/>
          </a:xfrm>
          <a:prstGeom prst="rect">
            <a:avLst/>
          </a:prstGeom>
        </p:spPr>
      </p:pic>
      <p:sp>
        <p:nvSpPr>
          <p:cNvPr id="4" name="Title 3"/>
          <p:cNvSpPr>
            <a:spLocks noGrp="1"/>
          </p:cNvSpPr>
          <p:nvPr>
            <p:ph type="title"/>
          </p:nvPr>
        </p:nvSpPr>
        <p:spPr>
          <a:xfrm>
            <a:off x="82026"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3827115" y="346017"/>
            <a:ext cx="4634497" cy="1015663"/>
          </a:xfrm>
          <a:prstGeom prst="rect">
            <a:avLst/>
          </a:prstGeom>
          <a:noFill/>
        </p:spPr>
        <p:txBody>
          <a:bodyPr wrap="square" rtlCol="0">
            <a:spAutoFit/>
          </a:bodyPr>
          <a:lstStyle/>
          <a:p>
            <a:pPr>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Schuldirektor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E-Mail an</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alle </a:t>
            </a:r>
            <a:r>
              <a:rPr kumimoji="0" lang="en-US"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Schüler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lang="en-US" sz="2000" dirty="0">
              <a:solidFill>
                <a:schemeClr val="accent5">
                  <a:lumMod val="50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D5D709FC-8064-4394-A4DA-8404266FC162}"/>
              </a:ext>
            </a:extLst>
          </p:cNvPr>
          <p:cNvSpPr txBox="1"/>
          <p:nvPr/>
        </p:nvSpPr>
        <p:spPr>
          <a:xfrm>
            <a:off x="263047" y="2151881"/>
            <a:ext cx="11696153"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Liebe Schüler*Innen,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lvl="0">
              <a:defRPr/>
            </a:pPr>
            <a:r>
              <a:rPr lang="de-DE" sz="2000" dirty="0">
                <a:solidFill>
                  <a:srgbClr val="002060"/>
                </a:solidFill>
                <a:latin typeface="Century Gothic" panose="020F0302020204030204"/>
              </a:rPr>
              <a:t>m</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orgen      wird     jemand von dem </a:t>
            </a:r>
            <a:r>
              <a:rPr kumimoji="0" lang="de-DE" sz="2000" b="1" i="1" u="none" strike="noStrike" kern="1200" cap="none" spc="0" normalizeH="0" baseline="0" noProof="0" dirty="0">
                <a:ln>
                  <a:noFill/>
                </a:ln>
                <a:solidFill>
                  <a:srgbClr val="002060"/>
                </a:solidFill>
                <a:effectLst/>
                <a:uLnTx/>
                <a:uFillTx/>
                <a:latin typeface="Century Gothic" panose="020F0302020204030204"/>
                <a:ea typeface="+mn-ea"/>
                <a:cs typeface="+mn-cs"/>
              </a:rPr>
              <a:t>Stadtbäume für Berlin Projekt </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eine    Rede   für uns halten. Das wird euch interessieren</a:t>
            </a:r>
            <a:r>
              <a:rPr lang="de-DE" sz="2000" dirty="0">
                <a:solidFill>
                  <a:srgbClr val="002060"/>
                </a:solidFill>
                <a:latin typeface="Century Gothic" panose="020B0502020202020204" pitchFamily="34" charset="0"/>
              </a:rPr>
              <a:t>.    Niemand mag die       meist      grauen Straßen, Gebäude und Gegenstände in Berlin, deshalb </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will die Schule i</a:t>
            </a:r>
            <a:r>
              <a:rPr lang="de-DE" sz="2000" dirty="0">
                <a:solidFill>
                  <a:srgbClr val="002060"/>
                </a:solidFill>
                <a:latin typeface="Century Gothic" panose="020B0502020202020204" pitchFamily="34" charset="0"/>
              </a:rPr>
              <a:t>m        Juni       einen </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Baum in Berlin pflanzen. Der Baum ist eine Esche* und ist sehr         beliebt. Er ist neun Jahre alt und fünf    Meter     hoch. Er ist sehr        aktiv       und     wächst        ungefähr  60 Zentimeter  pro Jahr. Man wird ihn in der Nähe pflanzen. </a:t>
            </a:r>
            <a:r>
              <a:rPr lang="de-DE" sz="2000" dirty="0">
                <a:solidFill>
                  <a:srgbClr val="002060"/>
                </a:solidFill>
                <a:latin typeface="Century Gothic" panose="020F0302020204030204"/>
              </a:rPr>
              <a:t>Nächstes Jahr können wir alle durch die Fenster     gucken    und ihn sehen.</a:t>
            </a:r>
            <a:endPar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nvGrpSpPr>
          <p:cNvPr id="39" name="Group 38">
            <a:extLst>
              <a:ext uri="{FF2B5EF4-FFF2-40B4-BE49-F238E27FC236}">
                <a16:creationId xmlns:a16="http://schemas.microsoft.com/office/drawing/2014/main" id="{1E3F6AA3-3B88-4B23-B67D-A91FE4E4AC1F}"/>
              </a:ext>
            </a:extLst>
          </p:cNvPr>
          <p:cNvGrpSpPr/>
          <p:nvPr/>
        </p:nvGrpSpPr>
        <p:grpSpPr>
          <a:xfrm>
            <a:off x="341965" y="1327811"/>
            <a:ext cx="365074" cy="365074"/>
            <a:chOff x="1244831" y="1852734"/>
            <a:chExt cx="365074" cy="365074"/>
          </a:xfrm>
        </p:grpSpPr>
        <p:sp>
          <p:nvSpPr>
            <p:cNvPr id="43" name="Oval 42">
              <a:extLst>
                <a:ext uri="{FF2B5EF4-FFF2-40B4-BE49-F238E27FC236}">
                  <a16:creationId xmlns:a16="http://schemas.microsoft.com/office/drawing/2014/main" id="{9B945AB4-6259-4321-A187-A13CF5CD7E13}"/>
                </a:ext>
              </a:extLst>
            </p:cNvPr>
            <p:cNvSpPr/>
            <p:nvPr/>
          </p:nvSpPr>
          <p:spPr>
            <a:xfrm>
              <a:off x="1260158" y="1886603"/>
              <a:ext cx="337694" cy="319528"/>
            </a:xfrm>
            <a:prstGeom prst="ellipse">
              <a:avLst/>
            </a:prstGeom>
            <a:solidFill>
              <a:srgbClr val="FFF4E7"/>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8" name="Graphic 37" descr="User">
              <a:extLst>
                <a:ext uri="{FF2B5EF4-FFF2-40B4-BE49-F238E27FC236}">
                  <a16:creationId xmlns:a16="http://schemas.microsoft.com/office/drawing/2014/main" id="{9E61B97C-7EDC-4A6F-B13B-3FCD9747879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4831" y="1852734"/>
              <a:ext cx="365074" cy="365074"/>
            </a:xfrm>
            <a:prstGeom prst="rect">
              <a:avLst/>
            </a:prstGeom>
          </p:spPr>
        </p:pic>
      </p:grpSp>
      <p:grpSp>
        <p:nvGrpSpPr>
          <p:cNvPr id="33" name="Group 32">
            <a:extLst>
              <a:ext uri="{FF2B5EF4-FFF2-40B4-BE49-F238E27FC236}">
                <a16:creationId xmlns:a16="http://schemas.microsoft.com/office/drawing/2014/main" id="{EE7E284F-7AA0-4EAB-B798-AEDF2F074540}"/>
              </a:ext>
            </a:extLst>
          </p:cNvPr>
          <p:cNvGrpSpPr/>
          <p:nvPr/>
        </p:nvGrpSpPr>
        <p:grpSpPr>
          <a:xfrm>
            <a:off x="352930" y="1716948"/>
            <a:ext cx="365074" cy="365074"/>
            <a:chOff x="1244831" y="1852734"/>
            <a:chExt cx="365074" cy="365074"/>
          </a:xfrm>
        </p:grpSpPr>
        <p:sp>
          <p:nvSpPr>
            <p:cNvPr id="35" name="Oval 34">
              <a:extLst>
                <a:ext uri="{FF2B5EF4-FFF2-40B4-BE49-F238E27FC236}">
                  <a16:creationId xmlns:a16="http://schemas.microsoft.com/office/drawing/2014/main" id="{E9C949E8-6B7C-4138-9121-00E3D273A8A6}"/>
                </a:ext>
              </a:extLst>
            </p:cNvPr>
            <p:cNvSpPr/>
            <p:nvPr/>
          </p:nvSpPr>
          <p:spPr>
            <a:xfrm>
              <a:off x="1260158" y="1886603"/>
              <a:ext cx="337694" cy="319528"/>
            </a:xfrm>
            <a:prstGeom prst="ellipse">
              <a:avLst/>
            </a:prstGeom>
            <a:solidFill>
              <a:srgbClr val="FFF4E7"/>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7" name="Graphic 36" descr="User">
              <a:extLst>
                <a:ext uri="{FF2B5EF4-FFF2-40B4-BE49-F238E27FC236}">
                  <a16:creationId xmlns:a16="http://schemas.microsoft.com/office/drawing/2014/main" id="{732EA89B-D1F2-4C59-96FD-4DBB0B3716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4831" y="1852734"/>
              <a:ext cx="365074" cy="365074"/>
            </a:xfrm>
            <a:prstGeom prst="rect">
              <a:avLst/>
            </a:prstGeom>
          </p:spPr>
        </p:pic>
      </p:grpSp>
      <p:pic>
        <p:nvPicPr>
          <p:cNvPr id="3076" name="Picture 4" descr="Leaves, Ash, Tree, Branches, Green, Common Ash">
            <a:extLst>
              <a:ext uri="{FF2B5EF4-FFF2-40B4-BE49-F238E27FC236}">
                <a16:creationId xmlns:a16="http://schemas.microsoft.com/office/drawing/2014/main" id="{900B4AD7-6E76-471E-B8F2-F2CAF911C6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65957" y="163962"/>
            <a:ext cx="950400" cy="10788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19E9B29-892A-4B68-940F-8499CFDCC62F}"/>
              </a:ext>
            </a:extLst>
          </p:cNvPr>
          <p:cNvSpPr/>
          <p:nvPr/>
        </p:nvSpPr>
        <p:spPr>
          <a:xfrm>
            <a:off x="314669" y="2859721"/>
            <a:ext cx="1337568" cy="24295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1</a:t>
            </a:r>
          </a:p>
        </p:txBody>
      </p:sp>
      <p:sp>
        <p:nvSpPr>
          <p:cNvPr id="27" name="Rectangle: Rounded Corners 26">
            <a:extLst>
              <a:ext uri="{FF2B5EF4-FFF2-40B4-BE49-F238E27FC236}">
                <a16:creationId xmlns:a16="http://schemas.microsoft.com/office/drawing/2014/main" id="{4A47E79D-E417-457F-BA99-BE56631D0380}"/>
              </a:ext>
            </a:extLst>
          </p:cNvPr>
          <p:cNvSpPr/>
          <p:nvPr/>
        </p:nvSpPr>
        <p:spPr>
          <a:xfrm>
            <a:off x="2300679" y="2870262"/>
            <a:ext cx="1337568" cy="24295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2</a:t>
            </a:r>
          </a:p>
        </p:txBody>
      </p:sp>
      <p:sp>
        <p:nvSpPr>
          <p:cNvPr id="28" name="Rectangle: Rounded Corners 27">
            <a:extLst>
              <a:ext uri="{FF2B5EF4-FFF2-40B4-BE49-F238E27FC236}">
                <a16:creationId xmlns:a16="http://schemas.microsoft.com/office/drawing/2014/main" id="{CBA1E979-8E8C-4FD8-A21D-343BC37DC011}"/>
              </a:ext>
            </a:extLst>
          </p:cNvPr>
          <p:cNvSpPr/>
          <p:nvPr/>
        </p:nvSpPr>
        <p:spPr>
          <a:xfrm>
            <a:off x="8948149" y="2854093"/>
            <a:ext cx="1151347" cy="24295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3</a:t>
            </a:r>
          </a:p>
        </p:txBody>
      </p:sp>
      <p:sp>
        <p:nvSpPr>
          <p:cNvPr id="9" name="Rectangle: Rounded Corners 8">
            <a:extLst>
              <a:ext uri="{FF2B5EF4-FFF2-40B4-BE49-F238E27FC236}">
                <a16:creationId xmlns:a16="http://schemas.microsoft.com/office/drawing/2014/main" id="{97904AAC-A391-4F04-BFAC-697A69FD653A}"/>
              </a:ext>
            </a:extLst>
          </p:cNvPr>
          <p:cNvSpPr/>
          <p:nvPr/>
        </p:nvSpPr>
        <p:spPr>
          <a:xfrm>
            <a:off x="10268292" y="838622"/>
            <a:ext cx="1690908" cy="40415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a:t>
            </a:r>
            <a:r>
              <a:rPr lang="en-GB" dirty="0" err="1">
                <a:latin typeface="Century Gothic" panose="020B0502020202020204" pitchFamily="34" charset="0"/>
              </a:rPr>
              <a:t>Esche</a:t>
            </a:r>
            <a:r>
              <a:rPr lang="en-GB" dirty="0">
                <a:latin typeface="Century Gothic" panose="020B0502020202020204" pitchFamily="34" charset="0"/>
              </a:rPr>
              <a:t> – ash</a:t>
            </a:r>
          </a:p>
        </p:txBody>
      </p:sp>
      <p:sp>
        <p:nvSpPr>
          <p:cNvPr id="30" name="Rectangle: Rounded Corners 29">
            <a:extLst>
              <a:ext uri="{FF2B5EF4-FFF2-40B4-BE49-F238E27FC236}">
                <a16:creationId xmlns:a16="http://schemas.microsoft.com/office/drawing/2014/main" id="{74421D4F-FE38-4761-A748-67DC3323AADA}"/>
              </a:ext>
            </a:extLst>
          </p:cNvPr>
          <p:cNvSpPr/>
          <p:nvPr/>
        </p:nvSpPr>
        <p:spPr>
          <a:xfrm>
            <a:off x="2192444" y="3160143"/>
            <a:ext cx="1473099" cy="2485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4</a:t>
            </a:r>
          </a:p>
        </p:txBody>
      </p:sp>
      <p:sp>
        <p:nvSpPr>
          <p:cNvPr id="32" name="Rectangle: Rounded Corners 31">
            <a:extLst>
              <a:ext uri="{FF2B5EF4-FFF2-40B4-BE49-F238E27FC236}">
                <a16:creationId xmlns:a16="http://schemas.microsoft.com/office/drawing/2014/main" id="{FD2D42E6-43D5-4695-880F-C664B455221F}"/>
              </a:ext>
            </a:extLst>
          </p:cNvPr>
          <p:cNvSpPr/>
          <p:nvPr/>
        </p:nvSpPr>
        <p:spPr>
          <a:xfrm>
            <a:off x="3799819" y="3132847"/>
            <a:ext cx="1473099" cy="2485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5</a:t>
            </a:r>
          </a:p>
        </p:txBody>
      </p:sp>
      <p:sp>
        <p:nvSpPr>
          <p:cNvPr id="34" name="Rectangle: Rounded Corners 33">
            <a:extLst>
              <a:ext uri="{FF2B5EF4-FFF2-40B4-BE49-F238E27FC236}">
                <a16:creationId xmlns:a16="http://schemas.microsoft.com/office/drawing/2014/main" id="{9FF9251A-6BE5-4D10-80DF-18885E3C52A3}"/>
              </a:ext>
            </a:extLst>
          </p:cNvPr>
          <p:cNvSpPr/>
          <p:nvPr/>
        </p:nvSpPr>
        <p:spPr>
          <a:xfrm>
            <a:off x="6323504" y="3160143"/>
            <a:ext cx="1473099" cy="2485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6</a:t>
            </a:r>
          </a:p>
        </p:txBody>
      </p:sp>
      <p:sp>
        <p:nvSpPr>
          <p:cNvPr id="40" name="Rectangle: Rounded Corners 39">
            <a:extLst>
              <a:ext uri="{FF2B5EF4-FFF2-40B4-BE49-F238E27FC236}">
                <a16:creationId xmlns:a16="http://schemas.microsoft.com/office/drawing/2014/main" id="{6AC3580D-CA25-484A-81A0-133A8BA7DF08}"/>
              </a:ext>
            </a:extLst>
          </p:cNvPr>
          <p:cNvSpPr/>
          <p:nvPr/>
        </p:nvSpPr>
        <p:spPr>
          <a:xfrm>
            <a:off x="295705" y="3472728"/>
            <a:ext cx="1832881" cy="24295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7</a:t>
            </a:r>
          </a:p>
        </p:txBody>
      </p:sp>
      <p:sp>
        <p:nvSpPr>
          <p:cNvPr id="45" name="Rectangle: Rounded Corners 44">
            <a:extLst>
              <a:ext uri="{FF2B5EF4-FFF2-40B4-BE49-F238E27FC236}">
                <a16:creationId xmlns:a16="http://schemas.microsoft.com/office/drawing/2014/main" id="{0271F2DF-BD50-496C-9160-359BCDB83FB8}"/>
              </a:ext>
            </a:extLst>
          </p:cNvPr>
          <p:cNvSpPr/>
          <p:nvPr/>
        </p:nvSpPr>
        <p:spPr>
          <a:xfrm>
            <a:off x="6395424" y="3454186"/>
            <a:ext cx="1473099" cy="2485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8</a:t>
            </a:r>
          </a:p>
        </p:txBody>
      </p:sp>
      <p:sp>
        <p:nvSpPr>
          <p:cNvPr id="49" name="Rectangle: Rounded Corners 48">
            <a:extLst>
              <a:ext uri="{FF2B5EF4-FFF2-40B4-BE49-F238E27FC236}">
                <a16:creationId xmlns:a16="http://schemas.microsoft.com/office/drawing/2014/main" id="{12D8F48F-B813-43C2-A564-AD2FC53CF9C2}"/>
              </a:ext>
            </a:extLst>
          </p:cNvPr>
          <p:cNvSpPr/>
          <p:nvPr/>
        </p:nvSpPr>
        <p:spPr>
          <a:xfrm>
            <a:off x="4862955" y="3763783"/>
            <a:ext cx="1473099" cy="2485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9</a:t>
            </a:r>
          </a:p>
        </p:txBody>
      </p:sp>
      <p:sp>
        <p:nvSpPr>
          <p:cNvPr id="50" name="Rectangle: Rounded Corners 49">
            <a:extLst>
              <a:ext uri="{FF2B5EF4-FFF2-40B4-BE49-F238E27FC236}">
                <a16:creationId xmlns:a16="http://schemas.microsoft.com/office/drawing/2014/main" id="{85F1716F-43FC-4FB7-A406-42678D281FFD}"/>
              </a:ext>
            </a:extLst>
          </p:cNvPr>
          <p:cNvSpPr/>
          <p:nvPr/>
        </p:nvSpPr>
        <p:spPr>
          <a:xfrm>
            <a:off x="9963491" y="3737274"/>
            <a:ext cx="1473099" cy="2485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10</a:t>
            </a:r>
          </a:p>
        </p:txBody>
      </p:sp>
      <p:sp>
        <p:nvSpPr>
          <p:cNvPr id="51" name="Rectangle: Rounded Corners 50">
            <a:extLst>
              <a:ext uri="{FF2B5EF4-FFF2-40B4-BE49-F238E27FC236}">
                <a16:creationId xmlns:a16="http://schemas.microsoft.com/office/drawing/2014/main" id="{83EE35EB-67C5-4177-B2C2-558E2DCE518D}"/>
              </a:ext>
            </a:extLst>
          </p:cNvPr>
          <p:cNvSpPr/>
          <p:nvPr/>
        </p:nvSpPr>
        <p:spPr>
          <a:xfrm>
            <a:off x="2326720" y="4074635"/>
            <a:ext cx="1473099" cy="2485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11</a:t>
            </a:r>
          </a:p>
        </p:txBody>
      </p:sp>
      <p:sp>
        <p:nvSpPr>
          <p:cNvPr id="52" name="Rectangle: Rounded Corners 51">
            <a:extLst>
              <a:ext uri="{FF2B5EF4-FFF2-40B4-BE49-F238E27FC236}">
                <a16:creationId xmlns:a16="http://schemas.microsoft.com/office/drawing/2014/main" id="{4F999817-4614-43C0-95E6-E842B6508D60}"/>
              </a:ext>
            </a:extLst>
          </p:cNvPr>
          <p:cNvSpPr/>
          <p:nvPr/>
        </p:nvSpPr>
        <p:spPr>
          <a:xfrm>
            <a:off x="4369845" y="4069404"/>
            <a:ext cx="1473099" cy="2485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12</a:t>
            </a:r>
          </a:p>
        </p:txBody>
      </p:sp>
      <p:sp>
        <p:nvSpPr>
          <p:cNvPr id="53" name="Rectangle: Rounded Corners 52">
            <a:extLst>
              <a:ext uri="{FF2B5EF4-FFF2-40B4-BE49-F238E27FC236}">
                <a16:creationId xmlns:a16="http://schemas.microsoft.com/office/drawing/2014/main" id="{60E6BD72-1C6D-4117-9A45-E1E2B5DCE47D}"/>
              </a:ext>
            </a:extLst>
          </p:cNvPr>
          <p:cNvSpPr/>
          <p:nvPr/>
        </p:nvSpPr>
        <p:spPr>
          <a:xfrm>
            <a:off x="5894314" y="4068100"/>
            <a:ext cx="1473099" cy="2485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13</a:t>
            </a:r>
          </a:p>
        </p:txBody>
      </p:sp>
      <p:sp>
        <p:nvSpPr>
          <p:cNvPr id="54" name="Rectangle: Rounded Corners 53">
            <a:extLst>
              <a:ext uri="{FF2B5EF4-FFF2-40B4-BE49-F238E27FC236}">
                <a16:creationId xmlns:a16="http://schemas.microsoft.com/office/drawing/2014/main" id="{12BC919D-46EA-4E56-BAB4-AAF1C2CE7135}"/>
              </a:ext>
            </a:extLst>
          </p:cNvPr>
          <p:cNvSpPr/>
          <p:nvPr/>
        </p:nvSpPr>
        <p:spPr>
          <a:xfrm>
            <a:off x="7725062" y="4068100"/>
            <a:ext cx="1473099" cy="2485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14</a:t>
            </a:r>
          </a:p>
        </p:txBody>
      </p:sp>
      <p:sp>
        <p:nvSpPr>
          <p:cNvPr id="10" name="Rectangle: Rounded Corners 9">
            <a:extLst>
              <a:ext uri="{FF2B5EF4-FFF2-40B4-BE49-F238E27FC236}">
                <a16:creationId xmlns:a16="http://schemas.microsoft.com/office/drawing/2014/main" id="{386437BD-90DA-436E-B82C-0DBEC8D8897F}"/>
              </a:ext>
            </a:extLst>
          </p:cNvPr>
          <p:cNvSpPr/>
          <p:nvPr/>
        </p:nvSpPr>
        <p:spPr>
          <a:xfrm>
            <a:off x="5463697" y="5035970"/>
            <a:ext cx="1466291"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tomorrow</a:t>
            </a:r>
          </a:p>
        </p:txBody>
      </p:sp>
      <p:sp>
        <p:nvSpPr>
          <p:cNvPr id="55" name="Rectangle: Rounded Corners 54">
            <a:extLst>
              <a:ext uri="{FF2B5EF4-FFF2-40B4-BE49-F238E27FC236}">
                <a16:creationId xmlns:a16="http://schemas.microsoft.com/office/drawing/2014/main" id="{7AED2296-15F9-45D8-B855-64105F5336AA}"/>
              </a:ext>
            </a:extLst>
          </p:cNvPr>
          <p:cNvSpPr/>
          <p:nvPr/>
        </p:nvSpPr>
        <p:spPr>
          <a:xfrm>
            <a:off x="2086948" y="5035970"/>
            <a:ext cx="1602801"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somebody</a:t>
            </a:r>
          </a:p>
        </p:txBody>
      </p:sp>
      <p:sp>
        <p:nvSpPr>
          <p:cNvPr id="56" name="Rectangle: Rounded Corners 55">
            <a:extLst>
              <a:ext uri="{FF2B5EF4-FFF2-40B4-BE49-F238E27FC236}">
                <a16:creationId xmlns:a16="http://schemas.microsoft.com/office/drawing/2014/main" id="{736100FA-A9C5-4E07-8D21-068C81129971}"/>
              </a:ext>
            </a:extLst>
          </p:cNvPr>
          <p:cNvSpPr/>
          <p:nvPr/>
        </p:nvSpPr>
        <p:spPr>
          <a:xfrm>
            <a:off x="4567360" y="5589477"/>
            <a:ext cx="1308475"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speech</a:t>
            </a:r>
          </a:p>
        </p:txBody>
      </p:sp>
      <p:sp>
        <p:nvSpPr>
          <p:cNvPr id="57" name="Rectangle: Rounded Corners 56">
            <a:extLst>
              <a:ext uri="{FF2B5EF4-FFF2-40B4-BE49-F238E27FC236}">
                <a16:creationId xmlns:a16="http://schemas.microsoft.com/office/drawing/2014/main" id="{C7452BAA-774E-4CF2-9CE2-B001FCCC4FD0}"/>
              </a:ext>
            </a:extLst>
          </p:cNvPr>
          <p:cNvSpPr/>
          <p:nvPr/>
        </p:nvSpPr>
        <p:spPr>
          <a:xfrm>
            <a:off x="10013012" y="5035970"/>
            <a:ext cx="1523219"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interest</a:t>
            </a:r>
          </a:p>
        </p:txBody>
      </p:sp>
      <p:sp>
        <p:nvSpPr>
          <p:cNvPr id="58" name="Rectangle: Rounded Corners 57">
            <a:extLst>
              <a:ext uri="{FF2B5EF4-FFF2-40B4-BE49-F238E27FC236}">
                <a16:creationId xmlns:a16="http://schemas.microsoft.com/office/drawing/2014/main" id="{75462BE4-9908-4D26-AAA2-3508CF755E45}"/>
              </a:ext>
            </a:extLst>
          </p:cNvPr>
          <p:cNvSpPr/>
          <p:nvPr/>
        </p:nvSpPr>
        <p:spPr>
          <a:xfrm>
            <a:off x="6058465" y="5589477"/>
            <a:ext cx="1308475"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nobody</a:t>
            </a:r>
          </a:p>
        </p:txBody>
      </p:sp>
      <p:sp>
        <p:nvSpPr>
          <p:cNvPr id="59" name="Rectangle: Rounded Corners 58">
            <a:extLst>
              <a:ext uri="{FF2B5EF4-FFF2-40B4-BE49-F238E27FC236}">
                <a16:creationId xmlns:a16="http://schemas.microsoft.com/office/drawing/2014/main" id="{1D2DF52B-F9D0-4AE2-8CD6-6E07B6153310}"/>
              </a:ext>
            </a:extLst>
          </p:cNvPr>
          <p:cNvSpPr/>
          <p:nvPr/>
        </p:nvSpPr>
        <p:spPr>
          <a:xfrm>
            <a:off x="1606457" y="5589477"/>
            <a:ext cx="1167148"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mostly</a:t>
            </a:r>
          </a:p>
        </p:txBody>
      </p:sp>
      <p:sp>
        <p:nvSpPr>
          <p:cNvPr id="61" name="Rectangle: Rounded Corners 60">
            <a:extLst>
              <a:ext uri="{FF2B5EF4-FFF2-40B4-BE49-F238E27FC236}">
                <a16:creationId xmlns:a16="http://schemas.microsoft.com/office/drawing/2014/main" id="{FB8784AF-5C09-41C0-A8B1-DF88C85D49FC}"/>
              </a:ext>
            </a:extLst>
          </p:cNvPr>
          <p:cNvSpPr/>
          <p:nvPr/>
        </p:nvSpPr>
        <p:spPr>
          <a:xfrm>
            <a:off x="8229586" y="5035970"/>
            <a:ext cx="1523219"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objects</a:t>
            </a:r>
          </a:p>
        </p:txBody>
      </p:sp>
      <p:sp>
        <p:nvSpPr>
          <p:cNvPr id="62" name="Rectangle: Rounded Corners 61">
            <a:extLst>
              <a:ext uri="{FF2B5EF4-FFF2-40B4-BE49-F238E27FC236}">
                <a16:creationId xmlns:a16="http://schemas.microsoft.com/office/drawing/2014/main" id="{1B87AB83-275C-4F98-9707-02CE58B884D9}"/>
              </a:ext>
            </a:extLst>
          </p:cNvPr>
          <p:cNvSpPr/>
          <p:nvPr/>
        </p:nvSpPr>
        <p:spPr>
          <a:xfrm>
            <a:off x="7099537" y="5035970"/>
            <a:ext cx="869844"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June</a:t>
            </a:r>
          </a:p>
        </p:txBody>
      </p:sp>
      <p:sp>
        <p:nvSpPr>
          <p:cNvPr id="63" name="Rectangle: Rounded Corners 62">
            <a:extLst>
              <a:ext uri="{FF2B5EF4-FFF2-40B4-BE49-F238E27FC236}">
                <a16:creationId xmlns:a16="http://schemas.microsoft.com/office/drawing/2014/main" id="{A4CC65E5-0539-4DE5-9009-65E3D2EB6AD8}"/>
              </a:ext>
            </a:extLst>
          </p:cNvPr>
          <p:cNvSpPr/>
          <p:nvPr/>
        </p:nvSpPr>
        <p:spPr>
          <a:xfrm>
            <a:off x="9337135" y="5589477"/>
            <a:ext cx="1351754"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popular</a:t>
            </a:r>
          </a:p>
        </p:txBody>
      </p:sp>
      <p:sp>
        <p:nvSpPr>
          <p:cNvPr id="64" name="Rectangle: Rounded Corners 63">
            <a:extLst>
              <a:ext uri="{FF2B5EF4-FFF2-40B4-BE49-F238E27FC236}">
                <a16:creationId xmlns:a16="http://schemas.microsoft.com/office/drawing/2014/main" id="{B9DE415C-9BB5-429D-BFE5-8D5288861D25}"/>
              </a:ext>
            </a:extLst>
          </p:cNvPr>
          <p:cNvSpPr/>
          <p:nvPr/>
        </p:nvSpPr>
        <p:spPr>
          <a:xfrm>
            <a:off x="368257" y="5589477"/>
            <a:ext cx="1055570"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metre</a:t>
            </a:r>
          </a:p>
        </p:txBody>
      </p:sp>
      <p:sp>
        <p:nvSpPr>
          <p:cNvPr id="65" name="Rectangle: Rounded Corners 64">
            <a:extLst>
              <a:ext uri="{FF2B5EF4-FFF2-40B4-BE49-F238E27FC236}">
                <a16:creationId xmlns:a16="http://schemas.microsoft.com/office/drawing/2014/main" id="{884C71F2-05A3-47DC-99FF-3C53E8485DC3}"/>
              </a:ext>
            </a:extLst>
          </p:cNvPr>
          <p:cNvSpPr/>
          <p:nvPr/>
        </p:nvSpPr>
        <p:spPr>
          <a:xfrm>
            <a:off x="10871522" y="5589477"/>
            <a:ext cx="1156069"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active</a:t>
            </a:r>
          </a:p>
        </p:txBody>
      </p:sp>
      <p:sp>
        <p:nvSpPr>
          <p:cNvPr id="66" name="Rectangle: Rounded Corners 65">
            <a:extLst>
              <a:ext uri="{FF2B5EF4-FFF2-40B4-BE49-F238E27FC236}">
                <a16:creationId xmlns:a16="http://schemas.microsoft.com/office/drawing/2014/main" id="{F71AAFF9-7FB8-43F6-9651-86B1841FCE07}"/>
              </a:ext>
            </a:extLst>
          </p:cNvPr>
          <p:cNvSpPr/>
          <p:nvPr/>
        </p:nvSpPr>
        <p:spPr>
          <a:xfrm>
            <a:off x="3949954" y="5035970"/>
            <a:ext cx="1320698"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grows</a:t>
            </a:r>
          </a:p>
        </p:txBody>
      </p:sp>
      <p:sp>
        <p:nvSpPr>
          <p:cNvPr id="67" name="Rectangle: Rounded Corners 66">
            <a:extLst>
              <a:ext uri="{FF2B5EF4-FFF2-40B4-BE49-F238E27FC236}">
                <a16:creationId xmlns:a16="http://schemas.microsoft.com/office/drawing/2014/main" id="{525B8780-A21E-42E1-A74E-22ECC20C6B09}"/>
              </a:ext>
            </a:extLst>
          </p:cNvPr>
          <p:cNvSpPr/>
          <p:nvPr/>
        </p:nvSpPr>
        <p:spPr>
          <a:xfrm>
            <a:off x="2956235" y="5589477"/>
            <a:ext cx="1428495"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about</a:t>
            </a:r>
          </a:p>
        </p:txBody>
      </p:sp>
      <p:sp>
        <p:nvSpPr>
          <p:cNvPr id="68" name="Rectangle: Rounded Corners 67">
            <a:extLst>
              <a:ext uri="{FF2B5EF4-FFF2-40B4-BE49-F238E27FC236}">
                <a16:creationId xmlns:a16="http://schemas.microsoft.com/office/drawing/2014/main" id="{BA40EAA2-9B72-41EA-ADE9-F6893B6F9C12}"/>
              </a:ext>
            </a:extLst>
          </p:cNvPr>
          <p:cNvSpPr/>
          <p:nvPr/>
        </p:nvSpPr>
        <p:spPr>
          <a:xfrm>
            <a:off x="7549570" y="5589477"/>
            <a:ext cx="1604935"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centimetre</a:t>
            </a:r>
          </a:p>
        </p:txBody>
      </p:sp>
      <p:sp>
        <p:nvSpPr>
          <p:cNvPr id="69" name="Rectangle: Rounded Corners 68">
            <a:extLst>
              <a:ext uri="{FF2B5EF4-FFF2-40B4-BE49-F238E27FC236}">
                <a16:creationId xmlns:a16="http://schemas.microsoft.com/office/drawing/2014/main" id="{D9593851-B767-4E54-83EA-35190BA83E2B}"/>
              </a:ext>
            </a:extLst>
          </p:cNvPr>
          <p:cNvSpPr/>
          <p:nvPr/>
        </p:nvSpPr>
        <p:spPr>
          <a:xfrm>
            <a:off x="9362946" y="4376450"/>
            <a:ext cx="1473099" cy="24858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15</a:t>
            </a:r>
          </a:p>
        </p:txBody>
      </p:sp>
      <p:sp>
        <p:nvSpPr>
          <p:cNvPr id="70" name="Rectangle: Rounded Corners 69">
            <a:extLst>
              <a:ext uri="{FF2B5EF4-FFF2-40B4-BE49-F238E27FC236}">
                <a16:creationId xmlns:a16="http://schemas.microsoft.com/office/drawing/2014/main" id="{4F7A1BED-1E16-4E8B-AB49-DEF5D9764C28}"/>
              </a:ext>
            </a:extLst>
          </p:cNvPr>
          <p:cNvSpPr/>
          <p:nvPr/>
        </p:nvSpPr>
        <p:spPr>
          <a:xfrm>
            <a:off x="995825" y="5035970"/>
            <a:ext cx="830918" cy="426988"/>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F0302020204030204"/>
              </a:rPr>
              <a:t>look</a:t>
            </a:r>
          </a:p>
        </p:txBody>
      </p:sp>
    </p:spTree>
    <p:extLst>
      <p:ext uri="{BB962C8B-B14F-4D97-AF65-F5344CB8AC3E}">
        <p14:creationId xmlns:p14="http://schemas.microsoft.com/office/powerpoint/2010/main" val="237830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P spid="28" grpId="0" animBg="1"/>
      <p:bldP spid="30" grpId="0" animBg="1"/>
      <p:bldP spid="32" grpId="0" animBg="1"/>
      <p:bldP spid="34" grpId="0" animBg="1"/>
      <p:bldP spid="40" grpId="0" animBg="1"/>
      <p:bldP spid="45" grpId="0" animBg="1"/>
      <p:bldP spid="49" grpId="0" animBg="1"/>
      <p:bldP spid="50" grpId="0" animBg="1"/>
      <p:bldP spid="51" grpId="0" animBg="1"/>
      <p:bldP spid="52" grpId="0" animBg="1"/>
      <p:bldP spid="53" grpId="0" animBg="1"/>
      <p:bldP spid="54" grpId="0" animBg="1"/>
      <p:bldP spid="6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938409" cy="869950"/>
          </a:xfrm>
          <a:prstGeom prst="rect">
            <a:avLst/>
          </a:prstGeom>
        </p:spPr>
      </p:pic>
      <p:sp>
        <p:nvSpPr>
          <p:cNvPr id="4" name="Title 3"/>
          <p:cNvSpPr>
            <a:spLocks noGrp="1"/>
          </p:cNvSpPr>
          <p:nvPr>
            <p:ph type="title"/>
          </p:nvPr>
        </p:nvSpPr>
        <p:spPr>
          <a:xfrm>
            <a:off x="0" y="294041"/>
            <a:ext cx="293840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604FF63B-F6AE-42E3-A6AE-A5AD5A66AB86}"/>
              </a:ext>
            </a:extLst>
          </p:cNvPr>
          <p:cNvSpPr txBox="1"/>
          <p:nvPr/>
        </p:nvSpPr>
        <p:spPr>
          <a:xfrm>
            <a:off x="2941441" y="150406"/>
            <a:ext cx="9063440" cy="769441"/>
          </a:xfrm>
          <a:prstGeom prst="rect">
            <a:avLst/>
          </a:prstGeom>
          <a:noFill/>
        </p:spPr>
        <p:txBody>
          <a:bodyPr wrap="square" rtlCol="0">
            <a:spAutoFit/>
          </a:bodyPr>
          <a:lstStyle/>
          <a:p>
            <a:r>
              <a:rPr lang="en-US" sz="2200" dirty="0">
                <a:solidFill>
                  <a:schemeClr val="accent5">
                    <a:lumMod val="50000"/>
                  </a:schemeClr>
                </a:solidFill>
                <a:latin typeface="Century Gothic" panose="020B0502020202020204" pitchFamily="34" charset="0"/>
              </a:rPr>
              <a:t>Alastair </a:t>
            </a:r>
            <a:r>
              <a:rPr lang="en-US" sz="2200" dirty="0" err="1">
                <a:solidFill>
                  <a:schemeClr val="accent5">
                    <a:lumMod val="50000"/>
                  </a:schemeClr>
                </a:solidFill>
                <a:latin typeface="Century Gothic" panose="020B0502020202020204" pitchFamily="34" charset="0"/>
              </a:rPr>
              <a:t>findet</a:t>
            </a:r>
            <a:r>
              <a:rPr lang="en-US" sz="2200" dirty="0">
                <a:solidFill>
                  <a:schemeClr val="accent5">
                    <a:lumMod val="50000"/>
                  </a:schemeClr>
                </a:solidFill>
                <a:latin typeface="Century Gothic" panose="020B0502020202020204" pitchFamily="34" charset="0"/>
              </a:rPr>
              <a:t> das </a:t>
            </a:r>
            <a:r>
              <a:rPr lang="en-US" sz="2200" dirty="0" err="1">
                <a:solidFill>
                  <a:schemeClr val="accent5">
                    <a:lumMod val="50000"/>
                  </a:schemeClr>
                </a:solidFill>
                <a:latin typeface="Century Gothic" panose="020B0502020202020204" pitchFamily="34" charset="0"/>
              </a:rPr>
              <a:t>Projekt</a:t>
            </a:r>
            <a:r>
              <a:rPr lang="en-US" sz="220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latin typeface="Century Gothic" panose="020B0502020202020204" pitchFamily="34" charset="0"/>
              </a:rPr>
              <a:t>interessant</a:t>
            </a:r>
            <a:r>
              <a:rPr lang="en-US" sz="2200" dirty="0">
                <a:solidFill>
                  <a:schemeClr val="accent5">
                    <a:lumMod val="50000"/>
                  </a:schemeClr>
                </a:solidFill>
                <a:latin typeface="Century Gothic" panose="020B0502020202020204" pitchFamily="34" charset="0"/>
              </a:rPr>
              <a:t>. </a:t>
            </a:r>
            <a:br>
              <a:rPr lang="en-US" sz="2200" dirty="0">
                <a:solidFill>
                  <a:schemeClr val="accent5">
                    <a:lumMod val="50000"/>
                  </a:schemeClr>
                </a:solidFill>
                <a:latin typeface="Century Gothic" panose="020B0502020202020204" pitchFamily="34" charset="0"/>
              </a:rPr>
            </a:br>
            <a:r>
              <a:rPr lang="en-US" sz="2200" dirty="0" err="1">
                <a:solidFill>
                  <a:schemeClr val="accent5">
                    <a:lumMod val="50000"/>
                  </a:schemeClr>
                </a:solidFill>
                <a:latin typeface="Century Gothic" panose="020B0502020202020204" pitchFamily="34" charset="0"/>
              </a:rPr>
              <a:t>Er</a:t>
            </a:r>
            <a:r>
              <a:rPr lang="en-US" sz="220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latin typeface="Century Gothic" panose="020B0502020202020204" pitchFamily="34" charset="0"/>
              </a:rPr>
              <a:t>stellt</a:t>
            </a:r>
            <a:r>
              <a:rPr lang="en-US" sz="2200" dirty="0">
                <a:solidFill>
                  <a:schemeClr val="accent5">
                    <a:lumMod val="50000"/>
                  </a:schemeClr>
                </a:solidFill>
                <a:latin typeface="Century Gothic" panose="020B0502020202020204" pitchFamily="34" charset="0"/>
              </a:rPr>
              <a:t> Wolfgang </a:t>
            </a:r>
            <a:r>
              <a:rPr lang="en-US" sz="2200" dirty="0" err="1">
                <a:solidFill>
                  <a:schemeClr val="accent5">
                    <a:lumMod val="50000"/>
                  </a:schemeClr>
                </a:solidFill>
                <a:latin typeface="Century Gothic" panose="020B0502020202020204" pitchFamily="34" charset="0"/>
              </a:rPr>
              <a:t>ein</a:t>
            </a:r>
            <a:r>
              <a:rPr lang="en-US" sz="220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latin typeface="Century Gothic" panose="020B0502020202020204" pitchFamily="34" charset="0"/>
              </a:rPr>
              <a:t>paar</a:t>
            </a:r>
            <a:r>
              <a:rPr lang="en-US" sz="220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latin typeface="Century Gothic" panose="020B0502020202020204" pitchFamily="34" charset="0"/>
              </a:rPr>
              <a:t>Fragen</a:t>
            </a:r>
            <a:r>
              <a:rPr lang="en-US" sz="220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latin typeface="Century Gothic" panose="020B0502020202020204" pitchFamily="34" charset="0"/>
              </a:rPr>
              <a:t>darüber</a:t>
            </a:r>
            <a:r>
              <a:rPr lang="en-US" sz="2200" dirty="0">
                <a:solidFill>
                  <a:schemeClr val="accent5">
                    <a:lumMod val="50000"/>
                  </a:schemeClr>
                </a:solidFill>
                <a:latin typeface="Century Gothic" panose="020B0502020202020204" pitchFamily="34" charset="0"/>
              </a:rPr>
              <a:t>. </a:t>
            </a:r>
          </a:p>
        </p:txBody>
      </p:sp>
      <p:pic>
        <p:nvPicPr>
          <p:cNvPr id="13" name="Picture 12" descr="A picture containing text&#10;&#10;Description automatically generated">
            <a:extLst>
              <a:ext uri="{FF2B5EF4-FFF2-40B4-BE49-F238E27FC236}">
                <a16:creationId xmlns:a16="http://schemas.microsoft.com/office/drawing/2014/main" id="{D3B8BF77-1593-4C1F-93D2-9A63161128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3760" y="4894495"/>
            <a:ext cx="1014455" cy="1469324"/>
          </a:xfrm>
          <a:prstGeom prst="rect">
            <a:avLst/>
          </a:prstGeom>
        </p:spPr>
      </p:pic>
      <p:sp>
        <p:nvSpPr>
          <p:cNvPr id="15" name="Speech Bubble: Rectangle with Corners Rounded 14">
            <a:extLst>
              <a:ext uri="{FF2B5EF4-FFF2-40B4-BE49-F238E27FC236}">
                <a16:creationId xmlns:a16="http://schemas.microsoft.com/office/drawing/2014/main" id="{0C4BD88A-ADF9-4D7D-8833-73702EA43F00}"/>
              </a:ext>
            </a:extLst>
          </p:cNvPr>
          <p:cNvSpPr/>
          <p:nvPr/>
        </p:nvSpPr>
        <p:spPr>
          <a:xfrm>
            <a:off x="4493760" y="2096110"/>
            <a:ext cx="3373283" cy="2680167"/>
          </a:xfrm>
          <a:prstGeom prst="wedgeRoundRectCallou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latin typeface="Century Gothic" panose="020B0502020202020204" pitchFamily="34" charset="0"/>
              </a:rPr>
              <a:t>What is happening tomorrow?</a:t>
            </a:r>
          </a:p>
          <a:p>
            <a:r>
              <a:rPr lang="en-GB" sz="2000" dirty="0">
                <a:solidFill>
                  <a:schemeClr val="accent5">
                    <a:lumMod val="50000"/>
                  </a:schemeClr>
                </a:solidFill>
                <a:latin typeface="Century Gothic" panose="020B0502020202020204" pitchFamily="34" charset="0"/>
              </a:rPr>
              <a:t>Why does the school want to plant a tree?</a:t>
            </a:r>
          </a:p>
          <a:p>
            <a:r>
              <a:rPr lang="en-GB" sz="2000" dirty="0">
                <a:solidFill>
                  <a:schemeClr val="accent5">
                    <a:lumMod val="50000"/>
                  </a:schemeClr>
                </a:solidFill>
                <a:latin typeface="Century Gothic" panose="020B0502020202020204" pitchFamily="34" charset="0"/>
              </a:rPr>
              <a:t>How old</a:t>
            </a:r>
            <a:r>
              <a:rPr lang="en-GB" sz="2000" dirty="0">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and tall is it?</a:t>
            </a:r>
          </a:p>
          <a:p>
            <a:r>
              <a:rPr lang="en-GB" sz="2000" dirty="0">
                <a:solidFill>
                  <a:schemeClr val="accent5">
                    <a:lumMod val="50000"/>
                  </a:schemeClr>
                </a:solidFill>
                <a:latin typeface="Century Gothic" panose="020B0502020202020204" pitchFamily="34" charset="0"/>
              </a:rPr>
              <a:t>How fast does it grow?</a:t>
            </a:r>
          </a:p>
          <a:p>
            <a:r>
              <a:rPr lang="en-GB" sz="2000" dirty="0">
                <a:solidFill>
                  <a:schemeClr val="accent5">
                    <a:lumMod val="50000"/>
                  </a:schemeClr>
                </a:solidFill>
                <a:latin typeface="Century Gothic" panose="020B0502020202020204" pitchFamily="34" charset="0"/>
              </a:rPr>
              <a:t>Where is it being planted?</a:t>
            </a:r>
            <a:endParaRPr lang="en-GB" sz="2000" dirty="0">
              <a:latin typeface="Century Gothic" panose="020B0502020202020204" pitchFamily="34" charset="0"/>
            </a:endParaRPr>
          </a:p>
        </p:txBody>
      </p:sp>
      <p:sp>
        <p:nvSpPr>
          <p:cNvPr id="25" name="TextBox 24">
            <a:extLst>
              <a:ext uri="{FF2B5EF4-FFF2-40B4-BE49-F238E27FC236}">
                <a16:creationId xmlns:a16="http://schemas.microsoft.com/office/drawing/2014/main" id="{BC68E8F0-6EA6-46A3-9CD4-07E7B23ED63A}"/>
              </a:ext>
            </a:extLst>
          </p:cNvPr>
          <p:cNvSpPr txBox="1"/>
          <p:nvPr/>
        </p:nvSpPr>
        <p:spPr>
          <a:xfrm>
            <a:off x="15487" y="1221200"/>
            <a:ext cx="4405429" cy="5016758"/>
          </a:xfrm>
          <a:prstGeom prst="rect">
            <a:avLst/>
          </a:prstGeom>
          <a:noFill/>
        </p:spPr>
        <p:txBody>
          <a:bodyPr wrap="square">
            <a:spAutoFit/>
          </a:bodyPr>
          <a:lstStyle/>
          <a:p>
            <a:pPr lvl="0">
              <a:defRPr/>
            </a:pP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Morgen wird jemand von dem </a:t>
            </a:r>
            <a:r>
              <a:rPr kumimoji="0" lang="de-DE" sz="2000" b="1" i="1" u="none" strike="noStrike" kern="1200" cap="none" spc="0" normalizeH="0" baseline="0" noProof="0" dirty="0">
                <a:ln>
                  <a:noFill/>
                </a:ln>
                <a:solidFill>
                  <a:srgbClr val="002060"/>
                </a:solidFill>
                <a:effectLst/>
                <a:uLnTx/>
                <a:uFillTx/>
                <a:latin typeface="Century Gothic" panose="020F0302020204030204"/>
                <a:ea typeface="+mn-ea"/>
                <a:cs typeface="+mn-cs"/>
              </a:rPr>
              <a:t>Stadtbäume für Berlin Projekt </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eine Rede für uns halten. Das wird euch interessieren</a:t>
            </a:r>
            <a:r>
              <a:rPr lang="de-DE" sz="2000" dirty="0">
                <a:solidFill>
                  <a:srgbClr val="002060"/>
                </a:solidFill>
                <a:latin typeface="Century Gothic" panose="020B0502020202020204" pitchFamily="34" charset="0"/>
              </a:rPr>
              <a:t>. Niemand mag die meist grauen Straßen, Gebäude und Gegenstände in Berlin, deshalb </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will die Schule i</a:t>
            </a:r>
            <a:r>
              <a:rPr lang="de-DE" sz="2000" dirty="0">
                <a:solidFill>
                  <a:srgbClr val="002060"/>
                </a:solidFill>
                <a:latin typeface="Century Gothic" panose="020B0502020202020204" pitchFamily="34" charset="0"/>
              </a:rPr>
              <a:t>m Juni einen </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Baum in Berlin pflanzen. Der Baum ist eine Esche* und ist sehr beliebt. Er ist neun Jahre alt und fünf Meter hoch. Er ist sehr aktiv und wächst ungefähr  60 Zentimeter  pro Jahr. Man wird ihn in der Nähe pflanzen. </a:t>
            </a:r>
            <a:r>
              <a:rPr lang="de-DE" sz="2000" dirty="0">
                <a:solidFill>
                  <a:srgbClr val="002060"/>
                </a:solidFill>
                <a:latin typeface="Century Gothic" panose="020F0302020204030204"/>
              </a:rPr>
              <a:t>Nächstes Jahr können wir alle durch die Fenster gucken und ihn sehen.</a:t>
            </a:r>
            <a:endPar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6" name="Speech Bubble: Rectangle with Corners Rounded 25">
            <a:extLst>
              <a:ext uri="{FF2B5EF4-FFF2-40B4-BE49-F238E27FC236}">
                <a16:creationId xmlns:a16="http://schemas.microsoft.com/office/drawing/2014/main" id="{626BDA40-50B8-4D73-9FEB-DF1A49A78B77}"/>
              </a:ext>
            </a:extLst>
          </p:cNvPr>
          <p:cNvSpPr/>
          <p:nvPr/>
        </p:nvSpPr>
        <p:spPr>
          <a:xfrm>
            <a:off x="8244618" y="927375"/>
            <a:ext cx="3760263" cy="1596209"/>
          </a:xfrm>
          <a:prstGeom prst="wedgeRoundRectCallout">
            <a:avLst>
              <a:gd name="adj1" fmla="val -55228"/>
              <a:gd name="adj2" fmla="val -27001"/>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Someone from the ‘City trees for Berlin’ project is giving a speech.</a:t>
            </a:r>
          </a:p>
        </p:txBody>
      </p:sp>
      <p:pic>
        <p:nvPicPr>
          <p:cNvPr id="10" name="Picture 9" descr="A cartoon of a child&#10;&#10;Description automatically generated with low confidence">
            <a:extLst>
              <a:ext uri="{FF2B5EF4-FFF2-40B4-BE49-F238E27FC236}">
                <a16:creationId xmlns:a16="http://schemas.microsoft.com/office/drawing/2014/main" id="{4548E1AA-F4B5-428F-A23A-83D2291917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6843" y="859284"/>
            <a:ext cx="1298097" cy="1249112"/>
          </a:xfrm>
          <a:prstGeom prst="rect">
            <a:avLst/>
          </a:prstGeom>
        </p:spPr>
      </p:pic>
      <p:sp>
        <p:nvSpPr>
          <p:cNvPr id="12" name="Speech Bubble: Rectangle with Corners Rounded 11">
            <a:extLst>
              <a:ext uri="{FF2B5EF4-FFF2-40B4-BE49-F238E27FC236}">
                <a16:creationId xmlns:a16="http://schemas.microsoft.com/office/drawing/2014/main" id="{65E77678-7100-48FA-872D-C0ADD5FBEB52}"/>
              </a:ext>
            </a:extLst>
          </p:cNvPr>
          <p:cNvSpPr/>
          <p:nvPr/>
        </p:nvSpPr>
        <p:spPr>
          <a:xfrm>
            <a:off x="8244618" y="2259231"/>
            <a:ext cx="3760263" cy="1596209"/>
          </a:xfrm>
          <a:prstGeom prst="wedgeRoundRectCallout">
            <a:avLst>
              <a:gd name="adj1" fmla="val -55228"/>
              <a:gd name="adj2" fmla="val -27001"/>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solidFill>
                  <a:srgbClr val="4472C4">
                    <a:lumMod val="50000"/>
                  </a:srgbClr>
                </a:solidFill>
                <a:latin typeface="Century Gothic" panose="020B0502020202020204" pitchFamily="34" charset="0"/>
              </a:rPr>
              <a:t>Because nobody likes the grey streets, buildings and objects in Berlin.</a:t>
            </a:r>
          </a:p>
        </p:txBody>
      </p:sp>
      <p:sp>
        <p:nvSpPr>
          <p:cNvPr id="14" name="Speech Bubble: Rectangle with Corners Rounded 13">
            <a:extLst>
              <a:ext uri="{FF2B5EF4-FFF2-40B4-BE49-F238E27FC236}">
                <a16:creationId xmlns:a16="http://schemas.microsoft.com/office/drawing/2014/main" id="{5E3975C1-AB03-4234-A1A2-C987C1F0B099}"/>
              </a:ext>
            </a:extLst>
          </p:cNvPr>
          <p:cNvSpPr/>
          <p:nvPr/>
        </p:nvSpPr>
        <p:spPr>
          <a:xfrm>
            <a:off x="8244618" y="3536313"/>
            <a:ext cx="3760263" cy="1122136"/>
          </a:xfrm>
          <a:prstGeom prst="wedgeRoundRectCallout">
            <a:avLst>
              <a:gd name="adj1" fmla="val -55228"/>
              <a:gd name="adj2" fmla="val -27001"/>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solidFill>
                  <a:srgbClr val="4472C4">
                    <a:lumMod val="50000"/>
                  </a:srgbClr>
                </a:solidFill>
                <a:latin typeface="Century Gothic" panose="020B0502020202020204" pitchFamily="34" charset="0"/>
              </a:rPr>
              <a:t>It is nine years old and five meters tall.</a:t>
            </a:r>
          </a:p>
        </p:txBody>
      </p:sp>
      <p:sp>
        <p:nvSpPr>
          <p:cNvPr id="16" name="Speech Bubble: Rectangle with Corners Rounded 15">
            <a:extLst>
              <a:ext uri="{FF2B5EF4-FFF2-40B4-BE49-F238E27FC236}">
                <a16:creationId xmlns:a16="http://schemas.microsoft.com/office/drawing/2014/main" id="{976D2B10-EFC0-4EB2-91D6-B97B312D0C26}"/>
              </a:ext>
            </a:extLst>
          </p:cNvPr>
          <p:cNvSpPr/>
          <p:nvPr/>
        </p:nvSpPr>
        <p:spPr>
          <a:xfrm>
            <a:off x="8244618" y="4635517"/>
            <a:ext cx="3760263" cy="875422"/>
          </a:xfrm>
          <a:prstGeom prst="wedgeRoundRectCallout">
            <a:avLst>
              <a:gd name="adj1" fmla="val -55228"/>
              <a:gd name="adj2" fmla="val -27001"/>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solidFill>
                  <a:srgbClr val="4472C4">
                    <a:lumMod val="50000"/>
                  </a:srgbClr>
                </a:solidFill>
                <a:latin typeface="Century Gothic" panose="020B0502020202020204" pitchFamily="34" charset="0"/>
              </a:rPr>
              <a:t>It grows about 60 centimetres per year.</a:t>
            </a:r>
          </a:p>
        </p:txBody>
      </p:sp>
      <p:sp>
        <p:nvSpPr>
          <p:cNvPr id="17" name="Speech Bubble: Rectangle with Corners Rounded 16">
            <a:extLst>
              <a:ext uri="{FF2B5EF4-FFF2-40B4-BE49-F238E27FC236}">
                <a16:creationId xmlns:a16="http://schemas.microsoft.com/office/drawing/2014/main" id="{38DE47A9-DA00-4150-B795-F381203E3B91}"/>
              </a:ext>
            </a:extLst>
          </p:cNvPr>
          <p:cNvSpPr/>
          <p:nvPr/>
        </p:nvSpPr>
        <p:spPr>
          <a:xfrm>
            <a:off x="8197065" y="5438526"/>
            <a:ext cx="3760263" cy="875422"/>
          </a:xfrm>
          <a:prstGeom prst="wedgeRoundRectCallout">
            <a:avLst>
              <a:gd name="adj1" fmla="val -55228"/>
              <a:gd name="adj2" fmla="val -27001"/>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solidFill>
                  <a:srgbClr val="4472C4">
                    <a:lumMod val="50000"/>
                  </a:srgbClr>
                </a:solidFill>
                <a:latin typeface="Century Gothic" panose="020B0502020202020204" pitchFamily="34" charset="0"/>
              </a:rPr>
              <a:t>It is being planted near the school.</a:t>
            </a:r>
            <a:endParaRPr lang="en-GB" sz="2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00192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2" grpId="0" animBg="1"/>
      <p:bldP spid="14"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39540" y="1532050"/>
            <a:ext cx="11313527"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a:t>
            </a:r>
            <a:r>
              <a:rPr lang="en-US" sz="4000" dirty="0">
                <a:solidFill>
                  <a:srgbClr val="4472C4">
                    <a:lumMod val="50000"/>
                  </a:srgbClr>
                </a:solidFill>
                <a:latin typeface="Century Gothic" panose="020F0302020204030204"/>
              </a:rPr>
              <a:t> 34; 39</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listening, speaking, reading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a:defRPr/>
            </a:pPr>
            <a:r>
              <a:rPr lang="en-GB" sz="4000" dirty="0">
                <a:solidFill>
                  <a:srgbClr val="4472C4">
                    <a:lumMod val="50000"/>
                  </a:srgbClr>
                </a:solidFill>
                <a:latin typeface="Century Gothic" panose="020F0302020204030204"/>
              </a:rPr>
              <a:t>Slides about inspirational young Germans</a:t>
            </a:r>
            <a:endParaRPr lang="en-US" sz="4000" dirty="0">
              <a:solidFill>
                <a:srgbClr val="4472C4">
                  <a:lumMod val="50000"/>
                </a:srgbClr>
              </a:solidFill>
              <a:latin typeface="Century Gothic" panose="020F0302020204030204"/>
            </a:endParaRPr>
          </a:p>
          <a:p>
            <a:pPr lvl="0">
              <a:defRPr/>
            </a:pP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T3.2 Week 4</a:t>
            </a:r>
          </a:p>
        </p:txBody>
      </p:sp>
    </p:spTree>
    <p:extLst>
      <p:ext uri="{BB962C8B-B14F-4D97-AF65-F5344CB8AC3E}">
        <p14:creationId xmlns:p14="http://schemas.microsoft.com/office/powerpoint/2010/main" val="2466939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48CFEEF-0186-48B0-87A5-FB9DDFC6CA36}"/>
              </a:ext>
            </a:extLst>
          </p:cNvPr>
          <p:cNvSpPr txBox="1"/>
          <p:nvPr/>
        </p:nvSpPr>
        <p:spPr>
          <a:xfrm>
            <a:off x="6146749" y="3816145"/>
            <a:ext cx="5239265" cy="830997"/>
          </a:xfrm>
          <a:prstGeom prst="rect">
            <a:avLst/>
          </a:prstGeom>
          <a:solidFill>
            <a:srgbClr val="EBEFF7"/>
          </a:solidFill>
        </p:spPr>
        <p:txBody>
          <a:bodyPr wrap="square" rtlCol="0">
            <a:spAutoFit/>
          </a:bodyPr>
          <a:lstStyle/>
          <a:p>
            <a:pPr algn="l"/>
            <a:r>
              <a:rPr lang="en-US" sz="2400" dirty="0">
                <a:solidFill>
                  <a:schemeClr val="accent5">
                    <a:lumMod val="50000"/>
                  </a:schemeClr>
                </a:solidFill>
                <a:latin typeface="Century Gothic" panose="020B0502020202020204" pitchFamily="34" charset="0"/>
              </a:rPr>
              <a:t>Lies die </a:t>
            </a:r>
            <a:r>
              <a:rPr lang="en-US" sz="2400" dirty="0" err="1">
                <a:solidFill>
                  <a:schemeClr val="accent5">
                    <a:lumMod val="50000"/>
                  </a:schemeClr>
                </a:solidFill>
                <a:latin typeface="Century Gothic" panose="020B0502020202020204" pitchFamily="34" charset="0"/>
              </a:rPr>
              <a:t>Texte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dann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hör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zu</a:t>
            </a:r>
            <a:r>
              <a:rPr lang="en-US" sz="2400" dirty="0">
                <a:solidFill>
                  <a:schemeClr val="accent5">
                    <a:lumMod val="50000"/>
                  </a:schemeClr>
                </a:solidFill>
                <a:latin typeface="Century Gothic" panose="020B0502020202020204" pitchFamily="34" charset="0"/>
              </a:rPr>
              <a:t>. </a:t>
            </a:r>
            <a:br>
              <a:rPr lang="en-US" sz="2400" dirty="0">
                <a:solidFill>
                  <a:schemeClr val="accent5">
                    <a:lumMod val="50000"/>
                  </a:schemeClr>
                </a:solidFill>
                <a:latin typeface="Century Gothic" panose="020B0502020202020204" pitchFamily="34" charset="0"/>
              </a:rPr>
            </a:br>
            <a:r>
              <a:rPr lang="en-US" sz="2400" dirty="0" err="1">
                <a:solidFill>
                  <a:schemeClr val="accent5">
                    <a:lumMod val="50000"/>
                  </a:schemeClr>
                </a:solidFill>
                <a:latin typeface="Century Gothic" panose="020B0502020202020204" pitchFamily="34" charset="0"/>
              </a:rPr>
              <a:t>Wer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ist</a:t>
            </a:r>
            <a:r>
              <a:rPr lang="en-US" sz="2400" dirty="0">
                <a:solidFill>
                  <a:schemeClr val="accent5">
                    <a:lumMod val="50000"/>
                  </a:schemeClr>
                </a:solidFill>
                <a:latin typeface="Century Gothic" panose="020B0502020202020204" pitchFamily="34" charset="0"/>
              </a:rPr>
              <a:t> der </a:t>
            </a:r>
            <a:r>
              <a:rPr lang="en-US" sz="2400" dirty="0" err="1">
                <a:solidFill>
                  <a:schemeClr val="accent5">
                    <a:lumMod val="50000"/>
                  </a:schemeClr>
                </a:solidFill>
                <a:latin typeface="Century Gothic" panose="020B0502020202020204" pitchFamily="34" charset="0"/>
              </a:rPr>
              <a:t>Ehren</a:t>
            </a:r>
            <a:r>
              <a:rPr lang="en-US" sz="2400" dirty="0">
                <a:solidFill>
                  <a:schemeClr val="accent5">
                    <a:lumMod val="50000"/>
                  </a:schemeClr>
                </a:solidFill>
                <a:latin typeface="Century Gothic" panose="020B0502020202020204" pitchFamily="34" charset="0"/>
              </a:rPr>
              <a:t>*</a:t>
            </a:r>
            <a:r>
              <a:rPr lang="en-US" sz="2400" dirty="0" err="1">
                <a:solidFill>
                  <a:schemeClr val="accent5">
                    <a:lumMod val="50000"/>
                  </a:schemeClr>
                </a:solidFill>
                <a:latin typeface="Century Gothic" panose="020B0502020202020204" pitchFamily="34" charset="0"/>
              </a:rPr>
              <a:t>gast</a:t>
            </a:r>
            <a:r>
              <a:rPr lang="en-US" sz="2400" dirty="0">
                <a:solidFill>
                  <a:schemeClr val="accent5">
                    <a:lumMod val="50000"/>
                  </a:schemeClr>
                </a:solidFill>
                <a:latin typeface="Century Gothic" panose="020B0502020202020204" pitchFamily="34" charset="0"/>
              </a:rPr>
              <a:t>? </a:t>
            </a:r>
            <a:endParaRPr lang="en-GB" sz="2400" dirty="0">
              <a:solidFill>
                <a:schemeClr val="accent5">
                  <a:lumMod val="50000"/>
                </a:schemeClr>
              </a:solidFill>
              <a:latin typeface="Century Gothic" panose="020B0502020202020204" pitchFamily="34" charset="0"/>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8167255" cy="869950"/>
          </a:xfrm>
          <a:prstGeom prst="rect">
            <a:avLst/>
          </a:prstGeom>
        </p:spPr>
      </p:pic>
      <p:sp>
        <p:nvSpPr>
          <p:cNvPr id="4" name="Title 3"/>
          <p:cNvSpPr>
            <a:spLocks noGrp="1"/>
          </p:cNvSpPr>
          <p:nvPr>
            <p:ph type="title"/>
          </p:nvPr>
        </p:nvSpPr>
        <p:spPr>
          <a:xfrm>
            <a:off x="0" y="294041"/>
            <a:ext cx="7107382" cy="707849"/>
          </a:xfrm>
        </p:spPr>
        <p:txBody>
          <a:bodyPr>
            <a:normAutofit fontScale="90000"/>
          </a:bodyPr>
          <a:lstStyle/>
          <a:p>
            <a:r>
              <a:rPr lang="en-GB" sz="3600" b="1" dirty="0">
                <a:solidFill>
                  <a:schemeClr val="bg1"/>
                </a:solidFill>
              </a:rPr>
              <a:t>Wen laden </a:t>
            </a:r>
            <a:r>
              <a:rPr lang="en-GB" sz="3600" b="1" dirty="0" err="1">
                <a:solidFill>
                  <a:schemeClr val="bg1"/>
                </a:solidFill>
              </a:rPr>
              <a:t>wir</a:t>
            </a:r>
            <a:r>
              <a:rPr lang="en-GB" sz="3600" b="1" dirty="0">
                <a:solidFill>
                  <a:schemeClr val="bg1"/>
                </a:solidFill>
              </a:rPr>
              <a:t> </a:t>
            </a:r>
            <a:r>
              <a:rPr lang="en-GB" sz="3600" b="1" dirty="0" err="1">
                <a:solidFill>
                  <a:schemeClr val="bg1"/>
                </a:solidFill>
              </a:rPr>
              <a:t>zum</a:t>
            </a:r>
            <a:r>
              <a:rPr lang="en-GB" sz="3600" b="1" dirty="0">
                <a:solidFill>
                  <a:schemeClr val="bg1"/>
                </a:solidFill>
              </a:rPr>
              <a:t> </a:t>
            </a:r>
            <a:r>
              <a:rPr lang="en-GB" sz="3600" b="1" dirty="0" err="1">
                <a:solidFill>
                  <a:schemeClr val="bg1"/>
                </a:solidFill>
              </a:rPr>
              <a:t>Konzert</a:t>
            </a:r>
            <a:r>
              <a:rPr lang="en-GB" sz="3600" b="1" dirty="0">
                <a:solidFill>
                  <a:schemeClr val="bg1"/>
                </a:solidFill>
              </a:rPr>
              <a:t> </a:t>
            </a:r>
            <a:r>
              <a:rPr lang="en-GB" sz="3600" b="1" dirty="0" err="1">
                <a:solidFill>
                  <a:schemeClr val="bg1"/>
                </a:solidFill>
              </a:rPr>
              <a:t>ein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3049" y="247046"/>
            <a:ext cx="208427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760716" y="1373896"/>
            <a:ext cx="43352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Rote Mütze </a:t>
            </a:r>
            <a:r>
              <a:rPr kumimoji="0" lang="de-DE"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Raphi</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ist eine deutsch-brasilianische Rapperin. Mit 14 Jahren hat sie begonnen, Songs zu schreiben und ihre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E88025E2-6FEF-489D-A9C8-2773E4783DFF}"/>
              </a:ext>
            </a:extLst>
          </p:cNvPr>
          <p:cNvSpPr txBox="1"/>
          <p:nvPr/>
        </p:nvSpPr>
        <p:spPr>
          <a:xfrm>
            <a:off x="7693350" y="1265045"/>
            <a:ext cx="426397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Felicia Laberer </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ist eine 20-jährige paralympische Kanutin, die ihre sportliche Karriere im Schwimmen begonnen hat.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8527FD3-8836-492B-8C8E-4B3475ACDF0C}"/>
              </a:ext>
            </a:extLst>
          </p:cNvPr>
          <p:cNvSpPr txBox="1"/>
          <p:nvPr/>
        </p:nvSpPr>
        <p:spPr>
          <a:xfrm>
            <a:off x="1702990" y="3792580"/>
            <a:ext cx="418302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Student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Younes </a:t>
            </a:r>
            <a:r>
              <a:rPr kumimoji="0" lang="de-DE"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Zarou</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ist ein berühmter </a:t>
            </a:r>
            <a:r>
              <a:rPr kumimoji="0" lang="de-DE"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Tik</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Tok</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-Star mit 38 Millionen Followern. Seine Familie kommt aus Marokko. Er</a:t>
            </a:r>
          </a:p>
        </p:txBody>
      </p:sp>
      <p:sp>
        <p:nvSpPr>
          <p:cNvPr id="8" name="Speech Bubble: Rectangle with Corners Rounded 7">
            <a:extLst>
              <a:ext uri="{FF2B5EF4-FFF2-40B4-BE49-F238E27FC236}">
                <a16:creationId xmlns:a16="http://schemas.microsoft.com/office/drawing/2014/main" id="{18F8B2AC-33C0-4F1E-8776-5BCCDE6FD8FD}"/>
              </a:ext>
            </a:extLst>
          </p:cNvPr>
          <p:cNvSpPr/>
          <p:nvPr/>
        </p:nvSpPr>
        <p:spPr>
          <a:xfrm>
            <a:off x="6096000" y="5402739"/>
            <a:ext cx="5965649" cy="926076"/>
          </a:xfrm>
          <a:prstGeom prst="wedgeRoundRectCallout">
            <a:avLst>
              <a:gd name="adj1" fmla="val -9091"/>
              <a:gd name="adj2" fmla="val 1535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hochladen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to upload | </a:t>
            </a:r>
            <a:r>
              <a:rPr lang="en-GB" sz="2000" baseline="0" dirty="0" err="1">
                <a:solidFill>
                  <a:prstClr val="white"/>
                </a:solidFill>
                <a:latin typeface="Century Gothic" panose="020F0302020204030204"/>
              </a:rPr>
              <a:t>bearbeiten</a:t>
            </a:r>
            <a:r>
              <a:rPr lang="en-GB" sz="2000" baseline="0" dirty="0">
                <a:solidFill>
                  <a:prstClr val="white"/>
                </a:solidFill>
                <a:latin typeface="Century Gothic" panose="020F0302020204030204"/>
              </a:rPr>
              <a:t> </a:t>
            </a:r>
            <a:r>
              <a:rPr lang="en-GB" sz="2000" dirty="0">
                <a:solidFill>
                  <a:prstClr val="white"/>
                </a:solidFill>
                <a:latin typeface="Century Gothic" panose="020F0302020204030204"/>
              </a:rPr>
              <a:t>– to edit</a:t>
            </a:r>
            <a:br>
              <a:rPr lang="en-GB" sz="2000" dirty="0">
                <a:solidFill>
                  <a:prstClr val="white"/>
                </a:solidFill>
                <a:latin typeface="Century Gothic" panose="020F0302020204030204"/>
              </a:rPr>
            </a:br>
            <a:r>
              <a:rPr lang="en-GB" sz="2000" dirty="0">
                <a:solidFill>
                  <a:prstClr val="white"/>
                </a:solidFill>
                <a:latin typeface="Century Gothic" panose="020F0302020204030204"/>
              </a:rPr>
              <a:t>die </a:t>
            </a:r>
            <a:r>
              <a:rPr lang="en-GB" sz="2000" dirty="0" err="1">
                <a:solidFill>
                  <a:prstClr val="white"/>
                </a:solidFill>
                <a:latin typeface="Century Gothic" panose="020F0302020204030204"/>
              </a:rPr>
              <a:t>Meisterschaft</a:t>
            </a:r>
            <a:r>
              <a:rPr lang="en-GB" sz="2000" dirty="0">
                <a:solidFill>
                  <a:prstClr val="white"/>
                </a:solidFill>
                <a:latin typeface="Century Gothic" panose="020F0302020204030204"/>
              </a:rPr>
              <a:t> – championship</a:t>
            </a:r>
            <a:br>
              <a:rPr lang="en-GB" sz="2000" dirty="0">
                <a:solidFill>
                  <a:prstClr val="white"/>
                </a:solidFill>
                <a:latin typeface="Century Gothic" panose="020F0302020204030204"/>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Ehre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 honour</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Action Button: Custom 16">
            <a:hlinkClick r:id="" action="ppaction://noaction" highlightClick="1">
              <a:snd r:embed="rId4" name="9.3.2.4 1.wav"/>
            </a:hlinkClick>
            <a:extLst>
              <a:ext uri="{FF2B5EF4-FFF2-40B4-BE49-F238E27FC236}">
                <a16:creationId xmlns:a16="http://schemas.microsoft.com/office/drawing/2014/main" id="{DBDCF997-D29D-4C04-8476-19EBE6C9C0F9}"/>
              </a:ext>
            </a:extLst>
          </p:cNvPr>
          <p:cNvSpPr/>
          <p:nvPr/>
        </p:nvSpPr>
        <p:spPr>
          <a:xfrm>
            <a:off x="6206142" y="491994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5" name="9.3.2.4 2.wav"/>
            </a:hlinkClick>
            <a:extLst>
              <a:ext uri="{FF2B5EF4-FFF2-40B4-BE49-F238E27FC236}">
                <a16:creationId xmlns:a16="http://schemas.microsoft.com/office/drawing/2014/main" id="{A8753EB2-CD16-4DFE-B40A-0B3C5BC14C20}"/>
              </a:ext>
            </a:extLst>
          </p:cNvPr>
          <p:cNvSpPr/>
          <p:nvPr/>
        </p:nvSpPr>
        <p:spPr>
          <a:xfrm>
            <a:off x="6726920" y="491994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6">
            <a:hlinkClick r:id="" action="ppaction://noaction" highlightClick="1">
              <a:snd r:embed="rId6" name="9.3.2.4 3.wav"/>
            </a:hlinkClick>
            <a:extLst>
              <a:ext uri="{FF2B5EF4-FFF2-40B4-BE49-F238E27FC236}">
                <a16:creationId xmlns:a16="http://schemas.microsoft.com/office/drawing/2014/main" id="{8DBBFF75-045B-423B-B42A-B6D71AD09C2B}"/>
              </a:ext>
            </a:extLst>
          </p:cNvPr>
          <p:cNvSpPr/>
          <p:nvPr/>
        </p:nvSpPr>
        <p:spPr>
          <a:xfrm>
            <a:off x="7299428" y="491994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7" name="9.3.2.4 4.wav"/>
            </a:hlinkClick>
            <a:extLst>
              <a:ext uri="{FF2B5EF4-FFF2-40B4-BE49-F238E27FC236}">
                <a16:creationId xmlns:a16="http://schemas.microsoft.com/office/drawing/2014/main" id="{E7BCF4C2-C763-4339-A5CE-209196210A79}"/>
              </a:ext>
            </a:extLst>
          </p:cNvPr>
          <p:cNvSpPr/>
          <p:nvPr/>
        </p:nvSpPr>
        <p:spPr>
          <a:xfrm>
            <a:off x="7847222" y="49318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Action Button: Custom 16">
            <a:hlinkClick r:id="" action="ppaction://noaction" highlightClick="1">
              <a:snd r:embed="rId8" name="9.3.2.4 5.wav"/>
            </a:hlinkClick>
            <a:extLst>
              <a:ext uri="{FF2B5EF4-FFF2-40B4-BE49-F238E27FC236}">
                <a16:creationId xmlns:a16="http://schemas.microsoft.com/office/drawing/2014/main" id="{68A5BAC6-B772-45E4-AC41-DC2182858FC1}"/>
              </a:ext>
            </a:extLst>
          </p:cNvPr>
          <p:cNvSpPr/>
          <p:nvPr/>
        </p:nvSpPr>
        <p:spPr>
          <a:xfrm>
            <a:off x="8372460" y="49318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Action Button: Custom 16">
            <a:hlinkClick r:id="" action="ppaction://noaction" highlightClick="1">
              <a:snd r:embed="rId9" name="9.3.2.4 6.wav"/>
            </a:hlinkClick>
            <a:extLst>
              <a:ext uri="{FF2B5EF4-FFF2-40B4-BE49-F238E27FC236}">
                <a16:creationId xmlns:a16="http://schemas.microsoft.com/office/drawing/2014/main" id="{5F1E330F-8BCC-4024-9985-65B39AA9A820}"/>
              </a:ext>
            </a:extLst>
          </p:cNvPr>
          <p:cNvSpPr/>
          <p:nvPr/>
        </p:nvSpPr>
        <p:spPr>
          <a:xfrm>
            <a:off x="8907151" y="49318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A person holding a cupcake&#10;&#10;Description automatically generated with low confidence">
            <a:extLst>
              <a:ext uri="{FF2B5EF4-FFF2-40B4-BE49-F238E27FC236}">
                <a16:creationId xmlns:a16="http://schemas.microsoft.com/office/drawing/2014/main" id="{0421C520-3FF9-4FF0-A8D6-423F894FB5A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2760" b="2803"/>
          <a:stretch/>
        </p:blipFill>
        <p:spPr>
          <a:xfrm>
            <a:off x="6389189" y="1397111"/>
            <a:ext cx="1304161" cy="972390"/>
          </a:xfrm>
          <a:prstGeom prst="rect">
            <a:avLst/>
          </a:prstGeom>
        </p:spPr>
      </p:pic>
      <p:sp>
        <p:nvSpPr>
          <p:cNvPr id="19" name="TextBox 18">
            <a:extLst>
              <a:ext uri="{FF2B5EF4-FFF2-40B4-BE49-F238E27FC236}">
                <a16:creationId xmlns:a16="http://schemas.microsoft.com/office/drawing/2014/main" id="{F9DA569B-884D-478C-B97A-7386C75FE9D4}"/>
              </a:ext>
            </a:extLst>
          </p:cNvPr>
          <p:cNvSpPr txBox="1"/>
          <p:nvPr/>
        </p:nvSpPr>
        <p:spPr>
          <a:xfrm>
            <a:off x="6260010" y="2470555"/>
            <a:ext cx="56973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hat bei den Europameisterschaften* eine Goldmedaille gewonnen und bei den Paralympischen Spielen 2020 in Tokio eine Bronzemedaille gewonnen.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1" name="Picture 20" descr="A picture containing person, outdoor, sky, person&#10;&#10;Description automatically generated">
            <a:extLst>
              <a:ext uri="{FF2B5EF4-FFF2-40B4-BE49-F238E27FC236}">
                <a16:creationId xmlns:a16="http://schemas.microsoft.com/office/drawing/2014/main" id="{2B9CDAF2-1DEF-4644-A164-D111C80C41D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670" b="19295"/>
          <a:stretch/>
        </p:blipFill>
        <p:spPr>
          <a:xfrm>
            <a:off x="476262" y="3852707"/>
            <a:ext cx="1284454" cy="1209052"/>
          </a:xfrm>
          <a:prstGeom prst="rect">
            <a:avLst/>
          </a:prstGeom>
        </p:spPr>
      </p:pic>
      <p:sp>
        <p:nvSpPr>
          <p:cNvPr id="22" name="TextBox 21">
            <a:extLst>
              <a:ext uri="{FF2B5EF4-FFF2-40B4-BE49-F238E27FC236}">
                <a16:creationId xmlns:a16="http://schemas.microsoft.com/office/drawing/2014/main" id="{09619857-BDF9-428E-AE71-64C183535772}"/>
              </a:ext>
            </a:extLst>
          </p:cNvPr>
          <p:cNvSpPr txBox="1"/>
          <p:nvPr/>
        </p:nvSpPr>
        <p:spPr>
          <a:xfrm>
            <a:off x="368100" y="5022106"/>
            <a:ext cx="556389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ist dafür bekannt, "Making of"-Videos zu posten. Er zeigt seine </a:t>
            </a:r>
            <a:r>
              <a:rPr kumimoji="0" lang="de-DE"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Bearbeitungs</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*tricks, und war einmal einen ganzen Monat lang live auf der Plattform.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4" name="Picture 23" descr="A person wearing a red hat&#10;&#10;Description automatically generated with medium confidence">
            <a:extLst>
              <a:ext uri="{FF2B5EF4-FFF2-40B4-BE49-F238E27FC236}">
                <a16:creationId xmlns:a16="http://schemas.microsoft.com/office/drawing/2014/main" id="{224C9BD8-1C0F-4F95-BADE-A323176EB60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1997"/>
          <a:stretch/>
        </p:blipFill>
        <p:spPr>
          <a:xfrm>
            <a:off x="425102" y="1416490"/>
            <a:ext cx="1333571" cy="1190808"/>
          </a:xfrm>
          <a:prstGeom prst="rect">
            <a:avLst/>
          </a:prstGeom>
        </p:spPr>
      </p:pic>
      <p:sp>
        <p:nvSpPr>
          <p:cNvPr id="25" name="TextBox 24">
            <a:extLst>
              <a:ext uri="{FF2B5EF4-FFF2-40B4-BE49-F238E27FC236}">
                <a16:creationId xmlns:a16="http://schemas.microsoft.com/office/drawing/2014/main" id="{7AE8BD51-F18B-4494-AE39-480472EAE1D0}"/>
              </a:ext>
            </a:extLst>
          </p:cNvPr>
          <p:cNvSpPr txBox="1"/>
          <p:nvPr/>
        </p:nvSpPr>
        <p:spPr>
          <a:xfrm>
            <a:off x="368099" y="2604820"/>
            <a:ext cx="57279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Werke auf YouTube und Instagram hochzuladen*. Ihre Musikvideos hatten schon viele Millionen Downloads.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Rounded Corners 1">
            <a:extLst>
              <a:ext uri="{FF2B5EF4-FFF2-40B4-BE49-F238E27FC236}">
                <a16:creationId xmlns:a16="http://schemas.microsoft.com/office/drawing/2014/main" id="{E03A88D6-1CD7-4B46-B3DC-6256E86B1E83}"/>
              </a:ext>
            </a:extLst>
          </p:cNvPr>
          <p:cNvSpPr/>
          <p:nvPr/>
        </p:nvSpPr>
        <p:spPr>
          <a:xfrm>
            <a:off x="2909455" y="1731818"/>
            <a:ext cx="1662545" cy="263237"/>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3" name="Rectangle: Rounded Corners 22">
            <a:extLst>
              <a:ext uri="{FF2B5EF4-FFF2-40B4-BE49-F238E27FC236}">
                <a16:creationId xmlns:a16="http://schemas.microsoft.com/office/drawing/2014/main" id="{98B46672-9991-45B9-9502-CA1DA18740FB}"/>
              </a:ext>
            </a:extLst>
          </p:cNvPr>
          <p:cNvSpPr/>
          <p:nvPr/>
        </p:nvSpPr>
        <p:spPr>
          <a:xfrm>
            <a:off x="4572000" y="1731818"/>
            <a:ext cx="1359991" cy="263237"/>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6" name="Rectangle: Rounded Corners 25">
            <a:extLst>
              <a:ext uri="{FF2B5EF4-FFF2-40B4-BE49-F238E27FC236}">
                <a16:creationId xmlns:a16="http://schemas.microsoft.com/office/drawing/2014/main" id="{332A606F-4901-4D4D-963F-734232541F9D}"/>
              </a:ext>
            </a:extLst>
          </p:cNvPr>
          <p:cNvSpPr/>
          <p:nvPr/>
        </p:nvSpPr>
        <p:spPr>
          <a:xfrm>
            <a:off x="1849173" y="2368851"/>
            <a:ext cx="783191" cy="268357"/>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id="{69D3DAFE-62CE-4AD6-8BA5-2E64EBD9739E}"/>
              </a:ext>
            </a:extLst>
          </p:cNvPr>
          <p:cNvSpPr/>
          <p:nvPr/>
        </p:nvSpPr>
        <p:spPr>
          <a:xfrm>
            <a:off x="400725" y="2655773"/>
            <a:ext cx="873893" cy="233934"/>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8" name="Rectangle: Rounded Corners 27">
            <a:extLst>
              <a:ext uri="{FF2B5EF4-FFF2-40B4-BE49-F238E27FC236}">
                <a16:creationId xmlns:a16="http://schemas.microsoft.com/office/drawing/2014/main" id="{DC919FA0-58FC-4B9A-BCAE-1B7E00E337F1}"/>
              </a:ext>
            </a:extLst>
          </p:cNvPr>
          <p:cNvSpPr/>
          <p:nvPr/>
        </p:nvSpPr>
        <p:spPr>
          <a:xfrm>
            <a:off x="2873695" y="2981032"/>
            <a:ext cx="1476632" cy="243549"/>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9" name="Rectangle: Rounded Corners 28">
            <a:extLst>
              <a:ext uri="{FF2B5EF4-FFF2-40B4-BE49-F238E27FC236}">
                <a16:creationId xmlns:a16="http://schemas.microsoft.com/office/drawing/2014/main" id="{7CD6B3F5-8A35-42BA-B3B2-E976C8DE162A}"/>
              </a:ext>
            </a:extLst>
          </p:cNvPr>
          <p:cNvSpPr/>
          <p:nvPr/>
        </p:nvSpPr>
        <p:spPr>
          <a:xfrm>
            <a:off x="1849174" y="3297381"/>
            <a:ext cx="1171118" cy="243549"/>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6DF4EF69-1725-4554-8B2B-57B908B5E433}"/>
              </a:ext>
            </a:extLst>
          </p:cNvPr>
          <p:cNvSpPr/>
          <p:nvPr/>
        </p:nvSpPr>
        <p:spPr>
          <a:xfrm>
            <a:off x="3035980" y="3297381"/>
            <a:ext cx="1359991" cy="263237"/>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1" name="Rectangle: Rounded Corners 30">
            <a:extLst>
              <a:ext uri="{FF2B5EF4-FFF2-40B4-BE49-F238E27FC236}">
                <a16:creationId xmlns:a16="http://schemas.microsoft.com/office/drawing/2014/main" id="{F274147D-FE43-4074-B0ED-C4BBF03D9E8A}"/>
              </a:ext>
            </a:extLst>
          </p:cNvPr>
          <p:cNvSpPr/>
          <p:nvPr/>
        </p:nvSpPr>
        <p:spPr>
          <a:xfrm>
            <a:off x="2264806" y="3868132"/>
            <a:ext cx="1018721" cy="292532"/>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2" name="Rectangle: Rounded Corners 31">
            <a:extLst>
              <a:ext uri="{FF2B5EF4-FFF2-40B4-BE49-F238E27FC236}">
                <a16:creationId xmlns:a16="http://schemas.microsoft.com/office/drawing/2014/main" id="{A6748265-F76C-4BF9-965A-4D6C4F5E59D6}"/>
              </a:ext>
            </a:extLst>
          </p:cNvPr>
          <p:cNvSpPr/>
          <p:nvPr/>
        </p:nvSpPr>
        <p:spPr>
          <a:xfrm>
            <a:off x="3894251" y="4186162"/>
            <a:ext cx="677750" cy="267945"/>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3" name="Rectangle: Rounded Corners 32">
            <a:extLst>
              <a:ext uri="{FF2B5EF4-FFF2-40B4-BE49-F238E27FC236}">
                <a16:creationId xmlns:a16="http://schemas.microsoft.com/office/drawing/2014/main" id="{F931A872-8256-4FA5-8098-BA3BCF7139E5}"/>
              </a:ext>
            </a:extLst>
          </p:cNvPr>
          <p:cNvSpPr/>
          <p:nvPr/>
        </p:nvSpPr>
        <p:spPr>
          <a:xfrm>
            <a:off x="1785627" y="4474869"/>
            <a:ext cx="2356882" cy="267945"/>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D16BF8C3-032D-47F0-8AE7-FEA4A6A0F004}"/>
              </a:ext>
            </a:extLst>
          </p:cNvPr>
          <p:cNvSpPr/>
          <p:nvPr/>
        </p:nvSpPr>
        <p:spPr>
          <a:xfrm>
            <a:off x="1807101" y="4783293"/>
            <a:ext cx="825264" cy="238814"/>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5" name="Rectangle: Rounded Corners 34">
            <a:extLst>
              <a:ext uri="{FF2B5EF4-FFF2-40B4-BE49-F238E27FC236}">
                <a16:creationId xmlns:a16="http://schemas.microsoft.com/office/drawing/2014/main" id="{6556A90C-511A-46B3-8367-406703E370BB}"/>
              </a:ext>
            </a:extLst>
          </p:cNvPr>
          <p:cNvSpPr/>
          <p:nvPr/>
        </p:nvSpPr>
        <p:spPr>
          <a:xfrm>
            <a:off x="368099" y="5376148"/>
            <a:ext cx="1042456" cy="313841"/>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6" name="Rectangle: Rounded Corners 35">
            <a:extLst>
              <a:ext uri="{FF2B5EF4-FFF2-40B4-BE49-F238E27FC236}">
                <a16:creationId xmlns:a16="http://schemas.microsoft.com/office/drawing/2014/main" id="{3E98CEDF-1D5E-42C2-98A8-4AD4AF5EE3EF}"/>
              </a:ext>
            </a:extLst>
          </p:cNvPr>
          <p:cNvSpPr/>
          <p:nvPr/>
        </p:nvSpPr>
        <p:spPr>
          <a:xfrm>
            <a:off x="4056391" y="5112911"/>
            <a:ext cx="922038" cy="263237"/>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7EF64F3E-29B8-4BAF-B79C-3F6682A091DA}"/>
              </a:ext>
            </a:extLst>
          </p:cNvPr>
          <p:cNvSpPr/>
          <p:nvPr/>
        </p:nvSpPr>
        <p:spPr>
          <a:xfrm>
            <a:off x="4736009" y="5424271"/>
            <a:ext cx="805809" cy="259747"/>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8" name="Rectangle: Rounded Corners 37">
            <a:extLst>
              <a:ext uri="{FF2B5EF4-FFF2-40B4-BE49-F238E27FC236}">
                <a16:creationId xmlns:a16="http://schemas.microsoft.com/office/drawing/2014/main" id="{BD970D97-7E23-4847-9858-304CEED2D4DB}"/>
              </a:ext>
            </a:extLst>
          </p:cNvPr>
          <p:cNvSpPr/>
          <p:nvPr/>
        </p:nvSpPr>
        <p:spPr>
          <a:xfrm>
            <a:off x="1809347" y="5996074"/>
            <a:ext cx="1359991" cy="263237"/>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9" name="Rectangle: Rounded Corners 38">
            <a:extLst>
              <a:ext uri="{FF2B5EF4-FFF2-40B4-BE49-F238E27FC236}">
                <a16:creationId xmlns:a16="http://schemas.microsoft.com/office/drawing/2014/main" id="{121047C7-EF02-4DE9-9EBF-F534A820E9E0}"/>
              </a:ext>
            </a:extLst>
          </p:cNvPr>
          <p:cNvSpPr/>
          <p:nvPr/>
        </p:nvSpPr>
        <p:spPr>
          <a:xfrm>
            <a:off x="7758545" y="1663527"/>
            <a:ext cx="1898073" cy="256061"/>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0" name="Rectangle: Rounded Corners 39">
            <a:extLst>
              <a:ext uri="{FF2B5EF4-FFF2-40B4-BE49-F238E27FC236}">
                <a16:creationId xmlns:a16="http://schemas.microsoft.com/office/drawing/2014/main" id="{B64DDD15-7E1D-4ED9-ABDA-2C21C20E28B0}"/>
              </a:ext>
            </a:extLst>
          </p:cNvPr>
          <p:cNvSpPr/>
          <p:nvPr/>
        </p:nvSpPr>
        <p:spPr>
          <a:xfrm>
            <a:off x="6265588" y="2829383"/>
            <a:ext cx="1901666" cy="295715"/>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1" name="Rectangle: Rounded Corners 40">
            <a:extLst>
              <a:ext uri="{FF2B5EF4-FFF2-40B4-BE49-F238E27FC236}">
                <a16:creationId xmlns:a16="http://schemas.microsoft.com/office/drawing/2014/main" id="{DE8C1174-3C4A-4CEA-B11D-C43DB4F6E4BE}"/>
              </a:ext>
            </a:extLst>
          </p:cNvPr>
          <p:cNvSpPr/>
          <p:nvPr/>
        </p:nvSpPr>
        <p:spPr>
          <a:xfrm>
            <a:off x="8227155" y="2544997"/>
            <a:ext cx="916845" cy="295715"/>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2" name="Rectangle: Rounded Corners 41">
            <a:extLst>
              <a:ext uri="{FF2B5EF4-FFF2-40B4-BE49-F238E27FC236}">
                <a16:creationId xmlns:a16="http://schemas.microsoft.com/office/drawing/2014/main" id="{FCD29BD2-88AB-4E62-99B6-C4DAEA304AD2}"/>
              </a:ext>
            </a:extLst>
          </p:cNvPr>
          <p:cNvSpPr/>
          <p:nvPr/>
        </p:nvSpPr>
        <p:spPr>
          <a:xfrm>
            <a:off x="6243885" y="3178947"/>
            <a:ext cx="2128575" cy="230869"/>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3" name="Rectangle: Rounded Corners 42">
            <a:extLst>
              <a:ext uri="{FF2B5EF4-FFF2-40B4-BE49-F238E27FC236}">
                <a16:creationId xmlns:a16="http://schemas.microsoft.com/office/drawing/2014/main" id="{A7E8C8B3-335F-4804-9BC2-C4A1801DEF98}"/>
              </a:ext>
            </a:extLst>
          </p:cNvPr>
          <p:cNvSpPr/>
          <p:nvPr/>
        </p:nvSpPr>
        <p:spPr>
          <a:xfrm>
            <a:off x="6260010" y="3463333"/>
            <a:ext cx="1981134" cy="284718"/>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9" name="Rectangle: Rounded Corners 8">
            <a:extLst>
              <a:ext uri="{FF2B5EF4-FFF2-40B4-BE49-F238E27FC236}">
                <a16:creationId xmlns:a16="http://schemas.microsoft.com/office/drawing/2014/main" id="{81634442-2546-42BF-99DE-E1338A85A518}"/>
              </a:ext>
            </a:extLst>
          </p:cNvPr>
          <p:cNvSpPr/>
          <p:nvPr/>
        </p:nvSpPr>
        <p:spPr>
          <a:xfrm>
            <a:off x="395529" y="1373981"/>
            <a:ext cx="1382000" cy="1263313"/>
          </a:xfrm>
          <a:prstGeom prst="roundRect">
            <a:avLst/>
          </a:prstGeom>
          <a:noFill/>
          <a:ln w="952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Tree>
    <p:extLst>
      <p:ext uri="{BB962C8B-B14F-4D97-AF65-F5344CB8AC3E}">
        <p14:creationId xmlns:p14="http://schemas.microsoft.com/office/powerpoint/2010/main" val="156136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76559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410924" y="2129591"/>
            <a:ext cx="55638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1. Ali Can </a:t>
            </a:r>
            <a:r>
              <a:rPr lang="en-GB" sz="2000" dirty="0" err="1">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ist</a:t>
            </a:r>
            <a:r>
              <a:rPr lang="en-GB" sz="2000" dirty="0">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r>
              <a:rPr lang="en-GB" sz="2000" dirty="0" err="1">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ein</a:t>
            </a:r>
            <a:r>
              <a:rPr lang="en-GB" sz="2000" dirty="0">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r>
              <a:rPr lang="en-GB" sz="2000" dirty="0" err="1">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deutscher</a:t>
            </a:r>
            <a:r>
              <a:rPr lang="en-GB" sz="2000" dirty="0">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r>
              <a:rPr lang="en-GB" sz="2000" dirty="0" err="1">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sozialer</a:t>
            </a:r>
            <a:r>
              <a:rPr lang="en-GB" sz="2000" dirty="0">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r>
              <a:rPr lang="en-GB" sz="2000" dirty="0" err="1">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Aktivist</a:t>
            </a:r>
            <a:r>
              <a:rPr lang="en-GB" sz="2000" dirty="0">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8CB7661B-FDC7-4789-B5ED-1622BAC46440}"/>
              </a:ext>
            </a:extLst>
          </p:cNvPr>
          <p:cNvSpPr txBox="1"/>
          <p:nvPr/>
        </p:nvSpPr>
        <p:spPr>
          <a:xfrm>
            <a:off x="135937" y="1280712"/>
            <a:ext cx="116777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Hör</a:t>
            </a:r>
            <a:r>
              <a:rPr lang="en-US" sz="2400" dirty="0">
                <a:solidFill>
                  <a:srgbClr val="4472C4">
                    <a:lumMod val="50000"/>
                  </a:srgbClr>
                </a:solidFill>
                <a:latin typeface="Century Gothic" panose="020F0302020204030204"/>
              </a:rPr>
              <a:t> dem Text </a:t>
            </a:r>
            <a:r>
              <a:rPr lang="en-US" sz="2400" dirty="0" err="1">
                <a:solidFill>
                  <a:srgbClr val="4472C4">
                    <a:lumMod val="50000"/>
                  </a:srgbClr>
                </a:solidFill>
                <a:latin typeface="Century Gothic" panose="020F0302020204030204"/>
              </a:rPr>
              <a:t>zu</a:t>
            </a:r>
            <a:r>
              <a:rPr lang="en-US" sz="2400" dirty="0">
                <a:solidFill>
                  <a:srgbClr val="4472C4">
                    <a:lumMod val="50000"/>
                  </a:srgbClr>
                </a:solidFill>
                <a:latin typeface="Century Gothic" panose="020F0302020204030204"/>
              </a:rPr>
              <a:t>. Wo </a:t>
            </a:r>
            <a:r>
              <a:rPr lang="en-US" sz="2400" dirty="0" err="1">
                <a:solidFill>
                  <a:srgbClr val="4472C4">
                    <a:lumMod val="50000"/>
                  </a:srgbClr>
                </a:solidFill>
                <a:latin typeface="Century Gothic" panose="020F0302020204030204"/>
              </a:rPr>
              <a:t>liegt</a:t>
            </a:r>
            <a:r>
              <a:rPr lang="en-US" sz="2400" dirty="0">
                <a:solidFill>
                  <a:srgbClr val="4472C4">
                    <a:lumMod val="50000"/>
                  </a:srgbClr>
                </a:solidFill>
                <a:latin typeface="Century Gothic" panose="020F0302020204030204"/>
              </a:rPr>
              <a:t> die </a:t>
            </a:r>
            <a:r>
              <a:rPr lang="en-US" sz="2400" dirty="0" err="1">
                <a:solidFill>
                  <a:srgbClr val="4472C4">
                    <a:lumMod val="50000"/>
                  </a:srgbClr>
                </a:solidFill>
                <a:latin typeface="Century Gothic" panose="020F0302020204030204"/>
              </a:rPr>
              <a:t>Betonung</a:t>
            </a:r>
            <a:r>
              <a:rPr lang="en-US" sz="2400" dirty="0">
                <a:solidFill>
                  <a:srgbClr val="4472C4">
                    <a:lumMod val="50000"/>
                  </a:srgbClr>
                </a:solidFill>
                <a:latin typeface="Century Gothic" panose="020F0302020204030204"/>
              </a:rPr>
              <a:t>? Dann lies die </a:t>
            </a:r>
            <a:r>
              <a:rPr lang="en-US" sz="2400" dirty="0" err="1">
                <a:solidFill>
                  <a:srgbClr val="4472C4">
                    <a:lumMod val="50000"/>
                  </a:srgbClr>
                </a:solidFill>
                <a:latin typeface="Century Gothic" panose="020F0302020204030204"/>
              </a:rPr>
              <a:t>Sätze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laut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vor</a:t>
            </a:r>
            <a:r>
              <a:rPr lang="en-US" sz="2400" dirty="0">
                <a:solidFill>
                  <a:srgbClr val="4472C4">
                    <a:lumMod val="50000"/>
                  </a:srgbClr>
                </a:solidFill>
                <a:latin typeface="Century Gothic" panose="020F0302020204030204"/>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6D289091-C0E7-4FCE-AA3D-1F2D92B5F802}"/>
              </a:ext>
            </a:extLst>
          </p:cNvPr>
          <p:cNvSpPr txBox="1"/>
          <p:nvPr/>
        </p:nvSpPr>
        <p:spPr>
          <a:xfrm>
            <a:off x="410924" y="2857232"/>
            <a:ext cx="71513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2. Er hat den Hashtag ‚Metwo‘ geschaffen.</a:t>
            </a:r>
          </a:p>
        </p:txBody>
      </p:sp>
      <p:sp>
        <p:nvSpPr>
          <p:cNvPr id="17" name="TextBox 16">
            <a:extLst>
              <a:ext uri="{FF2B5EF4-FFF2-40B4-BE49-F238E27FC236}">
                <a16:creationId xmlns:a16="http://schemas.microsoft.com/office/drawing/2014/main" id="{7DC02E6B-F57A-4CF0-85FF-ED849B048612}"/>
              </a:ext>
            </a:extLst>
          </p:cNvPr>
          <p:cNvSpPr txBox="1"/>
          <p:nvPr/>
        </p:nvSpPr>
        <p:spPr>
          <a:xfrm>
            <a:off x="410924" y="3584873"/>
            <a:ext cx="71513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3. ‚Metwo‘ sagt, man kann zwei Identitäten haben.</a:t>
            </a:r>
          </a:p>
        </p:txBody>
      </p:sp>
      <p:sp>
        <p:nvSpPr>
          <p:cNvPr id="18" name="TextBox 17">
            <a:extLst>
              <a:ext uri="{FF2B5EF4-FFF2-40B4-BE49-F238E27FC236}">
                <a16:creationId xmlns:a16="http://schemas.microsoft.com/office/drawing/2014/main" id="{58FC6736-F673-4141-A82A-4621666219B8}"/>
              </a:ext>
            </a:extLst>
          </p:cNvPr>
          <p:cNvSpPr txBox="1"/>
          <p:nvPr/>
        </p:nvSpPr>
        <p:spPr>
          <a:xfrm>
            <a:off x="410924" y="4312514"/>
            <a:ext cx="71513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4. Merle Menje ist eine junge deutsche Sportlerin.</a:t>
            </a:r>
          </a:p>
        </p:txBody>
      </p:sp>
      <p:sp>
        <p:nvSpPr>
          <p:cNvPr id="19" name="TextBox 18">
            <a:extLst>
              <a:ext uri="{FF2B5EF4-FFF2-40B4-BE49-F238E27FC236}">
                <a16:creationId xmlns:a16="http://schemas.microsoft.com/office/drawing/2014/main" id="{F047E1C4-9FF1-42D0-BF5F-FE6497F84158}"/>
              </a:ext>
            </a:extLst>
          </p:cNvPr>
          <p:cNvSpPr txBox="1"/>
          <p:nvPr/>
        </p:nvSpPr>
        <p:spPr>
          <a:xfrm>
            <a:off x="410924" y="5040155"/>
            <a:ext cx="71513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5. Merles Spitzname* ist ‚Wunderkind‘.</a:t>
            </a:r>
          </a:p>
        </p:txBody>
      </p:sp>
      <p:sp>
        <p:nvSpPr>
          <p:cNvPr id="20" name="TextBox 19">
            <a:extLst>
              <a:ext uri="{FF2B5EF4-FFF2-40B4-BE49-F238E27FC236}">
                <a16:creationId xmlns:a16="http://schemas.microsoft.com/office/drawing/2014/main" id="{CCAA6E65-A760-4AB1-B51A-45BAA4B38470}"/>
              </a:ext>
            </a:extLst>
          </p:cNvPr>
          <p:cNvSpPr txBox="1"/>
          <p:nvPr/>
        </p:nvSpPr>
        <p:spPr>
          <a:xfrm>
            <a:off x="410923" y="5767798"/>
            <a:ext cx="71513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6. Sie ist eine talentierte Skifahrerin. </a:t>
            </a:r>
          </a:p>
        </p:txBody>
      </p:sp>
      <p:pic>
        <p:nvPicPr>
          <p:cNvPr id="1026" name="Picture 2">
            <a:extLst>
              <a:ext uri="{FF2B5EF4-FFF2-40B4-BE49-F238E27FC236}">
                <a16:creationId xmlns:a16="http://schemas.microsoft.com/office/drawing/2014/main" id="{4623805F-ED03-479B-B083-5A507232A0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5576" y="1928958"/>
            <a:ext cx="1543343" cy="19380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rle Menje">
            <a:extLst>
              <a:ext uri="{FF2B5EF4-FFF2-40B4-BE49-F238E27FC236}">
                <a16:creationId xmlns:a16="http://schemas.microsoft.com/office/drawing/2014/main" id="{1E16A920-8A72-43DF-8514-70BE6B2764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5576" y="4288300"/>
            <a:ext cx="1581672" cy="166247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CA3B7B5E-7D04-4EE1-BFC1-4FB101D43C72}"/>
              </a:ext>
            </a:extLst>
          </p:cNvPr>
          <p:cNvSpPr/>
          <p:nvPr/>
        </p:nvSpPr>
        <p:spPr>
          <a:xfrm>
            <a:off x="2109931" y="320427"/>
            <a:ext cx="2099479" cy="60128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*der </a:t>
            </a:r>
            <a:r>
              <a:rPr lang="en-GB" dirty="0" err="1">
                <a:latin typeface="Century Gothic" panose="020B0502020202020204" pitchFamily="34" charset="0"/>
              </a:rPr>
              <a:t>Spitzname</a:t>
            </a:r>
            <a:r>
              <a:rPr lang="en-GB" dirty="0">
                <a:latin typeface="Century Gothic" panose="020B0502020202020204" pitchFamily="34" charset="0"/>
              </a:rPr>
              <a:t> – nickname</a:t>
            </a:r>
          </a:p>
        </p:txBody>
      </p:sp>
      <p:cxnSp>
        <p:nvCxnSpPr>
          <p:cNvPr id="9" name="Straight Connector 8">
            <a:extLst>
              <a:ext uri="{FF2B5EF4-FFF2-40B4-BE49-F238E27FC236}">
                <a16:creationId xmlns:a16="http://schemas.microsoft.com/office/drawing/2014/main" id="{252EFBC2-DACE-41F9-9EA8-37E1BFBEC6B7}"/>
              </a:ext>
            </a:extLst>
          </p:cNvPr>
          <p:cNvCxnSpPr/>
          <p:nvPr/>
        </p:nvCxnSpPr>
        <p:spPr>
          <a:xfrm>
            <a:off x="786317" y="2451798"/>
            <a:ext cx="158230"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5EC85D8-B2F0-4370-B973-29C22C0A0C41}"/>
              </a:ext>
            </a:extLst>
          </p:cNvPr>
          <p:cNvCxnSpPr>
            <a:cxnSpLocks/>
          </p:cNvCxnSpPr>
          <p:nvPr/>
        </p:nvCxnSpPr>
        <p:spPr>
          <a:xfrm>
            <a:off x="2529158" y="2463521"/>
            <a:ext cx="415009"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20C7F40-982F-45A7-A88D-5491BA417436}"/>
              </a:ext>
            </a:extLst>
          </p:cNvPr>
          <p:cNvCxnSpPr>
            <a:cxnSpLocks/>
          </p:cNvCxnSpPr>
          <p:nvPr/>
        </p:nvCxnSpPr>
        <p:spPr>
          <a:xfrm>
            <a:off x="4229412" y="2451798"/>
            <a:ext cx="201911"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8542BDC-9990-4F45-AA17-D834691F41D3}"/>
              </a:ext>
            </a:extLst>
          </p:cNvPr>
          <p:cNvCxnSpPr>
            <a:cxnSpLocks/>
          </p:cNvCxnSpPr>
          <p:nvPr/>
        </p:nvCxnSpPr>
        <p:spPr>
          <a:xfrm>
            <a:off x="5253936" y="2463521"/>
            <a:ext cx="332948"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1997F23-935D-4784-94D1-3A556FA1AF5E}"/>
              </a:ext>
            </a:extLst>
          </p:cNvPr>
          <p:cNvCxnSpPr>
            <a:cxnSpLocks/>
          </p:cNvCxnSpPr>
          <p:nvPr/>
        </p:nvCxnSpPr>
        <p:spPr>
          <a:xfrm>
            <a:off x="2109931" y="3188676"/>
            <a:ext cx="48534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86343FD-A845-439F-9FA5-54ABBE227726}"/>
              </a:ext>
            </a:extLst>
          </p:cNvPr>
          <p:cNvCxnSpPr>
            <a:cxnSpLocks/>
          </p:cNvCxnSpPr>
          <p:nvPr/>
        </p:nvCxnSpPr>
        <p:spPr>
          <a:xfrm>
            <a:off x="3279410" y="3193699"/>
            <a:ext cx="418383"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D0F4AA4-42AF-4AA4-A964-5A72454A7C99}"/>
              </a:ext>
            </a:extLst>
          </p:cNvPr>
          <p:cNvCxnSpPr>
            <a:cxnSpLocks/>
          </p:cNvCxnSpPr>
          <p:nvPr/>
        </p:nvCxnSpPr>
        <p:spPr>
          <a:xfrm>
            <a:off x="4688268" y="3183651"/>
            <a:ext cx="565668"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F7F623E-EBEE-4358-AD14-232536D79282}"/>
              </a:ext>
            </a:extLst>
          </p:cNvPr>
          <p:cNvCxnSpPr>
            <a:cxnSpLocks/>
          </p:cNvCxnSpPr>
          <p:nvPr/>
        </p:nvCxnSpPr>
        <p:spPr>
          <a:xfrm>
            <a:off x="860627" y="3905556"/>
            <a:ext cx="415251"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93E2ED1-F5BE-4C54-B179-E441593D444B}"/>
              </a:ext>
            </a:extLst>
          </p:cNvPr>
          <p:cNvCxnSpPr>
            <a:cxnSpLocks/>
          </p:cNvCxnSpPr>
          <p:nvPr/>
        </p:nvCxnSpPr>
        <p:spPr>
          <a:xfrm>
            <a:off x="3821041" y="3895506"/>
            <a:ext cx="48534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FBAF502-530C-422A-8366-BF89F43017A5}"/>
              </a:ext>
            </a:extLst>
          </p:cNvPr>
          <p:cNvCxnSpPr>
            <a:cxnSpLocks/>
          </p:cNvCxnSpPr>
          <p:nvPr/>
        </p:nvCxnSpPr>
        <p:spPr>
          <a:xfrm>
            <a:off x="5133318" y="3905556"/>
            <a:ext cx="25593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98A538C-9FD0-4A2C-BEC9-934C532211B7}"/>
              </a:ext>
            </a:extLst>
          </p:cNvPr>
          <p:cNvCxnSpPr>
            <a:cxnSpLocks/>
          </p:cNvCxnSpPr>
          <p:nvPr/>
        </p:nvCxnSpPr>
        <p:spPr>
          <a:xfrm>
            <a:off x="5846846" y="3883880"/>
            <a:ext cx="25593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2AA85E1-89B9-4EEC-94C3-1C1CD086D05B}"/>
              </a:ext>
            </a:extLst>
          </p:cNvPr>
          <p:cNvCxnSpPr>
            <a:cxnSpLocks/>
          </p:cNvCxnSpPr>
          <p:nvPr/>
        </p:nvCxnSpPr>
        <p:spPr>
          <a:xfrm>
            <a:off x="790533" y="4640760"/>
            <a:ext cx="48534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C5CC59B-8915-4F06-B85F-9F359895D5D1}"/>
              </a:ext>
            </a:extLst>
          </p:cNvPr>
          <p:cNvCxnSpPr>
            <a:cxnSpLocks/>
          </p:cNvCxnSpPr>
          <p:nvPr/>
        </p:nvCxnSpPr>
        <p:spPr>
          <a:xfrm>
            <a:off x="3279409" y="4650905"/>
            <a:ext cx="48534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1167847-84D9-45F4-BC2C-E6117B845704}"/>
              </a:ext>
            </a:extLst>
          </p:cNvPr>
          <p:cNvCxnSpPr>
            <a:cxnSpLocks/>
          </p:cNvCxnSpPr>
          <p:nvPr/>
        </p:nvCxnSpPr>
        <p:spPr>
          <a:xfrm>
            <a:off x="4096935" y="4640760"/>
            <a:ext cx="48534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BFC8487-7432-4611-99AE-2BC72F3F54EB}"/>
              </a:ext>
            </a:extLst>
          </p:cNvPr>
          <p:cNvCxnSpPr>
            <a:cxnSpLocks/>
          </p:cNvCxnSpPr>
          <p:nvPr/>
        </p:nvCxnSpPr>
        <p:spPr>
          <a:xfrm>
            <a:off x="5361501" y="4630808"/>
            <a:ext cx="48534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ACA964F-9872-4140-923E-628C45A28778}"/>
              </a:ext>
            </a:extLst>
          </p:cNvPr>
          <p:cNvCxnSpPr>
            <a:cxnSpLocks/>
          </p:cNvCxnSpPr>
          <p:nvPr/>
        </p:nvCxnSpPr>
        <p:spPr>
          <a:xfrm>
            <a:off x="760045" y="5369929"/>
            <a:ext cx="48534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0B89568-3E0B-433C-9B08-D5F1BBFDC6BC}"/>
              </a:ext>
            </a:extLst>
          </p:cNvPr>
          <p:cNvCxnSpPr>
            <a:cxnSpLocks/>
          </p:cNvCxnSpPr>
          <p:nvPr/>
        </p:nvCxnSpPr>
        <p:spPr>
          <a:xfrm>
            <a:off x="1706608" y="5369929"/>
            <a:ext cx="48534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FBB2EE3-9D4D-40E4-9CE1-ABFB2DF2EA92}"/>
              </a:ext>
            </a:extLst>
          </p:cNvPr>
          <p:cNvCxnSpPr>
            <a:cxnSpLocks/>
          </p:cNvCxnSpPr>
          <p:nvPr/>
        </p:nvCxnSpPr>
        <p:spPr>
          <a:xfrm>
            <a:off x="3549612" y="5369929"/>
            <a:ext cx="48534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1768852-8ACC-47CE-8268-2FDC8D0463D0}"/>
              </a:ext>
            </a:extLst>
          </p:cNvPr>
          <p:cNvCxnSpPr>
            <a:cxnSpLocks/>
          </p:cNvCxnSpPr>
          <p:nvPr/>
        </p:nvCxnSpPr>
        <p:spPr>
          <a:xfrm>
            <a:off x="2765594" y="6101689"/>
            <a:ext cx="48534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A0A2808-9F9E-4DD2-9C01-964C83C903C8}"/>
              </a:ext>
            </a:extLst>
          </p:cNvPr>
          <p:cNvCxnSpPr>
            <a:cxnSpLocks/>
          </p:cNvCxnSpPr>
          <p:nvPr/>
        </p:nvCxnSpPr>
        <p:spPr>
          <a:xfrm>
            <a:off x="3438593" y="6101689"/>
            <a:ext cx="326161"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
        <p:nvSpPr>
          <p:cNvPr id="35" name="Action Button: Custom 16">
            <a:hlinkClick r:id="" action="ppaction://noaction" highlightClick="1">
              <a:snd r:embed="rId6" name="9.3.2.4 phonics 1.wav"/>
            </a:hlinkClick>
            <a:extLst>
              <a:ext uri="{FF2B5EF4-FFF2-40B4-BE49-F238E27FC236}">
                <a16:creationId xmlns:a16="http://schemas.microsoft.com/office/drawing/2014/main" id="{10A0CFCC-6A9F-E247-A6A6-4B6B2AED823C}"/>
              </a:ext>
            </a:extLst>
          </p:cNvPr>
          <p:cNvSpPr/>
          <p:nvPr/>
        </p:nvSpPr>
        <p:spPr>
          <a:xfrm>
            <a:off x="339910" y="213874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6" name="Action Button: Custom 16">
            <a:hlinkClick r:id="" action="ppaction://noaction" highlightClick="1">
              <a:snd r:embed="rId7" name="9.3.2.4 phonics 2.wav"/>
            </a:hlinkClick>
            <a:extLst>
              <a:ext uri="{FF2B5EF4-FFF2-40B4-BE49-F238E27FC236}">
                <a16:creationId xmlns:a16="http://schemas.microsoft.com/office/drawing/2014/main" id="{D7D1DF31-A0B7-ED45-9CAF-78C192DD2B45}"/>
              </a:ext>
            </a:extLst>
          </p:cNvPr>
          <p:cNvSpPr/>
          <p:nvPr/>
        </p:nvSpPr>
        <p:spPr>
          <a:xfrm>
            <a:off x="339910" y="286126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8" name="9.3.2.4 slide 39 3.wav"/>
            </a:hlinkClick>
            <a:extLst>
              <a:ext uri="{FF2B5EF4-FFF2-40B4-BE49-F238E27FC236}">
                <a16:creationId xmlns:a16="http://schemas.microsoft.com/office/drawing/2014/main" id="{7AD19647-C62A-A640-AB05-B15E450663C0}"/>
              </a:ext>
            </a:extLst>
          </p:cNvPr>
          <p:cNvSpPr/>
          <p:nvPr/>
        </p:nvSpPr>
        <p:spPr>
          <a:xfrm>
            <a:off x="339910" y="361776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Action Button: Custom 16">
            <a:hlinkClick r:id="" action="ppaction://noaction" highlightClick="1">
              <a:snd r:embed="rId9" name="9.3.2.4 phonics 4.wav"/>
            </a:hlinkClick>
            <a:extLst>
              <a:ext uri="{FF2B5EF4-FFF2-40B4-BE49-F238E27FC236}">
                <a16:creationId xmlns:a16="http://schemas.microsoft.com/office/drawing/2014/main" id="{7E9456AD-39EC-4B44-9A8D-540B6D2D17B3}"/>
              </a:ext>
            </a:extLst>
          </p:cNvPr>
          <p:cNvSpPr/>
          <p:nvPr/>
        </p:nvSpPr>
        <p:spPr>
          <a:xfrm>
            <a:off x="339910" y="434024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9" name="Action Button: Custom 16">
            <a:hlinkClick r:id="" action="ppaction://noaction" highlightClick="1">
              <a:snd r:embed="rId10" name="9.3.2.4 phonics 5.wav"/>
            </a:hlinkClick>
            <a:extLst>
              <a:ext uri="{FF2B5EF4-FFF2-40B4-BE49-F238E27FC236}">
                <a16:creationId xmlns:a16="http://schemas.microsoft.com/office/drawing/2014/main" id="{0B20EE74-EBBD-D549-B1C6-604DAC7344CD}"/>
              </a:ext>
            </a:extLst>
          </p:cNvPr>
          <p:cNvSpPr/>
          <p:nvPr/>
        </p:nvSpPr>
        <p:spPr>
          <a:xfrm>
            <a:off x="339910" y="50716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0" name="Action Button: Custom 16">
            <a:hlinkClick r:id="" action="ppaction://noaction" highlightClick="1">
              <a:snd r:embed="rId11" name="9.3.2.4 phonics 6.wav"/>
            </a:hlinkClick>
            <a:extLst>
              <a:ext uri="{FF2B5EF4-FFF2-40B4-BE49-F238E27FC236}">
                <a16:creationId xmlns:a16="http://schemas.microsoft.com/office/drawing/2014/main" id="{CE2DCFE1-B896-A74E-8836-9A043B72561F}"/>
              </a:ext>
            </a:extLst>
          </p:cNvPr>
          <p:cNvSpPr/>
          <p:nvPr/>
        </p:nvSpPr>
        <p:spPr>
          <a:xfrm>
            <a:off x="339910" y="580081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cxnSp>
        <p:nvCxnSpPr>
          <p:cNvPr id="41" name="Straight Connector 40">
            <a:extLst>
              <a:ext uri="{FF2B5EF4-FFF2-40B4-BE49-F238E27FC236}">
                <a16:creationId xmlns:a16="http://schemas.microsoft.com/office/drawing/2014/main" id="{D456D186-5B04-4CE5-921F-7D7FFC0BEAE3}"/>
              </a:ext>
            </a:extLst>
          </p:cNvPr>
          <p:cNvCxnSpPr>
            <a:cxnSpLocks/>
          </p:cNvCxnSpPr>
          <p:nvPr/>
        </p:nvCxnSpPr>
        <p:spPr>
          <a:xfrm>
            <a:off x="1187742" y="2458497"/>
            <a:ext cx="475260"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16CB12A-4759-4835-9117-2C44A2D0DCEF}"/>
              </a:ext>
            </a:extLst>
          </p:cNvPr>
          <p:cNvCxnSpPr>
            <a:cxnSpLocks/>
          </p:cNvCxnSpPr>
          <p:nvPr/>
        </p:nvCxnSpPr>
        <p:spPr>
          <a:xfrm flipV="1">
            <a:off x="1101141" y="3203746"/>
            <a:ext cx="340797" cy="1"/>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897C124-48E5-42AC-9F36-F0AD5CE35FF6}"/>
              </a:ext>
            </a:extLst>
          </p:cNvPr>
          <p:cNvCxnSpPr>
            <a:cxnSpLocks/>
          </p:cNvCxnSpPr>
          <p:nvPr/>
        </p:nvCxnSpPr>
        <p:spPr>
          <a:xfrm>
            <a:off x="3745089" y="3193699"/>
            <a:ext cx="418383"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3BA6E33-3358-4DB7-9141-9976D32F21C8}"/>
              </a:ext>
            </a:extLst>
          </p:cNvPr>
          <p:cNvCxnSpPr>
            <a:cxnSpLocks/>
          </p:cNvCxnSpPr>
          <p:nvPr/>
        </p:nvCxnSpPr>
        <p:spPr>
          <a:xfrm>
            <a:off x="1291357" y="3903976"/>
            <a:ext cx="415251"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BFE587B-71BB-4030-8AFB-FDBC20135194}"/>
              </a:ext>
            </a:extLst>
          </p:cNvPr>
          <p:cNvCxnSpPr>
            <a:cxnSpLocks/>
          </p:cNvCxnSpPr>
          <p:nvPr/>
        </p:nvCxnSpPr>
        <p:spPr>
          <a:xfrm>
            <a:off x="1560907" y="4635832"/>
            <a:ext cx="48534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794F02-BDA0-4A62-9EAB-9D1BC6DB8BE1}"/>
              </a:ext>
            </a:extLst>
          </p:cNvPr>
          <p:cNvCxnSpPr>
            <a:cxnSpLocks/>
          </p:cNvCxnSpPr>
          <p:nvPr/>
        </p:nvCxnSpPr>
        <p:spPr>
          <a:xfrm>
            <a:off x="1187742" y="6101689"/>
            <a:ext cx="254196"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71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6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6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39540" y="1532050"/>
            <a:ext cx="11313527"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a:t>
            </a:r>
            <a:r>
              <a:rPr lang="en-US" sz="4000" dirty="0">
                <a:solidFill>
                  <a:srgbClr val="4472C4">
                    <a:lumMod val="50000"/>
                  </a:srgbClr>
                </a:solidFill>
                <a:latin typeface="Century Gothic" panose="020F0302020204030204"/>
              </a:rPr>
              <a:t> 3-14; 16-23</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listening, speaking, reading,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Activities bas</a:t>
            </a:r>
            <a:r>
              <a:rPr lang="en-GB" sz="4000" dirty="0">
                <a:solidFill>
                  <a:srgbClr val="4472C4">
                    <a:lumMod val="50000"/>
                  </a:srgbClr>
                </a:solidFill>
                <a:latin typeface="Century Gothic" panose="020F0302020204030204"/>
              </a:rPr>
              <a:t>ed upon German fairy tale literary traditions</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T3.2 Week 5</a:t>
            </a:r>
          </a:p>
        </p:txBody>
      </p:sp>
    </p:spTree>
    <p:extLst>
      <p:ext uri="{BB962C8B-B14F-4D97-AF65-F5344CB8AC3E}">
        <p14:creationId xmlns:p14="http://schemas.microsoft.com/office/powerpoint/2010/main" val="3148612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FC32DB0-EE92-4496-A9C1-88F68DE1E0C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3989" y="3728052"/>
            <a:ext cx="2299503" cy="2337965"/>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93" y="342522"/>
            <a:ext cx="7461071" cy="869950"/>
          </a:xfrm>
          <a:prstGeom prst="rect">
            <a:avLst/>
          </a:prstGeom>
        </p:spPr>
      </p:pic>
      <p:sp>
        <p:nvSpPr>
          <p:cNvPr id="4" name="Title 3"/>
          <p:cNvSpPr>
            <a:spLocks noGrp="1"/>
          </p:cNvSpPr>
          <p:nvPr>
            <p:ph type="title"/>
          </p:nvPr>
        </p:nvSpPr>
        <p:spPr>
          <a:xfrm>
            <a:off x="0" y="294041"/>
            <a:ext cx="6864096" cy="707849"/>
          </a:xfrm>
        </p:spPr>
        <p:txBody>
          <a:bodyPr>
            <a:normAutofit fontScale="90000"/>
          </a:bodyPr>
          <a:lstStyle/>
          <a:p>
            <a:r>
              <a:rPr lang="en-GB" sz="3600" b="1" dirty="0" err="1">
                <a:solidFill>
                  <a:schemeClr val="bg1"/>
                </a:solidFill>
              </a:rPr>
              <a:t>Welche</a:t>
            </a:r>
            <a:r>
              <a:rPr lang="en-GB" sz="3600" b="1" dirty="0">
                <a:solidFill>
                  <a:schemeClr val="bg1"/>
                </a:solidFill>
              </a:rPr>
              <a:t> </a:t>
            </a:r>
            <a:r>
              <a:rPr lang="en-GB" sz="3600" b="1" dirty="0" err="1">
                <a:solidFill>
                  <a:schemeClr val="bg1"/>
                </a:solidFill>
              </a:rPr>
              <a:t>Geschichte</a:t>
            </a:r>
            <a:r>
              <a:rPr lang="en-GB" sz="3600" b="1" dirty="0">
                <a:solidFill>
                  <a:schemeClr val="bg1"/>
                </a:solidFill>
              </a:rPr>
              <a:t> </a:t>
            </a:r>
            <a:r>
              <a:rPr lang="en-GB" sz="3600" b="1" dirty="0" err="1">
                <a:solidFill>
                  <a:schemeClr val="bg1"/>
                </a:solidFill>
              </a:rPr>
              <a:t>ist</a:t>
            </a:r>
            <a:r>
              <a:rPr lang="en-GB" sz="3600" b="1" dirty="0">
                <a:solidFill>
                  <a:schemeClr val="bg1"/>
                </a:solidFill>
              </a:rPr>
              <a:t> das? (1/2)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53600" y="247046"/>
            <a:ext cx="220372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Vokabeln</a:t>
            </a:r>
            <a:r>
              <a:rPr lang="en-GB" b="1" dirty="0">
                <a:solidFill>
                  <a:prstClr val="white"/>
                </a:solidFill>
                <a:latin typeface="Century Gothic" panose="020B0502020202020204" pitchFamily="34" charset="0"/>
              </a:rPr>
              <a:t> </a:t>
            </a:r>
          </a:p>
        </p:txBody>
      </p:sp>
      <p:sp>
        <p:nvSpPr>
          <p:cNvPr id="2" name="TextBox 1">
            <a:extLst>
              <a:ext uri="{FF2B5EF4-FFF2-40B4-BE49-F238E27FC236}">
                <a16:creationId xmlns:a16="http://schemas.microsoft.com/office/drawing/2014/main" id="{E050899D-8A70-334E-8FB4-7B4C2291EFCB}"/>
              </a:ext>
            </a:extLst>
          </p:cNvPr>
          <p:cNvSpPr txBox="1"/>
          <p:nvPr/>
        </p:nvSpPr>
        <p:spPr>
          <a:xfrm>
            <a:off x="0" y="1163991"/>
            <a:ext cx="9324608" cy="461665"/>
          </a:xfrm>
          <a:prstGeom prst="rect">
            <a:avLst/>
          </a:prstGeom>
          <a:noFill/>
        </p:spPr>
        <p:txBody>
          <a:bodyPr wrap="square" rtlCol="0">
            <a:spAutoFit/>
          </a:bodyPr>
          <a:lstStyle/>
          <a:p>
            <a:r>
              <a:rPr lang="en-US" sz="2400" dirty="0" err="1">
                <a:solidFill>
                  <a:schemeClr val="accent5">
                    <a:lumMod val="50000"/>
                  </a:schemeClr>
                </a:solidFill>
                <a:latin typeface="Century Gothic" panose="020B0502020202020204" pitchFamily="34" charset="0"/>
              </a:rPr>
              <a:t>Hör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zu</a:t>
            </a:r>
            <a:r>
              <a:rPr lang="en-US" sz="2400" dirty="0">
                <a:solidFill>
                  <a:schemeClr val="accent5">
                    <a:lumMod val="50000"/>
                  </a:schemeClr>
                </a:solidFill>
                <a:latin typeface="Century Gothic" panose="020B0502020202020204" pitchFamily="34" charset="0"/>
              </a:rPr>
              <a:t> und </a:t>
            </a:r>
            <a:r>
              <a:rPr lang="en-US" sz="2400" dirty="0" err="1">
                <a:solidFill>
                  <a:schemeClr val="accent5">
                    <a:lumMod val="50000"/>
                  </a:schemeClr>
                </a:solidFill>
                <a:latin typeface="Century Gothic" panose="020B0502020202020204" pitchFamily="34" charset="0"/>
              </a:rPr>
              <a:t>entscheide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Welche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Geschichte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ist</a:t>
            </a:r>
            <a:r>
              <a:rPr lang="en-US" sz="2400" dirty="0">
                <a:solidFill>
                  <a:schemeClr val="accent5">
                    <a:lumMod val="50000"/>
                  </a:schemeClr>
                </a:solidFill>
                <a:latin typeface="Century Gothic" panose="020B0502020202020204" pitchFamily="34" charset="0"/>
              </a:rPr>
              <a:t> das?</a:t>
            </a:r>
          </a:p>
        </p:txBody>
      </p:sp>
      <p:pic>
        <p:nvPicPr>
          <p:cNvPr id="11" name="Picture 10">
            <a:extLst>
              <a:ext uri="{FF2B5EF4-FFF2-40B4-BE49-F238E27FC236}">
                <a16:creationId xmlns:a16="http://schemas.microsoft.com/office/drawing/2014/main" id="{CBE583D4-4E12-4A0E-8706-36EC337F53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1965" y="1657663"/>
            <a:ext cx="3235402" cy="1851930"/>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2D1103D4-9B15-4821-9BE2-F04338E6A3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1062" b="59365"/>
          <a:stretch/>
        </p:blipFill>
        <p:spPr>
          <a:xfrm>
            <a:off x="91937" y="4491574"/>
            <a:ext cx="1882494" cy="1371108"/>
          </a:xfrm>
          <a:prstGeom prst="rect">
            <a:avLst/>
          </a:prstGeom>
        </p:spPr>
      </p:pic>
      <p:pic>
        <p:nvPicPr>
          <p:cNvPr id="16" name="Picture 15" descr="A picture containing toy&#10;&#10;Description automatically generated">
            <a:extLst>
              <a:ext uri="{FF2B5EF4-FFF2-40B4-BE49-F238E27FC236}">
                <a16:creationId xmlns:a16="http://schemas.microsoft.com/office/drawing/2014/main" id="{A164AB03-06BD-4B04-84D0-103B371129F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3646"/>
          <a:stretch/>
        </p:blipFill>
        <p:spPr>
          <a:xfrm>
            <a:off x="2901381" y="4499061"/>
            <a:ext cx="1719593" cy="1371108"/>
          </a:xfrm>
          <a:prstGeom prst="rect">
            <a:avLst/>
          </a:prstGeom>
        </p:spPr>
      </p:pic>
      <p:pic>
        <p:nvPicPr>
          <p:cNvPr id="17" name="Picture 16" descr="A picture containing toy&#10;&#10;Description automatically generated">
            <a:extLst>
              <a:ext uri="{FF2B5EF4-FFF2-40B4-BE49-F238E27FC236}">
                <a16:creationId xmlns:a16="http://schemas.microsoft.com/office/drawing/2014/main" id="{6818E385-E5D8-4EC0-BA04-19FD21620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7015" r="27386"/>
          <a:stretch/>
        </p:blipFill>
        <p:spPr>
          <a:xfrm rot="16200000">
            <a:off x="4560401" y="4549398"/>
            <a:ext cx="1498970" cy="1255459"/>
          </a:xfrm>
          <a:prstGeom prst="rect">
            <a:avLst/>
          </a:prstGeom>
        </p:spPr>
      </p:pic>
      <p:pic>
        <p:nvPicPr>
          <p:cNvPr id="20" name="Picture 19" descr="A picture containing shape&#10;&#10;Description automatically generated">
            <a:extLst>
              <a:ext uri="{FF2B5EF4-FFF2-40B4-BE49-F238E27FC236}">
                <a16:creationId xmlns:a16="http://schemas.microsoft.com/office/drawing/2014/main" id="{9D025478-1709-4E8C-87BF-DFA15E107781}"/>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889392">
            <a:off x="2152134" y="3770604"/>
            <a:ext cx="1152686" cy="1724266"/>
          </a:xfrm>
          <a:prstGeom prst="rect">
            <a:avLst/>
          </a:prstGeom>
        </p:spPr>
      </p:pic>
      <p:pic>
        <p:nvPicPr>
          <p:cNvPr id="24" name="Picture 23">
            <a:extLst>
              <a:ext uri="{FF2B5EF4-FFF2-40B4-BE49-F238E27FC236}">
                <a16:creationId xmlns:a16="http://schemas.microsoft.com/office/drawing/2014/main" id="{E46C5AA6-4A32-4F89-BD55-91BDD86517C9}"/>
              </a:ext>
            </a:extLst>
          </p:cNvPr>
          <p:cNvPicPr>
            <a:picLocks noChangeAspect="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385536" y="1605531"/>
            <a:ext cx="3676594" cy="2326595"/>
          </a:xfrm>
          <a:prstGeom prst="rect">
            <a:avLst/>
          </a:prstGeom>
        </p:spPr>
      </p:pic>
      <p:pic>
        <p:nvPicPr>
          <p:cNvPr id="26" name="Picture 25" descr="A picture containing plant&#10;&#10;Description automatically generated">
            <a:extLst>
              <a:ext uri="{FF2B5EF4-FFF2-40B4-BE49-F238E27FC236}">
                <a16:creationId xmlns:a16="http://schemas.microsoft.com/office/drawing/2014/main" id="{0828DD38-626A-4C37-9145-44548453100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59730"/>
          <a:stretch/>
        </p:blipFill>
        <p:spPr>
          <a:xfrm>
            <a:off x="6385536" y="4014202"/>
            <a:ext cx="3676595" cy="2201909"/>
          </a:xfrm>
          <a:prstGeom prst="rect">
            <a:avLst/>
          </a:prstGeom>
        </p:spPr>
      </p:pic>
      <p:sp>
        <p:nvSpPr>
          <p:cNvPr id="27" name="Action Button: Custom 16">
            <a:hlinkClick r:id="" action="ppaction://noaction" highlightClick="1">
              <a:snd r:embed="rId12" name="9.3.2.5 slide 6 1.wav"/>
            </a:hlinkClick>
            <a:extLst>
              <a:ext uri="{FF2B5EF4-FFF2-40B4-BE49-F238E27FC236}">
                <a16:creationId xmlns:a16="http://schemas.microsoft.com/office/drawing/2014/main" id="{FE32FC6A-2663-4898-BB59-B8C7406976AF}"/>
              </a:ext>
            </a:extLst>
          </p:cNvPr>
          <p:cNvSpPr/>
          <p:nvPr/>
        </p:nvSpPr>
        <p:spPr>
          <a:xfrm>
            <a:off x="10483390" y="134915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8" name="Action Button: Custom 16">
            <a:hlinkClick r:id="" action="ppaction://noaction" highlightClick="1">
              <a:snd r:embed="rId13" name="9.3.2.5 slide 6 2.wav"/>
            </a:hlinkClick>
            <a:extLst>
              <a:ext uri="{FF2B5EF4-FFF2-40B4-BE49-F238E27FC236}">
                <a16:creationId xmlns:a16="http://schemas.microsoft.com/office/drawing/2014/main" id="{E7522393-98E7-48F1-98F4-05CCE707478C}"/>
              </a:ext>
            </a:extLst>
          </p:cNvPr>
          <p:cNvSpPr/>
          <p:nvPr/>
        </p:nvSpPr>
        <p:spPr>
          <a:xfrm>
            <a:off x="10483390" y="186517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9" name="Action Button: Custom 16">
            <a:hlinkClick r:id="" action="ppaction://noaction" highlightClick="1">
              <a:snd r:embed="rId14" name="9.3.2.5 slide 6 3.wav"/>
            </a:hlinkClick>
            <a:extLst>
              <a:ext uri="{FF2B5EF4-FFF2-40B4-BE49-F238E27FC236}">
                <a16:creationId xmlns:a16="http://schemas.microsoft.com/office/drawing/2014/main" id="{48E3F9BB-1905-4ABB-B347-FFB1810074F3}"/>
              </a:ext>
            </a:extLst>
          </p:cNvPr>
          <p:cNvSpPr/>
          <p:nvPr/>
        </p:nvSpPr>
        <p:spPr>
          <a:xfrm>
            <a:off x="10483390" y="23314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0" name="Action Button: Custom 16">
            <a:hlinkClick r:id="" action="ppaction://noaction" highlightClick="1">
              <a:snd r:embed="rId15" name="9.3.2.5 slide 6 4.wav"/>
            </a:hlinkClick>
            <a:extLst>
              <a:ext uri="{FF2B5EF4-FFF2-40B4-BE49-F238E27FC236}">
                <a16:creationId xmlns:a16="http://schemas.microsoft.com/office/drawing/2014/main" id="{F2F60A47-7475-4C91-89D3-6A7F176D7DD4}"/>
              </a:ext>
            </a:extLst>
          </p:cNvPr>
          <p:cNvSpPr/>
          <p:nvPr/>
        </p:nvSpPr>
        <p:spPr>
          <a:xfrm>
            <a:off x="10483390" y="284745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Action Button: Custom 16">
            <a:hlinkClick r:id="" action="ppaction://noaction" highlightClick="1"/>
            <a:extLst>
              <a:ext uri="{FF2B5EF4-FFF2-40B4-BE49-F238E27FC236}">
                <a16:creationId xmlns:a16="http://schemas.microsoft.com/office/drawing/2014/main" id="{E21EE60A-9394-4EDA-869F-6500E3CFA7AE}"/>
              </a:ext>
            </a:extLst>
          </p:cNvPr>
          <p:cNvSpPr/>
          <p:nvPr/>
        </p:nvSpPr>
        <p:spPr>
          <a:xfrm>
            <a:off x="611720" y="1933418"/>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a:t>
            </a:r>
          </a:p>
        </p:txBody>
      </p:sp>
      <p:sp>
        <p:nvSpPr>
          <p:cNvPr id="21" name="Action Button: Custom 16">
            <a:hlinkClick r:id="" action="ppaction://noaction" highlightClick="1"/>
            <a:extLst>
              <a:ext uri="{FF2B5EF4-FFF2-40B4-BE49-F238E27FC236}">
                <a16:creationId xmlns:a16="http://schemas.microsoft.com/office/drawing/2014/main" id="{5093832F-4C59-422B-80DD-E89B4739F3B4}"/>
              </a:ext>
            </a:extLst>
          </p:cNvPr>
          <p:cNvSpPr/>
          <p:nvPr/>
        </p:nvSpPr>
        <p:spPr>
          <a:xfrm>
            <a:off x="5920182" y="1887044"/>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B0502020202020204" pitchFamily="34" charset="0"/>
              </a:rPr>
              <a:t>B</a:t>
            </a: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3" name="Action Button: Custom 16">
            <a:hlinkClick r:id="" action="ppaction://noaction" highlightClick="1"/>
            <a:extLst>
              <a:ext uri="{FF2B5EF4-FFF2-40B4-BE49-F238E27FC236}">
                <a16:creationId xmlns:a16="http://schemas.microsoft.com/office/drawing/2014/main" id="{EEDDFBF1-ADD7-4313-9A27-46F6CF03A105}"/>
              </a:ext>
            </a:extLst>
          </p:cNvPr>
          <p:cNvSpPr/>
          <p:nvPr/>
        </p:nvSpPr>
        <p:spPr>
          <a:xfrm>
            <a:off x="607831" y="4080005"/>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B0502020202020204" pitchFamily="34" charset="0"/>
              </a:rPr>
              <a:t>C</a:t>
            </a: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5" name="Action Button: Custom 16">
            <a:hlinkClick r:id="" action="ppaction://noaction" highlightClick="1"/>
            <a:extLst>
              <a:ext uri="{FF2B5EF4-FFF2-40B4-BE49-F238E27FC236}">
                <a16:creationId xmlns:a16="http://schemas.microsoft.com/office/drawing/2014/main" id="{629AEA04-F383-46E9-97C8-61F39F2E207C}"/>
              </a:ext>
            </a:extLst>
          </p:cNvPr>
          <p:cNvSpPr/>
          <p:nvPr/>
        </p:nvSpPr>
        <p:spPr>
          <a:xfrm>
            <a:off x="5920182" y="4121904"/>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B0502020202020204" pitchFamily="34" charset="0"/>
              </a:rPr>
              <a:t>D</a:t>
            </a: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1" name="Action Button: Custom 16">
            <a:hlinkClick r:id="" action="ppaction://noaction" highlightClick="1">
              <a:snd r:embed="rId16" name="9.3.2.5 slide 6 5.wav"/>
            </a:hlinkClick>
            <a:extLst>
              <a:ext uri="{FF2B5EF4-FFF2-40B4-BE49-F238E27FC236}">
                <a16:creationId xmlns:a16="http://schemas.microsoft.com/office/drawing/2014/main" id="{0D7B223E-A1A4-47D5-A92B-40F343E91676}"/>
              </a:ext>
            </a:extLst>
          </p:cNvPr>
          <p:cNvSpPr/>
          <p:nvPr/>
        </p:nvSpPr>
        <p:spPr>
          <a:xfrm>
            <a:off x="10483390" y="336348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Action Button: Custom 16">
            <a:hlinkClick r:id="" action="ppaction://noaction" highlightClick="1">
              <a:snd r:embed="rId17" name="9.3.2.5 slide 6 6.wav"/>
            </a:hlinkClick>
            <a:extLst>
              <a:ext uri="{FF2B5EF4-FFF2-40B4-BE49-F238E27FC236}">
                <a16:creationId xmlns:a16="http://schemas.microsoft.com/office/drawing/2014/main" id="{172C1F51-1BCE-4377-9140-BD4F673B5C8C}"/>
              </a:ext>
            </a:extLst>
          </p:cNvPr>
          <p:cNvSpPr/>
          <p:nvPr/>
        </p:nvSpPr>
        <p:spPr>
          <a:xfrm>
            <a:off x="10483390" y="386484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Action Button: Custom 16">
            <a:hlinkClick r:id="" action="ppaction://noaction" highlightClick="1">
              <a:snd r:embed="rId18" name="9.3.2.5 slide 6 7.wav"/>
            </a:hlinkClick>
            <a:extLst>
              <a:ext uri="{FF2B5EF4-FFF2-40B4-BE49-F238E27FC236}">
                <a16:creationId xmlns:a16="http://schemas.microsoft.com/office/drawing/2014/main" id="{95E75A2E-6308-46C5-96F0-357A55DA9564}"/>
              </a:ext>
            </a:extLst>
          </p:cNvPr>
          <p:cNvSpPr/>
          <p:nvPr/>
        </p:nvSpPr>
        <p:spPr>
          <a:xfrm>
            <a:off x="10483390" y="434524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Action Button: Custom 16">
            <a:hlinkClick r:id="" action="ppaction://noaction" highlightClick="1">
              <a:snd r:embed="rId19" name="9.3.2.5 slide 6 8.wav"/>
            </a:hlinkClick>
            <a:extLst>
              <a:ext uri="{FF2B5EF4-FFF2-40B4-BE49-F238E27FC236}">
                <a16:creationId xmlns:a16="http://schemas.microsoft.com/office/drawing/2014/main" id="{A58F6413-1D8D-4E80-A0CC-80620652F837}"/>
              </a:ext>
            </a:extLst>
          </p:cNvPr>
          <p:cNvSpPr/>
          <p:nvPr/>
        </p:nvSpPr>
        <p:spPr>
          <a:xfrm>
            <a:off x="10483390" y="483036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Action Button: Custom 16">
            <a:hlinkClick r:id="" action="ppaction://noaction" highlightClick="1">
              <a:snd r:embed="rId20" name="9.3.2.5 slide 6 9.wav"/>
            </a:hlinkClick>
            <a:extLst>
              <a:ext uri="{FF2B5EF4-FFF2-40B4-BE49-F238E27FC236}">
                <a16:creationId xmlns:a16="http://schemas.microsoft.com/office/drawing/2014/main" id="{8BE329C0-AC54-43D9-856E-AA86DB0B84A4}"/>
              </a:ext>
            </a:extLst>
          </p:cNvPr>
          <p:cNvSpPr/>
          <p:nvPr/>
        </p:nvSpPr>
        <p:spPr>
          <a:xfrm>
            <a:off x="10483390" y="531077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Action Button: Custom 16">
            <a:hlinkClick r:id="" action="ppaction://noaction" highlightClick="1">
              <a:snd r:embed="rId21" name="1.wav"/>
            </a:hlinkClick>
            <a:extLst>
              <a:ext uri="{FF2B5EF4-FFF2-40B4-BE49-F238E27FC236}">
                <a16:creationId xmlns:a16="http://schemas.microsoft.com/office/drawing/2014/main" id="{4B9D006A-CD3C-40FA-96FB-786393F7B5FD}"/>
              </a:ext>
            </a:extLst>
          </p:cNvPr>
          <p:cNvSpPr/>
          <p:nvPr/>
        </p:nvSpPr>
        <p:spPr>
          <a:xfrm>
            <a:off x="10901696" y="1348869"/>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a:t>
            </a:r>
          </a:p>
        </p:txBody>
      </p:sp>
      <p:sp>
        <p:nvSpPr>
          <p:cNvPr id="37" name="Action Button: Custom 16">
            <a:hlinkClick r:id="" action="ppaction://noaction" highlightClick="1">
              <a:snd r:embed="rId21" name="1.wav"/>
            </a:hlinkClick>
            <a:extLst>
              <a:ext uri="{FF2B5EF4-FFF2-40B4-BE49-F238E27FC236}">
                <a16:creationId xmlns:a16="http://schemas.microsoft.com/office/drawing/2014/main" id="{3F2886FA-0765-4AAF-9E20-6149E77030A7}"/>
              </a:ext>
            </a:extLst>
          </p:cNvPr>
          <p:cNvSpPr/>
          <p:nvPr/>
        </p:nvSpPr>
        <p:spPr>
          <a:xfrm>
            <a:off x="10923352" y="1869620"/>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t>
            </a:r>
          </a:p>
        </p:txBody>
      </p:sp>
      <p:sp>
        <p:nvSpPr>
          <p:cNvPr id="38" name="Action Button: Custom 16">
            <a:hlinkClick r:id="" action="ppaction://noaction" highlightClick="1">
              <a:snd r:embed="rId21" name="1.wav"/>
            </a:hlinkClick>
            <a:extLst>
              <a:ext uri="{FF2B5EF4-FFF2-40B4-BE49-F238E27FC236}">
                <a16:creationId xmlns:a16="http://schemas.microsoft.com/office/drawing/2014/main" id="{39BA7913-8C28-45B2-A2FB-1BFE9AD5155C}"/>
              </a:ext>
            </a:extLst>
          </p:cNvPr>
          <p:cNvSpPr/>
          <p:nvPr/>
        </p:nvSpPr>
        <p:spPr>
          <a:xfrm>
            <a:off x="10931378" y="2329415"/>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39" name="Action Button: Custom 16">
            <a:hlinkClick r:id="" action="ppaction://noaction" highlightClick="1">
              <a:snd r:embed="rId21" name="1.wav"/>
            </a:hlinkClick>
            <a:extLst>
              <a:ext uri="{FF2B5EF4-FFF2-40B4-BE49-F238E27FC236}">
                <a16:creationId xmlns:a16="http://schemas.microsoft.com/office/drawing/2014/main" id="{3A0ED58A-EFFD-4D13-AF65-8FDC0FD5A5F9}"/>
              </a:ext>
            </a:extLst>
          </p:cNvPr>
          <p:cNvSpPr/>
          <p:nvPr/>
        </p:nvSpPr>
        <p:spPr>
          <a:xfrm>
            <a:off x="10931378" y="2847457"/>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a:t>
            </a:r>
          </a:p>
        </p:txBody>
      </p:sp>
      <p:sp>
        <p:nvSpPr>
          <p:cNvPr id="40" name="Action Button: Custom 16">
            <a:hlinkClick r:id="" action="ppaction://noaction" highlightClick="1">
              <a:snd r:embed="rId21" name="1.wav"/>
            </a:hlinkClick>
            <a:extLst>
              <a:ext uri="{FF2B5EF4-FFF2-40B4-BE49-F238E27FC236}">
                <a16:creationId xmlns:a16="http://schemas.microsoft.com/office/drawing/2014/main" id="{1904FC0A-6EBC-46B3-AFB7-885691B677BF}"/>
              </a:ext>
            </a:extLst>
          </p:cNvPr>
          <p:cNvSpPr/>
          <p:nvPr/>
        </p:nvSpPr>
        <p:spPr>
          <a:xfrm>
            <a:off x="10931378" y="3363482"/>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a:t>
            </a:r>
          </a:p>
        </p:txBody>
      </p:sp>
      <p:sp>
        <p:nvSpPr>
          <p:cNvPr id="41" name="Action Button: Custom 16">
            <a:hlinkClick r:id="" action="ppaction://noaction" highlightClick="1">
              <a:snd r:embed="rId21" name="1.wav"/>
            </a:hlinkClick>
            <a:extLst>
              <a:ext uri="{FF2B5EF4-FFF2-40B4-BE49-F238E27FC236}">
                <a16:creationId xmlns:a16="http://schemas.microsoft.com/office/drawing/2014/main" id="{834888EA-50CE-44C1-8D28-F7DBD053DB58}"/>
              </a:ext>
            </a:extLst>
          </p:cNvPr>
          <p:cNvSpPr/>
          <p:nvPr/>
        </p:nvSpPr>
        <p:spPr>
          <a:xfrm>
            <a:off x="10931378" y="3864841"/>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42" name="Action Button: Custom 16">
            <a:hlinkClick r:id="" action="ppaction://noaction" highlightClick="1">
              <a:snd r:embed="rId21" name="1.wav"/>
            </a:hlinkClick>
            <a:extLst>
              <a:ext uri="{FF2B5EF4-FFF2-40B4-BE49-F238E27FC236}">
                <a16:creationId xmlns:a16="http://schemas.microsoft.com/office/drawing/2014/main" id="{58532598-1661-487A-A657-3550A166EED2}"/>
              </a:ext>
            </a:extLst>
          </p:cNvPr>
          <p:cNvSpPr/>
          <p:nvPr/>
        </p:nvSpPr>
        <p:spPr>
          <a:xfrm>
            <a:off x="10931378" y="4352020"/>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t>
            </a:r>
          </a:p>
        </p:txBody>
      </p:sp>
      <p:sp>
        <p:nvSpPr>
          <p:cNvPr id="43" name="Action Button: Custom 16">
            <a:hlinkClick r:id="" action="ppaction://noaction" highlightClick="1">
              <a:snd r:embed="rId21" name="1.wav"/>
            </a:hlinkClick>
            <a:extLst>
              <a:ext uri="{FF2B5EF4-FFF2-40B4-BE49-F238E27FC236}">
                <a16:creationId xmlns:a16="http://schemas.microsoft.com/office/drawing/2014/main" id="{95526D48-733A-4BBC-885C-3D4541A13717}"/>
              </a:ext>
            </a:extLst>
          </p:cNvPr>
          <p:cNvSpPr/>
          <p:nvPr/>
        </p:nvSpPr>
        <p:spPr>
          <a:xfrm>
            <a:off x="10931378" y="4826676"/>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44" name="Action Button: Custom 16">
            <a:hlinkClick r:id="" action="ppaction://noaction" highlightClick="1">
              <a:snd r:embed="rId21" name="1.wav"/>
            </a:hlinkClick>
            <a:extLst>
              <a:ext uri="{FF2B5EF4-FFF2-40B4-BE49-F238E27FC236}">
                <a16:creationId xmlns:a16="http://schemas.microsoft.com/office/drawing/2014/main" id="{7996AB74-20EB-4E9A-A3F5-FE8969D1B1E2}"/>
              </a:ext>
            </a:extLst>
          </p:cNvPr>
          <p:cNvSpPr/>
          <p:nvPr/>
        </p:nvSpPr>
        <p:spPr>
          <a:xfrm>
            <a:off x="10931378" y="5315487"/>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a:t>
            </a:r>
          </a:p>
        </p:txBody>
      </p:sp>
      <p:sp>
        <p:nvSpPr>
          <p:cNvPr id="45" name="Speech Bubble: Rectangle with Corners Rounded 8">
            <a:extLst>
              <a:ext uri="{FF2B5EF4-FFF2-40B4-BE49-F238E27FC236}">
                <a16:creationId xmlns:a16="http://schemas.microsoft.com/office/drawing/2014/main" id="{F142A84F-117D-4824-80E1-FFA8C30854CB}"/>
              </a:ext>
            </a:extLst>
          </p:cNvPr>
          <p:cNvSpPr/>
          <p:nvPr/>
        </p:nvSpPr>
        <p:spPr>
          <a:xfrm>
            <a:off x="7479164" y="268467"/>
            <a:ext cx="2203726" cy="416741"/>
          </a:xfrm>
          <a:prstGeom prst="wedgeRoundRectCallout">
            <a:avLst>
              <a:gd name="adj1" fmla="val -11909"/>
              <a:gd name="adj2" fmla="val 50358"/>
              <a:gd name="adj3" fmla="val 16667"/>
            </a:avLst>
          </a:prstGeom>
          <a:solidFill>
            <a:srgbClr val="11507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F0302020204030204"/>
              </a:rPr>
              <a:t>der </a:t>
            </a:r>
            <a:r>
              <a:rPr lang="en-GB" sz="2400" dirty="0" err="1">
                <a:solidFill>
                  <a:prstClr val="white"/>
                </a:solidFill>
                <a:latin typeface="Century Gothic" panose="020F0302020204030204"/>
              </a:rPr>
              <a:t>Kuss</a:t>
            </a:r>
            <a:r>
              <a:rPr lang="en-GB" sz="2400" dirty="0">
                <a:solidFill>
                  <a:prstClr val="white"/>
                </a:solidFill>
                <a:latin typeface="Century Gothic" panose="020F0302020204030204"/>
              </a:rPr>
              <a:t> – kiss</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CA70D161-030D-4664-85B5-9A825E53ABC8}"/>
              </a:ext>
            </a:extLst>
          </p:cNvPr>
          <p:cNvSpPr txBox="1"/>
          <p:nvPr/>
        </p:nvSpPr>
        <p:spPr>
          <a:xfrm>
            <a:off x="852234" y="3460648"/>
            <a:ext cx="4564349" cy="523220"/>
          </a:xfrm>
          <a:prstGeom prst="rect">
            <a:avLst/>
          </a:prstGeom>
          <a:noFill/>
        </p:spPr>
        <p:txBody>
          <a:bodyPr wrap="square" rtlCol="0">
            <a:spAutoFit/>
          </a:bodyPr>
          <a:lstStyle/>
          <a:p>
            <a:pPr algn="ctr"/>
            <a:r>
              <a:rPr lang="en-GB" sz="2800" dirty="0" err="1">
                <a:solidFill>
                  <a:schemeClr val="accent5">
                    <a:lumMod val="50000"/>
                  </a:schemeClr>
                </a:solidFill>
                <a:latin typeface="Century Gothic" panose="020B0502020202020204" pitchFamily="34" charset="0"/>
              </a:rPr>
              <a:t>Schneewitt</a:t>
            </a:r>
            <a:r>
              <a:rPr lang="en-GB" sz="2800" dirty="0" err="1">
                <a:solidFill>
                  <a:srgbClr val="F26200"/>
                </a:solidFill>
                <a:latin typeface="Century Gothic" panose="020B0502020202020204" pitchFamily="34" charset="0"/>
              </a:rPr>
              <a:t>ch</a:t>
            </a:r>
            <a:r>
              <a:rPr lang="en-GB" sz="2800" dirty="0" err="1">
                <a:solidFill>
                  <a:schemeClr val="accent5">
                    <a:lumMod val="50000"/>
                  </a:schemeClr>
                </a:solidFill>
                <a:latin typeface="Century Gothic" panose="020B0502020202020204" pitchFamily="34" charset="0"/>
              </a:rPr>
              <a:t>en</a:t>
            </a:r>
            <a:endParaRPr lang="en-GB" sz="2800" dirty="0">
              <a:solidFill>
                <a:schemeClr val="accent5">
                  <a:lumMod val="50000"/>
                </a:schemeClr>
              </a:solidFill>
              <a:latin typeface="Century Gothic" panose="020B0502020202020204" pitchFamily="34" charset="0"/>
            </a:endParaRPr>
          </a:p>
        </p:txBody>
      </p:sp>
      <p:sp>
        <p:nvSpPr>
          <p:cNvPr id="46" name="TextBox 45">
            <a:extLst>
              <a:ext uri="{FF2B5EF4-FFF2-40B4-BE49-F238E27FC236}">
                <a16:creationId xmlns:a16="http://schemas.microsoft.com/office/drawing/2014/main" id="{19A8EBAD-A9D7-4B1F-BEE7-398041139157}"/>
              </a:ext>
            </a:extLst>
          </p:cNvPr>
          <p:cNvSpPr txBox="1"/>
          <p:nvPr/>
        </p:nvSpPr>
        <p:spPr>
          <a:xfrm>
            <a:off x="6577895" y="1626608"/>
            <a:ext cx="4564349" cy="523220"/>
          </a:xfrm>
          <a:prstGeom prst="rect">
            <a:avLst/>
          </a:prstGeom>
          <a:noFill/>
        </p:spPr>
        <p:txBody>
          <a:bodyPr wrap="square" rtlCol="0">
            <a:spAutoFit/>
          </a:bodyPr>
          <a:lstStyle/>
          <a:p>
            <a:pPr algn="ctr"/>
            <a:r>
              <a:rPr lang="en-GB" sz="2800" dirty="0" err="1">
                <a:solidFill>
                  <a:schemeClr val="accent5">
                    <a:lumMod val="50000"/>
                  </a:schemeClr>
                </a:solidFill>
                <a:latin typeface="Century Gothic" panose="020B0502020202020204" pitchFamily="34" charset="0"/>
              </a:rPr>
              <a:t>Dornrös</a:t>
            </a:r>
            <a:r>
              <a:rPr lang="en-GB" sz="2800" dirty="0" err="1">
                <a:solidFill>
                  <a:srgbClr val="F26200"/>
                </a:solidFill>
                <a:latin typeface="Century Gothic" panose="020B0502020202020204" pitchFamily="34" charset="0"/>
              </a:rPr>
              <a:t>ch</a:t>
            </a:r>
            <a:r>
              <a:rPr lang="en-GB" sz="2800" dirty="0" err="1">
                <a:solidFill>
                  <a:schemeClr val="accent5">
                    <a:lumMod val="50000"/>
                  </a:schemeClr>
                </a:solidFill>
                <a:latin typeface="Century Gothic" panose="020B0502020202020204" pitchFamily="34" charset="0"/>
              </a:rPr>
              <a:t>en</a:t>
            </a:r>
            <a:endParaRPr lang="en-GB" sz="2800" dirty="0">
              <a:solidFill>
                <a:schemeClr val="accent5">
                  <a:lumMod val="50000"/>
                </a:schemeClr>
              </a:solidFill>
              <a:latin typeface="Century Gothic" panose="020B0502020202020204" pitchFamily="34" charset="0"/>
            </a:endParaRPr>
          </a:p>
        </p:txBody>
      </p:sp>
      <p:sp>
        <p:nvSpPr>
          <p:cNvPr id="47" name="TextBox 46">
            <a:extLst>
              <a:ext uri="{FF2B5EF4-FFF2-40B4-BE49-F238E27FC236}">
                <a16:creationId xmlns:a16="http://schemas.microsoft.com/office/drawing/2014/main" id="{E0229CB4-1A28-4E05-B697-E7447EF217E3}"/>
              </a:ext>
            </a:extLst>
          </p:cNvPr>
          <p:cNvSpPr txBox="1"/>
          <p:nvPr/>
        </p:nvSpPr>
        <p:spPr>
          <a:xfrm>
            <a:off x="6383514" y="5845559"/>
            <a:ext cx="3748027" cy="523220"/>
          </a:xfrm>
          <a:prstGeom prst="rect">
            <a:avLst/>
          </a:prstGeom>
          <a:solidFill>
            <a:schemeClr val="bg1"/>
          </a:solidFill>
        </p:spPr>
        <p:txBody>
          <a:bodyPr wrap="square" rtlCol="0">
            <a:spAutoFit/>
          </a:bodyPr>
          <a:lstStyle/>
          <a:p>
            <a:pPr algn="ctr"/>
            <a:r>
              <a:rPr lang="en-GB" sz="2800" dirty="0" err="1">
                <a:solidFill>
                  <a:schemeClr val="accent5">
                    <a:lumMod val="50000"/>
                  </a:schemeClr>
                </a:solidFill>
                <a:latin typeface="Century Gothic" panose="020B0502020202020204" pitchFamily="34" charset="0"/>
              </a:rPr>
              <a:t>Rotkäpp</a:t>
            </a:r>
            <a:r>
              <a:rPr lang="en-GB" sz="2800" dirty="0" err="1">
                <a:solidFill>
                  <a:srgbClr val="F26200"/>
                </a:solidFill>
                <a:latin typeface="Century Gothic" panose="020B0502020202020204" pitchFamily="34" charset="0"/>
              </a:rPr>
              <a:t>ch</a:t>
            </a:r>
            <a:r>
              <a:rPr lang="en-GB" sz="2800" dirty="0" err="1">
                <a:solidFill>
                  <a:schemeClr val="accent5">
                    <a:lumMod val="50000"/>
                  </a:schemeClr>
                </a:solidFill>
                <a:latin typeface="Century Gothic" panose="020B0502020202020204" pitchFamily="34" charset="0"/>
              </a:rPr>
              <a:t>en</a:t>
            </a:r>
            <a:endParaRPr lang="en-GB" sz="2800" dirty="0">
              <a:solidFill>
                <a:schemeClr val="accent5">
                  <a:lumMod val="50000"/>
                </a:schemeClr>
              </a:solidFill>
              <a:latin typeface="Century Gothic" panose="020B0502020202020204" pitchFamily="34" charset="0"/>
            </a:endParaRPr>
          </a:p>
        </p:txBody>
      </p:sp>
      <p:sp>
        <p:nvSpPr>
          <p:cNvPr id="48" name="TextBox 47">
            <a:extLst>
              <a:ext uri="{FF2B5EF4-FFF2-40B4-BE49-F238E27FC236}">
                <a16:creationId xmlns:a16="http://schemas.microsoft.com/office/drawing/2014/main" id="{DC15AA56-3C65-4CE4-B28A-F2820CAAB184}"/>
              </a:ext>
            </a:extLst>
          </p:cNvPr>
          <p:cNvSpPr txBox="1"/>
          <p:nvPr/>
        </p:nvSpPr>
        <p:spPr>
          <a:xfrm>
            <a:off x="304634" y="5857510"/>
            <a:ext cx="5615548" cy="523220"/>
          </a:xfrm>
          <a:prstGeom prst="rect">
            <a:avLst/>
          </a:prstGeom>
          <a:noFill/>
        </p:spPr>
        <p:txBody>
          <a:bodyPr wrap="square" rtlCol="0">
            <a:spAutoFit/>
          </a:bodyPr>
          <a:lstStyle/>
          <a:p>
            <a:pPr algn="ctr"/>
            <a:r>
              <a:rPr lang="en-GB" sz="2800" dirty="0">
                <a:solidFill>
                  <a:schemeClr val="accent5">
                    <a:lumMod val="50000"/>
                  </a:schemeClr>
                </a:solidFill>
                <a:latin typeface="Century Gothic" panose="020B0502020202020204" pitchFamily="34" charset="0"/>
              </a:rPr>
              <a:t>Die </a:t>
            </a:r>
            <a:r>
              <a:rPr lang="en-GB" sz="2800" dirty="0" err="1">
                <a:solidFill>
                  <a:schemeClr val="accent5">
                    <a:lumMod val="50000"/>
                  </a:schemeClr>
                </a:solidFill>
                <a:latin typeface="Century Gothic" panose="020B0502020202020204" pitchFamily="34" charset="0"/>
              </a:rPr>
              <a:t>drei</a:t>
            </a:r>
            <a:r>
              <a:rPr lang="en-GB" sz="2800" dirty="0">
                <a:solidFill>
                  <a:schemeClr val="accent5">
                    <a:lumMod val="50000"/>
                  </a:schemeClr>
                </a:solidFill>
                <a:latin typeface="Century Gothic" panose="020B0502020202020204" pitchFamily="34" charset="0"/>
              </a:rPr>
              <a:t> </a:t>
            </a:r>
            <a:r>
              <a:rPr lang="en-GB" sz="2800" dirty="0" err="1">
                <a:solidFill>
                  <a:schemeClr val="accent5">
                    <a:lumMod val="50000"/>
                  </a:schemeClr>
                </a:solidFill>
                <a:latin typeface="Century Gothic" panose="020B0502020202020204" pitchFamily="34" charset="0"/>
              </a:rPr>
              <a:t>kleinen</a:t>
            </a:r>
            <a:r>
              <a:rPr lang="en-GB" sz="2800" dirty="0">
                <a:solidFill>
                  <a:schemeClr val="accent5">
                    <a:lumMod val="50000"/>
                  </a:schemeClr>
                </a:solidFill>
                <a:latin typeface="Century Gothic" panose="020B0502020202020204" pitchFamily="34" charset="0"/>
              </a:rPr>
              <a:t> </a:t>
            </a:r>
            <a:r>
              <a:rPr lang="en-GB" sz="2800" dirty="0" err="1">
                <a:solidFill>
                  <a:schemeClr val="accent5">
                    <a:lumMod val="50000"/>
                  </a:schemeClr>
                </a:solidFill>
                <a:latin typeface="Century Gothic" panose="020B0502020202020204" pitchFamily="34" charset="0"/>
              </a:rPr>
              <a:t>Schwein</a:t>
            </a:r>
            <a:r>
              <a:rPr lang="en-GB" sz="2800" dirty="0" err="1">
                <a:solidFill>
                  <a:srgbClr val="F26200"/>
                </a:solidFill>
                <a:latin typeface="Century Gothic" panose="020B0502020202020204" pitchFamily="34" charset="0"/>
              </a:rPr>
              <a:t>ch</a:t>
            </a:r>
            <a:r>
              <a:rPr lang="en-GB" sz="2800" dirty="0" err="1">
                <a:solidFill>
                  <a:schemeClr val="accent5">
                    <a:lumMod val="50000"/>
                  </a:schemeClr>
                </a:solidFill>
                <a:latin typeface="Century Gothic" panose="020B0502020202020204" pitchFamily="34" charset="0"/>
              </a:rPr>
              <a:t>en</a:t>
            </a:r>
            <a:endParaRPr lang="en-GB" sz="28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139715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left)">
                                      <p:cBhvr>
                                        <p:cTn id="4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3641"/>
            <a:ext cx="7644876" cy="869950"/>
          </a:xfrm>
          <a:prstGeom prst="rect">
            <a:avLst/>
          </a:prstGeom>
        </p:spPr>
      </p:pic>
      <p:sp>
        <p:nvSpPr>
          <p:cNvPr id="4" name="Title 3"/>
          <p:cNvSpPr>
            <a:spLocks noGrp="1"/>
          </p:cNvSpPr>
          <p:nvPr>
            <p:ph type="title"/>
          </p:nvPr>
        </p:nvSpPr>
        <p:spPr>
          <a:xfrm>
            <a:off x="21273" y="173641"/>
            <a:ext cx="6705600" cy="707849"/>
          </a:xfrm>
        </p:spPr>
        <p:txBody>
          <a:bodyPr>
            <a:normAutofit fontScale="90000"/>
          </a:bodyPr>
          <a:lstStyle/>
          <a:p>
            <a:r>
              <a:rPr lang="en-GB" sz="3600" b="1" dirty="0" err="1">
                <a:solidFill>
                  <a:schemeClr val="bg1"/>
                </a:solidFill>
              </a:rPr>
              <a:t>Welche</a:t>
            </a:r>
            <a:r>
              <a:rPr lang="en-GB" sz="3600" b="1" dirty="0">
                <a:solidFill>
                  <a:schemeClr val="bg1"/>
                </a:solidFill>
              </a:rPr>
              <a:t> </a:t>
            </a:r>
            <a:r>
              <a:rPr lang="en-GB" sz="3600" b="1" dirty="0" err="1">
                <a:solidFill>
                  <a:schemeClr val="bg1"/>
                </a:solidFill>
              </a:rPr>
              <a:t>Geschichte</a:t>
            </a:r>
            <a:r>
              <a:rPr lang="en-GB" sz="3600" b="1" dirty="0">
                <a:solidFill>
                  <a:schemeClr val="bg1"/>
                </a:solidFill>
              </a:rPr>
              <a:t> </a:t>
            </a:r>
            <a:r>
              <a:rPr lang="en-GB" sz="3600" b="1" dirty="0" err="1">
                <a:solidFill>
                  <a:schemeClr val="bg1"/>
                </a:solidFill>
              </a:rPr>
              <a:t>ist</a:t>
            </a:r>
            <a:r>
              <a:rPr lang="en-GB" sz="3600" b="1" dirty="0">
                <a:solidFill>
                  <a:schemeClr val="bg1"/>
                </a:solidFill>
              </a:rPr>
              <a:t> das?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55810" y="123599"/>
            <a:ext cx="1016740" cy="41181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lesen</a:t>
            </a:r>
            <a:endParaRPr lang="en-GB" sz="2000"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604569" y="1606927"/>
            <a:ext cx="4580238"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Was </a:t>
            </a:r>
            <a:r>
              <a:rPr lang="en-US" sz="2400" dirty="0" err="1">
                <a:solidFill>
                  <a:schemeClr val="accent5">
                    <a:lumMod val="50000"/>
                  </a:schemeClr>
                </a:solidFill>
                <a:latin typeface="Century Gothic" panose="020B0502020202020204" pitchFamily="34" charset="0"/>
              </a:rPr>
              <a:t>heißt</a:t>
            </a:r>
            <a:r>
              <a:rPr lang="en-US" sz="2400" dirty="0">
                <a:solidFill>
                  <a:schemeClr val="accent5">
                    <a:lumMod val="50000"/>
                  </a:schemeClr>
                </a:solidFill>
                <a:latin typeface="Century Gothic" panose="020B0502020202020204" pitchFamily="34" charset="0"/>
              </a:rPr>
              <a:t> das auf </a:t>
            </a:r>
            <a:r>
              <a:rPr lang="en-US" sz="2400" dirty="0" err="1">
                <a:solidFill>
                  <a:schemeClr val="accent5">
                    <a:lumMod val="50000"/>
                  </a:schemeClr>
                </a:solidFill>
                <a:latin typeface="Century Gothic" panose="020B0502020202020204" pitchFamily="34" charset="0"/>
              </a:rPr>
              <a:t>Englisch</a:t>
            </a:r>
            <a:r>
              <a:rPr lang="en-US" sz="2400" dirty="0">
                <a:solidFill>
                  <a:schemeClr val="accent5">
                    <a:lumMod val="50000"/>
                  </a:schemeClr>
                </a:solidFill>
                <a:latin typeface="Century Gothic" panose="020B0502020202020204" pitchFamily="34" charset="0"/>
              </a:rPr>
              <a:t>? </a:t>
            </a:r>
          </a:p>
        </p:txBody>
      </p:sp>
      <p:pic>
        <p:nvPicPr>
          <p:cNvPr id="13" name="Picture 12" descr="A picture containing toy, doll&#10;&#10;Description automatically generated">
            <a:extLst>
              <a:ext uri="{FF2B5EF4-FFF2-40B4-BE49-F238E27FC236}">
                <a16:creationId xmlns:a16="http://schemas.microsoft.com/office/drawing/2014/main" id="{2D1103D4-9B15-4821-9BE2-F04338E6A3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1062" b="59365"/>
          <a:stretch/>
        </p:blipFill>
        <p:spPr>
          <a:xfrm>
            <a:off x="10117360" y="1101395"/>
            <a:ext cx="1882494" cy="1371108"/>
          </a:xfrm>
          <a:prstGeom prst="rect">
            <a:avLst/>
          </a:prstGeom>
        </p:spPr>
      </p:pic>
      <p:graphicFrame>
        <p:nvGraphicFramePr>
          <p:cNvPr id="19" name="Table 6">
            <a:extLst>
              <a:ext uri="{FF2B5EF4-FFF2-40B4-BE49-F238E27FC236}">
                <a16:creationId xmlns:a16="http://schemas.microsoft.com/office/drawing/2014/main" id="{6FE4D535-1275-4DC4-B7F6-04629316D309}"/>
              </a:ext>
            </a:extLst>
          </p:cNvPr>
          <p:cNvGraphicFramePr>
            <a:graphicFrameLocks noGrp="1"/>
          </p:cNvGraphicFramePr>
          <p:nvPr/>
        </p:nvGraphicFramePr>
        <p:xfrm>
          <a:off x="192147" y="2345510"/>
          <a:ext cx="11758115" cy="3962400"/>
        </p:xfrm>
        <a:graphic>
          <a:graphicData uri="http://schemas.openxmlformats.org/drawingml/2006/table">
            <a:tbl>
              <a:tblPr firstRow="1" bandRow="1">
                <a:tableStyleId>{00A15C55-8517-42AA-B614-E9B94910E393}</a:tableStyleId>
              </a:tblPr>
              <a:tblGrid>
                <a:gridCol w="698982">
                  <a:extLst>
                    <a:ext uri="{9D8B030D-6E8A-4147-A177-3AD203B41FA5}">
                      <a16:colId xmlns:a16="http://schemas.microsoft.com/office/drawing/2014/main" val="2607353726"/>
                    </a:ext>
                  </a:extLst>
                </a:gridCol>
                <a:gridCol w="7107243">
                  <a:extLst>
                    <a:ext uri="{9D8B030D-6E8A-4147-A177-3AD203B41FA5}">
                      <a16:colId xmlns:a16="http://schemas.microsoft.com/office/drawing/2014/main" val="1600817978"/>
                    </a:ext>
                  </a:extLst>
                </a:gridCol>
                <a:gridCol w="3951890">
                  <a:extLst>
                    <a:ext uri="{9D8B030D-6E8A-4147-A177-3AD203B41FA5}">
                      <a16:colId xmlns:a16="http://schemas.microsoft.com/office/drawing/2014/main" val="4128092149"/>
                    </a:ext>
                  </a:extLst>
                </a:gridCol>
              </a:tblGrid>
              <a:tr h="370840">
                <a:tc>
                  <a:txBody>
                    <a:bodyPr/>
                    <a:lstStyle/>
                    <a:p>
                      <a:endParaRPr lang="en-GB" b="0" i="0" dirty="0">
                        <a:latin typeface="Century Gothic" panose="020B0502020202020204" pitchFamily="34" charset="0"/>
                      </a:endParaRPr>
                    </a:p>
                  </a:txBody>
                  <a:tcPr>
                    <a:noFill/>
                  </a:tcPr>
                </a:tc>
                <a:tc>
                  <a:txBody>
                    <a:bodyPr/>
                    <a:lstStyle/>
                    <a:p>
                      <a:endParaRPr lang="en-GB" b="0" i="0" dirty="0">
                        <a:latin typeface="Century Gothic" panose="020B0502020202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B0502020202020204" pitchFamily="34" charset="0"/>
                        </a:rPr>
                        <a:t>Englisch</a:t>
                      </a:r>
                      <a:r>
                        <a:rPr kumimoji="0" lang="en-GB" sz="2000" u="none" strike="noStrike" kern="1200" cap="none" spc="0" normalizeH="0" baseline="0" noProof="0" dirty="0">
                          <a:ln>
                            <a:noFill/>
                          </a:ln>
                          <a:effectLst/>
                          <a:uLnTx/>
                          <a:uFillTx/>
                        </a:rPr>
                        <a:t> </a:t>
                      </a:r>
                      <a:endParaRPr lang="en-GB" sz="2000" b="0" dirty="0"/>
                    </a:p>
                  </a:txBody>
                  <a:tcPr/>
                </a:tc>
                <a:extLst>
                  <a:ext uri="{0D108BD9-81ED-4DB2-BD59-A6C34878D82A}">
                    <a16:rowId xmlns:a16="http://schemas.microsoft.com/office/drawing/2014/main" val="1153431983"/>
                  </a:ext>
                </a:extLst>
              </a:tr>
              <a:tr h="370840">
                <a:tc>
                  <a:txBody>
                    <a:bodyPr/>
                    <a:lstStyle/>
                    <a:p>
                      <a:pPr algn="ctr"/>
                      <a:r>
                        <a:rPr lang="en-GB" sz="2000" b="0" i="0" dirty="0">
                          <a:solidFill>
                            <a:srgbClr val="115076"/>
                          </a:solidFill>
                          <a:latin typeface="Century Gothic" panose="020B0502020202020204" pitchFamily="34" charset="0"/>
                        </a:rPr>
                        <a:t>1</a:t>
                      </a:r>
                    </a:p>
                  </a:txBody>
                  <a:tcPr/>
                </a:tc>
                <a:tc>
                  <a:txBody>
                    <a:bodyPr/>
                    <a:lstStyle/>
                    <a:p>
                      <a:r>
                        <a:rPr lang="de-DE" sz="2000" b="0" i="0" dirty="0">
                          <a:solidFill>
                            <a:srgbClr val="115076"/>
                          </a:solidFill>
                          <a:latin typeface="Century Gothic" panose="020B0502020202020204" pitchFamily="34" charset="0"/>
                        </a:rPr>
                        <a:t>Sie isst einen </a:t>
                      </a:r>
                      <a:r>
                        <a:rPr lang="de-DE" sz="2000" b="1" dirty="0">
                          <a:solidFill>
                            <a:srgbClr val="115076"/>
                          </a:solidFill>
                        </a:rPr>
                        <a:t>Apfel </a:t>
                      </a:r>
                      <a:r>
                        <a:rPr lang="de-DE" sz="2000" dirty="0">
                          <a:solidFill>
                            <a:srgbClr val="115076"/>
                          </a:solidFill>
                        </a:rPr>
                        <a:t>und </a:t>
                      </a:r>
                      <a:r>
                        <a:rPr lang="de-DE" sz="2000" b="1" dirty="0">
                          <a:solidFill>
                            <a:srgbClr val="115076"/>
                          </a:solidFill>
                        </a:rPr>
                        <a:t>sie wird nicht </a:t>
                      </a:r>
                      <a:r>
                        <a:rPr lang="de-DE" sz="2000" b="0" dirty="0">
                          <a:solidFill>
                            <a:srgbClr val="115076"/>
                          </a:solidFill>
                        </a:rPr>
                        <a:t>wieder </a:t>
                      </a:r>
                      <a:r>
                        <a:rPr lang="de-DE" sz="2000" b="1" dirty="0">
                          <a:solidFill>
                            <a:srgbClr val="115076"/>
                          </a:solidFill>
                        </a:rPr>
                        <a:t>wach</a:t>
                      </a:r>
                      <a:r>
                        <a:rPr lang="de-DE" sz="2000" dirty="0">
                          <a:solidFill>
                            <a:srgbClr val="115076"/>
                          </a:solidFill>
                        </a:rPr>
                        <a:t>.</a:t>
                      </a:r>
                      <a:endParaRPr lang="en-GB" sz="2000" dirty="0">
                        <a:solidFill>
                          <a:srgbClr val="115076"/>
                        </a:solidFill>
                      </a:endParaRPr>
                    </a:p>
                  </a:txBody>
                  <a:tcPr/>
                </a:tc>
                <a:tc>
                  <a:txBody>
                    <a:bodyPr/>
                    <a:lstStyle/>
                    <a:p>
                      <a:r>
                        <a:rPr lang="en-GB" sz="2000" b="0" i="0" dirty="0">
                          <a:solidFill>
                            <a:schemeClr val="accent1">
                              <a:lumMod val="50000"/>
                            </a:schemeClr>
                          </a:solidFill>
                          <a:latin typeface="Century Gothic" panose="020B0502020202020204" pitchFamily="34" charset="0"/>
                        </a:rPr>
                        <a:t>Apple, she doesn’t wake up</a:t>
                      </a:r>
                    </a:p>
                  </a:txBody>
                  <a:tcPr/>
                </a:tc>
                <a:extLst>
                  <a:ext uri="{0D108BD9-81ED-4DB2-BD59-A6C34878D82A}">
                    <a16:rowId xmlns:a16="http://schemas.microsoft.com/office/drawing/2014/main" val="1171492714"/>
                  </a:ext>
                </a:extLst>
              </a:tr>
              <a:tr h="370840">
                <a:tc>
                  <a:txBody>
                    <a:bodyPr/>
                    <a:lstStyle/>
                    <a:p>
                      <a:pPr algn="ctr"/>
                      <a:r>
                        <a:rPr lang="en-GB" sz="2000" b="0" i="0" dirty="0">
                          <a:solidFill>
                            <a:srgbClr val="115076"/>
                          </a:solidFill>
                          <a:latin typeface="Century Gothic" panose="020B0502020202020204" pitchFamily="34" charset="0"/>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b="0" i="0" dirty="0">
                          <a:solidFill>
                            <a:srgbClr val="115076"/>
                          </a:solidFill>
                          <a:latin typeface="Century Gothic" panose="020B0502020202020204" pitchFamily="34" charset="0"/>
                        </a:rPr>
                        <a:t>Plötzlich</a:t>
                      </a:r>
                      <a:r>
                        <a:rPr lang="de-DE" sz="2000" dirty="0">
                          <a:solidFill>
                            <a:srgbClr val="115076"/>
                          </a:solidFill>
                        </a:rPr>
                        <a:t> trifft sie ein Tier im Wald. </a:t>
                      </a:r>
                      <a:endParaRPr lang="en-GB" sz="2000" dirty="0">
                        <a:solidFill>
                          <a:srgbClr val="115076"/>
                        </a:solidFill>
                      </a:endParaRPr>
                    </a:p>
                  </a:txBody>
                  <a:tcPr/>
                </a:tc>
                <a:tc>
                  <a:txBody>
                    <a:bodyPr/>
                    <a:lstStyle/>
                    <a:p>
                      <a:r>
                        <a:rPr lang="en-GB" sz="2000" b="0" i="0" dirty="0">
                          <a:solidFill>
                            <a:schemeClr val="accent1">
                              <a:lumMod val="50000"/>
                            </a:schemeClr>
                          </a:solidFill>
                          <a:latin typeface="Century Gothic" panose="020B0502020202020204" pitchFamily="34" charset="0"/>
                        </a:rPr>
                        <a:t>suddenly</a:t>
                      </a:r>
                    </a:p>
                  </a:txBody>
                  <a:tcPr/>
                </a:tc>
                <a:extLst>
                  <a:ext uri="{0D108BD9-81ED-4DB2-BD59-A6C34878D82A}">
                    <a16:rowId xmlns:a16="http://schemas.microsoft.com/office/drawing/2014/main" val="1961458278"/>
                  </a:ext>
                </a:extLst>
              </a:tr>
              <a:tr h="370840">
                <a:tc>
                  <a:txBody>
                    <a:bodyPr/>
                    <a:lstStyle/>
                    <a:p>
                      <a:pPr algn="ctr"/>
                      <a:r>
                        <a:rPr lang="en-GB" sz="2000" b="0" i="0" dirty="0">
                          <a:solidFill>
                            <a:srgbClr val="115076"/>
                          </a:solidFill>
                          <a:latin typeface="Century Gothic" panose="020B050202020202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b="0" i="0" dirty="0">
                          <a:solidFill>
                            <a:srgbClr val="115076"/>
                          </a:solidFill>
                          <a:latin typeface="Century Gothic" panose="020B0502020202020204" pitchFamily="34" charset="0"/>
                        </a:rPr>
                        <a:t>Er springt auf das Häuschen und </a:t>
                      </a:r>
                      <a:r>
                        <a:rPr lang="de-DE" sz="2000" b="1" dirty="0">
                          <a:solidFill>
                            <a:srgbClr val="115076"/>
                          </a:solidFill>
                        </a:rPr>
                        <a:t>droht</a:t>
                      </a:r>
                      <a:r>
                        <a:rPr lang="de-DE" sz="2000" dirty="0">
                          <a:solidFill>
                            <a:srgbClr val="115076"/>
                          </a:solidFill>
                        </a:rPr>
                        <a:t>: Lass mich herein! </a:t>
                      </a:r>
                      <a:endParaRPr lang="en-GB" sz="2000" dirty="0">
                        <a:solidFill>
                          <a:srgbClr val="115076"/>
                        </a:solidFill>
                      </a:endParaRPr>
                    </a:p>
                  </a:txBody>
                  <a:tcPr/>
                </a:tc>
                <a:tc>
                  <a:txBody>
                    <a:bodyPr/>
                    <a:lstStyle/>
                    <a:p>
                      <a:r>
                        <a:rPr lang="en-GB" sz="2000" b="0" i="0" dirty="0">
                          <a:solidFill>
                            <a:schemeClr val="accent1">
                              <a:lumMod val="50000"/>
                            </a:schemeClr>
                          </a:solidFill>
                          <a:latin typeface="Century Gothic" panose="020B0502020202020204" pitchFamily="34" charset="0"/>
                        </a:rPr>
                        <a:t>threatens</a:t>
                      </a:r>
                    </a:p>
                  </a:txBody>
                  <a:tcPr/>
                </a:tc>
                <a:extLst>
                  <a:ext uri="{0D108BD9-81ED-4DB2-BD59-A6C34878D82A}">
                    <a16:rowId xmlns:a16="http://schemas.microsoft.com/office/drawing/2014/main" val="2189313960"/>
                  </a:ext>
                </a:extLst>
              </a:tr>
              <a:tr h="349547">
                <a:tc>
                  <a:txBody>
                    <a:bodyPr/>
                    <a:lstStyle/>
                    <a:p>
                      <a:pPr algn="ctr"/>
                      <a:r>
                        <a:rPr lang="en-GB" sz="2000" b="0" i="0" dirty="0">
                          <a:solidFill>
                            <a:srgbClr val="115076"/>
                          </a:solidFill>
                          <a:latin typeface="Century Gothic" panose="020B0502020202020204" pitchFamily="34" charset="0"/>
                        </a:rPr>
                        <a:t>4</a:t>
                      </a:r>
                    </a:p>
                  </a:txBody>
                  <a:tcPr/>
                </a:tc>
                <a:tc>
                  <a:txBody>
                    <a:bodyPr/>
                    <a:lstStyle/>
                    <a:p>
                      <a:r>
                        <a:rPr lang="de-DE" sz="2000" b="0" i="0" dirty="0">
                          <a:solidFill>
                            <a:srgbClr val="115076"/>
                          </a:solidFill>
                          <a:latin typeface="Century Gothic" panose="020B0502020202020204" pitchFamily="34" charset="0"/>
                        </a:rPr>
                        <a:t>Das Mädchen</a:t>
                      </a:r>
                      <a:r>
                        <a:rPr lang="de-DE" sz="2000" b="1" dirty="0">
                          <a:solidFill>
                            <a:srgbClr val="115076"/>
                          </a:solidFill>
                        </a:rPr>
                        <a:t> schläft ein.</a:t>
                      </a:r>
                      <a:endParaRPr lang="en-GB" sz="2000" dirty="0">
                        <a:solidFill>
                          <a:srgbClr val="115076"/>
                        </a:solidFill>
                      </a:endParaRPr>
                    </a:p>
                  </a:txBody>
                  <a:tcPr/>
                </a:tc>
                <a:tc>
                  <a:txBody>
                    <a:bodyPr/>
                    <a:lstStyle/>
                    <a:p>
                      <a:r>
                        <a:rPr lang="en-GB" sz="2000" b="0" i="0" dirty="0">
                          <a:solidFill>
                            <a:schemeClr val="accent1">
                              <a:lumMod val="50000"/>
                            </a:schemeClr>
                          </a:solidFill>
                          <a:latin typeface="Century Gothic" panose="020B0502020202020204" pitchFamily="34" charset="0"/>
                        </a:rPr>
                        <a:t>goes to sleep</a:t>
                      </a:r>
                    </a:p>
                  </a:txBody>
                  <a:tcPr/>
                </a:tc>
                <a:extLst>
                  <a:ext uri="{0D108BD9-81ED-4DB2-BD59-A6C34878D82A}">
                    <a16:rowId xmlns:a16="http://schemas.microsoft.com/office/drawing/2014/main" val="2344197191"/>
                  </a:ext>
                </a:extLst>
              </a:tr>
              <a:tr h="370840">
                <a:tc>
                  <a:txBody>
                    <a:bodyPr/>
                    <a:lstStyle/>
                    <a:p>
                      <a:pPr algn="ctr"/>
                      <a:r>
                        <a:rPr lang="en-GB" sz="2000" b="0" i="0" dirty="0">
                          <a:solidFill>
                            <a:srgbClr val="115076"/>
                          </a:solidFill>
                          <a:latin typeface="Century Gothic" panose="020B0502020202020204" pitchFamily="34" charset="0"/>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b="0" i="0" dirty="0">
                          <a:solidFill>
                            <a:srgbClr val="115076"/>
                          </a:solidFill>
                          <a:latin typeface="Century Gothic" panose="020B0502020202020204" pitchFamily="34" charset="0"/>
                        </a:rPr>
                        <a:t>Es gibt sieben kleine </a:t>
                      </a:r>
                      <a:r>
                        <a:rPr lang="de-DE" sz="2000" b="1" dirty="0">
                          <a:solidFill>
                            <a:srgbClr val="115076"/>
                          </a:solidFill>
                        </a:rPr>
                        <a:t>Männchen</a:t>
                      </a:r>
                      <a:r>
                        <a:rPr lang="de-DE" sz="2000" dirty="0">
                          <a:solidFill>
                            <a:srgbClr val="115076"/>
                          </a:solidFill>
                        </a:rPr>
                        <a:t>.</a:t>
                      </a:r>
                      <a:endParaRPr lang="en-GB" sz="2000" dirty="0">
                        <a:solidFill>
                          <a:srgbClr val="115076"/>
                        </a:solidFill>
                      </a:endParaRPr>
                    </a:p>
                  </a:txBody>
                  <a:tcPr/>
                </a:tc>
                <a:tc>
                  <a:txBody>
                    <a:bodyPr/>
                    <a:lstStyle/>
                    <a:p>
                      <a:r>
                        <a:rPr lang="en-GB" sz="2000" b="0" i="0" dirty="0">
                          <a:solidFill>
                            <a:schemeClr val="accent1">
                              <a:lumMod val="50000"/>
                            </a:schemeClr>
                          </a:solidFill>
                          <a:latin typeface="Century Gothic" panose="020B0502020202020204" pitchFamily="34" charset="0"/>
                        </a:rPr>
                        <a:t>little men </a:t>
                      </a:r>
                    </a:p>
                  </a:txBody>
                  <a:tcPr/>
                </a:tc>
                <a:extLst>
                  <a:ext uri="{0D108BD9-81ED-4DB2-BD59-A6C34878D82A}">
                    <a16:rowId xmlns:a16="http://schemas.microsoft.com/office/drawing/2014/main" val="1972389626"/>
                  </a:ext>
                </a:extLst>
              </a:tr>
              <a:tr h="370840">
                <a:tc>
                  <a:txBody>
                    <a:bodyPr/>
                    <a:lstStyle/>
                    <a:p>
                      <a:pPr algn="ctr"/>
                      <a:r>
                        <a:rPr lang="en-GB" sz="2000" b="0" i="0" dirty="0">
                          <a:solidFill>
                            <a:srgbClr val="115076"/>
                          </a:solidFill>
                          <a:latin typeface="Century Gothic" panose="020B0502020202020204" pitchFamily="34" charset="0"/>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b="0" i="0" dirty="0">
                          <a:solidFill>
                            <a:srgbClr val="115076"/>
                          </a:solidFill>
                          <a:latin typeface="Century Gothic" panose="020B0502020202020204" pitchFamily="34" charset="0"/>
                        </a:rPr>
                        <a:t>Das Steinhaus war ein guter </a:t>
                      </a:r>
                      <a:r>
                        <a:rPr lang="de-DE" sz="2000" b="1" dirty="0">
                          <a:solidFill>
                            <a:srgbClr val="115076"/>
                          </a:solidFill>
                        </a:rPr>
                        <a:t>Schutz</a:t>
                      </a:r>
                      <a:r>
                        <a:rPr lang="de-DE" sz="2000" dirty="0">
                          <a:solidFill>
                            <a:srgbClr val="115076"/>
                          </a:solidFill>
                        </a:rPr>
                        <a:t>.</a:t>
                      </a:r>
                      <a:endParaRPr lang="en-GB" sz="2000" dirty="0">
                        <a:solidFill>
                          <a:srgbClr val="115076"/>
                        </a:solidFill>
                      </a:endParaRPr>
                    </a:p>
                  </a:txBody>
                  <a:tcPr/>
                </a:tc>
                <a:tc>
                  <a:txBody>
                    <a:bodyPr/>
                    <a:lstStyle/>
                    <a:p>
                      <a:r>
                        <a:rPr lang="en-GB" sz="2000" b="0" i="0" dirty="0">
                          <a:solidFill>
                            <a:schemeClr val="accent1">
                              <a:lumMod val="50000"/>
                            </a:schemeClr>
                          </a:solidFill>
                          <a:latin typeface="Century Gothic" panose="020B0502020202020204" pitchFamily="34" charset="0"/>
                        </a:rPr>
                        <a:t>protection</a:t>
                      </a:r>
                    </a:p>
                  </a:txBody>
                  <a:tcPr/>
                </a:tc>
                <a:extLst>
                  <a:ext uri="{0D108BD9-81ED-4DB2-BD59-A6C34878D82A}">
                    <a16:rowId xmlns:a16="http://schemas.microsoft.com/office/drawing/2014/main" val="664931564"/>
                  </a:ext>
                </a:extLst>
              </a:tr>
              <a:tr h="370840">
                <a:tc>
                  <a:txBody>
                    <a:bodyPr/>
                    <a:lstStyle/>
                    <a:p>
                      <a:pPr algn="ctr"/>
                      <a:r>
                        <a:rPr lang="en-GB" sz="2000" b="0" i="0" dirty="0">
                          <a:solidFill>
                            <a:srgbClr val="115076"/>
                          </a:solidFill>
                          <a:latin typeface="Century Gothic" panose="020B0502020202020204" pitchFamily="34" charset="0"/>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b="0" i="0" kern="1200" dirty="0">
                          <a:solidFill>
                            <a:srgbClr val="115076"/>
                          </a:solidFill>
                          <a:latin typeface="Century Gothic" panose="020B0502020202020204" pitchFamily="34" charset="0"/>
                          <a:ea typeface="+mn-ea"/>
                          <a:cs typeface="+mn-cs"/>
                        </a:rPr>
                        <a:t>Sie hatte keine Angst vor ihm. </a:t>
                      </a:r>
                      <a:endParaRPr lang="en-GB" sz="2000" b="0" i="0" kern="1200" dirty="0">
                        <a:solidFill>
                          <a:srgbClr val="115076"/>
                        </a:solidFill>
                        <a:latin typeface="Century Gothic" panose="020B0502020202020204" pitchFamily="34" charset="0"/>
                        <a:ea typeface="+mn-ea"/>
                        <a:cs typeface="+mn-cs"/>
                      </a:endParaRPr>
                    </a:p>
                  </a:txBody>
                  <a:tcPr/>
                </a:tc>
                <a:tc>
                  <a:txBody>
                    <a:bodyPr/>
                    <a:lstStyle/>
                    <a:p>
                      <a:r>
                        <a:rPr lang="en-GB" sz="2000" b="0" i="0" dirty="0">
                          <a:solidFill>
                            <a:schemeClr val="accent1">
                              <a:lumMod val="50000"/>
                            </a:schemeClr>
                          </a:solidFill>
                          <a:latin typeface="Century Gothic" panose="020B0502020202020204" pitchFamily="34" charset="0"/>
                        </a:rPr>
                        <a:t>no fear of</a:t>
                      </a:r>
                    </a:p>
                  </a:txBody>
                  <a:tcPr/>
                </a:tc>
                <a:extLst>
                  <a:ext uri="{0D108BD9-81ED-4DB2-BD59-A6C34878D82A}">
                    <a16:rowId xmlns:a16="http://schemas.microsoft.com/office/drawing/2014/main" val="2371851735"/>
                  </a:ext>
                </a:extLst>
              </a:tr>
              <a:tr h="0">
                <a:tc>
                  <a:txBody>
                    <a:bodyPr/>
                    <a:lstStyle/>
                    <a:p>
                      <a:pPr algn="ctr"/>
                      <a:r>
                        <a:rPr lang="en-GB" sz="2000" b="0" i="0" dirty="0">
                          <a:solidFill>
                            <a:srgbClr val="115076"/>
                          </a:solidFill>
                          <a:latin typeface="Century Gothic" panose="020B0502020202020204" pitchFamily="34" charset="0"/>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b="0" i="0" u="none" dirty="0">
                          <a:solidFill>
                            <a:srgbClr val="115076"/>
                          </a:solidFill>
                          <a:latin typeface="Century Gothic" panose="020B0502020202020204" pitchFamily="34" charset="0"/>
                        </a:rPr>
                        <a:t>Sie sagen zu ihrem Bruder: </a:t>
                      </a:r>
                      <a:r>
                        <a:rPr lang="de-DE" sz="2000" b="1" u="none" dirty="0">
                          <a:solidFill>
                            <a:srgbClr val="115076"/>
                          </a:solidFill>
                        </a:rPr>
                        <a:t>Hilfe! Hilfe</a:t>
                      </a:r>
                      <a:r>
                        <a:rPr lang="de-DE" sz="2000" u="none" dirty="0">
                          <a:solidFill>
                            <a:srgbClr val="115076"/>
                          </a:solidFill>
                        </a:rPr>
                        <a:t>, bitte! </a:t>
                      </a:r>
                      <a:endParaRPr lang="en-GB" sz="2000" u="none" dirty="0">
                        <a:solidFill>
                          <a:srgbClr val="115076"/>
                        </a:solidFill>
                      </a:endParaRPr>
                    </a:p>
                  </a:txBody>
                  <a:tcPr/>
                </a:tc>
                <a:tc>
                  <a:txBody>
                    <a:bodyPr/>
                    <a:lstStyle/>
                    <a:p>
                      <a:r>
                        <a:rPr lang="en-GB" sz="2000" b="0" i="0" dirty="0">
                          <a:solidFill>
                            <a:schemeClr val="accent1">
                              <a:lumMod val="50000"/>
                            </a:schemeClr>
                          </a:solidFill>
                          <a:latin typeface="Century Gothic" panose="020B0502020202020204" pitchFamily="34" charset="0"/>
                        </a:rPr>
                        <a:t>help!</a:t>
                      </a:r>
                    </a:p>
                  </a:txBody>
                  <a:tcPr/>
                </a:tc>
                <a:extLst>
                  <a:ext uri="{0D108BD9-81ED-4DB2-BD59-A6C34878D82A}">
                    <a16:rowId xmlns:a16="http://schemas.microsoft.com/office/drawing/2014/main" val="1736239533"/>
                  </a:ext>
                </a:extLst>
              </a:tr>
              <a:tr h="0">
                <a:tc>
                  <a:txBody>
                    <a:bodyPr/>
                    <a:lstStyle/>
                    <a:p>
                      <a:pPr algn="ctr"/>
                      <a:r>
                        <a:rPr lang="en-GB" sz="2000" b="0" i="0" dirty="0">
                          <a:solidFill>
                            <a:srgbClr val="115076"/>
                          </a:solidFill>
                          <a:latin typeface="Century Gothic" panose="020B0502020202020204" pitchFamily="34" charset="0"/>
                        </a:rPr>
                        <a:t>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b="0" i="0" u="none" kern="1200" dirty="0">
                          <a:solidFill>
                            <a:srgbClr val="115076"/>
                          </a:solidFill>
                          <a:latin typeface="Century Gothic" panose="020B0502020202020204" pitchFamily="34" charset="0"/>
                          <a:ea typeface="+mn-ea"/>
                          <a:cs typeface="+mn-cs"/>
                        </a:rPr>
                        <a:t>Nach einem Kuss wurde sie wach.</a:t>
                      </a:r>
                      <a:endParaRPr lang="en-GB" sz="2000" b="0" i="0" u="none" kern="1200" dirty="0">
                        <a:solidFill>
                          <a:srgbClr val="115076"/>
                        </a:solidFill>
                        <a:latin typeface="Century Gothic" panose="020B0502020202020204" pitchFamily="34" charset="0"/>
                        <a:ea typeface="+mn-ea"/>
                        <a:cs typeface="+mn-cs"/>
                      </a:endParaRPr>
                    </a:p>
                  </a:txBody>
                  <a:tcPr/>
                </a:tc>
                <a:tc>
                  <a:txBody>
                    <a:bodyPr/>
                    <a:lstStyle/>
                    <a:p>
                      <a:r>
                        <a:rPr lang="en-GB" sz="2000" b="0" i="0" dirty="0">
                          <a:solidFill>
                            <a:schemeClr val="accent1">
                              <a:lumMod val="50000"/>
                            </a:schemeClr>
                          </a:solidFill>
                          <a:latin typeface="Century Gothic" panose="020B0502020202020204" pitchFamily="34" charset="0"/>
                        </a:rPr>
                        <a:t>she woke up</a:t>
                      </a:r>
                    </a:p>
                  </a:txBody>
                  <a:tcPr/>
                </a:tc>
                <a:extLst>
                  <a:ext uri="{0D108BD9-81ED-4DB2-BD59-A6C34878D82A}">
                    <a16:rowId xmlns:a16="http://schemas.microsoft.com/office/drawing/2014/main" val="225773665"/>
                  </a:ext>
                </a:extLst>
              </a:tr>
            </a:tbl>
          </a:graphicData>
        </a:graphic>
      </p:graphicFrame>
      <p:sp>
        <p:nvSpPr>
          <p:cNvPr id="21" name="TextBox 20" descr="text box hiding answer">
            <a:extLst>
              <a:ext uri="{FF2B5EF4-FFF2-40B4-BE49-F238E27FC236}">
                <a16:creationId xmlns:a16="http://schemas.microsoft.com/office/drawing/2014/main" id="{C268EAFC-F23E-453C-A8B7-10D1EB5970E7}"/>
              </a:ext>
            </a:extLst>
          </p:cNvPr>
          <p:cNvSpPr txBox="1"/>
          <p:nvPr/>
        </p:nvSpPr>
        <p:spPr>
          <a:xfrm>
            <a:off x="8099398" y="2806493"/>
            <a:ext cx="3586095"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descr="text box hiding answer">
            <a:extLst>
              <a:ext uri="{FF2B5EF4-FFF2-40B4-BE49-F238E27FC236}">
                <a16:creationId xmlns:a16="http://schemas.microsoft.com/office/drawing/2014/main" id="{ABAAF33F-66FD-4DB2-BCDC-EED36FE47982}"/>
              </a:ext>
            </a:extLst>
          </p:cNvPr>
          <p:cNvSpPr txBox="1"/>
          <p:nvPr/>
        </p:nvSpPr>
        <p:spPr>
          <a:xfrm>
            <a:off x="8066024" y="3619309"/>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Box 24" descr="text box hiding answer">
            <a:extLst>
              <a:ext uri="{FF2B5EF4-FFF2-40B4-BE49-F238E27FC236}">
                <a16:creationId xmlns:a16="http://schemas.microsoft.com/office/drawing/2014/main" id="{39A22A5A-4BB4-44A4-B609-E045FC33BD8B}"/>
              </a:ext>
            </a:extLst>
          </p:cNvPr>
          <p:cNvSpPr txBox="1"/>
          <p:nvPr/>
        </p:nvSpPr>
        <p:spPr>
          <a:xfrm>
            <a:off x="8032812" y="3219500"/>
            <a:ext cx="1486137" cy="3067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descr="text box hiding answer">
            <a:extLst>
              <a:ext uri="{FF2B5EF4-FFF2-40B4-BE49-F238E27FC236}">
                <a16:creationId xmlns:a16="http://schemas.microsoft.com/office/drawing/2014/main" id="{EA8EAE32-C182-4F54-97C7-BDE1B3A85168}"/>
              </a:ext>
            </a:extLst>
          </p:cNvPr>
          <p:cNvSpPr txBox="1"/>
          <p:nvPr/>
        </p:nvSpPr>
        <p:spPr>
          <a:xfrm>
            <a:off x="8023295" y="4007194"/>
            <a:ext cx="1820840" cy="3067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A6C314D4-12BC-48CE-89E6-DAB9CAE364F2}"/>
              </a:ext>
            </a:extLst>
          </p:cNvPr>
          <p:cNvSpPr txBox="1"/>
          <p:nvPr/>
        </p:nvSpPr>
        <p:spPr>
          <a:xfrm>
            <a:off x="2693226" y="2197619"/>
            <a:ext cx="4580238" cy="461665"/>
          </a:xfrm>
          <a:prstGeom prst="rect">
            <a:avLst/>
          </a:prstGeom>
          <a:noFill/>
        </p:spPr>
        <p:txBody>
          <a:bodyPr wrap="square" rtlCol="0">
            <a:spAutoFit/>
          </a:bodyPr>
          <a:lstStyle/>
          <a:p>
            <a:r>
              <a:rPr lang="en-US" sz="2400" dirty="0" err="1">
                <a:solidFill>
                  <a:schemeClr val="accent5">
                    <a:lumMod val="50000"/>
                  </a:schemeClr>
                </a:solidFill>
                <a:latin typeface="Century Gothic" panose="020B0502020202020204" pitchFamily="34" charset="0"/>
              </a:rPr>
              <a:t>Nummer</a:t>
            </a:r>
            <a:r>
              <a:rPr lang="en-US" sz="2400" dirty="0">
                <a:solidFill>
                  <a:schemeClr val="accent5">
                    <a:lumMod val="50000"/>
                  </a:schemeClr>
                </a:solidFill>
                <a:latin typeface="Century Gothic" panose="020B0502020202020204" pitchFamily="34" charset="0"/>
              </a:rPr>
              <a:t> 1 </a:t>
            </a:r>
            <a:r>
              <a:rPr lang="en-US" sz="2400" dirty="0" err="1">
                <a:solidFill>
                  <a:schemeClr val="accent5">
                    <a:lumMod val="50000"/>
                  </a:schemeClr>
                </a:solidFill>
                <a:latin typeface="Century Gothic" panose="020B0502020202020204" pitchFamily="34" charset="0"/>
              </a:rPr>
              <a:t>ist</a:t>
            </a:r>
            <a:r>
              <a:rPr lang="en-US" sz="2400" dirty="0">
                <a:solidFill>
                  <a:schemeClr val="accent5">
                    <a:lumMod val="50000"/>
                  </a:schemeClr>
                </a:solidFill>
                <a:latin typeface="Century Gothic" panose="020B0502020202020204" pitchFamily="34" charset="0"/>
              </a:rPr>
              <a:t> das </a:t>
            </a:r>
            <a:r>
              <a:rPr lang="en-US" sz="2400" dirty="0" err="1">
                <a:solidFill>
                  <a:schemeClr val="accent5">
                    <a:lumMod val="50000"/>
                  </a:schemeClr>
                </a:solidFill>
                <a:latin typeface="Century Gothic" panose="020B0502020202020204" pitchFamily="34" charset="0"/>
              </a:rPr>
              <a:t>Beispiel</a:t>
            </a:r>
            <a:r>
              <a:rPr lang="en-US" sz="2400" dirty="0">
                <a:solidFill>
                  <a:schemeClr val="accent5">
                    <a:lumMod val="50000"/>
                  </a:schemeClr>
                </a:solidFill>
                <a:latin typeface="Century Gothic" panose="020B0502020202020204" pitchFamily="34" charset="0"/>
              </a:rPr>
              <a:t>.</a:t>
            </a:r>
          </a:p>
        </p:txBody>
      </p:sp>
      <p:sp>
        <p:nvSpPr>
          <p:cNvPr id="33" name="TextBox 32" descr="text box hiding answer">
            <a:extLst>
              <a:ext uri="{FF2B5EF4-FFF2-40B4-BE49-F238E27FC236}">
                <a16:creationId xmlns:a16="http://schemas.microsoft.com/office/drawing/2014/main" id="{AD232352-401A-43DD-9A8A-A2AAC0D77FD0}"/>
              </a:ext>
            </a:extLst>
          </p:cNvPr>
          <p:cNvSpPr txBox="1"/>
          <p:nvPr/>
        </p:nvSpPr>
        <p:spPr>
          <a:xfrm>
            <a:off x="8035608" y="4421770"/>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descr="text box hiding answer">
            <a:extLst>
              <a:ext uri="{FF2B5EF4-FFF2-40B4-BE49-F238E27FC236}">
                <a16:creationId xmlns:a16="http://schemas.microsoft.com/office/drawing/2014/main" id="{7DC8F74D-BED5-407E-ACB5-78540F172A79}"/>
              </a:ext>
            </a:extLst>
          </p:cNvPr>
          <p:cNvSpPr txBox="1"/>
          <p:nvPr/>
        </p:nvSpPr>
        <p:spPr>
          <a:xfrm>
            <a:off x="8060170" y="4820730"/>
            <a:ext cx="1486137" cy="3067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Box 34" descr="text box hiding answer">
            <a:extLst>
              <a:ext uri="{FF2B5EF4-FFF2-40B4-BE49-F238E27FC236}">
                <a16:creationId xmlns:a16="http://schemas.microsoft.com/office/drawing/2014/main" id="{B0197CEA-3ECA-4778-87C0-68DF9A7E8476}"/>
              </a:ext>
            </a:extLst>
          </p:cNvPr>
          <p:cNvSpPr txBox="1"/>
          <p:nvPr/>
        </p:nvSpPr>
        <p:spPr>
          <a:xfrm>
            <a:off x="8037909" y="5212955"/>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CBD5C144-F8E0-42C2-BA10-F97B0741DD74}"/>
              </a:ext>
            </a:extLst>
          </p:cNvPr>
          <p:cNvSpPr txBox="1"/>
          <p:nvPr/>
        </p:nvSpPr>
        <p:spPr>
          <a:xfrm>
            <a:off x="8032812" y="5579949"/>
            <a:ext cx="1486137" cy="3067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42DEE808-3F8B-456D-AB6F-457768D6A709}"/>
              </a:ext>
            </a:extLst>
          </p:cNvPr>
          <p:cNvSpPr txBox="1"/>
          <p:nvPr/>
        </p:nvSpPr>
        <p:spPr>
          <a:xfrm>
            <a:off x="8032811" y="6000060"/>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a:extLst>
              <a:ext uri="{FF2B5EF4-FFF2-40B4-BE49-F238E27FC236}">
                <a16:creationId xmlns:a16="http://schemas.microsoft.com/office/drawing/2014/main" id="{CFC32DB0-EE92-4496-A9C1-88F68DE1E0C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55584" y="506789"/>
            <a:ext cx="2299503" cy="2337965"/>
          </a:xfrm>
          <a:prstGeom prst="rect">
            <a:avLst/>
          </a:prstGeom>
        </p:spPr>
      </p:pic>
      <p:pic>
        <p:nvPicPr>
          <p:cNvPr id="26" name="Picture 25" descr="A picture containing plant&#10;&#10;Description automatically generated">
            <a:extLst>
              <a:ext uri="{FF2B5EF4-FFF2-40B4-BE49-F238E27FC236}">
                <a16:creationId xmlns:a16="http://schemas.microsoft.com/office/drawing/2014/main" id="{0828DD38-626A-4C37-9145-4454845310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9730"/>
          <a:stretch/>
        </p:blipFill>
        <p:spPr>
          <a:xfrm>
            <a:off x="192146" y="1274856"/>
            <a:ext cx="2418270" cy="1448299"/>
          </a:xfrm>
          <a:prstGeom prst="rect">
            <a:avLst/>
          </a:prstGeom>
        </p:spPr>
      </p:pic>
    </p:spTree>
    <p:extLst>
      <p:ext uri="{BB962C8B-B14F-4D97-AF65-F5344CB8AC3E}">
        <p14:creationId xmlns:p14="http://schemas.microsoft.com/office/powerpoint/2010/main" val="130918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P spid="31" grpId="0" animBg="1"/>
      <p:bldP spid="33" grpId="0" animBg="1"/>
      <p:bldP spid="34" grpId="0" animBg="1"/>
      <p:bldP spid="35" grpId="0" animBg="1"/>
      <p:bldP spid="36" grpId="0" animBg="1"/>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664964" cy="869950"/>
          </a:xfrm>
          <a:prstGeom prst="rect">
            <a:avLst/>
          </a:prstGeom>
        </p:spPr>
      </p:pic>
      <p:sp>
        <p:nvSpPr>
          <p:cNvPr id="4" name="Title 3"/>
          <p:cNvSpPr>
            <a:spLocks noGrp="1"/>
          </p:cNvSpPr>
          <p:nvPr>
            <p:ph type="title"/>
          </p:nvPr>
        </p:nvSpPr>
        <p:spPr>
          <a:xfrm>
            <a:off x="1" y="294041"/>
            <a:ext cx="6058598" cy="707849"/>
          </a:xfrm>
        </p:spPr>
        <p:txBody>
          <a:bodyPr>
            <a:normAutofit/>
          </a:bodyPr>
          <a:lstStyle/>
          <a:p>
            <a:r>
              <a:rPr lang="en-GB" sz="3600" b="1" dirty="0">
                <a:solidFill>
                  <a:schemeClr val="bg1"/>
                </a:solidFill>
              </a:rPr>
              <a:t>Das </a:t>
            </a:r>
            <a:r>
              <a:rPr lang="en-GB" sz="3600" b="1" dirty="0" err="1">
                <a:solidFill>
                  <a:schemeClr val="bg1"/>
                </a:solidFill>
              </a:rPr>
              <a:t>kleine</a:t>
            </a:r>
            <a:r>
              <a:rPr lang="en-GB" sz="3600" b="1" dirty="0">
                <a:solidFill>
                  <a:schemeClr val="bg1"/>
                </a:solidFill>
              </a:rPr>
              <a:t> </a:t>
            </a:r>
            <a:r>
              <a:rPr lang="en-GB" sz="3600" b="1" dirty="0" err="1">
                <a:solidFill>
                  <a:schemeClr val="bg1"/>
                </a:solidFill>
              </a:rPr>
              <a:t>Mädchen</a:t>
            </a:r>
            <a:r>
              <a:rPr lang="en-GB" sz="3600" b="1" dirty="0">
                <a:solidFill>
                  <a:schemeClr val="bg1"/>
                </a:solidFill>
              </a:rPr>
              <a:t> </a:t>
            </a:r>
            <a:r>
              <a:rPr lang="en-GB" sz="3600" b="1" dirty="0">
                <a:solidFill>
                  <a:schemeClr val="bg1"/>
                </a:solidFill>
                <a:latin typeface="Century Gothic" panose="020F0302020204030204"/>
                <a:ea typeface="+mn-ea"/>
                <a:cs typeface="+mn-cs"/>
              </a:rPr>
              <a:t>[1/2] </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82593" y="88762"/>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A0B559F0-9256-48EB-A561-436951BDF09A}"/>
              </a:ext>
            </a:extLst>
          </p:cNvPr>
          <p:cNvSpPr/>
          <p:nvPr/>
        </p:nvSpPr>
        <p:spPr>
          <a:xfrm>
            <a:off x="557157" y="880049"/>
            <a:ext cx="5426807" cy="6155531"/>
          </a:xfrm>
          <a:prstGeom prst="rect">
            <a:avLst/>
          </a:prstGeom>
        </p:spPr>
        <p:txBody>
          <a:bodyPr wrap="square">
            <a:spAutoFit/>
          </a:bodyPr>
          <a:lstStyle/>
          <a:p>
            <a:endParaRPr lang="de-DE" sz="2200" dirty="0">
              <a:solidFill>
                <a:srgbClr val="115076"/>
              </a:solidFill>
              <a:latin typeface="Century Gothic" panose="020B0502020202020204" pitchFamily="34" charset="0"/>
            </a:endParaRPr>
          </a:p>
          <a:p>
            <a:r>
              <a:rPr lang="de-DE" sz="2200" dirty="0">
                <a:solidFill>
                  <a:srgbClr val="115076"/>
                </a:solidFill>
                <a:latin typeface="Century Gothic" panose="020B0502020202020204" pitchFamily="34" charset="0"/>
              </a:rPr>
              <a:t>Es war ein armes kleines Mädchen,</a:t>
            </a:r>
          </a:p>
          <a:p>
            <a:r>
              <a:rPr lang="de-DE" sz="2200" dirty="0">
                <a:solidFill>
                  <a:srgbClr val="115076"/>
                </a:solidFill>
                <a:latin typeface="Century Gothic" panose="020B0502020202020204" pitchFamily="34" charset="0"/>
              </a:rPr>
              <a:t>Das stickte nur mit kurzen Fädchen;</a:t>
            </a:r>
          </a:p>
          <a:p>
            <a:endParaRPr lang="de-DE" sz="2200" dirty="0">
              <a:solidFill>
                <a:srgbClr val="115076"/>
              </a:solidFill>
              <a:latin typeface="Century Gothic" panose="020B0502020202020204" pitchFamily="34" charset="0"/>
            </a:endParaRPr>
          </a:p>
          <a:p>
            <a:r>
              <a:rPr lang="de-DE" sz="2200" dirty="0">
                <a:solidFill>
                  <a:srgbClr val="115076"/>
                </a:solidFill>
                <a:latin typeface="Century Gothic" panose="020B0502020202020204" pitchFamily="34" charset="0"/>
              </a:rPr>
              <a:t>Ich glaube, Lina war ihr Name.</a:t>
            </a:r>
          </a:p>
          <a:p>
            <a:r>
              <a:rPr lang="de-DE" sz="2200" dirty="0">
                <a:solidFill>
                  <a:srgbClr val="115076"/>
                </a:solidFill>
                <a:latin typeface="Century Gothic" panose="020B0502020202020204" pitchFamily="34" charset="0"/>
              </a:rPr>
              <a:t>Sie wurde eine schöne Dame,</a:t>
            </a:r>
          </a:p>
          <a:p>
            <a:endParaRPr lang="de-DE" sz="2200" dirty="0">
              <a:solidFill>
                <a:srgbClr val="115076"/>
              </a:solidFill>
              <a:latin typeface="Century Gothic" panose="020B0502020202020204" pitchFamily="34" charset="0"/>
            </a:endParaRPr>
          </a:p>
          <a:p>
            <a:r>
              <a:rPr lang="de-DE" sz="2200" dirty="0">
                <a:solidFill>
                  <a:srgbClr val="115076"/>
                </a:solidFill>
                <a:latin typeface="Century Gothic" panose="020B0502020202020204" pitchFamily="34" charset="0"/>
              </a:rPr>
              <a:t>War fleißig, brav und lernte gerne,</a:t>
            </a:r>
          </a:p>
          <a:p>
            <a:r>
              <a:rPr lang="de-DE" sz="2200" dirty="0">
                <a:solidFill>
                  <a:srgbClr val="115076"/>
                </a:solidFill>
                <a:latin typeface="Century Gothic" panose="020B0502020202020204" pitchFamily="34" charset="0"/>
              </a:rPr>
              <a:t>Da kam ein Prinz aus weiter Ferne.</a:t>
            </a:r>
          </a:p>
          <a:p>
            <a:endParaRPr lang="de-DE" sz="2200" dirty="0">
              <a:solidFill>
                <a:srgbClr val="115076"/>
              </a:solidFill>
              <a:latin typeface="Century Gothic" panose="020B0502020202020204" pitchFamily="34" charset="0"/>
            </a:endParaRPr>
          </a:p>
          <a:p>
            <a:r>
              <a:rPr lang="de-DE" sz="2200" dirty="0">
                <a:solidFill>
                  <a:srgbClr val="115076"/>
                </a:solidFill>
                <a:latin typeface="Century Gothic" panose="020B0502020202020204" pitchFamily="34" charset="0"/>
              </a:rPr>
              <a:t>Der sagte: »Liebe gute Lina,</a:t>
            </a:r>
          </a:p>
          <a:p>
            <a:r>
              <a:rPr lang="de-DE" sz="2200" dirty="0">
                <a:solidFill>
                  <a:srgbClr val="115076"/>
                </a:solidFill>
                <a:latin typeface="Century Gothic" panose="020B0502020202020204" pitchFamily="34" charset="0"/>
              </a:rPr>
              <a:t>Komm mit mir auf mein </a:t>
            </a:r>
            <a:r>
              <a:rPr lang="de-DE" sz="2200" dirty="0" err="1">
                <a:solidFill>
                  <a:srgbClr val="115076"/>
                </a:solidFill>
                <a:latin typeface="Century Gothic" panose="020B0502020202020204" pitchFamily="34" charset="0"/>
              </a:rPr>
              <a:t>Schloß</a:t>
            </a:r>
            <a:r>
              <a:rPr lang="de-DE" sz="2200" dirty="0">
                <a:solidFill>
                  <a:srgbClr val="115076"/>
                </a:solidFill>
                <a:latin typeface="Century Gothic" panose="020B0502020202020204" pitchFamily="34" charset="0"/>
              </a:rPr>
              <a:t> nach China.«</a:t>
            </a:r>
          </a:p>
          <a:p>
            <a:endParaRPr lang="de-DE" sz="2200" dirty="0">
              <a:solidFill>
                <a:srgbClr val="115076"/>
              </a:solidFill>
              <a:latin typeface="Century Gothic" panose="020B0502020202020204" pitchFamily="34" charset="0"/>
            </a:endParaRPr>
          </a:p>
          <a:p>
            <a:r>
              <a:rPr lang="de-DE" sz="2200" dirty="0">
                <a:solidFill>
                  <a:srgbClr val="115076"/>
                </a:solidFill>
                <a:latin typeface="Century Gothic" panose="020B0502020202020204" pitchFamily="34" charset="0"/>
              </a:rPr>
              <a:t>Dort sitzen sie nun alle beide</a:t>
            </a:r>
          </a:p>
          <a:p>
            <a:r>
              <a:rPr lang="de-DE" sz="2200" dirty="0">
                <a:solidFill>
                  <a:srgbClr val="115076"/>
                </a:solidFill>
                <a:latin typeface="Century Gothic" panose="020B0502020202020204" pitchFamily="34" charset="0"/>
              </a:rPr>
              <a:t>Auf einem Thron von gelber Seide.</a:t>
            </a:r>
          </a:p>
          <a:p>
            <a:endParaRPr lang="de-DE" sz="2200" dirty="0">
              <a:solidFill>
                <a:srgbClr val="115076"/>
              </a:solidFill>
              <a:latin typeface="Century Gothic" panose="020B0502020202020204" pitchFamily="34" charset="0"/>
            </a:endParaRPr>
          </a:p>
          <a:p>
            <a:endParaRPr lang="de-DE" sz="2000" dirty="0">
              <a:solidFill>
                <a:srgbClr val="115076"/>
              </a:solidFill>
              <a:latin typeface="Century Gothic" panose="020B0502020202020204" pitchFamily="34" charset="0"/>
            </a:endParaRPr>
          </a:p>
        </p:txBody>
      </p:sp>
      <p:pic>
        <p:nvPicPr>
          <p:cNvPr id="48" name="Picture 4" descr="Bow, Yellow, Present, Gift, Holiday, Celebration">
            <a:extLst>
              <a:ext uri="{FF2B5EF4-FFF2-40B4-BE49-F238E27FC236}">
                <a16:creationId xmlns:a16="http://schemas.microsoft.com/office/drawing/2014/main" id="{63395F06-85E5-4931-8EFE-CCEF1E3F52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9515" y="4621387"/>
            <a:ext cx="1993280" cy="1580574"/>
          </a:xfrm>
          <a:prstGeom prst="rect">
            <a:avLst/>
          </a:prstGeom>
          <a:noFill/>
          <a:extLst>
            <a:ext uri="{909E8E84-426E-40DD-AFC4-6F175D3DCCD1}">
              <a14:hiddenFill xmlns:a14="http://schemas.microsoft.com/office/drawing/2010/main">
                <a:solidFill>
                  <a:srgbClr val="FFFFFF"/>
                </a:solidFill>
              </a14:hiddenFill>
            </a:ext>
          </a:extLst>
        </p:spPr>
      </p:pic>
      <p:sp>
        <p:nvSpPr>
          <p:cNvPr id="61" name="Action Button: Custom 16">
            <a:hlinkClick r:id="" action="ppaction://noaction" highlightClick="1">
              <a:snd r:embed="rId5" name="9.3.2.5 slide 22 2+3.wav"/>
            </a:hlinkClick>
            <a:extLst>
              <a:ext uri="{FF2B5EF4-FFF2-40B4-BE49-F238E27FC236}">
                <a16:creationId xmlns:a16="http://schemas.microsoft.com/office/drawing/2014/main" id="{7187D3FC-48A9-654F-B9E7-87BFBC7B197F}"/>
              </a:ext>
            </a:extLst>
          </p:cNvPr>
          <p:cNvSpPr/>
          <p:nvPr/>
        </p:nvSpPr>
        <p:spPr>
          <a:xfrm>
            <a:off x="81618" y="13120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2" name="Action Button: Custom 16">
            <a:hlinkClick r:id="" action="ppaction://noaction" highlightClick="1">
              <a:snd r:embed="rId6" name="9.3.2.5 slide 22 4+5.wav"/>
            </a:hlinkClick>
            <a:extLst>
              <a:ext uri="{FF2B5EF4-FFF2-40B4-BE49-F238E27FC236}">
                <a16:creationId xmlns:a16="http://schemas.microsoft.com/office/drawing/2014/main" id="{D9D4C633-3D39-834B-B7A2-F5D0B29D3A47}"/>
              </a:ext>
            </a:extLst>
          </p:cNvPr>
          <p:cNvSpPr/>
          <p:nvPr/>
        </p:nvSpPr>
        <p:spPr>
          <a:xfrm>
            <a:off x="81618" y="232701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3" name="Action Button: Custom 16">
            <a:hlinkClick r:id="" action="ppaction://noaction" highlightClick="1">
              <a:snd r:embed="rId7" name="9.3.2.5 slide 22 6+7.wav"/>
            </a:hlinkClick>
            <a:extLst>
              <a:ext uri="{FF2B5EF4-FFF2-40B4-BE49-F238E27FC236}">
                <a16:creationId xmlns:a16="http://schemas.microsoft.com/office/drawing/2014/main" id="{38106380-D94E-7E43-BC10-A38C1B2FE6E2}"/>
              </a:ext>
            </a:extLst>
          </p:cNvPr>
          <p:cNvSpPr/>
          <p:nvPr/>
        </p:nvSpPr>
        <p:spPr>
          <a:xfrm>
            <a:off x="81618" y="331403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4" name="Action Button: Custom 16">
            <a:hlinkClick r:id="" action="ppaction://noaction" highlightClick="1">
              <a:snd r:embed="rId8" name="9.3.2.5 slide 22 8+9.wav"/>
            </a:hlinkClick>
            <a:extLst>
              <a:ext uri="{FF2B5EF4-FFF2-40B4-BE49-F238E27FC236}">
                <a16:creationId xmlns:a16="http://schemas.microsoft.com/office/drawing/2014/main" id="{984A2DEC-D9CC-2047-90E5-05AFFFD92A10}"/>
              </a:ext>
            </a:extLst>
          </p:cNvPr>
          <p:cNvSpPr/>
          <p:nvPr/>
        </p:nvSpPr>
        <p:spPr>
          <a:xfrm>
            <a:off x="81618" y="431333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5" name="Action Button: Custom 16">
            <a:hlinkClick r:id="" action="ppaction://noaction" highlightClick="1">
              <a:snd r:embed="rId9" name="9.3.2.5 slide 17 5.wav"/>
            </a:hlinkClick>
            <a:extLst>
              <a:ext uri="{FF2B5EF4-FFF2-40B4-BE49-F238E27FC236}">
                <a16:creationId xmlns:a16="http://schemas.microsoft.com/office/drawing/2014/main" id="{FC7F7873-BA21-BB44-B192-3AE4E9B03F0C}"/>
              </a:ext>
            </a:extLst>
          </p:cNvPr>
          <p:cNvSpPr/>
          <p:nvPr/>
        </p:nvSpPr>
        <p:spPr>
          <a:xfrm>
            <a:off x="81618" y="56494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aphicFrame>
        <p:nvGraphicFramePr>
          <p:cNvPr id="66" name="Table 6">
            <a:extLst>
              <a:ext uri="{FF2B5EF4-FFF2-40B4-BE49-F238E27FC236}">
                <a16:creationId xmlns:a16="http://schemas.microsoft.com/office/drawing/2014/main" id="{75991A39-30E8-3241-B2F8-6368C229B22B}"/>
              </a:ext>
            </a:extLst>
          </p:cNvPr>
          <p:cNvGraphicFramePr>
            <a:graphicFrameLocks noGrp="1"/>
          </p:cNvGraphicFramePr>
          <p:nvPr/>
        </p:nvGraphicFramePr>
        <p:xfrm>
          <a:off x="5220075" y="2391718"/>
          <a:ext cx="6909777" cy="2122234"/>
        </p:xfrm>
        <a:graphic>
          <a:graphicData uri="http://schemas.openxmlformats.org/drawingml/2006/table">
            <a:tbl>
              <a:tblPr firstRow="1" bandRow="1">
                <a:tableStyleId>{00A15C55-8517-42AA-B614-E9B94910E393}</a:tableStyleId>
              </a:tblPr>
              <a:tblGrid>
                <a:gridCol w="2600367">
                  <a:extLst>
                    <a:ext uri="{9D8B030D-6E8A-4147-A177-3AD203B41FA5}">
                      <a16:colId xmlns:a16="http://schemas.microsoft.com/office/drawing/2014/main" val="2607353726"/>
                    </a:ext>
                  </a:extLst>
                </a:gridCol>
                <a:gridCol w="1700693">
                  <a:extLst>
                    <a:ext uri="{9D8B030D-6E8A-4147-A177-3AD203B41FA5}">
                      <a16:colId xmlns:a16="http://schemas.microsoft.com/office/drawing/2014/main" val="1600817978"/>
                    </a:ext>
                  </a:extLst>
                </a:gridCol>
                <a:gridCol w="1264502">
                  <a:extLst>
                    <a:ext uri="{9D8B030D-6E8A-4147-A177-3AD203B41FA5}">
                      <a16:colId xmlns:a16="http://schemas.microsoft.com/office/drawing/2014/main" val="3753247817"/>
                    </a:ext>
                  </a:extLst>
                </a:gridCol>
                <a:gridCol w="1344215">
                  <a:extLst>
                    <a:ext uri="{9D8B030D-6E8A-4147-A177-3AD203B41FA5}">
                      <a16:colId xmlns:a16="http://schemas.microsoft.com/office/drawing/2014/main" val="2295015966"/>
                    </a:ext>
                  </a:extLst>
                </a:gridCol>
              </a:tblGrid>
              <a:tr h="537274">
                <a:tc>
                  <a:txBody>
                    <a:bodyPr/>
                    <a:lstStyle/>
                    <a:p>
                      <a:endParaRPr lang="en-GB" b="0" i="0" dirty="0">
                        <a:latin typeface="Century Gothic" panose="020B0502020202020204" pitchFamily="34" charset="0"/>
                      </a:endParaRPr>
                    </a:p>
                  </a:txBody>
                  <a:tcPr>
                    <a:noFill/>
                  </a:tcPr>
                </a:tc>
                <a:tc>
                  <a:txBody>
                    <a:bodyPr/>
                    <a:lstStyle/>
                    <a:p>
                      <a:endParaRPr lang="en-GB" b="0" i="0" dirty="0">
                        <a:latin typeface="Century Gothic" panose="020B0502020202020204" pitchFamily="34" charset="0"/>
                      </a:endParaRPr>
                    </a:p>
                  </a:txBody>
                  <a:tcPr>
                    <a:noFill/>
                  </a:tcPr>
                </a:tc>
                <a:tc>
                  <a:txBody>
                    <a:bodyPr/>
                    <a:lstStyle/>
                    <a:p>
                      <a:endParaRPr lang="en-GB" b="0" i="0" dirty="0">
                        <a:latin typeface="Century Gothic" panose="020B0502020202020204" pitchFamily="34" charset="0"/>
                      </a:endParaRPr>
                    </a:p>
                  </a:txBody>
                  <a:tcPr>
                    <a:noFill/>
                  </a:tcPr>
                </a:tc>
                <a:tc>
                  <a:txBody>
                    <a:bodyPr/>
                    <a:lstStyle/>
                    <a:p>
                      <a:endParaRPr lang="en-GB" b="0" i="0" dirty="0">
                        <a:latin typeface="Century Gothic" panose="020B0502020202020204" pitchFamily="34" charset="0"/>
                      </a:endParaRPr>
                    </a:p>
                  </a:txBody>
                  <a:tcPr>
                    <a:noFill/>
                  </a:tcPr>
                </a:tc>
                <a:extLst>
                  <a:ext uri="{0D108BD9-81ED-4DB2-BD59-A6C34878D82A}">
                    <a16:rowId xmlns:a16="http://schemas.microsoft.com/office/drawing/2014/main" val="1153431983"/>
                  </a:ext>
                </a:extLst>
              </a:tr>
              <a:tr h="256065">
                <a:tc>
                  <a:txBody>
                    <a:bodyPr/>
                    <a:lstStyle/>
                    <a:p>
                      <a:pPr algn="l"/>
                      <a:r>
                        <a:rPr kumimoji="0" lang="en-U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stickte</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 type of: </a:t>
                      </a:r>
                      <a:endParaRPr lang="en-GB" sz="2000" dirty="0">
                        <a:solidFill>
                          <a:schemeClr val="accent1">
                            <a:lumMod val="50000"/>
                          </a:schemeClr>
                        </a:solidFill>
                      </a:endParaRPr>
                    </a:p>
                  </a:txBody>
                  <a:tcPr/>
                </a:tc>
                <a:tc>
                  <a:txBody>
                    <a:bodyPr/>
                    <a:lstStyle/>
                    <a:p>
                      <a:r>
                        <a:rPr lang="en-GB" sz="2000" b="0" i="0" dirty="0">
                          <a:solidFill>
                            <a:srgbClr val="115076"/>
                          </a:solidFill>
                          <a:latin typeface="Century Gothic" panose="020B0502020202020204" pitchFamily="34" charset="0"/>
                        </a:rPr>
                        <a:t>person</a:t>
                      </a:r>
                    </a:p>
                  </a:txBody>
                  <a:tcPr anchor="ctr"/>
                </a:tc>
                <a:tc>
                  <a:txBody>
                    <a:bodyPr/>
                    <a:lstStyle/>
                    <a:p>
                      <a:r>
                        <a:rPr lang="en-GB" sz="2000" b="0" i="0" dirty="0">
                          <a:solidFill>
                            <a:srgbClr val="115076"/>
                          </a:solidFill>
                          <a:latin typeface="Century Gothic" panose="020B0502020202020204" pitchFamily="34" charset="0"/>
                        </a:rPr>
                        <a:t>activity</a:t>
                      </a:r>
                    </a:p>
                  </a:txBody>
                  <a:tcPr anchor="ctr"/>
                </a:tc>
                <a:tc>
                  <a:txBody>
                    <a:bodyPr/>
                    <a:lstStyle/>
                    <a:p>
                      <a:r>
                        <a:rPr lang="en-GB" sz="2000" b="0" i="0" dirty="0">
                          <a:solidFill>
                            <a:srgbClr val="115076"/>
                          </a:solidFill>
                          <a:latin typeface="Century Gothic" panose="020B0502020202020204" pitchFamily="34" charset="0"/>
                        </a:rPr>
                        <a:t>place</a:t>
                      </a:r>
                    </a:p>
                  </a:txBody>
                  <a:tcPr anchor="ctr"/>
                </a:tc>
                <a:extLst>
                  <a:ext uri="{0D108BD9-81ED-4DB2-BD59-A6C34878D82A}">
                    <a16:rowId xmlns:a16="http://schemas.microsoft.com/office/drawing/2014/main" val="1961458278"/>
                  </a:ext>
                </a:extLst>
              </a:tr>
              <a:tr h="2560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fleißig</a:t>
                      </a:r>
                      <a:endParaRPr lang="en-GB" sz="2000" dirty="0">
                        <a:solidFill>
                          <a:schemeClr val="accent1">
                            <a:lumMod val="50000"/>
                          </a:schemeClr>
                        </a:solidFill>
                      </a:endParaRPr>
                    </a:p>
                  </a:txBody>
                  <a:tcPr/>
                </a:tc>
                <a:tc>
                  <a:txBody>
                    <a:bodyPr/>
                    <a:lstStyle/>
                    <a:p>
                      <a:r>
                        <a:rPr lang="en-GB" sz="2000" b="0" i="0" dirty="0">
                          <a:solidFill>
                            <a:srgbClr val="115076"/>
                          </a:solidFill>
                          <a:latin typeface="Century Gothic" panose="020B0502020202020204" pitchFamily="34" charset="0"/>
                        </a:rPr>
                        <a:t>positive</a:t>
                      </a:r>
                    </a:p>
                  </a:txBody>
                  <a:tcPr anchor="ctr"/>
                </a:tc>
                <a:tc>
                  <a:txBody>
                    <a:bodyPr/>
                    <a:lstStyle/>
                    <a:p>
                      <a:r>
                        <a:rPr lang="en-GB" sz="2000" b="0" i="0" dirty="0">
                          <a:solidFill>
                            <a:srgbClr val="115076"/>
                          </a:solidFill>
                          <a:latin typeface="Century Gothic" panose="020B0502020202020204" pitchFamily="34" charset="0"/>
                        </a:rPr>
                        <a:t>neutral</a:t>
                      </a:r>
                    </a:p>
                  </a:txBody>
                  <a:tcPr anchor="ctr"/>
                </a:tc>
                <a:tc>
                  <a:txBody>
                    <a:bodyPr/>
                    <a:lstStyle/>
                    <a:p>
                      <a:r>
                        <a:rPr lang="en-GB" sz="2000" b="0" i="0" dirty="0">
                          <a:solidFill>
                            <a:srgbClr val="115076"/>
                          </a:solidFill>
                          <a:latin typeface="Century Gothic" panose="020B0502020202020204" pitchFamily="34" charset="0"/>
                        </a:rPr>
                        <a:t>negative</a:t>
                      </a:r>
                    </a:p>
                  </a:txBody>
                  <a:tcPr anchor="ctr"/>
                </a:tc>
                <a:extLst>
                  <a:ext uri="{0D108BD9-81ED-4DB2-BD59-A6C34878D82A}">
                    <a16:rowId xmlns:a16="http://schemas.microsoft.com/office/drawing/2014/main" val="2189313960"/>
                  </a:ext>
                </a:extLst>
              </a:tr>
              <a:tr h="256065">
                <a:tc>
                  <a:txBody>
                    <a:bodyPr/>
                    <a:lstStyle/>
                    <a:p>
                      <a:pPr algn="l"/>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Ferne – relates to:</a:t>
                      </a:r>
                      <a:endParaRPr lang="en-GB" sz="2000" dirty="0">
                        <a:solidFill>
                          <a:schemeClr val="accent1">
                            <a:lumMod val="50000"/>
                          </a:schemeClr>
                        </a:solidFill>
                      </a:endParaRPr>
                    </a:p>
                  </a:txBody>
                  <a:tcPr/>
                </a:tc>
                <a:tc>
                  <a:txBody>
                    <a:bodyPr/>
                    <a:lstStyle/>
                    <a:p>
                      <a:r>
                        <a:rPr lang="en-GB" sz="2000" b="0" i="0" dirty="0">
                          <a:solidFill>
                            <a:srgbClr val="115076"/>
                          </a:solidFill>
                          <a:latin typeface="Century Gothic" panose="020B0502020202020204" pitchFamily="34" charset="0"/>
                        </a:rPr>
                        <a:t>intelligence</a:t>
                      </a:r>
                    </a:p>
                  </a:txBody>
                  <a:tcPr anchor="ctr"/>
                </a:tc>
                <a:tc>
                  <a:txBody>
                    <a:bodyPr/>
                    <a:lstStyle/>
                    <a:p>
                      <a:r>
                        <a:rPr lang="en-GB" sz="2000" b="0" i="0" dirty="0">
                          <a:solidFill>
                            <a:srgbClr val="115076"/>
                          </a:solidFill>
                          <a:latin typeface="Century Gothic" panose="020B0502020202020204" pitchFamily="34" charset="0"/>
                        </a:rPr>
                        <a:t>health</a:t>
                      </a:r>
                    </a:p>
                  </a:txBody>
                  <a:tcPr anchor="ctr"/>
                </a:tc>
                <a:tc>
                  <a:txBody>
                    <a:bodyPr/>
                    <a:lstStyle/>
                    <a:p>
                      <a:r>
                        <a:rPr lang="en-GB" sz="2000" b="0" i="0" dirty="0">
                          <a:solidFill>
                            <a:srgbClr val="115076"/>
                          </a:solidFill>
                          <a:latin typeface="Century Gothic" panose="020B0502020202020204" pitchFamily="34" charset="0"/>
                        </a:rPr>
                        <a:t>location</a:t>
                      </a:r>
                    </a:p>
                  </a:txBody>
                  <a:tcPr anchor="ctr"/>
                </a:tc>
                <a:extLst>
                  <a:ext uri="{0D108BD9-81ED-4DB2-BD59-A6C34878D82A}">
                    <a16:rowId xmlns:a16="http://schemas.microsoft.com/office/drawing/2014/main" val="2344197191"/>
                  </a:ext>
                </a:extLst>
              </a:tr>
              <a:tr h="256065">
                <a:tc>
                  <a:txBody>
                    <a:bodyPr/>
                    <a:lstStyle/>
                    <a:p>
                      <a:pPr algn="l"/>
                      <a:r>
                        <a:rPr kumimoji="0" lang="en-U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Seide</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 type of</a:t>
                      </a:r>
                      <a:endParaRPr lang="en-GB" sz="2000" dirty="0">
                        <a:solidFill>
                          <a:schemeClr val="accent1">
                            <a:lumMod val="50000"/>
                          </a:schemeClr>
                        </a:solidFill>
                      </a:endParaRPr>
                    </a:p>
                  </a:txBody>
                  <a:tcPr/>
                </a:tc>
                <a:tc>
                  <a:txBody>
                    <a:bodyPr/>
                    <a:lstStyle/>
                    <a:p>
                      <a:r>
                        <a:rPr lang="en-GB" sz="2000" b="0" i="0" dirty="0">
                          <a:solidFill>
                            <a:srgbClr val="115076"/>
                          </a:solidFill>
                          <a:latin typeface="Century Gothic" panose="020B0502020202020204" pitchFamily="34" charset="0"/>
                        </a:rPr>
                        <a:t>food</a:t>
                      </a:r>
                    </a:p>
                  </a:txBody>
                  <a:tcPr anchor="ctr"/>
                </a:tc>
                <a:tc>
                  <a:txBody>
                    <a:bodyPr/>
                    <a:lstStyle/>
                    <a:p>
                      <a:r>
                        <a:rPr lang="en-GB" sz="2000" b="0" i="0" dirty="0">
                          <a:solidFill>
                            <a:srgbClr val="115076"/>
                          </a:solidFill>
                          <a:latin typeface="Century Gothic" panose="020B0502020202020204" pitchFamily="34" charset="0"/>
                        </a:rPr>
                        <a:t>material</a:t>
                      </a:r>
                    </a:p>
                  </a:txBody>
                  <a:tcPr anchor="ctr"/>
                </a:tc>
                <a:tc>
                  <a:txBody>
                    <a:bodyPr/>
                    <a:lstStyle/>
                    <a:p>
                      <a:r>
                        <a:rPr lang="en-GB" sz="2000" b="0" i="0" dirty="0">
                          <a:solidFill>
                            <a:srgbClr val="115076"/>
                          </a:solidFill>
                          <a:latin typeface="Century Gothic" panose="020B0502020202020204" pitchFamily="34" charset="0"/>
                        </a:rPr>
                        <a:t>animal</a:t>
                      </a:r>
                    </a:p>
                  </a:txBody>
                  <a:tcPr anchor="ctr"/>
                </a:tc>
                <a:extLst>
                  <a:ext uri="{0D108BD9-81ED-4DB2-BD59-A6C34878D82A}">
                    <a16:rowId xmlns:a16="http://schemas.microsoft.com/office/drawing/2014/main" val="1972389626"/>
                  </a:ext>
                </a:extLst>
              </a:tr>
            </a:tbl>
          </a:graphicData>
        </a:graphic>
      </p:graphicFrame>
      <p:sp>
        <p:nvSpPr>
          <p:cNvPr id="17" name="Rectangle 16">
            <a:extLst>
              <a:ext uri="{FF2B5EF4-FFF2-40B4-BE49-F238E27FC236}">
                <a16:creationId xmlns:a16="http://schemas.microsoft.com/office/drawing/2014/main" id="{B349E904-A9C9-42EC-8F5F-2463C0277C79}"/>
              </a:ext>
            </a:extLst>
          </p:cNvPr>
          <p:cNvSpPr/>
          <p:nvPr/>
        </p:nvSpPr>
        <p:spPr>
          <a:xfrm>
            <a:off x="6053652" y="2940607"/>
            <a:ext cx="1747783" cy="39247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dirty="0" err="1">
                <a:solidFill>
                  <a:srgbClr val="002060"/>
                </a:solidFill>
                <a:latin typeface="Century Gothic" panose="020F0302020204030204"/>
              </a:rPr>
              <a:t>embroider</a:t>
            </a:r>
            <a:endPar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5EDE14EA-0DE6-4C71-84DA-54A5EE79618B}"/>
              </a:ext>
            </a:extLst>
          </p:cNvPr>
          <p:cNvSpPr/>
          <p:nvPr/>
        </p:nvSpPr>
        <p:spPr>
          <a:xfrm>
            <a:off x="6053650" y="3748082"/>
            <a:ext cx="1747783" cy="39247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distance</a:t>
            </a:r>
          </a:p>
        </p:txBody>
      </p:sp>
      <p:sp>
        <p:nvSpPr>
          <p:cNvPr id="19" name="Rectangle 18">
            <a:extLst>
              <a:ext uri="{FF2B5EF4-FFF2-40B4-BE49-F238E27FC236}">
                <a16:creationId xmlns:a16="http://schemas.microsoft.com/office/drawing/2014/main" id="{2D023C3A-BF48-4E31-923B-305C682986E8}"/>
              </a:ext>
            </a:extLst>
          </p:cNvPr>
          <p:cNvSpPr/>
          <p:nvPr/>
        </p:nvSpPr>
        <p:spPr>
          <a:xfrm>
            <a:off x="6053652" y="4086894"/>
            <a:ext cx="1747783" cy="39247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err="1">
                <a:solidFill>
                  <a:srgbClr val="002060"/>
                </a:solidFill>
                <a:latin typeface="Century Gothic" panose="020F0302020204030204"/>
              </a:rPr>
              <a:t>silk</a:t>
            </a:r>
            <a:endPar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BBC41E25-4069-46F6-A31E-51F0F3BCE45B}"/>
              </a:ext>
            </a:extLst>
          </p:cNvPr>
          <p:cNvSpPr/>
          <p:nvPr/>
        </p:nvSpPr>
        <p:spPr>
          <a:xfrm>
            <a:off x="6053651" y="3342535"/>
            <a:ext cx="1747783" cy="40340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hardworking</a:t>
            </a:r>
            <a:endPar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F0CE6069-D84B-4C1E-B5F3-DDD179A15604}"/>
              </a:ext>
            </a:extLst>
          </p:cNvPr>
          <p:cNvSpPr/>
          <p:nvPr/>
        </p:nvSpPr>
        <p:spPr>
          <a:xfrm>
            <a:off x="9534545" y="3011300"/>
            <a:ext cx="1050402" cy="222391"/>
          </a:xfrm>
          <a:prstGeom prst="round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F798BF33-7B7B-487D-A979-154009C8DDE2}"/>
              </a:ext>
            </a:extLst>
          </p:cNvPr>
          <p:cNvSpPr/>
          <p:nvPr/>
        </p:nvSpPr>
        <p:spPr>
          <a:xfrm>
            <a:off x="10879677" y="3765327"/>
            <a:ext cx="1021995" cy="283811"/>
          </a:xfrm>
          <a:prstGeom prst="round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D79F3F8B-980A-4D74-BE84-96F6D0A876BC}"/>
              </a:ext>
            </a:extLst>
          </p:cNvPr>
          <p:cNvSpPr/>
          <p:nvPr/>
        </p:nvSpPr>
        <p:spPr>
          <a:xfrm>
            <a:off x="7858362" y="3406323"/>
            <a:ext cx="1115416" cy="276900"/>
          </a:xfrm>
          <a:prstGeom prst="round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16222CD2-A7F2-4C49-A00F-C59ACFB17246}"/>
              </a:ext>
            </a:extLst>
          </p:cNvPr>
          <p:cNvSpPr/>
          <p:nvPr/>
        </p:nvSpPr>
        <p:spPr>
          <a:xfrm>
            <a:off x="9534544" y="4199218"/>
            <a:ext cx="1112337" cy="280154"/>
          </a:xfrm>
          <a:prstGeom prst="round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48B0DA61-3973-154F-80CC-8E6EE1FE2420}"/>
              </a:ext>
            </a:extLst>
          </p:cNvPr>
          <p:cNvSpPr txBox="1"/>
          <p:nvPr/>
        </p:nvSpPr>
        <p:spPr>
          <a:xfrm>
            <a:off x="5220075" y="1957328"/>
            <a:ext cx="6909777" cy="830997"/>
          </a:xfrm>
          <a:prstGeom prst="rect">
            <a:avLst/>
          </a:prstGeom>
          <a:solidFill>
            <a:srgbClr val="EBEFF7"/>
          </a:solidFill>
        </p:spPr>
        <p:txBody>
          <a:bodyPr wrap="square" rtlCol="0">
            <a:spAutoFit/>
          </a:bodyPr>
          <a:lstStyle/>
          <a:p>
            <a:pPr lvl="0">
              <a:defRPr/>
            </a:pPr>
            <a:r>
              <a:rPr lang="fr-FR" sz="2400" dirty="0">
                <a:solidFill>
                  <a:srgbClr val="4472C4">
                    <a:lumMod val="50000"/>
                  </a:srgbClr>
                </a:solidFill>
                <a:latin typeface="Century Gothic" panose="020B0502020202020204" pitchFamily="34" charset="0"/>
              </a:rPr>
              <a:t>1. Use the </a:t>
            </a:r>
            <a:r>
              <a:rPr lang="fr-FR" sz="2400" dirty="0" err="1">
                <a:solidFill>
                  <a:srgbClr val="4472C4">
                    <a:lumMod val="50000"/>
                  </a:srgbClr>
                </a:solidFill>
                <a:latin typeface="Century Gothic" panose="020B0502020202020204" pitchFamily="34" charset="0"/>
              </a:rPr>
              <a:t>words</a:t>
            </a:r>
            <a:r>
              <a:rPr lang="fr-FR" sz="2400" dirty="0">
                <a:solidFill>
                  <a:srgbClr val="4472C4">
                    <a:lumMod val="50000"/>
                  </a:srgbClr>
                </a:solidFill>
                <a:latin typeface="Century Gothic" panose="020B0502020202020204" pitchFamily="34" charset="0"/>
              </a:rPr>
              <a:t> </a:t>
            </a:r>
            <a:r>
              <a:rPr lang="fr-FR" sz="2400" dirty="0" err="1">
                <a:solidFill>
                  <a:srgbClr val="4472C4">
                    <a:lumMod val="50000"/>
                  </a:srgbClr>
                </a:solidFill>
                <a:latin typeface="Century Gothic" panose="020B0502020202020204" pitchFamily="34" charset="0"/>
              </a:rPr>
              <a:t>you</a:t>
            </a:r>
            <a:r>
              <a:rPr lang="fr-FR" sz="2400" dirty="0">
                <a:solidFill>
                  <a:srgbClr val="4472C4">
                    <a:lumMod val="50000"/>
                  </a:srgbClr>
                </a:solidFill>
                <a:latin typeface="Century Gothic" panose="020B0502020202020204" pitchFamily="34" charset="0"/>
              </a:rPr>
              <a:t> know to </a:t>
            </a:r>
            <a:r>
              <a:rPr lang="fr-FR" sz="2400" dirty="0" err="1">
                <a:solidFill>
                  <a:srgbClr val="4472C4">
                    <a:lumMod val="50000"/>
                  </a:srgbClr>
                </a:solidFill>
                <a:latin typeface="Century Gothic" panose="020B0502020202020204" pitchFamily="34" charset="0"/>
              </a:rPr>
              <a:t>understand</a:t>
            </a:r>
            <a:r>
              <a:rPr lang="fr-FR" sz="2400" dirty="0">
                <a:solidFill>
                  <a:srgbClr val="4472C4">
                    <a:lumMod val="50000"/>
                  </a:srgbClr>
                </a:solidFill>
                <a:latin typeface="Century Gothic" panose="020B0502020202020204" pitchFamily="34" charset="0"/>
              </a:rPr>
              <a:t> the </a:t>
            </a:r>
          </a:p>
          <a:p>
            <a:pPr lvl="0">
              <a:defRPr/>
            </a:pPr>
            <a:r>
              <a:rPr lang="fr-FR" sz="2400" dirty="0" err="1">
                <a:solidFill>
                  <a:srgbClr val="4472C4">
                    <a:lumMod val="50000"/>
                  </a:srgbClr>
                </a:solidFill>
                <a:latin typeface="Century Gothic" panose="020B0502020202020204" pitchFamily="34" charset="0"/>
              </a:rPr>
              <a:t>general</a:t>
            </a:r>
            <a:r>
              <a:rPr lang="fr-FR" sz="2400" dirty="0">
                <a:solidFill>
                  <a:srgbClr val="4472C4">
                    <a:lumMod val="50000"/>
                  </a:srgbClr>
                </a:solidFill>
                <a:latin typeface="Century Gothic" panose="020B0502020202020204" pitchFamily="34" charset="0"/>
              </a:rPr>
              <a:t> </a:t>
            </a:r>
            <a:r>
              <a:rPr lang="fr-FR" sz="2400" dirty="0" err="1">
                <a:solidFill>
                  <a:srgbClr val="4472C4">
                    <a:lumMod val="50000"/>
                  </a:srgbClr>
                </a:solidFill>
                <a:latin typeface="Century Gothic" panose="020B0502020202020204" pitchFamily="34" charset="0"/>
              </a:rPr>
              <a:t>meaning</a:t>
            </a:r>
            <a:r>
              <a:rPr lang="fr-FR" sz="2400" dirty="0">
                <a:solidFill>
                  <a:srgbClr val="4472C4">
                    <a:lumMod val="50000"/>
                  </a:srgbClr>
                </a:solidFill>
                <a:latin typeface="Century Gothic" panose="020B0502020202020204" pitchFamily="34" charset="0"/>
              </a:rPr>
              <a:t> of the </a:t>
            </a:r>
            <a:r>
              <a:rPr lang="fr-FR" sz="2400" dirty="0" err="1">
                <a:solidFill>
                  <a:srgbClr val="4472C4">
                    <a:lumMod val="50000"/>
                  </a:srgbClr>
                </a:solidFill>
                <a:latin typeface="Century Gothic" panose="020B0502020202020204" pitchFamily="34" charset="0"/>
              </a:rPr>
              <a:t>words</a:t>
            </a:r>
            <a:r>
              <a:rPr lang="fr-FR" sz="2400" dirty="0">
                <a:solidFill>
                  <a:srgbClr val="4472C4">
                    <a:lumMod val="50000"/>
                  </a:srgbClr>
                </a:solidFill>
                <a:latin typeface="Century Gothic" panose="020B0502020202020204" pitchFamily="34" charset="0"/>
              </a:rPr>
              <a:t> in </a:t>
            </a:r>
            <a:r>
              <a:rPr lang="fr-FR" sz="2400" dirty="0" err="1">
                <a:solidFill>
                  <a:srgbClr val="4472C4">
                    <a:lumMod val="50000"/>
                  </a:srgbClr>
                </a:solidFill>
                <a:latin typeface="Century Gothic" panose="020B0502020202020204" pitchFamily="34" charset="0"/>
              </a:rPr>
              <a:t>bold</a:t>
            </a:r>
            <a:r>
              <a:rPr lang="fr-FR" sz="2400" dirty="0">
                <a:solidFill>
                  <a:srgbClr val="4472C4">
                    <a:lumMod val="50000"/>
                  </a:srgbClr>
                </a:solidFill>
                <a:latin typeface="Century Gothic" panose="020B0502020202020204" pitchFamily="34" charset="0"/>
              </a:rPr>
              <a:t>:</a:t>
            </a:r>
          </a:p>
        </p:txBody>
      </p:sp>
      <p:pic>
        <p:nvPicPr>
          <p:cNvPr id="26" name="Picture 2" descr="Needlework, Embroidery, Sewing, Buttons, Pins, Thread">
            <a:extLst>
              <a:ext uri="{FF2B5EF4-FFF2-40B4-BE49-F238E27FC236}">
                <a16:creationId xmlns:a16="http://schemas.microsoft.com/office/drawing/2014/main" id="{E0E709DD-9365-6843-9F82-708206D57ED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19711" y="4382508"/>
            <a:ext cx="2654340" cy="1990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48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2" grpId="0" animBg="1"/>
      <p:bldP spid="16" grpId="0" animBg="1"/>
      <p:bldP spid="23" grpId="0" animBg="1"/>
      <p:bldP spid="24"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664964" cy="869950"/>
          </a:xfrm>
          <a:prstGeom prst="rect">
            <a:avLst/>
          </a:prstGeom>
        </p:spPr>
      </p:pic>
      <p:sp>
        <p:nvSpPr>
          <p:cNvPr id="4" name="Title 3"/>
          <p:cNvSpPr>
            <a:spLocks noGrp="1"/>
          </p:cNvSpPr>
          <p:nvPr>
            <p:ph type="title"/>
          </p:nvPr>
        </p:nvSpPr>
        <p:spPr>
          <a:xfrm>
            <a:off x="1" y="294041"/>
            <a:ext cx="6058598" cy="707849"/>
          </a:xfrm>
        </p:spPr>
        <p:txBody>
          <a:bodyPr>
            <a:normAutofit/>
          </a:bodyPr>
          <a:lstStyle/>
          <a:p>
            <a:r>
              <a:rPr lang="en-GB" sz="3600" b="1" dirty="0">
                <a:solidFill>
                  <a:schemeClr val="bg1"/>
                </a:solidFill>
              </a:rPr>
              <a:t>Das </a:t>
            </a:r>
            <a:r>
              <a:rPr lang="en-GB" sz="3600" b="1" dirty="0" err="1">
                <a:solidFill>
                  <a:schemeClr val="bg1"/>
                </a:solidFill>
              </a:rPr>
              <a:t>kleine</a:t>
            </a:r>
            <a:r>
              <a:rPr lang="en-GB" sz="3600" b="1" dirty="0">
                <a:solidFill>
                  <a:schemeClr val="bg1"/>
                </a:solidFill>
              </a:rPr>
              <a:t> </a:t>
            </a:r>
            <a:r>
              <a:rPr lang="en-GB" sz="3600" b="1" dirty="0" err="1">
                <a:solidFill>
                  <a:schemeClr val="bg1"/>
                </a:solidFill>
              </a:rPr>
              <a:t>Mädchen</a:t>
            </a:r>
            <a:r>
              <a:rPr lang="en-GB" sz="3600" b="1" dirty="0">
                <a:solidFill>
                  <a:schemeClr val="bg1"/>
                </a:solidFill>
              </a:rPr>
              <a:t> </a:t>
            </a:r>
            <a:r>
              <a:rPr lang="en-GB" sz="3600" b="1" dirty="0">
                <a:solidFill>
                  <a:schemeClr val="bg1"/>
                </a:solidFill>
                <a:latin typeface="Century Gothic" panose="020F0302020204030204"/>
                <a:ea typeface="+mn-ea"/>
                <a:cs typeface="+mn-cs"/>
              </a:rPr>
              <a:t>[1/2] </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82593" y="88762"/>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A0B559F0-9256-48EB-A561-436951BDF09A}"/>
              </a:ext>
            </a:extLst>
          </p:cNvPr>
          <p:cNvSpPr/>
          <p:nvPr/>
        </p:nvSpPr>
        <p:spPr>
          <a:xfrm>
            <a:off x="557157" y="880049"/>
            <a:ext cx="5426807" cy="6155531"/>
          </a:xfrm>
          <a:prstGeom prst="rect">
            <a:avLst/>
          </a:prstGeom>
        </p:spPr>
        <p:txBody>
          <a:bodyPr wrap="square">
            <a:spAutoFit/>
          </a:bodyPr>
          <a:lstStyle/>
          <a:p>
            <a:endParaRPr lang="de-DE" sz="2200" dirty="0">
              <a:solidFill>
                <a:srgbClr val="115076"/>
              </a:solidFill>
              <a:latin typeface="Century Gothic" panose="020B0502020202020204" pitchFamily="34" charset="0"/>
            </a:endParaRPr>
          </a:p>
          <a:p>
            <a:r>
              <a:rPr lang="de-DE" sz="2200" dirty="0">
                <a:solidFill>
                  <a:srgbClr val="115076"/>
                </a:solidFill>
                <a:latin typeface="Century Gothic" panose="020B0502020202020204" pitchFamily="34" charset="0"/>
              </a:rPr>
              <a:t>Es war ein armes kleines Mädchen,</a:t>
            </a:r>
          </a:p>
          <a:p>
            <a:r>
              <a:rPr lang="de-DE" sz="2200" dirty="0">
                <a:solidFill>
                  <a:srgbClr val="115076"/>
                </a:solidFill>
                <a:latin typeface="Century Gothic" panose="020B0502020202020204" pitchFamily="34" charset="0"/>
              </a:rPr>
              <a:t>Das stickte nur mit kurzen Fädchen;</a:t>
            </a:r>
          </a:p>
          <a:p>
            <a:endParaRPr lang="de-DE" sz="2200" dirty="0">
              <a:solidFill>
                <a:srgbClr val="115076"/>
              </a:solidFill>
              <a:latin typeface="Century Gothic" panose="020B0502020202020204" pitchFamily="34" charset="0"/>
            </a:endParaRPr>
          </a:p>
          <a:p>
            <a:r>
              <a:rPr lang="de-DE" sz="2200" dirty="0">
                <a:solidFill>
                  <a:srgbClr val="115076"/>
                </a:solidFill>
                <a:latin typeface="Century Gothic" panose="020B0502020202020204" pitchFamily="34" charset="0"/>
              </a:rPr>
              <a:t>Ich glaube, Lina war ihr Name.</a:t>
            </a:r>
          </a:p>
          <a:p>
            <a:r>
              <a:rPr lang="de-DE" sz="2200" dirty="0">
                <a:solidFill>
                  <a:srgbClr val="115076"/>
                </a:solidFill>
                <a:latin typeface="Century Gothic" panose="020B0502020202020204" pitchFamily="34" charset="0"/>
              </a:rPr>
              <a:t>Sie wurde eine schöne Dame,</a:t>
            </a:r>
          </a:p>
          <a:p>
            <a:endParaRPr lang="de-DE" sz="2200" dirty="0">
              <a:solidFill>
                <a:srgbClr val="115076"/>
              </a:solidFill>
              <a:latin typeface="Century Gothic" panose="020B0502020202020204" pitchFamily="34" charset="0"/>
            </a:endParaRPr>
          </a:p>
          <a:p>
            <a:r>
              <a:rPr lang="de-DE" sz="2200" dirty="0">
                <a:solidFill>
                  <a:srgbClr val="115076"/>
                </a:solidFill>
                <a:latin typeface="Century Gothic" panose="020B0502020202020204" pitchFamily="34" charset="0"/>
              </a:rPr>
              <a:t>War fleißig, brav und lernte gerne,</a:t>
            </a:r>
          </a:p>
          <a:p>
            <a:r>
              <a:rPr lang="de-DE" sz="2200" dirty="0">
                <a:solidFill>
                  <a:srgbClr val="115076"/>
                </a:solidFill>
                <a:latin typeface="Century Gothic" panose="020B0502020202020204" pitchFamily="34" charset="0"/>
              </a:rPr>
              <a:t>Da kam ein Prinz aus weiter Ferne.</a:t>
            </a:r>
          </a:p>
          <a:p>
            <a:endParaRPr lang="de-DE" sz="2200" dirty="0">
              <a:solidFill>
                <a:srgbClr val="115076"/>
              </a:solidFill>
              <a:latin typeface="Century Gothic" panose="020B0502020202020204" pitchFamily="34" charset="0"/>
            </a:endParaRPr>
          </a:p>
          <a:p>
            <a:r>
              <a:rPr lang="de-DE" sz="2200" dirty="0">
                <a:solidFill>
                  <a:srgbClr val="115076"/>
                </a:solidFill>
                <a:latin typeface="Century Gothic" panose="020B0502020202020204" pitchFamily="34" charset="0"/>
              </a:rPr>
              <a:t>Der sagte: »Liebe gute Lina,</a:t>
            </a:r>
          </a:p>
          <a:p>
            <a:r>
              <a:rPr lang="de-DE" sz="2200" dirty="0">
                <a:solidFill>
                  <a:srgbClr val="115076"/>
                </a:solidFill>
                <a:latin typeface="Century Gothic" panose="020B0502020202020204" pitchFamily="34" charset="0"/>
              </a:rPr>
              <a:t>Komm mit mir auf mein </a:t>
            </a:r>
            <a:r>
              <a:rPr lang="de-DE" sz="2200" dirty="0" err="1">
                <a:solidFill>
                  <a:srgbClr val="115076"/>
                </a:solidFill>
                <a:latin typeface="Century Gothic" panose="020B0502020202020204" pitchFamily="34" charset="0"/>
              </a:rPr>
              <a:t>Schloß</a:t>
            </a:r>
            <a:r>
              <a:rPr lang="de-DE" sz="2200" dirty="0">
                <a:solidFill>
                  <a:srgbClr val="115076"/>
                </a:solidFill>
                <a:latin typeface="Century Gothic" panose="020B0502020202020204" pitchFamily="34" charset="0"/>
              </a:rPr>
              <a:t> nach China.«</a:t>
            </a:r>
          </a:p>
          <a:p>
            <a:endParaRPr lang="de-DE" sz="2200" dirty="0">
              <a:solidFill>
                <a:srgbClr val="115076"/>
              </a:solidFill>
              <a:latin typeface="Century Gothic" panose="020B0502020202020204" pitchFamily="34" charset="0"/>
            </a:endParaRPr>
          </a:p>
          <a:p>
            <a:r>
              <a:rPr lang="de-DE" sz="2200" dirty="0">
                <a:solidFill>
                  <a:srgbClr val="115076"/>
                </a:solidFill>
                <a:latin typeface="Century Gothic" panose="020B0502020202020204" pitchFamily="34" charset="0"/>
              </a:rPr>
              <a:t>Dort sitzen sie nun alle beide</a:t>
            </a:r>
          </a:p>
          <a:p>
            <a:r>
              <a:rPr lang="de-DE" sz="2200" dirty="0">
                <a:solidFill>
                  <a:srgbClr val="115076"/>
                </a:solidFill>
                <a:latin typeface="Century Gothic" panose="020B0502020202020204" pitchFamily="34" charset="0"/>
              </a:rPr>
              <a:t>Auf einem Thron von gelber Seide.</a:t>
            </a:r>
          </a:p>
          <a:p>
            <a:endParaRPr lang="de-DE" sz="2200" dirty="0">
              <a:solidFill>
                <a:srgbClr val="115076"/>
              </a:solidFill>
              <a:latin typeface="Century Gothic" panose="020B0502020202020204" pitchFamily="34" charset="0"/>
            </a:endParaRPr>
          </a:p>
          <a:p>
            <a:endParaRPr lang="de-DE" sz="2000" dirty="0">
              <a:solidFill>
                <a:srgbClr val="115076"/>
              </a:solidFill>
              <a:latin typeface="Century Gothic" panose="020B0502020202020204" pitchFamily="34" charset="0"/>
            </a:endParaRPr>
          </a:p>
        </p:txBody>
      </p:sp>
      <p:pic>
        <p:nvPicPr>
          <p:cNvPr id="48" name="Picture 4" descr="Bow, Yellow, Present, Gift, Holiday, Celebration">
            <a:extLst>
              <a:ext uri="{FF2B5EF4-FFF2-40B4-BE49-F238E27FC236}">
                <a16:creationId xmlns:a16="http://schemas.microsoft.com/office/drawing/2014/main" id="{63395F06-85E5-4931-8EFE-CCEF1E3F52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9515" y="4621387"/>
            <a:ext cx="1993280" cy="1580574"/>
          </a:xfrm>
          <a:prstGeom prst="rect">
            <a:avLst/>
          </a:prstGeom>
          <a:noFill/>
          <a:extLst>
            <a:ext uri="{909E8E84-426E-40DD-AFC4-6F175D3DCCD1}">
              <a14:hiddenFill xmlns:a14="http://schemas.microsoft.com/office/drawing/2010/main">
                <a:solidFill>
                  <a:srgbClr val="FFFFFF"/>
                </a:solidFill>
              </a14:hiddenFill>
            </a:ext>
          </a:extLst>
        </p:spPr>
      </p:pic>
      <p:sp>
        <p:nvSpPr>
          <p:cNvPr id="61" name="Action Button: Custom 16">
            <a:hlinkClick r:id="" action="ppaction://noaction" highlightClick="1">
              <a:snd r:embed="rId5" name="9.3.2.5 slide 22 2+3.wav"/>
            </a:hlinkClick>
            <a:extLst>
              <a:ext uri="{FF2B5EF4-FFF2-40B4-BE49-F238E27FC236}">
                <a16:creationId xmlns:a16="http://schemas.microsoft.com/office/drawing/2014/main" id="{7187D3FC-48A9-654F-B9E7-87BFBC7B197F}"/>
              </a:ext>
            </a:extLst>
          </p:cNvPr>
          <p:cNvSpPr/>
          <p:nvPr/>
        </p:nvSpPr>
        <p:spPr>
          <a:xfrm>
            <a:off x="81618" y="13120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2" name="Action Button: Custom 16">
            <a:hlinkClick r:id="" action="ppaction://noaction" highlightClick="1">
              <a:snd r:embed="rId6" name="9.3.2.5 slide 22 4+5.wav"/>
            </a:hlinkClick>
            <a:extLst>
              <a:ext uri="{FF2B5EF4-FFF2-40B4-BE49-F238E27FC236}">
                <a16:creationId xmlns:a16="http://schemas.microsoft.com/office/drawing/2014/main" id="{D9D4C633-3D39-834B-B7A2-F5D0B29D3A47}"/>
              </a:ext>
            </a:extLst>
          </p:cNvPr>
          <p:cNvSpPr/>
          <p:nvPr/>
        </p:nvSpPr>
        <p:spPr>
          <a:xfrm>
            <a:off x="81618" y="232701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3" name="Action Button: Custom 16">
            <a:hlinkClick r:id="" action="ppaction://noaction" highlightClick="1">
              <a:snd r:embed="rId7" name="9.3.2.5 slide 22 6+7.wav"/>
            </a:hlinkClick>
            <a:extLst>
              <a:ext uri="{FF2B5EF4-FFF2-40B4-BE49-F238E27FC236}">
                <a16:creationId xmlns:a16="http://schemas.microsoft.com/office/drawing/2014/main" id="{38106380-D94E-7E43-BC10-A38C1B2FE6E2}"/>
              </a:ext>
            </a:extLst>
          </p:cNvPr>
          <p:cNvSpPr/>
          <p:nvPr/>
        </p:nvSpPr>
        <p:spPr>
          <a:xfrm>
            <a:off x="81618" y="331403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4" name="Action Button: Custom 16">
            <a:hlinkClick r:id="" action="ppaction://noaction" highlightClick="1">
              <a:snd r:embed="rId8" name="9.3.2.5 slide 22 8+9.wav"/>
            </a:hlinkClick>
            <a:extLst>
              <a:ext uri="{FF2B5EF4-FFF2-40B4-BE49-F238E27FC236}">
                <a16:creationId xmlns:a16="http://schemas.microsoft.com/office/drawing/2014/main" id="{984A2DEC-D9CC-2047-90E5-05AFFFD92A10}"/>
              </a:ext>
            </a:extLst>
          </p:cNvPr>
          <p:cNvSpPr/>
          <p:nvPr/>
        </p:nvSpPr>
        <p:spPr>
          <a:xfrm>
            <a:off x="81618" y="431333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5" name="Action Button: Custom 16">
            <a:hlinkClick r:id="" action="ppaction://noaction" highlightClick="1">
              <a:snd r:embed="rId9" name="9.3.2.5 slide 17 5.wav"/>
            </a:hlinkClick>
            <a:extLst>
              <a:ext uri="{FF2B5EF4-FFF2-40B4-BE49-F238E27FC236}">
                <a16:creationId xmlns:a16="http://schemas.microsoft.com/office/drawing/2014/main" id="{FC7F7873-BA21-BB44-B192-3AE4E9B03F0C}"/>
              </a:ext>
            </a:extLst>
          </p:cNvPr>
          <p:cNvSpPr/>
          <p:nvPr/>
        </p:nvSpPr>
        <p:spPr>
          <a:xfrm>
            <a:off x="81618" y="56494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aphicFrame>
        <p:nvGraphicFramePr>
          <p:cNvPr id="66" name="Table 6">
            <a:extLst>
              <a:ext uri="{FF2B5EF4-FFF2-40B4-BE49-F238E27FC236}">
                <a16:creationId xmlns:a16="http://schemas.microsoft.com/office/drawing/2014/main" id="{75991A39-30E8-3241-B2F8-6368C229B22B}"/>
              </a:ext>
            </a:extLst>
          </p:cNvPr>
          <p:cNvGraphicFramePr>
            <a:graphicFrameLocks noGrp="1"/>
          </p:cNvGraphicFramePr>
          <p:nvPr/>
        </p:nvGraphicFramePr>
        <p:xfrm>
          <a:off x="5220075" y="2391718"/>
          <a:ext cx="6909777" cy="2122234"/>
        </p:xfrm>
        <a:graphic>
          <a:graphicData uri="http://schemas.openxmlformats.org/drawingml/2006/table">
            <a:tbl>
              <a:tblPr firstRow="1" bandRow="1">
                <a:tableStyleId>{00A15C55-8517-42AA-B614-E9B94910E393}</a:tableStyleId>
              </a:tblPr>
              <a:tblGrid>
                <a:gridCol w="2600367">
                  <a:extLst>
                    <a:ext uri="{9D8B030D-6E8A-4147-A177-3AD203B41FA5}">
                      <a16:colId xmlns:a16="http://schemas.microsoft.com/office/drawing/2014/main" val="2607353726"/>
                    </a:ext>
                  </a:extLst>
                </a:gridCol>
                <a:gridCol w="1700693">
                  <a:extLst>
                    <a:ext uri="{9D8B030D-6E8A-4147-A177-3AD203B41FA5}">
                      <a16:colId xmlns:a16="http://schemas.microsoft.com/office/drawing/2014/main" val="1600817978"/>
                    </a:ext>
                  </a:extLst>
                </a:gridCol>
                <a:gridCol w="1264502">
                  <a:extLst>
                    <a:ext uri="{9D8B030D-6E8A-4147-A177-3AD203B41FA5}">
                      <a16:colId xmlns:a16="http://schemas.microsoft.com/office/drawing/2014/main" val="3753247817"/>
                    </a:ext>
                  </a:extLst>
                </a:gridCol>
                <a:gridCol w="1344215">
                  <a:extLst>
                    <a:ext uri="{9D8B030D-6E8A-4147-A177-3AD203B41FA5}">
                      <a16:colId xmlns:a16="http://schemas.microsoft.com/office/drawing/2014/main" val="2295015966"/>
                    </a:ext>
                  </a:extLst>
                </a:gridCol>
              </a:tblGrid>
              <a:tr h="537274">
                <a:tc>
                  <a:txBody>
                    <a:bodyPr/>
                    <a:lstStyle/>
                    <a:p>
                      <a:endParaRPr lang="en-GB" b="0" i="0" dirty="0">
                        <a:latin typeface="Century Gothic" panose="020B0502020202020204" pitchFamily="34" charset="0"/>
                      </a:endParaRPr>
                    </a:p>
                  </a:txBody>
                  <a:tcPr>
                    <a:noFill/>
                  </a:tcPr>
                </a:tc>
                <a:tc>
                  <a:txBody>
                    <a:bodyPr/>
                    <a:lstStyle/>
                    <a:p>
                      <a:endParaRPr lang="en-GB" b="0" i="0" dirty="0">
                        <a:latin typeface="Century Gothic" panose="020B0502020202020204" pitchFamily="34" charset="0"/>
                      </a:endParaRPr>
                    </a:p>
                  </a:txBody>
                  <a:tcPr>
                    <a:noFill/>
                  </a:tcPr>
                </a:tc>
                <a:tc>
                  <a:txBody>
                    <a:bodyPr/>
                    <a:lstStyle/>
                    <a:p>
                      <a:endParaRPr lang="en-GB" b="0" i="0" dirty="0">
                        <a:latin typeface="Century Gothic" panose="020B0502020202020204" pitchFamily="34" charset="0"/>
                      </a:endParaRPr>
                    </a:p>
                  </a:txBody>
                  <a:tcPr>
                    <a:noFill/>
                  </a:tcPr>
                </a:tc>
                <a:tc>
                  <a:txBody>
                    <a:bodyPr/>
                    <a:lstStyle/>
                    <a:p>
                      <a:endParaRPr lang="en-GB" b="0" i="0" dirty="0">
                        <a:latin typeface="Century Gothic" panose="020B0502020202020204" pitchFamily="34" charset="0"/>
                      </a:endParaRPr>
                    </a:p>
                  </a:txBody>
                  <a:tcPr>
                    <a:noFill/>
                  </a:tcPr>
                </a:tc>
                <a:extLst>
                  <a:ext uri="{0D108BD9-81ED-4DB2-BD59-A6C34878D82A}">
                    <a16:rowId xmlns:a16="http://schemas.microsoft.com/office/drawing/2014/main" val="1153431983"/>
                  </a:ext>
                </a:extLst>
              </a:tr>
              <a:tr h="256065">
                <a:tc>
                  <a:txBody>
                    <a:bodyPr/>
                    <a:lstStyle/>
                    <a:p>
                      <a:pPr algn="l"/>
                      <a:r>
                        <a:rPr kumimoji="0" lang="en-U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stickte</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 type of: </a:t>
                      </a:r>
                      <a:endParaRPr lang="en-GB" sz="2000" dirty="0">
                        <a:solidFill>
                          <a:schemeClr val="accent1">
                            <a:lumMod val="50000"/>
                          </a:schemeClr>
                        </a:solidFill>
                      </a:endParaRPr>
                    </a:p>
                  </a:txBody>
                  <a:tcPr/>
                </a:tc>
                <a:tc>
                  <a:txBody>
                    <a:bodyPr/>
                    <a:lstStyle/>
                    <a:p>
                      <a:r>
                        <a:rPr lang="en-GB" sz="2000" b="0" i="0" dirty="0">
                          <a:solidFill>
                            <a:srgbClr val="115076"/>
                          </a:solidFill>
                          <a:latin typeface="Century Gothic" panose="020B0502020202020204" pitchFamily="34" charset="0"/>
                        </a:rPr>
                        <a:t>person</a:t>
                      </a:r>
                    </a:p>
                  </a:txBody>
                  <a:tcPr anchor="ctr"/>
                </a:tc>
                <a:tc>
                  <a:txBody>
                    <a:bodyPr/>
                    <a:lstStyle/>
                    <a:p>
                      <a:r>
                        <a:rPr lang="en-GB" sz="2000" b="0" i="0" dirty="0">
                          <a:solidFill>
                            <a:srgbClr val="115076"/>
                          </a:solidFill>
                          <a:latin typeface="Century Gothic" panose="020B0502020202020204" pitchFamily="34" charset="0"/>
                        </a:rPr>
                        <a:t>activity</a:t>
                      </a:r>
                    </a:p>
                  </a:txBody>
                  <a:tcPr anchor="ctr"/>
                </a:tc>
                <a:tc>
                  <a:txBody>
                    <a:bodyPr/>
                    <a:lstStyle/>
                    <a:p>
                      <a:r>
                        <a:rPr lang="en-GB" sz="2000" b="0" i="0" dirty="0">
                          <a:solidFill>
                            <a:srgbClr val="115076"/>
                          </a:solidFill>
                          <a:latin typeface="Century Gothic" panose="020B0502020202020204" pitchFamily="34" charset="0"/>
                        </a:rPr>
                        <a:t>place</a:t>
                      </a:r>
                    </a:p>
                  </a:txBody>
                  <a:tcPr anchor="ctr"/>
                </a:tc>
                <a:extLst>
                  <a:ext uri="{0D108BD9-81ED-4DB2-BD59-A6C34878D82A}">
                    <a16:rowId xmlns:a16="http://schemas.microsoft.com/office/drawing/2014/main" val="1961458278"/>
                  </a:ext>
                </a:extLst>
              </a:tr>
              <a:tr h="2560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fleißig</a:t>
                      </a:r>
                      <a:endParaRPr lang="en-GB" sz="2000" dirty="0">
                        <a:solidFill>
                          <a:schemeClr val="accent1">
                            <a:lumMod val="50000"/>
                          </a:schemeClr>
                        </a:solidFill>
                      </a:endParaRPr>
                    </a:p>
                  </a:txBody>
                  <a:tcPr/>
                </a:tc>
                <a:tc>
                  <a:txBody>
                    <a:bodyPr/>
                    <a:lstStyle/>
                    <a:p>
                      <a:r>
                        <a:rPr lang="en-GB" sz="2000" b="0" i="0" dirty="0">
                          <a:solidFill>
                            <a:srgbClr val="115076"/>
                          </a:solidFill>
                          <a:latin typeface="Century Gothic" panose="020B0502020202020204" pitchFamily="34" charset="0"/>
                        </a:rPr>
                        <a:t>positive</a:t>
                      </a:r>
                    </a:p>
                  </a:txBody>
                  <a:tcPr anchor="ctr"/>
                </a:tc>
                <a:tc>
                  <a:txBody>
                    <a:bodyPr/>
                    <a:lstStyle/>
                    <a:p>
                      <a:r>
                        <a:rPr lang="en-GB" sz="2000" b="0" i="0" dirty="0">
                          <a:solidFill>
                            <a:srgbClr val="115076"/>
                          </a:solidFill>
                          <a:latin typeface="Century Gothic" panose="020B0502020202020204" pitchFamily="34" charset="0"/>
                        </a:rPr>
                        <a:t>neutral</a:t>
                      </a:r>
                    </a:p>
                  </a:txBody>
                  <a:tcPr anchor="ctr"/>
                </a:tc>
                <a:tc>
                  <a:txBody>
                    <a:bodyPr/>
                    <a:lstStyle/>
                    <a:p>
                      <a:r>
                        <a:rPr lang="en-GB" sz="2000" b="0" i="0" dirty="0">
                          <a:solidFill>
                            <a:srgbClr val="115076"/>
                          </a:solidFill>
                          <a:latin typeface="Century Gothic" panose="020B0502020202020204" pitchFamily="34" charset="0"/>
                        </a:rPr>
                        <a:t>negative</a:t>
                      </a:r>
                    </a:p>
                  </a:txBody>
                  <a:tcPr anchor="ctr"/>
                </a:tc>
                <a:extLst>
                  <a:ext uri="{0D108BD9-81ED-4DB2-BD59-A6C34878D82A}">
                    <a16:rowId xmlns:a16="http://schemas.microsoft.com/office/drawing/2014/main" val="2189313960"/>
                  </a:ext>
                </a:extLst>
              </a:tr>
              <a:tr h="256065">
                <a:tc>
                  <a:txBody>
                    <a:bodyPr/>
                    <a:lstStyle/>
                    <a:p>
                      <a:pPr algn="l"/>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Ferne – relates to:</a:t>
                      </a:r>
                      <a:endParaRPr lang="en-GB" sz="2000" dirty="0">
                        <a:solidFill>
                          <a:schemeClr val="accent1">
                            <a:lumMod val="50000"/>
                          </a:schemeClr>
                        </a:solidFill>
                      </a:endParaRPr>
                    </a:p>
                  </a:txBody>
                  <a:tcPr/>
                </a:tc>
                <a:tc>
                  <a:txBody>
                    <a:bodyPr/>
                    <a:lstStyle/>
                    <a:p>
                      <a:r>
                        <a:rPr lang="en-GB" sz="2000" b="0" i="0" dirty="0">
                          <a:solidFill>
                            <a:srgbClr val="115076"/>
                          </a:solidFill>
                          <a:latin typeface="Century Gothic" panose="020B0502020202020204" pitchFamily="34" charset="0"/>
                        </a:rPr>
                        <a:t>intelligence</a:t>
                      </a:r>
                    </a:p>
                  </a:txBody>
                  <a:tcPr anchor="ctr"/>
                </a:tc>
                <a:tc>
                  <a:txBody>
                    <a:bodyPr/>
                    <a:lstStyle/>
                    <a:p>
                      <a:r>
                        <a:rPr lang="en-GB" sz="2000" b="0" i="0" dirty="0">
                          <a:solidFill>
                            <a:srgbClr val="115076"/>
                          </a:solidFill>
                          <a:latin typeface="Century Gothic" panose="020B0502020202020204" pitchFamily="34" charset="0"/>
                        </a:rPr>
                        <a:t>health</a:t>
                      </a:r>
                    </a:p>
                  </a:txBody>
                  <a:tcPr anchor="ctr"/>
                </a:tc>
                <a:tc>
                  <a:txBody>
                    <a:bodyPr/>
                    <a:lstStyle/>
                    <a:p>
                      <a:r>
                        <a:rPr lang="en-GB" sz="2000" b="0" i="0" dirty="0">
                          <a:solidFill>
                            <a:srgbClr val="115076"/>
                          </a:solidFill>
                          <a:latin typeface="Century Gothic" panose="020B0502020202020204" pitchFamily="34" charset="0"/>
                        </a:rPr>
                        <a:t>location</a:t>
                      </a:r>
                    </a:p>
                  </a:txBody>
                  <a:tcPr anchor="ctr"/>
                </a:tc>
                <a:extLst>
                  <a:ext uri="{0D108BD9-81ED-4DB2-BD59-A6C34878D82A}">
                    <a16:rowId xmlns:a16="http://schemas.microsoft.com/office/drawing/2014/main" val="2344197191"/>
                  </a:ext>
                </a:extLst>
              </a:tr>
              <a:tr h="256065">
                <a:tc>
                  <a:txBody>
                    <a:bodyPr/>
                    <a:lstStyle/>
                    <a:p>
                      <a:pPr algn="l"/>
                      <a:r>
                        <a:rPr kumimoji="0" lang="en-U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Seide</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 type of</a:t>
                      </a:r>
                      <a:endParaRPr lang="en-GB" sz="2000" dirty="0">
                        <a:solidFill>
                          <a:schemeClr val="accent1">
                            <a:lumMod val="50000"/>
                          </a:schemeClr>
                        </a:solidFill>
                      </a:endParaRPr>
                    </a:p>
                  </a:txBody>
                  <a:tcPr/>
                </a:tc>
                <a:tc>
                  <a:txBody>
                    <a:bodyPr/>
                    <a:lstStyle/>
                    <a:p>
                      <a:r>
                        <a:rPr lang="en-GB" sz="2000" b="0" i="0" dirty="0">
                          <a:solidFill>
                            <a:srgbClr val="115076"/>
                          </a:solidFill>
                          <a:latin typeface="Century Gothic" panose="020B0502020202020204" pitchFamily="34" charset="0"/>
                        </a:rPr>
                        <a:t>food</a:t>
                      </a:r>
                    </a:p>
                  </a:txBody>
                  <a:tcPr anchor="ctr"/>
                </a:tc>
                <a:tc>
                  <a:txBody>
                    <a:bodyPr/>
                    <a:lstStyle/>
                    <a:p>
                      <a:r>
                        <a:rPr lang="en-GB" sz="2000" b="0" i="0" dirty="0">
                          <a:solidFill>
                            <a:srgbClr val="115076"/>
                          </a:solidFill>
                          <a:latin typeface="Century Gothic" panose="020B0502020202020204" pitchFamily="34" charset="0"/>
                        </a:rPr>
                        <a:t>material</a:t>
                      </a:r>
                    </a:p>
                  </a:txBody>
                  <a:tcPr anchor="ctr"/>
                </a:tc>
                <a:tc>
                  <a:txBody>
                    <a:bodyPr/>
                    <a:lstStyle/>
                    <a:p>
                      <a:r>
                        <a:rPr lang="en-GB" sz="2000" b="0" i="0" dirty="0">
                          <a:solidFill>
                            <a:srgbClr val="115076"/>
                          </a:solidFill>
                          <a:latin typeface="Century Gothic" panose="020B0502020202020204" pitchFamily="34" charset="0"/>
                        </a:rPr>
                        <a:t>animal</a:t>
                      </a:r>
                    </a:p>
                  </a:txBody>
                  <a:tcPr anchor="ctr"/>
                </a:tc>
                <a:extLst>
                  <a:ext uri="{0D108BD9-81ED-4DB2-BD59-A6C34878D82A}">
                    <a16:rowId xmlns:a16="http://schemas.microsoft.com/office/drawing/2014/main" val="1972389626"/>
                  </a:ext>
                </a:extLst>
              </a:tr>
            </a:tbl>
          </a:graphicData>
        </a:graphic>
      </p:graphicFrame>
      <p:sp>
        <p:nvSpPr>
          <p:cNvPr id="17" name="Rectangle 16">
            <a:extLst>
              <a:ext uri="{FF2B5EF4-FFF2-40B4-BE49-F238E27FC236}">
                <a16:creationId xmlns:a16="http://schemas.microsoft.com/office/drawing/2014/main" id="{B349E904-A9C9-42EC-8F5F-2463C0277C79}"/>
              </a:ext>
            </a:extLst>
          </p:cNvPr>
          <p:cNvSpPr/>
          <p:nvPr/>
        </p:nvSpPr>
        <p:spPr>
          <a:xfrm>
            <a:off x="6053652" y="2940607"/>
            <a:ext cx="1747783" cy="39247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dirty="0" err="1">
                <a:solidFill>
                  <a:srgbClr val="002060"/>
                </a:solidFill>
                <a:latin typeface="Century Gothic" panose="020F0302020204030204"/>
              </a:rPr>
              <a:t>embroider</a:t>
            </a:r>
            <a:endPar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5EDE14EA-0DE6-4C71-84DA-54A5EE79618B}"/>
              </a:ext>
            </a:extLst>
          </p:cNvPr>
          <p:cNvSpPr/>
          <p:nvPr/>
        </p:nvSpPr>
        <p:spPr>
          <a:xfrm>
            <a:off x="6053650" y="3748082"/>
            <a:ext cx="1747783" cy="39247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distance</a:t>
            </a:r>
          </a:p>
        </p:txBody>
      </p:sp>
      <p:sp>
        <p:nvSpPr>
          <p:cNvPr id="19" name="Rectangle 18">
            <a:extLst>
              <a:ext uri="{FF2B5EF4-FFF2-40B4-BE49-F238E27FC236}">
                <a16:creationId xmlns:a16="http://schemas.microsoft.com/office/drawing/2014/main" id="{2D023C3A-BF48-4E31-923B-305C682986E8}"/>
              </a:ext>
            </a:extLst>
          </p:cNvPr>
          <p:cNvSpPr/>
          <p:nvPr/>
        </p:nvSpPr>
        <p:spPr>
          <a:xfrm>
            <a:off x="6053652" y="4086894"/>
            <a:ext cx="1747783" cy="39247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err="1">
                <a:solidFill>
                  <a:srgbClr val="002060"/>
                </a:solidFill>
                <a:latin typeface="Century Gothic" panose="020F0302020204030204"/>
              </a:rPr>
              <a:t>silk</a:t>
            </a:r>
            <a:endPar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BBC41E25-4069-46F6-A31E-51F0F3BCE45B}"/>
              </a:ext>
            </a:extLst>
          </p:cNvPr>
          <p:cNvSpPr/>
          <p:nvPr/>
        </p:nvSpPr>
        <p:spPr>
          <a:xfrm>
            <a:off x="6053651" y="3342535"/>
            <a:ext cx="1747783" cy="40340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hardworking</a:t>
            </a:r>
            <a:endPar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F0CE6069-D84B-4C1E-B5F3-DDD179A15604}"/>
              </a:ext>
            </a:extLst>
          </p:cNvPr>
          <p:cNvSpPr/>
          <p:nvPr/>
        </p:nvSpPr>
        <p:spPr>
          <a:xfrm>
            <a:off x="9534545" y="3011300"/>
            <a:ext cx="1050402" cy="222391"/>
          </a:xfrm>
          <a:prstGeom prst="round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F798BF33-7B7B-487D-A979-154009C8DDE2}"/>
              </a:ext>
            </a:extLst>
          </p:cNvPr>
          <p:cNvSpPr/>
          <p:nvPr/>
        </p:nvSpPr>
        <p:spPr>
          <a:xfrm>
            <a:off x="10879677" y="3765327"/>
            <a:ext cx="1021995" cy="283811"/>
          </a:xfrm>
          <a:prstGeom prst="round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D79F3F8B-980A-4D74-BE84-96F6D0A876BC}"/>
              </a:ext>
            </a:extLst>
          </p:cNvPr>
          <p:cNvSpPr/>
          <p:nvPr/>
        </p:nvSpPr>
        <p:spPr>
          <a:xfrm>
            <a:off x="7858362" y="3406323"/>
            <a:ext cx="1115416" cy="276900"/>
          </a:xfrm>
          <a:prstGeom prst="round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16222CD2-A7F2-4C49-A00F-C59ACFB17246}"/>
              </a:ext>
            </a:extLst>
          </p:cNvPr>
          <p:cNvSpPr/>
          <p:nvPr/>
        </p:nvSpPr>
        <p:spPr>
          <a:xfrm>
            <a:off x="9534544" y="4199218"/>
            <a:ext cx="1112337" cy="280154"/>
          </a:xfrm>
          <a:prstGeom prst="round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48B0DA61-3973-154F-80CC-8E6EE1FE2420}"/>
              </a:ext>
            </a:extLst>
          </p:cNvPr>
          <p:cNvSpPr txBox="1"/>
          <p:nvPr/>
        </p:nvSpPr>
        <p:spPr>
          <a:xfrm>
            <a:off x="5220075" y="1957328"/>
            <a:ext cx="6909777" cy="830997"/>
          </a:xfrm>
          <a:prstGeom prst="rect">
            <a:avLst/>
          </a:prstGeom>
          <a:solidFill>
            <a:srgbClr val="EBEFF7"/>
          </a:solidFill>
        </p:spPr>
        <p:txBody>
          <a:bodyPr wrap="square" rtlCol="0">
            <a:spAutoFit/>
          </a:bodyPr>
          <a:lstStyle/>
          <a:p>
            <a:pPr lvl="0">
              <a:defRPr/>
            </a:pPr>
            <a:r>
              <a:rPr lang="fr-FR" sz="2400" dirty="0">
                <a:solidFill>
                  <a:srgbClr val="4472C4">
                    <a:lumMod val="50000"/>
                  </a:srgbClr>
                </a:solidFill>
                <a:latin typeface="Century Gothic" panose="020B0502020202020204" pitchFamily="34" charset="0"/>
              </a:rPr>
              <a:t>1. Use the </a:t>
            </a:r>
            <a:r>
              <a:rPr lang="fr-FR" sz="2400" dirty="0" err="1">
                <a:solidFill>
                  <a:srgbClr val="4472C4">
                    <a:lumMod val="50000"/>
                  </a:srgbClr>
                </a:solidFill>
                <a:latin typeface="Century Gothic" panose="020B0502020202020204" pitchFamily="34" charset="0"/>
              </a:rPr>
              <a:t>words</a:t>
            </a:r>
            <a:r>
              <a:rPr lang="fr-FR" sz="2400" dirty="0">
                <a:solidFill>
                  <a:srgbClr val="4472C4">
                    <a:lumMod val="50000"/>
                  </a:srgbClr>
                </a:solidFill>
                <a:latin typeface="Century Gothic" panose="020B0502020202020204" pitchFamily="34" charset="0"/>
              </a:rPr>
              <a:t> </a:t>
            </a:r>
            <a:r>
              <a:rPr lang="fr-FR" sz="2400" dirty="0" err="1">
                <a:solidFill>
                  <a:srgbClr val="4472C4">
                    <a:lumMod val="50000"/>
                  </a:srgbClr>
                </a:solidFill>
                <a:latin typeface="Century Gothic" panose="020B0502020202020204" pitchFamily="34" charset="0"/>
              </a:rPr>
              <a:t>you</a:t>
            </a:r>
            <a:r>
              <a:rPr lang="fr-FR" sz="2400" dirty="0">
                <a:solidFill>
                  <a:srgbClr val="4472C4">
                    <a:lumMod val="50000"/>
                  </a:srgbClr>
                </a:solidFill>
                <a:latin typeface="Century Gothic" panose="020B0502020202020204" pitchFamily="34" charset="0"/>
              </a:rPr>
              <a:t> know to </a:t>
            </a:r>
            <a:r>
              <a:rPr lang="fr-FR" sz="2400" dirty="0" err="1">
                <a:solidFill>
                  <a:srgbClr val="4472C4">
                    <a:lumMod val="50000"/>
                  </a:srgbClr>
                </a:solidFill>
                <a:latin typeface="Century Gothic" panose="020B0502020202020204" pitchFamily="34" charset="0"/>
              </a:rPr>
              <a:t>understand</a:t>
            </a:r>
            <a:r>
              <a:rPr lang="fr-FR" sz="2400" dirty="0">
                <a:solidFill>
                  <a:srgbClr val="4472C4">
                    <a:lumMod val="50000"/>
                  </a:srgbClr>
                </a:solidFill>
                <a:latin typeface="Century Gothic" panose="020B0502020202020204" pitchFamily="34" charset="0"/>
              </a:rPr>
              <a:t> the </a:t>
            </a:r>
          </a:p>
          <a:p>
            <a:pPr lvl="0">
              <a:defRPr/>
            </a:pPr>
            <a:r>
              <a:rPr lang="fr-FR" sz="2400" dirty="0" err="1">
                <a:solidFill>
                  <a:srgbClr val="4472C4">
                    <a:lumMod val="50000"/>
                  </a:srgbClr>
                </a:solidFill>
                <a:latin typeface="Century Gothic" panose="020B0502020202020204" pitchFamily="34" charset="0"/>
              </a:rPr>
              <a:t>general</a:t>
            </a:r>
            <a:r>
              <a:rPr lang="fr-FR" sz="2400" dirty="0">
                <a:solidFill>
                  <a:srgbClr val="4472C4">
                    <a:lumMod val="50000"/>
                  </a:srgbClr>
                </a:solidFill>
                <a:latin typeface="Century Gothic" panose="020B0502020202020204" pitchFamily="34" charset="0"/>
              </a:rPr>
              <a:t> </a:t>
            </a:r>
            <a:r>
              <a:rPr lang="fr-FR" sz="2400" dirty="0" err="1">
                <a:solidFill>
                  <a:srgbClr val="4472C4">
                    <a:lumMod val="50000"/>
                  </a:srgbClr>
                </a:solidFill>
                <a:latin typeface="Century Gothic" panose="020B0502020202020204" pitchFamily="34" charset="0"/>
              </a:rPr>
              <a:t>meaning</a:t>
            </a:r>
            <a:r>
              <a:rPr lang="fr-FR" sz="2400" dirty="0">
                <a:solidFill>
                  <a:srgbClr val="4472C4">
                    <a:lumMod val="50000"/>
                  </a:srgbClr>
                </a:solidFill>
                <a:latin typeface="Century Gothic" panose="020B0502020202020204" pitchFamily="34" charset="0"/>
              </a:rPr>
              <a:t> of the </a:t>
            </a:r>
            <a:r>
              <a:rPr lang="fr-FR" sz="2400" dirty="0" err="1">
                <a:solidFill>
                  <a:srgbClr val="4472C4">
                    <a:lumMod val="50000"/>
                  </a:srgbClr>
                </a:solidFill>
                <a:latin typeface="Century Gothic" panose="020B0502020202020204" pitchFamily="34" charset="0"/>
              </a:rPr>
              <a:t>words</a:t>
            </a:r>
            <a:r>
              <a:rPr lang="fr-FR" sz="2400" dirty="0">
                <a:solidFill>
                  <a:srgbClr val="4472C4">
                    <a:lumMod val="50000"/>
                  </a:srgbClr>
                </a:solidFill>
                <a:latin typeface="Century Gothic" panose="020B0502020202020204" pitchFamily="34" charset="0"/>
              </a:rPr>
              <a:t> in </a:t>
            </a:r>
            <a:r>
              <a:rPr lang="fr-FR" sz="2400" dirty="0" err="1">
                <a:solidFill>
                  <a:srgbClr val="4472C4">
                    <a:lumMod val="50000"/>
                  </a:srgbClr>
                </a:solidFill>
                <a:latin typeface="Century Gothic" panose="020B0502020202020204" pitchFamily="34" charset="0"/>
              </a:rPr>
              <a:t>bold</a:t>
            </a:r>
            <a:r>
              <a:rPr lang="fr-FR" sz="2400" dirty="0">
                <a:solidFill>
                  <a:srgbClr val="4472C4">
                    <a:lumMod val="50000"/>
                  </a:srgbClr>
                </a:solidFill>
                <a:latin typeface="Century Gothic" panose="020B0502020202020204" pitchFamily="34" charset="0"/>
              </a:rPr>
              <a:t>:</a:t>
            </a:r>
          </a:p>
        </p:txBody>
      </p:sp>
      <p:pic>
        <p:nvPicPr>
          <p:cNvPr id="26" name="Picture 2" descr="Needlework, Embroidery, Sewing, Buttons, Pins, Thread">
            <a:extLst>
              <a:ext uri="{FF2B5EF4-FFF2-40B4-BE49-F238E27FC236}">
                <a16:creationId xmlns:a16="http://schemas.microsoft.com/office/drawing/2014/main" id="{E0E709DD-9365-6843-9F82-708206D57ED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19711" y="4382508"/>
            <a:ext cx="2654340" cy="1990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36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2" grpId="0" animBg="1"/>
      <p:bldP spid="16" grpId="0" animBg="1"/>
      <p:bldP spid="23" grpId="0" animBg="1"/>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7051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A46E87A5-B965-4178-9C13-55ACD3373334}"/>
              </a:ext>
            </a:extLst>
          </p:cNvPr>
          <p:cNvGraphicFramePr>
            <a:graphicFrameLocks noGrp="1"/>
          </p:cNvGraphicFramePr>
          <p:nvPr/>
        </p:nvGraphicFramePr>
        <p:xfrm>
          <a:off x="234675" y="1812026"/>
          <a:ext cx="11722653" cy="4473603"/>
        </p:xfrm>
        <a:graphic>
          <a:graphicData uri="http://schemas.openxmlformats.org/drawingml/2006/table">
            <a:tbl>
              <a:tblPr firstRow="1" bandRow="1">
                <a:tableStyleId>{00A15C55-8517-42AA-B614-E9B94910E393}</a:tableStyleId>
              </a:tblPr>
              <a:tblGrid>
                <a:gridCol w="693580">
                  <a:extLst>
                    <a:ext uri="{9D8B030D-6E8A-4147-A177-3AD203B41FA5}">
                      <a16:colId xmlns:a16="http://schemas.microsoft.com/office/drawing/2014/main" val="2607353726"/>
                    </a:ext>
                  </a:extLst>
                </a:gridCol>
                <a:gridCol w="9033163">
                  <a:extLst>
                    <a:ext uri="{9D8B030D-6E8A-4147-A177-3AD203B41FA5}">
                      <a16:colId xmlns:a16="http://schemas.microsoft.com/office/drawing/2014/main" val="1600817978"/>
                    </a:ext>
                  </a:extLst>
                </a:gridCol>
                <a:gridCol w="997527">
                  <a:extLst>
                    <a:ext uri="{9D8B030D-6E8A-4147-A177-3AD203B41FA5}">
                      <a16:colId xmlns:a16="http://schemas.microsoft.com/office/drawing/2014/main" val="4128092149"/>
                    </a:ext>
                  </a:extLst>
                </a:gridCol>
                <a:gridCol w="998383">
                  <a:extLst>
                    <a:ext uri="{9D8B030D-6E8A-4147-A177-3AD203B41FA5}">
                      <a16:colId xmlns:a16="http://schemas.microsoft.com/office/drawing/2014/main" val="2609792770"/>
                    </a:ext>
                  </a:extLst>
                </a:gridCol>
              </a:tblGrid>
              <a:tr h="497067">
                <a:tc>
                  <a:txBody>
                    <a:bodyPr/>
                    <a:lstStyle/>
                    <a:p>
                      <a:endParaRPr lang="en-GB" b="0" i="0" dirty="0">
                        <a:latin typeface="Century Gothic" panose="020B0502020202020204" pitchFamily="34" charset="0"/>
                      </a:endParaRPr>
                    </a:p>
                  </a:txBody>
                  <a:tcPr>
                    <a:noFill/>
                  </a:tcPr>
                </a:tc>
                <a:tc>
                  <a:txBody>
                    <a:bodyPr/>
                    <a:lstStyle/>
                    <a:p>
                      <a:endParaRPr lang="en-GB" b="0" i="0" dirty="0">
                        <a:latin typeface="Century Gothic" panose="020B0502020202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rPr>
                        <a:t>w</a:t>
                      </a:r>
                      <a:endParaRPr lang="en-GB" sz="24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dirty="0">
                          <a:latin typeface="Century Gothic" panose="020B0502020202020204" pitchFamily="34" charset="0"/>
                        </a:rPr>
                        <a:t>v</a:t>
                      </a:r>
                    </a:p>
                  </a:txBody>
                  <a:tcPr/>
                </a:tc>
                <a:extLst>
                  <a:ext uri="{0D108BD9-81ED-4DB2-BD59-A6C34878D82A}">
                    <a16:rowId xmlns:a16="http://schemas.microsoft.com/office/drawing/2014/main" val="1153431983"/>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GB" sz="2000" b="0" i="0" dirty="0">
                          <a:solidFill>
                            <a:srgbClr val="115076"/>
                          </a:solidFill>
                          <a:latin typeface="Century Gothic" panose="020B0502020202020204" pitchFamily="34" charset="0"/>
                        </a:rPr>
                        <a:t>Der </a:t>
                      </a:r>
                      <a:r>
                        <a:rPr lang="en-GB" sz="2000" dirty="0" err="1">
                          <a:solidFill>
                            <a:srgbClr val="115076"/>
                          </a:solidFill>
                        </a:rPr>
                        <a:t>internationale</a:t>
                      </a:r>
                      <a:r>
                        <a:rPr lang="en-GB" sz="2000" dirty="0">
                          <a:solidFill>
                            <a:srgbClr val="115076"/>
                          </a:solidFill>
                        </a:rPr>
                        <a:t>   </a:t>
                      </a:r>
                      <a:r>
                        <a:rPr lang="en-GB" sz="2000" b="1" dirty="0" err="1">
                          <a:solidFill>
                            <a:srgbClr val="115076"/>
                          </a:solidFill>
                        </a:rPr>
                        <a:t>W</a:t>
                      </a:r>
                      <a:r>
                        <a:rPr lang="en-GB" sz="2000" dirty="0" err="1">
                          <a:solidFill>
                            <a:srgbClr val="115076"/>
                          </a:solidFill>
                        </a:rPr>
                        <a:t>eltfrauentag</a:t>
                      </a:r>
                      <a:r>
                        <a:rPr lang="en-GB" sz="2000" dirty="0">
                          <a:solidFill>
                            <a:srgbClr val="115076"/>
                          </a:solidFill>
                        </a:rPr>
                        <a:t> </a:t>
                      </a:r>
                      <a:r>
                        <a:rPr lang="en-GB" sz="2000" dirty="0" err="1">
                          <a:solidFill>
                            <a:srgbClr val="115076"/>
                          </a:solidFill>
                        </a:rPr>
                        <a:t>ist</a:t>
                      </a:r>
                      <a:r>
                        <a:rPr lang="en-GB" sz="2000" dirty="0">
                          <a:solidFill>
                            <a:srgbClr val="115076"/>
                          </a:solidFill>
                        </a:rPr>
                        <a:t> am 8. </a:t>
                      </a:r>
                      <a:r>
                        <a:rPr lang="en-GB" sz="2000" dirty="0" err="1">
                          <a:solidFill>
                            <a:srgbClr val="115076"/>
                          </a:solidFill>
                        </a:rPr>
                        <a:t>März</a:t>
                      </a:r>
                      <a:r>
                        <a:rPr lang="en-GB" sz="2000" dirty="0">
                          <a:solidFill>
                            <a:srgbClr val="115076"/>
                          </a:solidFill>
                        </a:rPr>
                        <a:t>.</a:t>
                      </a: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171492714"/>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de-DE" sz="2000" b="0" i="0" dirty="0">
                          <a:solidFill>
                            <a:srgbClr val="115076"/>
                          </a:solidFill>
                          <a:latin typeface="Century Gothic" panose="020B0502020202020204" pitchFamily="34" charset="0"/>
                        </a:rPr>
                        <a:t>In Armenien ist der Tag des   </a:t>
                      </a:r>
                      <a:r>
                        <a:rPr lang="de-DE" sz="2000" b="1" dirty="0">
                          <a:solidFill>
                            <a:srgbClr val="115076"/>
                          </a:solidFill>
                        </a:rPr>
                        <a:t>W</a:t>
                      </a:r>
                      <a:r>
                        <a:rPr lang="de-DE" sz="2000" dirty="0">
                          <a:solidFill>
                            <a:srgbClr val="115076"/>
                          </a:solidFill>
                        </a:rPr>
                        <a:t>issens und der Literatur am 1. September.</a:t>
                      </a:r>
                      <a:endParaRPr lang="en-GB" sz="2000" dirty="0">
                        <a:solidFill>
                          <a:srgbClr val="115076"/>
                        </a:solidFill>
                      </a:endParaRP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961458278"/>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GB" sz="2000" b="0" i="0" dirty="0">
                          <a:solidFill>
                            <a:srgbClr val="115076"/>
                          </a:solidFill>
                          <a:latin typeface="Century Gothic" panose="020B0502020202020204" pitchFamily="34" charset="0"/>
                        </a:rPr>
                        <a:t>Bots</a:t>
                      </a:r>
                      <a:r>
                        <a:rPr lang="en-GB" sz="2000" b="1" dirty="0">
                          <a:solidFill>
                            <a:srgbClr val="115076"/>
                          </a:solidFill>
                        </a:rPr>
                        <a:t>w</a:t>
                      </a:r>
                      <a:r>
                        <a:rPr lang="en-GB" sz="2000" dirty="0">
                          <a:solidFill>
                            <a:srgbClr val="115076"/>
                          </a:solidFill>
                        </a:rPr>
                        <a:t>ana Tag </a:t>
                      </a:r>
                      <a:r>
                        <a:rPr lang="en-GB" sz="2000" dirty="0" err="1">
                          <a:solidFill>
                            <a:srgbClr val="115076"/>
                          </a:solidFill>
                        </a:rPr>
                        <a:t>ist</a:t>
                      </a:r>
                      <a:r>
                        <a:rPr lang="en-GB" sz="2000" dirty="0">
                          <a:solidFill>
                            <a:srgbClr val="115076"/>
                          </a:solidFill>
                        </a:rPr>
                        <a:t> am 30. September.</a:t>
                      </a: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189313960"/>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de-DE" sz="2000" b="0" i="0" dirty="0">
                          <a:solidFill>
                            <a:srgbClr val="115076"/>
                          </a:solidFill>
                          <a:latin typeface="Century Gothic" panose="020B0502020202020204" pitchFamily="34" charset="0"/>
                        </a:rPr>
                        <a:t>In Deutschland findet der   </a:t>
                      </a:r>
                      <a:r>
                        <a:rPr lang="de-DE" sz="2000" b="1" dirty="0">
                          <a:solidFill>
                            <a:srgbClr val="115076"/>
                          </a:solidFill>
                        </a:rPr>
                        <a:t>V</a:t>
                      </a:r>
                      <a:r>
                        <a:rPr lang="de-DE" sz="2000" dirty="0">
                          <a:solidFill>
                            <a:srgbClr val="115076"/>
                          </a:solidFill>
                        </a:rPr>
                        <a:t>atertag   normalerweise im Mai statt.</a:t>
                      </a:r>
                      <a:endParaRPr lang="en-GB" sz="2000" dirty="0">
                        <a:solidFill>
                          <a:srgbClr val="115076"/>
                        </a:solidFill>
                      </a:endParaRP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344197191"/>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b="0" i="0" dirty="0">
                          <a:solidFill>
                            <a:srgbClr val="115076"/>
                          </a:solidFill>
                          <a:latin typeface="Century Gothic" panose="020B0502020202020204" pitchFamily="34" charset="0"/>
                        </a:rPr>
                        <a:t>Der  </a:t>
                      </a:r>
                      <a:r>
                        <a:rPr lang="de-DE" sz="2000" b="1" dirty="0">
                          <a:solidFill>
                            <a:srgbClr val="115076"/>
                          </a:solidFill>
                        </a:rPr>
                        <a:t>V</a:t>
                      </a:r>
                      <a:r>
                        <a:rPr lang="de-DE" sz="2000" dirty="0">
                          <a:solidFill>
                            <a:srgbClr val="115076"/>
                          </a:solidFill>
                        </a:rPr>
                        <a:t>orabend  von Rosch ha-Schana ist ein jüdisches Fest.</a:t>
                      </a:r>
                      <a:endParaRPr lang="en-GB" sz="2000" dirty="0">
                        <a:solidFill>
                          <a:srgbClr val="115076"/>
                        </a:solidFill>
                      </a:endParaRP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972389626"/>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dirty="0" err="1">
                          <a:solidFill>
                            <a:srgbClr val="115076"/>
                          </a:solidFill>
                          <a:latin typeface="Century Gothic" panose="020B0502020202020204" pitchFamily="34" charset="0"/>
                        </a:rPr>
                        <a:t>Im</a:t>
                      </a:r>
                      <a:r>
                        <a:rPr lang="en-GB" sz="2000" dirty="0">
                          <a:solidFill>
                            <a:srgbClr val="115076"/>
                          </a:solidFill>
                        </a:rPr>
                        <a:t> </a:t>
                      </a:r>
                      <a:r>
                        <a:rPr lang="en-GB" sz="2000" dirty="0" err="1">
                          <a:solidFill>
                            <a:srgbClr val="115076"/>
                          </a:solidFill>
                        </a:rPr>
                        <a:t>Dezember</a:t>
                      </a:r>
                      <a:r>
                        <a:rPr lang="en-GB" sz="2000" dirty="0">
                          <a:solidFill>
                            <a:srgbClr val="115076"/>
                          </a:solidFill>
                        </a:rPr>
                        <a:t> </a:t>
                      </a:r>
                      <a:r>
                        <a:rPr lang="en-GB" sz="2000" dirty="0" err="1">
                          <a:solidFill>
                            <a:srgbClr val="115076"/>
                          </a:solidFill>
                        </a:rPr>
                        <a:t>feiere</a:t>
                      </a:r>
                      <a:r>
                        <a:rPr lang="en-GB" sz="2000" dirty="0">
                          <a:solidFill>
                            <a:srgbClr val="115076"/>
                          </a:solidFill>
                        </a:rPr>
                        <a:t> ich </a:t>
                      </a:r>
                      <a:r>
                        <a:rPr lang="en-GB" sz="2000" dirty="0" err="1">
                          <a:solidFill>
                            <a:srgbClr val="115076"/>
                          </a:solidFill>
                        </a:rPr>
                        <a:t>gern</a:t>
                      </a:r>
                      <a:r>
                        <a:rPr lang="en-GB" sz="2000" dirty="0">
                          <a:solidFill>
                            <a:srgbClr val="115076"/>
                          </a:solidFill>
                        </a:rPr>
                        <a:t> </a:t>
                      </a:r>
                      <a:r>
                        <a:rPr lang="en-GB" sz="2000" b="1" dirty="0" err="1">
                          <a:solidFill>
                            <a:srgbClr val="115076"/>
                          </a:solidFill>
                        </a:rPr>
                        <a:t>W</a:t>
                      </a:r>
                      <a:r>
                        <a:rPr lang="en-GB" sz="2000" dirty="0" err="1">
                          <a:solidFill>
                            <a:srgbClr val="115076"/>
                          </a:solidFill>
                        </a:rPr>
                        <a:t>eihnachten</a:t>
                      </a:r>
                      <a:r>
                        <a:rPr lang="en-GB" sz="2000" dirty="0">
                          <a:solidFill>
                            <a:srgbClr val="115076"/>
                          </a:solidFill>
                        </a:rPr>
                        <a:t>! </a:t>
                      </a: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664931564"/>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de-DE" sz="2000" b="0" i="0" dirty="0">
                          <a:solidFill>
                            <a:srgbClr val="115076"/>
                          </a:solidFill>
                          <a:latin typeface="Century Gothic" panose="020B0502020202020204" pitchFamily="34" charset="0"/>
                        </a:rPr>
                        <a:t>Der Tag der spanischen   </a:t>
                      </a:r>
                      <a:r>
                        <a:rPr lang="de-DE" sz="2000" b="1" dirty="0">
                          <a:solidFill>
                            <a:srgbClr val="115076"/>
                          </a:solidFill>
                        </a:rPr>
                        <a:t>V</a:t>
                      </a:r>
                      <a:r>
                        <a:rPr lang="de-DE" sz="2000" dirty="0">
                          <a:solidFill>
                            <a:srgbClr val="115076"/>
                          </a:solidFill>
                        </a:rPr>
                        <a:t>erfassung  ist am 6. Dezember.</a:t>
                      </a:r>
                      <a:endParaRPr lang="en-GB" sz="2000" dirty="0">
                        <a:solidFill>
                          <a:srgbClr val="115076"/>
                        </a:solidFill>
                      </a:endParaRP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371851735"/>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dirty="0">
                          <a:solidFill>
                            <a:srgbClr val="115076"/>
                          </a:solidFill>
                          <a:latin typeface="Century Gothic" panose="020B0502020202020204" pitchFamily="34" charset="0"/>
                        </a:rPr>
                        <a:t>In Deutschland </a:t>
                      </a:r>
                      <a:r>
                        <a:rPr lang="en-GB" sz="2000" dirty="0" err="1">
                          <a:solidFill>
                            <a:srgbClr val="115076"/>
                          </a:solidFill>
                        </a:rPr>
                        <a:t>feiert</a:t>
                      </a:r>
                      <a:r>
                        <a:rPr lang="en-GB" sz="2000" dirty="0">
                          <a:solidFill>
                            <a:srgbClr val="115076"/>
                          </a:solidFill>
                        </a:rPr>
                        <a:t> man   Sil</a:t>
                      </a:r>
                      <a:r>
                        <a:rPr lang="en-GB" sz="2000" b="1" dirty="0">
                          <a:solidFill>
                            <a:srgbClr val="115076"/>
                          </a:solidFill>
                        </a:rPr>
                        <a:t>v</a:t>
                      </a:r>
                      <a:r>
                        <a:rPr lang="en-GB" sz="2000" dirty="0">
                          <a:solidFill>
                            <a:srgbClr val="115076"/>
                          </a:solidFill>
                        </a:rPr>
                        <a:t>ester  am 31. </a:t>
                      </a:r>
                      <a:r>
                        <a:rPr lang="en-GB" sz="2000" dirty="0" err="1">
                          <a:solidFill>
                            <a:srgbClr val="115076"/>
                          </a:solidFill>
                        </a:rPr>
                        <a:t>Dezember</a:t>
                      </a:r>
                      <a:r>
                        <a:rPr lang="en-GB" sz="2000" dirty="0">
                          <a:solidFill>
                            <a:srgbClr val="115076"/>
                          </a:solidFill>
                        </a:rPr>
                        <a:t>. </a:t>
                      </a: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736239533"/>
                  </a:ext>
                </a:extLst>
              </a:tr>
            </a:tbl>
          </a:graphicData>
        </a:graphic>
      </p:graphicFrame>
      <p:sp>
        <p:nvSpPr>
          <p:cNvPr id="2" name="TextBox 1">
            <a:extLst>
              <a:ext uri="{FF2B5EF4-FFF2-40B4-BE49-F238E27FC236}">
                <a16:creationId xmlns:a16="http://schemas.microsoft.com/office/drawing/2014/main" id="{E050899D-8A70-334E-8FB4-7B4C2291EFCB}"/>
              </a:ext>
            </a:extLst>
          </p:cNvPr>
          <p:cNvSpPr txBox="1"/>
          <p:nvPr/>
        </p:nvSpPr>
        <p:spPr>
          <a:xfrm>
            <a:off x="190669" y="1761993"/>
            <a:ext cx="43178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Action Button: Custom 16">
            <a:hlinkClick r:id="" action="ppaction://noaction" highlightClick="1">
              <a:snd r:embed="rId4" name="Slide 2 1 wav.wav"/>
            </a:hlinkClick>
            <a:extLst>
              <a:ext uri="{FF2B5EF4-FFF2-40B4-BE49-F238E27FC236}">
                <a16:creationId xmlns:a16="http://schemas.microsoft.com/office/drawing/2014/main" id="{D44DAFCD-FF81-4535-A517-C09C9CFF6CD5}"/>
              </a:ext>
            </a:extLst>
          </p:cNvPr>
          <p:cNvSpPr/>
          <p:nvPr/>
        </p:nvSpPr>
        <p:spPr>
          <a:xfrm>
            <a:off x="360733" y="239371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5" name="Slide 2 2.wav"/>
            </a:hlinkClick>
            <a:extLst>
              <a:ext uri="{FF2B5EF4-FFF2-40B4-BE49-F238E27FC236}">
                <a16:creationId xmlns:a16="http://schemas.microsoft.com/office/drawing/2014/main" id="{A17D407A-CBD1-43A0-8F61-47412A090ABC}"/>
              </a:ext>
            </a:extLst>
          </p:cNvPr>
          <p:cNvSpPr/>
          <p:nvPr/>
        </p:nvSpPr>
        <p:spPr>
          <a:xfrm>
            <a:off x="360733" y="287695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6" name="Slide 2 3.wav"/>
            </a:hlinkClick>
            <a:extLst>
              <a:ext uri="{FF2B5EF4-FFF2-40B4-BE49-F238E27FC236}">
                <a16:creationId xmlns:a16="http://schemas.microsoft.com/office/drawing/2014/main" id="{34E15F44-80F9-4C32-BAD6-60137ACC12CD}"/>
              </a:ext>
            </a:extLst>
          </p:cNvPr>
          <p:cNvSpPr/>
          <p:nvPr/>
        </p:nvSpPr>
        <p:spPr>
          <a:xfrm>
            <a:off x="360733" y="338743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16">
            <a:hlinkClick r:id="" action="ppaction://noaction" highlightClick="1">
              <a:snd r:embed="rId7" name="Slide 2 4.wav"/>
            </a:hlinkClick>
            <a:extLst>
              <a:ext uri="{FF2B5EF4-FFF2-40B4-BE49-F238E27FC236}">
                <a16:creationId xmlns:a16="http://schemas.microsoft.com/office/drawing/2014/main" id="{0255DFE2-5266-4C5B-B418-01A6A974DC42}"/>
              </a:ext>
            </a:extLst>
          </p:cNvPr>
          <p:cNvSpPr/>
          <p:nvPr/>
        </p:nvSpPr>
        <p:spPr>
          <a:xfrm>
            <a:off x="360733" y="38922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8" name="Slide 2 5.wav"/>
            </a:hlinkClick>
            <a:extLst>
              <a:ext uri="{FF2B5EF4-FFF2-40B4-BE49-F238E27FC236}">
                <a16:creationId xmlns:a16="http://schemas.microsoft.com/office/drawing/2014/main" id="{AB7EFECB-89B1-42EE-AC0F-63D40E9977F3}"/>
              </a:ext>
            </a:extLst>
          </p:cNvPr>
          <p:cNvSpPr/>
          <p:nvPr/>
        </p:nvSpPr>
        <p:spPr>
          <a:xfrm>
            <a:off x="360733" y="439708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9" name="Slide 2 6.wav"/>
            </a:hlinkClick>
            <a:extLst>
              <a:ext uri="{FF2B5EF4-FFF2-40B4-BE49-F238E27FC236}">
                <a16:creationId xmlns:a16="http://schemas.microsoft.com/office/drawing/2014/main" id="{266A0285-02A6-4449-ADCB-8EE316E4E304}"/>
              </a:ext>
            </a:extLst>
          </p:cNvPr>
          <p:cNvSpPr/>
          <p:nvPr/>
        </p:nvSpPr>
        <p:spPr>
          <a:xfrm>
            <a:off x="360733" y="487486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3" name="Action Button: Custom 16">
            <a:hlinkClick r:id="" action="ppaction://noaction" highlightClick="1">
              <a:snd r:embed="rId10" name="Slide 2 7.wav"/>
            </a:hlinkClick>
            <a:extLst>
              <a:ext uri="{FF2B5EF4-FFF2-40B4-BE49-F238E27FC236}">
                <a16:creationId xmlns:a16="http://schemas.microsoft.com/office/drawing/2014/main" id="{654C4874-E6CC-40EF-BEC3-176A5AD4C556}"/>
              </a:ext>
            </a:extLst>
          </p:cNvPr>
          <p:cNvSpPr/>
          <p:nvPr/>
        </p:nvSpPr>
        <p:spPr>
          <a:xfrm>
            <a:off x="360733" y="535810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4" name="Action Button: Custom 16">
            <a:hlinkClick r:id="" action="ppaction://noaction" highlightClick="1">
              <a:snd r:embed="rId11" name="Slide 2 8.wav"/>
            </a:hlinkClick>
            <a:extLst>
              <a:ext uri="{FF2B5EF4-FFF2-40B4-BE49-F238E27FC236}">
                <a16:creationId xmlns:a16="http://schemas.microsoft.com/office/drawing/2014/main" id="{DDA08587-C3E2-4A46-975A-30C13BE34153}"/>
              </a:ext>
            </a:extLst>
          </p:cNvPr>
          <p:cNvSpPr/>
          <p:nvPr/>
        </p:nvSpPr>
        <p:spPr>
          <a:xfrm>
            <a:off x="360733" y="585748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6" name="Picture 15" descr="green checkmark">
            <a:extLst>
              <a:ext uri="{FF2B5EF4-FFF2-40B4-BE49-F238E27FC236}">
                <a16:creationId xmlns:a16="http://schemas.microsoft.com/office/drawing/2014/main" id="{E39B8A7A-AD8B-4DAC-A97E-94E06A500CA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57887" y="2371126"/>
            <a:ext cx="282522" cy="294294"/>
          </a:xfrm>
          <a:prstGeom prst="rect">
            <a:avLst/>
          </a:prstGeom>
        </p:spPr>
      </p:pic>
      <p:pic>
        <p:nvPicPr>
          <p:cNvPr id="17" name="Picture 16" descr="green checkmark">
            <a:extLst>
              <a:ext uri="{FF2B5EF4-FFF2-40B4-BE49-F238E27FC236}">
                <a16:creationId xmlns:a16="http://schemas.microsoft.com/office/drawing/2014/main" id="{C19D577D-4863-4455-AFDE-09408F66DA3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57887" y="2875567"/>
            <a:ext cx="282522" cy="294294"/>
          </a:xfrm>
          <a:prstGeom prst="rect">
            <a:avLst/>
          </a:prstGeom>
        </p:spPr>
      </p:pic>
      <p:pic>
        <p:nvPicPr>
          <p:cNvPr id="18" name="Picture 17" descr="green checkmark">
            <a:extLst>
              <a:ext uri="{FF2B5EF4-FFF2-40B4-BE49-F238E27FC236}">
                <a16:creationId xmlns:a16="http://schemas.microsoft.com/office/drawing/2014/main" id="{ACAEB802-E638-430E-AA2E-16634B2DB5A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57887" y="3374400"/>
            <a:ext cx="282522" cy="294294"/>
          </a:xfrm>
          <a:prstGeom prst="rect">
            <a:avLst/>
          </a:prstGeom>
        </p:spPr>
      </p:pic>
      <p:pic>
        <p:nvPicPr>
          <p:cNvPr id="19" name="Picture 18" descr="green checkmark">
            <a:extLst>
              <a:ext uri="{FF2B5EF4-FFF2-40B4-BE49-F238E27FC236}">
                <a16:creationId xmlns:a16="http://schemas.microsoft.com/office/drawing/2014/main" id="{9430E025-1CCF-4CC3-BC6B-081604E9144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9997" y="3882803"/>
            <a:ext cx="282522" cy="294294"/>
          </a:xfrm>
          <a:prstGeom prst="rect">
            <a:avLst/>
          </a:prstGeom>
        </p:spPr>
      </p:pic>
      <p:pic>
        <p:nvPicPr>
          <p:cNvPr id="20" name="Picture 19" descr="green checkmark">
            <a:extLst>
              <a:ext uri="{FF2B5EF4-FFF2-40B4-BE49-F238E27FC236}">
                <a16:creationId xmlns:a16="http://schemas.microsoft.com/office/drawing/2014/main" id="{D836DB87-CF2A-41F9-8AAA-0432A289030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86261" y="4416001"/>
            <a:ext cx="282522" cy="294294"/>
          </a:xfrm>
          <a:prstGeom prst="rect">
            <a:avLst/>
          </a:prstGeom>
        </p:spPr>
      </p:pic>
      <p:pic>
        <p:nvPicPr>
          <p:cNvPr id="21" name="Picture 20" descr="green checkmark">
            <a:extLst>
              <a:ext uri="{FF2B5EF4-FFF2-40B4-BE49-F238E27FC236}">
                <a16:creationId xmlns:a16="http://schemas.microsoft.com/office/drawing/2014/main" id="{D90BC3CC-D69F-40A6-8B25-8860367C073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57887" y="4831007"/>
            <a:ext cx="282522" cy="294294"/>
          </a:xfrm>
          <a:prstGeom prst="rect">
            <a:avLst/>
          </a:prstGeom>
        </p:spPr>
      </p:pic>
      <p:pic>
        <p:nvPicPr>
          <p:cNvPr id="22" name="Picture 21" descr="green checkmark">
            <a:extLst>
              <a:ext uri="{FF2B5EF4-FFF2-40B4-BE49-F238E27FC236}">
                <a16:creationId xmlns:a16="http://schemas.microsoft.com/office/drawing/2014/main" id="{C6B8C0FA-7B3B-452E-8FDD-5E71AE9B2F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86261" y="5366798"/>
            <a:ext cx="282522" cy="294294"/>
          </a:xfrm>
          <a:prstGeom prst="rect">
            <a:avLst/>
          </a:prstGeom>
        </p:spPr>
      </p:pic>
      <p:sp>
        <p:nvSpPr>
          <p:cNvPr id="23" name="TextBox 22">
            <a:extLst>
              <a:ext uri="{FF2B5EF4-FFF2-40B4-BE49-F238E27FC236}">
                <a16:creationId xmlns:a16="http://schemas.microsoft.com/office/drawing/2014/main" id="{F2FB6DB8-70ED-4A8F-974B-4991A471D5E8}"/>
              </a:ext>
            </a:extLst>
          </p:cNvPr>
          <p:cNvSpPr txBox="1"/>
          <p:nvPr/>
        </p:nvSpPr>
        <p:spPr>
          <a:xfrm>
            <a:off x="4233221" y="5817939"/>
            <a:ext cx="1191491"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Sil</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60C3BF32-5AC6-4764-9BC2-E18D721B1D37}"/>
              </a:ext>
            </a:extLst>
          </p:cNvPr>
          <p:cNvSpPr txBox="1"/>
          <p:nvPr/>
        </p:nvSpPr>
        <p:spPr>
          <a:xfrm>
            <a:off x="4369497" y="2807869"/>
            <a:ext cx="1066801"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issens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B63BA0C9-868F-48AF-A5EF-6B304052F312}"/>
              </a:ext>
            </a:extLst>
          </p:cNvPr>
          <p:cNvSpPr txBox="1"/>
          <p:nvPr/>
        </p:nvSpPr>
        <p:spPr>
          <a:xfrm>
            <a:off x="4261858" y="3809738"/>
            <a:ext cx="1306564"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atertag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065E724C-8514-401D-B764-1A4D32FA4DE5}"/>
              </a:ext>
            </a:extLst>
          </p:cNvPr>
          <p:cNvSpPr txBox="1"/>
          <p:nvPr/>
        </p:nvSpPr>
        <p:spPr>
          <a:xfrm>
            <a:off x="4581297" y="4806688"/>
            <a:ext cx="2099516"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eihnachten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TextBox 26">
            <a:extLst>
              <a:ext uri="{FF2B5EF4-FFF2-40B4-BE49-F238E27FC236}">
                <a16:creationId xmlns:a16="http://schemas.microsoft.com/office/drawing/2014/main" id="{E0EF4E48-CC54-4842-917E-0006DA6FFB03}"/>
              </a:ext>
            </a:extLst>
          </p:cNvPr>
          <p:cNvSpPr txBox="1"/>
          <p:nvPr/>
        </p:nvSpPr>
        <p:spPr>
          <a:xfrm>
            <a:off x="3342924" y="2328776"/>
            <a:ext cx="1934918" cy="461665"/>
          </a:xfrm>
          <a:prstGeom prst="rect">
            <a:avLst/>
          </a:prstGeom>
          <a:solidFill>
            <a:srgbClr val="FFE8C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eltfrauentag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8B166EE6-DECD-4481-8C97-29DE098B96EF}"/>
              </a:ext>
            </a:extLst>
          </p:cNvPr>
          <p:cNvSpPr txBox="1"/>
          <p:nvPr/>
        </p:nvSpPr>
        <p:spPr>
          <a:xfrm>
            <a:off x="928552" y="3349205"/>
            <a:ext cx="1334259" cy="400110"/>
          </a:xfrm>
          <a:prstGeom prst="rect">
            <a:avLst/>
          </a:prstGeom>
          <a:solidFill>
            <a:srgbClr val="FFE8C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Bots_ana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70F3939B-6E30-4252-B778-11E543DC5E2E}"/>
              </a:ext>
            </a:extLst>
          </p:cNvPr>
          <p:cNvSpPr txBox="1"/>
          <p:nvPr/>
        </p:nvSpPr>
        <p:spPr>
          <a:xfrm>
            <a:off x="1547190" y="4295825"/>
            <a:ext cx="1431241" cy="461665"/>
          </a:xfrm>
          <a:prstGeom prst="rect">
            <a:avLst/>
          </a:prstGeom>
          <a:solidFill>
            <a:srgbClr val="FFE8C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orabend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F8C25010-9D97-456B-A0AB-17F56E9D87AA}"/>
              </a:ext>
            </a:extLst>
          </p:cNvPr>
          <p:cNvSpPr txBox="1"/>
          <p:nvPr/>
        </p:nvSpPr>
        <p:spPr>
          <a:xfrm>
            <a:off x="3945321" y="5306241"/>
            <a:ext cx="1623101" cy="461665"/>
          </a:xfrm>
          <a:prstGeom prst="rect">
            <a:avLst/>
          </a:prstGeom>
          <a:solidFill>
            <a:srgbClr val="FFE8C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erfassung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3" name="Picture 32" descr="Logo&#10;&#10;Description automatically generated">
            <a:extLst>
              <a:ext uri="{FF2B5EF4-FFF2-40B4-BE49-F238E27FC236}">
                <a16:creationId xmlns:a16="http://schemas.microsoft.com/office/drawing/2014/main" id="{5D49A0C9-33A6-49E0-A1EB-2421400568D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45387"/>
          <a:stretch/>
        </p:blipFill>
        <p:spPr>
          <a:xfrm>
            <a:off x="8378556" y="491278"/>
            <a:ext cx="1761274" cy="1812026"/>
          </a:xfrm>
          <a:prstGeom prst="rect">
            <a:avLst/>
          </a:prstGeom>
        </p:spPr>
      </p:pic>
      <p:sp>
        <p:nvSpPr>
          <p:cNvPr id="34" name="Rectangle 33">
            <a:extLst>
              <a:ext uri="{FF2B5EF4-FFF2-40B4-BE49-F238E27FC236}">
                <a16:creationId xmlns:a16="http://schemas.microsoft.com/office/drawing/2014/main" id="{06CE5201-EFC7-4973-B928-42C8A8E4F1F8}"/>
              </a:ext>
            </a:extLst>
          </p:cNvPr>
          <p:cNvSpPr/>
          <p:nvPr/>
        </p:nvSpPr>
        <p:spPr>
          <a:xfrm>
            <a:off x="2705100" y="320655"/>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recherchiert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internationale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Ferien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Hausaufgaben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35" name="Picture 34" descr="green checkmark">
            <a:extLst>
              <a:ext uri="{FF2B5EF4-FFF2-40B4-BE49-F238E27FC236}">
                <a16:creationId xmlns:a16="http://schemas.microsoft.com/office/drawing/2014/main" id="{A920C53F-F0DC-4A0E-9DC7-7C5821FFCC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86261" y="5857483"/>
            <a:ext cx="282522" cy="294294"/>
          </a:xfrm>
          <a:prstGeom prst="rect">
            <a:avLst/>
          </a:prstGeom>
        </p:spPr>
      </p:pic>
      <p:sp>
        <p:nvSpPr>
          <p:cNvPr id="32" name="Speech Bubble: Rectangle with Corners Rounded 31">
            <a:extLst>
              <a:ext uri="{FF2B5EF4-FFF2-40B4-BE49-F238E27FC236}">
                <a16:creationId xmlns:a16="http://schemas.microsoft.com/office/drawing/2014/main" id="{1EF54388-89A2-4389-8037-BE8AC473F1E1}"/>
              </a:ext>
            </a:extLst>
          </p:cNvPr>
          <p:cNvSpPr/>
          <p:nvPr/>
        </p:nvSpPr>
        <p:spPr>
          <a:xfrm>
            <a:off x="3519482" y="4220004"/>
            <a:ext cx="4876800" cy="1385734"/>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Sil</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v</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ester (New Year’s Eve) is an exception, as it sounds like a ‘v’ rather than an ‘f’. Silvester is named after the 4</a:t>
            </a:r>
            <a:r>
              <a:rPr kumimoji="0" lang="en-GB" sz="2000" b="0" i="0" u="none" strike="noStrike" kern="1200" cap="none" spc="0" normalizeH="0" baseline="30000" noProof="0" dirty="0">
                <a:ln>
                  <a:noFill/>
                </a:ln>
                <a:solidFill>
                  <a:prstClr val="white"/>
                </a:solidFill>
                <a:effectLst/>
                <a:uLnTx/>
                <a:uFillTx/>
                <a:latin typeface="Century Gothic" panose="020F0302020204030204"/>
                <a:ea typeface="+mn-ea"/>
                <a:cs typeface="+mn-cs"/>
              </a:rPr>
              <a:t>th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century Pope Sylvester.</a:t>
            </a:r>
          </a:p>
        </p:txBody>
      </p:sp>
    </p:spTree>
    <p:extLst>
      <p:ext uri="{BB962C8B-B14F-4D97-AF65-F5344CB8AC3E}">
        <p14:creationId xmlns:p14="http://schemas.microsoft.com/office/powerpoint/2010/main" val="102947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39540" y="1532050"/>
            <a:ext cx="11313527"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a:t>
            </a:r>
            <a:r>
              <a:rPr lang="en-US" sz="4000" dirty="0">
                <a:solidFill>
                  <a:srgbClr val="4472C4">
                    <a:lumMod val="50000"/>
                  </a:srgbClr>
                </a:solidFill>
                <a:latin typeface="Century Gothic" panose="020F0302020204030204"/>
              </a:rPr>
              <a:t> 7-17; 20-29</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listening, speaking, reading,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a:defRPr/>
            </a:pPr>
            <a:r>
              <a:rPr kumimoji="0" lang="en-GB" sz="4000" b="0" i="0" u="none" strike="noStrike" kern="1200" cap="none" spc="0" normalizeH="0" baseline="0" noProof="0" dirty="0">
                <a:ln>
                  <a:noFill/>
                </a:ln>
                <a:solidFill>
                  <a:srgbClr val="002060"/>
                </a:solidFill>
                <a:effectLst/>
                <a:uLnTx/>
                <a:uFillTx/>
                <a:latin typeface="Century Gothic" panose="020F0302020204030204"/>
                <a:ea typeface="+mn-ea"/>
                <a:cs typeface="+mn-cs"/>
              </a:rPr>
              <a:t>Lesson based upon </a:t>
            </a:r>
            <a:r>
              <a:rPr lang="en-GB" sz="4000" dirty="0">
                <a:solidFill>
                  <a:srgbClr val="002060"/>
                </a:solidFill>
                <a:latin typeface="Century Gothic" panose="020B0502020202020204" pitchFamily="34" charset="0"/>
              </a:rPr>
              <a:t>der </a:t>
            </a:r>
            <a:r>
              <a:rPr lang="en-GB" sz="4000" dirty="0" err="1">
                <a:solidFill>
                  <a:srgbClr val="002060"/>
                </a:solidFill>
                <a:latin typeface="Century Gothic" panose="020B0502020202020204" pitchFamily="34" charset="0"/>
              </a:rPr>
              <a:t>Rattenfänger</a:t>
            </a:r>
            <a:r>
              <a:rPr lang="en-GB" sz="4000" dirty="0">
                <a:solidFill>
                  <a:srgbClr val="002060"/>
                </a:solidFill>
                <a:latin typeface="Century Gothic" panose="020B0502020202020204" pitchFamily="34" charset="0"/>
              </a:rPr>
              <a:t> von Hameln</a:t>
            </a:r>
            <a:endParaRPr kumimoji="0" lang="en-GB" sz="4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T3.2 Week 6</a:t>
            </a:r>
          </a:p>
        </p:txBody>
      </p:sp>
    </p:spTree>
    <p:extLst>
      <p:ext uri="{BB962C8B-B14F-4D97-AF65-F5344CB8AC3E}">
        <p14:creationId xmlns:p14="http://schemas.microsoft.com/office/powerpoint/2010/main" val="2919731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Der </a:t>
            </a:r>
            <a:r>
              <a:rPr lang="en-GB" sz="3600" b="1" dirty="0" err="1">
                <a:solidFill>
                  <a:schemeClr val="bg1"/>
                </a:solidFill>
              </a:rPr>
              <a:t>Rattenfänger</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11681074" cy="830997"/>
          </a:xfrm>
          <a:prstGeom prst="rect">
            <a:avLst/>
          </a:prstGeom>
          <a:noFill/>
        </p:spPr>
        <p:txBody>
          <a:bodyPr wrap="square" rtlCol="0">
            <a:spAutoFit/>
          </a:bodyPr>
          <a:lstStyle/>
          <a:p>
            <a:r>
              <a:rPr lang="de-DE" sz="2400" dirty="0">
                <a:solidFill>
                  <a:schemeClr val="accent5">
                    <a:lumMod val="50000"/>
                  </a:schemeClr>
                </a:solidFill>
                <a:latin typeface="Century Gothic" panose="020B0502020202020204" pitchFamily="34" charset="0"/>
              </a:rPr>
              <a:t>Vor mehr als achthundert Jahren machten Ratten und Mäuse den Menschen in der Stadt Hameln viele Sorgen.</a:t>
            </a:r>
            <a:endParaRPr lang="en-US" sz="2400" dirty="0">
              <a:solidFill>
                <a:schemeClr val="accent5">
                  <a:lumMod val="50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D4FCBC10-FCE1-409C-A03B-29D827317127}"/>
              </a:ext>
            </a:extLst>
          </p:cNvPr>
          <p:cNvSpPr txBox="1"/>
          <p:nvPr/>
        </p:nvSpPr>
        <p:spPr>
          <a:xfrm>
            <a:off x="180000" y="2459504"/>
            <a:ext cx="11681074" cy="1938992"/>
          </a:xfrm>
          <a:prstGeom prst="rect">
            <a:avLst/>
          </a:prstGeom>
          <a:noFill/>
        </p:spPr>
        <p:txBody>
          <a:bodyPr wrap="square" rtlCol="0">
            <a:spAutoFit/>
          </a:bodyPr>
          <a:lstStyle/>
          <a:p>
            <a:r>
              <a:rPr lang="de-DE" sz="2400" dirty="0">
                <a:solidFill>
                  <a:schemeClr val="accent5">
                    <a:lumMod val="50000"/>
                  </a:schemeClr>
                </a:solidFill>
                <a:latin typeface="Century Gothic" panose="020B0502020202020204" pitchFamily="34" charset="0"/>
              </a:rPr>
              <a:t>Diese Geschichte ist in der </a:t>
            </a:r>
          </a:p>
          <a:p>
            <a:endParaRPr lang="de-DE" sz="2400" dirty="0">
              <a:solidFill>
                <a:schemeClr val="accent5">
                  <a:lumMod val="50000"/>
                </a:schemeClr>
              </a:solidFill>
              <a:latin typeface="Century Gothic" panose="020B0502020202020204" pitchFamily="34" charset="0"/>
            </a:endParaRPr>
          </a:p>
          <a:p>
            <a:r>
              <a:rPr lang="de-DE" sz="2400" dirty="0">
                <a:solidFill>
                  <a:schemeClr val="accent5">
                    <a:lumMod val="50000"/>
                  </a:schemeClr>
                </a:solidFill>
                <a:latin typeface="Century Gothic" panose="020B0502020202020204" pitchFamily="34" charset="0"/>
              </a:rPr>
              <a:t>Hameln ist ein </a:t>
            </a:r>
          </a:p>
          <a:p>
            <a:endParaRPr lang="de-DE" sz="2400" dirty="0">
              <a:solidFill>
                <a:schemeClr val="accent5">
                  <a:lumMod val="50000"/>
                </a:schemeClr>
              </a:solidFill>
              <a:latin typeface="Century Gothic" panose="020B0502020202020204" pitchFamily="34" charset="0"/>
            </a:endParaRPr>
          </a:p>
          <a:p>
            <a:r>
              <a:rPr lang="de-DE" sz="2400" dirty="0">
                <a:solidFill>
                  <a:schemeClr val="accent5">
                    <a:lumMod val="50000"/>
                  </a:schemeClr>
                </a:solidFill>
                <a:latin typeface="Century Gothic" panose="020B0502020202020204" pitchFamily="34" charset="0"/>
              </a:rPr>
              <a:t>Die                                                     haben ein Problem.</a:t>
            </a:r>
          </a:p>
        </p:txBody>
      </p:sp>
      <p:sp>
        <p:nvSpPr>
          <p:cNvPr id="8" name="Flowchart: Alternate Process 7">
            <a:extLst>
              <a:ext uri="{FF2B5EF4-FFF2-40B4-BE49-F238E27FC236}">
                <a16:creationId xmlns:a16="http://schemas.microsoft.com/office/drawing/2014/main" id="{32792F60-C082-4889-BB35-D4B3155151EC}"/>
              </a:ext>
            </a:extLst>
          </p:cNvPr>
          <p:cNvSpPr/>
          <p:nvPr/>
        </p:nvSpPr>
        <p:spPr>
          <a:xfrm>
            <a:off x="6171465" y="2459503"/>
            <a:ext cx="2227952" cy="477619"/>
          </a:xfrm>
          <a:prstGeom prst="flowChartAlternateProcess">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latin typeface="Century Gothic" panose="020B0502020202020204" pitchFamily="34" charset="0"/>
              </a:rPr>
              <a:t>Vergangenheit</a:t>
            </a:r>
            <a:endParaRPr lang="en-GB" sz="2000" dirty="0">
              <a:solidFill>
                <a:srgbClr val="115076"/>
              </a:solidFill>
              <a:latin typeface="Century Gothic" panose="020B0502020202020204" pitchFamily="34" charset="0"/>
            </a:endParaRPr>
          </a:p>
        </p:txBody>
      </p:sp>
      <p:sp>
        <p:nvSpPr>
          <p:cNvPr id="9" name="Flowchart: Alternate Process 8">
            <a:extLst>
              <a:ext uri="{FF2B5EF4-FFF2-40B4-BE49-F238E27FC236}">
                <a16:creationId xmlns:a16="http://schemas.microsoft.com/office/drawing/2014/main" id="{32963310-D371-47EA-9582-E3816D2A4EA7}"/>
              </a:ext>
            </a:extLst>
          </p:cNvPr>
          <p:cNvSpPr/>
          <p:nvPr/>
        </p:nvSpPr>
        <p:spPr>
          <a:xfrm>
            <a:off x="8550345" y="2455823"/>
            <a:ext cx="1181484" cy="477619"/>
          </a:xfrm>
          <a:prstGeom prst="flowChartAlternateProcess">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latin typeface="Century Gothic" panose="020B0502020202020204" pitchFamily="34" charset="0"/>
              </a:rPr>
              <a:t>Zukunft</a:t>
            </a:r>
          </a:p>
        </p:txBody>
      </p:sp>
      <p:sp>
        <p:nvSpPr>
          <p:cNvPr id="10" name="Flowchart: Alternate Process 9">
            <a:extLst>
              <a:ext uri="{FF2B5EF4-FFF2-40B4-BE49-F238E27FC236}">
                <a16:creationId xmlns:a16="http://schemas.microsoft.com/office/drawing/2014/main" id="{B5C8DB41-046A-4450-A528-BD00AEA62C55}"/>
              </a:ext>
            </a:extLst>
          </p:cNvPr>
          <p:cNvSpPr/>
          <p:nvPr/>
        </p:nvSpPr>
        <p:spPr>
          <a:xfrm>
            <a:off x="4348491" y="2459504"/>
            <a:ext cx="1672046" cy="477619"/>
          </a:xfrm>
          <a:prstGeom prst="flowChartAlternateProcess">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latin typeface="Century Gothic" panose="020B0502020202020204" pitchFamily="34" charset="0"/>
              </a:rPr>
              <a:t>Gegenwart</a:t>
            </a:r>
            <a:endParaRPr lang="en-GB" sz="2000" dirty="0">
              <a:solidFill>
                <a:srgbClr val="115076"/>
              </a:solidFill>
              <a:latin typeface="Century Gothic" panose="020B0502020202020204" pitchFamily="34" charset="0"/>
            </a:endParaRPr>
          </a:p>
        </p:txBody>
      </p:sp>
      <p:sp>
        <p:nvSpPr>
          <p:cNvPr id="11" name="Flowchart: Alternate Process 10">
            <a:extLst>
              <a:ext uri="{FF2B5EF4-FFF2-40B4-BE49-F238E27FC236}">
                <a16:creationId xmlns:a16="http://schemas.microsoft.com/office/drawing/2014/main" id="{1936B2E3-0854-42B9-88F5-1EC5E9B7CE88}"/>
              </a:ext>
            </a:extLst>
          </p:cNvPr>
          <p:cNvSpPr/>
          <p:nvPr/>
        </p:nvSpPr>
        <p:spPr>
          <a:xfrm>
            <a:off x="2450020" y="3190190"/>
            <a:ext cx="1063886" cy="477619"/>
          </a:xfrm>
          <a:prstGeom prst="flowChartAlternateProcess">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latin typeface="Century Gothic" panose="020B0502020202020204" pitchFamily="34" charset="0"/>
              </a:rPr>
              <a:t>Ort</a:t>
            </a:r>
          </a:p>
        </p:txBody>
      </p:sp>
      <p:sp>
        <p:nvSpPr>
          <p:cNvPr id="12" name="Flowchart: Alternate Process 11">
            <a:extLst>
              <a:ext uri="{FF2B5EF4-FFF2-40B4-BE49-F238E27FC236}">
                <a16:creationId xmlns:a16="http://schemas.microsoft.com/office/drawing/2014/main" id="{8B39344F-BF0A-47E1-A614-994DFDE712AD}"/>
              </a:ext>
            </a:extLst>
          </p:cNvPr>
          <p:cNvSpPr/>
          <p:nvPr/>
        </p:nvSpPr>
        <p:spPr>
          <a:xfrm>
            <a:off x="3660511" y="3190190"/>
            <a:ext cx="1063886" cy="477619"/>
          </a:xfrm>
          <a:prstGeom prst="flowChartAlternateProcess">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latin typeface="Century Gothic" panose="020B0502020202020204" pitchFamily="34" charset="0"/>
              </a:rPr>
              <a:t>Mann</a:t>
            </a:r>
          </a:p>
        </p:txBody>
      </p:sp>
      <p:sp>
        <p:nvSpPr>
          <p:cNvPr id="13" name="Flowchart: Alternate Process 12">
            <a:extLst>
              <a:ext uri="{FF2B5EF4-FFF2-40B4-BE49-F238E27FC236}">
                <a16:creationId xmlns:a16="http://schemas.microsoft.com/office/drawing/2014/main" id="{F2C006F3-3E84-4E17-8CEF-E94FD1420F41}"/>
              </a:ext>
            </a:extLst>
          </p:cNvPr>
          <p:cNvSpPr/>
          <p:nvPr/>
        </p:nvSpPr>
        <p:spPr>
          <a:xfrm>
            <a:off x="4871002" y="3190190"/>
            <a:ext cx="1063886" cy="477619"/>
          </a:xfrm>
          <a:prstGeom prst="flowChartAlternateProcess">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latin typeface="Century Gothic" panose="020B0502020202020204" pitchFamily="34" charset="0"/>
              </a:rPr>
              <a:t>Land</a:t>
            </a:r>
          </a:p>
        </p:txBody>
      </p:sp>
      <p:sp>
        <p:nvSpPr>
          <p:cNvPr id="14" name="Flowchart: Alternate Process 13">
            <a:extLst>
              <a:ext uri="{FF2B5EF4-FFF2-40B4-BE49-F238E27FC236}">
                <a16:creationId xmlns:a16="http://schemas.microsoft.com/office/drawing/2014/main" id="{6A981B4E-0470-4282-BD5C-71CE38628773}"/>
              </a:ext>
            </a:extLst>
          </p:cNvPr>
          <p:cNvSpPr/>
          <p:nvPr/>
        </p:nvSpPr>
        <p:spPr>
          <a:xfrm>
            <a:off x="865062" y="3920043"/>
            <a:ext cx="1063886" cy="477619"/>
          </a:xfrm>
          <a:prstGeom prst="flowChartAlternateProcess">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latin typeface="Century Gothic" panose="020B0502020202020204" pitchFamily="34" charset="0"/>
              </a:rPr>
              <a:t>Stadt</a:t>
            </a:r>
          </a:p>
        </p:txBody>
      </p:sp>
      <p:sp>
        <p:nvSpPr>
          <p:cNvPr id="15" name="Flowchart: Alternate Process 14">
            <a:extLst>
              <a:ext uri="{FF2B5EF4-FFF2-40B4-BE49-F238E27FC236}">
                <a16:creationId xmlns:a16="http://schemas.microsoft.com/office/drawing/2014/main" id="{11D20FD5-E501-4B84-A8E9-BB5A17DEDEEF}"/>
              </a:ext>
            </a:extLst>
          </p:cNvPr>
          <p:cNvSpPr/>
          <p:nvPr/>
        </p:nvSpPr>
        <p:spPr>
          <a:xfrm>
            <a:off x="2031291" y="3920043"/>
            <a:ext cx="1901344" cy="477619"/>
          </a:xfrm>
          <a:prstGeom prst="flowChartAlternateProcess">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latin typeface="Century Gothic" panose="020B0502020202020204" pitchFamily="34" charset="0"/>
              </a:rPr>
              <a:t>Menschen</a:t>
            </a:r>
          </a:p>
        </p:txBody>
      </p:sp>
      <p:sp>
        <p:nvSpPr>
          <p:cNvPr id="16" name="Flowchart: Alternate Process 15">
            <a:extLst>
              <a:ext uri="{FF2B5EF4-FFF2-40B4-BE49-F238E27FC236}">
                <a16:creationId xmlns:a16="http://schemas.microsoft.com/office/drawing/2014/main" id="{498447EE-B3EC-4D0B-B69E-2D254EE0179D}"/>
              </a:ext>
            </a:extLst>
          </p:cNvPr>
          <p:cNvSpPr/>
          <p:nvPr/>
        </p:nvSpPr>
        <p:spPr>
          <a:xfrm>
            <a:off x="4034978" y="3920043"/>
            <a:ext cx="1063887" cy="477619"/>
          </a:xfrm>
          <a:prstGeom prst="flowChartAlternateProcess">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latin typeface="Century Gothic" panose="020B0502020202020204" pitchFamily="34" charset="0"/>
              </a:rPr>
              <a:t>Tiere</a:t>
            </a:r>
            <a:endParaRPr lang="en-GB" sz="2000" dirty="0">
              <a:solidFill>
                <a:srgbClr val="115076"/>
              </a:solidFill>
              <a:latin typeface="Century Gothic" panose="020B0502020202020204" pitchFamily="34" charset="0"/>
            </a:endParaRPr>
          </a:p>
        </p:txBody>
      </p:sp>
      <p:sp>
        <p:nvSpPr>
          <p:cNvPr id="17" name="Speech Bubble: Rectangle with Corners Rounded 16">
            <a:extLst>
              <a:ext uri="{FF2B5EF4-FFF2-40B4-BE49-F238E27FC236}">
                <a16:creationId xmlns:a16="http://schemas.microsoft.com/office/drawing/2014/main" id="{CFA09C49-97BA-4E86-ADFC-795D79F97F51}"/>
              </a:ext>
            </a:extLst>
          </p:cNvPr>
          <p:cNvSpPr/>
          <p:nvPr/>
        </p:nvSpPr>
        <p:spPr>
          <a:xfrm>
            <a:off x="5746185" y="4651563"/>
            <a:ext cx="5608320" cy="1228390"/>
          </a:xfrm>
          <a:prstGeom prst="wedgeRoundRectCallout">
            <a:avLst>
              <a:gd name="adj1" fmla="val 20691"/>
              <a:gd name="adj2" fmla="val -7483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latin typeface="Century Gothic" panose="020B0502020202020204" pitchFamily="34" charset="0"/>
              </a:rPr>
              <a:t>Kennt ihr diese Geschichte?</a:t>
            </a:r>
          </a:p>
          <a:p>
            <a:pPr algn="ctr"/>
            <a:r>
              <a:rPr lang="de-DE" sz="2400" dirty="0">
                <a:latin typeface="Century Gothic" panose="020B0502020202020204" pitchFamily="34" charset="0"/>
              </a:rPr>
              <a:t> Wer hat sie geschrieben? </a:t>
            </a:r>
          </a:p>
          <a:p>
            <a:pPr algn="ctr"/>
            <a:r>
              <a:rPr lang="de-DE" sz="2400" dirty="0">
                <a:latin typeface="Century Gothic" panose="020B0502020202020204" pitchFamily="34" charset="0"/>
              </a:rPr>
              <a:t>Wie heißt sie auf Englisch?</a:t>
            </a:r>
            <a:endParaRPr lang="en-GB" sz="2400" dirty="0">
              <a:latin typeface="Century Gothic" panose="020B0502020202020204" pitchFamily="34" charset="0"/>
            </a:endParaRPr>
          </a:p>
        </p:txBody>
      </p:sp>
      <p:grpSp>
        <p:nvGrpSpPr>
          <p:cNvPr id="22" name="Group 21">
            <a:extLst>
              <a:ext uri="{FF2B5EF4-FFF2-40B4-BE49-F238E27FC236}">
                <a16:creationId xmlns:a16="http://schemas.microsoft.com/office/drawing/2014/main" id="{73035087-39B9-4826-8BF4-FB37467504FF}"/>
              </a:ext>
            </a:extLst>
          </p:cNvPr>
          <p:cNvGrpSpPr/>
          <p:nvPr/>
        </p:nvGrpSpPr>
        <p:grpSpPr>
          <a:xfrm>
            <a:off x="132120" y="1199173"/>
            <a:ext cx="11945195" cy="4937272"/>
            <a:chOff x="132120" y="1199173"/>
            <a:chExt cx="11945195" cy="4937272"/>
          </a:xfrm>
        </p:grpSpPr>
        <p:grpSp>
          <p:nvGrpSpPr>
            <p:cNvPr id="20" name="Group 19">
              <a:extLst>
                <a:ext uri="{FF2B5EF4-FFF2-40B4-BE49-F238E27FC236}">
                  <a16:creationId xmlns:a16="http://schemas.microsoft.com/office/drawing/2014/main" id="{0C462872-7389-4212-9FF9-A60AE0B69288}"/>
                </a:ext>
              </a:extLst>
            </p:cNvPr>
            <p:cNvGrpSpPr/>
            <p:nvPr/>
          </p:nvGrpSpPr>
          <p:grpSpPr>
            <a:xfrm>
              <a:off x="132120" y="1199173"/>
              <a:ext cx="11945195" cy="4937272"/>
              <a:chOff x="100197" y="1296000"/>
              <a:chExt cx="11945195" cy="4937272"/>
            </a:xfrm>
          </p:grpSpPr>
          <p:sp>
            <p:nvSpPr>
              <p:cNvPr id="18" name="Speech Bubble: Rectangle with Corners Rounded 17">
                <a:extLst>
                  <a:ext uri="{FF2B5EF4-FFF2-40B4-BE49-F238E27FC236}">
                    <a16:creationId xmlns:a16="http://schemas.microsoft.com/office/drawing/2014/main" id="{F0EC783D-480B-4343-A8C2-D40A5EA797D3}"/>
                  </a:ext>
                </a:extLst>
              </p:cNvPr>
              <p:cNvSpPr/>
              <p:nvPr/>
            </p:nvSpPr>
            <p:spPr>
              <a:xfrm>
                <a:off x="100197" y="1296000"/>
                <a:ext cx="11945195" cy="4937272"/>
              </a:xfrm>
              <a:prstGeom prst="wedgeRoundRectCallout">
                <a:avLst>
                  <a:gd name="adj1" fmla="val 21451"/>
                  <a:gd name="adj2" fmla="val -6301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n-GB" dirty="0">
                  <a:latin typeface="Century Gothic" panose="020B0502020202020204" pitchFamily="34" charset="0"/>
                </a:endParaRPr>
              </a:p>
            </p:txBody>
          </p:sp>
          <p:pic>
            <p:nvPicPr>
              <p:cNvPr id="3074" name="Picture 2" descr="Brothers Grimm, Fairy Tale, Line Art, Portrait, People">
                <a:extLst>
                  <a:ext uri="{FF2B5EF4-FFF2-40B4-BE49-F238E27FC236}">
                    <a16:creationId xmlns:a16="http://schemas.microsoft.com/office/drawing/2014/main" id="{B4944DF5-930C-4AD2-BCDB-D17D835E77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726" y="2457009"/>
                <a:ext cx="2648494" cy="2619390"/>
              </a:xfrm>
              <a:prstGeom prst="rect">
                <a:avLst/>
              </a:prstGeom>
              <a:solidFill>
                <a:schemeClr val="bg1"/>
              </a:solidFill>
            </p:spPr>
          </p:pic>
          <p:sp>
            <p:nvSpPr>
              <p:cNvPr id="19" name="Rectangle 18">
                <a:extLst>
                  <a:ext uri="{FF2B5EF4-FFF2-40B4-BE49-F238E27FC236}">
                    <a16:creationId xmlns:a16="http://schemas.microsoft.com/office/drawing/2014/main" id="{ADD7E3D8-D62A-44CC-869A-D3D3184B0CC1}"/>
                  </a:ext>
                </a:extLst>
              </p:cNvPr>
              <p:cNvSpPr/>
              <p:nvPr/>
            </p:nvSpPr>
            <p:spPr>
              <a:xfrm>
                <a:off x="3506290" y="2206437"/>
                <a:ext cx="8214443" cy="3106177"/>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latin typeface="Century Gothic" panose="020B0502020202020204" pitchFamily="34" charset="0"/>
                  </a:rPr>
                  <a:t>Die Brüder Grimm lebten im 19. Jahrhundert in Deutschland. Sie wollten die Geschichte von der deutschen Sprache recherchieren*. Sie haben mehr als 200 traditionelle Märchen* geschrieben und viele Bücher produziert. Sie haben auch einige Gedichte geschrieben, aber ihre Märchen* sind bekannter. Man hat sie in über 100 Sprachen übersetzt. </a:t>
                </a:r>
              </a:p>
            </p:txBody>
          </p:sp>
        </p:grpSp>
        <p:sp>
          <p:nvSpPr>
            <p:cNvPr id="21" name="Rectangle 20">
              <a:extLst>
                <a:ext uri="{FF2B5EF4-FFF2-40B4-BE49-F238E27FC236}">
                  <a16:creationId xmlns:a16="http://schemas.microsoft.com/office/drawing/2014/main" id="{AC7E8DDC-FF23-444C-AFFA-2D66C9FA4C11}"/>
                </a:ext>
              </a:extLst>
            </p:cNvPr>
            <p:cNvSpPr/>
            <p:nvPr/>
          </p:nvSpPr>
          <p:spPr>
            <a:xfrm>
              <a:off x="6751310" y="5215787"/>
              <a:ext cx="4779554" cy="813610"/>
            </a:xfrm>
            <a:prstGeom prst="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latin typeface="Century Gothic" panose="020B0502020202020204" pitchFamily="34" charset="0"/>
                </a:rPr>
                <a:t>*</a:t>
              </a:r>
              <a:r>
                <a:rPr lang="en-GB" sz="2400" dirty="0" err="1">
                  <a:solidFill>
                    <a:srgbClr val="115076"/>
                  </a:solidFill>
                  <a:latin typeface="Century Gothic" panose="020B0502020202020204" pitchFamily="34" charset="0"/>
                </a:rPr>
                <a:t>recherchieren</a:t>
              </a:r>
              <a:r>
                <a:rPr lang="en-GB" sz="2400" dirty="0">
                  <a:solidFill>
                    <a:srgbClr val="115076"/>
                  </a:solidFill>
                  <a:latin typeface="Century Gothic" panose="020B0502020202020204" pitchFamily="34" charset="0"/>
                </a:rPr>
                <a:t> – to</a:t>
              </a:r>
              <a:r>
                <a:rPr lang="en-GB" dirty="0">
                  <a:solidFill>
                    <a:srgbClr val="115076"/>
                  </a:solidFill>
                  <a:latin typeface="Century Gothic" panose="020B0502020202020204" pitchFamily="34" charset="0"/>
                </a:rPr>
                <a:t> </a:t>
              </a:r>
              <a:r>
                <a:rPr lang="en-GB" sz="2400" dirty="0">
                  <a:solidFill>
                    <a:srgbClr val="115076"/>
                  </a:solidFill>
                  <a:latin typeface="Century Gothic" panose="020B0502020202020204" pitchFamily="34" charset="0"/>
                </a:rPr>
                <a:t>research</a:t>
              </a:r>
            </a:p>
            <a:p>
              <a:pPr algn="ctr"/>
              <a:r>
                <a:rPr lang="en-GB" sz="2400" dirty="0" err="1">
                  <a:solidFill>
                    <a:srgbClr val="115076"/>
                  </a:solidFill>
                  <a:latin typeface="Century Gothic" panose="020B0502020202020204" pitchFamily="34" charset="0"/>
                </a:rPr>
                <a:t>Märchen</a:t>
              </a:r>
              <a:r>
                <a:rPr lang="en-GB" sz="2400" dirty="0">
                  <a:solidFill>
                    <a:srgbClr val="115076"/>
                  </a:solidFill>
                  <a:latin typeface="Century Gothic" panose="020B0502020202020204" pitchFamily="34" charset="0"/>
                </a:rPr>
                <a:t> – fairy tales</a:t>
              </a:r>
            </a:p>
          </p:txBody>
        </p:sp>
      </p:grpSp>
    </p:spTree>
    <p:extLst>
      <p:ext uri="{BB962C8B-B14F-4D97-AF65-F5344CB8AC3E}">
        <p14:creationId xmlns:p14="http://schemas.microsoft.com/office/powerpoint/2010/main" val="425004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4556349" cy="869950"/>
          </a:xfrm>
          <a:prstGeom prst="rect">
            <a:avLst/>
          </a:prstGeom>
        </p:spPr>
      </p:pic>
      <p:sp>
        <p:nvSpPr>
          <p:cNvPr id="4" name="Title 3"/>
          <p:cNvSpPr>
            <a:spLocks noGrp="1"/>
          </p:cNvSpPr>
          <p:nvPr>
            <p:ph type="title"/>
          </p:nvPr>
        </p:nvSpPr>
        <p:spPr>
          <a:xfrm>
            <a:off x="0" y="294041"/>
            <a:ext cx="5982789" cy="707849"/>
          </a:xfrm>
        </p:spPr>
        <p:txBody>
          <a:bodyPr>
            <a:normAutofit/>
          </a:bodyPr>
          <a:lstStyle/>
          <a:p>
            <a:r>
              <a:rPr lang="en-GB" sz="3600" b="1" dirty="0">
                <a:solidFill>
                  <a:schemeClr val="bg1"/>
                </a:solidFill>
              </a:rPr>
              <a:t>Der </a:t>
            </a:r>
            <a:r>
              <a:rPr lang="en-GB" sz="3600" b="1" dirty="0" err="1">
                <a:solidFill>
                  <a:schemeClr val="bg1"/>
                </a:solidFill>
              </a:rPr>
              <a:t>Rattenfänger</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97589" y="247047"/>
            <a:ext cx="1861303" cy="366908"/>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640080" y="1632396"/>
            <a:ext cx="11551920" cy="3847207"/>
          </a:xfrm>
          <a:prstGeom prst="rect">
            <a:avLst/>
          </a:prstGeom>
          <a:noFill/>
        </p:spPr>
        <p:txBody>
          <a:bodyPr wrap="square" rtlCol="0">
            <a:spAutoFit/>
          </a:bodyPr>
          <a:lstStyle/>
          <a:p>
            <a:r>
              <a:rPr lang="de-DE" sz="2200" dirty="0">
                <a:solidFill>
                  <a:schemeClr val="accent5">
                    <a:lumMod val="50000"/>
                  </a:schemeClr>
                </a:solidFill>
                <a:latin typeface="Century Gothic" panose="020B0502020202020204" pitchFamily="34" charset="0"/>
              </a:rPr>
              <a:t>Vor mehr als achthundert Jahren machten Ratten und Mäuse den Menschen in der Stadt Hameln viele Sorgen. </a:t>
            </a:r>
          </a:p>
          <a:p>
            <a:r>
              <a:rPr lang="de-DE" sz="2200" dirty="0">
                <a:solidFill>
                  <a:schemeClr val="accent5">
                    <a:lumMod val="50000"/>
                  </a:schemeClr>
                </a:solidFill>
                <a:latin typeface="Century Gothic" panose="020B0502020202020204" pitchFamily="34" charset="0"/>
              </a:rPr>
              <a:t>Eines Tages kam ein Mann in die Stadt, der der Rattenfänger hieß. </a:t>
            </a:r>
          </a:p>
          <a:p>
            <a:r>
              <a:rPr lang="de-DE" sz="2200" dirty="0">
                <a:solidFill>
                  <a:schemeClr val="accent5">
                    <a:lumMod val="50000"/>
                  </a:schemeClr>
                </a:solidFill>
                <a:latin typeface="Century Gothic" panose="020B0502020202020204" pitchFamily="34" charset="0"/>
              </a:rPr>
              <a:t>Die Bürger der Stadt sagten, dass er Geld bekommen würde*, wenn er die Stadt vor den Ratten rettete. </a:t>
            </a:r>
          </a:p>
          <a:p>
            <a:r>
              <a:rPr lang="de-DE" sz="2200" dirty="0">
                <a:solidFill>
                  <a:schemeClr val="accent5">
                    <a:lumMod val="50000"/>
                  </a:schemeClr>
                </a:solidFill>
                <a:latin typeface="Century Gothic" panose="020B0502020202020204" pitchFamily="34" charset="0"/>
              </a:rPr>
              <a:t>Der Rattenfänger ging durch die Stadt und spielte auf seinem Pfeifchen. </a:t>
            </a:r>
          </a:p>
          <a:p>
            <a:r>
              <a:rPr lang="de-DE" sz="2200" dirty="0">
                <a:solidFill>
                  <a:schemeClr val="accent5">
                    <a:lumMod val="50000"/>
                  </a:schemeClr>
                </a:solidFill>
                <a:latin typeface="Century Gothic" panose="020B0502020202020204" pitchFamily="34" charset="0"/>
              </a:rPr>
              <a:t>Bald kamen Ratten und Mäuse von überall aus ihren Verstecken und folgten dem Rattenfänger. </a:t>
            </a:r>
          </a:p>
          <a:p>
            <a:r>
              <a:rPr lang="de-DE" sz="2200" dirty="0">
                <a:solidFill>
                  <a:schemeClr val="accent5">
                    <a:lumMod val="50000"/>
                  </a:schemeClr>
                </a:solidFill>
                <a:latin typeface="Century Gothic" panose="020B0502020202020204" pitchFamily="34" charset="0"/>
              </a:rPr>
              <a:t>Als er zum Stadtfluss kam, ging er ins Wasser. Alle Tiere folgten ihm und starben im kalten und tiefen Flusswasser. </a:t>
            </a:r>
          </a:p>
          <a:p>
            <a:endParaRPr lang="en-US" sz="2400" dirty="0">
              <a:solidFill>
                <a:schemeClr val="accent5">
                  <a:lumMod val="50000"/>
                </a:schemeClr>
              </a:solidFill>
              <a:latin typeface="Century Gothic" panose="020B0502020202020204" pitchFamily="34" charset="0"/>
            </a:endParaRPr>
          </a:p>
        </p:txBody>
      </p:sp>
      <p:sp>
        <p:nvSpPr>
          <p:cNvPr id="2" name="Oval 1">
            <a:hlinkClick r:id="" action="ppaction://noaction">
              <a:snd r:embed="rId6" name="9.3.2.6 slide 8 1.wav"/>
            </a:hlinkClick>
            <a:extLst>
              <a:ext uri="{FF2B5EF4-FFF2-40B4-BE49-F238E27FC236}">
                <a16:creationId xmlns:a16="http://schemas.microsoft.com/office/drawing/2014/main" id="{262A396B-7DD6-4FCF-B9F0-D18AEFA10F1D}"/>
              </a:ext>
            </a:extLst>
          </p:cNvPr>
          <p:cNvSpPr/>
          <p:nvPr/>
        </p:nvSpPr>
        <p:spPr>
          <a:xfrm>
            <a:off x="237309" y="1759132"/>
            <a:ext cx="402771" cy="337088"/>
          </a:xfrm>
          <a:prstGeom prst="ellipse">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1</a:t>
            </a:r>
          </a:p>
        </p:txBody>
      </p:sp>
      <p:sp>
        <p:nvSpPr>
          <p:cNvPr id="8" name="Oval 7">
            <a:hlinkClick r:id="" action="ppaction://noaction">
              <a:snd r:embed="rId7" name="9.3.2.6 slide 8 2.wav"/>
            </a:hlinkClick>
            <a:extLst>
              <a:ext uri="{FF2B5EF4-FFF2-40B4-BE49-F238E27FC236}">
                <a16:creationId xmlns:a16="http://schemas.microsoft.com/office/drawing/2014/main" id="{408A4C79-D386-4BC0-AC37-8F6A7F252D42}"/>
              </a:ext>
            </a:extLst>
          </p:cNvPr>
          <p:cNvSpPr/>
          <p:nvPr/>
        </p:nvSpPr>
        <p:spPr>
          <a:xfrm>
            <a:off x="237309" y="2314986"/>
            <a:ext cx="402771" cy="337088"/>
          </a:xfrm>
          <a:prstGeom prst="ellipse">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2</a:t>
            </a:r>
          </a:p>
        </p:txBody>
      </p:sp>
      <p:sp>
        <p:nvSpPr>
          <p:cNvPr id="9" name="Oval 8">
            <a:hlinkClick r:id="" action="ppaction://noaction">
              <a:snd r:embed="rId8" name="9.3.2.6 slide 8 3.wav"/>
            </a:hlinkClick>
            <a:extLst>
              <a:ext uri="{FF2B5EF4-FFF2-40B4-BE49-F238E27FC236}">
                <a16:creationId xmlns:a16="http://schemas.microsoft.com/office/drawing/2014/main" id="{0D3047C3-6C6A-4A3F-8FF0-3DABFB55BDF2}"/>
              </a:ext>
            </a:extLst>
          </p:cNvPr>
          <p:cNvSpPr/>
          <p:nvPr/>
        </p:nvSpPr>
        <p:spPr>
          <a:xfrm>
            <a:off x="237307" y="2764481"/>
            <a:ext cx="402771" cy="337088"/>
          </a:xfrm>
          <a:prstGeom prst="ellipse">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3</a:t>
            </a:r>
          </a:p>
        </p:txBody>
      </p:sp>
      <p:sp>
        <p:nvSpPr>
          <p:cNvPr id="10" name="Oval 9">
            <a:hlinkClick r:id="" action="ppaction://noaction">
              <a:snd r:embed="rId9" name="9.3.2.6 slide 8 4.wav"/>
            </a:hlinkClick>
            <a:extLst>
              <a:ext uri="{FF2B5EF4-FFF2-40B4-BE49-F238E27FC236}">
                <a16:creationId xmlns:a16="http://schemas.microsoft.com/office/drawing/2014/main" id="{1FF44B3C-9266-4DA0-A07E-DB5D033FA9F2}"/>
              </a:ext>
            </a:extLst>
          </p:cNvPr>
          <p:cNvSpPr/>
          <p:nvPr/>
        </p:nvSpPr>
        <p:spPr>
          <a:xfrm>
            <a:off x="237307" y="3342872"/>
            <a:ext cx="402771" cy="337088"/>
          </a:xfrm>
          <a:prstGeom prst="ellipse">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4</a:t>
            </a:r>
          </a:p>
        </p:txBody>
      </p:sp>
      <p:sp>
        <p:nvSpPr>
          <p:cNvPr id="11" name="Oval 10">
            <a:hlinkClick r:id="" action="ppaction://noaction">
              <a:snd r:embed="rId10" name="9.3.2.6 slide 8 5.wav"/>
            </a:hlinkClick>
            <a:extLst>
              <a:ext uri="{FF2B5EF4-FFF2-40B4-BE49-F238E27FC236}">
                <a16:creationId xmlns:a16="http://schemas.microsoft.com/office/drawing/2014/main" id="{A27483EF-3286-4AE9-A0E7-7DE863407AAE}"/>
              </a:ext>
            </a:extLst>
          </p:cNvPr>
          <p:cNvSpPr/>
          <p:nvPr/>
        </p:nvSpPr>
        <p:spPr>
          <a:xfrm>
            <a:off x="237307" y="3780346"/>
            <a:ext cx="402771" cy="337088"/>
          </a:xfrm>
          <a:prstGeom prst="ellipse">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5</a:t>
            </a:r>
          </a:p>
        </p:txBody>
      </p:sp>
      <p:sp>
        <p:nvSpPr>
          <p:cNvPr id="12" name="Oval 11">
            <a:hlinkClick r:id="" action="ppaction://noaction">
              <a:snd r:embed="rId11" name="9.3.2.6 slide 8 6.wav"/>
            </a:hlinkClick>
            <a:extLst>
              <a:ext uri="{FF2B5EF4-FFF2-40B4-BE49-F238E27FC236}">
                <a16:creationId xmlns:a16="http://schemas.microsoft.com/office/drawing/2014/main" id="{E4AF212A-420F-4ED0-83D9-B44019DCE44B}"/>
              </a:ext>
            </a:extLst>
          </p:cNvPr>
          <p:cNvSpPr/>
          <p:nvPr/>
        </p:nvSpPr>
        <p:spPr>
          <a:xfrm>
            <a:off x="237307" y="4589524"/>
            <a:ext cx="402771" cy="337088"/>
          </a:xfrm>
          <a:prstGeom prst="ellipse">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6</a:t>
            </a:r>
          </a:p>
        </p:txBody>
      </p:sp>
      <p:sp>
        <p:nvSpPr>
          <p:cNvPr id="6" name="Rectangle: Rounded Corners 5">
            <a:extLst>
              <a:ext uri="{FF2B5EF4-FFF2-40B4-BE49-F238E27FC236}">
                <a16:creationId xmlns:a16="http://schemas.microsoft.com/office/drawing/2014/main" id="{143FB5A4-22B4-41FC-BFE4-8C237D762C2B}"/>
              </a:ext>
            </a:extLst>
          </p:cNvPr>
          <p:cNvSpPr/>
          <p:nvPr/>
        </p:nvSpPr>
        <p:spPr>
          <a:xfrm>
            <a:off x="5941099" y="5467035"/>
            <a:ext cx="1816098" cy="72162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rgbClr val="115076"/>
                </a:solidFill>
                <a:latin typeface="Century Gothic" panose="020B0502020202020204" pitchFamily="34" charset="0"/>
              </a:rPr>
              <a:t>eine</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Gefahr</a:t>
            </a:r>
            <a:r>
              <a:rPr lang="en-GB" sz="2200" dirty="0">
                <a:solidFill>
                  <a:srgbClr val="115076"/>
                </a:solidFill>
                <a:latin typeface="Century Gothic" panose="020B0502020202020204" pitchFamily="34" charset="0"/>
              </a:rPr>
              <a:t> sein</a:t>
            </a:r>
          </a:p>
        </p:txBody>
      </p:sp>
      <p:sp>
        <p:nvSpPr>
          <p:cNvPr id="13" name="Rectangle: Rounded Corners 12">
            <a:extLst>
              <a:ext uri="{FF2B5EF4-FFF2-40B4-BE49-F238E27FC236}">
                <a16:creationId xmlns:a16="http://schemas.microsoft.com/office/drawing/2014/main" id="{9C22B6D6-F932-424A-ADDC-2405729BAFB3}"/>
              </a:ext>
            </a:extLst>
          </p:cNvPr>
          <p:cNvSpPr/>
          <p:nvPr/>
        </p:nvSpPr>
        <p:spPr>
          <a:xfrm>
            <a:off x="160019" y="5467035"/>
            <a:ext cx="1825536" cy="72162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rgbClr val="115076"/>
                </a:solidFill>
                <a:latin typeface="Century Gothic" panose="020B0502020202020204" pitchFamily="34" charset="0"/>
              </a:rPr>
              <a:t>ankommen</a:t>
            </a:r>
            <a:endParaRPr lang="en-GB" sz="2200" dirty="0">
              <a:solidFill>
                <a:srgbClr val="115076"/>
              </a:solidFill>
              <a:latin typeface="Century Gothic" panose="020B0502020202020204" pitchFamily="34" charset="0"/>
            </a:endParaRPr>
          </a:p>
        </p:txBody>
      </p:sp>
      <p:sp>
        <p:nvSpPr>
          <p:cNvPr id="14" name="Rectangle: Rounded Corners 13">
            <a:extLst>
              <a:ext uri="{FF2B5EF4-FFF2-40B4-BE49-F238E27FC236}">
                <a16:creationId xmlns:a16="http://schemas.microsoft.com/office/drawing/2014/main" id="{D9D35D00-40D8-4B54-A8FC-AB000C3A339E}"/>
              </a:ext>
            </a:extLst>
          </p:cNvPr>
          <p:cNvSpPr/>
          <p:nvPr/>
        </p:nvSpPr>
        <p:spPr>
          <a:xfrm>
            <a:off x="10075995" y="5467035"/>
            <a:ext cx="1973580" cy="72162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rgbClr val="115076"/>
                </a:solidFill>
                <a:latin typeface="Century Gothic" panose="020B0502020202020204" pitchFamily="34" charset="0"/>
              </a:rPr>
              <a:t>etwas</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versprechen</a:t>
            </a:r>
            <a:endParaRPr lang="en-GB" sz="2200" dirty="0">
              <a:solidFill>
                <a:srgbClr val="115076"/>
              </a:solidFill>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791322AE-B039-43A0-9E54-8555BBB26DA4}"/>
              </a:ext>
            </a:extLst>
          </p:cNvPr>
          <p:cNvSpPr/>
          <p:nvPr/>
        </p:nvSpPr>
        <p:spPr>
          <a:xfrm>
            <a:off x="2111721" y="5467035"/>
            <a:ext cx="1488258" cy="72162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rgbClr val="115076"/>
                </a:solidFill>
                <a:latin typeface="Century Gothic" panose="020B0502020202020204" pitchFamily="34" charset="0"/>
              </a:rPr>
              <a:t>Musik</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machen</a:t>
            </a:r>
            <a:endParaRPr lang="en-GB" sz="2200" dirty="0">
              <a:solidFill>
                <a:srgbClr val="115076"/>
              </a:solidFill>
              <a:latin typeface="Century Gothic" panose="020B0502020202020204" pitchFamily="34" charset="0"/>
            </a:endParaRPr>
          </a:p>
        </p:txBody>
      </p:sp>
      <p:sp>
        <p:nvSpPr>
          <p:cNvPr id="16" name="Rectangle: Rounded Corners 15">
            <a:extLst>
              <a:ext uri="{FF2B5EF4-FFF2-40B4-BE49-F238E27FC236}">
                <a16:creationId xmlns:a16="http://schemas.microsoft.com/office/drawing/2014/main" id="{C3452F4F-8B2C-43D5-B847-059D5E73105C}"/>
              </a:ext>
            </a:extLst>
          </p:cNvPr>
          <p:cNvSpPr/>
          <p:nvPr/>
        </p:nvSpPr>
        <p:spPr>
          <a:xfrm>
            <a:off x="7883363" y="5480096"/>
            <a:ext cx="2066468" cy="72162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15076"/>
                </a:solidFill>
                <a:latin typeface="Century Gothic" panose="020B0502020202020204" pitchFamily="34" charset="0"/>
              </a:rPr>
              <a:t>auf die </a:t>
            </a:r>
            <a:r>
              <a:rPr lang="en-GB" sz="2200" dirty="0" err="1">
                <a:solidFill>
                  <a:srgbClr val="115076"/>
                </a:solidFill>
                <a:latin typeface="Century Gothic" panose="020B0502020202020204" pitchFamily="34" charset="0"/>
              </a:rPr>
              <a:t>Musik</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reagieren</a:t>
            </a:r>
            <a:r>
              <a:rPr lang="en-GB" sz="2200" dirty="0">
                <a:solidFill>
                  <a:srgbClr val="115076"/>
                </a:solidFill>
                <a:latin typeface="Century Gothic" panose="020B0502020202020204" pitchFamily="34" charset="0"/>
              </a:rPr>
              <a:t>*</a:t>
            </a:r>
          </a:p>
        </p:txBody>
      </p:sp>
      <p:sp>
        <p:nvSpPr>
          <p:cNvPr id="17" name="Rectangle: Rounded Corners 16">
            <a:extLst>
              <a:ext uri="{FF2B5EF4-FFF2-40B4-BE49-F238E27FC236}">
                <a16:creationId xmlns:a16="http://schemas.microsoft.com/office/drawing/2014/main" id="{185622BE-8490-4E51-B894-BF3E5BD5C5A0}"/>
              </a:ext>
            </a:extLst>
          </p:cNvPr>
          <p:cNvSpPr/>
          <p:nvPr/>
        </p:nvSpPr>
        <p:spPr>
          <a:xfrm>
            <a:off x="3726145" y="5467035"/>
            <a:ext cx="2088788" cy="72162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rgbClr val="115076"/>
                </a:solidFill>
                <a:latin typeface="Century Gothic" panose="020B0502020202020204" pitchFamily="34" charset="0"/>
              </a:rPr>
              <a:t>eine</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Lösung</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finden</a:t>
            </a:r>
            <a:endParaRPr lang="en-GB" sz="2200" dirty="0">
              <a:solidFill>
                <a:srgbClr val="115076"/>
              </a:solidFill>
              <a:latin typeface="Century Gothic" panose="020B0502020202020204" pitchFamily="34" charset="0"/>
            </a:endParaRPr>
          </a:p>
        </p:txBody>
      </p:sp>
      <p:sp>
        <p:nvSpPr>
          <p:cNvPr id="18" name="Oval 17">
            <a:extLst>
              <a:ext uri="{FF2B5EF4-FFF2-40B4-BE49-F238E27FC236}">
                <a16:creationId xmlns:a16="http://schemas.microsoft.com/office/drawing/2014/main" id="{6B102D66-6EBA-4AE7-A9AA-7146DFA0C905}"/>
              </a:ext>
            </a:extLst>
          </p:cNvPr>
          <p:cNvSpPr/>
          <p:nvPr/>
        </p:nvSpPr>
        <p:spPr>
          <a:xfrm>
            <a:off x="6584588" y="5001020"/>
            <a:ext cx="402771" cy="354718"/>
          </a:xfrm>
          <a:prstGeom prst="ellipse">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latin typeface="Century Gothic" panose="020B0502020202020204" pitchFamily="34" charset="0"/>
              </a:rPr>
              <a:t>1</a:t>
            </a:r>
          </a:p>
        </p:txBody>
      </p:sp>
      <p:sp>
        <p:nvSpPr>
          <p:cNvPr id="19" name="Oval 18">
            <a:extLst>
              <a:ext uri="{FF2B5EF4-FFF2-40B4-BE49-F238E27FC236}">
                <a16:creationId xmlns:a16="http://schemas.microsoft.com/office/drawing/2014/main" id="{E00983D0-F272-40E3-BC74-05F637EA0D5F}"/>
              </a:ext>
            </a:extLst>
          </p:cNvPr>
          <p:cNvSpPr/>
          <p:nvPr/>
        </p:nvSpPr>
        <p:spPr>
          <a:xfrm>
            <a:off x="871401" y="4997885"/>
            <a:ext cx="402771" cy="354718"/>
          </a:xfrm>
          <a:prstGeom prst="ellipse">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latin typeface="Century Gothic" panose="020B0502020202020204" pitchFamily="34" charset="0"/>
              </a:rPr>
              <a:t>2</a:t>
            </a:r>
          </a:p>
        </p:txBody>
      </p:sp>
      <p:sp>
        <p:nvSpPr>
          <p:cNvPr id="20" name="Oval 19">
            <a:extLst>
              <a:ext uri="{FF2B5EF4-FFF2-40B4-BE49-F238E27FC236}">
                <a16:creationId xmlns:a16="http://schemas.microsoft.com/office/drawing/2014/main" id="{52AEF45D-0F08-4BDC-BB53-800E6D00F619}"/>
              </a:ext>
            </a:extLst>
          </p:cNvPr>
          <p:cNvSpPr/>
          <p:nvPr/>
        </p:nvSpPr>
        <p:spPr>
          <a:xfrm>
            <a:off x="10861399" y="4997885"/>
            <a:ext cx="402771" cy="354718"/>
          </a:xfrm>
          <a:prstGeom prst="ellipse">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latin typeface="Century Gothic" panose="020B0502020202020204" pitchFamily="34" charset="0"/>
              </a:rPr>
              <a:t>3</a:t>
            </a:r>
          </a:p>
        </p:txBody>
      </p:sp>
      <p:sp>
        <p:nvSpPr>
          <p:cNvPr id="21" name="Oval 20">
            <a:extLst>
              <a:ext uri="{FF2B5EF4-FFF2-40B4-BE49-F238E27FC236}">
                <a16:creationId xmlns:a16="http://schemas.microsoft.com/office/drawing/2014/main" id="{3C3DA6E2-EB9B-4FC0-88F1-62CA4CE32D3E}"/>
              </a:ext>
            </a:extLst>
          </p:cNvPr>
          <p:cNvSpPr/>
          <p:nvPr/>
        </p:nvSpPr>
        <p:spPr>
          <a:xfrm>
            <a:off x="2685960" y="5026493"/>
            <a:ext cx="402771" cy="354718"/>
          </a:xfrm>
          <a:prstGeom prst="ellipse">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latin typeface="Century Gothic" panose="020B0502020202020204" pitchFamily="34" charset="0"/>
              </a:rPr>
              <a:t>4</a:t>
            </a:r>
          </a:p>
        </p:txBody>
      </p:sp>
      <p:sp>
        <p:nvSpPr>
          <p:cNvPr id="22" name="Oval 21">
            <a:extLst>
              <a:ext uri="{FF2B5EF4-FFF2-40B4-BE49-F238E27FC236}">
                <a16:creationId xmlns:a16="http://schemas.microsoft.com/office/drawing/2014/main" id="{13FDFE5C-9190-4EB3-8EDE-5B94390BACC4}"/>
              </a:ext>
            </a:extLst>
          </p:cNvPr>
          <p:cNvSpPr/>
          <p:nvPr/>
        </p:nvSpPr>
        <p:spPr>
          <a:xfrm>
            <a:off x="8722993" y="5026493"/>
            <a:ext cx="402771" cy="354718"/>
          </a:xfrm>
          <a:prstGeom prst="ellipse">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latin typeface="Century Gothic" panose="020B0502020202020204" pitchFamily="34" charset="0"/>
              </a:rPr>
              <a:t>5</a:t>
            </a:r>
          </a:p>
        </p:txBody>
      </p:sp>
      <p:sp>
        <p:nvSpPr>
          <p:cNvPr id="23" name="Oval 22">
            <a:extLst>
              <a:ext uri="{FF2B5EF4-FFF2-40B4-BE49-F238E27FC236}">
                <a16:creationId xmlns:a16="http://schemas.microsoft.com/office/drawing/2014/main" id="{6614B710-4D90-482D-A8ED-B18CC5E3DD4E}"/>
              </a:ext>
            </a:extLst>
          </p:cNvPr>
          <p:cNvSpPr/>
          <p:nvPr/>
        </p:nvSpPr>
        <p:spPr>
          <a:xfrm>
            <a:off x="4615574" y="4998455"/>
            <a:ext cx="402771" cy="354718"/>
          </a:xfrm>
          <a:prstGeom prst="ellipse">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latin typeface="Century Gothic" panose="020B0502020202020204" pitchFamily="34" charset="0"/>
              </a:rPr>
              <a:t>6</a:t>
            </a:r>
          </a:p>
        </p:txBody>
      </p:sp>
      <p:sp>
        <p:nvSpPr>
          <p:cNvPr id="24" name="Rectangle: Rounded Corners 23">
            <a:extLst>
              <a:ext uri="{FF2B5EF4-FFF2-40B4-BE49-F238E27FC236}">
                <a16:creationId xmlns:a16="http://schemas.microsoft.com/office/drawing/2014/main" id="{E7205997-AEC2-40C8-9806-360B18CDA487}"/>
              </a:ext>
            </a:extLst>
          </p:cNvPr>
          <p:cNvSpPr/>
          <p:nvPr/>
        </p:nvSpPr>
        <p:spPr>
          <a:xfrm>
            <a:off x="8810443" y="702027"/>
            <a:ext cx="3239132" cy="923927"/>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bg1"/>
                </a:solidFill>
                <a:latin typeface="Century Gothic" panose="020B0502020202020204" pitchFamily="34" charset="0"/>
              </a:rPr>
              <a:t>würde</a:t>
            </a:r>
            <a:r>
              <a:rPr lang="en-GB" sz="2000" dirty="0">
                <a:solidFill>
                  <a:schemeClr val="bg1"/>
                </a:solidFill>
                <a:latin typeface="Century Gothic" panose="020B0502020202020204" pitchFamily="34" charset="0"/>
              </a:rPr>
              <a:t> – would</a:t>
            </a:r>
          </a:p>
          <a:p>
            <a:pPr algn="ctr"/>
            <a:r>
              <a:rPr lang="en-GB" sz="2000" dirty="0">
                <a:solidFill>
                  <a:schemeClr val="bg1"/>
                </a:solidFill>
                <a:latin typeface="Century Gothic" panose="020B0502020202020204" pitchFamily="34" charset="0"/>
              </a:rPr>
              <a:t>die </a:t>
            </a:r>
            <a:r>
              <a:rPr lang="en-GB" sz="2000" dirty="0" err="1">
                <a:solidFill>
                  <a:schemeClr val="bg1"/>
                </a:solidFill>
                <a:latin typeface="Century Gothic" panose="020B0502020202020204" pitchFamily="34" charset="0"/>
              </a:rPr>
              <a:t>Lösung</a:t>
            </a:r>
            <a:r>
              <a:rPr lang="en-GB" sz="2000" dirty="0">
                <a:solidFill>
                  <a:schemeClr val="bg1"/>
                </a:solidFill>
                <a:latin typeface="Century Gothic" panose="020B0502020202020204" pitchFamily="34" charset="0"/>
              </a:rPr>
              <a:t> – solution</a:t>
            </a:r>
          </a:p>
          <a:p>
            <a:pPr algn="ctr"/>
            <a:r>
              <a:rPr lang="en-GB" sz="2000" dirty="0" err="1">
                <a:solidFill>
                  <a:schemeClr val="bg1"/>
                </a:solidFill>
                <a:latin typeface="Century Gothic" panose="020B0502020202020204" pitchFamily="34" charset="0"/>
              </a:rPr>
              <a:t>reagieren</a:t>
            </a:r>
            <a:r>
              <a:rPr lang="en-GB" sz="2000" dirty="0">
                <a:solidFill>
                  <a:schemeClr val="bg1"/>
                </a:solidFill>
                <a:latin typeface="Century Gothic" panose="020B0502020202020204" pitchFamily="34" charset="0"/>
              </a:rPr>
              <a:t> – to react</a:t>
            </a:r>
          </a:p>
        </p:txBody>
      </p:sp>
      <p:sp>
        <p:nvSpPr>
          <p:cNvPr id="27" name="TextBox 26">
            <a:extLst>
              <a:ext uri="{FF2B5EF4-FFF2-40B4-BE49-F238E27FC236}">
                <a16:creationId xmlns:a16="http://schemas.microsoft.com/office/drawing/2014/main" id="{9001B313-7C3A-482B-A320-1A971038FB28}"/>
              </a:ext>
            </a:extLst>
          </p:cNvPr>
          <p:cNvSpPr txBox="1"/>
          <p:nvPr/>
        </p:nvSpPr>
        <p:spPr>
          <a:xfrm>
            <a:off x="5018345" y="227691"/>
            <a:ext cx="4784542" cy="707886"/>
          </a:xfrm>
          <a:prstGeom prst="rect">
            <a:avLst/>
          </a:prstGeom>
          <a:noFill/>
        </p:spPr>
        <p:txBody>
          <a:bodyPr wrap="square" rtlCol="0">
            <a:spAutoFit/>
          </a:bodyPr>
          <a:lstStyle/>
          <a:p>
            <a:r>
              <a:rPr lang="en-US" sz="2000" dirty="0">
                <a:solidFill>
                  <a:schemeClr val="accent5">
                    <a:lumMod val="50000"/>
                  </a:schemeClr>
                </a:solidFill>
                <a:latin typeface="Century Gothic" panose="020B0502020202020204" pitchFamily="34" charset="0"/>
              </a:rPr>
              <a:t>Match each sentence 1-6 to a verb phrase, below.</a:t>
            </a:r>
          </a:p>
        </p:txBody>
      </p:sp>
      <p:pic>
        <p:nvPicPr>
          <p:cNvPr id="25" name="9.3.2.6 slide 8.mp3" descr="9.3.2.6 slide 8.mp3">
            <a:hlinkClick r:id="" action="ppaction://media"/>
            <a:extLst>
              <a:ext uri="{FF2B5EF4-FFF2-40B4-BE49-F238E27FC236}">
                <a16:creationId xmlns:a16="http://schemas.microsoft.com/office/drawing/2014/main" id="{B31E028C-DD83-2C9A-BA31-87F81FEC3E1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45049" y="698274"/>
            <a:ext cx="812800" cy="812800"/>
          </a:xfrm>
          <a:prstGeom prst="rect">
            <a:avLst/>
          </a:prstGeom>
        </p:spPr>
      </p:pic>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59663"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5"/>
                </p:tgtEl>
              </p:cMediaNode>
            </p:audio>
          </p:childTnLst>
        </p:cTn>
      </p:par>
    </p:tnLst>
    <p:bldLst>
      <p:bldP spid="18" grpId="0" animBg="1"/>
      <p:bldP spid="19" grpId="0" animBg="1"/>
      <p:bldP spid="20" grpId="0" animBg="1"/>
      <p:bldP spid="21" grpId="0" animBg="1"/>
      <p:bldP spid="22"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872414" cy="869950"/>
          </a:xfrm>
          <a:prstGeom prst="rect">
            <a:avLst/>
          </a:prstGeom>
        </p:spPr>
      </p:pic>
      <p:sp>
        <p:nvSpPr>
          <p:cNvPr id="4" name="Title 3"/>
          <p:cNvSpPr>
            <a:spLocks noGrp="1"/>
          </p:cNvSpPr>
          <p:nvPr>
            <p:ph type="title"/>
          </p:nvPr>
        </p:nvSpPr>
        <p:spPr>
          <a:xfrm>
            <a:off x="-1" y="294041"/>
            <a:ext cx="7115175" cy="707849"/>
          </a:xfrm>
        </p:spPr>
        <p:txBody>
          <a:bodyPr>
            <a:noAutofit/>
          </a:bodyPr>
          <a:lstStyle/>
          <a:p>
            <a:r>
              <a:rPr lang="en-GB" sz="2800" b="1" dirty="0" err="1">
                <a:solidFill>
                  <a:schemeClr val="bg1"/>
                </a:solidFill>
              </a:rPr>
              <a:t>Erzähl</a:t>
            </a:r>
            <a:r>
              <a:rPr lang="en-GB" sz="2800" b="1" dirty="0">
                <a:solidFill>
                  <a:schemeClr val="bg1"/>
                </a:solidFill>
              </a:rPr>
              <a:t> die </a:t>
            </a:r>
            <a:r>
              <a:rPr lang="en-GB" sz="2800" b="1" dirty="0" err="1">
                <a:solidFill>
                  <a:schemeClr val="bg1"/>
                </a:solidFill>
              </a:rPr>
              <a:t>Geschichte</a:t>
            </a:r>
            <a:r>
              <a:rPr lang="en-GB" sz="2800" b="1" dirty="0">
                <a:solidFill>
                  <a:schemeClr val="bg1"/>
                </a:solidFill>
              </a:rPr>
              <a:t> auf </a:t>
            </a:r>
            <a:r>
              <a:rPr lang="en-GB" sz="2800" b="1" dirty="0" err="1">
                <a:solidFill>
                  <a:schemeClr val="bg1"/>
                </a:solidFill>
              </a:rPr>
              <a:t>Englisch</a:t>
            </a:r>
            <a:r>
              <a:rPr lang="en-GB" sz="2800" b="1" dirty="0">
                <a:solidFill>
                  <a:schemeClr val="bg1"/>
                </a:solidFill>
              </a:rPr>
              <a:t> [1/6]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23514" y="247047"/>
            <a:ext cx="2133814" cy="38956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dolmetschen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C3E3FFC-333E-4C25-A53A-0178AE65B4DD}"/>
              </a:ext>
            </a:extLst>
          </p:cNvPr>
          <p:cNvSpPr txBox="1"/>
          <p:nvPr/>
        </p:nvSpPr>
        <p:spPr>
          <a:xfrm>
            <a:off x="180000" y="5331166"/>
            <a:ext cx="11545154" cy="461665"/>
          </a:xfrm>
          <a:prstGeom prst="rect">
            <a:avLst/>
          </a:prstGeom>
          <a:noFill/>
        </p:spPr>
        <p:txBody>
          <a:bodyPr wrap="square" rtlCol="0">
            <a:spAutoFit/>
          </a:bodyPr>
          <a:lstStyle/>
          <a:p>
            <a:r>
              <a:rPr lang="de-DE" sz="2400" dirty="0">
                <a:solidFill>
                  <a:schemeClr val="accent5">
                    <a:lumMod val="50000"/>
                  </a:schemeClr>
                </a:solidFill>
                <a:latin typeface="Century Gothic" panose="020B0502020202020204" pitchFamily="34" charset="0"/>
              </a:rPr>
              <a:t>Eines Tages kam ein Mann in die Stadt, </a:t>
            </a:r>
            <a:endParaRPr lang="en-US" sz="2400" dirty="0">
              <a:solidFill>
                <a:schemeClr val="accent5">
                  <a:lumMod val="50000"/>
                </a:schemeClr>
              </a:solidFill>
              <a:latin typeface="Century Gothic" panose="020B0502020202020204" pitchFamily="34" charset="0"/>
            </a:endParaRPr>
          </a:p>
        </p:txBody>
      </p:sp>
      <p:sp>
        <p:nvSpPr>
          <p:cNvPr id="12" name="TextBox 11">
            <a:extLst>
              <a:ext uri="{FF2B5EF4-FFF2-40B4-BE49-F238E27FC236}">
                <a16:creationId xmlns:a16="http://schemas.microsoft.com/office/drawing/2014/main" id="{94BA2FCE-E018-4304-97AF-FF47BF6B0CD8}"/>
              </a:ext>
            </a:extLst>
          </p:cNvPr>
          <p:cNvSpPr txBox="1"/>
          <p:nvPr/>
        </p:nvSpPr>
        <p:spPr>
          <a:xfrm>
            <a:off x="5952577" y="5331166"/>
            <a:ext cx="5594433" cy="461665"/>
          </a:xfrm>
          <a:prstGeom prst="rect">
            <a:avLst/>
          </a:prstGeom>
          <a:noFill/>
        </p:spPr>
        <p:txBody>
          <a:bodyPr wrap="square" rtlCol="0">
            <a:spAutoFit/>
          </a:bodyPr>
          <a:lstStyle/>
          <a:p>
            <a:r>
              <a:rPr lang="de-DE" sz="2400" dirty="0">
                <a:solidFill>
                  <a:schemeClr val="accent5">
                    <a:lumMod val="50000"/>
                  </a:schemeClr>
                </a:solidFill>
                <a:latin typeface="Century Gothic" panose="020B0502020202020204" pitchFamily="34" charset="0"/>
              </a:rPr>
              <a:t>der Rattenfänger hieß.</a:t>
            </a:r>
            <a:endParaRPr lang="en-US" sz="2400" dirty="0">
              <a:solidFill>
                <a:schemeClr val="accent5">
                  <a:lumMod val="5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B03F1C6F-2A5D-4689-AA94-98F531E32AC7}"/>
              </a:ext>
            </a:extLst>
          </p:cNvPr>
          <p:cNvSpPr txBox="1"/>
          <p:nvPr/>
        </p:nvSpPr>
        <p:spPr>
          <a:xfrm>
            <a:off x="207336" y="1323859"/>
            <a:ext cx="11777328" cy="1446550"/>
          </a:xfrm>
          <a:prstGeom prst="rect">
            <a:avLst/>
          </a:prstGeom>
          <a:noFill/>
        </p:spPr>
        <p:txBody>
          <a:bodyPr wrap="square" rtlCol="0">
            <a:spAutoFit/>
          </a:bodyPr>
          <a:lstStyle/>
          <a:p>
            <a:r>
              <a:rPr lang="en-US" sz="2000" dirty="0">
                <a:solidFill>
                  <a:schemeClr val="accent5">
                    <a:lumMod val="50000"/>
                  </a:schemeClr>
                </a:solidFill>
                <a:latin typeface="Century Gothic" panose="020B0502020202020204" pitchFamily="34" charset="0"/>
              </a:rPr>
              <a:t>Translate the story into English as it appears! Remember, English word order is often different from German word order and you will need to change the order of some sentences!</a:t>
            </a:r>
          </a:p>
          <a:p>
            <a:endParaRPr lang="en-US" sz="2400" dirty="0">
              <a:solidFill>
                <a:schemeClr val="accent5">
                  <a:lumMod val="50000"/>
                </a:schemeClr>
              </a:solidFill>
              <a:latin typeface="Century Gothic" panose="020B0502020202020204" pitchFamily="34" charset="0"/>
            </a:endParaRPr>
          </a:p>
          <a:p>
            <a:endParaRPr lang="en-US" sz="2400" dirty="0">
              <a:solidFill>
                <a:schemeClr val="accent5">
                  <a:lumMod val="50000"/>
                </a:schemeClr>
              </a:solidFill>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DCE476D6-2D2B-4AE1-A17F-413D9E0660A2}"/>
              </a:ext>
            </a:extLst>
          </p:cNvPr>
          <p:cNvSpPr/>
          <p:nvPr/>
        </p:nvSpPr>
        <p:spPr>
          <a:xfrm>
            <a:off x="9823514" y="647965"/>
            <a:ext cx="2133814" cy="38196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to interpret</a:t>
            </a:r>
          </a:p>
        </p:txBody>
      </p:sp>
      <p:sp>
        <p:nvSpPr>
          <p:cNvPr id="13" name="TextBox 12">
            <a:extLst>
              <a:ext uri="{FF2B5EF4-FFF2-40B4-BE49-F238E27FC236}">
                <a16:creationId xmlns:a16="http://schemas.microsoft.com/office/drawing/2014/main" id="{45D399D8-CA86-4DB6-A37B-93837FF0EF61}"/>
              </a:ext>
            </a:extLst>
          </p:cNvPr>
          <p:cNvSpPr txBox="1"/>
          <p:nvPr/>
        </p:nvSpPr>
        <p:spPr>
          <a:xfrm>
            <a:off x="180000" y="5792831"/>
            <a:ext cx="12012000" cy="461665"/>
          </a:xfrm>
          <a:prstGeom prst="rect">
            <a:avLst/>
          </a:prstGeom>
          <a:noFill/>
        </p:spPr>
        <p:txBody>
          <a:bodyPr wrap="square" rtlCol="0">
            <a:spAutoFit/>
          </a:bodyPr>
          <a:lstStyle/>
          <a:p>
            <a:r>
              <a:rPr lang="de-DE" sz="2400" dirty="0">
                <a:solidFill>
                  <a:schemeClr val="accent5">
                    <a:lumMod val="50000"/>
                  </a:schemeClr>
                </a:solidFill>
                <a:latin typeface="Century Gothic" panose="020B0502020202020204" pitchFamily="34" charset="0"/>
              </a:rPr>
              <a:t>One day a man came to the town, who was called the rat </a:t>
            </a:r>
            <a:r>
              <a:rPr lang="de-DE" sz="2400" dirty="0" err="1">
                <a:solidFill>
                  <a:schemeClr val="accent5">
                    <a:lumMod val="50000"/>
                  </a:schemeClr>
                </a:solidFill>
                <a:latin typeface="Century Gothic" panose="020B0502020202020204" pitchFamily="34" charset="0"/>
              </a:rPr>
              <a:t>catcher</a:t>
            </a:r>
            <a:r>
              <a:rPr lang="de-DE" sz="2400" dirty="0">
                <a:solidFill>
                  <a:schemeClr val="accent5">
                    <a:lumMod val="50000"/>
                  </a:schemeClr>
                </a:solidFill>
                <a:latin typeface="Century Gothic" panose="020B0502020202020204" pitchFamily="34" charset="0"/>
              </a:rPr>
              <a:t> / Pied Piper.</a:t>
            </a:r>
            <a:endParaRPr lang="en-US" sz="2400" dirty="0">
              <a:solidFill>
                <a:schemeClr val="accent5">
                  <a:lumMod val="50000"/>
                </a:schemeClr>
              </a:solidFill>
              <a:latin typeface="Century Gothic" panose="020B0502020202020204" pitchFamily="34" charset="0"/>
            </a:endParaRPr>
          </a:p>
        </p:txBody>
      </p:sp>
      <p:pic>
        <p:nvPicPr>
          <p:cNvPr id="8" name="Picture 7" descr="A picture containing diagram&#10;&#10;Description automatically generated">
            <a:extLst>
              <a:ext uri="{FF2B5EF4-FFF2-40B4-BE49-F238E27FC236}">
                <a16:creationId xmlns:a16="http://schemas.microsoft.com/office/drawing/2014/main" id="{77A35839-E9DE-4FA2-A0AF-D47D47B856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8605" y="1156185"/>
            <a:ext cx="5341247" cy="4222523"/>
          </a:xfrm>
          <a:prstGeom prst="rect">
            <a:avLst/>
          </a:prstGeom>
        </p:spPr>
      </p:pic>
    </p:spTree>
    <p:extLst>
      <p:ext uri="{BB962C8B-B14F-4D97-AF65-F5344CB8AC3E}">
        <p14:creationId xmlns:p14="http://schemas.microsoft.com/office/powerpoint/2010/main" val="400638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9"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473;p13" descr="A picture containing text, binding, fabric&#10;&#10;Description automatically generated">
            <a:extLst>
              <a:ext uri="{FF2B5EF4-FFF2-40B4-BE49-F238E27FC236}">
                <a16:creationId xmlns:a16="http://schemas.microsoft.com/office/drawing/2014/main" id="{90819800-3701-49D6-9803-57435784C25B}"/>
              </a:ext>
            </a:extLst>
          </p:cNvPr>
          <p:cNvPicPr preferRelativeResize="0"/>
          <p:nvPr/>
        </p:nvPicPr>
        <p:blipFill rotWithShape="1">
          <a:blip r:embed="rId5">
            <a:alphaModFix/>
            <a:duotone>
              <a:schemeClr val="bg2">
                <a:shade val="45000"/>
                <a:satMod val="135000"/>
              </a:schemeClr>
              <a:prstClr val="white"/>
            </a:duotone>
          </a:blip>
          <a:srcRect/>
          <a:stretch/>
        </p:blipFill>
        <p:spPr>
          <a:xfrm rot="5400000">
            <a:off x="3834391" y="-1896728"/>
            <a:ext cx="4523217" cy="11832002"/>
          </a:xfrm>
          <a:prstGeom prst="rect">
            <a:avLst/>
          </a:prstGeom>
          <a:noFill/>
          <a:ln>
            <a:noFill/>
          </a:ln>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4686300" cy="869950"/>
          </a:xfrm>
          <a:prstGeom prst="rect">
            <a:avLst/>
          </a:prstGeom>
        </p:spPr>
      </p:pic>
      <p:sp>
        <p:nvSpPr>
          <p:cNvPr id="4" name="Title 3"/>
          <p:cNvSpPr>
            <a:spLocks noGrp="1"/>
          </p:cNvSpPr>
          <p:nvPr>
            <p:ph type="title"/>
          </p:nvPr>
        </p:nvSpPr>
        <p:spPr>
          <a:xfrm>
            <a:off x="0" y="294041"/>
            <a:ext cx="4198776" cy="707849"/>
          </a:xfrm>
        </p:spPr>
        <p:txBody>
          <a:bodyPr>
            <a:normAutofit/>
          </a:bodyPr>
          <a:lstStyle/>
          <a:p>
            <a:r>
              <a:rPr lang="en-GB" sz="3600" b="1" dirty="0">
                <a:solidFill>
                  <a:schemeClr val="bg1"/>
                </a:solidFill>
              </a:rPr>
              <a:t>der </a:t>
            </a:r>
            <a:r>
              <a:rPr lang="en-GB" sz="3600" b="1" dirty="0" err="1">
                <a:solidFill>
                  <a:schemeClr val="bg1"/>
                </a:solidFill>
              </a:rPr>
              <a:t>Rattenfänger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28420" y="247046"/>
            <a:ext cx="1928907" cy="30346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80000" y="1296000"/>
            <a:ext cx="5563891" cy="461665"/>
          </a:xfrm>
          <a:prstGeom prst="rect">
            <a:avLst/>
          </a:prstGeom>
          <a:noFill/>
        </p:spPr>
        <p:txBody>
          <a:bodyPr wrap="square" rtlCol="0">
            <a:spAutoFit/>
          </a:bodyPr>
          <a:lstStyle/>
          <a:p>
            <a:r>
              <a:rPr lang="en-US" sz="2400" dirty="0" err="1">
                <a:solidFill>
                  <a:schemeClr val="accent5">
                    <a:lumMod val="50000"/>
                  </a:schemeClr>
                </a:solidFill>
                <a:latin typeface="Century Gothic" panose="020B0502020202020204" pitchFamily="34" charset="0"/>
              </a:rPr>
              <a:t>Hör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zu</a:t>
            </a:r>
            <a:r>
              <a:rPr lang="en-US" sz="2400" dirty="0">
                <a:solidFill>
                  <a:schemeClr val="accent5">
                    <a:lumMod val="50000"/>
                  </a:schemeClr>
                </a:solidFill>
                <a:latin typeface="Century Gothic" panose="020B0502020202020204" pitchFamily="34" charset="0"/>
              </a:rPr>
              <a:t> und lies den Text.</a:t>
            </a:r>
          </a:p>
        </p:txBody>
      </p:sp>
      <p:sp>
        <p:nvSpPr>
          <p:cNvPr id="8" name="TextBox 7">
            <a:extLst>
              <a:ext uri="{FF2B5EF4-FFF2-40B4-BE49-F238E27FC236}">
                <a16:creationId xmlns:a16="http://schemas.microsoft.com/office/drawing/2014/main" id="{98C568AD-B5D1-4710-8925-E60F9CBB2F78}"/>
              </a:ext>
            </a:extLst>
          </p:cNvPr>
          <p:cNvSpPr txBox="1"/>
          <p:nvPr/>
        </p:nvSpPr>
        <p:spPr>
          <a:xfrm>
            <a:off x="508465" y="2167761"/>
            <a:ext cx="11175068" cy="3628622"/>
          </a:xfrm>
          <a:prstGeom prst="rect">
            <a:avLst/>
          </a:prstGeom>
          <a:noFill/>
        </p:spPr>
        <p:txBody>
          <a:bodyPr wrap="square" rtlCol="0">
            <a:spAutoFit/>
          </a:bodyPr>
          <a:lstStyle/>
          <a:p>
            <a:pPr algn="l">
              <a:lnSpc>
                <a:spcPct val="107000"/>
              </a:lnSpc>
              <a:spcAft>
                <a:spcPts val="800"/>
              </a:spcAft>
            </a:pPr>
            <a:r>
              <a:rPr lang="de-DE" sz="2400" dirty="0">
                <a:solidFill>
                  <a:srgbClr val="115076"/>
                </a:solidFill>
                <a:effectLst/>
                <a:latin typeface="Century Gothic" panose="020B0502020202020204" pitchFamily="34" charset="0"/>
              </a:rPr>
              <a:t>Obwohl die Bürger von Hameln von den Ratten befreit waren, zahlten sie dem Rattenfänger die vereinbarte* Geldsumme nicht. Er ging sehr böse aus der Stadt. Doch am 26. Juni des gleichen Jahres kam der Rattenfänger zurück: diesmal als Jäger mit einem roten Hut. Er ging mit seiner Pfeife durch die Straßen. Keine Ratten, sondern die Kinder der Stadt folgten ihm. Er führte sie aus der Stadt und auf einen Berg. Bis heute sind die hundertdreißig Kinder nicht zurückgekommen. </a:t>
            </a:r>
            <a:br>
              <a:rPr lang="de-DE" sz="2400" dirty="0">
                <a:solidFill>
                  <a:srgbClr val="115076"/>
                </a:solidFill>
                <a:effectLst/>
                <a:latin typeface="Century Gothic" panose="020B0502020202020204" pitchFamily="34" charset="0"/>
              </a:rPr>
            </a:br>
            <a:r>
              <a:rPr lang="de-DE" sz="2400" dirty="0">
                <a:solidFill>
                  <a:srgbClr val="115076"/>
                </a:solidFill>
                <a:effectLst/>
                <a:latin typeface="Century Gothic" panose="020B0502020202020204" pitchFamily="34" charset="0"/>
              </a:rPr>
              <a:t>Die Straße, die aus der Stadt führt, hieß für Jahrhunderte die „Stille-Straße“. Auf dieser Straße durfte man weder tanzen noch Musik machen.</a:t>
            </a:r>
            <a:endParaRPr lang="en-GB"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80F6F2D3-5299-480A-BE8B-513F22B4DFEA}"/>
              </a:ext>
            </a:extLst>
          </p:cNvPr>
          <p:cNvSpPr/>
          <p:nvPr/>
        </p:nvSpPr>
        <p:spPr>
          <a:xfrm>
            <a:off x="1748696" y="2186185"/>
            <a:ext cx="1729021" cy="369263"/>
          </a:xfrm>
          <a:prstGeom prst="round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8995E1C3-56DB-4741-91D1-1D623B692E08}"/>
              </a:ext>
            </a:extLst>
          </p:cNvPr>
          <p:cNvSpPr/>
          <p:nvPr/>
        </p:nvSpPr>
        <p:spPr>
          <a:xfrm>
            <a:off x="9785922" y="2186185"/>
            <a:ext cx="1126917" cy="369263"/>
          </a:xfrm>
          <a:prstGeom prst="round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3A43E263-2F00-4987-8ADC-ED60EC223EAD}"/>
              </a:ext>
            </a:extLst>
          </p:cNvPr>
          <p:cNvSpPr/>
          <p:nvPr/>
        </p:nvSpPr>
        <p:spPr>
          <a:xfrm>
            <a:off x="6616673" y="2555448"/>
            <a:ext cx="1126917" cy="369263"/>
          </a:xfrm>
          <a:prstGeom prst="round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2" name="Rectangle: Rounded Corners 11">
            <a:extLst>
              <a:ext uri="{FF2B5EF4-FFF2-40B4-BE49-F238E27FC236}">
                <a16:creationId xmlns:a16="http://schemas.microsoft.com/office/drawing/2014/main" id="{3D770883-7DE8-4F03-8F25-3D82CFF5562C}"/>
              </a:ext>
            </a:extLst>
          </p:cNvPr>
          <p:cNvSpPr/>
          <p:nvPr/>
        </p:nvSpPr>
        <p:spPr>
          <a:xfrm>
            <a:off x="2600325" y="3393340"/>
            <a:ext cx="1045798" cy="384253"/>
          </a:xfrm>
          <a:prstGeom prst="round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3" name="Rectangle: Rounded Corners 12">
            <a:extLst>
              <a:ext uri="{FF2B5EF4-FFF2-40B4-BE49-F238E27FC236}">
                <a16:creationId xmlns:a16="http://schemas.microsoft.com/office/drawing/2014/main" id="{336CAA00-2B9F-41DA-B0A9-95B8D6388B91}"/>
              </a:ext>
            </a:extLst>
          </p:cNvPr>
          <p:cNvSpPr/>
          <p:nvPr/>
        </p:nvSpPr>
        <p:spPr>
          <a:xfrm>
            <a:off x="3768151" y="3416200"/>
            <a:ext cx="1126917" cy="369263"/>
          </a:xfrm>
          <a:prstGeom prst="round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4" name="Rectangle: Rounded Corners 13">
            <a:extLst>
              <a:ext uri="{FF2B5EF4-FFF2-40B4-BE49-F238E27FC236}">
                <a16:creationId xmlns:a16="http://schemas.microsoft.com/office/drawing/2014/main" id="{B05E4B4A-136B-4027-9346-BF9695DE27F0}"/>
              </a:ext>
            </a:extLst>
          </p:cNvPr>
          <p:cNvSpPr/>
          <p:nvPr/>
        </p:nvSpPr>
        <p:spPr>
          <a:xfrm>
            <a:off x="7180132" y="3800453"/>
            <a:ext cx="1334281" cy="369263"/>
          </a:xfrm>
          <a:prstGeom prst="round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B1F83F23-5310-4A90-9D5C-FAD3F97652DF}"/>
              </a:ext>
            </a:extLst>
          </p:cNvPr>
          <p:cNvSpPr/>
          <p:nvPr/>
        </p:nvSpPr>
        <p:spPr>
          <a:xfrm>
            <a:off x="9582151" y="4991554"/>
            <a:ext cx="666750" cy="366267"/>
          </a:xfrm>
          <a:prstGeom prst="round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6" name="Rectangle: Rounded Corners 15">
            <a:extLst>
              <a:ext uri="{FF2B5EF4-FFF2-40B4-BE49-F238E27FC236}">
                <a16:creationId xmlns:a16="http://schemas.microsoft.com/office/drawing/2014/main" id="{6722834F-3A45-4DA5-BA56-29A55479DC79}"/>
              </a:ext>
            </a:extLst>
          </p:cNvPr>
          <p:cNvSpPr/>
          <p:nvPr/>
        </p:nvSpPr>
        <p:spPr>
          <a:xfrm>
            <a:off x="6807200" y="5007608"/>
            <a:ext cx="2041525" cy="369263"/>
          </a:xfrm>
          <a:prstGeom prst="round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2" name="9.3.2.6 slide 21">
            <a:hlinkClick r:id="" action="ppaction://media"/>
            <a:extLst>
              <a:ext uri="{FF2B5EF4-FFF2-40B4-BE49-F238E27FC236}">
                <a16:creationId xmlns:a16="http://schemas.microsoft.com/office/drawing/2014/main" id="{3C158EA0-A92C-4C64-BC0A-A1307E324D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64232" y="236115"/>
            <a:ext cx="609600" cy="609600"/>
          </a:xfrm>
          <a:prstGeom prst="rect">
            <a:avLst/>
          </a:prstGeom>
        </p:spPr>
      </p:pic>
      <p:pic>
        <p:nvPicPr>
          <p:cNvPr id="17" name="Picture 6" descr="Fiction, Germany, Honesty, Myth, Pied Piper, Plague">
            <a:extLst>
              <a:ext uri="{FF2B5EF4-FFF2-40B4-BE49-F238E27FC236}">
                <a16:creationId xmlns:a16="http://schemas.microsoft.com/office/drawing/2014/main" id="{6679EB06-659E-46A4-9E36-951E9F2E48A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90927" y="647965"/>
            <a:ext cx="1821073" cy="148996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CC4AE01D-DE9F-4B27-8F8D-DC5FA58650DB}"/>
              </a:ext>
            </a:extLst>
          </p:cNvPr>
          <p:cNvSpPr/>
          <p:nvPr/>
        </p:nvSpPr>
        <p:spPr>
          <a:xfrm>
            <a:off x="4085901" y="1220928"/>
            <a:ext cx="2587672" cy="479799"/>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latin typeface="Century Gothic" panose="020B0502020202020204" pitchFamily="34" charset="0"/>
              </a:rPr>
              <a:t>vereinbart</a:t>
            </a:r>
            <a:r>
              <a:rPr lang="en-GB" dirty="0">
                <a:latin typeface="Century Gothic" panose="020B0502020202020204" pitchFamily="34" charset="0"/>
              </a:rPr>
              <a:t> – agreed </a:t>
            </a:r>
          </a:p>
        </p:txBody>
      </p:sp>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223760" cy="869950"/>
          </a:xfrm>
          <a:prstGeom prst="rect">
            <a:avLst/>
          </a:prstGeom>
        </p:spPr>
      </p:pic>
      <p:sp>
        <p:nvSpPr>
          <p:cNvPr id="4" name="Title 3"/>
          <p:cNvSpPr>
            <a:spLocks noGrp="1"/>
          </p:cNvSpPr>
          <p:nvPr>
            <p:ph type="title"/>
          </p:nvPr>
        </p:nvSpPr>
        <p:spPr>
          <a:xfrm>
            <a:off x="0" y="294041"/>
            <a:ext cx="6796328" cy="707849"/>
          </a:xfrm>
        </p:spPr>
        <p:txBody>
          <a:bodyPr>
            <a:normAutofit/>
          </a:bodyPr>
          <a:lstStyle/>
          <a:p>
            <a:r>
              <a:rPr lang="en-GB" sz="3600" b="1" dirty="0" err="1">
                <a:solidFill>
                  <a:schemeClr val="bg1"/>
                </a:solidFill>
              </a:rPr>
              <a:t>einen</a:t>
            </a:r>
            <a:r>
              <a:rPr lang="en-GB" sz="3600" b="1" dirty="0">
                <a:solidFill>
                  <a:schemeClr val="bg1"/>
                </a:solidFill>
              </a:rPr>
              <a:t> Film </a:t>
            </a:r>
            <a:r>
              <a:rPr lang="en-GB" sz="3600" b="1" dirty="0" err="1">
                <a:solidFill>
                  <a:schemeClr val="bg1"/>
                </a:solidFill>
              </a:rPr>
              <a:t>produzieren</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180000" y="1157925"/>
            <a:ext cx="11604330" cy="830997"/>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Du </a:t>
            </a:r>
            <a:r>
              <a:rPr lang="en-US" sz="2400" dirty="0" err="1">
                <a:solidFill>
                  <a:schemeClr val="accent5">
                    <a:lumMod val="50000"/>
                  </a:schemeClr>
                </a:solidFill>
                <a:latin typeface="Century Gothic" panose="020B0502020202020204" pitchFamily="34" charset="0"/>
              </a:rPr>
              <a:t>produzierst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einen</a:t>
            </a:r>
            <a:r>
              <a:rPr lang="en-US" sz="2400" dirty="0">
                <a:solidFill>
                  <a:schemeClr val="accent5">
                    <a:lumMod val="50000"/>
                  </a:schemeClr>
                </a:solidFill>
                <a:latin typeface="Century Gothic" panose="020B0502020202020204" pitchFamily="34" charset="0"/>
              </a:rPr>
              <a:t> Film </a:t>
            </a:r>
            <a:r>
              <a:rPr lang="en-US" sz="2400" dirty="0" err="1">
                <a:solidFill>
                  <a:schemeClr val="accent5">
                    <a:lumMod val="50000"/>
                  </a:schemeClr>
                </a:solidFill>
                <a:latin typeface="Century Gothic" panose="020B0502020202020204" pitchFamily="34" charset="0"/>
              </a:rPr>
              <a:t>über</a:t>
            </a:r>
            <a:r>
              <a:rPr lang="en-US" sz="2400" dirty="0">
                <a:solidFill>
                  <a:schemeClr val="accent5">
                    <a:lumMod val="50000"/>
                  </a:schemeClr>
                </a:solidFill>
                <a:latin typeface="Century Gothic" panose="020B0502020202020204" pitchFamily="34" charset="0"/>
              </a:rPr>
              <a:t> den </a:t>
            </a:r>
            <a:r>
              <a:rPr lang="en-US" sz="2400" dirty="0" err="1">
                <a:solidFill>
                  <a:schemeClr val="accent5">
                    <a:lumMod val="50000"/>
                  </a:schemeClr>
                </a:solidFill>
                <a:latin typeface="Century Gothic" panose="020B0502020202020204" pitchFamily="34" charset="0"/>
              </a:rPr>
              <a:t>Rattenfänger</a:t>
            </a:r>
            <a:r>
              <a:rPr lang="en-US" sz="2400" dirty="0">
                <a:solidFill>
                  <a:schemeClr val="accent5">
                    <a:lumMod val="50000"/>
                  </a:schemeClr>
                </a:solidFill>
                <a:latin typeface="Century Gothic" panose="020B0502020202020204" pitchFamily="34" charset="0"/>
              </a:rPr>
              <a:t>. Du </a:t>
            </a:r>
            <a:r>
              <a:rPr lang="en-US" sz="2400" dirty="0" err="1">
                <a:solidFill>
                  <a:schemeClr val="accent5">
                    <a:lumMod val="50000"/>
                  </a:schemeClr>
                </a:solidFill>
                <a:latin typeface="Century Gothic" panose="020B0502020202020204" pitchFamily="34" charset="0"/>
              </a:rPr>
              <a:t>erzählst</a:t>
            </a:r>
            <a:r>
              <a:rPr lang="en-US" sz="2400" dirty="0">
                <a:solidFill>
                  <a:schemeClr val="accent5">
                    <a:lumMod val="50000"/>
                  </a:schemeClr>
                </a:solidFill>
                <a:latin typeface="Century Gothic" panose="020B0502020202020204" pitchFamily="34" charset="0"/>
              </a:rPr>
              <a:t> der </a:t>
            </a:r>
            <a:r>
              <a:rPr lang="en-US" sz="2400" dirty="0" err="1">
                <a:solidFill>
                  <a:schemeClr val="accent5">
                    <a:lumMod val="50000"/>
                  </a:schemeClr>
                </a:solidFill>
                <a:latin typeface="Century Gothic" panose="020B0502020202020204" pitchFamily="34" charset="0"/>
              </a:rPr>
              <a:t>Regisseurin</a:t>
            </a:r>
            <a:r>
              <a:rPr lang="en-US" sz="2400" dirty="0">
                <a:solidFill>
                  <a:schemeClr val="accent5">
                    <a:lumMod val="50000"/>
                  </a:schemeClr>
                </a:solidFill>
                <a:latin typeface="Century Gothic" panose="020B0502020202020204" pitchFamily="34" charset="0"/>
              </a:rPr>
              <a:t>* die </a:t>
            </a:r>
            <a:r>
              <a:rPr lang="en-US" sz="2400" dirty="0" err="1">
                <a:solidFill>
                  <a:schemeClr val="accent5">
                    <a:lumMod val="50000"/>
                  </a:schemeClr>
                </a:solidFill>
                <a:latin typeface="Century Gothic" panose="020B0502020202020204" pitchFamily="34" charset="0"/>
              </a:rPr>
              <a:t>Geschichte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Schreib</a:t>
            </a:r>
            <a:r>
              <a:rPr lang="en-US" sz="2400" dirty="0">
                <a:solidFill>
                  <a:schemeClr val="accent5">
                    <a:lumMod val="50000"/>
                  </a:schemeClr>
                </a:solidFill>
                <a:latin typeface="Century Gothic" panose="020B0502020202020204" pitchFamily="34" charset="0"/>
              </a:rPr>
              <a:t> die </a:t>
            </a:r>
            <a:r>
              <a:rPr lang="en-US" sz="2400" dirty="0" err="1">
                <a:solidFill>
                  <a:schemeClr val="accent5">
                    <a:lumMod val="50000"/>
                  </a:schemeClr>
                </a:solidFill>
                <a:latin typeface="Century Gothic" panose="020B0502020202020204" pitchFamily="34" charset="0"/>
              </a:rPr>
              <a:t>Sätze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im</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Perfekt</a:t>
            </a:r>
            <a:r>
              <a:rPr lang="en-US" sz="2400" dirty="0">
                <a:solidFill>
                  <a:schemeClr val="accent5">
                    <a:lumMod val="50000"/>
                  </a:schemeClr>
                </a:solidFill>
                <a:latin typeface="Century Gothic" panose="020B0502020202020204" pitchFamily="34" charset="0"/>
              </a:rPr>
              <a:t>. </a:t>
            </a:r>
          </a:p>
        </p:txBody>
      </p:sp>
      <p:sp>
        <p:nvSpPr>
          <p:cNvPr id="6" name="TextBox 5">
            <a:extLst>
              <a:ext uri="{FF2B5EF4-FFF2-40B4-BE49-F238E27FC236}">
                <a16:creationId xmlns:a16="http://schemas.microsoft.com/office/drawing/2014/main" id="{CD8E9DF0-4FAB-4EF7-82D9-4F54EA90F119}"/>
              </a:ext>
            </a:extLst>
          </p:cNvPr>
          <p:cNvSpPr txBox="1"/>
          <p:nvPr/>
        </p:nvSpPr>
        <p:spPr>
          <a:xfrm>
            <a:off x="180000" y="2126997"/>
            <a:ext cx="11604330" cy="4154984"/>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1. </a:t>
            </a:r>
            <a:r>
              <a:rPr lang="en-US" sz="2400" dirty="0" err="1">
                <a:solidFill>
                  <a:schemeClr val="accent5">
                    <a:lumMod val="50000"/>
                  </a:schemeClr>
                </a:solidFill>
                <a:latin typeface="Century Gothic" panose="020B0502020202020204" pitchFamily="34" charset="0"/>
              </a:rPr>
              <a:t>Eines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Tages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kam</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ein</a:t>
            </a:r>
            <a:r>
              <a:rPr lang="en-US" sz="2400" dirty="0">
                <a:solidFill>
                  <a:schemeClr val="accent5">
                    <a:lumMod val="50000"/>
                  </a:schemeClr>
                </a:solidFill>
                <a:latin typeface="Century Gothic" panose="020B0502020202020204" pitchFamily="34" charset="0"/>
              </a:rPr>
              <a:t> Mann in die Stadt.</a:t>
            </a:r>
          </a:p>
          <a:p>
            <a:endParaRPr lang="en-US" sz="2400" dirty="0">
              <a:solidFill>
                <a:schemeClr val="accent5">
                  <a:lumMod val="50000"/>
                </a:schemeClr>
              </a:solidFill>
              <a:latin typeface="Century Gothic" panose="020B0502020202020204" pitchFamily="34" charset="0"/>
            </a:endParaRPr>
          </a:p>
          <a:p>
            <a:r>
              <a:rPr lang="en-US" sz="2400" dirty="0">
                <a:solidFill>
                  <a:schemeClr val="accent5">
                    <a:lumMod val="50000"/>
                  </a:schemeClr>
                </a:solidFill>
                <a:latin typeface="Century Gothic" panose="020B0502020202020204" pitchFamily="34" charset="0"/>
              </a:rPr>
              <a:t>2. Er </a:t>
            </a:r>
            <a:r>
              <a:rPr lang="en-US" sz="2400" dirty="0" err="1">
                <a:solidFill>
                  <a:schemeClr val="accent5">
                    <a:lumMod val="50000"/>
                  </a:schemeClr>
                </a:solidFill>
                <a:latin typeface="Century Gothic" panose="020B0502020202020204" pitchFamily="34" charset="0"/>
              </a:rPr>
              <a:t>ging</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durch</a:t>
            </a:r>
            <a:r>
              <a:rPr lang="en-US" sz="2400" dirty="0">
                <a:solidFill>
                  <a:schemeClr val="accent5">
                    <a:lumMod val="50000"/>
                  </a:schemeClr>
                </a:solidFill>
                <a:latin typeface="Century Gothic" panose="020B0502020202020204" pitchFamily="34" charset="0"/>
              </a:rPr>
              <a:t> die Stadt.</a:t>
            </a:r>
          </a:p>
          <a:p>
            <a:endParaRPr lang="en-US" sz="2400" dirty="0">
              <a:solidFill>
                <a:schemeClr val="accent5">
                  <a:lumMod val="50000"/>
                </a:schemeClr>
              </a:solidFill>
              <a:latin typeface="Century Gothic" panose="020B0502020202020204" pitchFamily="34" charset="0"/>
            </a:endParaRPr>
          </a:p>
          <a:p>
            <a:r>
              <a:rPr lang="en-US" sz="2400" dirty="0">
                <a:solidFill>
                  <a:schemeClr val="accent5">
                    <a:lumMod val="50000"/>
                  </a:schemeClr>
                </a:solidFill>
                <a:latin typeface="Century Gothic" panose="020B0502020202020204" pitchFamily="34" charset="0"/>
              </a:rPr>
              <a:t>3. Er </a:t>
            </a:r>
            <a:r>
              <a:rPr lang="en-US" sz="2400" dirty="0" err="1">
                <a:solidFill>
                  <a:schemeClr val="accent5">
                    <a:lumMod val="50000"/>
                  </a:schemeClr>
                </a:solidFill>
                <a:latin typeface="Century Gothic" panose="020B0502020202020204" pitchFamily="34" charset="0"/>
              </a:rPr>
              <a:t>spielte</a:t>
            </a:r>
            <a:r>
              <a:rPr lang="en-US" sz="2400" dirty="0">
                <a:solidFill>
                  <a:schemeClr val="accent5">
                    <a:lumMod val="50000"/>
                  </a:schemeClr>
                </a:solidFill>
                <a:latin typeface="Century Gothic" panose="020B0502020202020204" pitchFamily="34" charset="0"/>
              </a:rPr>
              <a:t> auf </a:t>
            </a:r>
            <a:r>
              <a:rPr lang="en-US" sz="2400" dirty="0" err="1">
                <a:solidFill>
                  <a:schemeClr val="accent5">
                    <a:lumMod val="50000"/>
                  </a:schemeClr>
                </a:solidFill>
                <a:latin typeface="Century Gothic" panose="020B0502020202020204" pitchFamily="34" charset="0"/>
              </a:rPr>
              <a:t>seinem</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Pfeifchen</a:t>
            </a:r>
            <a:r>
              <a:rPr lang="en-US" sz="2400" dirty="0">
                <a:solidFill>
                  <a:schemeClr val="accent5">
                    <a:lumMod val="50000"/>
                  </a:schemeClr>
                </a:solidFill>
                <a:latin typeface="Century Gothic" panose="020B0502020202020204" pitchFamily="34" charset="0"/>
              </a:rPr>
              <a:t>.</a:t>
            </a:r>
          </a:p>
          <a:p>
            <a:endParaRPr lang="en-US" sz="2400" dirty="0">
              <a:solidFill>
                <a:schemeClr val="accent5">
                  <a:lumMod val="50000"/>
                </a:schemeClr>
              </a:solidFill>
              <a:latin typeface="Century Gothic" panose="020B0502020202020204" pitchFamily="34" charset="0"/>
            </a:endParaRPr>
          </a:p>
          <a:p>
            <a:r>
              <a:rPr lang="en-US" sz="2400" dirty="0">
                <a:solidFill>
                  <a:schemeClr val="accent5">
                    <a:lumMod val="50000"/>
                  </a:schemeClr>
                </a:solidFill>
                <a:latin typeface="Century Gothic" panose="020B0502020202020204" pitchFamily="34" charset="0"/>
              </a:rPr>
              <a:t>4. Bald </a:t>
            </a:r>
            <a:r>
              <a:rPr lang="en-US" sz="2400" dirty="0" err="1">
                <a:solidFill>
                  <a:schemeClr val="accent5">
                    <a:lumMod val="50000"/>
                  </a:schemeClr>
                </a:solidFill>
                <a:latin typeface="Century Gothic" panose="020B0502020202020204" pitchFamily="34" charset="0"/>
              </a:rPr>
              <a:t>kamen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Ratten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aus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ihren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Verstecken</a:t>
            </a:r>
            <a:r>
              <a:rPr lang="en-US" sz="2400" dirty="0">
                <a:solidFill>
                  <a:schemeClr val="accent5">
                    <a:lumMod val="50000"/>
                  </a:schemeClr>
                </a:solidFill>
                <a:latin typeface="Century Gothic" panose="020B0502020202020204" pitchFamily="34" charset="0"/>
              </a:rPr>
              <a:t>.</a:t>
            </a:r>
          </a:p>
          <a:p>
            <a:endParaRPr lang="en-US" sz="2400" dirty="0">
              <a:solidFill>
                <a:schemeClr val="accent5">
                  <a:lumMod val="50000"/>
                </a:schemeClr>
              </a:solidFill>
              <a:latin typeface="Century Gothic" panose="020B0502020202020204" pitchFamily="34" charset="0"/>
            </a:endParaRPr>
          </a:p>
          <a:p>
            <a:r>
              <a:rPr lang="en-US" sz="2400" dirty="0">
                <a:solidFill>
                  <a:schemeClr val="accent5">
                    <a:lumMod val="50000"/>
                  </a:schemeClr>
                </a:solidFill>
                <a:latin typeface="Century Gothic" panose="020B0502020202020204" pitchFamily="34" charset="0"/>
              </a:rPr>
              <a:t>5. Sie </a:t>
            </a:r>
            <a:r>
              <a:rPr lang="en-US" sz="2400" dirty="0" err="1">
                <a:solidFill>
                  <a:schemeClr val="accent5">
                    <a:lumMod val="50000"/>
                  </a:schemeClr>
                </a:solidFill>
                <a:latin typeface="Century Gothic" panose="020B0502020202020204" pitchFamily="34" charset="0"/>
              </a:rPr>
              <a:t>folgten</a:t>
            </a:r>
            <a:r>
              <a:rPr lang="en-US" sz="2400" dirty="0">
                <a:solidFill>
                  <a:schemeClr val="accent5">
                    <a:lumMod val="50000"/>
                  </a:schemeClr>
                </a:solidFill>
                <a:latin typeface="Century Gothic" panose="020B0502020202020204" pitchFamily="34" charset="0"/>
              </a:rPr>
              <a:t> dem </a:t>
            </a:r>
            <a:r>
              <a:rPr lang="en-US" sz="2400" dirty="0" err="1">
                <a:solidFill>
                  <a:schemeClr val="accent5">
                    <a:lumMod val="50000"/>
                  </a:schemeClr>
                </a:solidFill>
                <a:latin typeface="Century Gothic" panose="020B0502020202020204" pitchFamily="34" charset="0"/>
              </a:rPr>
              <a:t>Rattenfänger</a:t>
            </a:r>
            <a:r>
              <a:rPr lang="en-US" sz="2400" dirty="0">
                <a:solidFill>
                  <a:schemeClr val="accent5">
                    <a:lumMod val="50000"/>
                  </a:schemeClr>
                </a:solidFill>
                <a:latin typeface="Century Gothic" panose="020B0502020202020204" pitchFamily="34" charset="0"/>
              </a:rPr>
              <a:t>.</a:t>
            </a:r>
          </a:p>
          <a:p>
            <a:endParaRPr lang="en-US" sz="2400" dirty="0">
              <a:solidFill>
                <a:schemeClr val="accent5">
                  <a:lumMod val="50000"/>
                </a:schemeClr>
              </a:solidFill>
              <a:latin typeface="Century Gothic" panose="020B0502020202020204" pitchFamily="34" charset="0"/>
            </a:endParaRPr>
          </a:p>
          <a:p>
            <a:r>
              <a:rPr lang="en-US" sz="2400" dirty="0">
                <a:solidFill>
                  <a:schemeClr val="accent5">
                    <a:lumMod val="50000"/>
                  </a:schemeClr>
                </a:solidFill>
                <a:latin typeface="Century Gothic" panose="020B0502020202020204" pitchFamily="34" charset="0"/>
              </a:rPr>
              <a:t>6. Sie </a:t>
            </a:r>
            <a:r>
              <a:rPr lang="en-US" sz="2400" dirty="0" err="1">
                <a:solidFill>
                  <a:schemeClr val="accent5">
                    <a:lumMod val="50000"/>
                  </a:schemeClr>
                </a:solidFill>
                <a:latin typeface="Century Gothic" panose="020B0502020202020204" pitchFamily="34" charset="0"/>
              </a:rPr>
              <a:t>starben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im</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Flusswasser</a:t>
            </a:r>
            <a:r>
              <a:rPr lang="en-US" sz="2400" dirty="0">
                <a:solidFill>
                  <a:schemeClr val="accent5">
                    <a:lumMod val="50000"/>
                  </a:schemeClr>
                </a:solidFill>
                <a:latin typeface="Century Gothic" panose="020B0502020202020204" pitchFamily="34" charset="0"/>
              </a:rPr>
              <a:t>.</a:t>
            </a:r>
          </a:p>
        </p:txBody>
      </p:sp>
      <p:pic>
        <p:nvPicPr>
          <p:cNvPr id="1026" name="Picture 2" descr="Hamelin, Fairy Tale, Wall Painting, Sage">
            <a:extLst>
              <a:ext uri="{FF2B5EF4-FFF2-40B4-BE49-F238E27FC236}">
                <a16:creationId xmlns:a16="http://schemas.microsoft.com/office/drawing/2014/main" id="{25B7DEC1-5CB8-41B5-8685-368210631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9470" y="2026740"/>
            <a:ext cx="2473680" cy="40756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B7EDB8-0EE4-4CDB-B6A6-B67309DFF2A0}"/>
              </a:ext>
            </a:extLst>
          </p:cNvPr>
          <p:cNvSpPr txBox="1"/>
          <p:nvPr/>
        </p:nvSpPr>
        <p:spPr>
          <a:xfrm>
            <a:off x="445770" y="2139847"/>
            <a:ext cx="7879080" cy="461665"/>
          </a:xfrm>
          <a:prstGeom prst="rect">
            <a:avLst/>
          </a:prstGeom>
          <a:solidFill>
            <a:schemeClr val="bg1"/>
          </a:solidFill>
        </p:spPr>
        <p:txBody>
          <a:bodyPr wrap="square" rtlCol="0">
            <a:spAutoFit/>
          </a:bodyPr>
          <a:lstStyle/>
          <a:p>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Eines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Tages</a:t>
            </a:r>
            <a:r>
              <a:rPr lang="en-US" sz="2400" dirty="0">
                <a:solidFill>
                  <a:schemeClr val="accent5">
                    <a:lumMod val="50000"/>
                  </a:schemeClr>
                </a:solidFill>
                <a:latin typeface="Century Gothic" panose="020B0502020202020204" pitchFamily="34" charset="0"/>
              </a:rPr>
              <a:t> </a:t>
            </a:r>
            <a:r>
              <a:rPr lang="en-US" sz="2400" dirty="0" err="1">
                <a:solidFill>
                  <a:srgbClr val="DAA520"/>
                </a:solidFill>
                <a:latin typeface="Century Gothic" panose="020B0502020202020204" pitchFamily="34" charset="0"/>
              </a:rPr>
              <a:t>ist</a:t>
            </a:r>
            <a:r>
              <a:rPr lang="en-US" sz="2400" dirty="0">
                <a:solidFill>
                  <a:srgbClr val="DAA520"/>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ein</a:t>
            </a:r>
            <a:r>
              <a:rPr lang="en-US" sz="2400" dirty="0">
                <a:solidFill>
                  <a:schemeClr val="accent5">
                    <a:lumMod val="50000"/>
                  </a:schemeClr>
                </a:solidFill>
                <a:latin typeface="Century Gothic" panose="020B0502020202020204" pitchFamily="34" charset="0"/>
              </a:rPr>
              <a:t> Mann in die Stadt </a:t>
            </a:r>
            <a:r>
              <a:rPr lang="en-US" sz="2400" dirty="0" err="1">
                <a:solidFill>
                  <a:srgbClr val="DAA520"/>
                </a:solidFill>
                <a:latin typeface="Century Gothic" panose="020B0502020202020204" pitchFamily="34" charset="0"/>
              </a:rPr>
              <a:t>gekommen</a:t>
            </a:r>
            <a:r>
              <a:rPr lang="en-US" sz="2400" dirty="0">
                <a:solidFill>
                  <a:schemeClr val="accent5">
                    <a:lumMod val="50000"/>
                  </a:schemeClr>
                </a:solidFill>
                <a:latin typeface="Century Gothic" panose="020B0502020202020204" pitchFamily="34" charset="0"/>
              </a:rPr>
              <a:t>.</a:t>
            </a:r>
          </a:p>
        </p:txBody>
      </p:sp>
      <p:sp>
        <p:nvSpPr>
          <p:cNvPr id="11" name="TextBox 10">
            <a:extLst>
              <a:ext uri="{FF2B5EF4-FFF2-40B4-BE49-F238E27FC236}">
                <a16:creationId xmlns:a16="http://schemas.microsoft.com/office/drawing/2014/main" id="{3B0942B8-0C06-4A4C-B502-F7EC0A027284}"/>
              </a:ext>
            </a:extLst>
          </p:cNvPr>
          <p:cNvSpPr txBox="1"/>
          <p:nvPr/>
        </p:nvSpPr>
        <p:spPr>
          <a:xfrm>
            <a:off x="445770" y="2889702"/>
            <a:ext cx="7879080" cy="461665"/>
          </a:xfrm>
          <a:prstGeom prst="rect">
            <a:avLst/>
          </a:prstGeom>
          <a:solidFill>
            <a:schemeClr val="bg1"/>
          </a:solidFill>
        </p:spPr>
        <p:txBody>
          <a:bodyPr wrap="square" rtlCol="0">
            <a:spAutoFit/>
          </a:bodyPr>
          <a:lstStyle/>
          <a:p>
            <a:r>
              <a:rPr lang="en-US" sz="2400" dirty="0">
                <a:solidFill>
                  <a:schemeClr val="accent5">
                    <a:lumMod val="50000"/>
                  </a:schemeClr>
                </a:solidFill>
                <a:latin typeface="Century Gothic" panose="020B0502020202020204" pitchFamily="34" charset="0"/>
              </a:rPr>
              <a:t> Er </a:t>
            </a:r>
            <a:r>
              <a:rPr lang="en-US" sz="2400" dirty="0" err="1">
                <a:solidFill>
                  <a:srgbClr val="DAA520"/>
                </a:solidFill>
                <a:latin typeface="Century Gothic" panose="020B0502020202020204" pitchFamily="34" charset="0"/>
              </a:rPr>
              <a:t>ist</a:t>
            </a:r>
            <a:r>
              <a:rPr lang="en-US" sz="2400" dirty="0">
                <a:solidFill>
                  <a:srgbClr val="DAA520"/>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durch</a:t>
            </a:r>
            <a:r>
              <a:rPr lang="en-US" sz="2400" dirty="0">
                <a:solidFill>
                  <a:schemeClr val="accent5">
                    <a:lumMod val="50000"/>
                  </a:schemeClr>
                </a:solidFill>
                <a:latin typeface="Century Gothic" panose="020B0502020202020204" pitchFamily="34" charset="0"/>
              </a:rPr>
              <a:t> die Stadt </a:t>
            </a:r>
            <a:r>
              <a:rPr lang="en-US" sz="2400" dirty="0" err="1">
                <a:solidFill>
                  <a:srgbClr val="DAA520"/>
                </a:solidFill>
                <a:latin typeface="Century Gothic" panose="020B0502020202020204" pitchFamily="34" charset="0"/>
              </a:rPr>
              <a:t>gegangen</a:t>
            </a:r>
            <a:r>
              <a:rPr lang="en-US" sz="2400" dirty="0">
                <a:solidFill>
                  <a:schemeClr val="accent5">
                    <a:lumMod val="50000"/>
                  </a:schemeClr>
                </a:solidFill>
                <a:latin typeface="Century Gothic" panose="020B0502020202020204" pitchFamily="34" charset="0"/>
              </a:rPr>
              <a:t>.</a:t>
            </a:r>
          </a:p>
        </p:txBody>
      </p:sp>
      <p:sp>
        <p:nvSpPr>
          <p:cNvPr id="12" name="TextBox 11">
            <a:extLst>
              <a:ext uri="{FF2B5EF4-FFF2-40B4-BE49-F238E27FC236}">
                <a16:creationId xmlns:a16="http://schemas.microsoft.com/office/drawing/2014/main" id="{2CB2B396-34CE-4C50-A55B-D9A2D67E9D25}"/>
              </a:ext>
            </a:extLst>
          </p:cNvPr>
          <p:cNvSpPr txBox="1"/>
          <p:nvPr/>
        </p:nvSpPr>
        <p:spPr>
          <a:xfrm>
            <a:off x="445770" y="3602890"/>
            <a:ext cx="7879080" cy="461665"/>
          </a:xfrm>
          <a:prstGeom prst="rect">
            <a:avLst/>
          </a:prstGeom>
          <a:solidFill>
            <a:schemeClr val="bg1"/>
          </a:solidFill>
        </p:spPr>
        <p:txBody>
          <a:bodyPr wrap="square" rtlCol="0">
            <a:spAutoFit/>
          </a:bodyPr>
          <a:lstStyle/>
          <a:p>
            <a:r>
              <a:rPr lang="en-US" sz="2400" dirty="0">
                <a:solidFill>
                  <a:schemeClr val="accent5">
                    <a:lumMod val="50000"/>
                  </a:schemeClr>
                </a:solidFill>
                <a:latin typeface="Century Gothic" panose="020B0502020202020204" pitchFamily="34" charset="0"/>
              </a:rPr>
              <a:t> Er </a:t>
            </a:r>
            <a:r>
              <a:rPr lang="en-US" sz="2400" dirty="0">
                <a:solidFill>
                  <a:srgbClr val="DAA520"/>
                </a:solidFill>
                <a:latin typeface="Century Gothic" panose="020B0502020202020204" pitchFamily="34" charset="0"/>
              </a:rPr>
              <a:t>hat </a:t>
            </a:r>
            <a:r>
              <a:rPr lang="en-US" sz="2400" dirty="0">
                <a:solidFill>
                  <a:schemeClr val="accent5">
                    <a:lumMod val="50000"/>
                  </a:schemeClr>
                </a:solidFill>
                <a:latin typeface="Century Gothic" panose="020B0502020202020204" pitchFamily="34" charset="0"/>
              </a:rPr>
              <a:t>auf </a:t>
            </a:r>
            <a:r>
              <a:rPr lang="en-US" sz="2400" dirty="0" err="1">
                <a:solidFill>
                  <a:schemeClr val="accent5">
                    <a:lumMod val="50000"/>
                  </a:schemeClr>
                </a:solidFill>
                <a:latin typeface="Century Gothic" panose="020B0502020202020204" pitchFamily="34" charset="0"/>
              </a:rPr>
              <a:t>seinem</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Pfeifchen</a:t>
            </a:r>
            <a:r>
              <a:rPr lang="en-US" sz="2400" dirty="0">
                <a:solidFill>
                  <a:schemeClr val="accent5">
                    <a:lumMod val="50000"/>
                  </a:schemeClr>
                </a:solidFill>
                <a:latin typeface="Century Gothic" panose="020B0502020202020204" pitchFamily="34" charset="0"/>
              </a:rPr>
              <a:t> </a:t>
            </a:r>
            <a:r>
              <a:rPr lang="en-US" sz="2400" dirty="0" err="1">
                <a:solidFill>
                  <a:srgbClr val="DAA520"/>
                </a:solidFill>
                <a:latin typeface="Century Gothic" panose="020B0502020202020204" pitchFamily="34" charset="0"/>
              </a:rPr>
              <a:t>gespielt</a:t>
            </a:r>
            <a:r>
              <a:rPr lang="en-US" sz="2400" dirty="0">
                <a:solidFill>
                  <a:schemeClr val="accent5">
                    <a:lumMod val="50000"/>
                  </a:schemeClr>
                </a:solidFill>
                <a:latin typeface="Century Gothic" panose="020B0502020202020204" pitchFamily="34" charset="0"/>
              </a:rPr>
              <a:t>.</a:t>
            </a:r>
          </a:p>
        </p:txBody>
      </p:sp>
      <p:sp>
        <p:nvSpPr>
          <p:cNvPr id="13" name="TextBox 12">
            <a:extLst>
              <a:ext uri="{FF2B5EF4-FFF2-40B4-BE49-F238E27FC236}">
                <a16:creationId xmlns:a16="http://schemas.microsoft.com/office/drawing/2014/main" id="{D72C0F96-8FA4-4B3B-BA37-0D4122325B45}"/>
              </a:ext>
            </a:extLst>
          </p:cNvPr>
          <p:cNvSpPr txBox="1"/>
          <p:nvPr/>
        </p:nvSpPr>
        <p:spPr>
          <a:xfrm>
            <a:off x="445770" y="4342032"/>
            <a:ext cx="7879080" cy="461665"/>
          </a:xfrm>
          <a:prstGeom prst="rect">
            <a:avLst/>
          </a:prstGeom>
          <a:solidFill>
            <a:schemeClr val="bg1"/>
          </a:solidFill>
        </p:spPr>
        <p:txBody>
          <a:bodyPr wrap="square" rtlCol="0">
            <a:spAutoFit/>
          </a:bodyPr>
          <a:lstStyle/>
          <a:p>
            <a:r>
              <a:rPr lang="en-US" sz="2400" dirty="0">
                <a:solidFill>
                  <a:schemeClr val="accent5">
                    <a:lumMod val="50000"/>
                  </a:schemeClr>
                </a:solidFill>
                <a:latin typeface="Century Gothic" panose="020B0502020202020204" pitchFamily="34" charset="0"/>
              </a:rPr>
              <a:t> Bald </a:t>
            </a:r>
            <a:r>
              <a:rPr lang="en-US" sz="2400" dirty="0" err="1">
                <a:solidFill>
                  <a:srgbClr val="DAA520"/>
                </a:solidFill>
                <a:latin typeface="Century Gothic" panose="020B0502020202020204" pitchFamily="34" charset="0"/>
              </a:rPr>
              <a:t>sind</a:t>
            </a:r>
            <a:r>
              <a:rPr lang="en-US" sz="2400" dirty="0">
                <a:solidFill>
                  <a:srgbClr val="DAA520"/>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Ratten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aus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ihren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Verstecken</a:t>
            </a:r>
            <a:r>
              <a:rPr lang="en-US" sz="2400" dirty="0">
                <a:solidFill>
                  <a:schemeClr val="accent5">
                    <a:lumMod val="50000"/>
                  </a:schemeClr>
                </a:solidFill>
                <a:latin typeface="Century Gothic" panose="020B0502020202020204" pitchFamily="34" charset="0"/>
              </a:rPr>
              <a:t> </a:t>
            </a:r>
            <a:r>
              <a:rPr lang="en-US" sz="2400" dirty="0" err="1">
                <a:solidFill>
                  <a:srgbClr val="DAA520"/>
                </a:solidFill>
                <a:latin typeface="Century Gothic" panose="020B0502020202020204" pitchFamily="34" charset="0"/>
              </a:rPr>
              <a:t>gekommen</a:t>
            </a:r>
            <a:r>
              <a:rPr lang="en-US" sz="2400" dirty="0">
                <a:solidFill>
                  <a:schemeClr val="accent5">
                    <a:lumMod val="50000"/>
                  </a:schemeClr>
                </a:solidFill>
                <a:latin typeface="Century Gothic" panose="020B0502020202020204" pitchFamily="34" charset="0"/>
              </a:rPr>
              <a:t>.</a:t>
            </a:r>
          </a:p>
        </p:txBody>
      </p:sp>
      <p:sp>
        <p:nvSpPr>
          <p:cNvPr id="14" name="TextBox 13">
            <a:extLst>
              <a:ext uri="{FF2B5EF4-FFF2-40B4-BE49-F238E27FC236}">
                <a16:creationId xmlns:a16="http://schemas.microsoft.com/office/drawing/2014/main" id="{A7D47904-580A-4314-93A4-D889C11833C7}"/>
              </a:ext>
            </a:extLst>
          </p:cNvPr>
          <p:cNvSpPr txBox="1"/>
          <p:nvPr/>
        </p:nvSpPr>
        <p:spPr>
          <a:xfrm>
            <a:off x="445770" y="5081174"/>
            <a:ext cx="7879080" cy="461665"/>
          </a:xfrm>
          <a:prstGeom prst="rect">
            <a:avLst/>
          </a:prstGeom>
          <a:solidFill>
            <a:schemeClr val="bg1"/>
          </a:solidFill>
        </p:spPr>
        <p:txBody>
          <a:bodyPr wrap="square" rtlCol="0">
            <a:spAutoFit/>
          </a:bodyPr>
          <a:lstStyle/>
          <a:p>
            <a:r>
              <a:rPr lang="en-US" sz="2400" dirty="0">
                <a:solidFill>
                  <a:schemeClr val="accent5">
                    <a:lumMod val="50000"/>
                  </a:schemeClr>
                </a:solidFill>
                <a:latin typeface="Century Gothic" panose="020B0502020202020204" pitchFamily="34" charset="0"/>
              </a:rPr>
              <a:t> Sie </a:t>
            </a:r>
            <a:r>
              <a:rPr lang="en-US" sz="2400" dirty="0" err="1">
                <a:solidFill>
                  <a:srgbClr val="DAA520"/>
                </a:solidFill>
                <a:latin typeface="Century Gothic" panose="020B0502020202020204" pitchFamily="34" charset="0"/>
              </a:rPr>
              <a:t>sind</a:t>
            </a:r>
            <a:r>
              <a:rPr lang="en-US" sz="2400" dirty="0">
                <a:solidFill>
                  <a:srgbClr val="DAA520"/>
                </a:solidFill>
                <a:latin typeface="Century Gothic" panose="020B0502020202020204" pitchFamily="34" charset="0"/>
              </a:rPr>
              <a:t> </a:t>
            </a:r>
            <a:r>
              <a:rPr lang="en-US" sz="2400" dirty="0">
                <a:solidFill>
                  <a:schemeClr val="accent5">
                    <a:lumMod val="50000"/>
                  </a:schemeClr>
                </a:solidFill>
                <a:latin typeface="Century Gothic" panose="020B0502020202020204" pitchFamily="34" charset="0"/>
              </a:rPr>
              <a:t>dem </a:t>
            </a:r>
            <a:r>
              <a:rPr lang="en-US" sz="2400" dirty="0" err="1">
                <a:solidFill>
                  <a:schemeClr val="accent5">
                    <a:lumMod val="50000"/>
                  </a:schemeClr>
                </a:solidFill>
                <a:latin typeface="Century Gothic" panose="020B0502020202020204" pitchFamily="34" charset="0"/>
              </a:rPr>
              <a:t>Rattenfänger</a:t>
            </a:r>
            <a:r>
              <a:rPr lang="en-US" sz="2400" dirty="0">
                <a:solidFill>
                  <a:schemeClr val="accent5">
                    <a:lumMod val="50000"/>
                  </a:schemeClr>
                </a:solidFill>
                <a:latin typeface="Century Gothic" panose="020B0502020202020204" pitchFamily="34" charset="0"/>
              </a:rPr>
              <a:t> </a:t>
            </a:r>
            <a:r>
              <a:rPr lang="en-US" sz="2400" dirty="0" err="1">
                <a:solidFill>
                  <a:srgbClr val="DAA520"/>
                </a:solidFill>
                <a:latin typeface="Century Gothic" panose="020B0502020202020204" pitchFamily="34" charset="0"/>
              </a:rPr>
              <a:t>gefolgt</a:t>
            </a:r>
            <a:r>
              <a:rPr lang="en-US" sz="2400" dirty="0">
                <a:solidFill>
                  <a:srgbClr val="DAA520"/>
                </a:solidFill>
                <a:latin typeface="Century Gothic" panose="020B0502020202020204" pitchFamily="34" charset="0"/>
              </a:rPr>
              <a:t>.</a:t>
            </a:r>
            <a:endParaRPr lang="en-US" sz="2400" dirty="0">
              <a:solidFill>
                <a:schemeClr val="accent5">
                  <a:lumMod val="50000"/>
                </a:schemeClr>
              </a:solidFill>
              <a:latin typeface="Century Gothic" panose="020B0502020202020204" pitchFamily="34" charset="0"/>
            </a:endParaRPr>
          </a:p>
        </p:txBody>
      </p:sp>
      <p:sp>
        <p:nvSpPr>
          <p:cNvPr id="15" name="TextBox 14">
            <a:extLst>
              <a:ext uri="{FF2B5EF4-FFF2-40B4-BE49-F238E27FC236}">
                <a16:creationId xmlns:a16="http://schemas.microsoft.com/office/drawing/2014/main" id="{4F960D45-AD99-4C88-A279-4B6A6FEBCA40}"/>
              </a:ext>
            </a:extLst>
          </p:cNvPr>
          <p:cNvSpPr txBox="1"/>
          <p:nvPr/>
        </p:nvSpPr>
        <p:spPr>
          <a:xfrm>
            <a:off x="445770" y="5808886"/>
            <a:ext cx="7879080" cy="461665"/>
          </a:xfrm>
          <a:prstGeom prst="rect">
            <a:avLst/>
          </a:prstGeom>
          <a:solidFill>
            <a:schemeClr val="bg1"/>
          </a:solidFill>
        </p:spPr>
        <p:txBody>
          <a:bodyPr wrap="square" rtlCol="0">
            <a:spAutoFit/>
          </a:bodyPr>
          <a:lstStyle/>
          <a:p>
            <a:r>
              <a:rPr lang="en-US" sz="2400" dirty="0">
                <a:solidFill>
                  <a:schemeClr val="accent5">
                    <a:lumMod val="50000"/>
                  </a:schemeClr>
                </a:solidFill>
                <a:latin typeface="Century Gothic" panose="020B0502020202020204" pitchFamily="34" charset="0"/>
              </a:rPr>
              <a:t> Sie </a:t>
            </a:r>
            <a:r>
              <a:rPr lang="en-US" sz="2400" dirty="0" err="1">
                <a:solidFill>
                  <a:srgbClr val="DAA520"/>
                </a:solidFill>
                <a:latin typeface="Century Gothic" panose="020B0502020202020204" pitchFamily="34" charset="0"/>
              </a:rPr>
              <a:t>sind</a:t>
            </a:r>
            <a:r>
              <a:rPr lang="en-US" sz="2400" dirty="0">
                <a:solidFill>
                  <a:srgbClr val="DAA520"/>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im</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Flusswasser</a:t>
            </a:r>
            <a:r>
              <a:rPr lang="en-US" sz="2400" dirty="0">
                <a:solidFill>
                  <a:schemeClr val="accent5">
                    <a:lumMod val="50000"/>
                  </a:schemeClr>
                </a:solidFill>
                <a:latin typeface="Century Gothic" panose="020B0502020202020204" pitchFamily="34" charset="0"/>
              </a:rPr>
              <a:t> </a:t>
            </a:r>
            <a:r>
              <a:rPr lang="en-US" sz="2400" dirty="0" err="1">
                <a:solidFill>
                  <a:srgbClr val="DAA520"/>
                </a:solidFill>
                <a:latin typeface="Century Gothic" panose="020B0502020202020204" pitchFamily="34" charset="0"/>
              </a:rPr>
              <a:t>gestorben</a:t>
            </a:r>
            <a:r>
              <a:rPr lang="en-US" sz="2400" dirty="0">
                <a:solidFill>
                  <a:srgbClr val="DAA520"/>
                </a:solidFill>
                <a:latin typeface="Century Gothic" panose="020B0502020202020204" pitchFamily="34" charset="0"/>
              </a:rPr>
              <a:t>.</a:t>
            </a:r>
            <a:endParaRPr lang="en-US" sz="2400" dirty="0">
              <a:solidFill>
                <a:schemeClr val="accent5">
                  <a:lumMod val="50000"/>
                </a:schemeClr>
              </a:solidFill>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7717AB1A-A322-4C49-BA61-143936DF40AE}"/>
              </a:ext>
            </a:extLst>
          </p:cNvPr>
          <p:cNvSpPr/>
          <p:nvPr/>
        </p:nvSpPr>
        <p:spPr>
          <a:xfrm>
            <a:off x="8785558" y="264133"/>
            <a:ext cx="1600200" cy="707849"/>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*Regisseur – director</a:t>
            </a:r>
          </a:p>
        </p:txBody>
      </p:sp>
      <p:pic>
        <p:nvPicPr>
          <p:cNvPr id="1028" name="Picture 4" descr="Cinema, Movie, Camera, Projector, Film, Video, Clip">
            <a:extLst>
              <a:ext uri="{FF2B5EF4-FFF2-40B4-BE49-F238E27FC236}">
                <a16:creationId xmlns:a16="http://schemas.microsoft.com/office/drawing/2014/main" id="{E8A3596D-D497-4C00-8962-51698F599B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3530" y="193746"/>
            <a:ext cx="1428813" cy="921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55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39540" y="1532050"/>
            <a:ext cx="11313527"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rPr>
              <a:t>Slides</a:t>
            </a:r>
            <a:r>
              <a:rPr lang="en-US" sz="4000" dirty="0">
                <a:solidFill>
                  <a:srgbClr val="002060"/>
                </a:solidFill>
                <a:latin typeface="Century Gothic" panose="020F0302020204030204"/>
              </a:rPr>
              <a:t> 10-1; 13-16: reading, speaking</a:t>
            </a:r>
            <a:endPar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a:defRPr/>
            </a:pPr>
            <a:r>
              <a:rPr kumimoji="0" lang="en-GB" sz="4000" b="0" i="0" u="none" strike="noStrike" kern="1200" cap="none" spc="0" normalizeH="0" baseline="0" noProof="0" dirty="0">
                <a:ln>
                  <a:noFill/>
                </a:ln>
                <a:solidFill>
                  <a:srgbClr val="002060"/>
                </a:solidFill>
                <a:effectLst/>
                <a:uLnTx/>
                <a:uFillTx/>
                <a:latin typeface="Century Gothic" panose="020F0302020204030204"/>
                <a:ea typeface="+mn-ea"/>
                <a:cs typeface="+mn-cs"/>
              </a:rPr>
              <a:t>Slides featuring inspirational young German figures </a:t>
            </a:r>
            <a:endParaRPr kumimoji="0" lang="en-GB" sz="4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T3.2 Week 7</a:t>
            </a:r>
          </a:p>
        </p:txBody>
      </p:sp>
    </p:spTree>
    <p:extLst>
      <p:ext uri="{BB962C8B-B14F-4D97-AF65-F5344CB8AC3E}">
        <p14:creationId xmlns:p14="http://schemas.microsoft.com/office/powerpoint/2010/main" val="2871646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4387"/>
            <a:ext cx="3356126" cy="869950"/>
          </a:xfrm>
          <a:prstGeom prst="rect">
            <a:avLst/>
          </a:prstGeom>
        </p:spPr>
      </p:pic>
      <p:sp>
        <p:nvSpPr>
          <p:cNvPr id="4" name="Title 3"/>
          <p:cNvSpPr>
            <a:spLocks noGrp="1"/>
          </p:cNvSpPr>
          <p:nvPr>
            <p:ph type="title"/>
          </p:nvPr>
        </p:nvSpPr>
        <p:spPr>
          <a:xfrm>
            <a:off x="0" y="134387"/>
            <a:ext cx="4735170" cy="707849"/>
          </a:xfrm>
        </p:spPr>
        <p:txBody>
          <a:bodyPr>
            <a:normAutofit/>
          </a:bodyPr>
          <a:lstStyle/>
          <a:p>
            <a:r>
              <a:rPr lang="en-GB" sz="3600" b="1" dirty="0">
                <a:solidFill>
                  <a:schemeClr val="bg1"/>
                </a:solidFill>
              </a:rPr>
              <a:t>Edina Müller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3354674" y="-35244"/>
            <a:ext cx="486967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Text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0B763C26-6033-4B4D-B32F-9D2E74E5BC6D}"/>
              </a:ext>
            </a:extLst>
          </p:cNvPr>
          <p:cNvSpPr/>
          <p:nvPr/>
        </p:nvSpPr>
        <p:spPr>
          <a:xfrm>
            <a:off x="2081716" y="1599689"/>
            <a:ext cx="7911390" cy="4708981"/>
          </a:xfrm>
          <a:prstGeom prst="rect">
            <a:avLst/>
          </a:prstGeom>
          <a:solidFill>
            <a:srgbClr val="FFF4E7"/>
          </a:solidFill>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Edina Müller ist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bekannte</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Parakanutin*.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Als sie noch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jung</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ist, verliert sie das Gefühl in beiden Beinen*. Es ist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unmöglich</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sie zu bewegen.  Der Arzt kann nicht helfen, sie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braucht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also einen Rollstuhl. Es ist aber ihr Lebens</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traum</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wieder Sport zu machen und ein aktives Leben zu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führen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2005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gewinnt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sie ihren ersten Preis im Rollstuhltennis! Sie studiert danach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Naturwissenschaft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en an der Universität: mit dieser Ausbildung wird sie Therapeutin*. Sie hilft anderen Menschen mit ihrem Körper, denn sie hat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wirklich viel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Erfahrung für diesen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Beruf</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Ab 2008 gewinnt sie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weitere</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Sportpreise. 2014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versucht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sie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alles</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über das Kanufahren zu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lernen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Sie muss nicht lange auf einen Preis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warten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schon 2015 gewinnt sie Silber im Kanufahren! 2021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fliegt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sie nach Tokyo und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gewinnt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dort Gold. Sie ist sehr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glücklich</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 Sie hat viel </a:t>
            </a:r>
            <a:r>
              <a:rPr kumimoji="0" lang="de-DE" sz="2000" b="1" i="0" u="none" strike="noStrike" kern="1200" cap="none" spc="0" normalizeH="0" baseline="0" noProof="0" dirty="0">
                <a:ln>
                  <a:noFill/>
                </a:ln>
                <a:solidFill>
                  <a:srgbClr val="1F4E79"/>
                </a:solidFill>
                <a:effectLst/>
                <a:uLnTx/>
                <a:uFillTx/>
                <a:latin typeface="Century Gothic" panose="020F0302020204030204"/>
                <a:ea typeface="+mn-ea"/>
                <a:cs typeface="+mn-cs"/>
              </a:rPr>
              <a:t>geschafft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D99F3718-6C9D-43E5-AD7C-05910A4114D7}"/>
              </a:ext>
            </a:extLst>
          </p:cNvPr>
          <p:cNvSpPr/>
          <p:nvPr/>
        </p:nvSpPr>
        <p:spPr>
          <a:xfrm>
            <a:off x="155398" y="4230141"/>
            <a:ext cx="1730372" cy="3924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kriegt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06CBDB9D-484A-4BF7-9CBE-36BB767B33F0}"/>
              </a:ext>
            </a:extLst>
          </p:cNvPr>
          <p:cNvSpPr/>
          <p:nvPr/>
        </p:nvSpPr>
        <p:spPr>
          <a:xfrm>
            <a:off x="165100" y="3586388"/>
            <a:ext cx="153334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Karriere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7F14E6D1-FE9F-4A34-967A-857C5EBE2473}"/>
              </a:ext>
            </a:extLst>
          </p:cNvPr>
          <p:cNvSpPr/>
          <p:nvPr/>
        </p:nvSpPr>
        <p:spPr>
          <a:xfrm>
            <a:off x="165100" y="2662539"/>
            <a:ext cx="1543050" cy="7425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s</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5C605B34-3CF1-4880-9FAD-6F36CC83979A}"/>
              </a:ext>
            </a:extLst>
          </p:cNvPr>
          <p:cNvSpPr/>
          <p:nvPr/>
        </p:nvSpPr>
        <p:spPr>
          <a:xfrm>
            <a:off x="155398" y="205068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erreicht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Rectangle: Rounded Corners 13">
            <a:extLst>
              <a:ext uri="{FF2B5EF4-FFF2-40B4-BE49-F238E27FC236}">
                <a16:creationId xmlns:a16="http://schemas.microsoft.com/office/drawing/2014/main" id="{A0B1E846-1479-4C7E-AB0A-53D633AC60A7}"/>
              </a:ext>
            </a:extLst>
          </p:cNvPr>
          <p:cNvSpPr/>
          <p:nvPr/>
        </p:nvSpPr>
        <p:spPr>
          <a:xfrm>
            <a:off x="165100" y="142155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wissen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987B37B0-769D-4E60-B58D-1007B525E722}"/>
              </a:ext>
            </a:extLst>
          </p:cNvPr>
          <p:cNvSpPr/>
          <p:nvPr/>
        </p:nvSpPr>
        <p:spPr>
          <a:xfrm>
            <a:off x="2083789" y="1065555"/>
            <a:ext cx="18019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schnell</a:t>
            </a:r>
          </a:p>
        </p:txBody>
      </p:sp>
      <p:sp>
        <p:nvSpPr>
          <p:cNvPr id="16" name="Rectangle: Rounded Corners 15">
            <a:extLst>
              <a:ext uri="{FF2B5EF4-FFF2-40B4-BE49-F238E27FC236}">
                <a16:creationId xmlns:a16="http://schemas.microsoft.com/office/drawing/2014/main" id="{8D20AA6F-FCFB-432A-9074-EDB14691B0FB}"/>
              </a:ext>
            </a:extLst>
          </p:cNvPr>
          <p:cNvSpPr/>
          <p:nvPr/>
        </p:nvSpPr>
        <p:spPr>
          <a:xfrm>
            <a:off x="3987601" y="1083447"/>
            <a:ext cx="2381642"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muss… </a:t>
            </a:r>
            <a:r>
              <a:rPr lang="en-GB" sz="2000" dirty="0" err="1">
                <a:solidFill>
                  <a:srgbClr val="4472C4">
                    <a:lumMod val="50000"/>
                  </a:srgbClr>
                </a:solidFill>
                <a:latin typeface="Century Gothic" panose="020F0302020204030204"/>
              </a:rPr>
              <a:t>benutzen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ectangle: Rounded Corners 16">
            <a:extLst>
              <a:ext uri="{FF2B5EF4-FFF2-40B4-BE49-F238E27FC236}">
                <a16:creationId xmlns:a16="http://schemas.microsoft.com/office/drawing/2014/main" id="{4296EA8C-5547-44C8-9F5A-7394A56C09F5}"/>
              </a:ext>
            </a:extLst>
          </p:cNvPr>
          <p:cNvSpPr/>
          <p:nvPr/>
        </p:nvSpPr>
        <p:spPr>
          <a:xfrm>
            <a:off x="6517787" y="108387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3109A6DC-FB3D-4511-AC23-5F507DDE5AFF}"/>
              </a:ext>
            </a:extLst>
          </p:cNvPr>
          <p:cNvSpPr/>
          <p:nvPr/>
        </p:nvSpPr>
        <p:spPr>
          <a:xfrm>
            <a:off x="8224349" y="107275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hoffen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2291577B-A88C-46FB-B089-34EC9B027CBA}"/>
              </a:ext>
            </a:extLst>
          </p:cNvPr>
          <p:cNvSpPr/>
          <p:nvPr/>
        </p:nvSpPr>
        <p:spPr>
          <a:xfrm>
            <a:off x="2984782" y="6392992"/>
            <a:ext cx="1771649"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fängt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p>
        </p:txBody>
      </p:sp>
      <p:sp>
        <p:nvSpPr>
          <p:cNvPr id="23" name="Rectangle: Rounded Corners 22">
            <a:extLst>
              <a:ext uri="{FF2B5EF4-FFF2-40B4-BE49-F238E27FC236}">
                <a16:creationId xmlns:a16="http://schemas.microsoft.com/office/drawing/2014/main" id="{BD3E04EB-12AB-4BF5-A287-C2A2B06BA3F6}"/>
              </a:ext>
            </a:extLst>
          </p:cNvPr>
          <p:cNvSpPr/>
          <p:nvPr/>
        </p:nvSpPr>
        <p:spPr>
          <a:xfrm>
            <a:off x="4826193" y="6377796"/>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fährt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C62A63BA-F5A4-4565-AD3B-736306A22AE2}"/>
              </a:ext>
            </a:extLst>
          </p:cNvPr>
          <p:cNvSpPr/>
          <p:nvPr/>
        </p:nvSpPr>
        <p:spPr>
          <a:xfrm>
            <a:off x="6439005" y="6390476"/>
            <a:ext cx="1543050" cy="4421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berühmte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C7A37710-9231-4732-836A-30B69F18B17A}"/>
              </a:ext>
            </a:extLst>
          </p:cNvPr>
          <p:cNvSpPr/>
          <p:nvPr/>
        </p:nvSpPr>
        <p:spPr>
          <a:xfrm>
            <a:off x="8060836" y="6377796"/>
            <a:ext cx="1400575" cy="4421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genießen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6DB2E082-18C2-4123-BF61-7BC549BFEF25}"/>
              </a:ext>
            </a:extLst>
          </p:cNvPr>
          <p:cNvSpPr/>
          <p:nvPr/>
        </p:nvSpPr>
        <p:spPr>
          <a:xfrm>
            <a:off x="10120592" y="4622588"/>
            <a:ext cx="1389237" cy="48102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109AC2D7-66A6-4EF5-B6C9-F71DBA605997}"/>
              </a:ext>
            </a:extLst>
          </p:cNvPr>
          <p:cNvSpPr/>
          <p:nvPr/>
        </p:nvSpPr>
        <p:spPr>
          <a:xfrm>
            <a:off x="10120592" y="3960461"/>
            <a:ext cx="1543050" cy="4810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Kind</a:t>
            </a:r>
          </a:p>
        </p:txBody>
      </p:sp>
      <p:sp>
        <p:nvSpPr>
          <p:cNvPr id="29" name="Rectangle: Rounded Corners 28">
            <a:extLst>
              <a:ext uri="{FF2B5EF4-FFF2-40B4-BE49-F238E27FC236}">
                <a16:creationId xmlns:a16="http://schemas.microsoft.com/office/drawing/2014/main" id="{07A1FCD8-2A9B-41DA-82DA-B66196A23F90}"/>
              </a:ext>
            </a:extLst>
          </p:cNvPr>
          <p:cNvSpPr/>
          <p:nvPr/>
        </p:nvSpPr>
        <p:spPr>
          <a:xfrm>
            <a:off x="10052704" y="3333352"/>
            <a:ext cx="2066143" cy="4810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bisschen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76F8C803-CBB0-41D0-A80D-857AE200F82D}"/>
              </a:ext>
            </a:extLst>
          </p:cNvPr>
          <p:cNvSpPr/>
          <p:nvPr/>
        </p:nvSpPr>
        <p:spPr>
          <a:xfrm>
            <a:off x="10125857" y="267122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E13B7683-9592-4615-8976-59F32A358475}"/>
              </a:ext>
            </a:extLst>
          </p:cNvPr>
          <p:cNvSpPr/>
          <p:nvPr/>
        </p:nvSpPr>
        <p:spPr>
          <a:xfrm>
            <a:off x="10125648" y="2016615"/>
            <a:ext cx="1537994"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Speech Bubble: Rectangle with Corners Rounded 34">
            <a:extLst>
              <a:ext uri="{FF2B5EF4-FFF2-40B4-BE49-F238E27FC236}">
                <a16:creationId xmlns:a16="http://schemas.microsoft.com/office/drawing/2014/main" id="{A3D4A0B3-C983-45C6-8E83-FA03AB8E30A4}"/>
              </a:ext>
            </a:extLst>
          </p:cNvPr>
          <p:cNvSpPr/>
          <p:nvPr/>
        </p:nvSpPr>
        <p:spPr>
          <a:xfrm>
            <a:off x="78922" y="4873892"/>
            <a:ext cx="1870043" cy="13597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pic>
        <p:nvPicPr>
          <p:cNvPr id="40" name="Picture 39">
            <a:extLst>
              <a:ext uri="{FF2B5EF4-FFF2-40B4-BE49-F238E27FC236}">
                <a16:creationId xmlns:a16="http://schemas.microsoft.com/office/drawing/2014/main" id="{246307F6-A9A4-4EB5-A93C-5DA90DC76CD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4045" y="825010"/>
            <a:ext cx="1537994" cy="1023373"/>
          </a:xfrm>
          <a:prstGeom prst="rect">
            <a:avLst/>
          </a:prstGeom>
          <a:noFill/>
          <a:ln>
            <a:noFill/>
          </a:ln>
        </p:spPr>
      </p:pic>
      <p:sp>
        <p:nvSpPr>
          <p:cNvPr id="31" name="Speech Bubble: Rectangle with Corners Rounded 30">
            <a:extLst>
              <a:ext uri="{FF2B5EF4-FFF2-40B4-BE49-F238E27FC236}">
                <a16:creationId xmlns:a16="http://schemas.microsoft.com/office/drawing/2014/main" id="{D54095EB-EA82-422A-806A-ACA41AEE3A30}"/>
              </a:ext>
            </a:extLst>
          </p:cNvPr>
          <p:cNvSpPr/>
          <p:nvPr/>
        </p:nvSpPr>
        <p:spPr>
          <a:xfrm>
            <a:off x="10071887" y="5519651"/>
            <a:ext cx="1887005" cy="713964"/>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white"/>
                </a:solidFill>
                <a:latin typeface="Century Gothic" panose="020F0302020204030204"/>
              </a:rPr>
              <a:t>Therapeutin</a:t>
            </a:r>
            <a:r>
              <a:rPr lang="en-GB" sz="2000" dirty="0">
                <a:solidFill>
                  <a:prstClr val="white"/>
                </a:solidFill>
                <a:latin typeface="Century Gothic" panose="020F0302020204030204"/>
              </a:rPr>
              <a:t> – therapist (f)</a:t>
            </a:r>
          </a:p>
        </p:txBody>
      </p:sp>
      <p:sp>
        <p:nvSpPr>
          <p:cNvPr id="33" name="Speech Bubble: Rectangle with Corners Rounded 32">
            <a:extLst>
              <a:ext uri="{FF2B5EF4-FFF2-40B4-BE49-F238E27FC236}">
                <a16:creationId xmlns:a16="http://schemas.microsoft.com/office/drawing/2014/main" id="{49A405A1-EEBE-4954-926F-0C791086792B}"/>
              </a:ext>
            </a:extLst>
          </p:cNvPr>
          <p:cNvSpPr/>
          <p:nvPr/>
        </p:nvSpPr>
        <p:spPr>
          <a:xfrm>
            <a:off x="7597832" y="38063"/>
            <a:ext cx="2396105" cy="995012"/>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white"/>
                </a:solidFill>
                <a:latin typeface="Century Gothic" panose="020F0302020204030204"/>
              </a:rPr>
              <a:t>Parakanutin</a:t>
            </a:r>
            <a:r>
              <a:rPr lang="en-GB" sz="2000" dirty="0">
                <a:solidFill>
                  <a:prstClr val="white"/>
                </a:solidFill>
                <a:latin typeface="Century Gothic" panose="020F0302020204030204"/>
              </a:rPr>
              <a:t> – para canoeist (f)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Bein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leg </a:t>
            </a:r>
          </a:p>
        </p:txBody>
      </p:sp>
    </p:spTree>
    <p:extLst>
      <p:ext uri="{BB962C8B-B14F-4D97-AF65-F5344CB8AC3E}">
        <p14:creationId xmlns:p14="http://schemas.microsoft.com/office/powerpoint/2010/main" val="3681532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373091" cy="707849"/>
          </a:xfrm>
        </p:spPr>
        <p:txBody>
          <a:bodyPr>
            <a:normAutofit/>
          </a:bodyPr>
          <a:lstStyle/>
          <a:p>
            <a:r>
              <a:rPr lang="en-GB" sz="3600" b="1" dirty="0" err="1">
                <a:solidFill>
                  <a:schemeClr val="bg1"/>
                </a:solidFill>
              </a:rPr>
              <a:t>Berühmte</a:t>
            </a:r>
            <a:r>
              <a:rPr lang="en-GB" sz="3600" b="1" dirty="0">
                <a:solidFill>
                  <a:schemeClr val="bg1"/>
                </a:solidFill>
              </a:rPr>
              <a:t> </a:t>
            </a:r>
            <a:r>
              <a:rPr lang="en-GB" sz="3600" b="1" dirty="0" err="1">
                <a:solidFill>
                  <a:schemeClr val="bg1"/>
                </a:solidFill>
              </a:rPr>
              <a:t>junge</a:t>
            </a:r>
            <a:r>
              <a:rPr lang="en-GB" sz="3600" b="1" dirty="0">
                <a:solidFill>
                  <a:schemeClr val="bg1"/>
                </a:solidFill>
              </a:rPr>
              <a:t> Deutsche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423782" y="1762233"/>
            <a:ext cx="10535419" cy="1631216"/>
          </a:xfrm>
          <a:prstGeom prst="rect">
            <a:avLst/>
          </a:prstGeom>
          <a:noFill/>
        </p:spPr>
        <p:txBody>
          <a:bodyPr wrap="square" rtlCol="0">
            <a:spAutoFit/>
          </a:bodyPr>
          <a:lstStyle/>
          <a:p>
            <a:r>
              <a:rPr lang="en-US" sz="2000" dirty="0">
                <a:solidFill>
                  <a:schemeClr val="accent5">
                    <a:lumMod val="50000"/>
                  </a:schemeClr>
                </a:solidFill>
                <a:latin typeface="Century Gothic" panose="020B0502020202020204" pitchFamily="34" charset="0"/>
              </a:rPr>
              <a:t>Ali Can </a:t>
            </a:r>
            <a:r>
              <a:rPr lang="en-US" sz="2000" dirty="0" err="1">
                <a:solidFill>
                  <a:schemeClr val="accent5">
                    <a:lumMod val="50000"/>
                  </a:schemeClr>
                </a:solidFill>
                <a:latin typeface="Century Gothic" panose="020B0502020202020204" pitchFamily="34" charset="0"/>
              </a:rPr>
              <a:t>wurde</a:t>
            </a:r>
            <a:r>
              <a:rPr lang="en-US" sz="2000" dirty="0">
                <a:solidFill>
                  <a:schemeClr val="accent5">
                    <a:lumMod val="50000"/>
                  </a:schemeClr>
                </a:solidFill>
                <a:latin typeface="Century Gothic" panose="020B0502020202020204" pitchFamily="34" charset="0"/>
              </a:rPr>
              <a:t> in der </a:t>
            </a:r>
            <a:r>
              <a:rPr lang="en-US" sz="2000" dirty="0" err="1">
                <a:solidFill>
                  <a:schemeClr val="accent5">
                    <a:lumMod val="50000"/>
                  </a:schemeClr>
                </a:solidFill>
                <a:latin typeface="Century Gothic" panose="020B0502020202020204" pitchFamily="34" charset="0"/>
              </a:rPr>
              <a:t>Türkei</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geboren</a:t>
            </a:r>
            <a:r>
              <a:rPr lang="en-US" sz="2000" dirty="0">
                <a:solidFill>
                  <a:schemeClr val="accent5">
                    <a:lumMod val="50000"/>
                  </a:schemeClr>
                </a:solidFill>
                <a:latin typeface="Century Gothic" panose="020B0502020202020204" pitchFamily="34" charset="0"/>
              </a:rPr>
              <a:t> und </a:t>
            </a:r>
            <a:r>
              <a:rPr lang="en-US" sz="2000" dirty="0" err="1">
                <a:solidFill>
                  <a:schemeClr val="accent5">
                    <a:lumMod val="50000"/>
                  </a:schemeClr>
                </a:solidFill>
                <a:latin typeface="Century Gothic" panose="020B0502020202020204" pitchFamily="34" charset="0"/>
              </a:rPr>
              <a:t>ist</a:t>
            </a:r>
            <a:r>
              <a:rPr lang="en-US" sz="2000" dirty="0">
                <a:solidFill>
                  <a:schemeClr val="accent5">
                    <a:lumMod val="50000"/>
                  </a:schemeClr>
                </a:solidFill>
                <a:latin typeface="Century Gothic" panose="020B0502020202020204" pitchFamily="34" charset="0"/>
              </a:rPr>
              <a:t> in Deutschland </a:t>
            </a:r>
            <a:r>
              <a:rPr lang="en-US" sz="2000" dirty="0" err="1">
                <a:solidFill>
                  <a:schemeClr val="accent5">
                    <a:lumMod val="50000"/>
                  </a:schemeClr>
                </a:solidFill>
                <a:latin typeface="Century Gothic" panose="020B0502020202020204" pitchFamily="34" charset="0"/>
              </a:rPr>
              <a:t>aufgewachsen</a:t>
            </a:r>
            <a:r>
              <a:rPr lang="en-US" sz="2000" dirty="0">
                <a:solidFill>
                  <a:schemeClr val="accent5">
                    <a:lumMod val="50000"/>
                  </a:schemeClr>
                </a:solidFill>
                <a:latin typeface="Century Gothic" panose="020B0502020202020204" pitchFamily="34" charset="0"/>
              </a:rPr>
              <a:t>. Er </a:t>
            </a:r>
            <a:r>
              <a:rPr lang="en-US" sz="2000" dirty="0" err="1">
                <a:solidFill>
                  <a:schemeClr val="accent5">
                    <a:lumMod val="50000"/>
                  </a:schemeClr>
                </a:solidFill>
                <a:latin typeface="Century Gothic" panose="020B0502020202020204" pitchFamily="34" charset="0"/>
              </a:rPr>
              <a:t>ist</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ein</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sozialer</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Aktivist</a:t>
            </a:r>
            <a:r>
              <a:rPr lang="en-US" sz="2000" dirty="0">
                <a:solidFill>
                  <a:schemeClr val="accent5">
                    <a:lumMod val="50000"/>
                  </a:schemeClr>
                </a:solidFill>
                <a:latin typeface="Century Gothic" panose="020B0502020202020204" pitchFamily="34" charset="0"/>
              </a:rPr>
              <a:t> und will </a:t>
            </a:r>
            <a:r>
              <a:rPr lang="en-US" sz="2000" dirty="0" err="1">
                <a:solidFill>
                  <a:schemeClr val="accent5">
                    <a:lumMod val="50000"/>
                  </a:schemeClr>
                </a:solidFill>
                <a:latin typeface="Century Gothic" panose="020B0502020202020204" pitchFamily="34" charset="0"/>
              </a:rPr>
              <a:t>weniger</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Rassismus</a:t>
            </a:r>
            <a:r>
              <a:rPr lang="en-US" sz="2000" dirty="0">
                <a:solidFill>
                  <a:schemeClr val="accent5">
                    <a:lumMod val="50000"/>
                  </a:schemeClr>
                </a:solidFill>
                <a:latin typeface="Century Gothic" panose="020B0502020202020204" pitchFamily="34" charset="0"/>
              </a:rPr>
              <a:t> und </a:t>
            </a:r>
            <a:r>
              <a:rPr lang="en-US" sz="2000" dirty="0" err="1">
                <a:solidFill>
                  <a:schemeClr val="accent5">
                    <a:lumMod val="50000"/>
                  </a:schemeClr>
                </a:solidFill>
                <a:latin typeface="Century Gothic" panose="020B0502020202020204" pitchFamily="34" charset="0"/>
              </a:rPr>
              <a:t>mehr</a:t>
            </a:r>
            <a:r>
              <a:rPr lang="en-US" sz="2000" dirty="0">
                <a:solidFill>
                  <a:schemeClr val="accent5">
                    <a:lumMod val="50000"/>
                  </a:schemeClr>
                </a:solidFill>
                <a:latin typeface="Century Gothic" panose="020B0502020202020204" pitchFamily="34" charset="0"/>
              </a:rPr>
              <a:t> Liebe in Deutschland. </a:t>
            </a:r>
            <a:r>
              <a:rPr lang="en-US" sz="2000" dirty="0" err="1">
                <a:solidFill>
                  <a:schemeClr val="accent5">
                    <a:lumMod val="50000"/>
                  </a:schemeClr>
                </a:solidFill>
                <a:latin typeface="Century Gothic" panose="020B0502020202020204" pitchFamily="34" charset="0"/>
              </a:rPr>
              <a:t>Mit</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seinem</a:t>
            </a:r>
            <a:r>
              <a:rPr lang="en-US" sz="2000" dirty="0">
                <a:solidFill>
                  <a:schemeClr val="accent5">
                    <a:lumMod val="50000"/>
                  </a:schemeClr>
                </a:solidFill>
                <a:latin typeface="Century Gothic" panose="020B0502020202020204" pitchFamily="34" charset="0"/>
              </a:rPr>
              <a:t> Hashtag </a:t>
            </a:r>
            <a:r>
              <a:rPr lang="en-US" sz="2000" dirty="0" err="1">
                <a:solidFill>
                  <a:schemeClr val="accent5">
                    <a:lumMod val="50000"/>
                  </a:schemeClr>
                </a:solidFill>
                <a:latin typeface="Century Gothic" panose="020B0502020202020204" pitchFamily="34" charset="0"/>
              </a:rPr>
              <a:t>MeTwo</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ist</a:t>
            </a:r>
            <a:r>
              <a:rPr lang="en-US" sz="2000" dirty="0">
                <a:solidFill>
                  <a:schemeClr val="accent5">
                    <a:lumMod val="50000"/>
                  </a:schemeClr>
                </a:solidFill>
                <a:latin typeface="Century Gothic" panose="020B0502020202020204" pitchFamily="34" charset="0"/>
              </a:rPr>
              <a:t> er </a:t>
            </a:r>
            <a:r>
              <a:rPr lang="en-US" sz="2000" dirty="0" err="1">
                <a:solidFill>
                  <a:schemeClr val="accent5">
                    <a:lumMod val="50000"/>
                  </a:schemeClr>
                </a:solidFill>
                <a:latin typeface="Century Gothic" panose="020B0502020202020204" pitchFamily="34" charset="0"/>
              </a:rPr>
              <a:t>berühmt</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geworden</a:t>
            </a:r>
            <a:r>
              <a:rPr lang="en-US" sz="2000" dirty="0">
                <a:solidFill>
                  <a:schemeClr val="accent5">
                    <a:lumMod val="50000"/>
                  </a:schemeClr>
                </a:solidFill>
                <a:latin typeface="Century Gothic" panose="020B0502020202020204" pitchFamily="34" charset="0"/>
              </a:rPr>
              <a:t>. Menschen </a:t>
            </a:r>
            <a:r>
              <a:rPr lang="en-US" sz="2000" dirty="0" err="1">
                <a:solidFill>
                  <a:schemeClr val="accent5">
                    <a:lumMod val="50000"/>
                  </a:schemeClr>
                </a:solidFill>
                <a:latin typeface="Century Gothic" panose="020B0502020202020204" pitchFamily="34" charset="0"/>
              </a:rPr>
              <a:t>mit</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Migrationshintergrund</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benutzen</a:t>
            </a:r>
            <a:r>
              <a:rPr lang="en-US" sz="2000" dirty="0">
                <a:solidFill>
                  <a:schemeClr val="accent5">
                    <a:lumMod val="50000"/>
                  </a:schemeClr>
                </a:solidFill>
                <a:latin typeface="Century Gothic" panose="020B0502020202020204" pitchFamily="34" charset="0"/>
              </a:rPr>
              <a:t> das Hashtag, </a:t>
            </a:r>
            <a:r>
              <a:rPr lang="en-US" sz="2000" dirty="0" err="1">
                <a:solidFill>
                  <a:schemeClr val="accent5">
                    <a:lumMod val="50000"/>
                  </a:schemeClr>
                </a:solidFill>
                <a:latin typeface="Century Gothic" panose="020B0502020202020204" pitchFamily="34" charset="0"/>
              </a:rPr>
              <a:t>wenn</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sie</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über</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ihre</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Erfahrungen</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mit</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Rassismus</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sprechen</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wollen</a:t>
            </a:r>
            <a:r>
              <a:rPr lang="en-US" sz="2000" dirty="0">
                <a:solidFill>
                  <a:schemeClr val="accent5">
                    <a:lumMod val="50000"/>
                  </a:schemeClr>
                </a:solidFill>
                <a:latin typeface="Century Gothic" panose="020B0502020202020204" pitchFamily="34" charset="0"/>
              </a:rPr>
              <a:t>.  </a:t>
            </a:r>
          </a:p>
        </p:txBody>
      </p:sp>
      <p:pic>
        <p:nvPicPr>
          <p:cNvPr id="2050" name="Picture 2">
            <a:extLst>
              <a:ext uri="{FF2B5EF4-FFF2-40B4-BE49-F238E27FC236}">
                <a16:creationId xmlns:a16="http://schemas.microsoft.com/office/drawing/2014/main" id="{C3AFD238-D340-420F-9012-137F29117A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834" y="1933237"/>
            <a:ext cx="1091459" cy="13706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699199B-2EC4-40F9-9C3B-CD76B5AD01DC}"/>
              </a:ext>
            </a:extLst>
          </p:cNvPr>
          <p:cNvSpPr txBox="1"/>
          <p:nvPr/>
        </p:nvSpPr>
        <p:spPr>
          <a:xfrm>
            <a:off x="1423782" y="4899707"/>
            <a:ext cx="10658274" cy="1323439"/>
          </a:xfrm>
          <a:prstGeom prst="rect">
            <a:avLst/>
          </a:prstGeom>
          <a:noFill/>
        </p:spPr>
        <p:txBody>
          <a:bodyPr wrap="square" rtlCol="0">
            <a:spAutoFit/>
          </a:bodyPr>
          <a:lstStyle/>
          <a:p>
            <a:r>
              <a:rPr lang="en-US" sz="2000" dirty="0">
                <a:solidFill>
                  <a:schemeClr val="accent5">
                    <a:lumMod val="50000"/>
                  </a:schemeClr>
                </a:solidFill>
                <a:latin typeface="Century Gothic" panose="020B0502020202020204" pitchFamily="34" charset="0"/>
              </a:rPr>
              <a:t>Florian Wirtz </a:t>
            </a:r>
            <a:r>
              <a:rPr lang="en-US" sz="2000" dirty="0" err="1">
                <a:solidFill>
                  <a:schemeClr val="accent5">
                    <a:lumMod val="50000"/>
                  </a:schemeClr>
                </a:solidFill>
                <a:latin typeface="Century Gothic" panose="020B0502020202020204" pitchFamily="34" charset="0"/>
              </a:rPr>
              <a:t>spielt</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für</a:t>
            </a:r>
            <a:r>
              <a:rPr lang="en-US" sz="2000" dirty="0">
                <a:solidFill>
                  <a:schemeClr val="accent5">
                    <a:lumMod val="50000"/>
                  </a:schemeClr>
                </a:solidFill>
                <a:latin typeface="Century Gothic" panose="020B0502020202020204" pitchFamily="34" charset="0"/>
              </a:rPr>
              <a:t> </a:t>
            </a:r>
            <a:r>
              <a:rPr lang="de-DE" sz="2000" dirty="0">
                <a:solidFill>
                  <a:schemeClr val="accent5">
                    <a:lumMod val="50000"/>
                  </a:schemeClr>
                </a:solidFill>
                <a:latin typeface="Century Gothic" panose="020B0502020202020204" pitchFamily="34" charset="0"/>
              </a:rPr>
              <a:t>Bayer Leverkusen in der Bundesliga. Schon als Kind war es sein Traum, Fußballspieler zu werden. Sein Vater arbeitet für einen Fußballverein und inspiriert ihn. Im Alter von 17 Jahren und 34 Tagen wird er mit seinem Tor* gegen Bayern München der jüngste Spieler, der in der Bundesliga ein Tor erzielt*.  </a:t>
            </a:r>
            <a:endParaRPr lang="en-US" sz="2000" dirty="0">
              <a:solidFill>
                <a:schemeClr val="accent5">
                  <a:lumMod val="50000"/>
                </a:schemeClr>
              </a:solidFill>
              <a:latin typeface="Century Gothic" panose="020B0502020202020204" pitchFamily="34" charset="0"/>
            </a:endParaRPr>
          </a:p>
        </p:txBody>
      </p:sp>
      <p:pic>
        <p:nvPicPr>
          <p:cNvPr id="2052" name="Picture 4">
            <a:extLst>
              <a:ext uri="{FF2B5EF4-FFF2-40B4-BE49-F238E27FC236}">
                <a16:creationId xmlns:a16="http://schemas.microsoft.com/office/drawing/2014/main" id="{1F9C519B-06AD-47F6-ABE0-9C3C30D70CB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962" t="21062" r="25687" b="25828"/>
          <a:stretch/>
        </p:blipFill>
        <p:spPr bwMode="auto">
          <a:xfrm>
            <a:off x="273342" y="4729857"/>
            <a:ext cx="1164948" cy="15099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A125B8C-5980-4A9E-9ABE-4D171908838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654" t="19572" r="29391" b="545"/>
          <a:stretch/>
        </p:blipFill>
        <p:spPr bwMode="auto">
          <a:xfrm>
            <a:off x="10872872" y="3451142"/>
            <a:ext cx="1068129" cy="13234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A8C9635-EBBA-4865-BDB3-A7DA85EE5180}"/>
              </a:ext>
            </a:extLst>
          </p:cNvPr>
          <p:cNvSpPr txBox="1"/>
          <p:nvPr/>
        </p:nvSpPr>
        <p:spPr>
          <a:xfrm>
            <a:off x="214598" y="3438243"/>
            <a:ext cx="10658274" cy="1323439"/>
          </a:xfrm>
          <a:prstGeom prst="rect">
            <a:avLst/>
          </a:prstGeom>
          <a:noFill/>
        </p:spPr>
        <p:txBody>
          <a:bodyPr wrap="square" rtlCol="0">
            <a:spAutoFit/>
          </a:bodyPr>
          <a:lstStyle/>
          <a:p>
            <a:r>
              <a:rPr lang="en-US" sz="2000" dirty="0">
                <a:solidFill>
                  <a:schemeClr val="accent5">
                    <a:lumMod val="50000"/>
                  </a:schemeClr>
                </a:solidFill>
                <a:latin typeface="Century Gothic" panose="020B0502020202020204" pitchFamily="34" charset="0"/>
              </a:rPr>
              <a:t>Luisa-Marie Neubauer </a:t>
            </a:r>
            <a:r>
              <a:rPr lang="en-US" sz="2000" dirty="0" err="1">
                <a:solidFill>
                  <a:schemeClr val="accent5">
                    <a:lumMod val="50000"/>
                  </a:schemeClr>
                </a:solidFill>
                <a:latin typeface="Century Gothic" panose="020B0502020202020204" pitchFamily="34" charset="0"/>
              </a:rPr>
              <a:t>ist</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eine</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Umweltaktivisitin</a:t>
            </a:r>
            <a:r>
              <a:rPr lang="en-US" sz="2000" dirty="0">
                <a:solidFill>
                  <a:schemeClr val="accent5">
                    <a:lumMod val="50000"/>
                  </a:schemeClr>
                </a:solidFill>
                <a:latin typeface="Century Gothic" panose="020B0502020202020204" pitchFamily="34" charset="0"/>
              </a:rPr>
              <a:t> und </a:t>
            </a:r>
            <a:r>
              <a:rPr lang="en-US" sz="2000" dirty="0" err="1">
                <a:solidFill>
                  <a:schemeClr val="accent5">
                    <a:lumMod val="50000"/>
                  </a:schemeClr>
                </a:solidFill>
                <a:latin typeface="Century Gothic" panose="020B0502020202020204" pitchFamily="34" charset="0"/>
              </a:rPr>
              <a:t>eine</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Organisatorin</a:t>
            </a:r>
            <a:r>
              <a:rPr lang="en-US" sz="2000" dirty="0">
                <a:solidFill>
                  <a:schemeClr val="accent5">
                    <a:lumMod val="50000"/>
                  </a:schemeClr>
                </a:solidFill>
                <a:latin typeface="Century Gothic" panose="020B0502020202020204" pitchFamily="34" charset="0"/>
              </a:rPr>
              <a:t> von der Fridays for Future </a:t>
            </a:r>
            <a:r>
              <a:rPr lang="en-US" sz="2000" dirty="0" err="1">
                <a:solidFill>
                  <a:schemeClr val="accent5">
                    <a:lumMod val="50000"/>
                  </a:schemeClr>
                </a:solidFill>
                <a:latin typeface="Century Gothic" panose="020B0502020202020204" pitchFamily="34" charset="0"/>
              </a:rPr>
              <a:t>Bewegung</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Ihre</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Großmutter</a:t>
            </a:r>
            <a:r>
              <a:rPr lang="en-US" sz="2000" dirty="0">
                <a:solidFill>
                  <a:schemeClr val="accent5">
                    <a:lumMod val="50000"/>
                  </a:schemeClr>
                </a:solidFill>
                <a:latin typeface="Century Gothic" panose="020B0502020202020204" pitchFamily="34" charset="0"/>
              </a:rPr>
              <a:t> war </a:t>
            </a:r>
            <a:r>
              <a:rPr lang="en-US" sz="2000" dirty="0" err="1">
                <a:solidFill>
                  <a:schemeClr val="accent5">
                    <a:lumMod val="50000"/>
                  </a:schemeClr>
                </a:solidFill>
                <a:latin typeface="Century Gothic" panose="020B0502020202020204" pitchFamily="34" charset="0"/>
              </a:rPr>
              <a:t>auch</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Aktivistin</a:t>
            </a:r>
            <a:r>
              <a:rPr lang="en-US" sz="2000" dirty="0">
                <a:solidFill>
                  <a:schemeClr val="accent5">
                    <a:lumMod val="50000"/>
                  </a:schemeClr>
                </a:solidFill>
                <a:latin typeface="Century Gothic" panose="020B0502020202020204" pitchFamily="34" charset="0"/>
              </a:rPr>
              <a:t> und hat Luisa </a:t>
            </a:r>
            <a:r>
              <a:rPr lang="en-US" sz="2000" dirty="0" err="1">
                <a:solidFill>
                  <a:schemeClr val="accent5">
                    <a:lumMod val="50000"/>
                  </a:schemeClr>
                </a:solidFill>
                <a:latin typeface="Century Gothic" panose="020B0502020202020204" pitchFamily="34" charset="0"/>
              </a:rPr>
              <a:t>als</a:t>
            </a:r>
            <a:r>
              <a:rPr lang="en-US" sz="2000" dirty="0">
                <a:solidFill>
                  <a:schemeClr val="accent5">
                    <a:lumMod val="50000"/>
                  </a:schemeClr>
                </a:solidFill>
                <a:latin typeface="Century Gothic" panose="020B0502020202020204" pitchFamily="34" charset="0"/>
              </a:rPr>
              <a:t> Kind </a:t>
            </a:r>
            <a:r>
              <a:rPr lang="en-US" sz="2000" dirty="0" err="1">
                <a:solidFill>
                  <a:schemeClr val="accent5">
                    <a:lumMod val="50000"/>
                  </a:schemeClr>
                </a:solidFill>
                <a:latin typeface="Century Gothic" panose="020B0502020202020204" pitchFamily="34" charset="0"/>
              </a:rPr>
              <a:t>inspiriert</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mehr</a:t>
            </a:r>
            <a:r>
              <a:rPr lang="en-US" sz="2000" dirty="0">
                <a:solidFill>
                  <a:schemeClr val="accent5">
                    <a:lumMod val="50000"/>
                  </a:schemeClr>
                </a:solidFill>
                <a:latin typeface="Century Gothic" panose="020B0502020202020204" pitchFamily="34" charset="0"/>
              </a:rPr>
              <a:t> für die Umwelt </a:t>
            </a:r>
            <a:r>
              <a:rPr lang="en-US" sz="2000" dirty="0" err="1">
                <a:solidFill>
                  <a:schemeClr val="accent5">
                    <a:lumMod val="50000"/>
                  </a:schemeClr>
                </a:solidFill>
                <a:latin typeface="Century Gothic" panose="020B0502020202020204" pitchFamily="34" charset="0"/>
              </a:rPr>
              <a:t>zu</a:t>
            </a:r>
            <a:r>
              <a:rPr lang="en-US" sz="2000" dirty="0">
                <a:solidFill>
                  <a:schemeClr val="accent5">
                    <a:lumMod val="50000"/>
                  </a:schemeClr>
                </a:solidFill>
                <a:latin typeface="Century Gothic" panose="020B0502020202020204" pitchFamily="34" charset="0"/>
              </a:rPr>
              <a:t> tun. </a:t>
            </a:r>
            <a:r>
              <a:rPr lang="en-US" sz="2000" dirty="0" err="1">
                <a:solidFill>
                  <a:schemeClr val="accent5">
                    <a:lumMod val="50000"/>
                  </a:schemeClr>
                </a:solidFill>
                <a:latin typeface="Century Gothic" panose="020B0502020202020204" pitchFamily="34" charset="0"/>
              </a:rPr>
              <a:t>Mit</a:t>
            </a:r>
            <a:r>
              <a:rPr lang="en-US" sz="2000" dirty="0">
                <a:solidFill>
                  <a:schemeClr val="accent5">
                    <a:lumMod val="50000"/>
                  </a:schemeClr>
                </a:solidFill>
                <a:latin typeface="Century Gothic" panose="020B0502020202020204" pitchFamily="34" charset="0"/>
              </a:rPr>
              <a:t> der Fridays for Future </a:t>
            </a:r>
            <a:r>
              <a:rPr lang="en-US" sz="2000" dirty="0" err="1">
                <a:solidFill>
                  <a:schemeClr val="accent5">
                    <a:lumMod val="50000"/>
                  </a:schemeClr>
                </a:solidFill>
                <a:latin typeface="Century Gothic" panose="020B0502020202020204" pitchFamily="34" charset="0"/>
              </a:rPr>
              <a:t>Bewegung</a:t>
            </a:r>
            <a:r>
              <a:rPr lang="en-US" sz="2000" dirty="0">
                <a:solidFill>
                  <a:schemeClr val="accent5">
                    <a:lumMod val="50000"/>
                  </a:schemeClr>
                </a:solidFill>
                <a:latin typeface="Century Gothic" panose="020B0502020202020204" pitchFamily="34" charset="0"/>
              </a:rPr>
              <a:t> will </a:t>
            </a:r>
            <a:r>
              <a:rPr lang="en-US" sz="2000" dirty="0" err="1">
                <a:solidFill>
                  <a:schemeClr val="accent5">
                    <a:lumMod val="50000"/>
                  </a:schemeClr>
                </a:solidFill>
                <a:latin typeface="Century Gothic" panose="020B0502020202020204" pitchFamily="34" charset="0"/>
              </a:rPr>
              <a:t>sie</a:t>
            </a:r>
            <a:r>
              <a:rPr lang="en-US" sz="2000" dirty="0">
                <a:solidFill>
                  <a:schemeClr val="accent5">
                    <a:lumMod val="50000"/>
                  </a:schemeClr>
                </a:solidFill>
                <a:latin typeface="Century Gothic" panose="020B0502020202020204" pitchFamily="34" charset="0"/>
              </a:rPr>
              <a:t> Menschen </a:t>
            </a:r>
            <a:r>
              <a:rPr lang="en-US" sz="2000" dirty="0" err="1">
                <a:solidFill>
                  <a:schemeClr val="accent5">
                    <a:lumMod val="50000"/>
                  </a:schemeClr>
                </a:solidFill>
                <a:latin typeface="Century Gothic" panose="020B0502020202020204" pitchFamily="34" charset="0"/>
              </a:rPr>
              <a:t>über</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Umweltprobleme</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informieren</a:t>
            </a:r>
            <a:r>
              <a:rPr lang="en-US" sz="2000" dirty="0">
                <a:solidFill>
                  <a:schemeClr val="accent5">
                    <a:lumMod val="50000"/>
                  </a:schemeClr>
                </a:solidFill>
                <a:latin typeface="Century Gothic" panose="020B0502020202020204" pitchFamily="34" charset="0"/>
              </a:rPr>
              <a:t> und </a:t>
            </a:r>
            <a:r>
              <a:rPr lang="en-US" sz="2000" dirty="0" err="1">
                <a:solidFill>
                  <a:schemeClr val="accent5">
                    <a:lumMod val="50000"/>
                  </a:schemeClr>
                </a:solidFill>
                <a:latin typeface="Century Gothic" panose="020B0502020202020204" pitchFamily="34" charset="0"/>
              </a:rPr>
              <a:t>Debatten</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über</a:t>
            </a:r>
            <a:r>
              <a:rPr lang="en-US" sz="2000" dirty="0">
                <a:solidFill>
                  <a:schemeClr val="accent5">
                    <a:lumMod val="50000"/>
                  </a:schemeClr>
                </a:solidFill>
                <a:latin typeface="Century Gothic" panose="020B0502020202020204" pitchFamily="34" charset="0"/>
              </a:rPr>
              <a:t> die Umwelt </a:t>
            </a:r>
            <a:r>
              <a:rPr lang="en-US" sz="2000" dirty="0" err="1">
                <a:solidFill>
                  <a:schemeClr val="accent5">
                    <a:lumMod val="50000"/>
                  </a:schemeClr>
                </a:solidFill>
                <a:latin typeface="Century Gothic" panose="020B0502020202020204" pitchFamily="34" charset="0"/>
              </a:rPr>
              <a:t>führen</a:t>
            </a:r>
            <a:r>
              <a:rPr lang="en-US" sz="2000" dirty="0">
                <a:solidFill>
                  <a:schemeClr val="accent5">
                    <a:lumMod val="50000"/>
                  </a:schemeClr>
                </a:solidFill>
                <a:latin typeface="Century Gothic" panose="020B0502020202020204" pitchFamily="34" charset="0"/>
              </a:rPr>
              <a:t>. </a:t>
            </a:r>
          </a:p>
        </p:txBody>
      </p:sp>
      <p:sp>
        <p:nvSpPr>
          <p:cNvPr id="11" name="TextBox 10">
            <a:extLst>
              <a:ext uri="{FF2B5EF4-FFF2-40B4-BE49-F238E27FC236}">
                <a16:creationId xmlns:a16="http://schemas.microsoft.com/office/drawing/2014/main" id="{C07EAC10-8C7D-4538-B8C5-53570B29F9CB}"/>
              </a:ext>
            </a:extLst>
          </p:cNvPr>
          <p:cNvSpPr txBox="1"/>
          <p:nvPr/>
        </p:nvSpPr>
        <p:spPr>
          <a:xfrm>
            <a:off x="114560" y="1288126"/>
            <a:ext cx="11718568" cy="400110"/>
          </a:xfrm>
          <a:prstGeom prst="rect">
            <a:avLst/>
          </a:prstGeom>
          <a:noFill/>
        </p:spPr>
        <p:txBody>
          <a:bodyPr wrap="square" rtlCol="0">
            <a:spAutoFit/>
          </a:bodyPr>
          <a:lstStyle/>
          <a:p>
            <a:r>
              <a:rPr lang="en-US" sz="2000" dirty="0">
                <a:solidFill>
                  <a:schemeClr val="accent5">
                    <a:lumMod val="50000"/>
                  </a:schemeClr>
                </a:solidFill>
                <a:latin typeface="Century Gothic" panose="020B0502020202020204" pitchFamily="34" charset="0"/>
              </a:rPr>
              <a:t>Lies die </a:t>
            </a:r>
            <a:r>
              <a:rPr lang="en-US" sz="2000" dirty="0" err="1">
                <a:solidFill>
                  <a:schemeClr val="accent5">
                    <a:lumMod val="50000"/>
                  </a:schemeClr>
                </a:solidFill>
                <a:latin typeface="Century Gothic" panose="020B0502020202020204" pitchFamily="34" charset="0"/>
              </a:rPr>
              <a:t>Texte</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über</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drei</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berühmte</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junge</a:t>
            </a:r>
            <a:r>
              <a:rPr lang="en-US" sz="2000" dirty="0">
                <a:solidFill>
                  <a:schemeClr val="accent5">
                    <a:lumMod val="50000"/>
                  </a:schemeClr>
                </a:solidFill>
                <a:latin typeface="Century Gothic" panose="020B0502020202020204" pitchFamily="34" charset="0"/>
              </a:rPr>
              <a:t> Deutsche.</a:t>
            </a:r>
          </a:p>
        </p:txBody>
      </p:sp>
      <p:sp>
        <p:nvSpPr>
          <p:cNvPr id="2" name="Rectangle: Rounded Corners 1">
            <a:extLst>
              <a:ext uri="{FF2B5EF4-FFF2-40B4-BE49-F238E27FC236}">
                <a16:creationId xmlns:a16="http://schemas.microsoft.com/office/drawing/2014/main" id="{CFE3CF8C-A367-484F-84EB-9053B2CA0199}"/>
              </a:ext>
            </a:extLst>
          </p:cNvPr>
          <p:cNvSpPr/>
          <p:nvPr/>
        </p:nvSpPr>
        <p:spPr>
          <a:xfrm>
            <a:off x="7210036" y="160747"/>
            <a:ext cx="3662836" cy="1127379"/>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der </a:t>
            </a:r>
            <a:r>
              <a:rPr lang="en-GB" dirty="0" err="1">
                <a:latin typeface="Century Gothic" panose="020B0502020202020204" pitchFamily="34" charset="0"/>
              </a:rPr>
              <a:t>Migrationshintergrund</a:t>
            </a:r>
            <a:r>
              <a:rPr lang="en-GB" dirty="0">
                <a:latin typeface="Century Gothic" panose="020B0502020202020204" pitchFamily="34" charset="0"/>
              </a:rPr>
              <a:t> – migrant background</a:t>
            </a:r>
            <a:br>
              <a:rPr lang="en-GB" dirty="0">
                <a:latin typeface="Century Gothic" panose="020B0502020202020204" pitchFamily="34" charset="0"/>
              </a:rPr>
            </a:br>
            <a:r>
              <a:rPr lang="en-GB" dirty="0">
                <a:latin typeface="Century Gothic" panose="020B0502020202020204" pitchFamily="34" charset="0"/>
              </a:rPr>
              <a:t>der </a:t>
            </a:r>
            <a:r>
              <a:rPr lang="en-GB" dirty="0" err="1">
                <a:latin typeface="Century Gothic" panose="020B0502020202020204" pitchFamily="34" charset="0"/>
              </a:rPr>
              <a:t>Rassismus</a:t>
            </a:r>
            <a:r>
              <a:rPr lang="en-GB" dirty="0">
                <a:latin typeface="Century Gothic" panose="020B0502020202020204" pitchFamily="34" charset="0"/>
              </a:rPr>
              <a:t> – racism</a:t>
            </a:r>
          </a:p>
          <a:p>
            <a:pPr algn="ctr"/>
            <a:r>
              <a:rPr lang="en-GB" dirty="0" err="1">
                <a:latin typeface="Century Gothic" panose="020B0502020202020204" pitchFamily="34" charset="0"/>
              </a:rPr>
              <a:t>inspirieren</a:t>
            </a:r>
            <a:r>
              <a:rPr lang="en-GB" dirty="0">
                <a:latin typeface="Century Gothic" panose="020B0502020202020204" pitchFamily="34" charset="0"/>
              </a:rPr>
              <a:t> – to inspire</a:t>
            </a:r>
          </a:p>
        </p:txBody>
      </p:sp>
      <p:sp>
        <p:nvSpPr>
          <p:cNvPr id="13" name="Rectangle: Rounded Corners 12">
            <a:extLst>
              <a:ext uri="{FF2B5EF4-FFF2-40B4-BE49-F238E27FC236}">
                <a16:creationId xmlns:a16="http://schemas.microsoft.com/office/drawing/2014/main" id="{28D305BF-2D37-410C-87A8-63A94E065AA9}"/>
              </a:ext>
            </a:extLst>
          </p:cNvPr>
          <p:cNvSpPr/>
          <p:nvPr/>
        </p:nvSpPr>
        <p:spPr>
          <a:xfrm>
            <a:off x="3186545" y="6450301"/>
            <a:ext cx="6401263" cy="319965"/>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latin typeface="Century Gothic" panose="020B0502020202020204" pitchFamily="34" charset="0"/>
              </a:rPr>
              <a:t>jüngst</a:t>
            </a:r>
            <a:r>
              <a:rPr lang="en-GB" dirty="0">
                <a:latin typeface="Century Gothic" panose="020B0502020202020204" pitchFamily="34" charset="0"/>
              </a:rPr>
              <a:t>- – youngest  | das Tor – goal  | </a:t>
            </a:r>
            <a:r>
              <a:rPr lang="en-GB" dirty="0" err="1">
                <a:latin typeface="Century Gothic" panose="020B0502020202020204" pitchFamily="34" charset="0"/>
              </a:rPr>
              <a:t>erzielen</a:t>
            </a:r>
            <a:r>
              <a:rPr lang="en-GB" dirty="0">
                <a:latin typeface="Century Gothic" panose="020B0502020202020204" pitchFamily="34" charset="0"/>
              </a:rPr>
              <a:t> – to score</a:t>
            </a:r>
          </a:p>
        </p:txBody>
      </p:sp>
    </p:spTree>
    <p:extLst>
      <p:ext uri="{BB962C8B-B14F-4D97-AF65-F5344CB8AC3E}">
        <p14:creationId xmlns:p14="http://schemas.microsoft.com/office/powerpoint/2010/main" val="3657402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4417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Wer</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3358916" y="296042"/>
            <a:ext cx="7536232" cy="830997"/>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Lies die </a:t>
            </a:r>
            <a:r>
              <a:rPr lang="en-US" sz="2400" dirty="0" err="1">
                <a:solidFill>
                  <a:schemeClr val="accent5">
                    <a:lumMod val="50000"/>
                  </a:schemeClr>
                </a:solidFill>
                <a:latin typeface="Century Gothic" panose="020B0502020202020204" pitchFamily="34" charset="0"/>
              </a:rPr>
              <a:t>Sätze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Ist</a:t>
            </a:r>
            <a:r>
              <a:rPr lang="en-US" sz="2400" dirty="0">
                <a:solidFill>
                  <a:schemeClr val="accent5">
                    <a:lumMod val="50000"/>
                  </a:schemeClr>
                </a:solidFill>
                <a:latin typeface="Century Gothic" panose="020B0502020202020204" pitchFamily="34" charset="0"/>
              </a:rPr>
              <a:t> das Ali Can, Luisa Neubauer, Florian Wirtz, </a:t>
            </a:r>
            <a:r>
              <a:rPr lang="en-US" sz="2400" dirty="0" err="1">
                <a:solidFill>
                  <a:schemeClr val="accent5">
                    <a:lumMod val="50000"/>
                  </a:schemeClr>
                </a:solidFill>
                <a:latin typeface="Century Gothic" panose="020B0502020202020204" pitchFamily="34" charset="0"/>
              </a:rPr>
              <a:t>zwei</a:t>
            </a:r>
            <a:r>
              <a:rPr lang="en-US" sz="2400" dirty="0">
                <a:solidFill>
                  <a:schemeClr val="accent5">
                    <a:lumMod val="50000"/>
                  </a:schemeClr>
                </a:solidFill>
                <a:latin typeface="Century Gothic" panose="020B0502020202020204" pitchFamily="34" charset="0"/>
              </a:rPr>
              <a:t> von </a:t>
            </a:r>
            <a:r>
              <a:rPr lang="en-US" sz="2400" dirty="0" err="1">
                <a:solidFill>
                  <a:schemeClr val="accent5">
                    <a:lumMod val="50000"/>
                  </a:schemeClr>
                </a:solidFill>
                <a:latin typeface="Century Gothic" panose="020B0502020202020204" pitchFamily="34" charset="0"/>
              </a:rPr>
              <a:t>ihnen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oder</a:t>
            </a:r>
            <a:r>
              <a:rPr lang="en-US" sz="2400" dirty="0">
                <a:solidFill>
                  <a:schemeClr val="accent5">
                    <a:lumMod val="50000"/>
                  </a:schemeClr>
                </a:solidFill>
                <a:latin typeface="Century Gothic" panose="020B0502020202020204" pitchFamily="34" charset="0"/>
              </a:rPr>
              <a:t> alle </a:t>
            </a:r>
            <a:r>
              <a:rPr lang="en-US" sz="2400" dirty="0" err="1">
                <a:solidFill>
                  <a:schemeClr val="accent5">
                    <a:lumMod val="50000"/>
                  </a:schemeClr>
                </a:solidFill>
                <a:latin typeface="Century Gothic" panose="020B0502020202020204" pitchFamily="34" charset="0"/>
              </a:rPr>
              <a:t>drei</a:t>
            </a:r>
            <a:r>
              <a:rPr lang="en-US" sz="2400" dirty="0">
                <a:solidFill>
                  <a:schemeClr val="accent5">
                    <a:lumMod val="50000"/>
                  </a:schemeClr>
                </a:solidFill>
                <a:latin typeface="Century Gothic" panose="020B0502020202020204" pitchFamily="34" charset="0"/>
              </a:rPr>
              <a:t>? </a:t>
            </a:r>
          </a:p>
        </p:txBody>
      </p:sp>
      <p:sp>
        <p:nvSpPr>
          <p:cNvPr id="9" name="Oval 8">
            <a:extLst>
              <a:ext uri="{FF2B5EF4-FFF2-40B4-BE49-F238E27FC236}">
                <a16:creationId xmlns:a16="http://schemas.microsoft.com/office/drawing/2014/main" id="{C6AA587D-764D-413C-8421-927D9CCDA3BF}"/>
              </a:ext>
            </a:extLst>
          </p:cNvPr>
          <p:cNvSpPr/>
          <p:nvPr/>
        </p:nvSpPr>
        <p:spPr>
          <a:xfrm>
            <a:off x="9434030" y="3095388"/>
            <a:ext cx="2703039" cy="2632039"/>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2" name="Oval 11">
            <a:extLst>
              <a:ext uri="{FF2B5EF4-FFF2-40B4-BE49-F238E27FC236}">
                <a16:creationId xmlns:a16="http://schemas.microsoft.com/office/drawing/2014/main" id="{F952EFCA-EE78-4E75-9E1F-1EEF17987CA7}"/>
              </a:ext>
            </a:extLst>
          </p:cNvPr>
          <p:cNvSpPr/>
          <p:nvPr/>
        </p:nvSpPr>
        <p:spPr>
          <a:xfrm>
            <a:off x="8513280" y="1728570"/>
            <a:ext cx="2703039" cy="2632039"/>
          </a:xfrm>
          <a:prstGeom prst="ellipse">
            <a:avLst/>
          </a:prstGeom>
          <a:noFill/>
          <a:ln w="38100">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3" name="Oval 12">
            <a:extLst>
              <a:ext uri="{FF2B5EF4-FFF2-40B4-BE49-F238E27FC236}">
                <a16:creationId xmlns:a16="http://schemas.microsoft.com/office/drawing/2014/main" id="{08182A40-E272-4390-9612-91799A07D84C}"/>
              </a:ext>
            </a:extLst>
          </p:cNvPr>
          <p:cNvSpPr/>
          <p:nvPr/>
        </p:nvSpPr>
        <p:spPr>
          <a:xfrm>
            <a:off x="7592530" y="3095388"/>
            <a:ext cx="2703039" cy="2632039"/>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14" name="Picture 2">
            <a:extLst>
              <a:ext uri="{FF2B5EF4-FFF2-40B4-BE49-F238E27FC236}">
                <a16:creationId xmlns:a16="http://schemas.microsoft.com/office/drawing/2014/main" id="{93DE2C51-900C-4FBB-A557-3E58B6DD2FD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83" r="40845" b="49316"/>
          <a:stretch/>
        </p:blipFill>
        <p:spPr bwMode="auto">
          <a:xfrm>
            <a:off x="9528249" y="1831953"/>
            <a:ext cx="673099" cy="779318"/>
          </a:xfrm>
          <a:prstGeom prst="ellipse">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771056E0-FAA5-4074-8767-F868A4F3108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664" r="24369" b="23968"/>
          <a:stretch/>
        </p:blipFill>
        <p:spPr bwMode="auto">
          <a:xfrm>
            <a:off x="11390943" y="4103603"/>
            <a:ext cx="571501" cy="741123"/>
          </a:xfrm>
          <a:prstGeom prst="ellipse">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56D5F99F-4A5D-46CB-B5AC-2738702F6D1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211" t="19571" r="33269" b="32337"/>
          <a:stretch/>
        </p:blipFill>
        <p:spPr bwMode="auto">
          <a:xfrm>
            <a:off x="7680525" y="4174889"/>
            <a:ext cx="597353" cy="695504"/>
          </a:xfrm>
          <a:prstGeom prst="ellipse">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A06E6F-3B0F-4AA4-BE5D-5A5C61C0A62F}"/>
              </a:ext>
            </a:extLst>
          </p:cNvPr>
          <p:cNvSpPr txBox="1"/>
          <p:nvPr/>
        </p:nvSpPr>
        <p:spPr>
          <a:xfrm>
            <a:off x="624092" y="1213874"/>
            <a:ext cx="7803496" cy="5008102"/>
          </a:xfrm>
          <a:prstGeom prst="rect">
            <a:avLst/>
          </a:prstGeom>
          <a:noFill/>
        </p:spPr>
        <p:txBody>
          <a:bodyPr wrap="square" rtlCol="0">
            <a:spAutoFit/>
          </a:bodyPr>
          <a:lstStyle/>
          <a:p>
            <a:pPr algn="l">
              <a:lnSpc>
                <a:spcPct val="150000"/>
              </a:lnSpc>
            </a:pP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wurde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nicht</a:t>
            </a:r>
            <a:r>
              <a:rPr lang="en-GB" sz="2400" dirty="0">
                <a:solidFill>
                  <a:schemeClr val="accent5">
                    <a:lumMod val="50000"/>
                  </a:schemeClr>
                </a:solidFill>
                <a:latin typeface="Century Gothic" panose="020B0502020202020204" pitchFamily="34" charset="0"/>
              </a:rPr>
              <a:t> in Deutschland </a:t>
            </a:r>
            <a:r>
              <a:rPr lang="en-GB" sz="2400" dirty="0" err="1">
                <a:solidFill>
                  <a:schemeClr val="accent5">
                    <a:lumMod val="50000"/>
                  </a:schemeClr>
                </a:solidFill>
                <a:latin typeface="Century Gothic" panose="020B0502020202020204" pitchFamily="34" charset="0"/>
              </a:rPr>
              <a:t>geboren</a:t>
            </a:r>
            <a:r>
              <a:rPr lang="en-GB" sz="2400" dirty="0">
                <a:solidFill>
                  <a:schemeClr val="accent5">
                    <a:lumMod val="50000"/>
                  </a:schemeClr>
                </a:solidFill>
                <a:latin typeface="Century Gothic" panose="020B0502020202020204" pitchFamily="34" charset="0"/>
              </a:rPr>
              <a:t>?</a:t>
            </a:r>
          </a:p>
          <a:p>
            <a:pPr algn="l">
              <a:lnSpc>
                <a:spcPct val="150000"/>
              </a:lnSpc>
            </a:pP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ist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Aktivist</a:t>
            </a:r>
            <a:r>
              <a:rPr lang="en-GB" sz="2400" dirty="0">
                <a:solidFill>
                  <a:schemeClr val="accent5">
                    <a:lumMod val="50000"/>
                  </a:schemeClr>
                </a:solidFill>
                <a:latin typeface="Century Gothic" panose="020B0502020202020204" pitchFamily="34" charset="0"/>
              </a:rPr>
              <a:t>*in?</a:t>
            </a:r>
          </a:p>
          <a:p>
            <a:pPr algn="l">
              <a:lnSpc>
                <a:spcPct val="150000"/>
              </a:lnSpc>
            </a:pP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ist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berühmt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jung</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deutsch</a:t>
            </a:r>
            <a:r>
              <a:rPr lang="en-GB" sz="2400" dirty="0">
                <a:solidFill>
                  <a:schemeClr val="accent5">
                    <a:lumMod val="50000"/>
                  </a:schemeClr>
                </a:solidFill>
                <a:latin typeface="Century Gothic" panose="020B0502020202020204" pitchFamily="34" charset="0"/>
              </a:rPr>
              <a:t>?</a:t>
            </a:r>
          </a:p>
          <a:p>
            <a:pPr algn="l">
              <a:lnSpc>
                <a:spcPct val="150000"/>
              </a:lnSpc>
            </a:pP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macht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jetzt</a:t>
            </a:r>
            <a:r>
              <a:rPr lang="en-GB" sz="2400" dirty="0">
                <a:solidFill>
                  <a:schemeClr val="accent5">
                    <a:lumMod val="50000"/>
                  </a:schemeClr>
                </a:solidFill>
                <a:latin typeface="Century Gothic" panose="020B0502020202020204" pitchFamily="34" charset="0"/>
              </a:rPr>
              <a:t>, was er/</a:t>
            </a:r>
            <a:r>
              <a:rPr lang="en-GB" sz="2400" dirty="0" err="1">
                <a:solidFill>
                  <a:schemeClr val="accent5">
                    <a:lumMod val="50000"/>
                  </a:schemeClr>
                </a:solidFill>
                <a:latin typeface="Century Gothic" panose="020B0502020202020204" pitchFamily="34" charset="0"/>
              </a:rPr>
              <a:t>sie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als</a:t>
            </a:r>
            <a:r>
              <a:rPr lang="en-GB" sz="2400" dirty="0">
                <a:solidFill>
                  <a:schemeClr val="accent5">
                    <a:lumMod val="50000"/>
                  </a:schemeClr>
                </a:solidFill>
                <a:latin typeface="Century Gothic" panose="020B0502020202020204" pitchFamily="34" charset="0"/>
              </a:rPr>
              <a:t> Kind </a:t>
            </a:r>
            <a:r>
              <a:rPr lang="en-GB" sz="2400" dirty="0" err="1">
                <a:solidFill>
                  <a:schemeClr val="accent5">
                    <a:lumMod val="50000"/>
                  </a:schemeClr>
                </a:solidFill>
                <a:latin typeface="Century Gothic" panose="020B0502020202020204" pitchFamily="34" charset="0"/>
              </a:rPr>
              <a:t>machen</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wollte</a:t>
            </a:r>
            <a:r>
              <a:rPr lang="en-GB" sz="2400" dirty="0">
                <a:solidFill>
                  <a:schemeClr val="accent5">
                    <a:lumMod val="50000"/>
                  </a:schemeClr>
                </a:solidFill>
                <a:latin typeface="Century Gothic" panose="020B0502020202020204" pitchFamily="34" charset="0"/>
              </a:rPr>
              <a:t>?</a:t>
            </a:r>
          </a:p>
          <a:p>
            <a:pPr algn="l">
              <a:lnSpc>
                <a:spcPct val="150000"/>
              </a:lnSpc>
            </a:pP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spielt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Fußball</a:t>
            </a:r>
            <a:r>
              <a:rPr lang="en-GB" sz="2400" dirty="0">
                <a:solidFill>
                  <a:schemeClr val="accent5">
                    <a:lumMod val="50000"/>
                  </a:schemeClr>
                </a:solidFill>
                <a:latin typeface="Century Gothic" panose="020B0502020202020204" pitchFamily="34" charset="0"/>
              </a:rPr>
              <a:t>?</a:t>
            </a:r>
          </a:p>
          <a:p>
            <a:pPr algn="l">
              <a:lnSpc>
                <a:spcPct val="150000"/>
              </a:lnSpc>
            </a:pPr>
            <a:r>
              <a:rPr lang="en-GB" sz="2400" dirty="0">
                <a:solidFill>
                  <a:schemeClr val="accent5">
                    <a:lumMod val="50000"/>
                  </a:schemeClr>
                </a:solidFill>
                <a:latin typeface="Century Gothic" panose="020B0502020202020204" pitchFamily="34" charset="0"/>
              </a:rPr>
              <a:t>… tut </a:t>
            </a:r>
            <a:r>
              <a:rPr lang="en-GB" sz="2400" dirty="0" err="1">
                <a:solidFill>
                  <a:schemeClr val="accent5">
                    <a:lumMod val="50000"/>
                  </a:schemeClr>
                </a:solidFill>
                <a:latin typeface="Century Gothic" panose="020B0502020202020204" pitchFamily="34" charset="0"/>
              </a:rPr>
              <a:t>viel</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für</a:t>
            </a:r>
            <a:r>
              <a:rPr lang="en-GB" sz="2400" dirty="0">
                <a:solidFill>
                  <a:schemeClr val="accent5">
                    <a:lumMod val="50000"/>
                  </a:schemeClr>
                </a:solidFill>
                <a:latin typeface="Century Gothic" panose="020B0502020202020204" pitchFamily="34" charset="0"/>
              </a:rPr>
              <a:t> die Umwelt?</a:t>
            </a:r>
          </a:p>
          <a:p>
            <a:pPr algn="l">
              <a:lnSpc>
                <a:spcPct val="150000"/>
              </a:lnSpc>
            </a:pPr>
            <a:r>
              <a:rPr lang="en-GB" sz="2400" dirty="0">
                <a:solidFill>
                  <a:schemeClr val="accent5">
                    <a:lumMod val="50000"/>
                  </a:schemeClr>
                </a:solidFill>
                <a:latin typeface="Century Gothic" panose="020B0502020202020204" pitchFamily="34" charset="0"/>
              </a:rPr>
              <a:t>… will Liebe, </a:t>
            </a:r>
            <a:r>
              <a:rPr lang="en-GB" sz="2400" dirty="0" err="1">
                <a:solidFill>
                  <a:schemeClr val="accent5">
                    <a:lumMod val="50000"/>
                  </a:schemeClr>
                </a:solidFill>
                <a:latin typeface="Century Gothic" panose="020B0502020202020204" pitchFamily="34" charset="0"/>
              </a:rPr>
              <a:t>nicht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Rassismus</a:t>
            </a:r>
            <a:r>
              <a:rPr lang="en-GB" sz="2400" dirty="0">
                <a:solidFill>
                  <a:schemeClr val="accent5">
                    <a:lumMod val="50000"/>
                  </a:schemeClr>
                </a:solidFill>
                <a:latin typeface="Century Gothic" panose="020B0502020202020204" pitchFamily="34" charset="0"/>
              </a:rPr>
              <a:t>?</a:t>
            </a:r>
          </a:p>
          <a:p>
            <a:pPr algn="l">
              <a:lnSpc>
                <a:spcPct val="150000"/>
              </a:lnSpc>
            </a:pPr>
            <a:r>
              <a:rPr lang="en-GB" sz="2400" dirty="0">
                <a:solidFill>
                  <a:schemeClr val="accent5">
                    <a:lumMod val="50000"/>
                  </a:schemeClr>
                </a:solidFill>
                <a:latin typeface="Century Gothic" panose="020B0502020202020204" pitchFamily="34" charset="0"/>
              </a:rPr>
              <a:t>…hat </a:t>
            </a:r>
            <a:r>
              <a:rPr lang="en-GB" sz="2400" dirty="0" err="1">
                <a:solidFill>
                  <a:schemeClr val="accent5">
                    <a:lumMod val="50000"/>
                  </a:schemeClr>
                </a:solidFill>
                <a:latin typeface="Century Gothic" panose="020B0502020202020204" pitchFamily="34" charset="0"/>
              </a:rPr>
              <a:t>ein</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inspirierendes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Familienmitglied</a:t>
            </a:r>
            <a:r>
              <a:rPr lang="en-GB" sz="2400" dirty="0">
                <a:solidFill>
                  <a:schemeClr val="accent5">
                    <a:lumMod val="50000"/>
                  </a:schemeClr>
                </a:solidFill>
                <a:latin typeface="Century Gothic" panose="020B0502020202020204" pitchFamily="34" charset="0"/>
              </a:rPr>
              <a:t>*?</a:t>
            </a:r>
          </a:p>
          <a:p>
            <a:pPr algn="l">
              <a:lnSpc>
                <a:spcPct val="150000"/>
              </a:lnSpc>
            </a:pPr>
            <a:r>
              <a:rPr lang="en-GB" sz="2400" dirty="0">
                <a:solidFill>
                  <a:schemeClr val="accent5">
                    <a:lumMod val="50000"/>
                  </a:schemeClr>
                </a:solidFill>
                <a:latin typeface="Century Gothic" panose="020B0502020202020204" pitchFamily="34" charset="0"/>
              </a:rPr>
              <a:t>…hat eine </a:t>
            </a:r>
            <a:r>
              <a:rPr lang="en-GB" sz="2400" dirty="0" err="1">
                <a:solidFill>
                  <a:schemeClr val="accent5">
                    <a:lumMod val="50000"/>
                  </a:schemeClr>
                </a:solidFill>
                <a:latin typeface="Century Gothic" panose="020B0502020202020204" pitchFamily="34" charset="0"/>
              </a:rPr>
              <a:t>Bewegung</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begonnen</a:t>
            </a:r>
            <a:r>
              <a:rPr lang="en-GB" sz="2400" dirty="0">
                <a:solidFill>
                  <a:schemeClr val="accent5">
                    <a:lumMod val="50000"/>
                  </a:schemeClr>
                </a:solidFill>
                <a:latin typeface="Century Gothic" panose="020B0502020202020204" pitchFamily="34" charset="0"/>
              </a:rPr>
              <a:t>?</a:t>
            </a:r>
          </a:p>
        </p:txBody>
      </p:sp>
      <p:sp>
        <p:nvSpPr>
          <p:cNvPr id="17" name="Oval 16">
            <a:extLst>
              <a:ext uri="{FF2B5EF4-FFF2-40B4-BE49-F238E27FC236}">
                <a16:creationId xmlns:a16="http://schemas.microsoft.com/office/drawing/2014/main" id="{969CC944-5667-4DFB-B094-8FC5DD6CB3B8}"/>
              </a:ext>
            </a:extLst>
          </p:cNvPr>
          <p:cNvSpPr/>
          <p:nvPr/>
        </p:nvSpPr>
        <p:spPr>
          <a:xfrm>
            <a:off x="260169" y="1388361"/>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1</a:t>
            </a:r>
          </a:p>
        </p:txBody>
      </p:sp>
      <p:sp>
        <p:nvSpPr>
          <p:cNvPr id="18" name="Oval 17">
            <a:extLst>
              <a:ext uri="{FF2B5EF4-FFF2-40B4-BE49-F238E27FC236}">
                <a16:creationId xmlns:a16="http://schemas.microsoft.com/office/drawing/2014/main" id="{16C07B14-CC80-4F17-A85F-BF2335BEEF91}"/>
              </a:ext>
            </a:extLst>
          </p:cNvPr>
          <p:cNvSpPr/>
          <p:nvPr/>
        </p:nvSpPr>
        <p:spPr>
          <a:xfrm>
            <a:off x="260169" y="1932695"/>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2</a:t>
            </a:r>
          </a:p>
        </p:txBody>
      </p:sp>
      <p:sp>
        <p:nvSpPr>
          <p:cNvPr id="19" name="Oval 18">
            <a:extLst>
              <a:ext uri="{FF2B5EF4-FFF2-40B4-BE49-F238E27FC236}">
                <a16:creationId xmlns:a16="http://schemas.microsoft.com/office/drawing/2014/main" id="{47FDDC10-73E0-4CAF-A8D0-F6D37D14F7C6}"/>
              </a:ext>
            </a:extLst>
          </p:cNvPr>
          <p:cNvSpPr/>
          <p:nvPr/>
        </p:nvSpPr>
        <p:spPr>
          <a:xfrm>
            <a:off x="260169" y="2477029"/>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3</a:t>
            </a:r>
          </a:p>
        </p:txBody>
      </p:sp>
      <p:sp>
        <p:nvSpPr>
          <p:cNvPr id="20" name="Oval 19">
            <a:extLst>
              <a:ext uri="{FF2B5EF4-FFF2-40B4-BE49-F238E27FC236}">
                <a16:creationId xmlns:a16="http://schemas.microsoft.com/office/drawing/2014/main" id="{8A27DDF2-BA01-4DC8-A93E-CEE776728040}"/>
              </a:ext>
            </a:extLst>
          </p:cNvPr>
          <p:cNvSpPr/>
          <p:nvPr/>
        </p:nvSpPr>
        <p:spPr>
          <a:xfrm>
            <a:off x="260169" y="3021363"/>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4</a:t>
            </a:r>
          </a:p>
        </p:txBody>
      </p:sp>
      <p:sp>
        <p:nvSpPr>
          <p:cNvPr id="21" name="Oval 20">
            <a:extLst>
              <a:ext uri="{FF2B5EF4-FFF2-40B4-BE49-F238E27FC236}">
                <a16:creationId xmlns:a16="http://schemas.microsoft.com/office/drawing/2014/main" id="{B30CF74F-DF09-4238-B22F-C8495EEAF7B9}"/>
              </a:ext>
            </a:extLst>
          </p:cNvPr>
          <p:cNvSpPr/>
          <p:nvPr/>
        </p:nvSpPr>
        <p:spPr>
          <a:xfrm>
            <a:off x="260169" y="3565697"/>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5</a:t>
            </a:r>
          </a:p>
        </p:txBody>
      </p:sp>
      <p:sp>
        <p:nvSpPr>
          <p:cNvPr id="22" name="Oval 21">
            <a:extLst>
              <a:ext uri="{FF2B5EF4-FFF2-40B4-BE49-F238E27FC236}">
                <a16:creationId xmlns:a16="http://schemas.microsoft.com/office/drawing/2014/main" id="{EEFACCF1-9EC8-45EF-AC29-87CA43831871}"/>
              </a:ext>
            </a:extLst>
          </p:cNvPr>
          <p:cNvSpPr/>
          <p:nvPr/>
        </p:nvSpPr>
        <p:spPr>
          <a:xfrm>
            <a:off x="260169" y="4110031"/>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6</a:t>
            </a:r>
          </a:p>
        </p:txBody>
      </p:sp>
      <p:sp>
        <p:nvSpPr>
          <p:cNvPr id="23" name="Oval 22">
            <a:extLst>
              <a:ext uri="{FF2B5EF4-FFF2-40B4-BE49-F238E27FC236}">
                <a16:creationId xmlns:a16="http://schemas.microsoft.com/office/drawing/2014/main" id="{8DEFEC4B-8821-40D1-8E94-F43315A1BE8A}"/>
              </a:ext>
            </a:extLst>
          </p:cNvPr>
          <p:cNvSpPr/>
          <p:nvPr/>
        </p:nvSpPr>
        <p:spPr>
          <a:xfrm>
            <a:off x="260169" y="4654365"/>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7</a:t>
            </a:r>
          </a:p>
        </p:txBody>
      </p:sp>
      <p:sp>
        <p:nvSpPr>
          <p:cNvPr id="24" name="Oval 23">
            <a:extLst>
              <a:ext uri="{FF2B5EF4-FFF2-40B4-BE49-F238E27FC236}">
                <a16:creationId xmlns:a16="http://schemas.microsoft.com/office/drawing/2014/main" id="{06CA2C9C-39E5-4BD1-8DF4-2009AF12E538}"/>
              </a:ext>
            </a:extLst>
          </p:cNvPr>
          <p:cNvSpPr/>
          <p:nvPr/>
        </p:nvSpPr>
        <p:spPr>
          <a:xfrm>
            <a:off x="260169" y="5198699"/>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8</a:t>
            </a:r>
          </a:p>
        </p:txBody>
      </p:sp>
      <p:sp>
        <p:nvSpPr>
          <p:cNvPr id="25" name="Oval 24">
            <a:extLst>
              <a:ext uri="{FF2B5EF4-FFF2-40B4-BE49-F238E27FC236}">
                <a16:creationId xmlns:a16="http://schemas.microsoft.com/office/drawing/2014/main" id="{8B073492-55AE-42C2-AA27-EF050C2394BA}"/>
              </a:ext>
            </a:extLst>
          </p:cNvPr>
          <p:cNvSpPr/>
          <p:nvPr/>
        </p:nvSpPr>
        <p:spPr>
          <a:xfrm>
            <a:off x="260169" y="5743036"/>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9</a:t>
            </a:r>
          </a:p>
        </p:txBody>
      </p:sp>
      <p:sp>
        <p:nvSpPr>
          <p:cNvPr id="26" name="Oval 25">
            <a:extLst>
              <a:ext uri="{FF2B5EF4-FFF2-40B4-BE49-F238E27FC236}">
                <a16:creationId xmlns:a16="http://schemas.microsoft.com/office/drawing/2014/main" id="{ACAFC0CF-B584-4441-A097-831554153460}"/>
              </a:ext>
            </a:extLst>
          </p:cNvPr>
          <p:cNvSpPr/>
          <p:nvPr/>
        </p:nvSpPr>
        <p:spPr>
          <a:xfrm>
            <a:off x="8987933" y="2421970"/>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1</a:t>
            </a:r>
          </a:p>
        </p:txBody>
      </p:sp>
      <p:sp>
        <p:nvSpPr>
          <p:cNvPr id="27" name="Oval 26">
            <a:extLst>
              <a:ext uri="{FF2B5EF4-FFF2-40B4-BE49-F238E27FC236}">
                <a16:creationId xmlns:a16="http://schemas.microsoft.com/office/drawing/2014/main" id="{0E485F15-46DC-4FE8-93CC-ADC80205C3D4}"/>
              </a:ext>
            </a:extLst>
          </p:cNvPr>
          <p:cNvSpPr/>
          <p:nvPr/>
        </p:nvSpPr>
        <p:spPr>
          <a:xfrm>
            <a:off x="8712515" y="3201306"/>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2</a:t>
            </a:r>
          </a:p>
        </p:txBody>
      </p:sp>
      <p:sp>
        <p:nvSpPr>
          <p:cNvPr id="28" name="Oval 27">
            <a:extLst>
              <a:ext uri="{FF2B5EF4-FFF2-40B4-BE49-F238E27FC236}">
                <a16:creationId xmlns:a16="http://schemas.microsoft.com/office/drawing/2014/main" id="{BD294A14-769C-4631-ADA7-539E978CD889}"/>
              </a:ext>
            </a:extLst>
          </p:cNvPr>
          <p:cNvSpPr/>
          <p:nvPr/>
        </p:nvSpPr>
        <p:spPr>
          <a:xfrm>
            <a:off x="9681952" y="3788788"/>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3</a:t>
            </a:r>
          </a:p>
        </p:txBody>
      </p:sp>
      <p:sp>
        <p:nvSpPr>
          <p:cNvPr id="29" name="Oval 28">
            <a:extLst>
              <a:ext uri="{FF2B5EF4-FFF2-40B4-BE49-F238E27FC236}">
                <a16:creationId xmlns:a16="http://schemas.microsoft.com/office/drawing/2014/main" id="{48E0FEB2-E9B2-4C09-A72B-6D7FFC3FBA2A}"/>
              </a:ext>
            </a:extLst>
          </p:cNvPr>
          <p:cNvSpPr/>
          <p:nvPr/>
        </p:nvSpPr>
        <p:spPr>
          <a:xfrm>
            <a:off x="9681952" y="4421131"/>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4</a:t>
            </a:r>
          </a:p>
        </p:txBody>
      </p:sp>
      <p:sp>
        <p:nvSpPr>
          <p:cNvPr id="30" name="Oval 29">
            <a:extLst>
              <a:ext uri="{FF2B5EF4-FFF2-40B4-BE49-F238E27FC236}">
                <a16:creationId xmlns:a16="http://schemas.microsoft.com/office/drawing/2014/main" id="{398C2A4A-A3D2-4623-9BDE-0370B94D8F51}"/>
              </a:ext>
            </a:extLst>
          </p:cNvPr>
          <p:cNvSpPr/>
          <p:nvPr/>
        </p:nvSpPr>
        <p:spPr>
          <a:xfrm>
            <a:off x="10713049" y="4333340"/>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5</a:t>
            </a:r>
          </a:p>
        </p:txBody>
      </p:sp>
      <p:sp>
        <p:nvSpPr>
          <p:cNvPr id="31" name="Oval 30">
            <a:extLst>
              <a:ext uri="{FF2B5EF4-FFF2-40B4-BE49-F238E27FC236}">
                <a16:creationId xmlns:a16="http://schemas.microsoft.com/office/drawing/2014/main" id="{F6183179-F456-4DD3-A240-18B368F47532}"/>
              </a:ext>
            </a:extLst>
          </p:cNvPr>
          <p:cNvSpPr/>
          <p:nvPr/>
        </p:nvSpPr>
        <p:spPr>
          <a:xfrm>
            <a:off x="8372561" y="4333340"/>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6</a:t>
            </a:r>
          </a:p>
        </p:txBody>
      </p:sp>
      <p:sp>
        <p:nvSpPr>
          <p:cNvPr id="32" name="Oval 31">
            <a:extLst>
              <a:ext uri="{FF2B5EF4-FFF2-40B4-BE49-F238E27FC236}">
                <a16:creationId xmlns:a16="http://schemas.microsoft.com/office/drawing/2014/main" id="{45D66ED7-2DA3-480B-857E-33EFC6F6B6F1}"/>
              </a:ext>
            </a:extLst>
          </p:cNvPr>
          <p:cNvSpPr/>
          <p:nvPr/>
        </p:nvSpPr>
        <p:spPr>
          <a:xfrm>
            <a:off x="10347357" y="2410698"/>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7</a:t>
            </a:r>
          </a:p>
        </p:txBody>
      </p:sp>
      <p:sp>
        <p:nvSpPr>
          <p:cNvPr id="33" name="Oval 32">
            <a:extLst>
              <a:ext uri="{FF2B5EF4-FFF2-40B4-BE49-F238E27FC236}">
                <a16:creationId xmlns:a16="http://schemas.microsoft.com/office/drawing/2014/main" id="{6335625C-913D-4213-BAB4-7DEAFE1E1051}"/>
              </a:ext>
            </a:extLst>
          </p:cNvPr>
          <p:cNvSpPr/>
          <p:nvPr/>
        </p:nvSpPr>
        <p:spPr>
          <a:xfrm>
            <a:off x="9681952" y="4851899"/>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8</a:t>
            </a:r>
          </a:p>
        </p:txBody>
      </p:sp>
      <p:sp>
        <p:nvSpPr>
          <p:cNvPr id="34" name="Oval 33">
            <a:extLst>
              <a:ext uri="{FF2B5EF4-FFF2-40B4-BE49-F238E27FC236}">
                <a16:creationId xmlns:a16="http://schemas.microsoft.com/office/drawing/2014/main" id="{926B0B59-332B-473E-BDFC-CB54A6832083}"/>
              </a:ext>
            </a:extLst>
          </p:cNvPr>
          <p:cNvSpPr/>
          <p:nvPr/>
        </p:nvSpPr>
        <p:spPr>
          <a:xfrm>
            <a:off x="9141011" y="3503865"/>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9</a:t>
            </a:r>
          </a:p>
        </p:txBody>
      </p:sp>
      <p:sp>
        <p:nvSpPr>
          <p:cNvPr id="35" name="Rectangle: Rounded Corners 34">
            <a:extLst>
              <a:ext uri="{FF2B5EF4-FFF2-40B4-BE49-F238E27FC236}">
                <a16:creationId xmlns:a16="http://schemas.microsoft.com/office/drawing/2014/main" id="{FD175B66-9481-4A4A-9AEC-B4537CACFE08}"/>
              </a:ext>
            </a:extLst>
          </p:cNvPr>
          <p:cNvSpPr/>
          <p:nvPr/>
        </p:nvSpPr>
        <p:spPr>
          <a:xfrm>
            <a:off x="3358916" y="6478485"/>
            <a:ext cx="2862019" cy="29604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das </a:t>
            </a:r>
            <a:r>
              <a:rPr lang="en-GB" dirty="0" err="1">
                <a:latin typeface="Century Gothic" panose="020B0502020202020204" pitchFamily="34" charset="0"/>
              </a:rPr>
              <a:t>Mitglied</a:t>
            </a:r>
            <a:r>
              <a:rPr lang="en-GB" dirty="0">
                <a:latin typeface="Century Gothic" panose="020B0502020202020204" pitchFamily="34" charset="0"/>
              </a:rPr>
              <a:t> – member</a:t>
            </a:r>
          </a:p>
        </p:txBody>
      </p:sp>
    </p:spTree>
    <p:extLst>
      <p:ext uri="{BB962C8B-B14F-4D97-AF65-F5344CB8AC3E}">
        <p14:creationId xmlns:p14="http://schemas.microsoft.com/office/powerpoint/2010/main" val="85263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7551517" cy="869950"/>
          </a:xfrm>
          <a:prstGeom prst="rect">
            <a:avLst/>
          </a:prstGeom>
        </p:spPr>
      </p:pic>
      <p:sp>
        <p:nvSpPr>
          <p:cNvPr id="4" name="Title 3"/>
          <p:cNvSpPr>
            <a:spLocks noGrp="1"/>
          </p:cNvSpPr>
          <p:nvPr>
            <p:ph type="title"/>
          </p:nvPr>
        </p:nvSpPr>
        <p:spPr>
          <a:xfrm>
            <a:off x="0" y="294041"/>
            <a:ext cx="6929120" cy="707849"/>
          </a:xfrm>
        </p:spPr>
        <p:txBody>
          <a:bodyPr>
            <a:normAutofit/>
          </a:bodyPr>
          <a:lstStyle/>
          <a:p>
            <a:pPr lvl="0">
              <a:lnSpc>
                <a:spcPct val="100000"/>
              </a:lnSpc>
              <a:spcBef>
                <a:spcPts val="0"/>
              </a:spcBef>
              <a:defRPr/>
            </a:pPr>
            <a:r>
              <a:rPr lang="en-US" sz="3600" b="1" dirty="0">
                <a:solidFill>
                  <a:schemeClr val="bg1"/>
                </a:solidFill>
                <a:latin typeface="Century Gothic" panose="020F0302020204030204"/>
              </a:rPr>
              <a:t>Was </a:t>
            </a:r>
            <a:r>
              <a:rPr lang="en-US" sz="3600" b="1" dirty="0" err="1">
                <a:solidFill>
                  <a:schemeClr val="bg1"/>
                </a:solidFill>
                <a:latin typeface="Century Gothic" panose="020F0302020204030204"/>
              </a:rPr>
              <a:t>feiert</a:t>
            </a:r>
            <a:r>
              <a:rPr lang="en-US" sz="3600" b="1" dirty="0">
                <a:solidFill>
                  <a:schemeClr val="bg1"/>
                </a:solidFill>
                <a:latin typeface="Century Gothic" panose="020F0302020204030204"/>
              </a:rPr>
              <a:t> man am…?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3" y="247046"/>
            <a:ext cx="3510414" cy="38795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1" name="Table 31">
            <a:extLst>
              <a:ext uri="{FF2B5EF4-FFF2-40B4-BE49-F238E27FC236}">
                <a16:creationId xmlns:a16="http://schemas.microsoft.com/office/drawing/2014/main" id="{BBECC008-E0AA-4DD5-9E71-B520A64853A6}"/>
              </a:ext>
            </a:extLst>
          </p:cNvPr>
          <p:cNvGraphicFramePr>
            <a:graphicFrameLocks noGrp="1"/>
          </p:cNvGraphicFramePr>
          <p:nvPr/>
        </p:nvGraphicFramePr>
        <p:xfrm>
          <a:off x="767545" y="1628000"/>
          <a:ext cx="10656910" cy="4450080"/>
        </p:xfrm>
        <a:graphic>
          <a:graphicData uri="http://schemas.openxmlformats.org/drawingml/2006/table">
            <a:tbl>
              <a:tblPr firstRow="1" bandRow="1">
                <a:tableStyleId>{2D5ABB26-0587-4C30-8999-92F81FD0307C}</a:tableStyleId>
              </a:tblPr>
              <a:tblGrid>
                <a:gridCol w="5328455">
                  <a:extLst>
                    <a:ext uri="{9D8B030D-6E8A-4147-A177-3AD203B41FA5}">
                      <a16:colId xmlns:a16="http://schemas.microsoft.com/office/drawing/2014/main" val="959568365"/>
                    </a:ext>
                  </a:extLst>
                </a:gridCol>
                <a:gridCol w="5328455">
                  <a:extLst>
                    <a:ext uri="{9D8B030D-6E8A-4147-A177-3AD203B41FA5}">
                      <a16:colId xmlns:a16="http://schemas.microsoft.com/office/drawing/2014/main" val="3599662606"/>
                    </a:ext>
                  </a:extLst>
                </a:gridCol>
              </a:tblGrid>
              <a:tr h="2105730">
                <a:tc>
                  <a:txBody>
                    <a:bodyPr/>
                    <a:lstStyle/>
                    <a:p>
                      <a:pPr marL="342900" indent="-342900">
                        <a:buAutoNum type="arabicPeriod"/>
                      </a:pPr>
                      <a:r>
                        <a:rPr lang="en-GB" sz="2000" b="0" i="0" dirty="0">
                          <a:solidFill>
                            <a:srgbClr val="115076"/>
                          </a:solidFill>
                          <a:latin typeface="Century Gothic" panose="020B0502020202020204" pitchFamily="34" charset="0"/>
                        </a:rPr>
                        <a:t>August</a:t>
                      </a: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0" indent="0">
                        <a:buNone/>
                      </a:pPr>
                      <a:r>
                        <a:rPr lang="en-GB" sz="2000" dirty="0">
                          <a:solidFill>
                            <a:srgbClr val="115076"/>
                          </a:solidFill>
                        </a:rPr>
                        <a:t>Schweizer </a:t>
                      </a:r>
                      <a:r>
                        <a:rPr lang="en-GB" sz="2000" dirty="0" err="1">
                          <a:solidFill>
                            <a:srgbClr val="115076"/>
                          </a:solidFill>
                        </a:rPr>
                        <a:t>Nationalfeiertag</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0" i="0" dirty="0">
                          <a:solidFill>
                            <a:srgbClr val="115076"/>
                          </a:solidFill>
                          <a:latin typeface="Century Gothic" panose="020B0502020202020204" pitchFamily="34" charset="0"/>
                        </a:rPr>
                        <a:t>30. April</a:t>
                      </a: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r>
                        <a:rPr lang="en-GB" sz="2000" dirty="0">
                          <a:solidFill>
                            <a:srgbClr val="115076"/>
                          </a:solidFill>
                        </a:rPr>
                        <a:t>Walpurgisnacht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5493802"/>
                  </a:ext>
                </a:extLst>
              </a:tr>
              <a:tr h="2105730">
                <a:tc>
                  <a:txBody>
                    <a:bodyPr/>
                    <a:lstStyle/>
                    <a:p>
                      <a:r>
                        <a:rPr lang="en-GB" sz="2000" b="0" i="0" dirty="0">
                          <a:solidFill>
                            <a:srgbClr val="115076"/>
                          </a:solidFill>
                          <a:latin typeface="Century Gothic" panose="020B0502020202020204" pitchFamily="34" charset="0"/>
                        </a:rPr>
                        <a:t>22. Mai</a:t>
                      </a: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r>
                        <a:rPr lang="de-DE" sz="2000" dirty="0">
                          <a:solidFill>
                            <a:srgbClr val="115076"/>
                          </a:solidFill>
                        </a:rPr>
                        <a:t>Internationaler Tag der biologischen Vielfalt</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0" i="0" dirty="0">
                          <a:solidFill>
                            <a:srgbClr val="115076"/>
                          </a:solidFill>
                          <a:latin typeface="Century Gothic" panose="020B0502020202020204" pitchFamily="34" charset="0"/>
                        </a:rPr>
                        <a:t> 18. </a:t>
                      </a:r>
                      <a:r>
                        <a:rPr lang="en-GB" sz="2000" dirty="0" err="1">
                          <a:solidFill>
                            <a:srgbClr val="115076"/>
                          </a:solidFill>
                        </a:rPr>
                        <a:t>Juni</a:t>
                      </a:r>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r>
                        <a:rPr lang="en-GB" sz="2000" dirty="0">
                          <a:solidFill>
                            <a:srgbClr val="115076"/>
                          </a:solidFill>
                        </a:rPr>
                        <a:t>Tag der </a:t>
                      </a:r>
                      <a:r>
                        <a:rPr lang="en-GB" sz="2000" dirty="0" err="1">
                          <a:solidFill>
                            <a:srgbClr val="115076"/>
                          </a:solidFill>
                        </a:rPr>
                        <a:t>Verkehrssicherheit</a:t>
                      </a:r>
                      <a:r>
                        <a:rPr lang="en-GB" sz="2000" dirty="0">
                          <a:solidFill>
                            <a:srgbClr val="115076"/>
                          </a:solidFill>
                        </a:rPr>
                        <a:t> in Deutschland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5067262"/>
                  </a:ext>
                </a:extLst>
              </a:tr>
            </a:tbl>
          </a:graphicData>
        </a:graphic>
      </p:graphicFrame>
      <p:pic>
        <p:nvPicPr>
          <p:cNvPr id="1026" name="Picture 2" descr="National Holiday, Switzerland, To Celebrate, Souvenirs">
            <a:extLst>
              <a:ext uri="{FF2B5EF4-FFF2-40B4-BE49-F238E27FC236}">
                <a16:creationId xmlns:a16="http://schemas.microsoft.com/office/drawing/2014/main" id="{F119D0D6-D000-41C8-8CCB-655B1E76B1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7768" y="2000634"/>
            <a:ext cx="3754244" cy="1282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itch, Walpurgis, Walpurgisnacht, Party, Tradition">
            <a:extLst>
              <a:ext uri="{FF2B5EF4-FFF2-40B4-BE49-F238E27FC236}">
                <a16:creationId xmlns:a16="http://schemas.microsoft.com/office/drawing/2014/main" id="{961509B6-ACF3-498B-9398-A9873077095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066"/>
          <a:stretch/>
        </p:blipFill>
        <p:spPr bwMode="auto">
          <a:xfrm>
            <a:off x="8166527" y="1759398"/>
            <a:ext cx="3113861" cy="18111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utterfly, Background, Insect, Flying, Flower, Blossoms">
            <a:extLst>
              <a:ext uri="{FF2B5EF4-FFF2-40B4-BE49-F238E27FC236}">
                <a16:creationId xmlns:a16="http://schemas.microsoft.com/office/drawing/2014/main" id="{9F3A6BCF-62E1-46C9-807F-AF4720889F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1818" y="4005440"/>
            <a:ext cx="3780194" cy="13900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istance, Cyclist, Security, Traffic, Traffic Safety">
            <a:extLst>
              <a:ext uri="{FF2B5EF4-FFF2-40B4-BE49-F238E27FC236}">
                <a16:creationId xmlns:a16="http://schemas.microsoft.com/office/drawing/2014/main" id="{AE99D8E0-F8DD-4937-9D84-479C9B33480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5763" b="9375"/>
          <a:stretch/>
        </p:blipFill>
        <p:spPr bwMode="auto">
          <a:xfrm>
            <a:off x="7296285" y="3971852"/>
            <a:ext cx="3984103" cy="1457184"/>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1165E687-5395-445D-A611-F45BFC8B312B}"/>
              </a:ext>
            </a:extLst>
          </p:cNvPr>
          <p:cNvSpPr/>
          <p:nvPr/>
        </p:nvSpPr>
        <p:spPr>
          <a:xfrm>
            <a:off x="872434" y="3428960"/>
            <a:ext cx="3547102" cy="375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E51DAADC-AD53-46C6-B8BA-0D78856CF0E5}"/>
              </a:ext>
            </a:extLst>
          </p:cNvPr>
          <p:cNvSpPr/>
          <p:nvPr/>
        </p:nvSpPr>
        <p:spPr>
          <a:xfrm>
            <a:off x="6123059" y="3507842"/>
            <a:ext cx="2043468" cy="304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7C82D5A9-DC17-4B4E-B002-182ECDE439AA}"/>
              </a:ext>
            </a:extLst>
          </p:cNvPr>
          <p:cNvSpPr/>
          <p:nvPr/>
        </p:nvSpPr>
        <p:spPr>
          <a:xfrm>
            <a:off x="815045" y="5476412"/>
            <a:ext cx="4825733" cy="561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16E14CC5-318A-46C6-9241-D85227DAA70A}"/>
              </a:ext>
            </a:extLst>
          </p:cNvPr>
          <p:cNvSpPr/>
          <p:nvPr/>
        </p:nvSpPr>
        <p:spPr>
          <a:xfrm>
            <a:off x="6188737" y="5549247"/>
            <a:ext cx="5091652" cy="474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ction Button: Custom 16">
            <a:hlinkClick r:id="" action="ppaction://noaction" highlightClick="1">
              <a:snd r:embed="rId8" name="9.3.1.1 Slide 18 1.wav"/>
            </a:hlinkClick>
            <a:extLst>
              <a:ext uri="{FF2B5EF4-FFF2-40B4-BE49-F238E27FC236}">
                <a16:creationId xmlns:a16="http://schemas.microsoft.com/office/drawing/2014/main" id="{D9AA232D-E3DE-4488-8FFB-DB52CD200AFD}"/>
              </a:ext>
            </a:extLst>
          </p:cNvPr>
          <p:cNvSpPr/>
          <p:nvPr/>
        </p:nvSpPr>
        <p:spPr>
          <a:xfrm>
            <a:off x="230893" y="16280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6">
            <a:hlinkClick r:id="" action="ppaction://noaction" highlightClick="1">
              <a:snd r:embed="rId9" name="9.3.1.1 Slide 18 3.wav"/>
            </a:hlinkClick>
            <a:extLst>
              <a:ext uri="{FF2B5EF4-FFF2-40B4-BE49-F238E27FC236}">
                <a16:creationId xmlns:a16="http://schemas.microsoft.com/office/drawing/2014/main" id="{9C37A940-141C-4155-A421-41A1A457DCF3}"/>
              </a:ext>
            </a:extLst>
          </p:cNvPr>
          <p:cNvSpPr/>
          <p:nvPr/>
        </p:nvSpPr>
        <p:spPr>
          <a:xfrm>
            <a:off x="229556" y="38530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7" name="Action Button: Custom 16">
            <a:hlinkClick r:id="" action="ppaction://noaction" highlightClick="1">
              <a:snd r:embed="rId10" name="9.3.1.1 Slide 18 2.wav"/>
            </a:hlinkClick>
            <a:extLst>
              <a:ext uri="{FF2B5EF4-FFF2-40B4-BE49-F238E27FC236}">
                <a16:creationId xmlns:a16="http://schemas.microsoft.com/office/drawing/2014/main" id="{CCE37601-9CBD-46B6-89AD-F63D9AE80B21}"/>
              </a:ext>
            </a:extLst>
          </p:cNvPr>
          <p:cNvSpPr/>
          <p:nvPr/>
        </p:nvSpPr>
        <p:spPr>
          <a:xfrm>
            <a:off x="11479758" y="162799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8" name="Action Button: Custom 16">
            <a:hlinkClick r:id="" action="ppaction://noaction" highlightClick="1">
              <a:snd r:embed="rId11" name="9.3.1.1 Slide 18 4.wav"/>
            </a:hlinkClick>
            <a:extLst>
              <a:ext uri="{FF2B5EF4-FFF2-40B4-BE49-F238E27FC236}">
                <a16:creationId xmlns:a16="http://schemas.microsoft.com/office/drawing/2014/main" id="{8CCFFB50-DA64-4E04-AAC2-D015770638E7}"/>
              </a:ext>
            </a:extLst>
          </p:cNvPr>
          <p:cNvSpPr/>
          <p:nvPr/>
        </p:nvSpPr>
        <p:spPr>
          <a:xfrm>
            <a:off x="11479758" y="38530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Speech Bubble: Rectangle with Corners Rounded 18">
            <a:extLst>
              <a:ext uri="{FF2B5EF4-FFF2-40B4-BE49-F238E27FC236}">
                <a16:creationId xmlns:a16="http://schemas.microsoft.com/office/drawing/2014/main" id="{78660569-AF8D-4E81-9D55-574FD977DBC2}"/>
              </a:ext>
            </a:extLst>
          </p:cNvPr>
          <p:cNvSpPr/>
          <p:nvPr/>
        </p:nvSpPr>
        <p:spPr>
          <a:xfrm>
            <a:off x="5106049" y="5918408"/>
            <a:ext cx="2890349" cy="638126"/>
          </a:xfrm>
          <a:prstGeom prst="wedgeRoundRectCallout">
            <a:avLst>
              <a:gd name="adj1" fmla="val -6069"/>
              <a:gd name="adj2" fmla="val -23471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exact date varies each year.</a:t>
            </a:r>
          </a:p>
        </p:txBody>
      </p:sp>
    </p:spTree>
    <p:extLst>
      <p:ext uri="{BB962C8B-B14F-4D97-AF65-F5344CB8AC3E}">
        <p14:creationId xmlns:p14="http://schemas.microsoft.com/office/powerpoint/2010/main" val="124224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4"/>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8" grpId="0" animBg="1"/>
      <p:bldP spid="39" grpId="0" animBg="1"/>
      <p:bldP spid="40" grpId="0" animBg="1"/>
      <p:bldP spid="15" grpId="0" animBg="1"/>
      <p:bldP spid="16" grpId="0" animBg="1"/>
      <p:bldP spid="17" grpId="0" animBg="1"/>
      <p:bldP spid="18"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542971" cy="869950"/>
          </a:xfrm>
          <a:prstGeom prst="rect">
            <a:avLst/>
          </a:prstGeom>
        </p:spPr>
      </p:pic>
      <p:sp>
        <p:nvSpPr>
          <p:cNvPr id="4" name="Title 3"/>
          <p:cNvSpPr>
            <a:spLocks noGrp="1"/>
          </p:cNvSpPr>
          <p:nvPr>
            <p:ph type="title"/>
          </p:nvPr>
        </p:nvSpPr>
        <p:spPr>
          <a:xfrm>
            <a:off x="0" y="294041"/>
            <a:ext cx="4542971" cy="707849"/>
          </a:xfrm>
        </p:spPr>
        <p:txBody>
          <a:bodyPr>
            <a:normAutofit/>
          </a:bodyPr>
          <a:lstStyle/>
          <a:p>
            <a:r>
              <a:rPr lang="en-GB" sz="3600" b="1" dirty="0">
                <a:solidFill>
                  <a:schemeClr val="bg1"/>
                </a:solidFill>
              </a:rPr>
              <a:t>Was </a:t>
            </a:r>
            <a:r>
              <a:rPr lang="en-GB" sz="3600" b="1" dirty="0" err="1">
                <a:solidFill>
                  <a:schemeClr val="bg1"/>
                </a:solidFill>
              </a:rPr>
              <a:t>meinen</a:t>
            </a:r>
            <a:r>
              <a:rPr lang="en-GB" sz="3600" b="1" dirty="0">
                <a:solidFill>
                  <a:schemeClr val="bg1"/>
                </a:solidFill>
              </a:rPr>
              <a:t> </a:t>
            </a:r>
            <a:r>
              <a:rPr lang="en-GB" sz="3600" b="1" dirty="0" err="1">
                <a:solidFill>
                  <a:schemeClr val="bg1"/>
                </a:solidFill>
              </a:rPr>
              <a:t>sie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39400" y="247047"/>
            <a:ext cx="1519492" cy="36255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ectangle: Rounded Corners 10">
            <a:extLst>
              <a:ext uri="{FF2B5EF4-FFF2-40B4-BE49-F238E27FC236}">
                <a16:creationId xmlns:a16="http://schemas.microsoft.com/office/drawing/2014/main" id="{7A3429E3-FC41-411C-981C-E5C6595B9CDE}"/>
              </a:ext>
            </a:extLst>
          </p:cNvPr>
          <p:cNvSpPr/>
          <p:nvPr/>
        </p:nvSpPr>
        <p:spPr>
          <a:xfrm>
            <a:off x="807968" y="2296591"/>
            <a:ext cx="3391200" cy="185760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latin typeface="Century Gothic" panose="020B0502020202020204" pitchFamily="34" charset="0"/>
              </a:rPr>
              <a:t>Was </a:t>
            </a:r>
            <a:r>
              <a:rPr lang="en-GB" sz="2400" dirty="0" err="1">
                <a:solidFill>
                  <a:srgbClr val="115076"/>
                </a:solidFill>
                <a:latin typeface="Century Gothic" panose="020B0502020202020204" pitchFamily="34" charset="0"/>
              </a:rPr>
              <a:t>wolltest</a:t>
            </a:r>
            <a:r>
              <a:rPr lang="en-GB" sz="2400" dirty="0">
                <a:solidFill>
                  <a:srgbClr val="115076"/>
                </a:solidFill>
                <a:latin typeface="Century Gothic" panose="020B0502020202020204" pitchFamily="34" charset="0"/>
              </a:rPr>
              <a:t> du </a:t>
            </a:r>
            <a:r>
              <a:rPr lang="en-GB" sz="2400" dirty="0" err="1">
                <a:solidFill>
                  <a:srgbClr val="115076"/>
                </a:solidFill>
                <a:latin typeface="Century Gothic" panose="020B0502020202020204" pitchFamily="34" charset="0"/>
              </a:rPr>
              <a:t>machen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als</a:t>
            </a:r>
            <a:r>
              <a:rPr lang="en-GB" sz="2400" dirty="0">
                <a:solidFill>
                  <a:srgbClr val="115076"/>
                </a:solidFill>
                <a:latin typeface="Century Gothic" panose="020B0502020202020204" pitchFamily="34" charset="0"/>
              </a:rPr>
              <a:t> du </a:t>
            </a:r>
            <a:r>
              <a:rPr lang="en-GB" sz="2400" dirty="0" err="1">
                <a:solidFill>
                  <a:srgbClr val="115076"/>
                </a:solidFill>
                <a:latin typeface="Century Gothic" panose="020B0502020202020204" pitchFamily="34" charset="0"/>
              </a:rPr>
              <a:t>jünger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warst</a:t>
            </a:r>
            <a:r>
              <a:rPr lang="en-GB" sz="2400" dirty="0">
                <a:solidFill>
                  <a:srgbClr val="115076"/>
                </a:solidFill>
                <a:latin typeface="Century Gothic" panose="020B0502020202020204" pitchFamily="34" charset="0"/>
              </a:rPr>
              <a:t>?</a:t>
            </a:r>
          </a:p>
        </p:txBody>
      </p:sp>
      <p:sp>
        <p:nvSpPr>
          <p:cNvPr id="12" name="Rectangle: Rounded Corners 11">
            <a:extLst>
              <a:ext uri="{FF2B5EF4-FFF2-40B4-BE49-F238E27FC236}">
                <a16:creationId xmlns:a16="http://schemas.microsoft.com/office/drawing/2014/main" id="{3A98C6B8-4932-43D0-B376-F3F0C612748C}"/>
              </a:ext>
            </a:extLst>
          </p:cNvPr>
          <p:cNvSpPr/>
          <p:nvPr/>
        </p:nvSpPr>
        <p:spPr>
          <a:xfrm>
            <a:off x="4850342" y="2290033"/>
            <a:ext cx="3391200" cy="185760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latin typeface="Century Gothic" panose="020B0502020202020204" pitchFamily="34" charset="0"/>
              </a:rPr>
              <a:t>Warum</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wolltest</a:t>
            </a:r>
            <a:r>
              <a:rPr lang="en-GB" sz="2400" dirty="0">
                <a:solidFill>
                  <a:srgbClr val="115076"/>
                </a:solidFill>
                <a:latin typeface="Century Gothic" panose="020B0502020202020204" pitchFamily="34" charset="0"/>
              </a:rPr>
              <a:t> du das </a:t>
            </a:r>
            <a:r>
              <a:rPr lang="en-GB" sz="2400" dirty="0" err="1">
                <a:solidFill>
                  <a:srgbClr val="115076"/>
                </a:solidFill>
                <a:latin typeface="Century Gothic" panose="020B0502020202020204" pitchFamily="34" charset="0"/>
              </a:rPr>
              <a:t>machen</a:t>
            </a:r>
            <a:r>
              <a:rPr lang="en-GB" sz="2400" dirty="0">
                <a:solidFill>
                  <a:srgbClr val="115076"/>
                </a:solidFill>
                <a:latin typeface="Century Gothic" panose="020B0502020202020204" pitchFamily="34" charset="0"/>
              </a:rPr>
              <a:t>?</a:t>
            </a:r>
          </a:p>
        </p:txBody>
      </p:sp>
      <p:sp>
        <p:nvSpPr>
          <p:cNvPr id="13" name="Rectangle: Rounded Corners 12">
            <a:extLst>
              <a:ext uri="{FF2B5EF4-FFF2-40B4-BE49-F238E27FC236}">
                <a16:creationId xmlns:a16="http://schemas.microsoft.com/office/drawing/2014/main" id="{45ACC5A7-1A48-40E5-A947-7E6C3433374D}"/>
              </a:ext>
            </a:extLst>
          </p:cNvPr>
          <p:cNvSpPr/>
          <p:nvPr/>
        </p:nvSpPr>
        <p:spPr>
          <a:xfrm>
            <a:off x="803450" y="4332265"/>
            <a:ext cx="3391200" cy="185760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latin typeface="Century Gothic" panose="020B0502020202020204" pitchFamily="34" charset="0"/>
              </a:rPr>
              <a:t>Was </a:t>
            </a:r>
            <a:r>
              <a:rPr lang="en-GB" sz="2400" dirty="0" err="1">
                <a:solidFill>
                  <a:srgbClr val="115076"/>
                </a:solidFill>
                <a:latin typeface="Century Gothic" panose="020B0502020202020204" pitchFamily="34" charset="0"/>
              </a:rPr>
              <a:t>willst</a:t>
            </a:r>
            <a:r>
              <a:rPr lang="en-GB" sz="2400" dirty="0">
                <a:solidFill>
                  <a:srgbClr val="115076"/>
                </a:solidFill>
                <a:latin typeface="Century Gothic" panose="020B0502020202020204" pitchFamily="34" charset="0"/>
              </a:rPr>
              <a:t> du </a:t>
            </a:r>
            <a:r>
              <a:rPr lang="en-GB" sz="2400" dirty="0" err="1">
                <a:solidFill>
                  <a:srgbClr val="115076"/>
                </a:solidFill>
                <a:latin typeface="Century Gothic" panose="020B0502020202020204" pitchFamily="34" charset="0"/>
              </a:rPr>
              <a:t>jetzt</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machen</a:t>
            </a:r>
            <a:r>
              <a:rPr lang="en-GB" sz="2400" dirty="0">
                <a:solidFill>
                  <a:srgbClr val="115076"/>
                </a:solidFill>
                <a:latin typeface="Century Gothic" panose="020B0502020202020204" pitchFamily="34" charset="0"/>
              </a:rPr>
              <a:t>?</a:t>
            </a:r>
          </a:p>
        </p:txBody>
      </p:sp>
      <p:sp>
        <p:nvSpPr>
          <p:cNvPr id="14" name="Rectangle: Rounded Corners 13">
            <a:extLst>
              <a:ext uri="{FF2B5EF4-FFF2-40B4-BE49-F238E27FC236}">
                <a16:creationId xmlns:a16="http://schemas.microsoft.com/office/drawing/2014/main" id="{C7329090-514D-4687-A86D-77B8C57755B3}"/>
              </a:ext>
            </a:extLst>
          </p:cNvPr>
          <p:cNvSpPr/>
          <p:nvPr/>
        </p:nvSpPr>
        <p:spPr>
          <a:xfrm>
            <a:off x="4850342" y="4332265"/>
            <a:ext cx="3391200" cy="185760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latin typeface="Century Gothic" panose="020B0502020202020204" pitchFamily="34" charset="0"/>
              </a:rPr>
              <a:t>Kannst</a:t>
            </a:r>
            <a:r>
              <a:rPr lang="en-GB" sz="2400" dirty="0">
                <a:solidFill>
                  <a:srgbClr val="115076"/>
                </a:solidFill>
                <a:latin typeface="Century Gothic" panose="020B0502020202020204" pitchFamily="34" charset="0"/>
              </a:rPr>
              <a:t> du mir </a:t>
            </a:r>
            <a:r>
              <a:rPr lang="en-GB" sz="2400" dirty="0" err="1">
                <a:solidFill>
                  <a:srgbClr val="115076"/>
                </a:solidFill>
                <a:latin typeface="Century Gothic" panose="020B0502020202020204" pitchFamily="34" charset="0"/>
              </a:rPr>
              <a:t>mehr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darüber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erzählen</a:t>
            </a:r>
            <a:r>
              <a:rPr lang="en-GB" sz="2400" dirty="0">
                <a:solidFill>
                  <a:srgbClr val="115076"/>
                </a:solidFill>
                <a:latin typeface="Century Gothic" panose="020B0502020202020204" pitchFamily="34" charset="0"/>
              </a:rPr>
              <a:t>?</a:t>
            </a:r>
          </a:p>
        </p:txBody>
      </p:sp>
      <p:sp>
        <p:nvSpPr>
          <p:cNvPr id="17" name="TextBox 16">
            <a:extLst>
              <a:ext uri="{FF2B5EF4-FFF2-40B4-BE49-F238E27FC236}">
                <a16:creationId xmlns:a16="http://schemas.microsoft.com/office/drawing/2014/main" id="{DB5537C5-F7C4-464A-8549-EA45DC14CB12}"/>
              </a:ext>
            </a:extLst>
          </p:cNvPr>
          <p:cNvSpPr txBox="1"/>
          <p:nvPr/>
        </p:nvSpPr>
        <p:spPr>
          <a:xfrm>
            <a:off x="67164" y="1287520"/>
            <a:ext cx="12124835" cy="830997"/>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Frag </a:t>
            </a:r>
            <a:r>
              <a:rPr lang="en-US" sz="2400" dirty="0" err="1">
                <a:solidFill>
                  <a:schemeClr val="accent5">
                    <a:lumMod val="50000"/>
                  </a:schemeClr>
                </a:solidFill>
                <a:latin typeface="Century Gothic" panose="020B0502020202020204" pitchFamily="34" charset="0"/>
              </a:rPr>
              <a:t>deinen</a:t>
            </a:r>
            <a:r>
              <a:rPr lang="en-US" sz="2400" dirty="0">
                <a:solidFill>
                  <a:schemeClr val="accent5">
                    <a:lumMod val="50000"/>
                  </a:schemeClr>
                </a:solidFill>
                <a:latin typeface="Century Gothic" panose="020B0502020202020204" pitchFamily="34" charset="0"/>
              </a:rPr>
              <a:t>/</a:t>
            </a:r>
            <a:r>
              <a:rPr lang="en-US" sz="2400" dirty="0" err="1">
                <a:solidFill>
                  <a:schemeClr val="accent5">
                    <a:lumMod val="50000"/>
                  </a:schemeClr>
                </a:solidFill>
                <a:latin typeface="Century Gothic" panose="020B0502020202020204" pitchFamily="34" charset="0"/>
              </a:rPr>
              <a:t>deine</a:t>
            </a:r>
            <a:r>
              <a:rPr lang="en-US" sz="2400" dirty="0">
                <a:solidFill>
                  <a:schemeClr val="accent5">
                    <a:lumMod val="50000"/>
                  </a:schemeClr>
                </a:solidFill>
                <a:latin typeface="Century Gothic" panose="020B0502020202020204" pitchFamily="34" charset="0"/>
              </a:rPr>
              <a:t> Partner*in die </a:t>
            </a:r>
            <a:r>
              <a:rPr lang="en-US" sz="2400" dirty="0" err="1">
                <a:solidFill>
                  <a:schemeClr val="accent5">
                    <a:lumMod val="50000"/>
                  </a:schemeClr>
                </a:solidFill>
                <a:latin typeface="Century Gothic" panose="020B0502020202020204" pitchFamily="34" charset="0"/>
              </a:rPr>
              <a:t>Fragen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unten</a:t>
            </a:r>
            <a:r>
              <a:rPr lang="en-US" sz="2400" dirty="0">
                <a:solidFill>
                  <a:schemeClr val="accent5">
                    <a:lumMod val="50000"/>
                  </a:schemeClr>
                </a:solidFill>
                <a:latin typeface="Century Gothic" panose="020B0502020202020204" pitchFamily="34" charset="0"/>
              </a:rPr>
              <a:t>. </a:t>
            </a:r>
            <a:br>
              <a:rPr lang="en-US" sz="2400" dirty="0">
                <a:solidFill>
                  <a:schemeClr val="accent5">
                    <a:lumMod val="50000"/>
                  </a:schemeClr>
                </a:solidFill>
                <a:latin typeface="Century Gothic" panose="020B0502020202020204" pitchFamily="34" charset="0"/>
              </a:rPr>
            </a:br>
            <a:r>
              <a:rPr lang="en-US" sz="2400" dirty="0">
                <a:solidFill>
                  <a:schemeClr val="accent5">
                    <a:lumMod val="50000"/>
                  </a:schemeClr>
                </a:solidFill>
                <a:latin typeface="Century Gothic" panose="020B0502020202020204" pitchFamily="34" charset="0"/>
              </a:rPr>
              <a:t>Er/</a:t>
            </a:r>
            <a:r>
              <a:rPr lang="en-US" sz="2400" dirty="0" err="1">
                <a:solidFill>
                  <a:schemeClr val="accent5">
                    <a:lumMod val="50000"/>
                  </a:schemeClr>
                </a:solidFill>
                <a:latin typeface="Century Gothic" panose="020B0502020202020204" pitchFamily="34" charset="0"/>
              </a:rPr>
              <a:t>sie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beantwortet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als</a:t>
            </a:r>
            <a:r>
              <a:rPr lang="en-US" sz="2400" dirty="0">
                <a:solidFill>
                  <a:schemeClr val="accent5">
                    <a:lumMod val="50000"/>
                  </a:schemeClr>
                </a:solidFill>
                <a:latin typeface="Century Gothic" panose="020B0502020202020204" pitchFamily="34" charset="0"/>
              </a:rPr>
              <a:t> Luisa Neubauer </a:t>
            </a:r>
            <a:r>
              <a:rPr lang="en-US" sz="2400" dirty="0" err="1">
                <a:solidFill>
                  <a:schemeClr val="accent5">
                    <a:lumMod val="50000"/>
                  </a:schemeClr>
                </a:solidFill>
                <a:latin typeface="Century Gothic" panose="020B0502020202020204" pitchFamily="34" charset="0"/>
              </a:rPr>
              <a:t>oder</a:t>
            </a:r>
            <a:r>
              <a:rPr lang="en-US" sz="2400" dirty="0">
                <a:solidFill>
                  <a:schemeClr val="accent5">
                    <a:lumMod val="50000"/>
                  </a:schemeClr>
                </a:solidFill>
                <a:latin typeface="Century Gothic" panose="020B0502020202020204" pitchFamily="34" charset="0"/>
              </a:rPr>
              <a:t> Florian Wirtz:</a:t>
            </a:r>
          </a:p>
        </p:txBody>
      </p:sp>
      <p:pic>
        <p:nvPicPr>
          <p:cNvPr id="19" name="Picture 6">
            <a:extLst>
              <a:ext uri="{FF2B5EF4-FFF2-40B4-BE49-F238E27FC236}">
                <a16:creationId xmlns:a16="http://schemas.microsoft.com/office/drawing/2014/main" id="{90151E2A-A050-4073-8F1E-ED0ED421C7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684" t="19572" r="29391" b="22540"/>
          <a:stretch/>
        </p:blipFill>
        <p:spPr bwMode="auto">
          <a:xfrm>
            <a:off x="9251601" y="4316292"/>
            <a:ext cx="1922951" cy="1857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6262D29A-778A-4B43-A6A6-482BFA85763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962" t="21062" r="25687" b="25828"/>
          <a:stretch/>
        </p:blipFill>
        <p:spPr bwMode="auto">
          <a:xfrm flipH="1">
            <a:off x="9251600" y="1666304"/>
            <a:ext cx="1922949" cy="2481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12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254240" cy="869950"/>
          </a:xfrm>
          <a:prstGeom prst="rect">
            <a:avLst/>
          </a:prstGeom>
        </p:spPr>
      </p:pic>
      <p:sp>
        <p:nvSpPr>
          <p:cNvPr id="4" name="Title 3"/>
          <p:cNvSpPr>
            <a:spLocks noGrp="1"/>
          </p:cNvSpPr>
          <p:nvPr>
            <p:ph type="title"/>
          </p:nvPr>
        </p:nvSpPr>
        <p:spPr>
          <a:xfrm>
            <a:off x="0" y="294041"/>
            <a:ext cx="6339840" cy="707849"/>
          </a:xfrm>
        </p:spPr>
        <p:txBody>
          <a:bodyPr>
            <a:normAutofit/>
          </a:bodyPr>
          <a:lstStyle/>
          <a:p>
            <a:r>
              <a:rPr lang="en-US" sz="3600" b="1" dirty="0">
                <a:solidFill>
                  <a:schemeClr val="bg1"/>
                </a:solidFill>
                <a:latin typeface="Century Gothic" panose="020F0302020204030204"/>
              </a:rPr>
              <a:t>Was </a:t>
            </a:r>
            <a:r>
              <a:rPr lang="en-US" sz="3600" b="1" dirty="0" err="1">
                <a:solidFill>
                  <a:schemeClr val="bg1"/>
                </a:solidFill>
                <a:latin typeface="Century Gothic" panose="020F0302020204030204"/>
              </a:rPr>
              <a:t>feiert</a:t>
            </a:r>
            <a:r>
              <a:rPr lang="en-US" sz="3600" b="1" dirty="0">
                <a:solidFill>
                  <a:schemeClr val="bg1"/>
                </a:solidFill>
                <a:latin typeface="Century Gothic" panose="020F0302020204030204"/>
              </a:rPr>
              <a:t> man am…? [2/2]</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3" y="247046"/>
            <a:ext cx="3510414" cy="38795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1" name="Table 31">
            <a:extLst>
              <a:ext uri="{FF2B5EF4-FFF2-40B4-BE49-F238E27FC236}">
                <a16:creationId xmlns:a16="http://schemas.microsoft.com/office/drawing/2014/main" id="{BBECC008-E0AA-4DD5-9E71-B520A64853A6}"/>
              </a:ext>
            </a:extLst>
          </p:cNvPr>
          <p:cNvGraphicFramePr>
            <a:graphicFrameLocks noGrp="1"/>
          </p:cNvGraphicFramePr>
          <p:nvPr/>
        </p:nvGraphicFramePr>
        <p:xfrm>
          <a:off x="649487" y="1343253"/>
          <a:ext cx="10762700" cy="4450080"/>
        </p:xfrm>
        <a:graphic>
          <a:graphicData uri="http://schemas.openxmlformats.org/drawingml/2006/table">
            <a:tbl>
              <a:tblPr firstRow="1" bandRow="1">
                <a:tableStyleId>{2D5ABB26-0587-4C30-8999-92F81FD0307C}</a:tableStyleId>
              </a:tblPr>
              <a:tblGrid>
                <a:gridCol w="5177979">
                  <a:extLst>
                    <a:ext uri="{9D8B030D-6E8A-4147-A177-3AD203B41FA5}">
                      <a16:colId xmlns:a16="http://schemas.microsoft.com/office/drawing/2014/main" val="959568365"/>
                    </a:ext>
                  </a:extLst>
                </a:gridCol>
                <a:gridCol w="5584721">
                  <a:extLst>
                    <a:ext uri="{9D8B030D-6E8A-4147-A177-3AD203B41FA5}">
                      <a16:colId xmlns:a16="http://schemas.microsoft.com/office/drawing/2014/main" val="3599662606"/>
                    </a:ext>
                  </a:extLst>
                </a:gridCol>
              </a:tblGrid>
              <a:tr h="2105730">
                <a:tc>
                  <a:txBody>
                    <a:bodyPr/>
                    <a:lstStyle/>
                    <a:p>
                      <a:pPr marL="0" indent="0">
                        <a:buNone/>
                      </a:pPr>
                      <a:r>
                        <a:rPr lang="en-GB" sz="2000" b="0" i="0" dirty="0">
                          <a:solidFill>
                            <a:srgbClr val="115076"/>
                          </a:solidFill>
                          <a:latin typeface="Century Gothic" panose="020B0502020202020204" pitchFamily="34" charset="0"/>
                        </a:rPr>
                        <a:t>5. Mai</a:t>
                      </a: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0" indent="0">
                        <a:buNone/>
                      </a:pPr>
                      <a:r>
                        <a:rPr lang="en-GB" sz="2000" dirty="0">
                          <a:solidFill>
                            <a:srgbClr val="115076"/>
                          </a:solidFill>
                        </a:rPr>
                        <a:t>Tag </a:t>
                      </a:r>
                      <a:r>
                        <a:rPr lang="en-GB" sz="2000" dirty="0" err="1">
                          <a:solidFill>
                            <a:srgbClr val="115076"/>
                          </a:solidFill>
                        </a:rPr>
                        <a:t>gegen</a:t>
                      </a:r>
                      <a:r>
                        <a:rPr lang="en-GB" sz="2000" dirty="0">
                          <a:solidFill>
                            <a:srgbClr val="115076"/>
                          </a:solidFill>
                        </a:rPr>
                        <a:t> </a:t>
                      </a:r>
                      <a:r>
                        <a:rPr lang="en-GB" sz="2000" dirty="0" err="1">
                          <a:solidFill>
                            <a:srgbClr val="115076"/>
                          </a:solidFill>
                        </a:rPr>
                        <a:t>Gewalt</a:t>
                      </a:r>
                      <a:r>
                        <a:rPr lang="en-GB" sz="2000" dirty="0">
                          <a:solidFill>
                            <a:srgbClr val="115076"/>
                          </a:solidFill>
                        </a:rPr>
                        <a:t> und </a:t>
                      </a:r>
                      <a:r>
                        <a:rPr lang="en-GB" sz="2000" dirty="0" err="1">
                          <a:solidFill>
                            <a:srgbClr val="115076"/>
                          </a:solidFill>
                        </a:rPr>
                        <a:t>Rassismus</a:t>
                      </a:r>
                      <a:r>
                        <a:rPr lang="en-GB" sz="2000" dirty="0">
                          <a:solidFill>
                            <a:srgbClr val="115076"/>
                          </a:solidFill>
                        </a:rPr>
                        <a:t> in </a:t>
                      </a:r>
                      <a:r>
                        <a:rPr lang="en-GB" sz="2000" dirty="0" err="1">
                          <a:solidFill>
                            <a:srgbClr val="115076"/>
                          </a:solidFill>
                        </a:rPr>
                        <a:t>Österreich</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0" i="0" dirty="0">
                          <a:solidFill>
                            <a:srgbClr val="115076"/>
                          </a:solidFill>
                          <a:latin typeface="Century Gothic" panose="020B0502020202020204" pitchFamily="34" charset="0"/>
                        </a:rPr>
                        <a:t>21. </a:t>
                      </a:r>
                      <a:r>
                        <a:rPr lang="en-GB" sz="2000" dirty="0" err="1">
                          <a:solidFill>
                            <a:srgbClr val="115076"/>
                          </a:solidFill>
                        </a:rPr>
                        <a:t>März</a:t>
                      </a:r>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r>
                        <a:rPr lang="en-GB" sz="2000" dirty="0" err="1">
                          <a:solidFill>
                            <a:srgbClr val="115076"/>
                          </a:solidFill>
                        </a:rPr>
                        <a:t>Internationaler</a:t>
                      </a:r>
                      <a:r>
                        <a:rPr lang="en-GB" sz="2000" dirty="0">
                          <a:solidFill>
                            <a:srgbClr val="115076"/>
                          </a:solidFill>
                        </a:rPr>
                        <a:t> Tag des </a:t>
                      </a:r>
                      <a:r>
                        <a:rPr lang="en-GB" sz="2000" dirty="0" err="1">
                          <a:solidFill>
                            <a:srgbClr val="115076"/>
                          </a:solidFill>
                        </a:rPr>
                        <a:t>Waldes</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5493802"/>
                  </a:ext>
                </a:extLst>
              </a:tr>
              <a:tr h="2105730">
                <a:tc>
                  <a:txBody>
                    <a:bodyPr/>
                    <a:lstStyle/>
                    <a:p>
                      <a:r>
                        <a:rPr lang="de-DE" sz="2000" b="0" i="0" dirty="0">
                          <a:solidFill>
                            <a:srgbClr val="115076"/>
                          </a:solidFill>
                          <a:latin typeface="Century Gothic" panose="020B0502020202020204" pitchFamily="34" charset="0"/>
                        </a:rPr>
                        <a:t>13. November</a:t>
                      </a:r>
                    </a:p>
                    <a:p>
                      <a:endParaRPr lang="de-DE" sz="2000" dirty="0">
                        <a:solidFill>
                          <a:srgbClr val="115076"/>
                        </a:solidFill>
                      </a:endParaRPr>
                    </a:p>
                    <a:p>
                      <a:endParaRPr lang="de-DE" sz="2000" dirty="0">
                        <a:solidFill>
                          <a:srgbClr val="115076"/>
                        </a:solidFill>
                      </a:endParaRPr>
                    </a:p>
                    <a:p>
                      <a:endParaRPr lang="de-DE" sz="2000" dirty="0">
                        <a:solidFill>
                          <a:srgbClr val="115076"/>
                        </a:solidFill>
                      </a:endParaRPr>
                    </a:p>
                    <a:p>
                      <a:endParaRPr lang="de-DE" sz="2000" dirty="0">
                        <a:solidFill>
                          <a:srgbClr val="115076"/>
                        </a:solidFill>
                      </a:endParaRPr>
                    </a:p>
                    <a:p>
                      <a:endParaRPr lang="de-DE" sz="2000" dirty="0">
                        <a:solidFill>
                          <a:srgbClr val="115076"/>
                        </a:solidFill>
                      </a:endParaRPr>
                    </a:p>
                    <a:p>
                      <a:r>
                        <a:rPr lang="en-GB" sz="2000" dirty="0" err="1">
                          <a:solidFill>
                            <a:srgbClr val="115076"/>
                          </a:solidFill>
                        </a:rPr>
                        <a:t>Volkstrauertag</a:t>
                      </a:r>
                      <a:r>
                        <a:rPr lang="en-GB" sz="2000" dirty="0">
                          <a:solidFill>
                            <a:srgbClr val="115076"/>
                          </a:solidFill>
                        </a:rPr>
                        <a:t> in Deutschland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dirty="0">
                          <a:solidFill>
                            <a:srgbClr val="115076"/>
                          </a:solidFill>
                          <a:latin typeface="Century Gothic" panose="020B0502020202020204" pitchFamily="34" charset="0"/>
                        </a:rPr>
                        <a:t>24. </a:t>
                      </a:r>
                      <a:r>
                        <a:rPr lang="en-GB" sz="2000" dirty="0" err="1">
                          <a:solidFill>
                            <a:srgbClr val="115076"/>
                          </a:solidFill>
                        </a:rPr>
                        <a:t>Oktober</a:t>
                      </a:r>
                      <a:r>
                        <a:rPr lang="en-GB" sz="2000" dirty="0">
                          <a:solidFill>
                            <a:srgbClr val="115076"/>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Tag der </a:t>
                      </a:r>
                      <a:r>
                        <a:rPr lang="en-GB" sz="2000" dirty="0" err="1">
                          <a:solidFill>
                            <a:srgbClr val="115076"/>
                          </a:solidFill>
                        </a:rPr>
                        <a:t>Vereinten</a:t>
                      </a:r>
                      <a:r>
                        <a:rPr lang="en-GB" sz="2000" dirty="0">
                          <a:solidFill>
                            <a:srgbClr val="115076"/>
                          </a:solidFill>
                        </a:rPr>
                        <a:t> </a:t>
                      </a:r>
                      <a:r>
                        <a:rPr lang="en-GB" sz="2000" dirty="0" err="1">
                          <a:solidFill>
                            <a:srgbClr val="115076"/>
                          </a:solidFill>
                        </a:rPr>
                        <a:t>Nationen</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5067262"/>
                  </a:ext>
                </a:extLst>
              </a:tr>
            </a:tbl>
          </a:graphicData>
        </a:graphic>
      </p:graphicFrame>
      <p:pic>
        <p:nvPicPr>
          <p:cNvPr id="2050" name="Picture 2" descr="Memorial, Berlin, Holocaust, The Shade, Concrete">
            <a:extLst>
              <a:ext uri="{FF2B5EF4-FFF2-40B4-BE49-F238E27FC236}">
                <a16:creationId xmlns:a16="http://schemas.microsoft.com/office/drawing/2014/main" id="{9E2BCD7A-CE02-4D63-BA73-7949B50A5F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3849" y="1558061"/>
            <a:ext cx="1992251" cy="13281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ees, Wald, Forest, Grass, Trail, Pathway, Leaves">
            <a:extLst>
              <a:ext uri="{FF2B5EF4-FFF2-40B4-BE49-F238E27FC236}">
                <a16:creationId xmlns:a16="http://schemas.microsoft.com/office/drawing/2014/main" id="{CB03A3FB-19A9-4D84-99EC-0CEC9A48A1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462" y="1469853"/>
            <a:ext cx="2619022" cy="17460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ilitary Cemetery, War Graves, France, Graveyard">
            <a:extLst>
              <a:ext uri="{FF2B5EF4-FFF2-40B4-BE49-F238E27FC236}">
                <a16:creationId xmlns:a16="http://schemas.microsoft.com/office/drawing/2014/main" id="{2B5CBE82-7273-4232-BCD8-F39BAD648A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6300" y="3826739"/>
            <a:ext cx="2209800" cy="14732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Un, United Nations, Organization Of The United Nations">
            <a:extLst>
              <a:ext uri="{FF2B5EF4-FFF2-40B4-BE49-F238E27FC236}">
                <a16:creationId xmlns:a16="http://schemas.microsoft.com/office/drawing/2014/main" id="{7A37E8DB-949D-47C2-BCD2-67A4B0EB063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1475" y="3720692"/>
            <a:ext cx="2988009" cy="168075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B0EF95B-D46B-48E3-8900-5D589FCD5B72}"/>
              </a:ext>
            </a:extLst>
          </p:cNvPr>
          <p:cNvSpPr/>
          <p:nvPr/>
        </p:nvSpPr>
        <p:spPr>
          <a:xfrm>
            <a:off x="681998" y="2916807"/>
            <a:ext cx="4606539" cy="568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0CEA23E2-202C-4256-B0F6-30CD703AE72C}"/>
              </a:ext>
            </a:extLst>
          </p:cNvPr>
          <p:cNvSpPr/>
          <p:nvPr/>
        </p:nvSpPr>
        <p:spPr>
          <a:xfrm>
            <a:off x="5877898" y="3213770"/>
            <a:ext cx="4544970" cy="305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42179451-91EC-40FF-BE14-049D6CA30CE4}"/>
              </a:ext>
            </a:extLst>
          </p:cNvPr>
          <p:cNvSpPr/>
          <p:nvPr/>
        </p:nvSpPr>
        <p:spPr>
          <a:xfrm>
            <a:off x="681998" y="5377743"/>
            <a:ext cx="4901173" cy="368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FE628B99-1FA5-4B7D-A3D2-D2225513D98F}"/>
              </a:ext>
            </a:extLst>
          </p:cNvPr>
          <p:cNvSpPr/>
          <p:nvPr/>
        </p:nvSpPr>
        <p:spPr>
          <a:xfrm>
            <a:off x="5923355" y="5432823"/>
            <a:ext cx="4499513" cy="305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Action Button: Custom 16">
            <a:hlinkClick r:id="" action="ppaction://noaction" highlightClick="1">
              <a:snd r:embed="rId8" name="9.3.1.1 Slide 19 1.wav"/>
            </a:hlinkClick>
            <a:extLst>
              <a:ext uri="{FF2B5EF4-FFF2-40B4-BE49-F238E27FC236}">
                <a16:creationId xmlns:a16="http://schemas.microsoft.com/office/drawing/2014/main" id="{5C01C51D-4D51-4F90-8527-69DEC1BEA2D6}"/>
              </a:ext>
            </a:extLst>
          </p:cNvPr>
          <p:cNvSpPr/>
          <p:nvPr/>
        </p:nvSpPr>
        <p:spPr>
          <a:xfrm>
            <a:off x="169066" y="134325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7" name="Action Button: Custom 16">
            <a:hlinkClick r:id="" action="ppaction://noaction" highlightClick="1">
              <a:snd r:embed="rId9" name="9.3.1.1 Slide 19 3.wav"/>
            </a:hlinkClick>
            <a:extLst>
              <a:ext uri="{FF2B5EF4-FFF2-40B4-BE49-F238E27FC236}">
                <a16:creationId xmlns:a16="http://schemas.microsoft.com/office/drawing/2014/main" id="{25F9BCA0-7619-4262-9F00-3FCBF1EF33D1}"/>
              </a:ext>
            </a:extLst>
          </p:cNvPr>
          <p:cNvSpPr/>
          <p:nvPr/>
        </p:nvSpPr>
        <p:spPr>
          <a:xfrm>
            <a:off x="169066" y="358402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8" name="Action Button: Custom 16">
            <a:hlinkClick r:id="" action="ppaction://noaction" highlightClick="1">
              <a:snd r:embed="rId10" name="9.3.1.1 Slide 19 2.wav"/>
            </a:hlinkClick>
            <a:extLst>
              <a:ext uri="{FF2B5EF4-FFF2-40B4-BE49-F238E27FC236}">
                <a16:creationId xmlns:a16="http://schemas.microsoft.com/office/drawing/2014/main" id="{139A35F3-71D1-43D7-8571-73E8EFD68027}"/>
              </a:ext>
            </a:extLst>
          </p:cNvPr>
          <p:cNvSpPr/>
          <p:nvPr/>
        </p:nvSpPr>
        <p:spPr>
          <a:xfrm>
            <a:off x="11498686" y="134325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Action Button: Custom 16">
            <a:hlinkClick r:id="" action="ppaction://noaction" highlightClick="1">
              <a:snd r:embed="rId11" name="9.3.1.1 Slide 19 4.wav"/>
            </a:hlinkClick>
            <a:extLst>
              <a:ext uri="{FF2B5EF4-FFF2-40B4-BE49-F238E27FC236}">
                <a16:creationId xmlns:a16="http://schemas.microsoft.com/office/drawing/2014/main" id="{18354BCC-AE10-4713-85A9-2EDA84128978}"/>
              </a:ext>
            </a:extLst>
          </p:cNvPr>
          <p:cNvSpPr/>
          <p:nvPr/>
        </p:nvSpPr>
        <p:spPr>
          <a:xfrm>
            <a:off x="11498499" y="360366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0" name="Speech Bubble: Rectangle with Corners Rounded 19">
            <a:extLst>
              <a:ext uri="{FF2B5EF4-FFF2-40B4-BE49-F238E27FC236}">
                <a16:creationId xmlns:a16="http://schemas.microsoft.com/office/drawing/2014/main" id="{A9E6EA3A-87E8-482E-B5F1-562FB828ABD7}"/>
              </a:ext>
            </a:extLst>
          </p:cNvPr>
          <p:cNvSpPr/>
          <p:nvPr/>
        </p:nvSpPr>
        <p:spPr>
          <a:xfrm>
            <a:off x="366027" y="5155207"/>
            <a:ext cx="2485661" cy="638126"/>
          </a:xfrm>
          <a:prstGeom prst="wedgeRoundRectCallout">
            <a:avLst>
              <a:gd name="adj1" fmla="val -6069"/>
              <a:gd name="adj2" fmla="val -23471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exact date varies each year.</a:t>
            </a:r>
          </a:p>
        </p:txBody>
      </p:sp>
    </p:spTree>
    <p:extLst>
      <p:ext uri="{BB962C8B-B14F-4D97-AF65-F5344CB8AC3E}">
        <p14:creationId xmlns:p14="http://schemas.microsoft.com/office/powerpoint/2010/main" val="256949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39540" y="1532050"/>
            <a:ext cx="11313527"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a:t>
            </a:r>
            <a:r>
              <a:rPr lang="en-US" sz="4000" dirty="0">
                <a:solidFill>
                  <a:srgbClr val="4472C4">
                    <a:lumMod val="50000"/>
                  </a:srgbClr>
                </a:solidFill>
                <a:latin typeface="Century Gothic" panose="020F0302020204030204"/>
              </a:rPr>
              <a:t> 2; 9-12, 14-17 </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listening, reading, speaking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a:defRPr/>
            </a:pPr>
            <a:r>
              <a:rPr lang="en-US" sz="4000" dirty="0">
                <a:solidFill>
                  <a:srgbClr val="4472C4">
                    <a:lumMod val="50000"/>
                  </a:srgbClr>
                </a:solidFill>
                <a:latin typeface="Century Gothic" panose="020F0302020204030204"/>
              </a:rPr>
              <a:t>Slides including German placenames, and activities in Liechtenstein </a:t>
            </a:r>
            <a:r>
              <a:rPr lang="en-GB" sz="4000" dirty="0">
                <a:solidFill>
                  <a:srgbClr val="4472C4">
                    <a:lumMod val="50000"/>
                  </a:srgbClr>
                </a:solidFill>
                <a:latin typeface="Century Gothic" panose="020F0302020204030204"/>
              </a:rPr>
              <a:t>and Schloss Neuschwanstein</a:t>
            </a:r>
            <a:endParaRPr lang="en-US" sz="4000" dirty="0">
              <a:solidFill>
                <a:srgbClr val="4472C4">
                  <a:lumMod val="50000"/>
                </a:srgbClr>
              </a:solidFill>
              <a:latin typeface="Century Gothic" panose="020F0302020204030204"/>
            </a:endParaRPr>
          </a:p>
          <a:p>
            <a:pPr lvl="0">
              <a:defRPr/>
            </a:pP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T3.1 Week 2</a:t>
            </a:r>
          </a:p>
        </p:txBody>
      </p:sp>
    </p:spTree>
    <p:extLst>
      <p:ext uri="{BB962C8B-B14F-4D97-AF65-F5344CB8AC3E}">
        <p14:creationId xmlns:p14="http://schemas.microsoft.com/office/powerpoint/2010/main" val="2872398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8781144" cy="869950"/>
          </a:xfrm>
          <a:prstGeom prst="rect">
            <a:avLst/>
          </a:prstGeom>
        </p:spPr>
      </p:pic>
      <p:sp>
        <p:nvSpPr>
          <p:cNvPr id="4" name="Title 3"/>
          <p:cNvSpPr>
            <a:spLocks noGrp="1"/>
          </p:cNvSpPr>
          <p:nvPr>
            <p:ph type="title"/>
          </p:nvPr>
        </p:nvSpPr>
        <p:spPr>
          <a:xfrm>
            <a:off x="-1" y="294041"/>
            <a:ext cx="7445829" cy="707849"/>
          </a:xfrm>
        </p:spPr>
        <p:txBody>
          <a:bodyPr>
            <a:normAutofit/>
          </a:bodyPr>
          <a:lstStyle/>
          <a:p>
            <a:r>
              <a:rPr lang="en-GB" sz="3600" b="1" dirty="0">
                <a:solidFill>
                  <a:schemeClr val="bg1"/>
                </a:solidFill>
              </a:rPr>
              <a:t>Was </a:t>
            </a:r>
            <a:r>
              <a:rPr lang="en-GB" sz="3600" b="1" dirty="0" err="1">
                <a:solidFill>
                  <a:schemeClr val="bg1"/>
                </a:solidFill>
              </a:rPr>
              <a:t>machst</a:t>
            </a:r>
            <a:r>
              <a:rPr lang="en-GB" sz="3600" b="1" dirty="0">
                <a:solidFill>
                  <a:schemeClr val="bg1"/>
                </a:solidFill>
              </a:rPr>
              <a:t> du in Liechtenstein?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101600" y="1136558"/>
            <a:ext cx="11986355" cy="1107996"/>
          </a:xfrm>
          <a:prstGeom prst="rect">
            <a:avLst/>
          </a:prstGeom>
          <a:noFill/>
        </p:spPr>
        <p:txBody>
          <a:bodyPr wrap="square" rtlCol="0">
            <a:spAutoFit/>
          </a:bodyPr>
          <a:lstStyle/>
          <a:p>
            <a:r>
              <a:rPr lang="en-US" sz="2200" dirty="0">
                <a:solidFill>
                  <a:schemeClr val="accent5">
                    <a:lumMod val="50000"/>
                  </a:schemeClr>
                </a:solidFill>
                <a:latin typeface="Century Gothic" panose="020B0502020202020204" pitchFamily="34" charset="0"/>
              </a:rPr>
              <a:t>Person A </a:t>
            </a:r>
            <a:r>
              <a:rPr lang="en-US" sz="2200" dirty="0" err="1">
                <a:solidFill>
                  <a:schemeClr val="accent5">
                    <a:lumMod val="50000"/>
                  </a:schemeClr>
                </a:solidFill>
                <a:latin typeface="Century Gothic" panose="020B0502020202020204" pitchFamily="34" charset="0"/>
              </a:rPr>
              <a:t>sieht</a:t>
            </a:r>
            <a:r>
              <a:rPr lang="en-US" sz="2200" dirty="0">
                <a:solidFill>
                  <a:schemeClr val="accent5">
                    <a:lumMod val="50000"/>
                  </a:schemeClr>
                </a:solidFill>
                <a:latin typeface="Century Gothic" panose="020B0502020202020204" pitchFamily="34" charset="0"/>
              </a:rPr>
              <a:t> die </a:t>
            </a:r>
            <a:r>
              <a:rPr lang="en-US" sz="2200" dirty="0" err="1">
                <a:solidFill>
                  <a:schemeClr val="accent5">
                    <a:lumMod val="50000"/>
                  </a:schemeClr>
                </a:solidFill>
                <a:latin typeface="Century Gothic" panose="020B0502020202020204" pitchFamily="34" charset="0"/>
              </a:rPr>
              <a:t>Tabelle</a:t>
            </a:r>
            <a:r>
              <a:rPr lang="en-US" sz="2200" dirty="0">
                <a:solidFill>
                  <a:schemeClr val="accent5">
                    <a:lumMod val="50000"/>
                  </a:schemeClr>
                </a:solidFill>
                <a:latin typeface="Century Gothic" panose="020B0502020202020204" pitchFamily="34" charset="0"/>
              </a:rPr>
              <a:t> an und </a:t>
            </a:r>
            <a:r>
              <a:rPr lang="en-US" sz="2200" dirty="0" err="1">
                <a:solidFill>
                  <a:schemeClr val="accent5">
                    <a:lumMod val="50000"/>
                  </a:schemeClr>
                </a:solidFill>
                <a:latin typeface="Century Gothic" panose="020B0502020202020204" pitchFamily="34" charset="0"/>
              </a:rPr>
              <a:t>stellt</a:t>
            </a:r>
            <a:r>
              <a:rPr lang="en-US" sz="220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latin typeface="Century Gothic" panose="020B0502020202020204" pitchFamily="34" charset="0"/>
              </a:rPr>
              <a:t>eine</a:t>
            </a:r>
            <a:r>
              <a:rPr lang="en-US" sz="2200" dirty="0">
                <a:solidFill>
                  <a:schemeClr val="accent5">
                    <a:lumMod val="50000"/>
                  </a:schemeClr>
                </a:solidFill>
                <a:latin typeface="Century Gothic" panose="020B0502020202020204" pitchFamily="34" charset="0"/>
              </a:rPr>
              <a:t> Was…? </a:t>
            </a:r>
            <a:r>
              <a:rPr lang="en-US" sz="2200" dirty="0" err="1">
                <a:solidFill>
                  <a:schemeClr val="accent5">
                    <a:lumMod val="50000"/>
                  </a:schemeClr>
                </a:solidFill>
                <a:latin typeface="Century Gothic" panose="020B0502020202020204" pitchFamily="34" charset="0"/>
              </a:rPr>
              <a:t>Frage</a:t>
            </a:r>
            <a:r>
              <a:rPr lang="en-US" sz="2200" dirty="0">
                <a:solidFill>
                  <a:schemeClr val="accent5">
                    <a:lumMod val="50000"/>
                  </a:schemeClr>
                </a:solidFill>
                <a:latin typeface="Century Gothic" panose="020B0502020202020204" pitchFamily="34" charset="0"/>
              </a:rPr>
              <a:t>. </a:t>
            </a:r>
            <a:br>
              <a:rPr lang="en-US" sz="2200" dirty="0">
                <a:solidFill>
                  <a:schemeClr val="accent5">
                    <a:lumMod val="50000"/>
                  </a:schemeClr>
                </a:solidFill>
                <a:latin typeface="Century Gothic" panose="020B0502020202020204" pitchFamily="34" charset="0"/>
              </a:rPr>
            </a:br>
            <a:r>
              <a:rPr lang="en-US" sz="2200" dirty="0">
                <a:solidFill>
                  <a:schemeClr val="accent5">
                    <a:lumMod val="50000"/>
                  </a:schemeClr>
                </a:solidFill>
                <a:latin typeface="Century Gothic" panose="020B0502020202020204" pitchFamily="34" charset="0"/>
              </a:rPr>
              <a:t>Person B </a:t>
            </a:r>
            <a:r>
              <a:rPr lang="en-US" sz="2200" dirty="0" err="1">
                <a:solidFill>
                  <a:schemeClr val="accent5">
                    <a:lumMod val="50000"/>
                  </a:schemeClr>
                </a:solidFill>
                <a:latin typeface="Century Gothic" panose="020B0502020202020204" pitchFamily="34" charset="0"/>
              </a:rPr>
              <a:t>antwortet</a:t>
            </a:r>
            <a:r>
              <a:rPr lang="en-US" sz="220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latin typeface="Century Gothic" panose="020B0502020202020204" pitchFamily="34" charset="0"/>
              </a:rPr>
              <a:t>mit</a:t>
            </a:r>
            <a:r>
              <a:rPr lang="en-US" sz="220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latin typeface="Century Gothic" panose="020B0502020202020204" pitchFamily="34" charset="0"/>
              </a:rPr>
              <a:t>einem</a:t>
            </a:r>
            <a:r>
              <a:rPr lang="en-US" sz="220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latin typeface="Century Gothic" panose="020B0502020202020204" pitchFamily="34" charset="0"/>
              </a:rPr>
              <a:t>vollen</a:t>
            </a:r>
            <a:r>
              <a:rPr lang="en-US" sz="220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latin typeface="Century Gothic" panose="020B0502020202020204" pitchFamily="34" charset="0"/>
              </a:rPr>
              <a:t>Satz</a:t>
            </a:r>
            <a:r>
              <a:rPr lang="en-US" sz="2200" dirty="0">
                <a:solidFill>
                  <a:schemeClr val="accent5">
                    <a:lumMod val="50000"/>
                  </a:schemeClr>
                </a:solidFill>
                <a:latin typeface="Century Gothic" panose="020B0502020202020204" pitchFamily="34" charset="0"/>
              </a:rPr>
              <a:t>. </a:t>
            </a:r>
            <a:br>
              <a:rPr lang="en-US" sz="2200" dirty="0">
                <a:solidFill>
                  <a:schemeClr val="accent5">
                    <a:lumMod val="50000"/>
                  </a:schemeClr>
                </a:solidFill>
                <a:latin typeface="Century Gothic" panose="020B0502020202020204" pitchFamily="34" charset="0"/>
              </a:rPr>
            </a:br>
            <a:r>
              <a:rPr lang="en-US" sz="2200" dirty="0">
                <a:solidFill>
                  <a:schemeClr val="accent5">
                    <a:lumMod val="50000"/>
                  </a:schemeClr>
                </a:solidFill>
                <a:latin typeface="Century Gothic" panose="020B0502020202020204" pitchFamily="34" charset="0"/>
              </a:rPr>
              <a:t>Person A </a:t>
            </a:r>
            <a:r>
              <a:rPr lang="en-US" sz="2200" dirty="0" err="1">
                <a:solidFill>
                  <a:schemeClr val="accent5">
                    <a:lumMod val="50000"/>
                  </a:schemeClr>
                </a:solidFill>
                <a:latin typeface="Century Gothic" panose="020B0502020202020204" pitchFamily="34" charset="0"/>
              </a:rPr>
              <a:t>schreibt</a:t>
            </a:r>
            <a:r>
              <a:rPr lang="en-US" sz="2200" dirty="0">
                <a:solidFill>
                  <a:schemeClr val="accent5">
                    <a:lumMod val="50000"/>
                  </a:schemeClr>
                </a:solidFill>
                <a:latin typeface="Century Gothic" panose="020B0502020202020204" pitchFamily="34" charset="0"/>
              </a:rPr>
              <a:t> die Details, die </a:t>
            </a:r>
            <a:r>
              <a:rPr lang="en-US" sz="2200" dirty="0" err="1">
                <a:solidFill>
                  <a:schemeClr val="accent5">
                    <a:lumMod val="50000"/>
                  </a:schemeClr>
                </a:solidFill>
                <a:latin typeface="Century Gothic" panose="020B0502020202020204" pitchFamily="34" charset="0"/>
              </a:rPr>
              <a:t>fehlen</a:t>
            </a:r>
            <a:r>
              <a:rPr lang="en-US" sz="2200" dirty="0">
                <a:solidFill>
                  <a:schemeClr val="accent5">
                    <a:lumMod val="50000"/>
                  </a:schemeClr>
                </a:solidFill>
                <a:latin typeface="Century Gothic" panose="020B0502020202020204" pitchFamily="34" charset="0"/>
              </a:rPr>
              <a:t>. Dann </a:t>
            </a:r>
            <a:r>
              <a:rPr lang="en-US" sz="2200" dirty="0" err="1">
                <a:solidFill>
                  <a:schemeClr val="accent5">
                    <a:lumMod val="50000"/>
                  </a:schemeClr>
                </a:solidFill>
                <a:latin typeface="Century Gothic" panose="020B0502020202020204" pitchFamily="34" charset="0"/>
              </a:rPr>
              <a:t>tauscht</a:t>
            </a:r>
            <a:r>
              <a:rPr lang="en-US" sz="2200" dirty="0">
                <a:solidFill>
                  <a:schemeClr val="accent5">
                    <a:lumMod val="50000"/>
                  </a:schemeClr>
                </a:solidFill>
                <a:latin typeface="Century Gothic" panose="020B0502020202020204" pitchFamily="34" charset="0"/>
              </a:rPr>
              <a:t> die </a:t>
            </a:r>
            <a:r>
              <a:rPr lang="en-US" sz="2200" dirty="0" err="1">
                <a:solidFill>
                  <a:schemeClr val="accent5">
                    <a:lumMod val="50000"/>
                  </a:schemeClr>
                </a:solidFill>
                <a:latin typeface="Century Gothic" panose="020B0502020202020204" pitchFamily="34" charset="0"/>
              </a:rPr>
              <a:t>Rollen</a:t>
            </a:r>
            <a:r>
              <a:rPr lang="en-US" sz="2200" dirty="0">
                <a:solidFill>
                  <a:schemeClr val="accent5">
                    <a:lumMod val="50000"/>
                  </a:schemeClr>
                </a:solidFill>
                <a:latin typeface="Century Gothic" panose="020B0502020202020204" pitchFamily="34" charset="0"/>
              </a:rPr>
              <a:t>.</a:t>
            </a:r>
          </a:p>
        </p:txBody>
      </p:sp>
      <p:grpSp>
        <p:nvGrpSpPr>
          <p:cNvPr id="28" name="Group 27">
            <a:extLst>
              <a:ext uri="{FF2B5EF4-FFF2-40B4-BE49-F238E27FC236}">
                <a16:creationId xmlns:a16="http://schemas.microsoft.com/office/drawing/2014/main" id="{C72BE23A-4A93-4FC0-890C-4852ACC8DD61}"/>
              </a:ext>
            </a:extLst>
          </p:cNvPr>
          <p:cNvGrpSpPr/>
          <p:nvPr/>
        </p:nvGrpSpPr>
        <p:grpSpPr>
          <a:xfrm>
            <a:off x="8700166" y="2049977"/>
            <a:ext cx="3647144" cy="2010662"/>
            <a:chOff x="8457799" y="2018576"/>
            <a:chExt cx="3647144" cy="2010662"/>
          </a:xfrm>
        </p:grpSpPr>
        <p:sp>
          <p:nvSpPr>
            <p:cNvPr id="6" name="Rounded Rectangle 51">
              <a:extLst>
                <a:ext uri="{FF2B5EF4-FFF2-40B4-BE49-F238E27FC236}">
                  <a16:creationId xmlns:a16="http://schemas.microsoft.com/office/drawing/2014/main" id="{4A7F7F3D-6467-4D73-90DC-0A97B1E0BE14}"/>
                </a:ext>
              </a:extLst>
            </p:cNvPr>
            <p:cNvSpPr/>
            <p:nvPr/>
          </p:nvSpPr>
          <p:spPr>
            <a:xfrm>
              <a:off x="8528277" y="2018576"/>
              <a:ext cx="3037625" cy="201066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222CB20B-7713-4A86-B3E1-331C9F7B6BBB}"/>
                </a:ext>
              </a:extLst>
            </p:cNvPr>
            <p:cNvSpPr txBox="1"/>
            <p:nvPr/>
          </p:nvSpPr>
          <p:spPr>
            <a:xfrm rot="288242">
              <a:off x="9420767" y="3499923"/>
              <a:ext cx="2684176" cy="400110"/>
            </a:xfrm>
            <a:prstGeom prst="rect">
              <a:avLst/>
            </a:prstGeom>
            <a:noFill/>
          </p:spPr>
          <p:txBody>
            <a:bodyPr wrap="square" rtlCol="0">
              <a:spAutoFit/>
            </a:bodyPr>
            <a:lstStyle/>
            <a:p>
              <a:pPr algn="l"/>
              <a:r>
                <a:rPr lang="en-GB" sz="2000" dirty="0" err="1">
                  <a:solidFill>
                    <a:schemeClr val="bg1"/>
                  </a:solidFill>
                  <a:latin typeface="Century Gothic" panose="020B0502020202020204" pitchFamily="34" charset="0"/>
                </a:rPr>
                <a:t>nach</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Malbun</a:t>
              </a:r>
              <a:endParaRPr lang="en-GB" sz="2000"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67BDB3EA-EEE8-44CD-802F-55FD464A73B9}"/>
                </a:ext>
              </a:extLst>
            </p:cNvPr>
            <p:cNvSpPr txBox="1"/>
            <p:nvPr/>
          </p:nvSpPr>
          <p:spPr>
            <a:xfrm rot="20907267">
              <a:off x="8629062" y="2817893"/>
              <a:ext cx="3387135" cy="400110"/>
            </a:xfrm>
            <a:prstGeom prst="rect">
              <a:avLst/>
            </a:prstGeom>
            <a:noFill/>
          </p:spPr>
          <p:txBody>
            <a:bodyPr wrap="square" rtlCol="0">
              <a:spAutoFit/>
            </a:bodyPr>
            <a:lstStyle/>
            <a:p>
              <a:pPr algn="l"/>
              <a:r>
                <a:rPr lang="en-GB" sz="2000" dirty="0">
                  <a:solidFill>
                    <a:schemeClr val="bg1"/>
                  </a:solidFill>
                  <a:latin typeface="Century Gothic" panose="020B0502020202020204" pitchFamily="34" charset="0"/>
                </a:rPr>
                <a:t>ich </a:t>
              </a:r>
              <a:r>
                <a:rPr lang="en-GB" sz="2000" dirty="0" err="1">
                  <a:solidFill>
                    <a:schemeClr val="bg1"/>
                  </a:solidFill>
                  <a:latin typeface="Century Gothic" panose="020B0502020202020204" pitchFamily="34" charset="0"/>
                </a:rPr>
                <a:t>fahre</a:t>
              </a:r>
              <a:endParaRPr lang="en-GB" sz="2000" dirty="0">
                <a:solidFill>
                  <a:schemeClr val="bg1"/>
                </a:solidFill>
                <a:latin typeface="Century Gothic" panose="020B0502020202020204" pitchFamily="34" charset="0"/>
              </a:endParaRPr>
            </a:p>
          </p:txBody>
        </p:sp>
        <p:sp>
          <p:nvSpPr>
            <p:cNvPr id="10" name="TextBox 9">
              <a:extLst>
                <a:ext uri="{FF2B5EF4-FFF2-40B4-BE49-F238E27FC236}">
                  <a16:creationId xmlns:a16="http://schemas.microsoft.com/office/drawing/2014/main" id="{F5C4AAD2-C684-41BA-8333-470B3F166308}"/>
                </a:ext>
              </a:extLst>
            </p:cNvPr>
            <p:cNvSpPr txBox="1"/>
            <p:nvPr/>
          </p:nvSpPr>
          <p:spPr>
            <a:xfrm rot="20950219">
              <a:off x="8457799" y="2254224"/>
              <a:ext cx="2643290" cy="400110"/>
            </a:xfrm>
            <a:prstGeom prst="rect">
              <a:avLst/>
            </a:prstGeom>
            <a:noFill/>
          </p:spPr>
          <p:txBody>
            <a:bodyPr wrap="square" rtlCol="0">
              <a:spAutoFit/>
            </a:bodyPr>
            <a:lstStyle/>
            <a:p>
              <a:pPr algn="ctr"/>
              <a:r>
                <a:rPr lang="en-GB" sz="2000" dirty="0" err="1">
                  <a:solidFill>
                    <a:schemeClr val="bg1"/>
                  </a:solidFill>
                  <a:latin typeface="Century Gothic" panose="020B0502020202020204" pitchFamily="34" charset="0"/>
                </a:rPr>
                <a:t>mit</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dem</a:t>
              </a:r>
              <a:r>
                <a:rPr lang="en-GB" sz="2000" dirty="0">
                  <a:solidFill>
                    <a:schemeClr val="bg1"/>
                  </a:solidFill>
                  <a:latin typeface="Century Gothic" panose="020B0502020202020204" pitchFamily="34" charset="0"/>
                </a:rPr>
                <a:t> Bus</a:t>
              </a:r>
            </a:p>
          </p:txBody>
        </p:sp>
        <p:sp>
          <p:nvSpPr>
            <p:cNvPr id="11" name="TextBox 10">
              <a:extLst>
                <a:ext uri="{FF2B5EF4-FFF2-40B4-BE49-F238E27FC236}">
                  <a16:creationId xmlns:a16="http://schemas.microsoft.com/office/drawing/2014/main" id="{76F72549-57AA-4125-AAA1-3BDFDA59944D}"/>
                </a:ext>
              </a:extLst>
            </p:cNvPr>
            <p:cNvSpPr txBox="1"/>
            <p:nvPr/>
          </p:nvSpPr>
          <p:spPr>
            <a:xfrm rot="388898">
              <a:off x="9522395" y="2707470"/>
              <a:ext cx="2067156" cy="400110"/>
            </a:xfrm>
            <a:prstGeom prst="rect">
              <a:avLst/>
            </a:prstGeom>
            <a:noFill/>
          </p:spPr>
          <p:txBody>
            <a:bodyPr wrap="square" rtlCol="0">
              <a:spAutoFit/>
            </a:bodyPr>
            <a:lstStyle/>
            <a:p>
              <a:pPr algn="ctr"/>
              <a:r>
                <a:rPr lang="en-GB" sz="2000" dirty="0" err="1">
                  <a:solidFill>
                    <a:schemeClr val="bg1"/>
                  </a:solidFill>
                  <a:latin typeface="Century Gothic" panose="020B0502020202020204" pitchFamily="34" charset="0"/>
                </a:rPr>
                <a:t>nachmittags</a:t>
              </a:r>
              <a:endParaRPr lang="en-GB" sz="2000" dirty="0">
                <a:solidFill>
                  <a:schemeClr val="bg1"/>
                </a:solidFill>
                <a:latin typeface="Century Gothic" panose="020B0502020202020204" pitchFamily="34" charset="0"/>
              </a:endParaRPr>
            </a:p>
          </p:txBody>
        </p:sp>
      </p:grpSp>
      <p:graphicFrame>
        <p:nvGraphicFramePr>
          <p:cNvPr id="12" name="Table 13">
            <a:extLst>
              <a:ext uri="{FF2B5EF4-FFF2-40B4-BE49-F238E27FC236}">
                <a16:creationId xmlns:a16="http://schemas.microsoft.com/office/drawing/2014/main" id="{9F2F7CE6-FF2E-4679-B57D-9748B45D77C8}"/>
              </a:ext>
            </a:extLst>
          </p:cNvPr>
          <p:cNvGraphicFramePr>
            <a:graphicFrameLocks noGrp="1"/>
          </p:cNvGraphicFramePr>
          <p:nvPr/>
        </p:nvGraphicFramePr>
        <p:xfrm>
          <a:off x="500762" y="2356592"/>
          <a:ext cx="6190324" cy="1355118"/>
        </p:xfrm>
        <a:graphic>
          <a:graphicData uri="http://schemas.openxmlformats.org/drawingml/2006/table">
            <a:tbl>
              <a:tblPr firstRow="1" bandRow="1">
                <a:tableStyleId>{00A15C55-8517-42AA-B614-E9B94910E393}</a:tableStyleId>
              </a:tblPr>
              <a:tblGrid>
                <a:gridCol w="1389822">
                  <a:extLst>
                    <a:ext uri="{9D8B030D-6E8A-4147-A177-3AD203B41FA5}">
                      <a16:colId xmlns:a16="http://schemas.microsoft.com/office/drawing/2014/main" val="2988232274"/>
                    </a:ext>
                  </a:extLst>
                </a:gridCol>
                <a:gridCol w="1705340">
                  <a:extLst>
                    <a:ext uri="{9D8B030D-6E8A-4147-A177-3AD203B41FA5}">
                      <a16:colId xmlns:a16="http://schemas.microsoft.com/office/drawing/2014/main" val="363095432"/>
                    </a:ext>
                  </a:extLst>
                </a:gridCol>
                <a:gridCol w="1547581">
                  <a:extLst>
                    <a:ext uri="{9D8B030D-6E8A-4147-A177-3AD203B41FA5}">
                      <a16:colId xmlns:a16="http://schemas.microsoft.com/office/drawing/2014/main" val="23482262"/>
                    </a:ext>
                  </a:extLst>
                </a:gridCol>
                <a:gridCol w="1547581">
                  <a:extLst>
                    <a:ext uri="{9D8B030D-6E8A-4147-A177-3AD203B41FA5}">
                      <a16:colId xmlns:a16="http://schemas.microsoft.com/office/drawing/2014/main" val="1976086280"/>
                    </a:ext>
                  </a:extLst>
                </a:gridCol>
              </a:tblGrid>
              <a:tr h="654078">
                <a:tc>
                  <a:txBody>
                    <a:bodyPr/>
                    <a:lstStyle/>
                    <a:p>
                      <a:pPr algn="ctr"/>
                      <a:r>
                        <a:rPr lang="en-GB" sz="2000" b="0" i="0" dirty="0" err="1">
                          <a:latin typeface="Century Gothic" panose="020B0502020202020204" pitchFamily="34" charset="0"/>
                        </a:rPr>
                        <a:t>Wer</a:t>
                      </a:r>
                      <a:r>
                        <a:rPr lang="en-GB" sz="2000" dirty="0"/>
                        <a:t>?</a:t>
                      </a:r>
                    </a:p>
                  </a:txBody>
                  <a:tcPr anchor="ctr"/>
                </a:tc>
                <a:tc>
                  <a:txBody>
                    <a:bodyPr/>
                    <a:lstStyle/>
                    <a:p>
                      <a:pPr algn="ctr"/>
                      <a:r>
                        <a:rPr lang="en-GB" sz="2000" b="0" i="0" dirty="0" err="1">
                          <a:latin typeface="Century Gothic" panose="020B0502020202020204" pitchFamily="34" charset="0"/>
                        </a:rPr>
                        <a:t>Wann</a:t>
                      </a:r>
                      <a:r>
                        <a:rPr lang="en-GB" sz="2000" dirty="0"/>
                        <a:t>?</a:t>
                      </a:r>
                    </a:p>
                  </a:txBody>
                  <a:tcPr anchor="ctr"/>
                </a:tc>
                <a:tc>
                  <a:txBody>
                    <a:bodyPr/>
                    <a:lstStyle/>
                    <a:p>
                      <a:pPr algn="ctr"/>
                      <a:r>
                        <a:rPr lang="en-GB" sz="2000" b="0" i="0" dirty="0">
                          <a:latin typeface="Century Gothic" panose="020B0502020202020204" pitchFamily="34" charset="0"/>
                        </a:rPr>
                        <a:t>Wie?</a:t>
                      </a:r>
                    </a:p>
                  </a:txBody>
                  <a:tcPr anchor="ctr"/>
                </a:tc>
                <a:tc>
                  <a:txBody>
                    <a:bodyPr/>
                    <a:lstStyle/>
                    <a:p>
                      <a:pPr algn="ctr"/>
                      <a:r>
                        <a:rPr lang="en-GB" sz="2000" b="0" i="0" dirty="0">
                          <a:latin typeface="Century Gothic" panose="020B0502020202020204" pitchFamily="34" charset="0"/>
                        </a:rPr>
                        <a:t>Wo?</a:t>
                      </a:r>
                    </a:p>
                  </a:txBody>
                  <a:tcPr anchor="ctr"/>
                </a:tc>
                <a:extLst>
                  <a:ext uri="{0D108BD9-81ED-4DB2-BD59-A6C34878D82A}">
                    <a16:rowId xmlns:a16="http://schemas.microsoft.com/office/drawing/2014/main" val="2505545143"/>
                  </a:ext>
                </a:extLst>
              </a:tr>
              <a:tr h="654078">
                <a:tc>
                  <a:txBody>
                    <a:bodyPr/>
                    <a:lstStyle/>
                    <a:p>
                      <a:pPr algn="ctr"/>
                      <a:r>
                        <a:rPr lang="en-GB" sz="2000" b="0" i="0" dirty="0">
                          <a:solidFill>
                            <a:srgbClr val="002060"/>
                          </a:solidFill>
                          <a:latin typeface="Century Gothic" panose="020B0502020202020204" pitchFamily="34" charset="0"/>
                        </a:rPr>
                        <a:t>du</a:t>
                      </a:r>
                    </a:p>
                  </a:txBody>
                  <a:tcPr anchor="ctr"/>
                </a:tc>
                <a:tc>
                  <a:txBody>
                    <a:bodyPr/>
                    <a:lstStyle/>
                    <a:p>
                      <a:pPr algn="ctr"/>
                      <a:endParaRPr lang="en-GB" sz="2000" b="0" i="0" dirty="0">
                        <a:solidFill>
                          <a:srgbClr val="002060"/>
                        </a:solidFill>
                        <a:latin typeface="Century Gothic" panose="020B0502020202020204" pitchFamily="34" charset="0"/>
                      </a:endParaRPr>
                    </a:p>
                  </a:txBody>
                  <a:tcPr anchor="ctr"/>
                </a:tc>
                <a:tc>
                  <a:txBody>
                    <a:bodyPr/>
                    <a:lstStyle/>
                    <a:p>
                      <a:pPr algn="ctr"/>
                      <a:endParaRPr lang="en-GB" sz="2000" b="0" i="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dirty="0" err="1">
                          <a:solidFill>
                            <a:srgbClr val="002060"/>
                          </a:solidFill>
                          <a:latin typeface="Century Gothic" panose="020B0502020202020204" pitchFamily="34" charset="0"/>
                        </a:rPr>
                        <a:t>nach</a:t>
                      </a:r>
                      <a:r>
                        <a:rPr lang="en-GB" sz="2000" dirty="0">
                          <a:solidFill>
                            <a:srgbClr val="002060"/>
                          </a:solidFill>
                        </a:rPr>
                        <a:t> </a:t>
                      </a:r>
                      <a:r>
                        <a:rPr lang="en-GB" sz="2000" dirty="0" err="1">
                          <a:solidFill>
                            <a:srgbClr val="002060"/>
                          </a:solidFill>
                        </a:rPr>
                        <a:t>Malbun</a:t>
                      </a:r>
                      <a:endParaRPr lang="en-GB" sz="2000" dirty="0">
                        <a:solidFill>
                          <a:srgbClr val="002060"/>
                        </a:solidFill>
                      </a:endParaRPr>
                    </a:p>
                  </a:txBody>
                  <a:tcPr anchor="ctr"/>
                </a:tc>
                <a:extLst>
                  <a:ext uri="{0D108BD9-81ED-4DB2-BD59-A6C34878D82A}">
                    <a16:rowId xmlns:a16="http://schemas.microsoft.com/office/drawing/2014/main" val="3731368824"/>
                  </a:ext>
                </a:extLst>
              </a:tr>
            </a:tbl>
          </a:graphicData>
        </a:graphic>
      </p:graphicFrame>
      <p:grpSp>
        <p:nvGrpSpPr>
          <p:cNvPr id="26" name="Group 25">
            <a:extLst>
              <a:ext uri="{FF2B5EF4-FFF2-40B4-BE49-F238E27FC236}">
                <a16:creationId xmlns:a16="http://schemas.microsoft.com/office/drawing/2014/main" id="{1871B961-6587-485E-90E1-BF4D98659686}"/>
              </a:ext>
            </a:extLst>
          </p:cNvPr>
          <p:cNvGrpSpPr/>
          <p:nvPr/>
        </p:nvGrpSpPr>
        <p:grpSpPr>
          <a:xfrm>
            <a:off x="8135933" y="2055957"/>
            <a:ext cx="4098415" cy="2010662"/>
            <a:chOff x="9669281" y="4214563"/>
            <a:chExt cx="4098415" cy="2010662"/>
          </a:xfrm>
        </p:grpSpPr>
        <p:sp>
          <p:nvSpPr>
            <p:cNvPr id="13" name="Rounded Rectangle 51">
              <a:extLst>
                <a:ext uri="{FF2B5EF4-FFF2-40B4-BE49-F238E27FC236}">
                  <a16:creationId xmlns:a16="http://schemas.microsoft.com/office/drawing/2014/main" id="{A8D96D88-E9EE-4796-B3F1-1887D9FF59AE}"/>
                </a:ext>
              </a:extLst>
            </p:cNvPr>
            <p:cNvSpPr/>
            <p:nvPr/>
          </p:nvSpPr>
          <p:spPr>
            <a:xfrm>
              <a:off x="10322629" y="4214563"/>
              <a:ext cx="3037625" cy="201066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27FA68EC-CD1A-4587-8D39-0DA1529D142E}"/>
                </a:ext>
              </a:extLst>
            </p:cNvPr>
            <p:cNvSpPr txBox="1"/>
            <p:nvPr/>
          </p:nvSpPr>
          <p:spPr>
            <a:xfrm rot="288242">
              <a:off x="11083520" y="5693777"/>
              <a:ext cx="2684176" cy="400110"/>
            </a:xfrm>
            <a:prstGeom prst="rect">
              <a:avLst/>
            </a:prstGeom>
            <a:noFill/>
          </p:spPr>
          <p:txBody>
            <a:bodyPr wrap="square" rtlCol="0">
              <a:spAutoFit/>
            </a:bodyPr>
            <a:lstStyle/>
            <a:p>
              <a:pPr algn="l"/>
              <a:r>
                <a:rPr lang="en-GB" sz="2000" dirty="0" err="1">
                  <a:solidFill>
                    <a:schemeClr val="bg1"/>
                  </a:solidFill>
                  <a:latin typeface="Century Gothic" panose="020B0502020202020204" pitchFamily="34" charset="0"/>
                </a:rPr>
                <a:t>nach</a:t>
              </a:r>
              <a:r>
                <a:rPr lang="en-GB" sz="2000" dirty="0">
                  <a:solidFill>
                    <a:schemeClr val="bg1"/>
                  </a:solidFill>
                  <a:latin typeface="Century Gothic" panose="020B0502020202020204" pitchFamily="34" charset="0"/>
                </a:rPr>
                <a:t> Vaduz</a:t>
              </a:r>
            </a:p>
          </p:txBody>
        </p:sp>
        <p:sp>
          <p:nvSpPr>
            <p:cNvPr id="15" name="TextBox 14">
              <a:extLst>
                <a:ext uri="{FF2B5EF4-FFF2-40B4-BE49-F238E27FC236}">
                  <a16:creationId xmlns:a16="http://schemas.microsoft.com/office/drawing/2014/main" id="{A7152BAE-838D-4013-9559-9EA5CE0B92B5}"/>
                </a:ext>
              </a:extLst>
            </p:cNvPr>
            <p:cNvSpPr txBox="1"/>
            <p:nvPr/>
          </p:nvSpPr>
          <p:spPr>
            <a:xfrm rot="20907267">
              <a:off x="10934424" y="4943787"/>
              <a:ext cx="2175978" cy="400110"/>
            </a:xfrm>
            <a:prstGeom prst="rect">
              <a:avLst/>
            </a:prstGeom>
            <a:noFill/>
          </p:spPr>
          <p:txBody>
            <a:bodyPr wrap="square" rtlCol="0">
              <a:spAutoFit/>
            </a:bodyPr>
            <a:lstStyle/>
            <a:p>
              <a:pPr algn="l"/>
              <a:r>
                <a:rPr lang="en-GB" sz="2000" dirty="0" err="1">
                  <a:solidFill>
                    <a:schemeClr val="bg1"/>
                  </a:solidFill>
                  <a:latin typeface="Century Gothic" panose="020B0502020202020204" pitchFamily="34" charset="0"/>
                </a:rPr>
                <a:t>wir</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fahren</a:t>
              </a:r>
              <a:endParaRPr lang="en-GB" sz="2000" dirty="0">
                <a:solidFill>
                  <a:schemeClr val="bg1"/>
                </a:solidFill>
                <a:latin typeface="Century Gothic" panose="020B0502020202020204" pitchFamily="34" charset="0"/>
              </a:endParaRPr>
            </a:p>
          </p:txBody>
        </p:sp>
        <p:sp>
          <p:nvSpPr>
            <p:cNvPr id="16" name="TextBox 15">
              <a:extLst>
                <a:ext uri="{FF2B5EF4-FFF2-40B4-BE49-F238E27FC236}">
                  <a16:creationId xmlns:a16="http://schemas.microsoft.com/office/drawing/2014/main" id="{47354E5C-9E93-4F6B-AF31-6D64BC1936DF}"/>
                </a:ext>
              </a:extLst>
            </p:cNvPr>
            <p:cNvSpPr txBox="1"/>
            <p:nvPr/>
          </p:nvSpPr>
          <p:spPr>
            <a:xfrm rot="20950219">
              <a:off x="9669281" y="4510531"/>
              <a:ext cx="2643290" cy="400110"/>
            </a:xfrm>
            <a:prstGeom prst="rect">
              <a:avLst/>
            </a:prstGeom>
            <a:noFill/>
          </p:spPr>
          <p:txBody>
            <a:bodyPr wrap="square" rtlCol="0">
              <a:spAutoFit/>
            </a:bodyPr>
            <a:lstStyle/>
            <a:p>
              <a:pPr algn="ctr"/>
              <a:r>
                <a:rPr lang="en-GB" sz="2000" dirty="0" err="1">
                  <a:solidFill>
                    <a:schemeClr val="bg1"/>
                  </a:solidFill>
                  <a:latin typeface="Century Gothic" panose="020B0502020202020204" pitchFamily="34" charset="0"/>
                </a:rPr>
                <a:t>gern</a:t>
              </a:r>
              <a:endParaRPr lang="en-GB" sz="2000" dirty="0">
                <a:solidFill>
                  <a:schemeClr val="bg1"/>
                </a:solidFill>
                <a:latin typeface="Century Gothic" panose="020B0502020202020204" pitchFamily="34" charset="0"/>
              </a:endParaRPr>
            </a:p>
          </p:txBody>
        </p:sp>
        <p:sp>
          <p:nvSpPr>
            <p:cNvPr id="17" name="TextBox 16">
              <a:extLst>
                <a:ext uri="{FF2B5EF4-FFF2-40B4-BE49-F238E27FC236}">
                  <a16:creationId xmlns:a16="http://schemas.microsoft.com/office/drawing/2014/main" id="{470A21AE-D52E-468F-BEC6-864576D0F8C9}"/>
                </a:ext>
              </a:extLst>
            </p:cNvPr>
            <p:cNvSpPr txBox="1"/>
            <p:nvPr/>
          </p:nvSpPr>
          <p:spPr>
            <a:xfrm rot="388898">
              <a:off x="11256478" y="4543549"/>
              <a:ext cx="2067156" cy="400110"/>
            </a:xfrm>
            <a:prstGeom prst="rect">
              <a:avLst/>
            </a:prstGeom>
            <a:noFill/>
          </p:spPr>
          <p:txBody>
            <a:bodyPr wrap="square" rtlCol="0">
              <a:spAutoFit/>
            </a:bodyPr>
            <a:lstStyle/>
            <a:p>
              <a:pPr algn="ctr"/>
              <a:r>
                <a:rPr lang="en-GB" sz="2000" dirty="0">
                  <a:solidFill>
                    <a:schemeClr val="bg1"/>
                  </a:solidFill>
                  <a:latin typeface="Century Gothic" panose="020B0502020202020204" pitchFamily="34" charset="0"/>
                </a:rPr>
                <a:t>morgens</a:t>
              </a:r>
            </a:p>
          </p:txBody>
        </p:sp>
      </p:grpSp>
      <p:pic>
        <p:nvPicPr>
          <p:cNvPr id="1026" name="Picture 2" descr="Buddy, Chat, Person, Messaging, Instant, Chatting">
            <a:extLst>
              <a:ext uri="{FF2B5EF4-FFF2-40B4-BE49-F238E27FC236}">
                <a16:creationId xmlns:a16="http://schemas.microsoft.com/office/drawing/2014/main" id="{9ECEBD48-562F-4D85-86CE-2B536ED0CD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659" t="68107"/>
          <a:stretch/>
        </p:blipFill>
        <p:spPr bwMode="auto">
          <a:xfrm>
            <a:off x="684477" y="4018353"/>
            <a:ext cx="1648052" cy="21872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uddy, Chat, Person, Messaging, Instant, Chatting">
            <a:extLst>
              <a:ext uri="{FF2B5EF4-FFF2-40B4-BE49-F238E27FC236}">
                <a16:creationId xmlns:a16="http://schemas.microsoft.com/office/drawing/2014/main" id="{8C26871E-3ED7-42F5-861D-559F1B1429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308" r="70502"/>
          <a:stretch/>
        </p:blipFill>
        <p:spPr bwMode="auto">
          <a:xfrm>
            <a:off x="9200212" y="4371083"/>
            <a:ext cx="1503196" cy="2104872"/>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69DE4F98-9CB9-4C17-A4CB-17F7363E2788}"/>
              </a:ext>
            </a:extLst>
          </p:cNvPr>
          <p:cNvSpPr/>
          <p:nvPr/>
        </p:nvSpPr>
        <p:spPr>
          <a:xfrm>
            <a:off x="2536769" y="4084125"/>
            <a:ext cx="2633539" cy="1931865"/>
          </a:xfrm>
          <a:prstGeom prst="wedgeRoundRectCallout">
            <a:avLst>
              <a:gd name="adj1" fmla="val -65064"/>
              <a:gd name="adj2" fmla="val -13985"/>
              <a:gd name="adj3" fmla="val 16667"/>
            </a:avLst>
          </a:prstGeom>
          <a:solidFill>
            <a:srgbClr val="FFE8CB"/>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Was </a:t>
            </a:r>
            <a:r>
              <a:rPr lang="en-GB" sz="2000" dirty="0" err="1">
                <a:solidFill>
                  <a:srgbClr val="002060"/>
                </a:solidFill>
                <a:latin typeface="Century Gothic" panose="020B0502020202020204" pitchFamily="34" charset="0"/>
              </a:rPr>
              <a:t>machst</a:t>
            </a:r>
            <a:r>
              <a:rPr lang="en-GB" sz="2000" dirty="0">
                <a:solidFill>
                  <a:srgbClr val="002060"/>
                </a:solidFill>
                <a:latin typeface="Century Gothic" panose="020B0502020202020204" pitchFamily="34" charset="0"/>
              </a:rPr>
              <a:t> du in </a:t>
            </a:r>
            <a:r>
              <a:rPr lang="en-GB" sz="2000" dirty="0" err="1">
                <a:solidFill>
                  <a:srgbClr val="002060"/>
                </a:solidFill>
                <a:latin typeface="Century Gothic" panose="020B0502020202020204" pitchFamily="34" charset="0"/>
              </a:rPr>
              <a:t>Malbun</a:t>
            </a:r>
            <a:r>
              <a:rPr lang="en-GB" sz="2000" dirty="0">
                <a:solidFill>
                  <a:srgbClr val="002060"/>
                </a:solidFill>
                <a:latin typeface="Century Gothic" panose="020B0502020202020204" pitchFamily="34" charset="0"/>
              </a:rPr>
              <a:t>?</a:t>
            </a:r>
          </a:p>
        </p:txBody>
      </p:sp>
      <p:sp>
        <p:nvSpPr>
          <p:cNvPr id="20" name="Speech Bubble: Rectangle with Corners Rounded 19">
            <a:extLst>
              <a:ext uri="{FF2B5EF4-FFF2-40B4-BE49-F238E27FC236}">
                <a16:creationId xmlns:a16="http://schemas.microsoft.com/office/drawing/2014/main" id="{49A541F4-4886-414B-BDC1-1487FB423D6C}"/>
              </a:ext>
            </a:extLst>
          </p:cNvPr>
          <p:cNvSpPr/>
          <p:nvPr/>
        </p:nvSpPr>
        <p:spPr>
          <a:xfrm>
            <a:off x="5625493" y="4141851"/>
            <a:ext cx="3037625" cy="2081273"/>
          </a:xfrm>
          <a:prstGeom prst="wedgeRoundRectCallout">
            <a:avLst>
              <a:gd name="adj1" fmla="val 67074"/>
              <a:gd name="adj2" fmla="val -8633"/>
              <a:gd name="adj3" fmla="val 16667"/>
            </a:avLst>
          </a:prstGeom>
          <a:solidFill>
            <a:schemeClr val="accent5">
              <a:lumMod val="50000"/>
            </a:schemeClr>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Ich </a:t>
            </a:r>
            <a:r>
              <a:rPr lang="en-GB" sz="2000" dirty="0" err="1">
                <a:latin typeface="Century Gothic" panose="020B0502020202020204" pitchFamily="34" charset="0"/>
              </a:rPr>
              <a:t>fahre</a:t>
            </a:r>
            <a:r>
              <a:rPr lang="en-GB" sz="2000" dirty="0">
                <a:latin typeface="Century Gothic" panose="020B0502020202020204" pitchFamily="34" charset="0"/>
              </a:rPr>
              <a:t> </a:t>
            </a:r>
            <a:r>
              <a:rPr lang="en-GB" sz="2000" dirty="0" err="1">
                <a:latin typeface="Century Gothic" panose="020B0502020202020204" pitchFamily="34" charset="0"/>
              </a:rPr>
              <a:t>nachmittags</a:t>
            </a:r>
            <a:r>
              <a:rPr lang="en-GB" sz="2000" dirty="0">
                <a:latin typeface="Century Gothic" panose="020B0502020202020204" pitchFamily="34" charset="0"/>
              </a:rPr>
              <a:t> </a:t>
            </a:r>
            <a:br>
              <a:rPr lang="en-GB" sz="2000" dirty="0">
                <a:latin typeface="Century Gothic" panose="020B0502020202020204" pitchFamily="34" charset="0"/>
              </a:rPr>
            </a:br>
            <a:r>
              <a:rPr lang="en-GB" sz="2000" dirty="0" err="1">
                <a:latin typeface="Century Gothic" panose="020B0502020202020204" pitchFamily="34" charset="0"/>
              </a:rPr>
              <a:t>mit</a:t>
            </a:r>
            <a:r>
              <a:rPr lang="en-GB" sz="2000" dirty="0">
                <a:latin typeface="Century Gothic" panose="020B0502020202020204" pitchFamily="34" charset="0"/>
              </a:rPr>
              <a:t> </a:t>
            </a:r>
            <a:r>
              <a:rPr lang="en-GB" sz="2000" dirty="0" err="1">
                <a:latin typeface="Century Gothic" panose="020B0502020202020204" pitchFamily="34" charset="0"/>
              </a:rPr>
              <a:t>dem</a:t>
            </a:r>
            <a:r>
              <a:rPr lang="en-GB" sz="2000" dirty="0">
                <a:latin typeface="Century Gothic" panose="020B0502020202020204" pitchFamily="34" charset="0"/>
              </a:rPr>
              <a:t> Bus </a:t>
            </a:r>
            <a:br>
              <a:rPr lang="en-GB" sz="2000" dirty="0">
                <a:latin typeface="Century Gothic" panose="020B0502020202020204" pitchFamily="34" charset="0"/>
              </a:rPr>
            </a:br>
            <a:r>
              <a:rPr lang="en-GB" sz="2000" dirty="0" err="1">
                <a:latin typeface="Century Gothic" panose="020B0502020202020204" pitchFamily="34" charset="0"/>
              </a:rPr>
              <a:t>nach</a:t>
            </a:r>
            <a:r>
              <a:rPr lang="en-GB" sz="2000" dirty="0">
                <a:latin typeface="Century Gothic" panose="020B0502020202020204" pitchFamily="34" charset="0"/>
              </a:rPr>
              <a:t> </a:t>
            </a:r>
            <a:r>
              <a:rPr lang="en-GB" sz="2000" dirty="0" err="1">
                <a:latin typeface="Century Gothic" panose="020B0502020202020204" pitchFamily="34" charset="0"/>
              </a:rPr>
              <a:t>Malbun</a:t>
            </a:r>
            <a:r>
              <a:rPr lang="en-GB" sz="2000" dirty="0">
                <a:latin typeface="Century Gothic" panose="020B0502020202020204" pitchFamily="34" charset="0"/>
              </a:rPr>
              <a:t>.</a:t>
            </a:r>
          </a:p>
        </p:txBody>
      </p:sp>
      <p:sp>
        <p:nvSpPr>
          <p:cNvPr id="22" name="Speech Bubble: Rectangle with Corners Rounded 21">
            <a:extLst>
              <a:ext uri="{FF2B5EF4-FFF2-40B4-BE49-F238E27FC236}">
                <a16:creationId xmlns:a16="http://schemas.microsoft.com/office/drawing/2014/main" id="{B88EF6D6-C9CB-4073-B5CD-B31C53F8097B}"/>
              </a:ext>
            </a:extLst>
          </p:cNvPr>
          <p:cNvSpPr/>
          <p:nvPr/>
        </p:nvSpPr>
        <p:spPr>
          <a:xfrm>
            <a:off x="2515688" y="4094945"/>
            <a:ext cx="2633539" cy="1931865"/>
          </a:xfrm>
          <a:prstGeom prst="wedgeRoundRectCallout">
            <a:avLst>
              <a:gd name="adj1" fmla="val -65533"/>
              <a:gd name="adj2" fmla="val -13985"/>
              <a:gd name="adj3" fmla="val 16667"/>
            </a:avLst>
          </a:prstGeom>
          <a:solidFill>
            <a:srgbClr val="FFE8CB"/>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Was </a:t>
            </a:r>
            <a:r>
              <a:rPr lang="en-GB" sz="2000" dirty="0" err="1">
                <a:solidFill>
                  <a:srgbClr val="002060"/>
                </a:solidFill>
                <a:latin typeface="Century Gothic" panose="020B0502020202020204" pitchFamily="34" charset="0"/>
              </a:rPr>
              <a:t>macht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ihr</a:t>
            </a:r>
            <a:r>
              <a:rPr lang="en-GB" sz="2000" dirty="0">
                <a:solidFill>
                  <a:srgbClr val="002060"/>
                </a:solidFill>
                <a:latin typeface="Century Gothic" panose="020B0502020202020204" pitchFamily="34" charset="0"/>
              </a:rPr>
              <a:t> morgens?</a:t>
            </a:r>
          </a:p>
        </p:txBody>
      </p:sp>
      <p:sp>
        <p:nvSpPr>
          <p:cNvPr id="23" name="Speech Bubble: Rectangle with Corners Rounded 22">
            <a:extLst>
              <a:ext uri="{FF2B5EF4-FFF2-40B4-BE49-F238E27FC236}">
                <a16:creationId xmlns:a16="http://schemas.microsoft.com/office/drawing/2014/main" id="{DB42F43C-3F58-4F42-91BA-3A6E55098A0C}"/>
              </a:ext>
            </a:extLst>
          </p:cNvPr>
          <p:cNvSpPr/>
          <p:nvPr/>
        </p:nvSpPr>
        <p:spPr>
          <a:xfrm>
            <a:off x="5625492" y="4155397"/>
            <a:ext cx="3037625" cy="2081273"/>
          </a:xfrm>
          <a:prstGeom prst="wedgeRoundRectCallout">
            <a:avLst>
              <a:gd name="adj1" fmla="val 67074"/>
              <a:gd name="adj2" fmla="val -8633"/>
              <a:gd name="adj3" fmla="val 16667"/>
            </a:avLst>
          </a:prstGeom>
          <a:solidFill>
            <a:schemeClr val="accent5">
              <a:lumMod val="50000"/>
            </a:schemeClr>
          </a:solidFill>
          <a:ln w="28575">
            <a:solidFill>
              <a:srgbClr val="D1DFE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Wir</a:t>
            </a:r>
            <a:r>
              <a:rPr lang="en-GB" sz="2000" dirty="0">
                <a:latin typeface="Century Gothic" panose="020B0502020202020204" pitchFamily="34" charset="0"/>
              </a:rPr>
              <a:t> </a:t>
            </a:r>
            <a:r>
              <a:rPr lang="en-GB" sz="2000" dirty="0" err="1">
                <a:latin typeface="Century Gothic" panose="020B0502020202020204" pitchFamily="34" charset="0"/>
              </a:rPr>
              <a:t>fahren</a:t>
            </a:r>
            <a:r>
              <a:rPr lang="en-GB" sz="2000" dirty="0">
                <a:latin typeface="Century Gothic" panose="020B0502020202020204" pitchFamily="34" charset="0"/>
              </a:rPr>
              <a:t> </a:t>
            </a:r>
            <a:br>
              <a:rPr lang="en-GB" sz="2000" dirty="0">
                <a:latin typeface="Century Gothic" panose="020B0502020202020204" pitchFamily="34" charset="0"/>
              </a:rPr>
            </a:br>
            <a:r>
              <a:rPr lang="en-GB" sz="2000" dirty="0">
                <a:latin typeface="Century Gothic" panose="020B0502020202020204" pitchFamily="34" charset="0"/>
              </a:rPr>
              <a:t>morgens </a:t>
            </a:r>
            <a:br>
              <a:rPr lang="en-GB" sz="2000" dirty="0">
                <a:latin typeface="Century Gothic" panose="020B0502020202020204" pitchFamily="34" charset="0"/>
              </a:rPr>
            </a:br>
            <a:r>
              <a:rPr lang="en-GB" sz="2000" dirty="0" err="1">
                <a:latin typeface="Century Gothic" panose="020B0502020202020204" pitchFamily="34" charset="0"/>
              </a:rPr>
              <a:t>gern</a:t>
            </a:r>
            <a:r>
              <a:rPr lang="en-GB" sz="2000" dirty="0">
                <a:latin typeface="Century Gothic" panose="020B0502020202020204" pitchFamily="34" charset="0"/>
              </a:rPr>
              <a:t> </a:t>
            </a:r>
            <a:br>
              <a:rPr lang="en-GB" sz="2000" dirty="0">
                <a:latin typeface="Century Gothic" panose="020B0502020202020204" pitchFamily="34" charset="0"/>
              </a:rPr>
            </a:br>
            <a:r>
              <a:rPr lang="en-GB" sz="2000" dirty="0" err="1">
                <a:latin typeface="Century Gothic" panose="020B0502020202020204" pitchFamily="34" charset="0"/>
              </a:rPr>
              <a:t>nach</a:t>
            </a:r>
            <a:r>
              <a:rPr lang="en-GB" sz="2000" dirty="0">
                <a:latin typeface="Century Gothic" panose="020B0502020202020204" pitchFamily="34" charset="0"/>
              </a:rPr>
              <a:t> Vaduz.</a:t>
            </a:r>
          </a:p>
        </p:txBody>
      </p:sp>
      <p:sp>
        <p:nvSpPr>
          <p:cNvPr id="19" name="TextBox 18">
            <a:extLst>
              <a:ext uri="{FF2B5EF4-FFF2-40B4-BE49-F238E27FC236}">
                <a16:creationId xmlns:a16="http://schemas.microsoft.com/office/drawing/2014/main" id="{4B5861E2-EED8-4FE0-9ECB-A5A779A0CDEB}"/>
              </a:ext>
            </a:extLst>
          </p:cNvPr>
          <p:cNvSpPr txBox="1"/>
          <p:nvPr/>
        </p:nvSpPr>
        <p:spPr>
          <a:xfrm>
            <a:off x="1650393" y="3141729"/>
            <a:ext cx="2182065" cy="400110"/>
          </a:xfrm>
          <a:prstGeom prst="rect">
            <a:avLst/>
          </a:prstGeom>
          <a:noFill/>
        </p:spPr>
        <p:txBody>
          <a:bodyPr wrap="square" rtlCol="0">
            <a:spAutoFit/>
          </a:bodyPr>
          <a:lstStyle/>
          <a:p>
            <a:pPr algn="ctr"/>
            <a:r>
              <a:rPr lang="en-GB" sz="2000" dirty="0" err="1">
                <a:solidFill>
                  <a:srgbClr val="002060"/>
                </a:solidFill>
                <a:latin typeface="Century Gothic" panose="020B0502020202020204" pitchFamily="34" charset="0"/>
              </a:rPr>
              <a:t>nachmittags</a:t>
            </a:r>
            <a:endParaRPr lang="en-GB" sz="2000"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183A6A4A-6B60-4CBB-B75B-E2359612CAC5}"/>
              </a:ext>
            </a:extLst>
          </p:cNvPr>
          <p:cNvSpPr txBox="1"/>
          <p:nvPr/>
        </p:nvSpPr>
        <p:spPr>
          <a:xfrm>
            <a:off x="3722913" y="3007776"/>
            <a:ext cx="1349828" cy="707886"/>
          </a:xfrm>
          <a:prstGeom prst="rect">
            <a:avLst/>
          </a:prstGeom>
          <a:noFill/>
        </p:spPr>
        <p:txBody>
          <a:bodyPr wrap="square" rtlCol="0">
            <a:spAutoFit/>
          </a:bodyPr>
          <a:lstStyle/>
          <a:p>
            <a:pPr algn="ctr"/>
            <a:r>
              <a:rPr lang="en-GB" sz="2000" dirty="0" err="1">
                <a:solidFill>
                  <a:srgbClr val="002060"/>
                </a:solidFill>
                <a:latin typeface="Century Gothic" panose="020B0502020202020204" pitchFamily="34" charset="0"/>
              </a:rPr>
              <a:t>mit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dem</a:t>
            </a:r>
            <a:r>
              <a:rPr lang="en-GB" sz="2000" dirty="0">
                <a:solidFill>
                  <a:srgbClr val="002060"/>
                </a:solidFill>
                <a:latin typeface="Century Gothic" panose="020B0502020202020204" pitchFamily="34" charset="0"/>
              </a:rPr>
              <a:t> Bus</a:t>
            </a:r>
          </a:p>
        </p:txBody>
      </p:sp>
      <p:graphicFrame>
        <p:nvGraphicFramePr>
          <p:cNvPr id="21" name="Table 13">
            <a:extLst>
              <a:ext uri="{FF2B5EF4-FFF2-40B4-BE49-F238E27FC236}">
                <a16:creationId xmlns:a16="http://schemas.microsoft.com/office/drawing/2014/main" id="{AEBA7830-2EEA-44E7-8881-039D334FF470}"/>
              </a:ext>
            </a:extLst>
          </p:cNvPr>
          <p:cNvGraphicFramePr>
            <a:graphicFrameLocks noGrp="1"/>
          </p:cNvGraphicFramePr>
          <p:nvPr/>
        </p:nvGraphicFramePr>
        <p:xfrm>
          <a:off x="500762" y="2380071"/>
          <a:ext cx="6190324" cy="1308156"/>
        </p:xfrm>
        <a:graphic>
          <a:graphicData uri="http://schemas.openxmlformats.org/drawingml/2006/table">
            <a:tbl>
              <a:tblPr firstRow="1" bandRow="1">
                <a:tableStyleId>{00A15C55-8517-42AA-B614-E9B94910E393}</a:tableStyleId>
              </a:tblPr>
              <a:tblGrid>
                <a:gridCol w="1547581">
                  <a:extLst>
                    <a:ext uri="{9D8B030D-6E8A-4147-A177-3AD203B41FA5}">
                      <a16:colId xmlns:a16="http://schemas.microsoft.com/office/drawing/2014/main" val="2988232274"/>
                    </a:ext>
                  </a:extLst>
                </a:gridCol>
                <a:gridCol w="1547581">
                  <a:extLst>
                    <a:ext uri="{9D8B030D-6E8A-4147-A177-3AD203B41FA5}">
                      <a16:colId xmlns:a16="http://schemas.microsoft.com/office/drawing/2014/main" val="363095432"/>
                    </a:ext>
                  </a:extLst>
                </a:gridCol>
                <a:gridCol w="1547581">
                  <a:extLst>
                    <a:ext uri="{9D8B030D-6E8A-4147-A177-3AD203B41FA5}">
                      <a16:colId xmlns:a16="http://schemas.microsoft.com/office/drawing/2014/main" val="23482262"/>
                    </a:ext>
                  </a:extLst>
                </a:gridCol>
                <a:gridCol w="1547581">
                  <a:extLst>
                    <a:ext uri="{9D8B030D-6E8A-4147-A177-3AD203B41FA5}">
                      <a16:colId xmlns:a16="http://schemas.microsoft.com/office/drawing/2014/main" val="1976086280"/>
                    </a:ext>
                  </a:extLst>
                </a:gridCol>
              </a:tblGrid>
              <a:tr h="654078">
                <a:tc>
                  <a:txBody>
                    <a:bodyPr/>
                    <a:lstStyle/>
                    <a:p>
                      <a:pPr algn="ctr"/>
                      <a:r>
                        <a:rPr lang="en-GB" sz="2000" b="0" i="0" dirty="0" err="1">
                          <a:latin typeface="Century Gothic" panose="020B0502020202020204" pitchFamily="34" charset="0"/>
                        </a:rPr>
                        <a:t>Wer</a:t>
                      </a:r>
                      <a:r>
                        <a:rPr lang="en-GB" sz="2000" dirty="0"/>
                        <a:t>?</a:t>
                      </a:r>
                    </a:p>
                  </a:txBody>
                  <a:tcPr anchor="ctr"/>
                </a:tc>
                <a:tc>
                  <a:txBody>
                    <a:bodyPr/>
                    <a:lstStyle/>
                    <a:p>
                      <a:pPr algn="ctr"/>
                      <a:r>
                        <a:rPr lang="en-GB" sz="2000" b="0" i="0" dirty="0" err="1">
                          <a:latin typeface="Century Gothic" panose="020B0502020202020204" pitchFamily="34" charset="0"/>
                        </a:rPr>
                        <a:t>Wann</a:t>
                      </a:r>
                      <a:r>
                        <a:rPr lang="en-GB" sz="2000" dirty="0"/>
                        <a:t>?</a:t>
                      </a:r>
                    </a:p>
                  </a:txBody>
                  <a:tcPr anchor="ctr"/>
                </a:tc>
                <a:tc>
                  <a:txBody>
                    <a:bodyPr/>
                    <a:lstStyle/>
                    <a:p>
                      <a:pPr algn="ctr"/>
                      <a:r>
                        <a:rPr lang="en-GB" sz="2000" b="0" i="0" dirty="0">
                          <a:latin typeface="Century Gothic" panose="020B0502020202020204" pitchFamily="34" charset="0"/>
                        </a:rPr>
                        <a:t>Wie?</a:t>
                      </a:r>
                    </a:p>
                  </a:txBody>
                  <a:tcPr anchor="ctr"/>
                </a:tc>
                <a:tc>
                  <a:txBody>
                    <a:bodyPr/>
                    <a:lstStyle/>
                    <a:p>
                      <a:pPr algn="ctr"/>
                      <a:r>
                        <a:rPr lang="en-GB" sz="2000" b="0" i="0" dirty="0">
                          <a:latin typeface="Century Gothic" panose="020B0502020202020204" pitchFamily="34" charset="0"/>
                        </a:rPr>
                        <a:t>Wo?</a:t>
                      </a:r>
                    </a:p>
                  </a:txBody>
                  <a:tcPr anchor="ctr"/>
                </a:tc>
                <a:extLst>
                  <a:ext uri="{0D108BD9-81ED-4DB2-BD59-A6C34878D82A}">
                    <a16:rowId xmlns:a16="http://schemas.microsoft.com/office/drawing/2014/main" val="2505545143"/>
                  </a:ext>
                </a:extLst>
              </a:tr>
              <a:tr h="654078">
                <a:tc>
                  <a:txBody>
                    <a:bodyPr/>
                    <a:lstStyle/>
                    <a:p>
                      <a:pPr algn="ctr"/>
                      <a:r>
                        <a:rPr lang="en-GB" sz="2000" b="0" i="0" dirty="0" err="1">
                          <a:solidFill>
                            <a:srgbClr val="002060"/>
                          </a:solidFill>
                          <a:latin typeface="Century Gothic" panose="020B0502020202020204" pitchFamily="34" charset="0"/>
                        </a:rPr>
                        <a:t>ihr</a:t>
                      </a:r>
                      <a:endParaRPr lang="en-GB" sz="2000" dirty="0">
                        <a:solidFill>
                          <a:srgbClr val="002060"/>
                        </a:solidFill>
                      </a:endParaRPr>
                    </a:p>
                  </a:txBody>
                  <a:tcPr anchor="ctr"/>
                </a:tc>
                <a:tc>
                  <a:txBody>
                    <a:bodyPr/>
                    <a:lstStyle/>
                    <a:p>
                      <a:pPr algn="ctr"/>
                      <a:r>
                        <a:rPr lang="en-GB" sz="2000" b="0" i="0" dirty="0">
                          <a:solidFill>
                            <a:srgbClr val="002060"/>
                          </a:solidFill>
                          <a:latin typeface="Century Gothic" panose="020B0502020202020204" pitchFamily="34" charset="0"/>
                        </a:rPr>
                        <a:t>morgens</a:t>
                      </a:r>
                    </a:p>
                  </a:txBody>
                  <a:tcPr anchor="ctr"/>
                </a:tc>
                <a:tc>
                  <a:txBody>
                    <a:bodyPr/>
                    <a:lstStyle/>
                    <a:p>
                      <a:pPr algn="ctr"/>
                      <a:endParaRPr lang="en-GB" sz="2000" b="0" i="0" dirty="0">
                        <a:latin typeface="Century Gothic" panose="020B0502020202020204" pitchFamily="34" charset="0"/>
                      </a:endParaRPr>
                    </a:p>
                  </a:txBody>
                  <a:tcPr anchor="ctr"/>
                </a:tc>
                <a:tc>
                  <a:txBody>
                    <a:bodyPr/>
                    <a:lstStyle/>
                    <a:p>
                      <a:pPr algn="ctr"/>
                      <a:endParaRPr lang="en-GB" sz="2000" b="0" i="0" dirty="0">
                        <a:latin typeface="Century Gothic" panose="020B0502020202020204" pitchFamily="34" charset="0"/>
                      </a:endParaRPr>
                    </a:p>
                  </a:txBody>
                  <a:tcPr anchor="ctr"/>
                </a:tc>
                <a:extLst>
                  <a:ext uri="{0D108BD9-81ED-4DB2-BD59-A6C34878D82A}">
                    <a16:rowId xmlns:a16="http://schemas.microsoft.com/office/drawing/2014/main" val="3731368824"/>
                  </a:ext>
                </a:extLst>
              </a:tr>
            </a:tbl>
          </a:graphicData>
        </a:graphic>
      </p:graphicFrame>
      <p:sp>
        <p:nvSpPr>
          <p:cNvPr id="24" name="TextBox 23">
            <a:extLst>
              <a:ext uri="{FF2B5EF4-FFF2-40B4-BE49-F238E27FC236}">
                <a16:creationId xmlns:a16="http://schemas.microsoft.com/office/drawing/2014/main" id="{7237985A-E397-435E-A4CE-D37BE71CB924}"/>
              </a:ext>
            </a:extLst>
          </p:cNvPr>
          <p:cNvSpPr txBox="1"/>
          <p:nvPr/>
        </p:nvSpPr>
        <p:spPr>
          <a:xfrm>
            <a:off x="3574258" y="3127882"/>
            <a:ext cx="1510019" cy="400110"/>
          </a:xfrm>
          <a:prstGeom prst="rect">
            <a:avLst/>
          </a:prstGeom>
          <a:noFill/>
        </p:spPr>
        <p:txBody>
          <a:bodyPr wrap="square" rtlCol="0">
            <a:spAutoFit/>
          </a:bodyPr>
          <a:lstStyle/>
          <a:p>
            <a:pPr algn="ctr"/>
            <a:r>
              <a:rPr lang="en-GB" sz="2000" dirty="0" err="1">
                <a:solidFill>
                  <a:srgbClr val="002060"/>
                </a:solidFill>
                <a:latin typeface="Century Gothic" panose="020B0502020202020204" pitchFamily="34" charset="0"/>
              </a:rPr>
              <a:t>gern</a:t>
            </a:r>
            <a:endParaRPr lang="en-GB" sz="2400" dirty="0">
              <a:solidFill>
                <a:srgbClr val="002060"/>
              </a:solidFill>
              <a:latin typeface="Century Gothic" panose="020B0502020202020204" pitchFamily="34" charset="0"/>
            </a:endParaRPr>
          </a:p>
        </p:txBody>
      </p:sp>
      <p:sp>
        <p:nvSpPr>
          <p:cNvPr id="27" name="TextBox 26">
            <a:extLst>
              <a:ext uri="{FF2B5EF4-FFF2-40B4-BE49-F238E27FC236}">
                <a16:creationId xmlns:a16="http://schemas.microsoft.com/office/drawing/2014/main" id="{4E4A2D61-E5DC-4F57-9696-9137D117241C}"/>
              </a:ext>
            </a:extLst>
          </p:cNvPr>
          <p:cNvSpPr txBox="1"/>
          <p:nvPr/>
        </p:nvSpPr>
        <p:spPr>
          <a:xfrm>
            <a:off x="5132593" y="2985236"/>
            <a:ext cx="1510019" cy="707886"/>
          </a:xfrm>
          <a:prstGeom prst="rect">
            <a:avLst/>
          </a:prstGeom>
          <a:noFill/>
        </p:spPr>
        <p:txBody>
          <a:bodyPr wrap="square" rtlCol="0">
            <a:spAutoFit/>
          </a:bodyPr>
          <a:lstStyle/>
          <a:p>
            <a:pPr algn="ctr"/>
            <a:r>
              <a:rPr lang="en-GB" sz="2000" dirty="0" err="1">
                <a:solidFill>
                  <a:srgbClr val="002060"/>
                </a:solidFill>
                <a:latin typeface="Century Gothic" panose="020B0502020202020204" pitchFamily="34" charset="0"/>
              </a:rPr>
              <a:t>nach</a:t>
            </a:r>
            <a:r>
              <a:rPr lang="en-GB" sz="2000" dirty="0">
                <a:solidFill>
                  <a:srgbClr val="002060"/>
                </a:solidFill>
                <a:latin typeface="Century Gothic" panose="020B0502020202020204" pitchFamily="34" charset="0"/>
              </a:rPr>
              <a:t> Vaduz</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38118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2" grpId="0" animBg="1"/>
      <p:bldP spid="23" grpId="0" animBg="1"/>
      <p:bldP spid="19" grpId="0"/>
      <p:bldP spid="25" grpId="0"/>
      <p:bldP spid="24"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Book, Study, Reading, Open, Empty, Pages, Bible, Diary">
            <a:extLst>
              <a:ext uri="{FF2B5EF4-FFF2-40B4-BE49-F238E27FC236}">
                <a16:creationId xmlns:a16="http://schemas.microsoft.com/office/drawing/2014/main" id="{4A0642F8-229F-499F-867D-2154AFC106D9}"/>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284206" y="1824527"/>
            <a:ext cx="11578280" cy="43538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300151" cy="869950"/>
          </a:xfrm>
          <a:prstGeom prst="rect">
            <a:avLst/>
          </a:prstGeom>
        </p:spPr>
      </p:pic>
      <p:sp>
        <p:nvSpPr>
          <p:cNvPr id="4" name="Title 3"/>
          <p:cNvSpPr>
            <a:spLocks noGrp="1"/>
          </p:cNvSpPr>
          <p:nvPr>
            <p:ph type="title"/>
          </p:nvPr>
        </p:nvSpPr>
        <p:spPr>
          <a:xfrm>
            <a:off x="0" y="294041"/>
            <a:ext cx="5776686" cy="707849"/>
          </a:xfrm>
        </p:spPr>
        <p:txBody>
          <a:bodyPr>
            <a:normAutofit/>
          </a:bodyPr>
          <a:lstStyle/>
          <a:p>
            <a:r>
              <a:rPr lang="en-GB" sz="3600" b="1" dirty="0" err="1">
                <a:solidFill>
                  <a:schemeClr val="bg1"/>
                </a:solidFill>
              </a:rPr>
              <a:t>Mias</a:t>
            </a:r>
            <a:r>
              <a:rPr lang="en-GB" sz="3600" b="1" dirty="0">
                <a:solidFill>
                  <a:schemeClr val="bg1"/>
                </a:solidFill>
              </a:rPr>
              <a:t> </a:t>
            </a:r>
            <a:r>
              <a:rPr lang="en-GB" sz="3600" b="1" dirty="0" err="1">
                <a:solidFill>
                  <a:schemeClr val="bg1"/>
                </a:solidFill>
              </a:rPr>
              <a:t>Tagebuch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180000" y="1296000"/>
            <a:ext cx="10328974"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Mia </a:t>
            </a:r>
            <a:r>
              <a:rPr lang="en-US" sz="2400" dirty="0" err="1">
                <a:solidFill>
                  <a:schemeClr val="accent5">
                    <a:lumMod val="50000"/>
                  </a:schemeClr>
                </a:solidFill>
                <a:latin typeface="Century Gothic" panose="020B0502020202020204" pitchFamily="34" charset="0"/>
              </a:rPr>
              <a:t>schreibt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ein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Tagebuch</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über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ihre</a:t>
            </a:r>
            <a:r>
              <a:rPr lang="en-US" sz="2400" dirty="0">
                <a:solidFill>
                  <a:schemeClr val="accent5">
                    <a:lumMod val="50000"/>
                  </a:schemeClr>
                </a:solidFill>
                <a:latin typeface="Century Gothic" panose="020B0502020202020204" pitchFamily="34" charset="0"/>
              </a:rPr>
              <a:t> Zeit in Liechtenstein.</a:t>
            </a:r>
          </a:p>
        </p:txBody>
      </p:sp>
      <p:sp>
        <p:nvSpPr>
          <p:cNvPr id="2" name="TextBox 1">
            <a:extLst>
              <a:ext uri="{FF2B5EF4-FFF2-40B4-BE49-F238E27FC236}">
                <a16:creationId xmlns:a16="http://schemas.microsoft.com/office/drawing/2014/main" id="{A581746F-CE1D-42C4-B141-B41B5E5A3C11}"/>
              </a:ext>
            </a:extLst>
          </p:cNvPr>
          <p:cNvSpPr txBox="1"/>
          <p:nvPr/>
        </p:nvSpPr>
        <p:spPr>
          <a:xfrm>
            <a:off x="800640" y="2505604"/>
            <a:ext cx="5184252" cy="1200329"/>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I read a book – in the mornings – alone – in the hotel restaurant</a:t>
            </a:r>
          </a:p>
          <a:p>
            <a:pPr algn="l"/>
            <a:endParaRPr lang="en-GB" sz="2400" dirty="0">
              <a:solidFill>
                <a:schemeClr val="accent5">
                  <a:lumMod val="50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DA758DDE-7FBA-4D8E-BA1F-0CF1AD797BF1}"/>
              </a:ext>
            </a:extLst>
          </p:cNvPr>
          <p:cNvSpPr txBox="1"/>
          <p:nvPr/>
        </p:nvSpPr>
        <p:spPr>
          <a:xfrm>
            <a:off x="701784" y="3971511"/>
            <a:ext cx="5602514" cy="830997"/>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We travel – today – by bus – to the castle in </a:t>
            </a:r>
            <a:r>
              <a:rPr lang="en-GB" sz="2400" dirty="0" err="1">
                <a:solidFill>
                  <a:schemeClr val="accent5">
                    <a:lumMod val="50000"/>
                  </a:schemeClr>
                </a:solidFill>
                <a:latin typeface="Century Gothic" panose="020B0502020202020204" pitchFamily="34" charset="0"/>
              </a:rPr>
              <a:t>Balzers</a:t>
            </a:r>
            <a:endParaRPr lang="en-GB" sz="2400" dirty="0">
              <a:solidFill>
                <a:schemeClr val="accent5">
                  <a:lumMod val="50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BFF06636-C2D0-4335-81D5-96A46EA009B1}"/>
              </a:ext>
            </a:extLst>
          </p:cNvPr>
          <p:cNvSpPr txBox="1"/>
          <p:nvPr/>
        </p:nvSpPr>
        <p:spPr>
          <a:xfrm>
            <a:off x="6123846" y="2394894"/>
            <a:ext cx="5602514" cy="830997"/>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We go – in the afternoons – gladly - to museums</a:t>
            </a:r>
          </a:p>
        </p:txBody>
      </p:sp>
      <p:sp>
        <p:nvSpPr>
          <p:cNvPr id="12" name="TextBox 11">
            <a:extLst>
              <a:ext uri="{FF2B5EF4-FFF2-40B4-BE49-F238E27FC236}">
                <a16:creationId xmlns:a16="http://schemas.microsoft.com/office/drawing/2014/main" id="{1866C95F-435A-4E4B-AAC4-49A31505CCC6}"/>
              </a:ext>
            </a:extLst>
          </p:cNvPr>
          <p:cNvSpPr txBox="1"/>
          <p:nvPr/>
        </p:nvSpPr>
        <p:spPr>
          <a:xfrm>
            <a:off x="6128074" y="3903501"/>
            <a:ext cx="5602514" cy="830997"/>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I go – on Wednesday – with </a:t>
            </a:r>
            <a:r>
              <a:rPr lang="en-GB" sz="2400" dirty="0" err="1">
                <a:solidFill>
                  <a:schemeClr val="accent5">
                    <a:lumMod val="50000"/>
                  </a:schemeClr>
                </a:solidFill>
                <a:latin typeface="Century Gothic" panose="020B0502020202020204" pitchFamily="34" charset="0"/>
              </a:rPr>
              <a:t>Onkel</a:t>
            </a:r>
            <a:r>
              <a:rPr lang="en-GB" sz="2400" dirty="0">
                <a:solidFill>
                  <a:schemeClr val="accent5">
                    <a:lumMod val="50000"/>
                  </a:schemeClr>
                </a:solidFill>
                <a:latin typeface="Century Gothic" panose="020B0502020202020204" pitchFamily="34" charset="0"/>
              </a:rPr>
              <a:t> Heinrich - to the theatre</a:t>
            </a:r>
          </a:p>
        </p:txBody>
      </p:sp>
      <p:sp>
        <p:nvSpPr>
          <p:cNvPr id="13" name="TextBox 12">
            <a:extLst>
              <a:ext uri="{FF2B5EF4-FFF2-40B4-BE49-F238E27FC236}">
                <a16:creationId xmlns:a16="http://schemas.microsoft.com/office/drawing/2014/main" id="{5AE96F7E-8D93-473F-BBDB-498C45BEB1F2}"/>
              </a:ext>
            </a:extLst>
          </p:cNvPr>
          <p:cNvSpPr txBox="1"/>
          <p:nvPr/>
        </p:nvSpPr>
        <p:spPr>
          <a:xfrm>
            <a:off x="701784" y="2528831"/>
            <a:ext cx="5602514" cy="1200329"/>
          </a:xfrm>
          <a:prstGeom prst="rect">
            <a:avLst/>
          </a:prstGeom>
          <a:noFill/>
        </p:spPr>
        <p:txBody>
          <a:bodyPr wrap="square" rtlCol="0">
            <a:spAutoFit/>
          </a:bodyPr>
          <a:lstStyle/>
          <a:p>
            <a:pPr algn="l"/>
            <a:r>
              <a:rPr lang="en-GB" sz="2400" dirty="0" err="1">
                <a:solidFill>
                  <a:schemeClr val="accent5">
                    <a:lumMod val="50000"/>
                  </a:schemeClr>
                </a:solidFill>
                <a:latin typeface="Century Gothic" panose="020B0502020202020204" pitchFamily="34" charset="0"/>
              </a:rPr>
              <a:t>Im</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Hotelrestaurant</a:t>
            </a:r>
            <a:r>
              <a:rPr lang="en-GB" sz="2400" dirty="0">
                <a:solidFill>
                  <a:schemeClr val="accent5">
                    <a:lumMod val="50000"/>
                  </a:schemeClr>
                </a:solidFill>
                <a:latin typeface="Century Gothic" panose="020B0502020202020204" pitchFamily="34" charset="0"/>
              </a:rPr>
              <a:t> lese ich morgens </a:t>
            </a:r>
            <a:r>
              <a:rPr lang="en-GB" sz="2400" dirty="0" err="1">
                <a:solidFill>
                  <a:schemeClr val="accent5">
                    <a:lumMod val="50000"/>
                  </a:schemeClr>
                </a:solidFill>
                <a:latin typeface="Century Gothic" panose="020B0502020202020204" pitchFamily="34" charset="0"/>
              </a:rPr>
              <a:t>allein</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ein</a:t>
            </a:r>
            <a:r>
              <a:rPr lang="en-GB" sz="2400" dirty="0">
                <a:solidFill>
                  <a:schemeClr val="accent5">
                    <a:lumMod val="50000"/>
                  </a:schemeClr>
                </a:solidFill>
                <a:latin typeface="Century Gothic" panose="020B0502020202020204" pitchFamily="34" charset="0"/>
              </a:rPr>
              <a:t> Buch.</a:t>
            </a:r>
          </a:p>
          <a:p>
            <a:pPr algn="l"/>
            <a:endParaRPr lang="en-GB" sz="2400" dirty="0">
              <a:solidFill>
                <a:schemeClr val="accent5">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D30B4707-E11E-4699-9FB1-32F38D96B651}"/>
              </a:ext>
            </a:extLst>
          </p:cNvPr>
          <p:cNvSpPr txBox="1"/>
          <p:nvPr/>
        </p:nvSpPr>
        <p:spPr>
          <a:xfrm>
            <a:off x="701784" y="4016657"/>
            <a:ext cx="5602514" cy="1200329"/>
          </a:xfrm>
          <a:prstGeom prst="rect">
            <a:avLst/>
          </a:prstGeom>
          <a:noFill/>
        </p:spPr>
        <p:txBody>
          <a:bodyPr wrap="square" rtlCol="0">
            <a:spAutoFit/>
          </a:bodyPr>
          <a:lstStyle/>
          <a:p>
            <a:pPr algn="l"/>
            <a:r>
              <a:rPr lang="en-GB" sz="2400" dirty="0" err="1">
                <a:solidFill>
                  <a:schemeClr val="accent5">
                    <a:lumMod val="50000"/>
                  </a:schemeClr>
                </a:solidFill>
                <a:latin typeface="Century Gothic" panose="020B0502020202020204" pitchFamily="34" charset="0"/>
              </a:rPr>
              <a:t>Mit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dem</a:t>
            </a:r>
            <a:r>
              <a:rPr lang="en-GB" sz="2400" dirty="0">
                <a:solidFill>
                  <a:schemeClr val="accent5">
                    <a:lumMod val="50000"/>
                  </a:schemeClr>
                </a:solidFill>
                <a:latin typeface="Century Gothic" panose="020B0502020202020204" pitchFamily="34" charset="0"/>
              </a:rPr>
              <a:t> Bus </a:t>
            </a:r>
            <a:r>
              <a:rPr lang="en-GB" sz="2400" dirty="0" err="1">
                <a:solidFill>
                  <a:schemeClr val="accent5">
                    <a:lumMod val="50000"/>
                  </a:schemeClr>
                </a:solidFill>
                <a:latin typeface="Century Gothic" panose="020B0502020202020204" pitchFamily="34" charset="0"/>
              </a:rPr>
              <a:t>fahren</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wir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heute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zum</a:t>
            </a:r>
            <a:r>
              <a:rPr lang="en-GB" sz="2400" dirty="0">
                <a:solidFill>
                  <a:schemeClr val="accent5">
                    <a:lumMod val="50000"/>
                  </a:schemeClr>
                </a:solidFill>
                <a:latin typeface="Century Gothic" panose="020B0502020202020204" pitchFamily="34" charset="0"/>
              </a:rPr>
              <a:t> Schloss in </a:t>
            </a:r>
            <a:r>
              <a:rPr lang="en-GB" sz="2400" dirty="0" err="1">
                <a:solidFill>
                  <a:schemeClr val="accent5">
                    <a:lumMod val="50000"/>
                  </a:schemeClr>
                </a:solidFill>
                <a:latin typeface="Century Gothic" panose="020B0502020202020204" pitchFamily="34" charset="0"/>
              </a:rPr>
              <a:t>Balzers</a:t>
            </a:r>
            <a:r>
              <a:rPr lang="en-GB" sz="2400" dirty="0">
                <a:solidFill>
                  <a:schemeClr val="accent5">
                    <a:lumMod val="50000"/>
                  </a:schemeClr>
                </a:solidFill>
                <a:latin typeface="Century Gothic" panose="020B0502020202020204" pitchFamily="34" charset="0"/>
              </a:rPr>
              <a:t>. </a:t>
            </a:r>
          </a:p>
          <a:p>
            <a:pPr algn="l"/>
            <a:endParaRPr lang="en-GB" sz="2400" dirty="0">
              <a:solidFill>
                <a:schemeClr val="accent5">
                  <a:lumMod val="50000"/>
                </a:schemeClr>
              </a:solidFill>
              <a:latin typeface="Century Gothic" panose="020B0502020202020204" pitchFamily="34" charset="0"/>
            </a:endParaRPr>
          </a:p>
        </p:txBody>
      </p:sp>
      <p:sp>
        <p:nvSpPr>
          <p:cNvPr id="15" name="TextBox 14">
            <a:extLst>
              <a:ext uri="{FF2B5EF4-FFF2-40B4-BE49-F238E27FC236}">
                <a16:creationId xmlns:a16="http://schemas.microsoft.com/office/drawing/2014/main" id="{4EFDE39D-9A54-492F-98EA-35BE08635878}"/>
              </a:ext>
            </a:extLst>
          </p:cNvPr>
          <p:cNvSpPr txBox="1"/>
          <p:nvPr/>
        </p:nvSpPr>
        <p:spPr>
          <a:xfrm>
            <a:off x="6207110" y="2412670"/>
            <a:ext cx="5602514" cy="1200329"/>
          </a:xfrm>
          <a:prstGeom prst="rect">
            <a:avLst/>
          </a:prstGeom>
          <a:noFill/>
        </p:spPr>
        <p:txBody>
          <a:bodyPr wrap="square" rtlCol="0">
            <a:spAutoFit/>
          </a:bodyPr>
          <a:lstStyle/>
          <a:p>
            <a:pPr algn="l"/>
            <a:r>
              <a:rPr lang="en-GB" sz="2400" dirty="0" err="1">
                <a:solidFill>
                  <a:schemeClr val="accent5">
                    <a:lumMod val="50000"/>
                  </a:schemeClr>
                </a:solidFill>
                <a:latin typeface="Century Gothic" panose="020B0502020202020204" pitchFamily="34" charset="0"/>
              </a:rPr>
              <a:t>Nachmittags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gehen</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wir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gern</a:t>
            </a:r>
            <a:r>
              <a:rPr lang="en-GB" sz="2400" dirty="0">
                <a:solidFill>
                  <a:schemeClr val="accent5">
                    <a:lumMod val="50000"/>
                  </a:schemeClr>
                </a:solidFill>
                <a:latin typeface="Century Gothic" panose="020B0502020202020204" pitchFamily="34" charset="0"/>
              </a:rPr>
              <a:t> in </a:t>
            </a:r>
            <a:r>
              <a:rPr lang="en-GB" sz="2400" dirty="0" err="1">
                <a:solidFill>
                  <a:schemeClr val="accent5">
                    <a:lumMod val="50000"/>
                  </a:schemeClr>
                </a:solidFill>
                <a:latin typeface="Century Gothic" panose="020B0502020202020204" pitchFamily="34" charset="0"/>
              </a:rPr>
              <a:t>Museen</a:t>
            </a:r>
            <a:r>
              <a:rPr lang="en-GB" sz="2400" dirty="0">
                <a:solidFill>
                  <a:schemeClr val="accent5">
                    <a:lumMod val="50000"/>
                  </a:schemeClr>
                </a:solidFill>
                <a:latin typeface="Century Gothic" panose="020B0502020202020204" pitchFamily="34" charset="0"/>
              </a:rPr>
              <a:t>.</a:t>
            </a:r>
          </a:p>
          <a:p>
            <a:pPr algn="l"/>
            <a:endParaRPr lang="en-GB" sz="2400" dirty="0">
              <a:solidFill>
                <a:schemeClr val="accent5">
                  <a:lumMod val="50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5104D354-8E7E-498C-BB72-E0360D7A7F2D}"/>
              </a:ext>
            </a:extLst>
          </p:cNvPr>
          <p:cNvSpPr txBox="1"/>
          <p:nvPr/>
        </p:nvSpPr>
        <p:spPr>
          <a:xfrm>
            <a:off x="6171860" y="3864211"/>
            <a:ext cx="5602514" cy="1200329"/>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Ich </a:t>
            </a:r>
            <a:r>
              <a:rPr lang="en-GB" sz="2400" dirty="0" err="1">
                <a:solidFill>
                  <a:schemeClr val="accent5">
                    <a:lumMod val="50000"/>
                  </a:schemeClr>
                </a:solidFill>
                <a:latin typeface="Century Gothic" panose="020B0502020202020204" pitchFamily="34" charset="0"/>
              </a:rPr>
              <a:t>gehe</a:t>
            </a:r>
            <a:r>
              <a:rPr lang="en-GB" sz="2400" dirty="0">
                <a:solidFill>
                  <a:schemeClr val="accent5">
                    <a:lumMod val="50000"/>
                  </a:schemeClr>
                </a:solidFill>
                <a:latin typeface="Century Gothic" panose="020B0502020202020204" pitchFamily="34" charset="0"/>
              </a:rPr>
              <a:t> am </a:t>
            </a:r>
            <a:r>
              <a:rPr lang="en-GB" sz="2400" dirty="0" err="1">
                <a:solidFill>
                  <a:schemeClr val="accent5">
                    <a:lumMod val="50000"/>
                  </a:schemeClr>
                </a:solidFill>
                <a:latin typeface="Century Gothic" panose="020B0502020202020204" pitchFamily="34" charset="0"/>
              </a:rPr>
              <a:t>Mittwoch</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mit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Onkel</a:t>
            </a:r>
            <a:r>
              <a:rPr lang="en-GB" sz="2400" dirty="0">
                <a:solidFill>
                  <a:schemeClr val="accent5">
                    <a:lumMod val="50000"/>
                  </a:schemeClr>
                </a:solidFill>
                <a:latin typeface="Century Gothic" panose="020B0502020202020204" pitchFamily="34" charset="0"/>
              </a:rPr>
              <a:t> Heinrich ins </a:t>
            </a:r>
            <a:r>
              <a:rPr lang="en-GB" sz="2400" dirty="0" err="1">
                <a:solidFill>
                  <a:schemeClr val="accent5">
                    <a:lumMod val="50000"/>
                  </a:schemeClr>
                </a:solidFill>
                <a:latin typeface="Century Gothic" panose="020B0502020202020204" pitchFamily="34" charset="0"/>
              </a:rPr>
              <a:t>Theater</a:t>
            </a:r>
            <a:r>
              <a:rPr lang="en-GB" sz="2400" dirty="0">
                <a:solidFill>
                  <a:schemeClr val="accent5">
                    <a:lumMod val="50000"/>
                  </a:schemeClr>
                </a:solidFill>
                <a:latin typeface="Century Gothic" panose="020B0502020202020204" pitchFamily="34" charset="0"/>
              </a:rPr>
              <a:t>.</a:t>
            </a:r>
          </a:p>
          <a:p>
            <a:pPr algn="l"/>
            <a:endParaRPr lang="en-GB" sz="2400" dirty="0">
              <a:solidFill>
                <a:schemeClr val="accent5">
                  <a:lumMod val="50000"/>
                </a:schemeClr>
              </a:solidFill>
              <a:latin typeface="Century Gothic" panose="020B0502020202020204" pitchFamily="34" charset="0"/>
            </a:endParaRPr>
          </a:p>
        </p:txBody>
      </p:sp>
      <p:sp>
        <p:nvSpPr>
          <p:cNvPr id="6" name="Rectangle: Rounded Corners 5">
            <a:extLst>
              <a:ext uri="{FF2B5EF4-FFF2-40B4-BE49-F238E27FC236}">
                <a16:creationId xmlns:a16="http://schemas.microsoft.com/office/drawing/2014/main" id="{53DF18E0-16AC-44C1-9B32-ADA88910C028}"/>
              </a:ext>
            </a:extLst>
          </p:cNvPr>
          <p:cNvSpPr/>
          <p:nvPr/>
        </p:nvSpPr>
        <p:spPr>
          <a:xfrm>
            <a:off x="5436973" y="459662"/>
            <a:ext cx="1978306" cy="65522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*das </a:t>
            </a:r>
            <a:r>
              <a:rPr lang="en-GB" dirty="0" err="1">
                <a:latin typeface="Century Gothic" panose="020B0502020202020204" pitchFamily="34" charset="0"/>
              </a:rPr>
              <a:t>Tagebuch</a:t>
            </a:r>
            <a:br>
              <a:rPr lang="en-GB" dirty="0">
                <a:latin typeface="Century Gothic" panose="020B0502020202020204" pitchFamily="34" charset="0"/>
              </a:rPr>
            </a:br>
            <a:r>
              <a:rPr lang="en-GB" dirty="0">
                <a:latin typeface="Century Gothic" panose="020B0502020202020204" pitchFamily="34" charset="0"/>
              </a:rPr>
              <a:t> – diary </a:t>
            </a:r>
          </a:p>
        </p:txBody>
      </p:sp>
      <p:pic>
        <p:nvPicPr>
          <p:cNvPr id="18" name="Picture 17" descr="A person talking on the phone&#10;&#10;Description automatically generated with medium confidence">
            <a:extLst>
              <a:ext uri="{FF2B5EF4-FFF2-40B4-BE49-F238E27FC236}">
                <a16:creationId xmlns:a16="http://schemas.microsoft.com/office/drawing/2014/main" id="{807C2E97-4165-4370-BF95-F31FE6E49D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4804" y="220916"/>
            <a:ext cx="1094093" cy="1116670"/>
          </a:xfrm>
          <a:prstGeom prst="rect">
            <a:avLst/>
          </a:prstGeom>
        </p:spPr>
      </p:pic>
      <p:pic>
        <p:nvPicPr>
          <p:cNvPr id="2056" name="Picture 8" descr="Liechtenstein, Europe, Alps, Mountains, Vaduz, Rhine">
            <a:extLst>
              <a:ext uri="{FF2B5EF4-FFF2-40B4-BE49-F238E27FC236}">
                <a16:creationId xmlns:a16="http://schemas.microsoft.com/office/drawing/2014/main" id="{C986E196-A7B4-4D01-B683-3F4BA1E1667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003" b="26436"/>
          <a:stretch/>
        </p:blipFill>
        <p:spPr bwMode="auto">
          <a:xfrm>
            <a:off x="8718427" y="185065"/>
            <a:ext cx="1514713" cy="1202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43331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t>
            </a:r>
            <a:r>
              <a:rPr lang="en-GB" sz="3600" b="1" dirty="0" err="1">
                <a:solidFill>
                  <a:schemeClr val="bg1"/>
                </a:solidFill>
              </a:rPr>
              <a:t>sch</a:t>
            </a:r>
            <a:r>
              <a:rPr lang="en-GB" sz="3600" b="1" dirty="0">
                <a:solidFill>
                  <a:schemeClr val="bg1"/>
                </a:solidFill>
              </a:rPr>
              <a:t>] [</a:t>
            </a:r>
            <a:r>
              <a:rPr lang="en-GB" sz="3600" b="1" dirty="0" err="1">
                <a:solidFill>
                  <a:schemeClr val="bg1"/>
                </a:solidFill>
              </a:rPr>
              <a:t>sp</a:t>
            </a:r>
            <a:r>
              <a:rPr lang="en-GB" sz="3600" b="1" dirty="0">
                <a:solidFill>
                  <a:schemeClr val="bg1"/>
                </a:solidFill>
              </a:rPr>
              <a:t>] [</a:t>
            </a:r>
            <a:r>
              <a:rPr lang="en-GB" sz="3600" b="1" dirty="0" err="1">
                <a:solidFill>
                  <a:schemeClr val="bg1"/>
                </a:solidFill>
              </a:rPr>
              <a:t>st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pic>
        <p:nvPicPr>
          <p:cNvPr id="1026" name="Picture 2" descr="Liechtenstein, Country, Europe, Flag, Borders, Map">
            <a:extLst>
              <a:ext uri="{FF2B5EF4-FFF2-40B4-BE49-F238E27FC236}">
                <a16:creationId xmlns:a16="http://schemas.microsoft.com/office/drawing/2014/main" id="{0AAEB610-FF8E-4AAD-8B79-F3642EF144D8}"/>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5115362" y="5648145"/>
            <a:ext cx="380746" cy="692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rmany, Flag, Map, Europe, Nation">
            <a:extLst>
              <a:ext uri="{FF2B5EF4-FFF2-40B4-BE49-F238E27FC236}">
                <a16:creationId xmlns:a16="http://schemas.microsoft.com/office/drawing/2014/main" id="{D617E28B-306A-450B-9F35-B6A73BC26173}"/>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4434330" y="1258929"/>
            <a:ext cx="2925100" cy="41744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stria, Country, Europe, Flag, Borders, Map, Nation">
            <a:extLst>
              <a:ext uri="{FF2B5EF4-FFF2-40B4-BE49-F238E27FC236}">
                <a16:creationId xmlns:a16="http://schemas.microsoft.com/office/drawing/2014/main" id="{B5FDD9EF-1175-4160-800F-77E3072FD4CA}"/>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5441347" y="4707729"/>
            <a:ext cx="3327104" cy="1708541"/>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EB9F98B-EEEF-4D9B-966B-330575CB404B}"/>
              </a:ext>
            </a:extLst>
          </p:cNvPr>
          <p:cNvSpPr/>
          <p:nvPr/>
        </p:nvSpPr>
        <p:spPr>
          <a:xfrm>
            <a:off x="6572669" y="2629710"/>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1" name="Oval 10">
            <a:extLst>
              <a:ext uri="{FF2B5EF4-FFF2-40B4-BE49-F238E27FC236}">
                <a16:creationId xmlns:a16="http://schemas.microsoft.com/office/drawing/2014/main" id="{44D9E6C5-B927-402C-9249-A8A8EF20E80E}"/>
              </a:ext>
            </a:extLst>
          </p:cNvPr>
          <p:cNvSpPr/>
          <p:nvPr/>
        </p:nvSpPr>
        <p:spPr>
          <a:xfrm>
            <a:off x="6459209" y="2995688"/>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2" name="Oval 11">
            <a:extLst>
              <a:ext uri="{FF2B5EF4-FFF2-40B4-BE49-F238E27FC236}">
                <a16:creationId xmlns:a16="http://schemas.microsoft.com/office/drawing/2014/main" id="{5B0629C7-FD47-4764-A214-4EB2D19B08B1}"/>
              </a:ext>
            </a:extLst>
          </p:cNvPr>
          <p:cNvSpPr/>
          <p:nvPr/>
        </p:nvSpPr>
        <p:spPr>
          <a:xfrm>
            <a:off x="6215250" y="3310413"/>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3" name="Oval 12">
            <a:extLst>
              <a:ext uri="{FF2B5EF4-FFF2-40B4-BE49-F238E27FC236}">
                <a16:creationId xmlns:a16="http://schemas.microsoft.com/office/drawing/2014/main" id="{4821DD10-BA82-4FDA-B7A8-A9998157EB8E}"/>
              </a:ext>
            </a:extLst>
          </p:cNvPr>
          <p:cNvSpPr/>
          <p:nvPr/>
        </p:nvSpPr>
        <p:spPr>
          <a:xfrm>
            <a:off x="5950663" y="3746079"/>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4" name="Oval 13">
            <a:extLst>
              <a:ext uri="{FF2B5EF4-FFF2-40B4-BE49-F238E27FC236}">
                <a16:creationId xmlns:a16="http://schemas.microsoft.com/office/drawing/2014/main" id="{06B4FB15-735F-4E1E-9811-1659ED2F780A}"/>
              </a:ext>
            </a:extLst>
          </p:cNvPr>
          <p:cNvSpPr/>
          <p:nvPr/>
        </p:nvSpPr>
        <p:spPr>
          <a:xfrm>
            <a:off x="6112161" y="406170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5" name="Oval 14">
            <a:extLst>
              <a:ext uri="{FF2B5EF4-FFF2-40B4-BE49-F238E27FC236}">
                <a16:creationId xmlns:a16="http://schemas.microsoft.com/office/drawing/2014/main" id="{AF7DD694-A61E-4268-91F9-E866DDC5864C}"/>
              </a:ext>
            </a:extLst>
          </p:cNvPr>
          <p:cNvSpPr/>
          <p:nvPr/>
        </p:nvSpPr>
        <p:spPr>
          <a:xfrm>
            <a:off x="6318935" y="4345060"/>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6" name="Oval 15">
            <a:extLst>
              <a:ext uri="{FF2B5EF4-FFF2-40B4-BE49-F238E27FC236}">
                <a16:creationId xmlns:a16="http://schemas.microsoft.com/office/drawing/2014/main" id="{22588D99-0556-4FAA-8185-8F59082C8AD7}"/>
              </a:ext>
            </a:extLst>
          </p:cNvPr>
          <p:cNvSpPr/>
          <p:nvPr/>
        </p:nvSpPr>
        <p:spPr>
          <a:xfrm>
            <a:off x="6491349" y="467131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7" name="Oval 16">
            <a:extLst>
              <a:ext uri="{FF2B5EF4-FFF2-40B4-BE49-F238E27FC236}">
                <a16:creationId xmlns:a16="http://schemas.microsoft.com/office/drawing/2014/main" id="{E70CCB31-CEE4-43E6-B48E-9E1E91758A3D}"/>
              </a:ext>
            </a:extLst>
          </p:cNvPr>
          <p:cNvSpPr/>
          <p:nvPr/>
        </p:nvSpPr>
        <p:spPr>
          <a:xfrm>
            <a:off x="6386871" y="497768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8" name="Oval 17">
            <a:extLst>
              <a:ext uri="{FF2B5EF4-FFF2-40B4-BE49-F238E27FC236}">
                <a16:creationId xmlns:a16="http://schemas.microsoft.com/office/drawing/2014/main" id="{5979B9BF-7363-4876-A7C1-1A9B5F2AEFE5}"/>
              </a:ext>
            </a:extLst>
          </p:cNvPr>
          <p:cNvSpPr/>
          <p:nvPr/>
        </p:nvSpPr>
        <p:spPr>
          <a:xfrm>
            <a:off x="6282839" y="5391015"/>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9" name="Oval 18">
            <a:extLst>
              <a:ext uri="{FF2B5EF4-FFF2-40B4-BE49-F238E27FC236}">
                <a16:creationId xmlns:a16="http://schemas.microsoft.com/office/drawing/2014/main" id="{B8072BBB-66A6-477A-A998-FCE601F8A195}"/>
              </a:ext>
            </a:extLst>
          </p:cNvPr>
          <p:cNvSpPr/>
          <p:nvPr/>
        </p:nvSpPr>
        <p:spPr>
          <a:xfrm>
            <a:off x="5680533" y="5608543"/>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2" name="Oval 21">
            <a:extLst>
              <a:ext uri="{FF2B5EF4-FFF2-40B4-BE49-F238E27FC236}">
                <a16:creationId xmlns:a16="http://schemas.microsoft.com/office/drawing/2014/main" id="{B2EADCBD-F095-4627-ABF3-09C7569FF0A2}"/>
              </a:ext>
            </a:extLst>
          </p:cNvPr>
          <p:cNvSpPr/>
          <p:nvPr/>
        </p:nvSpPr>
        <p:spPr>
          <a:xfrm>
            <a:off x="5205510" y="5875382"/>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3" name="Oval 22">
            <a:extLst>
              <a:ext uri="{FF2B5EF4-FFF2-40B4-BE49-F238E27FC236}">
                <a16:creationId xmlns:a16="http://schemas.microsoft.com/office/drawing/2014/main" id="{84C119E0-5AFA-4648-845D-B6D3FB8BB3B1}"/>
              </a:ext>
            </a:extLst>
          </p:cNvPr>
          <p:cNvSpPr/>
          <p:nvPr/>
        </p:nvSpPr>
        <p:spPr>
          <a:xfrm>
            <a:off x="5209835" y="608323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cxnSp>
        <p:nvCxnSpPr>
          <p:cNvPr id="27" name="Straight Connector 26">
            <a:extLst>
              <a:ext uri="{FF2B5EF4-FFF2-40B4-BE49-F238E27FC236}">
                <a16:creationId xmlns:a16="http://schemas.microsoft.com/office/drawing/2014/main" id="{CBC89980-EA5E-4109-8363-85DC715E4C39}"/>
              </a:ext>
            </a:extLst>
          </p:cNvPr>
          <p:cNvCxnSpPr>
            <a:cxnSpLocks/>
          </p:cNvCxnSpPr>
          <p:nvPr/>
        </p:nvCxnSpPr>
        <p:spPr>
          <a:xfrm>
            <a:off x="4577624" y="2741483"/>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5DE911D-085B-4A08-ADCC-5ED4ADE2966F}"/>
              </a:ext>
            </a:extLst>
          </p:cNvPr>
          <p:cNvCxnSpPr>
            <a:cxnSpLocks/>
          </p:cNvCxnSpPr>
          <p:nvPr/>
        </p:nvCxnSpPr>
        <p:spPr>
          <a:xfrm>
            <a:off x="6653988" y="3126470"/>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4FD9A63-1BE3-4BE1-87CD-7EF80AB47782}"/>
              </a:ext>
            </a:extLst>
          </p:cNvPr>
          <p:cNvCxnSpPr>
            <a:cxnSpLocks/>
          </p:cNvCxnSpPr>
          <p:nvPr/>
        </p:nvCxnSpPr>
        <p:spPr>
          <a:xfrm>
            <a:off x="4180914" y="3472249"/>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56C98C1-5F86-4724-BDFE-0A0DF0952A72}"/>
              </a:ext>
            </a:extLst>
          </p:cNvPr>
          <p:cNvCxnSpPr>
            <a:cxnSpLocks/>
          </p:cNvCxnSpPr>
          <p:nvPr/>
        </p:nvCxnSpPr>
        <p:spPr>
          <a:xfrm>
            <a:off x="6109614" y="3864748"/>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50AF168-A78E-4CD0-BC29-5247A7C7A647}"/>
              </a:ext>
            </a:extLst>
          </p:cNvPr>
          <p:cNvCxnSpPr>
            <a:cxnSpLocks/>
          </p:cNvCxnSpPr>
          <p:nvPr/>
        </p:nvCxnSpPr>
        <p:spPr>
          <a:xfrm>
            <a:off x="4111471" y="4222345"/>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4C5535B-7253-48DE-AF24-26E7F197C515}"/>
              </a:ext>
            </a:extLst>
          </p:cNvPr>
          <p:cNvCxnSpPr>
            <a:cxnSpLocks/>
          </p:cNvCxnSpPr>
          <p:nvPr/>
        </p:nvCxnSpPr>
        <p:spPr>
          <a:xfrm>
            <a:off x="6496279" y="4470166"/>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509703-51C4-422F-9586-0B27BCB290AC}"/>
              </a:ext>
            </a:extLst>
          </p:cNvPr>
          <p:cNvCxnSpPr>
            <a:cxnSpLocks/>
          </p:cNvCxnSpPr>
          <p:nvPr/>
        </p:nvCxnSpPr>
        <p:spPr>
          <a:xfrm>
            <a:off x="4442789" y="4751636"/>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46A9BCD-703B-4342-AEAC-659E8C8A5550}"/>
              </a:ext>
            </a:extLst>
          </p:cNvPr>
          <p:cNvCxnSpPr>
            <a:cxnSpLocks/>
          </p:cNvCxnSpPr>
          <p:nvPr/>
        </p:nvCxnSpPr>
        <p:spPr>
          <a:xfrm>
            <a:off x="6572668" y="5083139"/>
            <a:ext cx="290340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0DA8C41-0C55-4A32-A985-BD1E0863F0C1}"/>
              </a:ext>
            </a:extLst>
          </p:cNvPr>
          <p:cNvCxnSpPr>
            <a:cxnSpLocks/>
          </p:cNvCxnSpPr>
          <p:nvPr/>
        </p:nvCxnSpPr>
        <p:spPr>
          <a:xfrm>
            <a:off x="4253716" y="5492299"/>
            <a:ext cx="200778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CDD2225-0D87-4201-8DBC-69BC8DCB1B31}"/>
              </a:ext>
            </a:extLst>
          </p:cNvPr>
          <p:cNvCxnSpPr>
            <a:cxnSpLocks/>
          </p:cNvCxnSpPr>
          <p:nvPr/>
        </p:nvCxnSpPr>
        <p:spPr>
          <a:xfrm>
            <a:off x="5818455" y="5672859"/>
            <a:ext cx="281891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0F6D34C-D12C-4698-976D-179CFFB008D1}"/>
              </a:ext>
            </a:extLst>
          </p:cNvPr>
          <p:cNvCxnSpPr>
            <a:cxnSpLocks/>
          </p:cNvCxnSpPr>
          <p:nvPr/>
        </p:nvCxnSpPr>
        <p:spPr>
          <a:xfrm>
            <a:off x="3197728" y="6007683"/>
            <a:ext cx="2007782"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6273CA3-5816-4785-A457-FCFEFE560A93}"/>
              </a:ext>
            </a:extLst>
          </p:cNvPr>
          <p:cNvCxnSpPr>
            <a:cxnSpLocks/>
          </p:cNvCxnSpPr>
          <p:nvPr/>
        </p:nvCxnSpPr>
        <p:spPr>
          <a:xfrm>
            <a:off x="5354860" y="6225580"/>
            <a:ext cx="3306910" cy="4079"/>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D17C17ED-5275-45E1-968F-98EDF5E760EE}"/>
              </a:ext>
            </a:extLst>
          </p:cNvPr>
          <p:cNvSpPr txBox="1"/>
          <p:nvPr/>
        </p:nvSpPr>
        <p:spPr>
          <a:xfrm>
            <a:off x="2764759" y="2483266"/>
            <a:ext cx="2649722" cy="400110"/>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Markranstädt</a:t>
            </a:r>
            <a:endParaRPr lang="en-GB" sz="2000" dirty="0">
              <a:solidFill>
                <a:schemeClr val="accent5">
                  <a:lumMod val="50000"/>
                </a:schemeClr>
              </a:solidFill>
              <a:latin typeface="Century Gothic" panose="020B0502020202020204" pitchFamily="34" charset="0"/>
            </a:endParaRPr>
          </a:p>
        </p:txBody>
      </p:sp>
      <p:sp>
        <p:nvSpPr>
          <p:cNvPr id="72" name="TextBox 71">
            <a:extLst>
              <a:ext uri="{FF2B5EF4-FFF2-40B4-BE49-F238E27FC236}">
                <a16:creationId xmlns:a16="http://schemas.microsoft.com/office/drawing/2014/main" id="{70206965-8609-4A61-8B7A-7312C36BFB04}"/>
              </a:ext>
            </a:extLst>
          </p:cNvPr>
          <p:cNvSpPr txBox="1"/>
          <p:nvPr/>
        </p:nvSpPr>
        <p:spPr>
          <a:xfrm>
            <a:off x="8641242" y="2867149"/>
            <a:ext cx="2649722" cy="400110"/>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Schönberg</a:t>
            </a:r>
            <a:endParaRPr lang="en-GB" sz="2000" dirty="0">
              <a:solidFill>
                <a:schemeClr val="accent5">
                  <a:lumMod val="50000"/>
                </a:schemeClr>
              </a:solidFill>
              <a:latin typeface="Century Gothic" panose="020B0502020202020204" pitchFamily="34" charset="0"/>
            </a:endParaRPr>
          </a:p>
        </p:txBody>
      </p:sp>
      <p:sp>
        <p:nvSpPr>
          <p:cNvPr id="73" name="TextBox 72">
            <a:extLst>
              <a:ext uri="{FF2B5EF4-FFF2-40B4-BE49-F238E27FC236}">
                <a16:creationId xmlns:a16="http://schemas.microsoft.com/office/drawing/2014/main" id="{09560AF9-6FE9-4621-A90A-35EED23F4F82}"/>
              </a:ext>
            </a:extLst>
          </p:cNvPr>
          <p:cNvSpPr txBox="1"/>
          <p:nvPr/>
        </p:nvSpPr>
        <p:spPr>
          <a:xfrm>
            <a:off x="2986136" y="3216546"/>
            <a:ext cx="2649722" cy="400110"/>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Sprötau</a:t>
            </a:r>
            <a:endParaRPr lang="en-GB" sz="2000" dirty="0">
              <a:solidFill>
                <a:schemeClr val="accent5">
                  <a:lumMod val="50000"/>
                </a:schemeClr>
              </a:solidFill>
              <a:latin typeface="Century Gothic" panose="020B0502020202020204" pitchFamily="34" charset="0"/>
            </a:endParaRPr>
          </a:p>
        </p:txBody>
      </p:sp>
      <p:sp>
        <p:nvSpPr>
          <p:cNvPr id="74" name="TextBox 73">
            <a:extLst>
              <a:ext uri="{FF2B5EF4-FFF2-40B4-BE49-F238E27FC236}">
                <a16:creationId xmlns:a16="http://schemas.microsoft.com/office/drawing/2014/main" id="{47DF2F77-C0F6-4503-8BC2-1BE2874927AC}"/>
              </a:ext>
            </a:extLst>
          </p:cNvPr>
          <p:cNvSpPr txBox="1"/>
          <p:nvPr/>
        </p:nvSpPr>
        <p:spPr>
          <a:xfrm>
            <a:off x="8192488" y="3646808"/>
            <a:ext cx="2649722" cy="400110"/>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Eberstedt</a:t>
            </a:r>
            <a:endParaRPr lang="en-GB" sz="2000" dirty="0">
              <a:solidFill>
                <a:schemeClr val="accent5">
                  <a:lumMod val="50000"/>
                </a:schemeClr>
              </a:solidFill>
              <a:latin typeface="Century Gothic" panose="020B0502020202020204" pitchFamily="34" charset="0"/>
            </a:endParaRPr>
          </a:p>
        </p:txBody>
      </p:sp>
      <p:sp>
        <p:nvSpPr>
          <p:cNvPr id="75" name="TextBox 74">
            <a:extLst>
              <a:ext uri="{FF2B5EF4-FFF2-40B4-BE49-F238E27FC236}">
                <a16:creationId xmlns:a16="http://schemas.microsoft.com/office/drawing/2014/main" id="{A76BA1BD-090F-4BD8-9021-B032665AD9C4}"/>
              </a:ext>
            </a:extLst>
          </p:cNvPr>
          <p:cNvSpPr txBox="1"/>
          <p:nvPr/>
        </p:nvSpPr>
        <p:spPr>
          <a:xfrm>
            <a:off x="2764759" y="3989225"/>
            <a:ext cx="2649722" cy="400110"/>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Springstille</a:t>
            </a:r>
            <a:endParaRPr lang="en-GB" sz="2000" dirty="0">
              <a:solidFill>
                <a:schemeClr val="accent5">
                  <a:lumMod val="50000"/>
                </a:schemeClr>
              </a:solidFill>
              <a:latin typeface="Century Gothic" panose="020B0502020202020204" pitchFamily="34" charset="0"/>
            </a:endParaRPr>
          </a:p>
        </p:txBody>
      </p:sp>
      <p:sp>
        <p:nvSpPr>
          <p:cNvPr id="76" name="TextBox 75">
            <a:extLst>
              <a:ext uri="{FF2B5EF4-FFF2-40B4-BE49-F238E27FC236}">
                <a16:creationId xmlns:a16="http://schemas.microsoft.com/office/drawing/2014/main" id="{61C14DCF-DB91-4E3D-B8C2-C721B4F5561D}"/>
              </a:ext>
            </a:extLst>
          </p:cNvPr>
          <p:cNvSpPr txBox="1"/>
          <p:nvPr/>
        </p:nvSpPr>
        <p:spPr>
          <a:xfrm>
            <a:off x="8579585" y="4256926"/>
            <a:ext cx="2649722" cy="400110"/>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Steindorf</a:t>
            </a:r>
            <a:endParaRPr lang="en-GB" sz="2000" dirty="0">
              <a:solidFill>
                <a:schemeClr val="accent5">
                  <a:lumMod val="50000"/>
                </a:schemeClr>
              </a:solidFill>
              <a:latin typeface="Century Gothic" panose="020B0502020202020204" pitchFamily="34" charset="0"/>
            </a:endParaRPr>
          </a:p>
        </p:txBody>
      </p:sp>
      <p:sp>
        <p:nvSpPr>
          <p:cNvPr id="77" name="TextBox 76">
            <a:extLst>
              <a:ext uri="{FF2B5EF4-FFF2-40B4-BE49-F238E27FC236}">
                <a16:creationId xmlns:a16="http://schemas.microsoft.com/office/drawing/2014/main" id="{ACA353FC-2A93-4087-B0F5-85D933D6C0AA}"/>
              </a:ext>
            </a:extLst>
          </p:cNvPr>
          <p:cNvSpPr txBox="1"/>
          <p:nvPr/>
        </p:nvSpPr>
        <p:spPr>
          <a:xfrm>
            <a:off x="2979437" y="4506200"/>
            <a:ext cx="2649722" cy="400110"/>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Schwifting</a:t>
            </a:r>
            <a:endParaRPr lang="en-GB" sz="2000" dirty="0">
              <a:solidFill>
                <a:schemeClr val="accent5">
                  <a:lumMod val="50000"/>
                </a:schemeClr>
              </a:solidFill>
              <a:latin typeface="Century Gothic" panose="020B0502020202020204" pitchFamily="34" charset="0"/>
            </a:endParaRPr>
          </a:p>
        </p:txBody>
      </p:sp>
      <p:sp>
        <p:nvSpPr>
          <p:cNvPr id="78" name="TextBox 77">
            <a:extLst>
              <a:ext uri="{FF2B5EF4-FFF2-40B4-BE49-F238E27FC236}">
                <a16:creationId xmlns:a16="http://schemas.microsoft.com/office/drawing/2014/main" id="{13682FB8-D3BF-4847-B1AA-9E95D239D434}"/>
              </a:ext>
            </a:extLst>
          </p:cNvPr>
          <p:cNvSpPr txBox="1"/>
          <p:nvPr/>
        </p:nvSpPr>
        <p:spPr>
          <a:xfrm>
            <a:off x="9498166" y="4831955"/>
            <a:ext cx="2649722" cy="400110"/>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Spitzingsee</a:t>
            </a:r>
            <a:endParaRPr lang="en-GB" sz="2000" dirty="0">
              <a:solidFill>
                <a:schemeClr val="accent5">
                  <a:lumMod val="50000"/>
                </a:schemeClr>
              </a:solidFill>
              <a:latin typeface="Century Gothic" panose="020B0502020202020204" pitchFamily="34" charset="0"/>
            </a:endParaRPr>
          </a:p>
        </p:txBody>
      </p:sp>
      <p:sp>
        <p:nvSpPr>
          <p:cNvPr id="79" name="TextBox 78">
            <a:extLst>
              <a:ext uri="{FF2B5EF4-FFF2-40B4-BE49-F238E27FC236}">
                <a16:creationId xmlns:a16="http://schemas.microsoft.com/office/drawing/2014/main" id="{8D81702B-34C2-4578-941E-1BD24E9EB034}"/>
              </a:ext>
            </a:extLst>
          </p:cNvPr>
          <p:cNvSpPr txBox="1"/>
          <p:nvPr/>
        </p:nvSpPr>
        <p:spPr>
          <a:xfrm>
            <a:off x="3078806" y="5239830"/>
            <a:ext cx="2649722" cy="400110"/>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Bildstein</a:t>
            </a:r>
            <a:endParaRPr lang="en-GB" sz="2000" dirty="0">
              <a:solidFill>
                <a:schemeClr val="accent5">
                  <a:lumMod val="50000"/>
                </a:schemeClr>
              </a:solidFill>
              <a:latin typeface="Century Gothic" panose="020B0502020202020204" pitchFamily="34" charset="0"/>
            </a:endParaRPr>
          </a:p>
        </p:txBody>
      </p:sp>
      <p:sp>
        <p:nvSpPr>
          <p:cNvPr id="80" name="TextBox 79">
            <a:extLst>
              <a:ext uri="{FF2B5EF4-FFF2-40B4-BE49-F238E27FC236}">
                <a16:creationId xmlns:a16="http://schemas.microsoft.com/office/drawing/2014/main" id="{46FFB85A-D6E5-47A3-8AA9-056F8FC524B8}"/>
              </a:ext>
            </a:extLst>
          </p:cNvPr>
          <p:cNvSpPr txBox="1"/>
          <p:nvPr/>
        </p:nvSpPr>
        <p:spPr>
          <a:xfrm>
            <a:off x="8673292" y="5417595"/>
            <a:ext cx="2649722" cy="400110"/>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Schwarzach</a:t>
            </a:r>
            <a:endParaRPr lang="en-GB" sz="2000" dirty="0">
              <a:solidFill>
                <a:schemeClr val="accent5">
                  <a:lumMod val="50000"/>
                </a:schemeClr>
              </a:solidFill>
              <a:latin typeface="Century Gothic" panose="020B0502020202020204" pitchFamily="34" charset="0"/>
            </a:endParaRPr>
          </a:p>
        </p:txBody>
      </p:sp>
      <p:sp>
        <p:nvSpPr>
          <p:cNvPr id="81" name="TextBox 80">
            <a:extLst>
              <a:ext uri="{FF2B5EF4-FFF2-40B4-BE49-F238E27FC236}">
                <a16:creationId xmlns:a16="http://schemas.microsoft.com/office/drawing/2014/main" id="{B0FD3634-74CC-4EBD-8268-10B2DC67E3E9}"/>
              </a:ext>
            </a:extLst>
          </p:cNvPr>
          <p:cNvSpPr txBox="1"/>
          <p:nvPr/>
        </p:nvSpPr>
        <p:spPr>
          <a:xfrm>
            <a:off x="2076276" y="5773405"/>
            <a:ext cx="2649722" cy="400110"/>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Schaan</a:t>
            </a:r>
            <a:endParaRPr lang="en-GB" sz="2000" dirty="0">
              <a:solidFill>
                <a:schemeClr val="accent5">
                  <a:lumMod val="50000"/>
                </a:schemeClr>
              </a:solidFill>
              <a:latin typeface="Century Gothic" panose="020B0502020202020204" pitchFamily="34" charset="0"/>
            </a:endParaRPr>
          </a:p>
        </p:txBody>
      </p:sp>
      <p:sp>
        <p:nvSpPr>
          <p:cNvPr id="83" name="TextBox 82">
            <a:extLst>
              <a:ext uri="{FF2B5EF4-FFF2-40B4-BE49-F238E27FC236}">
                <a16:creationId xmlns:a16="http://schemas.microsoft.com/office/drawing/2014/main" id="{DED71C22-E899-4754-9408-119333B3278E}"/>
              </a:ext>
            </a:extLst>
          </p:cNvPr>
          <p:cNvSpPr txBox="1"/>
          <p:nvPr/>
        </p:nvSpPr>
        <p:spPr>
          <a:xfrm>
            <a:off x="8616518" y="5981184"/>
            <a:ext cx="2649722" cy="400110"/>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Stig</a:t>
            </a:r>
            <a:endParaRPr lang="en-GB" sz="2000" dirty="0">
              <a:solidFill>
                <a:schemeClr val="accent5">
                  <a:lumMod val="50000"/>
                </a:schemeClr>
              </a:solidFill>
              <a:latin typeface="Century Gothic" panose="020B0502020202020204" pitchFamily="34" charset="0"/>
            </a:endParaRPr>
          </a:p>
        </p:txBody>
      </p:sp>
      <p:sp>
        <p:nvSpPr>
          <p:cNvPr id="67" name="TextBox 66">
            <a:extLst>
              <a:ext uri="{FF2B5EF4-FFF2-40B4-BE49-F238E27FC236}">
                <a16:creationId xmlns:a16="http://schemas.microsoft.com/office/drawing/2014/main" id="{A3078BDB-883A-4FF9-92D0-E37760589AAF}"/>
              </a:ext>
            </a:extLst>
          </p:cNvPr>
          <p:cNvSpPr txBox="1"/>
          <p:nvPr/>
        </p:nvSpPr>
        <p:spPr>
          <a:xfrm>
            <a:off x="2564112" y="2509974"/>
            <a:ext cx="2104403" cy="400110"/>
          </a:xfrm>
          <a:prstGeom prst="rect">
            <a:avLst/>
          </a:prstGeom>
          <a:solidFill>
            <a:schemeClr val="bg1"/>
          </a:solidFill>
        </p:spPr>
        <p:txBody>
          <a:bodyPr wrap="square" rtlCol="0">
            <a:spAutoFit/>
          </a:bodyPr>
          <a:lstStyle/>
          <a:p>
            <a:pPr algn="l"/>
            <a:r>
              <a:rPr lang="en-GB" sz="2000" dirty="0" err="1">
                <a:solidFill>
                  <a:srgbClr val="115076"/>
                </a:solidFill>
                <a:latin typeface="Century Gothic" panose="020B0502020202020204" pitchFamily="34" charset="0"/>
              </a:rPr>
              <a:t>Markran</a:t>
            </a:r>
            <a:r>
              <a:rPr lang="en-GB" sz="2000" dirty="0">
                <a:solidFill>
                  <a:srgbClr val="115076"/>
                </a:solidFill>
                <a:latin typeface="Century Gothic" panose="020B0502020202020204" pitchFamily="34" charset="0"/>
              </a:rPr>
              <a:t>___</a:t>
            </a:r>
            <a:r>
              <a:rPr lang="en-GB" sz="2000" dirty="0" err="1">
                <a:solidFill>
                  <a:srgbClr val="115076"/>
                </a:solidFill>
                <a:latin typeface="Century Gothic" panose="020B0502020202020204" pitchFamily="34" charset="0"/>
              </a:rPr>
              <a:t>ädt</a:t>
            </a:r>
            <a:endParaRPr lang="en-GB" sz="2000" dirty="0">
              <a:solidFill>
                <a:srgbClr val="115076"/>
              </a:solidFill>
              <a:latin typeface="Century Gothic" panose="020B0502020202020204" pitchFamily="34" charset="0"/>
            </a:endParaRPr>
          </a:p>
        </p:txBody>
      </p:sp>
      <p:sp>
        <p:nvSpPr>
          <p:cNvPr id="85" name="TextBox 84">
            <a:extLst>
              <a:ext uri="{FF2B5EF4-FFF2-40B4-BE49-F238E27FC236}">
                <a16:creationId xmlns:a16="http://schemas.microsoft.com/office/drawing/2014/main" id="{D0416673-6D4F-4DDB-9AE0-43D3EFA0A001}"/>
              </a:ext>
            </a:extLst>
          </p:cNvPr>
          <p:cNvSpPr txBox="1"/>
          <p:nvPr/>
        </p:nvSpPr>
        <p:spPr>
          <a:xfrm>
            <a:off x="8718624" y="2921051"/>
            <a:ext cx="2104403" cy="400110"/>
          </a:xfrm>
          <a:prstGeom prst="rect">
            <a:avLst/>
          </a:prstGeom>
          <a:solidFill>
            <a:schemeClr val="bg1"/>
          </a:solidFill>
        </p:spPr>
        <p:txBody>
          <a:bodyPr wrap="square" rtlCol="0">
            <a:spAutoFit/>
          </a:bodyPr>
          <a:lstStyle/>
          <a:p>
            <a:pPr algn="l"/>
            <a:r>
              <a:rPr lang="en-GB" sz="2000" dirty="0">
                <a:solidFill>
                  <a:srgbClr val="115076"/>
                </a:solidFill>
                <a:latin typeface="Century Gothic" panose="020B0502020202020204" pitchFamily="34" charset="0"/>
              </a:rPr>
              <a:t>___</a:t>
            </a:r>
            <a:r>
              <a:rPr lang="en-GB" sz="2000" dirty="0" err="1">
                <a:solidFill>
                  <a:srgbClr val="115076"/>
                </a:solidFill>
                <a:latin typeface="Century Gothic" panose="020B0502020202020204" pitchFamily="34" charset="0"/>
              </a:rPr>
              <a:t>önberg</a:t>
            </a:r>
            <a:endParaRPr lang="en-GB" sz="2000" dirty="0">
              <a:solidFill>
                <a:srgbClr val="115076"/>
              </a:solidFill>
              <a:latin typeface="Century Gothic" panose="020B0502020202020204" pitchFamily="34" charset="0"/>
            </a:endParaRPr>
          </a:p>
        </p:txBody>
      </p:sp>
      <p:sp>
        <p:nvSpPr>
          <p:cNvPr id="86" name="TextBox 85">
            <a:extLst>
              <a:ext uri="{FF2B5EF4-FFF2-40B4-BE49-F238E27FC236}">
                <a16:creationId xmlns:a16="http://schemas.microsoft.com/office/drawing/2014/main" id="{92788C0C-5E2E-4AB8-BF4D-996C9C96D8F9}"/>
              </a:ext>
            </a:extLst>
          </p:cNvPr>
          <p:cNvSpPr txBox="1"/>
          <p:nvPr/>
        </p:nvSpPr>
        <p:spPr>
          <a:xfrm>
            <a:off x="2817795" y="3267259"/>
            <a:ext cx="1271345" cy="400110"/>
          </a:xfrm>
          <a:prstGeom prst="rect">
            <a:avLst/>
          </a:prstGeom>
          <a:solidFill>
            <a:schemeClr val="bg1"/>
          </a:solidFill>
        </p:spPr>
        <p:txBody>
          <a:bodyPr wrap="square" rtlCol="0">
            <a:spAutoFit/>
          </a:bodyPr>
          <a:lstStyle/>
          <a:p>
            <a:pPr algn="l"/>
            <a:r>
              <a:rPr lang="en-GB" sz="2000" dirty="0">
                <a:solidFill>
                  <a:srgbClr val="115076"/>
                </a:solidFill>
                <a:latin typeface="Century Gothic" panose="020B0502020202020204" pitchFamily="34" charset="0"/>
              </a:rPr>
              <a:t>___</a:t>
            </a:r>
            <a:r>
              <a:rPr lang="en-GB" sz="2000" dirty="0" err="1">
                <a:solidFill>
                  <a:srgbClr val="115076"/>
                </a:solidFill>
                <a:latin typeface="Century Gothic" panose="020B0502020202020204" pitchFamily="34" charset="0"/>
              </a:rPr>
              <a:t>rötau</a:t>
            </a:r>
            <a:endParaRPr lang="en-GB" sz="2000" dirty="0">
              <a:solidFill>
                <a:srgbClr val="115076"/>
              </a:solidFill>
              <a:latin typeface="Century Gothic" panose="020B0502020202020204" pitchFamily="34" charset="0"/>
            </a:endParaRPr>
          </a:p>
        </p:txBody>
      </p:sp>
      <p:sp>
        <p:nvSpPr>
          <p:cNvPr id="87" name="TextBox 86">
            <a:extLst>
              <a:ext uri="{FF2B5EF4-FFF2-40B4-BE49-F238E27FC236}">
                <a16:creationId xmlns:a16="http://schemas.microsoft.com/office/drawing/2014/main" id="{645E3D08-7A87-455E-B8B0-59E58E63446E}"/>
              </a:ext>
            </a:extLst>
          </p:cNvPr>
          <p:cNvSpPr txBox="1"/>
          <p:nvPr/>
        </p:nvSpPr>
        <p:spPr>
          <a:xfrm>
            <a:off x="8192488" y="3654121"/>
            <a:ext cx="1887522" cy="400110"/>
          </a:xfrm>
          <a:prstGeom prst="rect">
            <a:avLst/>
          </a:prstGeom>
          <a:solidFill>
            <a:schemeClr val="bg1"/>
          </a:solidFill>
        </p:spPr>
        <p:txBody>
          <a:bodyPr wrap="square" rtlCol="0">
            <a:spAutoFit/>
          </a:bodyPr>
          <a:lstStyle/>
          <a:p>
            <a:pPr algn="l"/>
            <a:r>
              <a:rPr lang="en-GB" sz="2000" dirty="0">
                <a:solidFill>
                  <a:srgbClr val="115076"/>
                </a:solidFill>
                <a:latin typeface="Century Gothic" panose="020B0502020202020204" pitchFamily="34" charset="0"/>
              </a:rPr>
              <a:t>Eber___</a:t>
            </a:r>
            <a:r>
              <a:rPr lang="en-GB" sz="2000" dirty="0" err="1">
                <a:solidFill>
                  <a:srgbClr val="115076"/>
                </a:solidFill>
                <a:latin typeface="Century Gothic" panose="020B0502020202020204" pitchFamily="34" charset="0"/>
              </a:rPr>
              <a:t>edt</a:t>
            </a:r>
            <a:endParaRPr lang="en-GB" sz="2000" dirty="0">
              <a:solidFill>
                <a:srgbClr val="115076"/>
              </a:solidFill>
              <a:latin typeface="Century Gothic" panose="020B0502020202020204" pitchFamily="34" charset="0"/>
            </a:endParaRPr>
          </a:p>
        </p:txBody>
      </p:sp>
      <p:sp>
        <p:nvSpPr>
          <p:cNvPr id="88" name="TextBox 87">
            <a:extLst>
              <a:ext uri="{FF2B5EF4-FFF2-40B4-BE49-F238E27FC236}">
                <a16:creationId xmlns:a16="http://schemas.microsoft.com/office/drawing/2014/main" id="{EA1FA741-D18F-4A2D-981D-97734F9B07E1}"/>
              </a:ext>
            </a:extLst>
          </p:cNvPr>
          <p:cNvSpPr txBox="1"/>
          <p:nvPr/>
        </p:nvSpPr>
        <p:spPr>
          <a:xfrm>
            <a:off x="2489381" y="4035112"/>
            <a:ext cx="1850821" cy="400110"/>
          </a:xfrm>
          <a:prstGeom prst="rect">
            <a:avLst/>
          </a:prstGeom>
          <a:solidFill>
            <a:schemeClr val="bg1"/>
          </a:solidFill>
        </p:spPr>
        <p:txBody>
          <a:bodyPr wrap="square" rtlCol="0">
            <a:spAutoFit/>
          </a:bodyPr>
          <a:lstStyle/>
          <a:p>
            <a:pPr algn="l"/>
            <a:r>
              <a:rPr lang="en-GB" sz="2000" dirty="0">
                <a:solidFill>
                  <a:srgbClr val="115076"/>
                </a:solidFill>
                <a:latin typeface="Century Gothic" panose="020B0502020202020204" pitchFamily="34" charset="0"/>
              </a:rPr>
              <a:t>___ring___</a:t>
            </a:r>
            <a:r>
              <a:rPr lang="en-GB" sz="2000" dirty="0" err="1">
                <a:solidFill>
                  <a:srgbClr val="115076"/>
                </a:solidFill>
                <a:latin typeface="Century Gothic" panose="020B0502020202020204" pitchFamily="34" charset="0"/>
              </a:rPr>
              <a:t>ille</a:t>
            </a:r>
            <a:endParaRPr lang="en-GB" sz="2000" dirty="0">
              <a:solidFill>
                <a:srgbClr val="115076"/>
              </a:solidFill>
              <a:latin typeface="Century Gothic" panose="020B0502020202020204" pitchFamily="34" charset="0"/>
            </a:endParaRPr>
          </a:p>
        </p:txBody>
      </p:sp>
      <p:sp>
        <p:nvSpPr>
          <p:cNvPr id="89" name="TextBox 88">
            <a:extLst>
              <a:ext uri="{FF2B5EF4-FFF2-40B4-BE49-F238E27FC236}">
                <a16:creationId xmlns:a16="http://schemas.microsoft.com/office/drawing/2014/main" id="{93A2283F-3BD4-4B9D-B074-052818E0E037}"/>
              </a:ext>
            </a:extLst>
          </p:cNvPr>
          <p:cNvSpPr txBox="1"/>
          <p:nvPr/>
        </p:nvSpPr>
        <p:spPr>
          <a:xfrm>
            <a:off x="8616518" y="4289413"/>
            <a:ext cx="1887522" cy="400110"/>
          </a:xfrm>
          <a:prstGeom prst="rect">
            <a:avLst/>
          </a:prstGeom>
          <a:solidFill>
            <a:schemeClr val="bg1"/>
          </a:solidFill>
        </p:spPr>
        <p:txBody>
          <a:bodyPr wrap="square" rtlCol="0">
            <a:spAutoFit/>
          </a:bodyPr>
          <a:lstStyle/>
          <a:p>
            <a:pPr algn="l"/>
            <a:r>
              <a:rPr lang="en-GB" sz="2000" dirty="0">
                <a:solidFill>
                  <a:srgbClr val="115076"/>
                </a:solidFill>
                <a:latin typeface="Century Gothic" panose="020B0502020202020204" pitchFamily="34" charset="0"/>
              </a:rPr>
              <a:t>___</a:t>
            </a:r>
            <a:r>
              <a:rPr lang="en-GB" sz="2000" dirty="0" err="1">
                <a:solidFill>
                  <a:srgbClr val="115076"/>
                </a:solidFill>
                <a:latin typeface="Century Gothic" panose="020B0502020202020204" pitchFamily="34" charset="0"/>
              </a:rPr>
              <a:t>eindorf</a:t>
            </a:r>
            <a:endParaRPr lang="en-GB" sz="2000" dirty="0">
              <a:solidFill>
                <a:srgbClr val="115076"/>
              </a:solidFill>
              <a:latin typeface="Century Gothic" panose="020B0502020202020204" pitchFamily="34" charset="0"/>
            </a:endParaRPr>
          </a:p>
        </p:txBody>
      </p:sp>
      <p:sp>
        <p:nvSpPr>
          <p:cNvPr id="90" name="TextBox 89">
            <a:extLst>
              <a:ext uri="{FF2B5EF4-FFF2-40B4-BE49-F238E27FC236}">
                <a16:creationId xmlns:a16="http://schemas.microsoft.com/office/drawing/2014/main" id="{7D1D93E4-AF05-403C-B29B-C0F6DAA34CBB}"/>
              </a:ext>
            </a:extLst>
          </p:cNvPr>
          <p:cNvSpPr txBox="1"/>
          <p:nvPr/>
        </p:nvSpPr>
        <p:spPr>
          <a:xfrm>
            <a:off x="2781063" y="4554729"/>
            <a:ext cx="1615505" cy="400110"/>
          </a:xfrm>
          <a:prstGeom prst="rect">
            <a:avLst/>
          </a:prstGeom>
          <a:solidFill>
            <a:schemeClr val="bg1"/>
          </a:solidFill>
        </p:spPr>
        <p:txBody>
          <a:bodyPr wrap="square" rtlCol="0">
            <a:spAutoFit/>
          </a:bodyPr>
          <a:lstStyle/>
          <a:p>
            <a:pPr algn="l"/>
            <a:r>
              <a:rPr lang="en-GB" sz="2000" dirty="0">
                <a:solidFill>
                  <a:srgbClr val="115076"/>
                </a:solidFill>
                <a:latin typeface="Century Gothic" panose="020B0502020202020204" pitchFamily="34" charset="0"/>
              </a:rPr>
              <a:t>___</a:t>
            </a:r>
            <a:r>
              <a:rPr lang="en-GB" sz="2000" dirty="0" err="1">
                <a:solidFill>
                  <a:srgbClr val="115076"/>
                </a:solidFill>
                <a:latin typeface="Century Gothic" panose="020B0502020202020204" pitchFamily="34" charset="0"/>
              </a:rPr>
              <a:t>wifting</a:t>
            </a:r>
            <a:endParaRPr lang="en-GB" sz="2000" dirty="0">
              <a:solidFill>
                <a:srgbClr val="115076"/>
              </a:solidFill>
              <a:latin typeface="Century Gothic" panose="020B0502020202020204" pitchFamily="34" charset="0"/>
            </a:endParaRPr>
          </a:p>
        </p:txBody>
      </p:sp>
      <p:sp>
        <p:nvSpPr>
          <p:cNvPr id="91" name="TextBox 90">
            <a:extLst>
              <a:ext uri="{FF2B5EF4-FFF2-40B4-BE49-F238E27FC236}">
                <a16:creationId xmlns:a16="http://schemas.microsoft.com/office/drawing/2014/main" id="{29F243B8-357E-413F-B5C3-C1FEBE7C9DA7}"/>
              </a:ext>
            </a:extLst>
          </p:cNvPr>
          <p:cNvSpPr txBox="1"/>
          <p:nvPr/>
        </p:nvSpPr>
        <p:spPr>
          <a:xfrm>
            <a:off x="9537763" y="4820515"/>
            <a:ext cx="1615505" cy="400110"/>
          </a:xfrm>
          <a:prstGeom prst="rect">
            <a:avLst/>
          </a:prstGeom>
          <a:solidFill>
            <a:schemeClr val="bg1"/>
          </a:solidFill>
        </p:spPr>
        <p:txBody>
          <a:bodyPr wrap="square" rtlCol="0">
            <a:spAutoFit/>
          </a:bodyPr>
          <a:lstStyle/>
          <a:p>
            <a:pPr algn="l"/>
            <a:r>
              <a:rPr lang="en-GB" sz="2000" dirty="0">
                <a:solidFill>
                  <a:srgbClr val="115076"/>
                </a:solidFill>
                <a:latin typeface="Century Gothic" panose="020B0502020202020204" pitchFamily="34" charset="0"/>
              </a:rPr>
              <a:t>___</a:t>
            </a:r>
            <a:r>
              <a:rPr lang="en-GB" sz="2000" dirty="0" err="1">
                <a:solidFill>
                  <a:srgbClr val="115076"/>
                </a:solidFill>
                <a:latin typeface="Century Gothic" panose="020B0502020202020204" pitchFamily="34" charset="0"/>
              </a:rPr>
              <a:t>itzingsee</a:t>
            </a:r>
            <a:endParaRPr lang="en-GB" sz="2000" dirty="0">
              <a:solidFill>
                <a:srgbClr val="115076"/>
              </a:solidFill>
              <a:latin typeface="Century Gothic" panose="020B0502020202020204" pitchFamily="34" charset="0"/>
            </a:endParaRPr>
          </a:p>
        </p:txBody>
      </p:sp>
      <p:sp>
        <p:nvSpPr>
          <p:cNvPr id="92" name="TextBox 91">
            <a:extLst>
              <a:ext uri="{FF2B5EF4-FFF2-40B4-BE49-F238E27FC236}">
                <a16:creationId xmlns:a16="http://schemas.microsoft.com/office/drawing/2014/main" id="{D23DEEEF-6F11-4900-932C-98D9CF73903E}"/>
              </a:ext>
            </a:extLst>
          </p:cNvPr>
          <p:cNvSpPr txBox="1"/>
          <p:nvPr/>
        </p:nvSpPr>
        <p:spPr>
          <a:xfrm>
            <a:off x="2695492" y="5231625"/>
            <a:ext cx="1615505" cy="400110"/>
          </a:xfrm>
          <a:prstGeom prst="rect">
            <a:avLst/>
          </a:prstGeom>
          <a:solidFill>
            <a:schemeClr val="bg1"/>
          </a:solidFill>
        </p:spPr>
        <p:txBody>
          <a:bodyPr wrap="square" rtlCol="0">
            <a:spAutoFit/>
          </a:bodyPr>
          <a:lstStyle/>
          <a:p>
            <a:pPr algn="l"/>
            <a:r>
              <a:rPr lang="en-GB" sz="2000" dirty="0">
                <a:solidFill>
                  <a:srgbClr val="115076"/>
                </a:solidFill>
                <a:latin typeface="Century Gothic" panose="020B0502020202020204" pitchFamily="34" charset="0"/>
              </a:rPr>
              <a:t>Bild___</a:t>
            </a:r>
            <a:r>
              <a:rPr lang="en-GB" sz="2000" dirty="0" err="1">
                <a:solidFill>
                  <a:srgbClr val="115076"/>
                </a:solidFill>
                <a:latin typeface="Century Gothic" panose="020B0502020202020204" pitchFamily="34" charset="0"/>
              </a:rPr>
              <a:t>ein</a:t>
            </a:r>
            <a:endParaRPr lang="en-GB" sz="2000" dirty="0">
              <a:solidFill>
                <a:srgbClr val="115076"/>
              </a:solidFill>
              <a:latin typeface="Century Gothic" panose="020B0502020202020204" pitchFamily="34" charset="0"/>
            </a:endParaRPr>
          </a:p>
        </p:txBody>
      </p:sp>
      <p:sp>
        <p:nvSpPr>
          <p:cNvPr id="93" name="TextBox 92">
            <a:extLst>
              <a:ext uri="{FF2B5EF4-FFF2-40B4-BE49-F238E27FC236}">
                <a16:creationId xmlns:a16="http://schemas.microsoft.com/office/drawing/2014/main" id="{91CC4B5C-3D7F-4E4E-8353-90E61BC4C8C0}"/>
              </a:ext>
            </a:extLst>
          </p:cNvPr>
          <p:cNvSpPr txBox="1"/>
          <p:nvPr/>
        </p:nvSpPr>
        <p:spPr>
          <a:xfrm>
            <a:off x="8704746" y="5371916"/>
            <a:ext cx="1764996" cy="400110"/>
          </a:xfrm>
          <a:prstGeom prst="rect">
            <a:avLst/>
          </a:prstGeom>
          <a:solidFill>
            <a:schemeClr val="bg1"/>
          </a:solidFill>
        </p:spPr>
        <p:txBody>
          <a:bodyPr wrap="square" rtlCol="0">
            <a:spAutoFit/>
          </a:bodyPr>
          <a:lstStyle/>
          <a:p>
            <a:pPr algn="l"/>
            <a:r>
              <a:rPr lang="en-GB" sz="2000" dirty="0">
                <a:solidFill>
                  <a:srgbClr val="115076"/>
                </a:solidFill>
                <a:latin typeface="Century Gothic" panose="020B0502020202020204" pitchFamily="34" charset="0"/>
              </a:rPr>
              <a:t>___</a:t>
            </a:r>
            <a:r>
              <a:rPr lang="en-GB" sz="2000" dirty="0" err="1">
                <a:solidFill>
                  <a:srgbClr val="115076"/>
                </a:solidFill>
                <a:latin typeface="Century Gothic" panose="020B0502020202020204" pitchFamily="34" charset="0"/>
              </a:rPr>
              <a:t>warzach</a:t>
            </a:r>
            <a:endParaRPr lang="en-GB" sz="2000" dirty="0">
              <a:solidFill>
                <a:srgbClr val="115076"/>
              </a:solidFill>
              <a:latin typeface="Century Gothic" panose="020B0502020202020204" pitchFamily="34" charset="0"/>
            </a:endParaRPr>
          </a:p>
        </p:txBody>
      </p:sp>
      <p:sp>
        <p:nvSpPr>
          <p:cNvPr id="95" name="TextBox 94">
            <a:extLst>
              <a:ext uri="{FF2B5EF4-FFF2-40B4-BE49-F238E27FC236}">
                <a16:creationId xmlns:a16="http://schemas.microsoft.com/office/drawing/2014/main" id="{FD94ADCD-9424-4753-B0D0-5AB79793DCD6}"/>
              </a:ext>
            </a:extLst>
          </p:cNvPr>
          <p:cNvSpPr txBox="1"/>
          <p:nvPr/>
        </p:nvSpPr>
        <p:spPr>
          <a:xfrm>
            <a:off x="1960382" y="5835965"/>
            <a:ext cx="1222849" cy="400109"/>
          </a:xfrm>
          <a:prstGeom prst="rect">
            <a:avLst/>
          </a:prstGeom>
          <a:solidFill>
            <a:schemeClr val="bg1"/>
          </a:solidFill>
        </p:spPr>
        <p:txBody>
          <a:bodyPr wrap="square" rtlCol="0">
            <a:spAutoFit/>
          </a:bodyPr>
          <a:lstStyle/>
          <a:p>
            <a:pPr algn="l"/>
            <a:r>
              <a:rPr lang="en-GB" sz="2000" dirty="0">
                <a:solidFill>
                  <a:srgbClr val="115076"/>
                </a:solidFill>
                <a:latin typeface="Century Gothic" panose="020B0502020202020204" pitchFamily="34" charset="0"/>
              </a:rPr>
              <a:t>___</a:t>
            </a:r>
            <a:r>
              <a:rPr lang="en-GB" sz="2000" dirty="0" err="1">
                <a:solidFill>
                  <a:srgbClr val="115076"/>
                </a:solidFill>
                <a:latin typeface="Century Gothic" panose="020B0502020202020204" pitchFamily="34" charset="0"/>
              </a:rPr>
              <a:t>aan</a:t>
            </a:r>
            <a:endParaRPr lang="en-GB" sz="2000" dirty="0">
              <a:solidFill>
                <a:srgbClr val="115076"/>
              </a:solidFill>
              <a:latin typeface="Century Gothic" panose="020B0502020202020204" pitchFamily="34" charset="0"/>
            </a:endParaRPr>
          </a:p>
        </p:txBody>
      </p:sp>
      <p:sp>
        <p:nvSpPr>
          <p:cNvPr id="96" name="TextBox 95">
            <a:extLst>
              <a:ext uri="{FF2B5EF4-FFF2-40B4-BE49-F238E27FC236}">
                <a16:creationId xmlns:a16="http://schemas.microsoft.com/office/drawing/2014/main" id="{17E0B9B7-813A-4AE8-A7C1-00FD51853771}"/>
              </a:ext>
            </a:extLst>
          </p:cNvPr>
          <p:cNvSpPr txBox="1"/>
          <p:nvPr/>
        </p:nvSpPr>
        <p:spPr>
          <a:xfrm>
            <a:off x="8673253" y="5926120"/>
            <a:ext cx="1222849" cy="400110"/>
          </a:xfrm>
          <a:prstGeom prst="rect">
            <a:avLst/>
          </a:prstGeom>
          <a:solidFill>
            <a:schemeClr val="bg1"/>
          </a:solidFill>
        </p:spPr>
        <p:txBody>
          <a:bodyPr wrap="square" rtlCol="0">
            <a:spAutoFit/>
          </a:bodyPr>
          <a:lstStyle/>
          <a:p>
            <a:pPr algn="l"/>
            <a:r>
              <a:rPr lang="en-GB" sz="2000" dirty="0">
                <a:solidFill>
                  <a:srgbClr val="115076"/>
                </a:solidFill>
                <a:latin typeface="Century Gothic" panose="020B0502020202020204" pitchFamily="34" charset="0"/>
              </a:rPr>
              <a:t>___</a:t>
            </a:r>
            <a:r>
              <a:rPr lang="en-GB" sz="2000" dirty="0" err="1">
                <a:solidFill>
                  <a:srgbClr val="115076"/>
                </a:solidFill>
                <a:latin typeface="Century Gothic" panose="020B0502020202020204" pitchFamily="34" charset="0"/>
              </a:rPr>
              <a:t>ig</a:t>
            </a:r>
            <a:endParaRPr lang="en-GB" sz="2000" dirty="0">
              <a:solidFill>
                <a:srgbClr val="115076"/>
              </a:solidFill>
              <a:latin typeface="Century Gothic" panose="020B0502020202020204" pitchFamily="34" charset="0"/>
            </a:endParaRPr>
          </a:p>
        </p:txBody>
      </p:sp>
      <p:sp>
        <p:nvSpPr>
          <p:cNvPr id="97" name="Action Button: Custom 16">
            <a:hlinkClick r:id="" action="ppaction://noaction" highlightClick="1">
              <a:snd r:embed="rId7" name="9.3.1.2 slide 2 1.wav"/>
            </a:hlinkClick>
            <a:extLst>
              <a:ext uri="{FF2B5EF4-FFF2-40B4-BE49-F238E27FC236}">
                <a16:creationId xmlns:a16="http://schemas.microsoft.com/office/drawing/2014/main" id="{4A722902-F573-47E4-9A38-7DEA69023EA7}"/>
              </a:ext>
            </a:extLst>
          </p:cNvPr>
          <p:cNvSpPr/>
          <p:nvPr/>
        </p:nvSpPr>
        <p:spPr>
          <a:xfrm>
            <a:off x="1988704" y="250435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8" name="Action Button: Custom 16">
            <a:hlinkClick r:id="" action="ppaction://noaction" highlightClick="1">
              <a:snd r:embed="rId8" name="9.3.1.2 slide 2 2.wav"/>
            </a:hlinkClick>
            <a:extLst>
              <a:ext uri="{FF2B5EF4-FFF2-40B4-BE49-F238E27FC236}">
                <a16:creationId xmlns:a16="http://schemas.microsoft.com/office/drawing/2014/main" id="{43AE0AA7-2D28-41E5-8DF1-1D8E8D78136E}"/>
              </a:ext>
            </a:extLst>
          </p:cNvPr>
          <p:cNvSpPr/>
          <p:nvPr/>
        </p:nvSpPr>
        <p:spPr>
          <a:xfrm>
            <a:off x="10272781" y="296322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9" name="Action Button: Custom 16">
            <a:hlinkClick r:id="" action="ppaction://noaction" highlightClick="1">
              <a:snd r:embed="rId9" name="9.3.1.2 slide 2 3.wav"/>
            </a:hlinkClick>
            <a:extLst>
              <a:ext uri="{FF2B5EF4-FFF2-40B4-BE49-F238E27FC236}">
                <a16:creationId xmlns:a16="http://schemas.microsoft.com/office/drawing/2014/main" id="{0B083AF4-BA5F-47B5-B305-33DEC56B1933}"/>
              </a:ext>
            </a:extLst>
          </p:cNvPr>
          <p:cNvSpPr/>
          <p:nvPr/>
        </p:nvSpPr>
        <p:spPr>
          <a:xfrm>
            <a:off x="2331138" y="331208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0" name="Action Button: Custom 16">
            <a:hlinkClick r:id="" action="ppaction://noaction" highlightClick="1">
              <a:snd r:embed="rId10" name="9.3.1.2 slide 2 4.wav"/>
            </a:hlinkClick>
            <a:extLst>
              <a:ext uri="{FF2B5EF4-FFF2-40B4-BE49-F238E27FC236}">
                <a16:creationId xmlns:a16="http://schemas.microsoft.com/office/drawing/2014/main" id="{26CE8888-838F-4FC9-91B6-771339566E18}"/>
              </a:ext>
            </a:extLst>
          </p:cNvPr>
          <p:cNvSpPr/>
          <p:nvPr/>
        </p:nvSpPr>
        <p:spPr>
          <a:xfrm>
            <a:off x="9860862" y="365712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01" name="Action Button: Custom 16">
            <a:hlinkClick r:id="" action="ppaction://noaction" highlightClick="1">
              <a:snd r:embed="rId11" name="9.3.1.2 slide 2 5.wav"/>
            </a:hlinkClick>
            <a:extLst>
              <a:ext uri="{FF2B5EF4-FFF2-40B4-BE49-F238E27FC236}">
                <a16:creationId xmlns:a16="http://schemas.microsoft.com/office/drawing/2014/main" id="{1D6F4331-8447-45B6-8455-9BC8C6DB3AEC}"/>
              </a:ext>
            </a:extLst>
          </p:cNvPr>
          <p:cNvSpPr/>
          <p:nvPr/>
        </p:nvSpPr>
        <p:spPr>
          <a:xfrm>
            <a:off x="2080754" y="406170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02" name="Action Button: Custom 16">
            <a:hlinkClick r:id="" action="ppaction://noaction" highlightClick="1">
              <a:snd r:embed="rId12" name="9.3.1.2 slide 2 6.wav"/>
            </a:hlinkClick>
            <a:extLst>
              <a:ext uri="{FF2B5EF4-FFF2-40B4-BE49-F238E27FC236}">
                <a16:creationId xmlns:a16="http://schemas.microsoft.com/office/drawing/2014/main" id="{EEED347E-2B1E-4C8E-96A8-E0B6F4B7BDAF}"/>
              </a:ext>
            </a:extLst>
          </p:cNvPr>
          <p:cNvSpPr/>
          <p:nvPr/>
        </p:nvSpPr>
        <p:spPr>
          <a:xfrm>
            <a:off x="10204246" y="431693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03" name="Action Button: Custom 16">
            <a:hlinkClick r:id="" action="ppaction://noaction" highlightClick="1">
              <a:snd r:embed="rId13" name="9.3.1.2 slide 2 7.wav"/>
            </a:hlinkClick>
            <a:extLst>
              <a:ext uri="{FF2B5EF4-FFF2-40B4-BE49-F238E27FC236}">
                <a16:creationId xmlns:a16="http://schemas.microsoft.com/office/drawing/2014/main" id="{78CF7AE8-8AB5-4BE3-8421-5B573E7BBD7D}"/>
              </a:ext>
            </a:extLst>
          </p:cNvPr>
          <p:cNvSpPr/>
          <p:nvPr/>
        </p:nvSpPr>
        <p:spPr>
          <a:xfrm>
            <a:off x="2295819" y="46293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04" name="Action Button: Custom 16">
            <a:hlinkClick r:id="" action="ppaction://noaction" highlightClick="1">
              <a:snd r:embed="rId14" name="9.3.1.2 slide 2 8.wav"/>
            </a:hlinkClick>
            <a:extLst>
              <a:ext uri="{FF2B5EF4-FFF2-40B4-BE49-F238E27FC236}">
                <a16:creationId xmlns:a16="http://schemas.microsoft.com/office/drawing/2014/main" id="{E987B7E9-E937-4161-85DD-03638129E166}"/>
              </a:ext>
            </a:extLst>
          </p:cNvPr>
          <p:cNvSpPr/>
          <p:nvPr/>
        </p:nvSpPr>
        <p:spPr>
          <a:xfrm>
            <a:off x="11175358" y="482051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05" name="Action Button: Custom 16">
            <a:hlinkClick r:id="" action="ppaction://noaction" highlightClick="1">
              <a:snd r:embed="rId15" name="9.3.1.2 slide 2 9.wav"/>
            </a:hlinkClick>
            <a:extLst>
              <a:ext uri="{FF2B5EF4-FFF2-40B4-BE49-F238E27FC236}">
                <a16:creationId xmlns:a16="http://schemas.microsoft.com/office/drawing/2014/main" id="{4FE7492F-DE8A-4C71-93D8-0889E146574C}"/>
              </a:ext>
            </a:extLst>
          </p:cNvPr>
          <p:cNvSpPr/>
          <p:nvPr/>
        </p:nvSpPr>
        <p:spPr>
          <a:xfrm>
            <a:off x="2309494" y="522064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06" name="Action Button: Custom 16">
            <a:hlinkClick r:id="" action="ppaction://noaction" highlightClick="1">
              <a:snd r:embed="rId16" name="9.3.1.2 slide 2 10.wav"/>
            </a:hlinkClick>
            <a:extLst>
              <a:ext uri="{FF2B5EF4-FFF2-40B4-BE49-F238E27FC236}">
                <a16:creationId xmlns:a16="http://schemas.microsoft.com/office/drawing/2014/main" id="{164878DE-1B8B-4103-BD06-A70D1CA46E62}"/>
              </a:ext>
            </a:extLst>
          </p:cNvPr>
          <p:cNvSpPr/>
          <p:nvPr/>
        </p:nvSpPr>
        <p:spPr>
          <a:xfrm>
            <a:off x="10338109" y="54061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7" name="Action Button: Custom 16">
            <a:hlinkClick r:id="" action="ppaction://noaction" highlightClick="1">
              <a:snd r:embed="rId17" name="9.3.1.2 slide 2 11.wav"/>
            </a:hlinkClick>
            <a:extLst>
              <a:ext uri="{FF2B5EF4-FFF2-40B4-BE49-F238E27FC236}">
                <a16:creationId xmlns:a16="http://schemas.microsoft.com/office/drawing/2014/main" id="{4D512664-DE3D-44BA-B5D5-64BF626A3ADA}"/>
              </a:ext>
            </a:extLst>
          </p:cNvPr>
          <p:cNvSpPr/>
          <p:nvPr/>
        </p:nvSpPr>
        <p:spPr>
          <a:xfrm>
            <a:off x="1457026" y="58949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8" name="Action Button: Custom 16">
            <a:hlinkClick r:id="" action="ppaction://noaction" highlightClick="1">
              <a:snd r:embed="rId18" name="9.3.1.2 slide 2 12.wav"/>
            </a:hlinkClick>
            <a:extLst>
              <a:ext uri="{FF2B5EF4-FFF2-40B4-BE49-F238E27FC236}">
                <a16:creationId xmlns:a16="http://schemas.microsoft.com/office/drawing/2014/main" id="{A7242697-FC05-4BA7-A462-AC952B8E5480}"/>
              </a:ext>
            </a:extLst>
          </p:cNvPr>
          <p:cNvSpPr/>
          <p:nvPr/>
        </p:nvSpPr>
        <p:spPr>
          <a:xfrm>
            <a:off x="9498166" y="590413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D5E098FD-2BC0-4AF6-8400-F5B854DF024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939339" y="892498"/>
            <a:ext cx="1568645" cy="1601014"/>
          </a:xfrm>
          <a:prstGeom prst="rect">
            <a:avLst/>
          </a:prstGeom>
        </p:spPr>
      </p:pic>
      <p:pic>
        <p:nvPicPr>
          <p:cNvPr id="20" name="Picture 19" descr="A cartoon of a child&#10;&#10;Description automatically generated with low confidence">
            <a:extLst>
              <a:ext uri="{FF2B5EF4-FFF2-40B4-BE49-F238E27FC236}">
                <a16:creationId xmlns:a16="http://schemas.microsoft.com/office/drawing/2014/main" id="{76260763-5E72-4C91-99DD-464C2EF6F04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263615" y="892728"/>
            <a:ext cx="1667323" cy="1604405"/>
          </a:xfrm>
          <a:prstGeom prst="rect">
            <a:avLst/>
          </a:prstGeom>
        </p:spPr>
      </p:pic>
      <p:pic>
        <p:nvPicPr>
          <p:cNvPr id="8" name="Picture 7" descr="Logo&#10;&#10;Description automatically generated">
            <a:extLst>
              <a:ext uri="{FF2B5EF4-FFF2-40B4-BE49-F238E27FC236}">
                <a16:creationId xmlns:a16="http://schemas.microsoft.com/office/drawing/2014/main" id="{FEE0A901-292B-42F8-83EF-7D28934D3D59}"/>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1" r="1683"/>
          <a:stretch/>
        </p:blipFill>
        <p:spPr>
          <a:xfrm>
            <a:off x="168068" y="1032075"/>
            <a:ext cx="1941647" cy="2584581"/>
          </a:xfrm>
          <a:prstGeom prst="rect">
            <a:avLst/>
          </a:prstGeom>
        </p:spPr>
      </p:pic>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9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9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85" grpId="0" animBg="1"/>
      <p:bldP spid="86" grpId="0" animBg="1"/>
      <p:bldP spid="87" grpId="0" animBg="1"/>
      <p:bldP spid="88" grpId="0" animBg="1"/>
      <p:bldP spid="89" grpId="0" animBg="1"/>
      <p:bldP spid="90" grpId="0" animBg="1"/>
      <p:bldP spid="91" grpId="0" animBg="1"/>
      <p:bldP spid="92" grpId="0" animBg="1"/>
      <p:bldP spid="93" grpId="0" animBg="1"/>
      <p:bldP spid="95" grpId="0" animBg="1"/>
      <p:bldP spid="9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9807</Words>
  <Application>Microsoft Macintosh PowerPoint</Application>
  <PresentationFormat>Widescreen</PresentationFormat>
  <Paragraphs>1097</Paragraphs>
  <Slides>40</Slides>
  <Notes>31</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Century Gothic</vt:lpstr>
      <vt:lpstr>Office Theme</vt:lpstr>
      <vt:lpstr>PowerPoint Presentation</vt:lpstr>
      <vt:lpstr>Y9 T3.1 Week 1</vt:lpstr>
      <vt:lpstr>Phonetik</vt:lpstr>
      <vt:lpstr>Was feiert man am…? [1/2]</vt:lpstr>
      <vt:lpstr>Was feiert man am…? [2/2]</vt:lpstr>
      <vt:lpstr>Y9 T3.1 Week 2</vt:lpstr>
      <vt:lpstr>Was machst du in Liechtenstein?</vt:lpstr>
      <vt:lpstr>Mias Tagebuch*</vt:lpstr>
      <vt:lpstr>[sch] [sp] [st]</vt:lpstr>
      <vt:lpstr>Neuschwanstein</vt:lpstr>
      <vt:lpstr>Y9 T3.1 Week 6</vt:lpstr>
      <vt:lpstr>Was ist Glück?</vt:lpstr>
      <vt:lpstr>Phonetik</vt:lpstr>
      <vt:lpstr>Y9 T3.2 Week 1</vt:lpstr>
      <vt:lpstr>Phonetik</vt:lpstr>
      <vt:lpstr>Verbs with prepositions</vt:lpstr>
      <vt:lpstr>Im Radio</vt:lpstr>
      <vt:lpstr>Mia schreibt an Andrea</vt:lpstr>
      <vt:lpstr>Was denkst du über die Umwelt?</vt:lpstr>
      <vt:lpstr>Vokabeln</vt:lpstr>
      <vt:lpstr>Vokabeln</vt:lpstr>
      <vt:lpstr>Y9 T3.2 Week 4</vt:lpstr>
      <vt:lpstr>Wen laden wir zum Konzert ein?</vt:lpstr>
      <vt:lpstr>Phonetik</vt:lpstr>
      <vt:lpstr>Y9 T3.2 Week 5</vt:lpstr>
      <vt:lpstr>Welche Geschichte ist das? (1/2) </vt:lpstr>
      <vt:lpstr>Welche Geschichte ist das? (2/2)</vt:lpstr>
      <vt:lpstr>Das kleine Mädchen [1/2] </vt:lpstr>
      <vt:lpstr>Das kleine Mädchen [1/2] </vt:lpstr>
      <vt:lpstr>Y9 T3.2 Week 6</vt:lpstr>
      <vt:lpstr>Der Rattenfänger </vt:lpstr>
      <vt:lpstr>Der Rattenfänger </vt:lpstr>
      <vt:lpstr>Erzähl die Geschichte auf Englisch [1/6]</vt:lpstr>
      <vt:lpstr>der Rattenfänger</vt:lpstr>
      <vt:lpstr>einen Film produzieren [1/2]</vt:lpstr>
      <vt:lpstr>Y9 T3.2 Week 7</vt:lpstr>
      <vt:lpstr>Edina Müller</vt:lpstr>
      <vt:lpstr>Berühmte junge Deutsche</vt:lpstr>
      <vt:lpstr>Wer …?</vt:lpstr>
      <vt:lpstr>Was meinen sie?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Richardson</dc:creator>
  <cp:lastModifiedBy>Mary Richardson</cp:lastModifiedBy>
  <cp:revision>2</cp:revision>
  <dcterms:created xsi:type="dcterms:W3CDTF">2022-05-09T13:34:20Z</dcterms:created>
  <dcterms:modified xsi:type="dcterms:W3CDTF">2022-05-09T15:35:07Z</dcterms:modified>
</cp:coreProperties>
</file>