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745" r:id="rId3"/>
    <p:sldId id="746" r:id="rId4"/>
    <p:sldId id="747" r:id="rId5"/>
    <p:sldId id="748" r:id="rId6"/>
    <p:sldId id="749" r:id="rId7"/>
    <p:sldId id="711" r:id="rId8"/>
    <p:sldId id="751" r:id="rId9"/>
    <p:sldId id="753" r:id="rId10"/>
    <p:sldId id="754" r:id="rId11"/>
    <p:sldId id="755" r:id="rId12"/>
    <p:sldId id="262" r:id="rId13"/>
    <p:sldId id="264" r:id="rId14"/>
    <p:sldId id="272" r:id="rId15"/>
    <p:sldId id="756" r:id="rId16"/>
    <p:sldId id="276" r:id="rId17"/>
    <p:sldId id="284" r:id="rId18"/>
    <p:sldId id="757" r:id="rId19"/>
    <p:sldId id="758" r:id="rId20"/>
    <p:sldId id="258" r:id="rId21"/>
    <p:sldId id="759" r:id="rId22"/>
    <p:sldId id="500" r:id="rId23"/>
    <p:sldId id="760" r:id="rId24"/>
    <p:sldId id="704" r:id="rId25"/>
    <p:sldId id="764" r:id="rId26"/>
    <p:sldId id="765" r:id="rId27"/>
    <p:sldId id="770" r:id="rId28"/>
    <p:sldId id="766" r:id="rId29"/>
    <p:sldId id="767" r:id="rId30"/>
    <p:sldId id="769" r:id="rId31"/>
    <p:sldId id="771" r:id="rId32"/>
    <p:sldId id="772" r:id="rId33"/>
    <p:sldId id="773" r:id="rId34"/>
    <p:sldId id="774" r:id="rId35"/>
    <p:sldId id="775" r:id="rId36"/>
    <p:sldId id="776" r:id="rId37"/>
    <p:sldId id="687" r:id="rId38"/>
    <p:sldId id="74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3785"/>
  </p:normalViewPr>
  <p:slideViewPr>
    <p:cSldViewPr snapToGrid="0" snapToObjects="1">
      <p:cViewPr varScale="1">
        <p:scale>
          <a:sx n="68" d="100"/>
          <a:sy n="68" d="100"/>
        </p:scale>
        <p:origin x="22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D65DFAEA-354D-3F4F-97E6-141CA9C49F9E}" type="datetimeFigureOut">
              <a:rPr lang="en-US" smtClean="0"/>
              <a:pPr/>
              <a:t>5/10/22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122A2C91-5DB8-0D4A-8E0A-16A8997F40E8}" type="slidenum">
              <a:rPr lang="en-US" smtClean="0"/>
              <a:pPr/>
              <a:t>‹#›</a:t>
            </a:fld>
            <a:endParaRPr lang="en-US" dirty="0"/>
          </a:p>
        </p:txBody>
      </p:sp>
    </p:spTree>
    <p:extLst>
      <p:ext uri="{BB962C8B-B14F-4D97-AF65-F5344CB8AC3E}">
        <p14:creationId xmlns:p14="http://schemas.microsoft.com/office/powerpoint/2010/main" val="831839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hange-magazin.de/de/chinesisches-neujahrsfes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e.statista.com/statistik/daten/studie/463384/umfrage/auslaender-aus-syrien-in-deutschland/"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read aloud a text with mostly familiar language; to introduce the theme of Chinese New Year.</a:t>
            </a:r>
            <a:br>
              <a:rPr lang="en-GB" dirty="0"/>
            </a:br>
            <a:br>
              <a:rPr lang="en-GB" dirty="0"/>
            </a:br>
            <a:r>
              <a:rPr lang="en-GB" b="1" dirty="0"/>
              <a:t>Procedure:</a:t>
            </a:r>
            <a:br>
              <a:rPr lang="en-GB" dirty="0"/>
            </a:br>
            <a:r>
              <a:rPr lang="en-GB" dirty="0"/>
              <a:t>1. Students read the text aloud, chorally.</a:t>
            </a:r>
          </a:p>
          <a:p>
            <a:r>
              <a:rPr lang="en-GB" dirty="0"/>
              <a:t>2. Click to hear audio. There are two recordings (German/Austrian German).</a:t>
            </a:r>
            <a:br>
              <a:rPr lang="en-GB" dirty="0"/>
            </a:br>
            <a:r>
              <a:rPr lang="en-GB" dirty="0"/>
              <a:t>Teacher can remind students that there are national variations in the pronunciation of word initial [</a:t>
            </a:r>
            <a:r>
              <a:rPr lang="en-GB" dirty="0" err="1"/>
              <a:t>ch</a:t>
            </a:r>
            <a:r>
              <a:rPr lang="en-GB" dirty="0"/>
              <a:t>]. </a:t>
            </a:r>
            <a:br>
              <a:rPr lang="en-GB" dirty="0"/>
            </a:br>
            <a:r>
              <a:rPr lang="en-GB" dirty="0"/>
              <a:t>3. Elicit main facts from students in English.</a:t>
            </a:r>
          </a:p>
          <a:p>
            <a:endParaRPr lang="en-GB"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b="1" dirty="0"/>
              <a:t>Transcript:</a:t>
            </a:r>
            <a:br>
              <a:rPr lang="en-GB" b="1" dirty="0"/>
            </a:br>
            <a:r>
              <a:rPr lang="en-GB" sz="1200" b="0" dirty="0">
                <a:solidFill>
                  <a:schemeClr val="bg1"/>
                </a:solidFill>
                <a:effectLst/>
              </a:rPr>
              <a:t>Man </a:t>
            </a:r>
            <a:r>
              <a:rPr lang="en-GB" sz="1200" b="0" dirty="0" err="1">
                <a:solidFill>
                  <a:schemeClr val="bg1"/>
                </a:solidFill>
                <a:effectLst/>
              </a:rPr>
              <a:t>feiert</a:t>
            </a:r>
            <a:r>
              <a:rPr lang="en-GB" sz="1200" b="0" dirty="0">
                <a:solidFill>
                  <a:schemeClr val="bg1"/>
                </a:solidFill>
                <a:effectLst/>
              </a:rPr>
              <a:t> das </a:t>
            </a:r>
            <a:r>
              <a:rPr lang="en-GB" sz="1200" b="0" dirty="0" err="1">
                <a:solidFill>
                  <a:schemeClr val="bg1"/>
                </a:solidFill>
                <a:effectLst/>
              </a:rPr>
              <a:t>Chinesische</a:t>
            </a:r>
            <a:r>
              <a:rPr lang="en-GB" sz="1200" b="0" dirty="0">
                <a:solidFill>
                  <a:schemeClr val="bg1"/>
                </a:solidFill>
                <a:effectLst/>
              </a:rPr>
              <a:t> </a:t>
            </a:r>
            <a:r>
              <a:rPr lang="en-GB" sz="1200" b="0" dirty="0" err="1">
                <a:solidFill>
                  <a:schemeClr val="bg1"/>
                </a:solidFill>
                <a:effectLst/>
              </a:rPr>
              <a:t>Neujahrsfest</a:t>
            </a:r>
            <a:r>
              <a:rPr lang="en-GB" sz="1200" b="0" dirty="0">
                <a:solidFill>
                  <a:schemeClr val="bg1"/>
                </a:solidFill>
                <a:effectLst/>
              </a:rPr>
              <a:t> </a:t>
            </a:r>
            <a:r>
              <a:rPr lang="en-GB" sz="1200" b="0" dirty="0" err="1">
                <a:solidFill>
                  <a:schemeClr val="bg1"/>
                </a:solidFill>
                <a:effectLst/>
              </a:rPr>
              <a:t>weltweit</a:t>
            </a:r>
            <a:r>
              <a:rPr lang="en-GB" sz="1200" b="0" dirty="0">
                <a:solidFill>
                  <a:schemeClr val="bg1"/>
                </a:solidFill>
                <a:effectLst/>
              </a:rPr>
              <a:t> – </a:t>
            </a:r>
            <a:r>
              <a:rPr lang="en-GB" sz="1200" b="0" dirty="0" err="1">
                <a:solidFill>
                  <a:schemeClr val="bg1"/>
                </a:solidFill>
                <a:effectLst/>
              </a:rPr>
              <a:t>auch</a:t>
            </a:r>
            <a:r>
              <a:rPr lang="en-GB" sz="1200" b="0" dirty="0">
                <a:solidFill>
                  <a:schemeClr val="bg1"/>
                </a:solidFill>
                <a:effectLst/>
              </a:rPr>
              <a:t> in Deutschland!  </a:t>
            </a:r>
            <a:r>
              <a:rPr lang="en-GB" sz="1200" b="0" dirty="0" err="1">
                <a:solidFill>
                  <a:schemeClr val="bg1"/>
                </a:solidFill>
                <a:effectLst/>
              </a:rPr>
              <a:t>Rund</a:t>
            </a:r>
            <a:r>
              <a:rPr lang="en-GB" sz="1200" b="0" dirty="0">
                <a:solidFill>
                  <a:schemeClr val="bg1"/>
                </a:solidFill>
                <a:effectLst/>
              </a:rPr>
              <a:t> 120.000 Chines*</a:t>
            </a:r>
            <a:r>
              <a:rPr lang="en-GB" sz="1200" b="0" dirty="0" err="1">
                <a:solidFill>
                  <a:schemeClr val="bg1"/>
                </a:solidFill>
                <a:effectLst/>
              </a:rPr>
              <a:t>innen</a:t>
            </a:r>
            <a:r>
              <a:rPr lang="en-GB" sz="1200" b="0" dirty="0">
                <a:solidFill>
                  <a:schemeClr val="bg1"/>
                </a:solidFill>
                <a:effectLst/>
              </a:rPr>
              <a:t> leben in Deutschland und </a:t>
            </a:r>
            <a:r>
              <a:rPr lang="en-GB" sz="1200" b="0" dirty="0" err="1">
                <a:solidFill>
                  <a:schemeClr val="bg1"/>
                </a:solidFill>
                <a:effectLst/>
              </a:rPr>
              <a:t>feiern</a:t>
            </a:r>
            <a:r>
              <a:rPr lang="en-GB" sz="1200" b="0" dirty="0">
                <a:solidFill>
                  <a:schemeClr val="bg1"/>
                </a:solidFill>
                <a:effectLst/>
              </a:rPr>
              <a:t> </a:t>
            </a:r>
            <a:r>
              <a:rPr lang="en-GB" sz="1200" b="0" dirty="0" err="1">
                <a:solidFill>
                  <a:schemeClr val="bg1"/>
                </a:solidFill>
                <a:effectLst/>
              </a:rPr>
              <a:t>traditionelle</a:t>
            </a:r>
            <a:r>
              <a:rPr lang="en-GB" sz="1200" b="0" dirty="0">
                <a:solidFill>
                  <a:schemeClr val="bg1"/>
                </a:solidFill>
                <a:effectLst/>
              </a:rPr>
              <a:t> Feste </a:t>
            </a:r>
            <a:r>
              <a:rPr lang="en-GB" sz="1200" b="0" dirty="0" err="1">
                <a:solidFill>
                  <a:schemeClr val="bg1"/>
                </a:solidFill>
                <a:effectLst/>
              </a:rPr>
              <a:t>wie</a:t>
            </a:r>
            <a:r>
              <a:rPr lang="en-GB" sz="1200" b="0" dirty="0">
                <a:solidFill>
                  <a:schemeClr val="bg1"/>
                </a:solidFill>
                <a:effectLst/>
              </a:rPr>
              <a:t> das </a:t>
            </a:r>
            <a:r>
              <a:rPr lang="en-GB" sz="1200" b="0" dirty="0" err="1">
                <a:solidFill>
                  <a:schemeClr val="bg1"/>
                </a:solidFill>
                <a:effectLst/>
              </a:rPr>
              <a:t>chinesische</a:t>
            </a:r>
            <a:r>
              <a:rPr lang="en-GB" sz="1200" b="0" dirty="0">
                <a:solidFill>
                  <a:schemeClr val="bg1"/>
                </a:solidFill>
                <a:effectLst/>
              </a:rPr>
              <a:t> </a:t>
            </a:r>
            <a:r>
              <a:rPr lang="en-GB" sz="1200" b="0" dirty="0" err="1">
                <a:solidFill>
                  <a:schemeClr val="bg1"/>
                </a:solidFill>
                <a:effectLst/>
              </a:rPr>
              <a:t>Neujahr</a:t>
            </a:r>
            <a:r>
              <a:rPr lang="en-GB" sz="1200" b="0" dirty="0">
                <a:solidFill>
                  <a:schemeClr val="bg1"/>
                </a:solidFill>
                <a:effectLst/>
              </a:rPr>
              <a:t>, </a:t>
            </a:r>
            <a:r>
              <a:rPr lang="en-GB" sz="1200" b="0" dirty="0" err="1">
                <a:solidFill>
                  <a:schemeClr val="bg1"/>
                </a:solidFill>
                <a:effectLst/>
              </a:rPr>
              <a:t>auch</a:t>
            </a:r>
            <a:r>
              <a:rPr lang="en-GB" sz="1200" b="0" dirty="0">
                <a:solidFill>
                  <a:schemeClr val="bg1"/>
                </a:solidFill>
                <a:effectLst/>
              </a:rPr>
              <a:t> </a:t>
            </a:r>
            <a:r>
              <a:rPr lang="en-GB" sz="1200" b="0" dirty="0" err="1">
                <a:solidFill>
                  <a:schemeClr val="bg1"/>
                </a:solidFill>
                <a:effectLst/>
              </a:rPr>
              <a:t>bekannt</a:t>
            </a:r>
            <a:r>
              <a:rPr lang="en-GB" sz="1200" b="0" dirty="0">
                <a:solidFill>
                  <a:schemeClr val="bg1"/>
                </a:solidFill>
                <a:effectLst/>
              </a:rPr>
              <a:t> </a:t>
            </a:r>
            <a:r>
              <a:rPr lang="en-GB" sz="1200" b="0" dirty="0" err="1">
                <a:solidFill>
                  <a:schemeClr val="bg1"/>
                </a:solidFill>
                <a:effectLst/>
              </a:rPr>
              <a:t>als</a:t>
            </a:r>
            <a:r>
              <a:rPr lang="en-GB" sz="1200" b="0" dirty="0">
                <a:solidFill>
                  <a:schemeClr val="bg1"/>
                </a:solidFill>
                <a:effectLst/>
              </a:rPr>
              <a:t> </a:t>
            </a:r>
            <a:r>
              <a:rPr lang="en-GB" sz="1200" b="0" dirty="0" err="1">
                <a:solidFill>
                  <a:schemeClr val="bg1"/>
                </a:solidFill>
                <a:effectLst/>
              </a:rPr>
              <a:t>Frühlingsfest</a:t>
            </a:r>
            <a:r>
              <a:rPr lang="en-GB" sz="1200" b="0" dirty="0">
                <a:solidFill>
                  <a:schemeClr val="bg1"/>
                </a:solidFill>
                <a:effectLst/>
              </a:rPr>
              <a:t>. Es </a:t>
            </a:r>
            <a:r>
              <a:rPr lang="en-GB" sz="1200" b="0" dirty="0" err="1">
                <a:solidFill>
                  <a:schemeClr val="bg1"/>
                </a:solidFill>
                <a:effectLst/>
              </a:rPr>
              <a:t>findet</a:t>
            </a:r>
            <a:r>
              <a:rPr lang="en-GB" sz="1200" b="0" dirty="0">
                <a:solidFill>
                  <a:schemeClr val="bg1"/>
                </a:solidFill>
                <a:effectLst/>
              </a:rPr>
              <a:t> </a:t>
            </a:r>
            <a:r>
              <a:rPr lang="en-GB" sz="1200" b="0" dirty="0" err="1">
                <a:solidFill>
                  <a:schemeClr val="bg1"/>
                </a:solidFill>
                <a:effectLst/>
              </a:rPr>
              <a:t>einmal</a:t>
            </a:r>
            <a:r>
              <a:rPr lang="en-GB" sz="1200" b="0" dirty="0">
                <a:solidFill>
                  <a:schemeClr val="bg1"/>
                </a:solidFill>
                <a:effectLst/>
              </a:rPr>
              <a:t> pro </a:t>
            </a:r>
            <a:r>
              <a:rPr lang="en-GB" sz="1200" b="0" dirty="0" err="1">
                <a:solidFill>
                  <a:schemeClr val="bg1"/>
                </a:solidFill>
                <a:effectLst/>
              </a:rPr>
              <a:t>Jahr</a:t>
            </a:r>
            <a:r>
              <a:rPr lang="en-GB" sz="1200" b="0" dirty="0">
                <a:solidFill>
                  <a:schemeClr val="bg1"/>
                </a:solidFill>
                <a:effectLst/>
              </a:rPr>
              <a:t> </a:t>
            </a:r>
            <a:r>
              <a:rPr lang="en-GB" sz="1200" b="0" dirty="0" err="1">
                <a:solidFill>
                  <a:schemeClr val="bg1"/>
                </a:solidFill>
                <a:effectLst/>
              </a:rPr>
              <a:t>im</a:t>
            </a:r>
            <a:r>
              <a:rPr lang="en-GB" sz="1200" b="0" dirty="0">
                <a:solidFill>
                  <a:schemeClr val="bg1"/>
                </a:solidFill>
                <a:effectLst/>
              </a:rPr>
              <a:t> </a:t>
            </a:r>
            <a:r>
              <a:rPr lang="en-GB" sz="1200" b="0" dirty="0" err="1">
                <a:solidFill>
                  <a:schemeClr val="bg1"/>
                </a:solidFill>
                <a:effectLst/>
              </a:rPr>
              <a:t>Januar</a:t>
            </a:r>
            <a:r>
              <a:rPr lang="en-GB" sz="1200" b="0" dirty="0">
                <a:solidFill>
                  <a:schemeClr val="bg1"/>
                </a:solidFill>
                <a:effectLst/>
              </a:rPr>
              <a:t> </a:t>
            </a:r>
            <a:r>
              <a:rPr lang="en-GB" sz="1200" b="0" dirty="0" err="1">
                <a:solidFill>
                  <a:schemeClr val="bg1"/>
                </a:solidFill>
                <a:effectLst/>
              </a:rPr>
              <a:t>oder</a:t>
            </a:r>
            <a:r>
              <a:rPr lang="en-GB" sz="1200" b="0" dirty="0">
                <a:solidFill>
                  <a:schemeClr val="bg1"/>
                </a:solidFill>
                <a:effectLst/>
              </a:rPr>
              <a:t> </a:t>
            </a:r>
            <a:r>
              <a:rPr lang="en-GB" sz="1200" b="0" dirty="0" err="1">
                <a:solidFill>
                  <a:schemeClr val="bg1"/>
                </a:solidFill>
                <a:effectLst/>
              </a:rPr>
              <a:t>Februar</a:t>
            </a:r>
            <a:r>
              <a:rPr lang="en-GB" sz="1200" b="0" dirty="0">
                <a:solidFill>
                  <a:schemeClr val="bg1"/>
                </a:solidFill>
                <a:effectLst/>
              </a:rPr>
              <a:t> </a:t>
            </a:r>
            <a:r>
              <a:rPr lang="en-GB" sz="1200" b="0" dirty="0" err="1">
                <a:solidFill>
                  <a:schemeClr val="bg1"/>
                </a:solidFill>
                <a:effectLst/>
              </a:rPr>
              <a:t>statt</a:t>
            </a:r>
            <a:r>
              <a:rPr lang="en-GB" sz="1200" b="0" dirty="0">
                <a:solidFill>
                  <a:schemeClr val="bg1"/>
                </a:solidFill>
                <a:effectLst/>
              </a:rPr>
              <a:t>.  </a:t>
            </a:r>
          </a:p>
          <a:p>
            <a:pPr algn="l">
              <a:lnSpc>
                <a:spcPct val="107000"/>
              </a:lnSpc>
              <a:spcAft>
                <a:spcPts val="800"/>
              </a:spcAft>
            </a:pPr>
            <a:r>
              <a:rPr lang="en-GB" sz="1200" b="0" dirty="0" err="1">
                <a:solidFill>
                  <a:schemeClr val="bg1"/>
                </a:solidFill>
                <a:effectLst/>
              </a:rPr>
              <a:t>Nicht</a:t>
            </a:r>
            <a:r>
              <a:rPr lang="en-GB" sz="1200" b="0" dirty="0">
                <a:solidFill>
                  <a:schemeClr val="bg1"/>
                </a:solidFill>
                <a:effectLst/>
              </a:rPr>
              <a:t> </a:t>
            </a:r>
            <a:r>
              <a:rPr lang="en-GB" sz="1200" b="0" dirty="0" err="1">
                <a:solidFill>
                  <a:schemeClr val="bg1"/>
                </a:solidFill>
                <a:effectLst/>
              </a:rPr>
              <a:t>nur</a:t>
            </a:r>
            <a:r>
              <a:rPr lang="en-GB" sz="1200" b="0" dirty="0">
                <a:solidFill>
                  <a:schemeClr val="bg1"/>
                </a:solidFill>
                <a:effectLst/>
              </a:rPr>
              <a:t> China </a:t>
            </a:r>
            <a:r>
              <a:rPr lang="en-GB" sz="1200" b="0" dirty="0" err="1">
                <a:solidFill>
                  <a:schemeClr val="bg1"/>
                </a:solidFill>
                <a:effectLst/>
              </a:rPr>
              <a:t>feiert</a:t>
            </a:r>
            <a:r>
              <a:rPr lang="en-GB" sz="1200" b="0" dirty="0">
                <a:solidFill>
                  <a:schemeClr val="bg1"/>
                </a:solidFill>
                <a:effectLst/>
              </a:rPr>
              <a:t> dieses Fest! Auch in Vietnam, </a:t>
            </a:r>
            <a:r>
              <a:rPr lang="en-GB" sz="1200" b="0" dirty="0" err="1">
                <a:solidFill>
                  <a:schemeClr val="bg1"/>
                </a:solidFill>
                <a:effectLst/>
              </a:rPr>
              <a:t>Indonesien</a:t>
            </a:r>
            <a:r>
              <a:rPr lang="en-GB" sz="1200" b="0" dirty="0">
                <a:solidFill>
                  <a:schemeClr val="bg1"/>
                </a:solidFill>
                <a:effectLst/>
              </a:rPr>
              <a:t>, Korea und </a:t>
            </a:r>
            <a:r>
              <a:rPr lang="en-GB" sz="1200" b="0" dirty="0" err="1">
                <a:solidFill>
                  <a:schemeClr val="bg1"/>
                </a:solidFill>
                <a:effectLst/>
              </a:rPr>
              <a:t>anderen</a:t>
            </a:r>
            <a:r>
              <a:rPr lang="en-GB" sz="1200" b="0" dirty="0">
                <a:solidFill>
                  <a:schemeClr val="bg1"/>
                </a:solidFill>
                <a:effectLst/>
              </a:rPr>
              <a:t> </a:t>
            </a:r>
            <a:r>
              <a:rPr lang="en-GB" sz="1200" b="0" dirty="0" err="1">
                <a:solidFill>
                  <a:schemeClr val="bg1"/>
                </a:solidFill>
                <a:effectLst/>
              </a:rPr>
              <a:t>Ländern</a:t>
            </a:r>
            <a:r>
              <a:rPr lang="en-GB" sz="1200" b="0" dirty="0">
                <a:solidFill>
                  <a:schemeClr val="bg1"/>
                </a:solidFill>
                <a:effectLst/>
              </a:rPr>
              <a:t> </a:t>
            </a:r>
            <a:r>
              <a:rPr lang="en-GB" sz="1200" b="0" dirty="0" err="1">
                <a:solidFill>
                  <a:schemeClr val="bg1"/>
                </a:solidFill>
                <a:effectLst/>
              </a:rPr>
              <a:t>feiert</a:t>
            </a:r>
            <a:r>
              <a:rPr lang="en-GB" sz="1200" b="0" dirty="0">
                <a:solidFill>
                  <a:schemeClr val="bg1"/>
                </a:solidFill>
                <a:effectLst/>
              </a:rPr>
              <a:t> man. Das </a:t>
            </a:r>
            <a:r>
              <a:rPr lang="en-GB" sz="1200" b="0" dirty="0" err="1">
                <a:solidFill>
                  <a:schemeClr val="bg1"/>
                </a:solidFill>
                <a:effectLst/>
              </a:rPr>
              <a:t>heißt</a:t>
            </a:r>
            <a:r>
              <a:rPr lang="en-GB" sz="1200" b="0" dirty="0">
                <a:solidFill>
                  <a:schemeClr val="bg1"/>
                </a:solidFill>
                <a:effectLst/>
              </a:rPr>
              <a:t>, </a:t>
            </a:r>
            <a:r>
              <a:rPr lang="en-GB" sz="1200" b="0" dirty="0" err="1">
                <a:solidFill>
                  <a:schemeClr val="bg1"/>
                </a:solidFill>
                <a:effectLst/>
              </a:rPr>
              <a:t>ungefähr</a:t>
            </a:r>
            <a:r>
              <a:rPr lang="en-GB" sz="1200" b="0" dirty="0">
                <a:solidFill>
                  <a:schemeClr val="bg1"/>
                </a:solidFill>
                <a:effectLst/>
              </a:rPr>
              <a:t> </a:t>
            </a:r>
            <a:r>
              <a:rPr lang="en-GB" sz="1200" b="0" spc="60" dirty="0">
                <a:solidFill>
                  <a:schemeClr val="bg1"/>
                </a:solidFill>
                <a:effectLst/>
              </a:rPr>
              <a:t>20% der </a:t>
            </a:r>
            <a:r>
              <a:rPr lang="en-GB" sz="1200" b="0" spc="60" dirty="0" err="1">
                <a:solidFill>
                  <a:schemeClr val="bg1"/>
                </a:solidFill>
                <a:effectLst/>
              </a:rPr>
              <a:t>ganzen</a:t>
            </a:r>
            <a:r>
              <a:rPr lang="en-GB" sz="1200" b="0" spc="60" dirty="0">
                <a:solidFill>
                  <a:schemeClr val="bg1"/>
                </a:solidFill>
                <a:effectLst/>
              </a:rPr>
              <a:t> </a:t>
            </a:r>
            <a:r>
              <a:rPr lang="en-GB" sz="1200" b="0" spc="60" dirty="0" err="1">
                <a:solidFill>
                  <a:schemeClr val="bg1"/>
                </a:solidFill>
                <a:effectLst/>
              </a:rPr>
              <a:t>Weltbevölkerung</a:t>
            </a:r>
            <a:r>
              <a:rPr lang="en-GB" sz="1200" b="0" spc="60" dirty="0">
                <a:solidFill>
                  <a:schemeClr val="bg1"/>
                </a:solidFill>
                <a:effectLst/>
              </a:rPr>
              <a:t>.</a:t>
            </a:r>
            <a:r>
              <a:rPr lang="en-GB" sz="1200" b="0" dirty="0">
                <a:solidFill>
                  <a:schemeClr val="bg1"/>
                </a:solidFill>
                <a:effectLst/>
              </a:rPr>
              <a:t>  Aber </a:t>
            </a:r>
            <a:r>
              <a:rPr lang="en-GB" sz="1200" b="0" dirty="0" err="1">
                <a:solidFill>
                  <a:schemeClr val="bg1"/>
                </a:solidFill>
                <a:effectLst/>
              </a:rPr>
              <a:t>wie</a:t>
            </a:r>
            <a:r>
              <a:rPr lang="en-GB" sz="1200" b="0" dirty="0">
                <a:solidFill>
                  <a:schemeClr val="bg1"/>
                </a:solidFill>
                <a:effectLst/>
              </a:rPr>
              <a:t> </a:t>
            </a:r>
            <a:r>
              <a:rPr lang="en-GB" sz="1200" b="0" dirty="0" err="1">
                <a:solidFill>
                  <a:schemeClr val="bg1"/>
                </a:solidFill>
                <a:effectLst/>
              </a:rPr>
              <a:t>feiern</a:t>
            </a:r>
            <a:r>
              <a:rPr lang="en-GB" sz="1200" b="0" dirty="0">
                <a:solidFill>
                  <a:schemeClr val="bg1"/>
                </a:solidFill>
                <a:effectLst/>
              </a:rPr>
              <a:t> </a:t>
            </a:r>
            <a:r>
              <a:rPr lang="en-GB" sz="1200" b="0" dirty="0" err="1">
                <a:solidFill>
                  <a:schemeClr val="bg1"/>
                </a:solidFill>
                <a:effectLst/>
              </a:rPr>
              <a:t>sie</a:t>
            </a:r>
            <a:r>
              <a:rPr lang="en-GB" sz="1200" b="0" dirty="0">
                <a:solidFill>
                  <a:schemeClr val="bg1"/>
                </a:solidFill>
                <a:effectLst/>
              </a:rPr>
              <a:t> </a:t>
            </a:r>
            <a:r>
              <a:rPr lang="en-GB" sz="1200" b="0" dirty="0" err="1">
                <a:solidFill>
                  <a:schemeClr val="bg1"/>
                </a:solidFill>
                <a:effectLst/>
              </a:rPr>
              <a:t>genau</a:t>
            </a:r>
            <a:r>
              <a:rPr lang="en-GB" sz="1200" b="0" dirty="0">
                <a:solidFill>
                  <a:schemeClr val="bg1"/>
                </a:solidFill>
                <a:effectLst/>
              </a:rPr>
              <a:t>?</a:t>
            </a:r>
            <a:endParaRPr lang="en-GB" sz="1200" dirty="0">
              <a:solidFill>
                <a:schemeClr val="bg1"/>
              </a:solidFill>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Notes:</a:t>
            </a:r>
            <a:br>
              <a:rPr lang="en-GB" dirty="0"/>
            </a:br>
            <a:r>
              <a:rPr lang="en-GB" dirty="0" err="1"/>
              <a:t>i</a:t>
            </a:r>
            <a:r>
              <a:rPr lang="en-GB" dirty="0"/>
              <a:t>) Text contains 95% words within most frequent 2000 list (excluding proper nouns and dividing compound nouns into individual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ii) Current world population 7.9 billion.  20% = 1.58 billion approximately.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unknown words and cognates (1 is the most frequent word in German): </a:t>
            </a:r>
            <a:br>
              <a:rPr lang="en-GB" baseline="0" dirty="0"/>
            </a:br>
            <a:r>
              <a:rPr lang="en-GB" baseline="0" dirty="0" err="1"/>
              <a:t>chinesisch</a:t>
            </a:r>
            <a:r>
              <a:rPr lang="en-GB" baseline="0" dirty="0"/>
              <a:t> [1154] </a:t>
            </a:r>
            <a:r>
              <a:rPr lang="en-GB" baseline="0" dirty="0" err="1"/>
              <a:t>Frühling</a:t>
            </a:r>
            <a:r>
              <a:rPr lang="en-GB" baseline="0" dirty="0"/>
              <a:t> [3522] </a:t>
            </a:r>
            <a:r>
              <a:rPr lang="en-GB" baseline="0" dirty="0" err="1"/>
              <a:t>ungefähr</a:t>
            </a:r>
            <a:r>
              <a:rPr lang="en-GB" baseline="0" dirty="0"/>
              <a:t> [1458] (</a:t>
            </a:r>
            <a:r>
              <a:rPr lang="en-GB" baseline="0" dirty="0" err="1"/>
              <a:t>ungefähr</a:t>
            </a:r>
            <a:r>
              <a:rPr lang="en-GB" baseline="0" dirty="0"/>
              <a:t> is introduced next week)</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3816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This is Partner B’s card (less challenging version).</a:t>
            </a:r>
            <a:endParaRPr b="1"/>
          </a:p>
        </p:txBody>
      </p:sp>
      <p:sp>
        <p:nvSpPr>
          <p:cNvPr id="672" name="Google Shape;67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u="none" strike="noStrike" cap="none">
                <a:solidFill>
                  <a:srgbClr val="000000"/>
                </a:solidFill>
                <a:ea typeface="Calibri"/>
                <a:cs typeface="Calibri"/>
                <a:sym typeface="Calibri"/>
              </a:rPr>
              <a:t>15</a:t>
            </a:fld>
            <a:endParaRPr sz="1200" u="none" strike="noStrike" cap="none" dirty="0">
              <a:solidFill>
                <a:srgbClr val="000000"/>
              </a:solidFill>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5 minutes</a:t>
            </a:r>
            <a:br>
              <a:rPr lang="en-GB"/>
            </a:br>
            <a:br>
              <a:rPr lang="en-GB" b="1"/>
            </a:br>
            <a:r>
              <a:rPr lang="en-GB" b="1"/>
              <a:t>Aim: </a:t>
            </a:r>
            <a:r>
              <a:rPr lang="en-GB" b="0"/>
              <a:t>to revisit ordinal numbers and contrast with cardinal numbers.</a:t>
            </a:r>
            <a:endParaRPr/>
          </a:p>
          <a:p>
            <a:pPr marL="0" lvl="0" indent="0" algn="l" rtl="0">
              <a:spcBef>
                <a:spcPts val="0"/>
              </a:spcBef>
              <a:spcAft>
                <a:spcPts val="0"/>
              </a:spcAft>
              <a:buNone/>
            </a:pPr>
            <a:endParaRPr b="0"/>
          </a:p>
          <a:p>
            <a:pPr marL="0" lvl="0" indent="0" algn="l" rtl="0">
              <a:spcBef>
                <a:spcPts val="0"/>
              </a:spcBef>
              <a:spcAft>
                <a:spcPts val="0"/>
              </a:spcAft>
              <a:buNone/>
            </a:pPr>
            <a:r>
              <a:rPr lang="en-GB" b="1"/>
              <a:t>Note: </a:t>
            </a:r>
            <a:r>
              <a:rPr lang="en-GB" b="0"/>
              <a:t>A less challenging version can be found on the next slide.</a:t>
            </a:r>
            <a:br>
              <a:rPr lang="en-GB"/>
            </a:br>
            <a:br>
              <a:rPr lang="en-GB"/>
            </a:br>
            <a:r>
              <a:rPr lang="en-GB" b="1"/>
              <a:t>Procedure:</a:t>
            </a:r>
            <a:br>
              <a:rPr lang="en-GB"/>
            </a:br>
            <a:r>
              <a:rPr lang="en-GB"/>
              <a:t>1. Explain to students that the number written in full under the orange squares could either be cardinal or ordinal.</a:t>
            </a:r>
            <a:endParaRPr/>
          </a:p>
          <a:p>
            <a:pPr marL="0" lvl="0" indent="0" algn="l" rtl="0">
              <a:spcBef>
                <a:spcPts val="0"/>
              </a:spcBef>
              <a:spcAft>
                <a:spcPts val="0"/>
              </a:spcAft>
              <a:buNone/>
            </a:pPr>
            <a:r>
              <a:rPr lang="en-GB"/>
              <a:t>2. Ask them to work out from the context which it should be and then to write out the number </a:t>
            </a:r>
            <a:r>
              <a:rPr lang="en-GB" b="1"/>
              <a:t>in full</a:t>
            </a:r>
            <a:r>
              <a:rPr lang="en-GB"/>
              <a:t>.</a:t>
            </a:r>
            <a:endParaRPr/>
          </a:p>
          <a:p>
            <a:pPr marL="0" lvl="0" indent="0" algn="l" rtl="0">
              <a:spcBef>
                <a:spcPts val="0"/>
              </a:spcBef>
              <a:spcAft>
                <a:spcPts val="0"/>
              </a:spcAft>
              <a:buNone/>
            </a:pPr>
            <a:r>
              <a:rPr lang="en-GB"/>
              <a:t>3. Click to reveal the answers.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br>
              <a:rPr lang="en-GB"/>
            </a:br>
            <a:r>
              <a:rPr lang="en-GB" b="1"/>
              <a:t>Word frequency of unknown words (1 is the most frequent word in German): </a:t>
            </a:r>
            <a:endParaRPr/>
          </a:p>
          <a:p>
            <a:pPr marL="0" marR="0" lvl="0" indent="0" algn="l" rtl="0">
              <a:lnSpc>
                <a:spcPct val="100000"/>
              </a:lnSpc>
              <a:spcBef>
                <a:spcPts val="0"/>
              </a:spcBef>
              <a:spcAft>
                <a:spcPts val="0"/>
              </a:spcAft>
              <a:buClr>
                <a:schemeClr val="dk1"/>
              </a:buClr>
              <a:buSzPts val="1200"/>
              <a:buFont typeface="Calibri"/>
              <a:buNone/>
            </a:pPr>
            <a:r>
              <a:rPr lang="en-GB" b="0"/>
              <a:t>Komponist [4778]</a:t>
            </a:r>
            <a:br>
              <a:rPr lang="en-GB"/>
            </a:br>
            <a:br>
              <a:rPr lang="en-GB"/>
            </a:br>
            <a:r>
              <a:rPr lang="en-GB" i="1"/>
              <a:t>Source:  Jones, R.L. &amp; Tschirner, E. (2019).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762" name="Google Shape;76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u="none" strike="noStrike" cap="none">
                <a:solidFill>
                  <a:srgbClr val="000000"/>
                </a:solidFill>
                <a:ea typeface="Calibri"/>
                <a:cs typeface="Calibri"/>
                <a:sym typeface="Calibri"/>
              </a:rPr>
              <a:t>16</a:t>
            </a:fld>
            <a:endParaRPr sz="1200" u="none" strike="noStrike" cap="none" dirty="0">
              <a:solidFill>
                <a:srgbClr val="000000"/>
              </a:solidFill>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b="1" i="0" dirty="0"/>
              <a:t>Timing: 8 minutes (8 slides)</a:t>
            </a:r>
            <a:endParaRPr dirty="0"/>
          </a:p>
          <a:p>
            <a:pPr marL="0" marR="0" lvl="0" indent="0" algn="l" rtl="0">
              <a:lnSpc>
                <a:spcPct val="100000"/>
              </a:lnSpc>
              <a:spcBef>
                <a:spcPts val="0"/>
              </a:spcBef>
              <a:spcAft>
                <a:spcPts val="0"/>
              </a:spcAft>
              <a:buClr>
                <a:srgbClr val="000000"/>
              </a:buClr>
              <a:buSzPts val="1400"/>
              <a:buFont typeface="Arial"/>
              <a:buNone/>
            </a:pPr>
            <a:endParaRPr b="0" i="0" dirty="0"/>
          </a:p>
          <a:p>
            <a:pPr marL="0" marR="0" lvl="0" indent="0" algn="l" rtl="0">
              <a:lnSpc>
                <a:spcPct val="100000"/>
              </a:lnSpc>
              <a:spcBef>
                <a:spcPts val="0"/>
              </a:spcBef>
              <a:spcAft>
                <a:spcPts val="0"/>
              </a:spcAft>
              <a:buClr>
                <a:srgbClr val="000000"/>
              </a:buClr>
              <a:buSzPts val="1400"/>
              <a:buFont typeface="Arial"/>
              <a:buNone/>
            </a:pPr>
            <a:r>
              <a:rPr lang="en-GB" b="1" i="0" dirty="0"/>
              <a:t>Aim: </a:t>
            </a:r>
            <a:r>
              <a:rPr lang="en-GB" b="0" i="0" dirty="0"/>
              <a:t>to practise oral comprehension of past (perfect) tense sentences and a range of vocabulary from this week and previous learning.</a:t>
            </a:r>
            <a:endParaRPr dirty="0"/>
          </a:p>
          <a:p>
            <a:pPr marL="0" marR="0" lvl="0" indent="0" algn="l" rtl="0">
              <a:lnSpc>
                <a:spcPct val="100000"/>
              </a:lnSpc>
              <a:spcBef>
                <a:spcPts val="0"/>
              </a:spcBef>
              <a:spcAft>
                <a:spcPts val="0"/>
              </a:spcAft>
              <a:buClr>
                <a:srgbClr val="000000"/>
              </a:buClr>
              <a:buSzPts val="1400"/>
              <a:buFont typeface="Arial"/>
              <a:buNone/>
            </a:pPr>
            <a:endParaRPr b="0" i="0" dirty="0"/>
          </a:p>
          <a:p>
            <a:pPr marL="0" marR="0" lvl="0" indent="0" algn="l" rtl="0">
              <a:lnSpc>
                <a:spcPct val="100000"/>
              </a:lnSpc>
              <a:spcBef>
                <a:spcPts val="0"/>
              </a:spcBef>
              <a:spcAft>
                <a:spcPts val="0"/>
              </a:spcAft>
              <a:buClr>
                <a:srgbClr val="000000"/>
              </a:buClr>
              <a:buSzPts val="1400"/>
              <a:buFont typeface="Arial"/>
              <a:buNone/>
            </a:pPr>
            <a:r>
              <a:rPr lang="en-GB" sz="1200" dirty="0">
                <a:ea typeface="Calibri"/>
                <a:cs typeface="Calibri"/>
                <a:sym typeface="Calibri"/>
              </a:rPr>
              <a:t>Procedure:</a:t>
            </a:r>
            <a:endParaRPr dirty="0"/>
          </a:p>
          <a:p>
            <a:pPr marL="228600" marR="0" lvl="0" indent="-228600" algn="l" rtl="0">
              <a:lnSpc>
                <a:spcPct val="100000"/>
              </a:lnSpc>
              <a:spcBef>
                <a:spcPts val="0"/>
              </a:spcBef>
              <a:spcAft>
                <a:spcPts val="0"/>
              </a:spcAft>
              <a:buClr>
                <a:srgbClr val="000000"/>
              </a:buClr>
              <a:buSzPts val="1400"/>
              <a:buFont typeface="Arial"/>
              <a:buAutoNum type="arabicPeriod"/>
            </a:pPr>
            <a:r>
              <a:rPr lang="en-GB" sz="1200" dirty="0">
                <a:ea typeface="Calibri"/>
                <a:cs typeface="Calibri"/>
                <a:sym typeface="Calibri"/>
              </a:rPr>
              <a:t>Click on the button to hear audio.</a:t>
            </a:r>
            <a:endParaRPr dirty="0"/>
          </a:p>
          <a:p>
            <a:pPr marL="228600" marR="0" lvl="0" indent="-228600" algn="l" rtl="0">
              <a:lnSpc>
                <a:spcPct val="100000"/>
              </a:lnSpc>
              <a:spcBef>
                <a:spcPts val="0"/>
              </a:spcBef>
              <a:spcAft>
                <a:spcPts val="0"/>
              </a:spcAft>
              <a:buClr>
                <a:srgbClr val="000000"/>
              </a:buClr>
              <a:buSzPts val="1400"/>
              <a:buFont typeface="Arial"/>
              <a:buAutoNum type="arabicPeriod"/>
            </a:pPr>
            <a:r>
              <a:rPr lang="en-GB" sz="1200" dirty="0">
                <a:ea typeface="Calibri"/>
                <a:cs typeface="Calibri"/>
                <a:sym typeface="Calibri"/>
              </a:rPr>
              <a:t>Ask students to listen to the sentence and write down the English sentence by filling in the missing words.</a:t>
            </a:r>
            <a:endParaRPr dirty="0"/>
          </a:p>
          <a:p>
            <a:pPr marL="228600" marR="0" lvl="0" indent="-228600" algn="l" rtl="0">
              <a:lnSpc>
                <a:spcPct val="100000"/>
              </a:lnSpc>
              <a:spcBef>
                <a:spcPts val="0"/>
              </a:spcBef>
              <a:spcAft>
                <a:spcPts val="0"/>
              </a:spcAft>
              <a:buClr>
                <a:srgbClr val="000000"/>
              </a:buClr>
              <a:buSzPts val="1400"/>
              <a:buFont typeface="Arial"/>
              <a:buAutoNum type="arabicPeriod"/>
            </a:pPr>
            <a:r>
              <a:rPr lang="en-GB" sz="1200" dirty="0">
                <a:ea typeface="Calibri"/>
                <a:cs typeface="Calibri"/>
                <a:sym typeface="Calibri"/>
              </a:rPr>
              <a:t>Click to reveal the German sentence and then the full English sentence.</a:t>
            </a:r>
            <a:endParaRPr dirty="0"/>
          </a:p>
          <a:p>
            <a:pPr marL="0" marR="0" lvl="0" indent="0" algn="l" rtl="0">
              <a:lnSpc>
                <a:spcPct val="100000"/>
              </a:lnSpc>
              <a:spcBef>
                <a:spcPts val="0"/>
              </a:spcBef>
              <a:spcAft>
                <a:spcPts val="0"/>
              </a:spcAft>
              <a:buClr>
                <a:srgbClr val="000000"/>
              </a:buClr>
              <a:buSzPts val="1400"/>
              <a:buFont typeface="Arial"/>
              <a:buNone/>
            </a:pPr>
            <a:endParaRPr sz="1200" dirty="0">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200" dirty="0">
                <a:ea typeface="Calibri"/>
                <a:cs typeface="Calibri"/>
                <a:sym typeface="Calibri"/>
              </a:rPr>
              <a:t>Note: learners who need additional support could complete the task as a listen and read; click to reveal the German sentence as students listen, rather than afterwards.</a:t>
            </a:r>
            <a:endParaRPr dirty="0"/>
          </a:p>
        </p:txBody>
      </p:sp>
      <p:sp>
        <p:nvSpPr>
          <p:cNvPr id="947" name="Google Shape;94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u="none" strike="noStrike" cap="none">
                <a:solidFill>
                  <a:srgbClr val="000000"/>
                </a:solidFill>
                <a:ea typeface="Arial"/>
                <a:cs typeface="Arial"/>
                <a:sym typeface="Arial"/>
              </a:rPr>
              <a:t>17</a:t>
            </a:fld>
            <a:endParaRPr sz="1400" u="none" strike="noStrike" cap="none" dirty="0">
              <a:solidFill>
                <a:srgbClr val="000000"/>
              </a:solidFil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 (two slides)</a:t>
            </a:r>
            <a:br>
              <a:rPr lang="en-GB" dirty="0"/>
            </a:br>
            <a:br>
              <a:rPr lang="en-GB" b="1" dirty="0"/>
            </a:br>
            <a:r>
              <a:rPr lang="en-GB" b="1" dirty="0"/>
              <a:t>Aim: </a:t>
            </a:r>
            <a:r>
              <a:rPr lang="en-GB" b="0" dirty="0"/>
              <a:t>to revise the months with a traditional German song; to find out about a well-known author of German children’s songs.</a:t>
            </a:r>
            <a:br>
              <a:rPr lang="en-GB" dirty="0"/>
            </a:br>
            <a:br>
              <a:rPr lang="en-GB" dirty="0"/>
            </a:br>
            <a:r>
              <a:rPr lang="en-GB" b="1" dirty="0"/>
              <a:t>Procedure:</a:t>
            </a:r>
            <a:br>
              <a:rPr lang="en-GB" dirty="0"/>
            </a:br>
            <a:r>
              <a:rPr lang="en-GB" dirty="0"/>
              <a:t>1. Read the text with students.</a:t>
            </a:r>
            <a:br>
              <a:rPr lang="en-GB" dirty="0"/>
            </a:br>
            <a:r>
              <a:rPr lang="en-GB" dirty="0"/>
              <a:t>2. Prompt them to translate the meaning, orally, in pairs.</a:t>
            </a:r>
            <a:br>
              <a:rPr lang="en-GB" dirty="0"/>
            </a:br>
            <a:r>
              <a:rPr lang="en-GB" dirty="0"/>
              <a:t>3. Check their understanding.</a:t>
            </a:r>
            <a:endParaRPr dirty="0"/>
          </a:p>
          <a:p>
            <a:pPr marL="0" lvl="0" indent="0" algn="l" rtl="0">
              <a:spcBef>
                <a:spcPts val="0"/>
              </a:spcBef>
              <a:spcAft>
                <a:spcPts val="0"/>
              </a:spcAft>
              <a:buNone/>
            </a:pPr>
            <a:r>
              <a:rPr lang="en-GB" dirty="0"/>
              <a:t>4. Play the video on the following slide and invite students to sing along. It is repetitive and catchy.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 </a:t>
            </a:r>
            <a:r>
              <a:rPr lang="en-GB" dirty="0"/>
              <a:t>all words (except </a:t>
            </a:r>
            <a:r>
              <a:rPr lang="en-GB" i="1" dirty="0" err="1"/>
              <a:t>wecken</a:t>
            </a:r>
            <a:r>
              <a:rPr lang="en-GB" dirty="0"/>
              <a:t>) have been previously taught, are compounds where both elements are known or are true cognates. However, there is still some work to do here for students to understand the text. </a:t>
            </a:r>
            <a:br>
              <a:rPr lang="en-GB" dirty="0"/>
            </a:br>
            <a:r>
              <a:rPr lang="en-GB" dirty="0"/>
              <a:t>The ideas in the compounds may be understood, but finding an English wording may be tricky, e.g. </a:t>
            </a:r>
            <a:r>
              <a:rPr lang="en-GB" dirty="0" err="1"/>
              <a:t>Jahresuhr</a:t>
            </a:r>
            <a:r>
              <a:rPr lang="en-GB" dirty="0"/>
              <a:t> (yearly clock, calendar year; clock of the year, year’s clock); </a:t>
            </a:r>
            <a:r>
              <a:rPr lang="en-GB" dirty="0" err="1"/>
              <a:t>Lebenslust</a:t>
            </a:r>
            <a:r>
              <a:rPr lang="en-GB" dirty="0"/>
              <a:t> (zest for life, love of life, joy of living).</a:t>
            </a:r>
            <a:endParaRPr dirty="0"/>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Word frequency of unknown words and cognates(1 is the most frequent word in German): </a:t>
            </a:r>
            <a:br>
              <a:rPr lang="en-GB" dirty="0"/>
            </a:br>
            <a:r>
              <a:rPr lang="en-GB" dirty="0" err="1"/>
              <a:t>wecken</a:t>
            </a:r>
            <a:r>
              <a:rPr lang="en-GB" dirty="0"/>
              <a:t> [2578] </a:t>
            </a:r>
            <a:r>
              <a:rPr lang="en-GB" dirty="0" err="1"/>
              <a:t>niemals</a:t>
            </a:r>
            <a:r>
              <a:rPr lang="en-GB" dirty="0"/>
              <a:t> [1402] still [1301]</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br>
              <a:rPr lang="en-GB" dirty="0"/>
            </a:br>
            <a:r>
              <a:rPr lang="en-GB" b="1" dirty="0"/>
              <a:t>Frequency</a:t>
            </a:r>
            <a:r>
              <a:rPr lang="en-GB" b="0" dirty="0"/>
              <a:t>: 97% (all words in top 2000 except </a:t>
            </a:r>
            <a:r>
              <a:rPr lang="en-GB" b="0" i="1" dirty="0" err="1"/>
              <a:t>wecken</a:t>
            </a:r>
            <a:r>
              <a:rPr lang="en-GB" b="0" i="1" dirty="0"/>
              <a:t>)</a:t>
            </a:r>
            <a:endParaRPr dirty="0"/>
          </a:p>
        </p:txBody>
      </p:sp>
      <p:sp>
        <p:nvSpPr>
          <p:cNvPr id="154" name="Google Shape;1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Procedure:</a:t>
            </a:r>
            <a:br>
              <a:rPr lang="en-GB" dirty="0"/>
            </a:br>
            <a:r>
              <a:rPr lang="en-GB" dirty="0"/>
              <a:t>1. Play the video and invite students to sing along. It is repetitive and catchy.</a:t>
            </a:r>
            <a:br>
              <a:rPr lang="en-GB" dirty="0"/>
            </a:br>
            <a:r>
              <a:rPr lang="en-GB" dirty="0"/>
              <a:t>2. Point out Rolf </a:t>
            </a:r>
            <a:r>
              <a:rPr lang="en-GB" dirty="0" err="1"/>
              <a:t>Zuckowski</a:t>
            </a:r>
            <a:r>
              <a:rPr lang="en-GB" dirty="0"/>
              <a:t> and read the two sentences about him with students.</a:t>
            </a:r>
            <a:endParaRPr dirty="0"/>
          </a:p>
          <a:p>
            <a:pPr marL="0" lvl="0" indent="0" algn="l" rtl="0">
              <a:spcBef>
                <a:spcPts val="0"/>
              </a:spcBef>
              <a:spcAft>
                <a:spcPts val="0"/>
              </a:spcAft>
              <a:buNone/>
            </a:pPr>
            <a:br>
              <a:rPr lang="en-GB" dirty="0"/>
            </a:br>
            <a:r>
              <a:rPr lang="en-GB" b="1" dirty="0"/>
              <a:t>Word frequency of unknown words (1 is the most frequent word in German): </a:t>
            </a:r>
            <a:br>
              <a:rPr lang="en-GB" dirty="0"/>
            </a:br>
            <a:r>
              <a:rPr lang="en-GB" dirty="0" err="1"/>
              <a:t>wecken</a:t>
            </a:r>
            <a:r>
              <a:rPr lang="en-GB" dirty="0"/>
              <a:t> [2578]</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GB" b="1" i="0" dirty="0"/>
              <a:t>Photo attribution:  </a:t>
            </a:r>
            <a:r>
              <a:rPr lang="en-GB" i="1" dirty="0"/>
              <a:t>Frank Schwichtenberg, CC BY-SA 3.0 &lt;https://creativecommons.org/licenses/by-sa/3.0&gt;, via Wikimedia Commons</a:t>
            </a:r>
            <a:endParaRPr dirty="0"/>
          </a:p>
          <a:p>
            <a:pPr marL="0" lvl="0" indent="0" algn="l" rtl="0">
              <a:spcBef>
                <a:spcPts val="0"/>
              </a:spcBef>
              <a:spcAft>
                <a:spcPts val="0"/>
              </a:spcAft>
              <a:buNone/>
            </a:pPr>
            <a:br>
              <a:rPr lang="en-GB" dirty="0"/>
            </a:br>
            <a:r>
              <a:rPr lang="en-GB" b="1" dirty="0"/>
              <a:t>Video link</a:t>
            </a:r>
            <a:r>
              <a:rPr lang="en-GB" dirty="0"/>
              <a:t>: https://www.youtube.com/watch?v=WJ0uJo5kJ04 </a:t>
            </a:r>
            <a:endParaRPr dirty="0"/>
          </a:p>
        </p:txBody>
      </p:sp>
      <p:sp>
        <p:nvSpPr>
          <p:cNvPr id="168" name="Google Shape;1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provide cultural information relevant to this week’s context of changing countries and German immigration.</a:t>
            </a:r>
            <a:br>
              <a:rPr lang="en-GB" b="0" dirty="0"/>
            </a:br>
            <a:br>
              <a:rPr lang="en-GB" b="0" dirty="0"/>
            </a:br>
            <a:r>
              <a:rPr lang="en-GB" b="1" dirty="0"/>
              <a:t>Procedure:</a:t>
            </a:r>
            <a:br>
              <a:rPr lang="en-GB" dirty="0"/>
            </a:br>
            <a:r>
              <a:rPr lang="en-GB" dirty="0"/>
              <a:t>1. Students read the information for themselves.</a:t>
            </a:r>
          </a:p>
          <a:p>
            <a:r>
              <a:rPr lang="en-GB" dirty="0"/>
              <a:t>2. Teachers prompts for the key facts in English. (Around ¼ Germany’s population has a migration background; almost half of these have German citizenship; most foreigners living in German are from Turkey, Poland, Syria, Rumania and Italy.) </a:t>
            </a:r>
          </a:p>
          <a:p>
            <a:r>
              <a:rPr lang="en-GB" dirty="0"/>
              <a:t>Note: next week we will focus on the theme of migration a little more, through the work of poet Adel </a:t>
            </a:r>
            <a:r>
              <a:rPr lang="en-GB" dirty="0" err="1"/>
              <a:t>Karasholi</a:t>
            </a:r>
            <a:r>
              <a:rPr lang="en-GB" dirty="0"/>
              <a:t>.</a:t>
            </a:r>
          </a:p>
          <a:p>
            <a:endParaRPr lang="en-GB" dirty="0"/>
          </a:p>
          <a:p>
            <a:r>
              <a:rPr lang="en-GB" b="1" dirty="0"/>
              <a:t>Note:</a:t>
            </a:r>
          </a:p>
          <a:p>
            <a:r>
              <a:rPr lang="en-GB" b="0" dirty="0"/>
              <a:t>- flags/country images not to scale!!</a:t>
            </a:r>
          </a:p>
          <a:p>
            <a:r>
              <a:rPr lang="en-GB" b="0" dirty="0"/>
              <a:t>- statistics from 2019, see also https://www.destatis.de/DE/Themen/Gesellschaft-Umwelt/Bevoelkerung/_inhalt.html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Bürger</a:t>
            </a:r>
            <a:r>
              <a:rPr lang="en-GB" baseline="0" dirty="0"/>
              <a:t> [683] </a:t>
            </a:r>
            <a:r>
              <a:rPr lang="en-GB" baseline="0" dirty="0" err="1"/>
              <a:t>gesamt</a:t>
            </a:r>
            <a:r>
              <a:rPr lang="en-GB" baseline="0" dirty="0"/>
              <a:t> [557] Heimat [1305] </a:t>
            </a:r>
            <a:r>
              <a:rPr lang="en-GB" baseline="0" dirty="0" err="1"/>
              <a:t>Hintergrund</a:t>
            </a:r>
            <a:r>
              <a:rPr lang="en-GB" baseline="0" dirty="0"/>
              <a:t> [1207] Migration [4123] </a:t>
            </a:r>
            <a:r>
              <a:rPr lang="en-GB" baseline="0" dirty="0" err="1"/>
              <a:t>Rumänien</a:t>
            </a:r>
            <a:r>
              <a:rPr lang="en-GB" baseline="0" dirty="0"/>
              <a:t> [&gt;5009] </a:t>
            </a:r>
            <a:r>
              <a:rPr lang="en-GB" baseline="0" dirty="0" err="1"/>
              <a:t>Syrien</a:t>
            </a:r>
            <a:r>
              <a:rPr lang="en-GB" baseline="0" dirty="0"/>
              <a:t> [1416]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75123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5 minutes</a:t>
            </a:r>
            <a:br>
              <a:rPr lang="en-GB" dirty="0"/>
            </a:br>
            <a:br>
              <a:rPr lang="en-GB" b="1" dirty="0"/>
            </a:br>
            <a:r>
              <a:rPr lang="en-GB" b="1" dirty="0"/>
              <a:t>Aim: </a:t>
            </a:r>
            <a:r>
              <a:rPr lang="en-GB" b="0" dirty="0"/>
              <a:t>t</a:t>
            </a:r>
            <a:r>
              <a:rPr lang="en-US" b="0" dirty="0"/>
              <a:t>o </a:t>
            </a:r>
            <a:r>
              <a:rPr lang="en-US" b="0" dirty="0" err="1"/>
              <a:t>practise</a:t>
            </a:r>
            <a:r>
              <a:rPr lang="en-US" b="0" dirty="0"/>
              <a:t> lexical inferencing; the written comprehension of known words to arrive at a general understanding of one unknown word in a sentence context. In addition, to revise previously learnt vocabulary in new contexts.</a:t>
            </a:r>
            <a:br>
              <a:rPr lang="en-GB" b="0" dirty="0"/>
            </a:br>
            <a:br>
              <a:rPr lang="en-GB" dirty="0"/>
            </a:br>
            <a:r>
              <a:rPr lang="en-GB" b="1" dirty="0"/>
              <a:t>Procedure:</a:t>
            </a:r>
          </a:p>
          <a:p>
            <a:r>
              <a:rPr lang="en-US" dirty="0"/>
              <a:t>1. Ensure that students understand the task (as this is only the second time they do this type of activity). Students need to know that they are aiming to understand the general meaning, rather than specific meaning (though they may in some cases also arrive at this).</a:t>
            </a:r>
          </a:p>
          <a:p>
            <a:r>
              <a:rPr lang="en-US" dirty="0"/>
              <a:t>2. Students read each text and decide which of the four options is most likely, depending on their understanding of the surrounding words.</a:t>
            </a:r>
          </a:p>
          <a:p>
            <a:r>
              <a:rPr lang="en-US" dirty="0"/>
              <a:t>3. Click to reveal answers as well as the specific meaning of each word.</a:t>
            </a:r>
          </a:p>
          <a:p>
            <a:r>
              <a:rPr lang="en-US" dirty="0"/>
              <a:t>4. Proceed to the next slide for the comprehension part of the activity.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Image credit: </a:t>
            </a:r>
            <a:r>
              <a:rPr lang="en-GB" b="0" dirty="0"/>
              <a:t>tree in Cappadocia with evil eye amulets. </a:t>
            </a:r>
            <a:r>
              <a:rPr lang="en-US" b="0" dirty="0"/>
              <a:t>By: </a:t>
            </a:r>
            <a:r>
              <a:rPr lang="en-US" b="0" dirty="0" err="1"/>
              <a:t>Shakko</a:t>
            </a:r>
            <a:r>
              <a:rPr lang="en-US" b="0" dirty="0"/>
              <a:t> – Own work, CC BY-SA 3.0, https://commons.wikimedia.org/w/index.php?curid=3703598</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arabisch</a:t>
            </a:r>
            <a:r>
              <a:rPr lang="en-GB" b="0" baseline="0" dirty="0"/>
              <a:t> [2159] </a:t>
            </a:r>
            <a:r>
              <a:rPr lang="en-GB" b="0" baseline="0" dirty="0" err="1"/>
              <a:t>Gegend</a:t>
            </a:r>
            <a:r>
              <a:rPr lang="en-GB" b="0" baseline="0" dirty="0"/>
              <a:t> [1575] Schmuck [&gt;5009] Schutz [1152] Souvenir [&gt;5009] </a:t>
            </a:r>
            <a:r>
              <a:rPr lang="en-GB" b="0" baseline="0" dirty="0" err="1"/>
              <a:t>ursprünglich</a:t>
            </a:r>
            <a:r>
              <a:rPr lang="en-GB" b="0" baseline="0" dirty="0"/>
              <a:t> [1332] [</a:t>
            </a:r>
            <a:r>
              <a:rPr lang="en-GB" b="0" baseline="0" dirty="0" err="1"/>
              <a:t>verschieden</a:t>
            </a:r>
            <a:r>
              <a:rPr lang="en-GB" b="0" baseline="0" dirty="0"/>
              <a:t> [254]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99052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dirty="0"/>
            </a:br>
            <a:br>
              <a:rPr lang="en-GB" b="1" dirty="0"/>
            </a:br>
            <a:r>
              <a:rPr lang="en-GB" b="1" dirty="0"/>
              <a:t>Aim: </a:t>
            </a:r>
            <a:r>
              <a:rPr lang="en-GB" b="0" dirty="0"/>
              <a:t>to distinguish between WO1 and WO3 conjunctions based on syntax; to practise written comprehension of a variety of revisited vocabulary in a longer context.</a:t>
            </a:r>
            <a:br>
              <a:rPr lang="en-GB" dirty="0"/>
            </a:br>
            <a:br>
              <a:rPr lang="en-GB" dirty="0"/>
            </a:br>
            <a:r>
              <a:rPr lang="en-GB" b="1" dirty="0"/>
              <a:t>Procedure:</a:t>
            </a:r>
          </a:p>
          <a:p>
            <a:r>
              <a:rPr lang="en-GB" b="0" dirty="0"/>
              <a:t>1. Explain the scenario: </a:t>
            </a:r>
            <a:r>
              <a:rPr lang="en-US" b="0" i="1" dirty="0"/>
              <a:t>Mehmet and his mum are having a conversation about first arriving in Germany. She moved to Germany very recently (in Y7 in SOW so two years ago – neither she nor Mehmet could speak German when they arrived).</a:t>
            </a:r>
            <a:br>
              <a:rPr lang="en-GB" i="1" dirty="0"/>
            </a:br>
            <a:r>
              <a:rPr lang="en-GB" dirty="0"/>
              <a:t>2. Students read Mehmet’s mum’s first sentence and decide, based on word order, which one out of the two conjunctions (in bold) is correct. </a:t>
            </a:r>
          </a:p>
          <a:p>
            <a:r>
              <a:rPr lang="en-GB" dirty="0"/>
              <a:t>3. Click for answer.</a:t>
            </a:r>
          </a:p>
          <a:p>
            <a:r>
              <a:rPr lang="en-GB" dirty="0"/>
              <a:t>4. For comprehension, students read item 1 on the right and fill in the gap (in English), which includes the conjunction and the imperfect modal.</a:t>
            </a:r>
          </a:p>
          <a:p>
            <a:r>
              <a:rPr lang="en-GB" dirty="0"/>
              <a:t>5. Click to bring up answer.</a:t>
            </a:r>
          </a:p>
          <a:p>
            <a:r>
              <a:rPr lang="en-GB" dirty="0"/>
              <a:t>6. Continue for items 2-6. </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17807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(2 slides)</a:t>
            </a:r>
            <a:br>
              <a:rPr lang="en-GB" dirty="0"/>
            </a:br>
            <a:br>
              <a:rPr lang="en-GB" b="1" dirty="0"/>
            </a:br>
            <a:r>
              <a:rPr lang="en-GB" b="1" dirty="0"/>
              <a:t>Aim: </a:t>
            </a:r>
            <a:r>
              <a:rPr lang="en-GB" b="0" dirty="0"/>
              <a:t>to practise differentiating between [</a:t>
            </a:r>
            <a:r>
              <a:rPr lang="en-GB" b="0" dirty="0" err="1"/>
              <a:t>ie</a:t>
            </a:r>
            <a:r>
              <a:rPr lang="en-GB" b="0" dirty="0"/>
              <a:t>] (in different pronunciations) and [</a:t>
            </a:r>
            <a:r>
              <a:rPr lang="en-GB" b="0" dirty="0" err="1"/>
              <a:t>ei</a:t>
            </a:r>
            <a:r>
              <a:rPr lang="en-GB" b="0" dirty="0"/>
              <a:t>].</a:t>
            </a:r>
            <a:br>
              <a:rPr lang="en-GB" dirty="0"/>
            </a:br>
            <a:br>
              <a:rPr lang="en-GB" dirty="0"/>
            </a:br>
            <a:r>
              <a:rPr lang="en-GB" b="1" dirty="0"/>
              <a:t>Procedure:</a:t>
            </a:r>
            <a:br>
              <a:rPr lang="en-GB" dirty="0"/>
            </a:br>
            <a:r>
              <a:rPr lang="en-GB" dirty="0"/>
              <a:t>1. Partner B turns away from the board. Make sure this happens before the sentences are revealed!</a:t>
            </a:r>
          </a:p>
          <a:p>
            <a:r>
              <a:rPr lang="en-GB" dirty="0"/>
              <a:t>2. Click to reveal sentences.</a:t>
            </a:r>
          </a:p>
          <a:p>
            <a:r>
              <a:rPr lang="en-GB" dirty="0"/>
              <a:t>3. Partner A reads the sentences to partner B who transcribes what they hear. Depending upon difficulty level, partner B can either transcribe the full sentence, or use the handout and fill in the [</a:t>
            </a:r>
            <a:r>
              <a:rPr lang="en-GB" dirty="0" err="1"/>
              <a:t>ei</a:t>
            </a:r>
            <a:r>
              <a:rPr lang="en-GB" dirty="0"/>
              <a:t>] and [</a:t>
            </a:r>
            <a:r>
              <a:rPr lang="en-GB" dirty="0" err="1"/>
              <a:t>ie</a:t>
            </a:r>
            <a:r>
              <a:rPr lang="en-GB" dirty="0"/>
              <a:t>] sounds.</a:t>
            </a:r>
          </a:p>
          <a:p>
            <a:r>
              <a:rPr lang="en-GB" dirty="0"/>
              <a:t>4. Partner B turns back around to check answers.</a:t>
            </a:r>
          </a:p>
          <a:p>
            <a:r>
              <a:rPr lang="en-GB" dirty="0"/>
              <a:t>5. Move to the next slide and partners swap roles.</a:t>
            </a:r>
            <a:br>
              <a:rPr lang="en-GB" dirty="0"/>
            </a:br>
            <a:r>
              <a:rPr lang="en-GB" dirty="0"/>
              <a:t>6. Note: the following task on Slide 8 re-uses the same text; students can first check their written transcriptions before starting the comprehension task.</a:t>
            </a:r>
          </a:p>
          <a:p>
            <a:br>
              <a:rPr lang="en-GB" dirty="0"/>
            </a:br>
            <a:br>
              <a:rPr lang="en-GB" dirty="0"/>
            </a:br>
            <a:r>
              <a:rPr lang="en-GB" b="1" baseline="0" dirty="0"/>
              <a:t>Word frequency of unknown words (1 is the most frequent word in German): </a:t>
            </a:r>
          </a:p>
          <a:p>
            <a:r>
              <a:rPr lang="en-GB" b="0" baseline="0" dirty="0"/>
              <a:t>Heimat [1305]</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39593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br>
              <a:rPr lang="en-GB" b="1" dirty="0"/>
            </a:br>
            <a:r>
              <a:rPr lang="en-GB" b="1" dirty="0"/>
              <a:t>Aim: </a:t>
            </a:r>
            <a:r>
              <a:rPr lang="en-GB" b="0" dirty="0"/>
              <a:t>to practise written comprehension of the previous phonics text and to answer written questions orally.</a:t>
            </a:r>
          </a:p>
          <a:p>
            <a:br>
              <a:rPr lang="en-GB" dirty="0"/>
            </a:br>
            <a:r>
              <a:rPr lang="en-GB" b="1" dirty="0"/>
              <a:t>Procedure:</a:t>
            </a:r>
            <a:br>
              <a:rPr lang="en-GB" dirty="0"/>
            </a:br>
            <a:r>
              <a:rPr lang="en-GB" dirty="0"/>
              <a:t>1. Students check their phonics transcriptions against the full text on this slide.</a:t>
            </a:r>
          </a:p>
          <a:p>
            <a:r>
              <a:rPr lang="en-GB" dirty="0"/>
              <a:t>2. Then students read the text and consider answers to the questions. </a:t>
            </a:r>
            <a:br>
              <a:rPr lang="en-GB" dirty="0"/>
            </a:br>
            <a:r>
              <a:rPr lang="en-GB" dirty="0"/>
              <a:t>3. Teachers elicit responses to the questions from students, orally.</a:t>
            </a:r>
          </a:p>
          <a:p>
            <a:r>
              <a:rPr lang="en-GB" dirty="0"/>
              <a:t>4. Teachers click to show answers within the text.</a:t>
            </a:r>
          </a:p>
          <a:p>
            <a:r>
              <a:rPr lang="en-GB" dirty="0"/>
              <a:t>5. Teachers click to bring up a call out about Leipzig.</a:t>
            </a:r>
          </a:p>
          <a:p>
            <a:endParaRPr lang="en-GB" dirty="0"/>
          </a:p>
          <a:p>
            <a:r>
              <a:rPr lang="en-GB" b="1" dirty="0"/>
              <a:t>Attribution: </a:t>
            </a:r>
            <a:r>
              <a:rPr lang="en-GB" sz="1200" kern="1200" dirty="0">
                <a:solidFill>
                  <a:schemeClr val="tx1"/>
                </a:solidFill>
                <a:effectLst/>
                <a:ea typeface="+mn-ea"/>
                <a:cs typeface="+mn-cs"/>
              </a:rPr>
              <a:t>Krzysztof </a:t>
            </a:r>
            <a:r>
              <a:rPr lang="en-GB" sz="1200" kern="1200" dirty="0" err="1">
                <a:solidFill>
                  <a:schemeClr val="tx1"/>
                </a:solidFill>
                <a:effectLst/>
                <a:ea typeface="+mn-ea"/>
                <a:cs typeface="+mn-cs"/>
              </a:rPr>
              <a:t>Golik</a:t>
            </a:r>
            <a:r>
              <a:rPr lang="en-GB" sz="1200" kern="1200" dirty="0">
                <a:solidFill>
                  <a:schemeClr val="tx1"/>
                </a:solidFill>
                <a:effectLst/>
                <a:ea typeface="+mn-ea"/>
                <a:cs typeface="+mn-cs"/>
              </a:rPr>
              <a:t>, CC BY-SA 4.0, via Wikimedia Commons </a:t>
            </a:r>
          </a:p>
          <a:p>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Doktor</a:t>
            </a:r>
            <a:r>
              <a:rPr lang="en-GB" baseline="0" dirty="0"/>
              <a:t> [240] Genre [&gt;5009] Heimat [1305] Journalist [1480] </a:t>
            </a:r>
            <a:r>
              <a:rPr lang="en-GB" baseline="0" dirty="0" err="1"/>
              <a:t>kurdisch</a:t>
            </a:r>
            <a:r>
              <a:rPr lang="en-GB" baseline="0" dirty="0"/>
              <a:t> [&gt;5009] </a:t>
            </a:r>
            <a:r>
              <a:rPr lang="en-GB" baseline="0" dirty="0" err="1"/>
              <a:t>Literatur</a:t>
            </a:r>
            <a:r>
              <a:rPr lang="en-GB" baseline="0" dirty="0"/>
              <a:t> [913] Migration [4123]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3587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30 seconds</a:t>
            </a:r>
            <a:br>
              <a:rPr lang="en-GB" dirty="0"/>
            </a:br>
            <a:br>
              <a:rPr lang="en-GB" b="1" dirty="0"/>
            </a:br>
            <a:r>
              <a:rPr lang="en-GB" b="1" dirty="0"/>
              <a:t>Aim: </a:t>
            </a:r>
            <a:r>
              <a:rPr lang="en-GB" b="0" dirty="0"/>
              <a:t>to introduce the person who features in the task that follows.</a:t>
            </a:r>
            <a:br>
              <a:rPr lang="en-GB" dirty="0"/>
            </a:br>
            <a:br>
              <a:rPr lang="en-GB" dirty="0"/>
            </a:br>
            <a:r>
              <a:rPr lang="en-GB" b="1" dirty="0"/>
              <a:t>Procedure:</a:t>
            </a:r>
            <a:br>
              <a:rPr lang="en-GB" dirty="0"/>
            </a:br>
            <a:r>
              <a:rPr lang="en-GB" dirty="0"/>
              <a:t>Students read the short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and cognate words (1 is the most frequent word in German): </a:t>
            </a:r>
            <a:br>
              <a:rPr lang="en-GB" baseline="0" dirty="0"/>
            </a:br>
            <a:r>
              <a:rPr lang="en-GB" baseline="0" dirty="0" err="1"/>
              <a:t>chinesisch</a:t>
            </a:r>
            <a:r>
              <a:rPr lang="en-GB" baseline="0" dirty="0"/>
              <a:t> [1154] Chinese [3348]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 </a:t>
            </a:r>
            <a:r>
              <a:rPr lang="en-GB" sz="1200" u="sng" kern="1200" dirty="0">
                <a:solidFill>
                  <a:schemeClr val="tx1"/>
                </a:solidFill>
                <a:effectLst/>
                <a:ea typeface="+mn-ea"/>
                <a:cs typeface="+mn-cs"/>
                <a:hlinkClick r:id="rId3"/>
              </a:rPr>
              <a:t>https://www.change-magazin.de/de/chinesisches-neujahrsfest</a:t>
            </a:r>
            <a:r>
              <a:rPr lang="en-GB" sz="1200" kern="1200" dirty="0">
                <a:solidFill>
                  <a:schemeClr val="tx1"/>
                </a:solidFill>
                <a:effectLst/>
                <a:ea typeface="+mn-ea"/>
                <a:cs typeface="+mn-cs"/>
              </a:rPr>
              <a:t> </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17098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provide students with their first encounter with the poem text; </a:t>
            </a:r>
            <a:r>
              <a:rPr lang="en-US" b="0" i="0" dirty="0"/>
              <a:t>to</a:t>
            </a:r>
            <a:r>
              <a:rPr lang="en-US" b="0" i="0" baseline="0" dirty="0"/>
              <a:t> </a:t>
            </a:r>
            <a:r>
              <a:rPr lang="en-GB" baseline="0" dirty="0"/>
              <a:t>help students to connect the spoken and written forms of the language more securely; to practise transcribing a mixture of familiar and unfamiliar language.</a:t>
            </a:r>
            <a:br>
              <a:rPr lang="en-GB" dirty="0"/>
            </a:br>
            <a:br>
              <a:rPr lang="en-GB" dirty="0"/>
            </a:br>
            <a:r>
              <a:rPr lang="en-GB" b="1" dirty="0"/>
              <a:t>Procedure:</a:t>
            </a:r>
            <a:br>
              <a:rPr lang="en-GB" dirty="0"/>
            </a:br>
            <a:r>
              <a:rPr lang="en-GB" dirty="0"/>
              <a:t>1. Students number 1-12.</a:t>
            </a:r>
          </a:p>
          <a:p>
            <a:r>
              <a:rPr lang="en-GB" dirty="0"/>
              <a:t>2. Click to play audio.</a:t>
            </a:r>
          </a:p>
          <a:p>
            <a:r>
              <a:rPr lang="en-GB" dirty="0"/>
              <a:t>3. Students transcribe the 12 missing words.</a:t>
            </a:r>
          </a:p>
          <a:p>
            <a:r>
              <a:rPr lang="en-GB" dirty="0"/>
              <a:t>4. Click to check answers.</a:t>
            </a:r>
            <a:br>
              <a:rPr lang="en-GB" dirty="0"/>
            </a:br>
            <a:r>
              <a:rPr lang="en-GB" dirty="0"/>
              <a:t>5. Note that the next two slides support students to unpack the meaning of the text.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dirty="0">
                <a:solidFill>
                  <a:srgbClr val="002060"/>
                </a:solidFill>
              </a:rPr>
              <a:t>Und also sprach Abdulla zu mir</a:t>
            </a:r>
            <a:br>
              <a:rPr lang="de-DE" sz="1200" dirty="0">
                <a:solidFill>
                  <a:srgbClr val="002060"/>
                </a:solidFill>
              </a:rPr>
            </a:br>
            <a:r>
              <a:rPr lang="de-DE" sz="1200" b="1" dirty="0">
                <a:solidFill>
                  <a:srgbClr val="002060"/>
                </a:solidFill>
              </a:rPr>
              <a:t>Fremde </a:t>
            </a:r>
            <a:r>
              <a:rPr lang="de-DE" sz="1200" dirty="0">
                <a:solidFill>
                  <a:srgbClr val="002060"/>
                </a:solidFill>
              </a:rPr>
              <a:t>ist zu deiner Rechten</a:t>
            </a:r>
            <a:br>
              <a:rPr lang="de-DE" sz="1200" dirty="0">
                <a:solidFill>
                  <a:srgbClr val="002060"/>
                </a:solidFill>
              </a:rPr>
            </a:br>
            <a:r>
              <a:rPr lang="de-DE" sz="1200" dirty="0">
                <a:solidFill>
                  <a:srgbClr val="002060"/>
                </a:solidFill>
              </a:rPr>
              <a:t>Und zu deiner </a:t>
            </a:r>
            <a:r>
              <a:rPr lang="de-DE" sz="1200" b="1" dirty="0">
                <a:solidFill>
                  <a:srgbClr val="002060"/>
                </a:solidFill>
              </a:rPr>
              <a:t>Linken</a:t>
            </a:r>
            <a:r>
              <a:rPr lang="de-DE" sz="1200" dirty="0">
                <a:solidFill>
                  <a:srgbClr val="002060"/>
                </a:solidFill>
              </a:rPr>
              <a:t> ist Fremde</a:t>
            </a:r>
            <a:br>
              <a:rPr lang="de-DE" sz="1200" dirty="0">
                <a:solidFill>
                  <a:srgbClr val="002060"/>
                </a:solidFill>
              </a:rPr>
            </a:br>
            <a:r>
              <a:rPr lang="de-DE" sz="1200" dirty="0">
                <a:solidFill>
                  <a:srgbClr val="002060"/>
                </a:solidFill>
              </a:rPr>
              <a:t>Denn du tanzt auf einem </a:t>
            </a:r>
            <a:r>
              <a:rPr lang="de-DE" sz="1200" b="1" dirty="0">
                <a:solidFill>
                  <a:srgbClr val="002060"/>
                </a:solidFill>
              </a:rPr>
              <a:t>Seil</a:t>
            </a:r>
            <a:br>
              <a:rPr lang="de-DE" sz="1200" dirty="0">
                <a:solidFill>
                  <a:srgbClr val="002060"/>
                </a:solidFill>
              </a:rPr>
            </a:br>
            <a:r>
              <a:rPr lang="de-DE" sz="1200" dirty="0">
                <a:solidFill>
                  <a:srgbClr val="002060"/>
                </a:solidFill>
              </a:rPr>
              <a:t>Und er sprach</a:t>
            </a:r>
            <a:br>
              <a:rPr lang="de-DE" sz="1200" dirty="0">
                <a:solidFill>
                  <a:srgbClr val="002060"/>
                </a:solidFill>
              </a:rPr>
            </a:br>
            <a:r>
              <a:rPr lang="de-DE" sz="1200" dirty="0">
                <a:solidFill>
                  <a:srgbClr val="002060"/>
                </a:solidFill>
              </a:rPr>
              <a:t>Die Frage steht der Frage im </a:t>
            </a:r>
            <a:r>
              <a:rPr lang="de-DE" sz="1200" b="1" dirty="0">
                <a:solidFill>
                  <a:srgbClr val="002060"/>
                </a:solidFill>
              </a:rPr>
              <a:t>Wege</a:t>
            </a:r>
            <a:br>
              <a:rPr lang="de-DE" sz="1200" dirty="0">
                <a:solidFill>
                  <a:srgbClr val="002060"/>
                </a:solidFill>
              </a:rPr>
            </a:br>
            <a:r>
              <a:rPr lang="de-DE" sz="1200" dirty="0">
                <a:solidFill>
                  <a:srgbClr val="002060"/>
                </a:solidFill>
              </a:rPr>
              <a:t>Die </a:t>
            </a:r>
            <a:r>
              <a:rPr lang="de-DE" sz="1200" b="1" dirty="0">
                <a:solidFill>
                  <a:srgbClr val="002060"/>
                </a:solidFill>
              </a:rPr>
              <a:t>Antwort </a:t>
            </a:r>
            <a:r>
              <a:rPr lang="de-DE" sz="1200" dirty="0">
                <a:solidFill>
                  <a:srgbClr val="002060"/>
                </a:solidFill>
              </a:rPr>
              <a:t>der Antwort desgleichen</a:t>
            </a:r>
            <a:br>
              <a:rPr lang="de-DE" sz="1200" dirty="0">
                <a:solidFill>
                  <a:srgbClr val="002060"/>
                </a:solidFill>
              </a:rPr>
            </a:br>
            <a:r>
              <a:rPr lang="de-DE" sz="1200" dirty="0">
                <a:solidFill>
                  <a:srgbClr val="002060"/>
                </a:solidFill>
              </a:rPr>
              <a:t>Denn du </a:t>
            </a:r>
            <a:r>
              <a:rPr lang="de-DE" sz="1200" b="1" dirty="0">
                <a:solidFill>
                  <a:srgbClr val="002060"/>
                </a:solidFill>
              </a:rPr>
              <a:t>tanzt</a:t>
            </a:r>
            <a:r>
              <a:rPr lang="de-DE" sz="1200" dirty="0">
                <a:solidFill>
                  <a:srgbClr val="002060"/>
                </a:solidFill>
              </a:rPr>
              <a:t>  auf einem Seil</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de-DE" sz="1200" dirty="0">
                <a:solidFill>
                  <a:srgbClr val="002060"/>
                </a:solidFill>
              </a:rPr>
              <a:t>Und er </a:t>
            </a:r>
            <a:r>
              <a:rPr lang="de-DE" sz="1200" b="1" dirty="0">
                <a:solidFill>
                  <a:srgbClr val="002060"/>
                </a:solidFill>
              </a:rPr>
              <a:t>sprach</a:t>
            </a:r>
            <a:br>
              <a:rPr lang="de-DE" sz="1200" dirty="0">
                <a:solidFill>
                  <a:srgbClr val="002060"/>
                </a:solidFill>
              </a:rPr>
            </a:br>
            <a:r>
              <a:rPr lang="de-DE" sz="1200" b="1" dirty="0">
                <a:solidFill>
                  <a:srgbClr val="002060"/>
                </a:solidFill>
              </a:rPr>
              <a:t>Weder </a:t>
            </a:r>
            <a:r>
              <a:rPr lang="de-DE" sz="1200" dirty="0">
                <a:solidFill>
                  <a:srgbClr val="002060"/>
                </a:solidFill>
              </a:rPr>
              <a:t>der Osten ist Osten</a:t>
            </a:r>
            <a:br>
              <a:rPr lang="de-DE" sz="1200" dirty="0">
                <a:solidFill>
                  <a:srgbClr val="002060"/>
                </a:solidFill>
              </a:rPr>
            </a:br>
            <a:r>
              <a:rPr lang="de-DE" sz="1200" dirty="0">
                <a:solidFill>
                  <a:srgbClr val="002060"/>
                </a:solidFill>
              </a:rPr>
              <a:t>Noch der </a:t>
            </a:r>
            <a:r>
              <a:rPr lang="de-DE" sz="1200" b="1" dirty="0">
                <a:solidFill>
                  <a:srgbClr val="002060"/>
                </a:solidFill>
              </a:rPr>
              <a:t>Westen</a:t>
            </a:r>
            <a:r>
              <a:rPr lang="de-DE" sz="1200" dirty="0">
                <a:solidFill>
                  <a:srgbClr val="002060"/>
                </a:solidFill>
              </a:rPr>
              <a:t> Westen in dir</a:t>
            </a:r>
            <a:br>
              <a:rPr lang="de-DE" sz="1200" dirty="0">
                <a:solidFill>
                  <a:srgbClr val="002060"/>
                </a:solidFill>
              </a:rPr>
            </a:br>
            <a:r>
              <a:rPr lang="de-DE" sz="1200" dirty="0">
                <a:solidFill>
                  <a:srgbClr val="002060"/>
                </a:solidFill>
              </a:rPr>
              <a:t>Denn du tanzt auf einem Seil</a:t>
            </a:r>
            <a:br>
              <a:rPr lang="de-DE" sz="1200" dirty="0">
                <a:solidFill>
                  <a:srgbClr val="002060"/>
                </a:solidFill>
              </a:rPr>
            </a:br>
            <a:r>
              <a:rPr lang="de-DE" sz="1200" dirty="0">
                <a:solidFill>
                  <a:srgbClr val="002060"/>
                </a:solidFill>
              </a:rPr>
              <a:t>Und er sprach</a:t>
            </a:r>
            <a:br>
              <a:rPr lang="de-DE" sz="1200" dirty="0">
                <a:solidFill>
                  <a:srgbClr val="002060"/>
                </a:solidFill>
              </a:rPr>
            </a:br>
            <a:r>
              <a:rPr lang="de-DE" sz="1200" b="1" dirty="0">
                <a:solidFill>
                  <a:srgbClr val="002060"/>
                </a:solidFill>
              </a:rPr>
              <a:t>Schlie</a:t>
            </a:r>
            <a:r>
              <a:rPr lang="en-GB" sz="1200" b="1" dirty="0">
                <a:solidFill>
                  <a:srgbClr val="002060"/>
                </a:solidFill>
              </a:rPr>
              <a:t>ß</a:t>
            </a:r>
            <a:r>
              <a:rPr lang="de-DE" sz="1200" b="1" dirty="0">
                <a:solidFill>
                  <a:srgbClr val="002060"/>
                </a:solidFill>
              </a:rPr>
              <a:t>e </a:t>
            </a:r>
            <a:r>
              <a:rPr lang="de-DE" sz="1200" dirty="0">
                <a:solidFill>
                  <a:srgbClr val="002060"/>
                </a:solidFill>
              </a:rPr>
              <a:t>deine Augen</a:t>
            </a:r>
            <a:br>
              <a:rPr lang="de-DE" sz="1200" dirty="0">
                <a:solidFill>
                  <a:srgbClr val="002060"/>
                </a:solidFill>
              </a:rPr>
            </a:br>
            <a:r>
              <a:rPr lang="de-DE" sz="1200" dirty="0">
                <a:solidFill>
                  <a:srgbClr val="002060"/>
                </a:solidFill>
              </a:rPr>
              <a:t>Und laufe so </a:t>
            </a:r>
            <a:r>
              <a:rPr lang="de-DE" sz="1200" b="1" dirty="0">
                <a:solidFill>
                  <a:srgbClr val="002060"/>
                </a:solidFill>
              </a:rPr>
              <a:t>schnell</a:t>
            </a:r>
            <a:r>
              <a:rPr lang="de-DE" sz="1200" dirty="0">
                <a:solidFill>
                  <a:srgbClr val="002060"/>
                </a:solidFill>
              </a:rPr>
              <a:t> du laufen kannst</a:t>
            </a:r>
            <a:br>
              <a:rPr lang="de-DE" sz="1200" dirty="0">
                <a:solidFill>
                  <a:srgbClr val="002060"/>
                </a:solidFill>
              </a:rPr>
            </a:br>
            <a:r>
              <a:rPr lang="de-DE" sz="1200" b="1" dirty="0">
                <a:solidFill>
                  <a:srgbClr val="002060"/>
                </a:solidFill>
              </a:rPr>
              <a:t>Denn</a:t>
            </a:r>
            <a:r>
              <a:rPr lang="de-DE" sz="1200" dirty="0">
                <a:solidFill>
                  <a:srgbClr val="002060"/>
                </a:solidFill>
              </a:rPr>
              <a:t> du tanzt auf einem Seil</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Note:  94.4% of words used in this poem stem from word families with a high frequency. The only words not in top 2000 are das </a:t>
            </a:r>
            <a:r>
              <a:rPr lang="en-US" sz="1200" kern="1200" dirty="0" err="1">
                <a:solidFill>
                  <a:schemeClr val="tx1"/>
                </a:solidFill>
                <a:effectLst/>
                <a:ea typeface="+mn-ea"/>
                <a:cs typeface="+mn-cs"/>
              </a:rPr>
              <a:t>Seil</a:t>
            </a:r>
            <a:r>
              <a:rPr lang="en-US" sz="1200" kern="1200" dirty="0">
                <a:solidFill>
                  <a:schemeClr val="tx1"/>
                </a:solidFill>
                <a:effectLst/>
                <a:ea typeface="+mn-ea"/>
                <a:cs typeface="+mn-cs"/>
              </a:rPr>
              <a:t> and </a:t>
            </a:r>
            <a:r>
              <a:rPr lang="en-US" sz="1200" kern="1200" dirty="0" err="1">
                <a:solidFill>
                  <a:schemeClr val="tx1"/>
                </a:solidFill>
                <a:effectLst/>
                <a:ea typeface="+mn-ea"/>
                <a:cs typeface="+mn-cs"/>
              </a:rPr>
              <a:t>desgleichen</a:t>
            </a:r>
            <a:r>
              <a:rPr lang="en-US" sz="1200" kern="1200" dirty="0">
                <a:solidFill>
                  <a:schemeClr val="tx1"/>
                </a:solidFill>
                <a:effectLst/>
                <a:ea typeface="+mn-ea"/>
                <a:cs typeface="+mn-cs"/>
              </a:rPr>
              <a:t> (likewise).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Poem attribution: </a:t>
            </a:r>
            <a:r>
              <a:rPr lang="en-GB" sz="1200" kern="1200" dirty="0">
                <a:solidFill>
                  <a:schemeClr val="tx1"/>
                </a:solidFill>
                <a:effectLst/>
                <a:ea typeface="+mn-ea"/>
                <a:cs typeface="+mn-cs"/>
              </a:rPr>
              <a:t>Permission to use this poem was granted by the author for a previous non-for-profit educational languages project.  Multiple attempts were made to contact the author to obtain similar permissions for use of the poem in this resource but we have, to date, been unable to contact him.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Seil</a:t>
            </a:r>
            <a:r>
              <a:rPr lang="en-GB" baseline="0" dirty="0"/>
              <a:t> [4925] </a:t>
            </a:r>
            <a:r>
              <a:rPr lang="en-GB" baseline="0" dirty="0" err="1"/>
              <a:t>desgleichen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develop vocabulary knowledge by using known words in a sentence to identity the meaning of unknown words, replacing these with a known (or cognate) synonym.</a:t>
            </a:r>
            <a:br>
              <a:rPr lang="en-GB" dirty="0"/>
            </a:br>
            <a:br>
              <a:rPr lang="en-GB" dirty="0"/>
            </a:br>
            <a:r>
              <a:rPr lang="en-GB" b="1" dirty="0"/>
              <a:t>Procedure:</a:t>
            </a:r>
            <a:br>
              <a:rPr lang="en-GB" dirty="0"/>
            </a:br>
            <a:r>
              <a:rPr lang="en-GB" dirty="0"/>
              <a:t>1. Students replace the blue words in the text </a:t>
            </a:r>
            <a:r>
              <a:rPr lang="en-US" dirty="0"/>
              <a:t>with a known (or cognate) synonym (see list at the bottom).</a:t>
            </a:r>
            <a:br>
              <a:rPr lang="en-US" dirty="0"/>
            </a:br>
            <a:r>
              <a:rPr lang="en-GB" dirty="0"/>
              <a:t>2. Click for answers.</a:t>
            </a:r>
            <a:br>
              <a:rPr lang="en-GB" dirty="0"/>
            </a:br>
            <a:r>
              <a:rPr lang="en-GB" dirty="0"/>
              <a:t>3. Elicit the main details from the text from students in English.</a:t>
            </a:r>
            <a:br>
              <a:rPr lang="en-GB" dirty="0"/>
            </a:br>
            <a:br>
              <a:rPr lang="en-GB" dirty="0"/>
            </a:br>
            <a:r>
              <a:rPr lang="en-GB" dirty="0"/>
              <a:t>Note: words have not necessarily been learnt in the same form, e.g. </a:t>
            </a:r>
            <a:r>
              <a:rPr lang="en-GB" dirty="0" err="1"/>
              <a:t>Steigerung</a:t>
            </a:r>
            <a:r>
              <a:rPr lang="en-GB" dirty="0"/>
              <a:t> (noun) is to be extrapolated from </a:t>
            </a:r>
            <a:r>
              <a:rPr lang="en-GB" dirty="0" err="1"/>
              <a:t>steigen</a:t>
            </a:r>
            <a:r>
              <a:rPr lang="en-GB" dirty="0"/>
              <a:t> (verb). If needed, teachers should first work with students on the list of words at the bottom, to elicit possible meanings (e.g. climb/increase) before attempting the task.</a:t>
            </a:r>
          </a:p>
          <a:p>
            <a:endParaRPr lang="en-GB" dirty="0"/>
          </a:p>
          <a:p>
            <a:r>
              <a:rPr lang="en-GB" sz="1200" kern="1200" dirty="0">
                <a:solidFill>
                  <a:schemeClr val="tx1"/>
                </a:solidFill>
                <a:effectLst/>
                <a:ea typeface="+mn-ea"/>
                <a:cs typeface="+mn-cs"/>
              </a:rPr>
              <a:t>Data from:</a:t>
            </a:r>
          </a:p>
          <a:p>
            <a:r>
              <a:rPr lang="en-GB" sz="1200" u="sng" kern="1200" dirty="0">
                <a:solidFill>
                  <a:schemeClr val="tx1"/>
                </a:solidFill>
                <a:effectLst/>
                <a:ea typeface="+mn-ea"/>
                <a:cs typeface="+mn-cs"/>
                <a:hlinkClick r:id="rId3"/>
              </a:rPr>
              <a:t>https://de.statista.com/statistik/daten/studie/463384/umfrage/auslaender-aus-syrien-in-deutschland/</a:t>
            </a:r>
            <a:br>
              <a:rPr lang="en-GB" dirty="0"/>
            </a:br>
            <a:br>
              <a:rPr lang="en-GB" dirty="0"/>
            </a:br>
            <a:r>
              <a:rPr lang="en-GB" b="1" baseline="0" dirty="0"/>
              <a:t>Word frequency (1 is the most frequent word in German): </a:t>
            </a:r>
            <a:br>
              <a:rPr lang="en-GB" baseline="0" dirty="0"/>
            </a:br>
            <a:r>
              <a:rPr lang="en-GB" baseline="0" dirty="0" err="1"/>
              <a:t>insbesondere</a:t>
            </a:r>
            <a:r>
              <a:rPr lang="en-GB" baseline="0" dirty="0"/>
              <a:t> [655]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24059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 (6 slides)</a:t>
            </a:r>
            <a:br>
              <a:rPr lang="en-GB" dirty="0"/>
            </a:br>
            <a:br>
              <a:rPr lang="en-GB" b="1" dirty="0"/>
            </a:br>
            <a:r>
              <a:rPr lang="en-GB" b="1" dirty="0"/>
              <a:t>Aim: </a:t>
            </a:r>
            <a:r>
              <a:rPr lang="en-GB" b="0" dirty="0"/>
              <a:t>to practise aural comprehension of years within a larger text (4 minutes).</a:t>
            </a:r>
            <a:br>
              <a:rPr lang="en-GB" dirty="0"/>
            </a:br>
            <a:br>
              <a:rPr lang="en-GB" dirty="0"/>
            </a:br>
            <a:r>
              <a:rPr lang="en-GB" b="1" dirty="0"/>
              <a:t>Procedure:</a:t>
            </a:r>
            <a:br>
              <a:rPr lang="en-GB" dirty="0"/>
            </a:br>
            <a:r>
              <a:rPr lang="en-GB" dirty="0"/>
              <a:t>1. Press the audio button to listen to the recording.</a:t>
            </a:r>
          </a:p>
          <a:p>
            <a:r>
              <a:rPr lang="en-GB" dirty="0"/>
              <a:t>2. Ask students to note down the years that they hear, in digits.</a:t>
            </a:r>
          </a:p>
          <a:p>
            <a:r>
              <a:rPr lang="en-GB" dirty="0"/>
              <a:t>3. Click to reveal answers. </a:t>
            </a:r>
          </a:p>
          <a:p>
            <a:r>
              <a:rPr lang="en-GB" dirty="0"/>
              <a:t>4. Repeat the procedure on the following slide with the second half of the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Ausstellung</a:t>
            </a:r>
            <a:r>
              <a:rPr lang="en-GB" baseline="0" dirty="0"/>
              <a:t> [1597] Galerie [4328] Maler [2731] </a:t>
            </a:r>
            <a:r>
              <a:rPr lang="en-GB" baseline="0" dirty="0" err="1"/>
              <a:t>Kontakt</a:t>
            </a:r>
            <a:r>
              <a:rPr lang="en-GB" baseline="0" dirty="0"/>
              <a:t> [930] Reiter [4884] </a:t>
            </a:r>
            <a:r>
              <a:rPr lang="en-GB" baseline="0" dirty="0" err="1"/>
              <a:t>insbesondere</a:t>
            </a:r>
            <a:r>
              <a:rPr lang="en-GB" baseline="0" dirty="0"/>
              <a:t> [655] Symbol [2570] Kraft [458] </a:t>
            </a:r>
            <a:r>
              <a:rPr lang="en-GB" baseline="0" dirty="0" err="1"/>
              <a:t>abstrakt</a:t>
            </a:r>
            <a:r>
              <a:rPr lang="en-GB" baseline="0" dirty="0"/>
              <a:t> [3335] </a:t>
            </a:r>
            <a:r>
              <a:rPr lang="en-GB" baseline="0" dirty="0" err="1"/>
              <a:t>Soldat</a:t>
            </a:r>
            <a:r>
              <a:rPr lang="en-GB" baseline="0" dirty="0"/>
              <a:t> [1267] </a:t>
            </a:r>
            <a:r>
              <a:rPr lang="en-GB" baseline="0" dirty="0" err="1"/>
              <a:t>Skizzen</a:t>
            </a:r>
            <a:r>
              <a:rPr lang="en-GB" baseline="0" dirty="0"/>
              <a:t> [&gt;5009] </a:t>
            </a:r>
            <a:r>
              <a:rPr lang="en-GB" baseline="0" dirty="0" err="1"/>
              <a:t>Wasserfall</a:t>
            </a:r>
            <a:r>
              <a:rPr lang="en-GB" baseline="0" dirty="0"/>
              <a:t> [&gt;5009] </a:t>
            </a:r>
            <a:r>
              <a:rPr lang="en-GB" baseline="0" dirty="0" err="1"/>
              <a:t>Auktion</a:t>
            </a:r>
            <a:r>
              <a:rPr lang="en-GB" baseline="0" dirty="0"/>
              <a:t> [&gt;5009] </a:t>
            </a:r>
            <a:r>
              <a:rPr lang="en-GB" baseline="0" dirty="0" err="1"/>
              <a:t>Rekord</a:t>
            </a:r>
            <a:r>
              <a:rPr lang="en-GB" baseline="0" dirty="0"/>
              <a:t> [4701] </a:t>
            </a:r>
            <a:r>
              <a:rPr lang="en-GB" baseline="0" dirty="0" err="1"/>
              <a:t>Summe</a:t>
            </a:r>
            <a:r>
              <a:rPr lang="en-GB" baseline="0" dirty="0"/>
              <a:t> [1114]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Note</a:t>
            </a:r>
            <a:r>
              <a:rPr lang="en-GB" dirty="0"/>
              <a:t>: all images from Wikipedia are in the public domain,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04334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This is slide 1/2.</a:t>
            </a:r>
          </a:p>
          <a:p>
            <a:endParaRPr lang="en-US" b="1" dirty="0"/>
          </a:p>
          <a:p>
            <a:r>
              <a:rPr lang="en-US" b="1" dirty="0"/>
              <a:t>Aim: </a:t>
            </a:r>
            <a:r>
              <a:rPr lang="en-US" b="0" dirty="0"/>
              <a:t>to </a:t>
            </a:r>
            <a:r>
              <a:rPr lang="en-US" b="0" dirty="0" err="1"/>
              <a:t>practise</a:t>
            </a:r>
            <a:r>
              <a:rPr lang="en-US" b="0" dirty="0"/>
              <a:t> saying German years.</a:t>
            </a:r>
            <a:endParaRPr lang="en-US" b="1" dirty="0"/>
          </a:p>
          <a:p>
            <a:endParaRPr lang="en-US" b="1" dirty="0"/>
          </a:p>
          <a:p>
            <a:r>
              <a:rPr lang="en-US" b="1" dirty="0"/>
              <a:t>Procedure:</a:t>
            </a:r>
          </a:p>
          <a:p>
            <a:r>
              <a:rPr lang="en-US" b="0" dirty="0"/>
              <a:t>1. As a class, ensure students understand the facts about the famous people.</a:t>
            </a:r>
          </a:p>
          <a:p>
            <a:r>
              <a:rPr lang="en-US" b="0" dirty="0"/>
              <a:t>2. Partner B turns away from the board.</a:t>
            </a:r>
          </a:p>
          <a:p>
            <a:r>
              <a:rPr lang="en-US" b="0" dirty="0"/>
              <a:t>3. Click to reveal the years.</a:t>
            </a:r>
          </a:p>
          <a:p>
            <a:r>
              <a:rPr lang="en-US" b="0" dirty="0"/>
              <a:t>4. Partner A reads aloud the information in each box, e.g. </a:t>
            </a:r>
            <a:r>
              <a:rPr lang="en-US" b="0" i="1" dirty="0"/>
              <a:t>1921 hat Albert Einstein den </a:t>
            </a:r>
            <a:r>
              <a:rPr lang="en-US" b="0" i="1" dirty="0" err="1"/>
              <a:t>Nobelpreis</a:t>
            </a:r>
            <a:r>
              <a:rPr lang="en-US" b="0" i="1" dirty="0"/>
              <a:t> </a:t>
            </a:r>
            <a:r>
              <a:rPr lang="en-US" b="0" i="1" dirty="0" err="1"/>
              <a:t>gewonnen</a:t>
            </a:r>
            <a:r>
              <a:rPr lang="en-US" b="0" i="1" dirty="0"/>
              <a:t>.</a:t>
            </a:r>
          </a:p>
          <a:p>
            <a:r>
              <a:rPr lang="en-US" b="0" dirty="0"/>
              <a:t>5. Partner B listens and writes down the number they hear.</a:t>
            </a:r>
          </a:p>
          <a:p>
            <a:r>
              <a:rPr lang="en-US" b="0" dirty="0"/>
              <a:t>6. Partner B turns back to the board to check answers.</a:t>
            </a:r>
          </a:p>
          <a:p>
            <a:r>
              <a:rPr lang="en-US" b="0" dirty="0"/>
              <a:t>7. Partners swap roles (see next slide).</a:t>
            </a:r>
          </a:p>
          <a:p>
            <a:endParaRPr lang="en-US" b="0" dirty="0"/>
          </a:p>
          <a:p>
            <a:r>
              <a:rPr lang="it-IT" dirty="0">
                <a:solidFill>
                  <a:srgbClr val="222222"/>
                </a:solidFill>
                <a:effectLst/>
              </a:rPr>
              <a:t>Marlene Dietrich photo attribution: </a:t>
            </a:r>
            <a:r>
              <a:rPr lang="en-GB" dirty="0">
                <a:solidFill>
                  <a:srgbClr val="222222"/>
                </a:solidFill>
                <a:effectLst/>
              </a:rPr>
              <a:t>George Grantham Bain Collection (Library of Congress), Public domain, via Wikimedia Commons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Physiker</a:t>
            </a:r>
            <a:r>
              <a:rPr lang="en-GB" baseline="0" dirty="0"/>
              <a:t> [&lt;5009] Engel [4236] Manifest [&gt;5009] </a:t>
            </a:r>
            <a:r>
              <a:rPr lang="en-GB" baseline="0" dirty="0" err="1"/>
              <a:t>kommunistisch</a:t>
            </a:r>
            <a:r>
              <a:rPr lang="en-GB" baseline="0" dirty="0"/>
              <a:t> [&gt;5009] </a:t>
            </a:r>
            <a:r>
              <a:rPr lang="en-GB" baseline="0" dirty="0" err="1"/>
              <a:t>Partei</a:t>
            </a:r>
            <a:r>
              <a:rPr lang="en-GB" baseline="0" dirty="0"/>
              <a:t> [588] </a:t>
            </a:r>
            <a:r>
              <a:rPr lang="en-GB" baseline="0" dirty="0" err="1"/>
              <a:t>Kanzler</a:t>
            </a:r>
            <a:r>
              <a:rPr lang="en-GB" baseline="0" dirty="0"/>
              <a:t> [1983] </a:t>
            </a:r>
            <a:r>
              <a:rPr lang="en-GB" baseline="0" dirty="0" err="1"/>
              <a:t>Ausstellung</a:t>
            </a:r>
            <a:r>
              <a:rPr lang="en-GB" baseline="0" dirty="0"/>
              <a:t> [1597] </a:t>
            </a:r>
            <a:r>
              <a:rPr lang="en-GB" baseline="0" dirty="0" err="1"/>
              <a:t>Politiker</a:t>
            </a:r>
            <a:r>
              <a:rPr lang="en-GB" baseline="0" dirty="0"/>
              <a:t> [1140] </a:t>
            </a:r>
            <a:r>
              <a:rPr lang="en-GB" baseline="0" dirty="0" err="1"/>
              <a:t>Künstler</a:t>
            </a:r>
            <a:r>
              <a:rPr lang="en-GB" baseline="0" dirty="0"/>
              <a:t> [789] </a:t>
            </a:r>
            <a:r>
              <a:rPr lang="en-GB" baseline="0" dirty="0" err="1"/>
              <a:t>Philosoph</a:t>
            </a:r>
            <a:r>
              <a:rPr lang="en-GB" baseline="0" dirty="0"/>
              <a:t> [3325]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37661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apply knowledge of comparatives and </a:t>
            </a:r>
            <a:r>
              <a:rPr lang="en-GB" b="0" i="1" dirty="0" err="1"/>
              <a:t>gefallen</a:t>
            </a:r>
            <a:r>
              <a:rPr lang="en-GB" b="0" dirty="0"/>
              <a:t> and </a:t>
            </a:r>
            <a:r>
              <a:rPr lang="en-GB" b="0" i="1" dirty="0" err="1"/>
              <a:t>mögen</a:t>
            </a:r>
            <a:r>
              <a:rPr lang="en-GB" b="0" dirty="0"/>
              <a:t> and their corresponding pronouns.</a:t>
            </a:r>
            <a:br>
              <a:rPr lang="en-GB" dirty="0"/>
            </a:br>
            <a:br>
              <a:rPr lang="en-GB" dirty="0"/>
            </a:br>
            <a:r>
              <a:rPr lang="en-GB" b="1" dirty="0"/>
              <a:t>Procedure:</a:t>
            </a:r>
            <a:br>
              <a:rPr lang="en-GB" dirty="0"/>
            </a:br>
            <a:r>
              <a:rPr lang="en-GB" dirty="0"/>
              <a:t>1. Ask students to look carefully at the two photos of Potsdam.</a:t>
            </a:r>
          </a:p>
          <a:p>
            <a:r>
              <a:rPr lang="en-GB" dirty="0"/>
              <a:t>2. Click to hide the call out and bring up some instructions.</a:t>
            </a:r>
          </a:p>
          <a:p>
            <a:r>
              <a:rPr lang="en-GB" dirty="0"/>
              <a:t>3. Ask students to write three questions that they will then ask their partner orally in the next exercise. They can use the examples as a prompt.</a:t>
            </a:r>
          </a:p>
          <a:p>
            <a:endParaRPr lang="en-GB"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Wannsee photo attribution </a:t>
            </a:r>
            <a:r>
              <a:rPr lang="en-GB" b="0" dirty="0" err="1"/>
              <a:t>Kazuyanagae</a:t>
            </a:r>
            <a:r>
              <a:rPr lang="en-GB" b="0" dirty="0"/>
              <a:t>, CC BY-SA 3.0 &lt;https://creativecommons.org/licenses/by-sa/3.0&gt;, via Wikimedia Commons</a:t>
            </a:r>
            <a:br>
              <a:rPr lang="en-GB" b="0"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29587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using </a:t>
            </a:r>
            <a:r>
              <a:rPr lang="en-GB" b="0" dirty="0" err="1"/>
              <a:t>gefallen</a:t>
            </a:r>
            <a:r>
              <a:rPr lang="en-GB" b="0" dirty="0"/>
              <a:t>, </a:t>
            </a:r>
            <a:r>
              <a:rPr lang="en-GB" b="0" dirty="0" err="1"/>
              <a:t>mögen</a:t>
            </a:r>
            <a:r>
              <a:rPr lang="en-GB" b="0" dirty="0"/>
              <a:t>, and comparatives orally.</a:t>
            </a:r>
            <a:br>
              <a:rPr lang="en-GB" dirty="0"/>
            </a:br>
            <a:br>
              <a:rPr lang="en-GB" dirty="0"/>
            </a:br>
            <a:r>
              <a:rPr lang="en-GB" b="1" dirty="0"/>
              <a:t>Procedure:</a:t>
            </a:r>
            <a:br>
              <a:rPr lang="en-GB" dirty="0"/>
            </a:br>
            <a:r>
              <a:rPr lang="en-GB" dirty="0"/>
              <a:t>1. Students ask each other the questions they wrote in the previous exercise, and answer based on what they can see in the photos.</a:t>
            </a:r>
          </a:p>
          <a:p>
            <a:r>
              <a:rPr lang="en-GB" dirty="0"/>
              <a:t>2. If they have time, they can also ask each other the questions at the bottom of the slide.</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br>
              <a:rPr lang="en-GB" b="1" dirty="0"/>
            </a:br>
            <a:r>
              <a:rPr lang="en-GB" b="0" dirty="0" err="1"/>
              <a:t>i</a:t>
            </a:r>
            <a:r>
              <a:rPr lang="en-GB" b="0" dirty="0"/>
              <a:t>) to review the homework task this week.</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B reads his/her adapted HW text.  </a:t>
            </a:r>
            <a:br>
              <a:rPr lang="en-GB" dirty="0"/>
            </a:br>
            <a:r>
              <a:rPr lang="en-GB" dirty="0"/>
              <a:t>2. Student A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Kreuz</a:t>
            </a:r>
            <a:r>
              <a:rPr lang="en-GB" baseline="0" dirty="0"/>
              <a:t> [2358]</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covered with the appropriate substitute word.</a:t>
            </a:r>
            <a:br>
              <a:rPr lang="en-GB" dirty="0"/>
            </a:br>
            <a:r>
              <a:rPr lang="en-GB" dirty="0"/>
              <a:t>2. Note that sometimes changes are needed to other words in the sentence. All of these changes revisit previously taught grammar, which teachers can elicit and/or explain as needed. </a:t>
            </a:r>
          </a:p>
          <a:p>
            <a:endParaRPr lang="en-GB" dirty="0"/>
          </a:p>
          <a:p>
            <a:r>
              <a:rPr lang="en-GB" dirty="0"/>
              <a:t>Changes are:</a:t>
            </a:r>
            <a:br>
              <a:rPr lang="en-GB" dirty="0"/>
            </a:br>
            <a:r>
              <a:rPr lang="en-GB" dirty="0" err="1"/>
              <a:t>i</a:t>
            </a:r>
            <a:r>
              <a:rPr lang="en-GB" dirty="0"/>
              <a:t>. </a:t>
            </a:r>
            <a:r>
              <a:rPr lang="en-GB" i="1" dirty="0" err="1"/>
              <a:t>einen</a:t>
            </a:r>
            <a:r>
              <a:rPr lang="en-GB" i="1" dirty="0"/>
              <a:t> </a:t>
            </a:r>
            <a:r>
              <a:rPr lang="en-GB" i="1" dirty="0" err="1"/>
              <a:t>sicheren</a:t>
            </a:r>
            <a:r>
              <a:rPr lang="en-GB" i="1" dirty="0"/>
              <a:t> </a:t>
            </a:r>
            <a:r>
              <a:rPr lang="en-GB" i="1" dirty="0">
                <a:sym typeface="Wingdings" panose="05000000000000000000" pitchFamily="2" charset="2"/>
              </a:rPr>
              <a:t> </a:t>
            </a:r>
            <a:r>
              <a:rPr lang="en-GB" i="1" dirty="0" err="1">
                <a:sym typeface="Wingdings" panose="05000000000000000000" pitchFamily="2" charset="2"/>
              </a:rPr>
              <a:t>ein</a:t>
            </a:r>
            <a:r>
              <a:rPr lang="en-GB" i="1" dirty="0">
                <a:sym typeface="Wingdings" panose="05000000000000000000" pitchFamily="2" charset="2"/>
              </a:rPr>
              <a:t> </a:t>
            </a:r>
            <a:r>
              <a:rPr lang="en-GB" i="1" dirty="0" err="1">
                <a:sym typeface="Wingdings" panose="05000000000000000000" pitchFamily="2" charset="2"/>
              </a:rPr>
              <a:t>sicheres</a:t>
            </a:r>
            <a:endParaRPr lang="en-GB" i="1" dirty="0">
              <a:sym typeface="Wingdings" panose="05000000000000000000" pitchFamily="2" charset="2"/>
            </a:endParaRPr>
          </a:p>
          <a:p>
            <a:r>
              <a:rPr lang="en-GB" i="1" dirty="0">
                <a:sym typeface="Wingdings" panose="05000000000000000000" pitchFamily="2" charset="2"/>
              </a:rPr>
              <a:t>ii. </a:t>
            </a:r>
            <a:r>
              <a:rPr lang="en-GB" i="1" dirty="0" err="1">
                <a:sym typeface="Wingdings" panose="05000000000000000000" pitchFamily="2" charset="2"/>
              </a:rPr>
              <a:t>habe</a:t>
            </a:r>
            <a:r>
              <a:rPr lang="en-GB" i="1" dirty="0">
                <a:sym typeface="Wingdings" panose="05000000000000000000" pitchFamily="2" charset="2"/>
              </a:rPr>
              <a:t> Lust, </a:t>
            </a:r>
            <a:r>
              <a:rPr lang="en-GB" i="1" dirty="0" err="1">
                <a:sym typeface="Wingdings" panose="05000000000000000000" pitchFamily="2" charset="2"/>
              </a:rPr>
              <a:t>zu</a:t>
            </a:r>
            <a:r>
              <a:rPr lang="en-GB" i="1" dirty="0">
                <a:sym typeface="Wingdings" panose="05000000000000000000" pitchFamily="2" charset="2"/>
              </a:rPr>
              <a:t>…  will…</a:t>
            </a:r>
            <a:br>
              <a:rPr lang="en-GB" i="1" dirty="0">
                <a:sym typeface="Wingdings" panose="05000000000000000000" pitchFamily="2" charset="2"/>
              </a:rPr>
            </a:br>
            <a:r>
              <a:rPr lang="en-GB" i="1" dirty="0">
                <a:sym typeface="Wingdings" panose="05000000000000000000" pitchFamily="2" charset="2"/>
              </a:rPr>
              <a:t>iii. hast </a:t>
            </a:r>
            <a:r>
              <a:rPr lang="en-GB" i="1" dirty="0" err="1">
                <a:sym typeface="Wingdings" panose="05000000000000000000" pitchFamily="2" charset="2"/>
              </a:rPr>
              <a:t>haben</a:t>
            </a:r>
            <a:endParaRPr lang="en-GB" i="1" dirty="0">
              <a:sym typeface="Wingdings" panose="05000000000000000000" pitchFamily="2" charset="2"/>
            </a:endParaRPr>
          </a:p>
          <a:p>
            <a:r>
              <a:rPr lang="en-GB" i="1" dirty="0">
                <a:sym typeface="Wingdings" panose="05000000000000000000" pitchFamily="2" charset="2"/>
              </a:rPr>
              <a:t>iv. </a:t>
            </a:r>
            <a:r>
              <a:rPr lang="en-GB" i="1" dirty="0" err="1">
                <a:sym typeface="Wingdings" panose="05000000000000000000" pitchFamily="2" charset="2"/>
              </a:rPr>
              <a:t>wirst</a:t>
            </a:r>
            <a:r>
              <a:rPr lang="en-GB" i="1" dirty="0">
                <a:sym typeface="Wingdings" panose="05000000000000000000" pitchFamily="2" charset="2"/>
              </a:rPr>
              <a:t>   </a:t>
            </a:r>
            <a:r>
              <a:rPr lang="en-GB" i="1" dirty="0" err="1">
                <a:sym typeface="Wingdings" panose="05000000000000000000" pitchFamily="2" charset="2"/>
              </a:rPr>
              <a:t>werden</a:t>
            </a:r>
            <a:endParaRPr lang="en-GB" i="1" dirty="0">
              <a:sym typeface="Wingdings" panose="05000000000000000000" pitchFamily="2" charset="2"/>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41761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comprehension of WO1 and WO3 syntax with several previously taught conjunctions; to understand more about Chinese New Year celebrations.</a:t>
            </a:r>
            <a:br>
              <a:rPr lang="en-GB" b="0" dirty="0"/>
            </a:br>
            <a:br>
              <a:rPr lang="en-GB" b="0" dirty="0"/>
            </a:br>
            <a:r>
              <a:rPr lang="en-GB" b="1" dirty="0"/>
              <a:t>Procedure:</a:t>
            </a:r>
            <a:br>
              <a:rPr lang="en-GB" dirty="0"/>
            </a:br>
            <a:r>
              <a:rPr lang="en-GB" dirty="0"/>
              <a:t>1. Students write 1-8.</a:t>
            </a:r>
          </a:p>
          <a:p>
            <a:r>
              <a:rPr lang="en-GB" dirty="0"/>
              <a:t>2. Click to play first sentence. Students decide whether the bleeped conjunction is WO1 or WO3, according to the syntax in the 2</a:t>
            </a:r>
            <a:r>
              <a:rPr lang="en-GB" baseline="30000" dirty="0"/>
              <a:t>nd</a:t>
            </a:r>
            <a:r>
              <a:rPr lang="en-GB" dirty="0"/>
              <a:t> part of the sentence.</a:t>
            </a:r>
          </a:p>
          <a:p>
            <a:r>
              <a:rPr lang="en-GB" dirty="0"/>
              <a:t>3. Click to reveal the answer and missing part of the sentence.</a:t>
            </a:r>
          </a:p>
          <a:p>
            <a:r>
              <a:rPr lang="en-GB" dirty="0"/>
              <a:t>4. Continue with items 2-8.</a:t>
            </a:r>
          </a:p>
          <a:p>
            <a:r>
              <a:rPr lang="en-GB" dirty="0"/>
              <a:t>5. Click to bring up a second set of audio buttons with full sentence audio.</a:t>
            </a:r>
            <a:br>
              <a:rPr lang="en-GB" dirty="0"/>
            </a:br>
            <a:r>
              <a:rPr lang="en-GB" dirty="0"/>
              <a:t>6. Click to play each one, with the full German sentences showing, and elicit English sentence meanings, chorally. Students will need to pay particular attention to word order as they translate the WO3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sz="1200" kern="1200" dirty="0">
                <a:solidFill>
                  <a:srgbClr val="115076"/>
                </a:solidFill>
                <a:effectLst/>
                <a:ea typeface="+mn-ea"/>
                <a:cs typeface="+mn-cs"/>
              </a:rPr>
              <a:t>Das </a:t>
            </a:r>
            <a:r>
              <a:rPr lang="en-GB" sz="1200" kern="1200" dirty="0" err="1">
                <a:solidFill>
                  <a:srgbClr val="115076"/>
                </a:solidFill>
                <a:effectLst/>
                <a:ea typeface="+mn-ea"/>
                <a:cs typeface="+mn-cs"/>
              </a:rPr>
              <a:t>persönliche</a:t>
            </a:r>
            <a:r>
              <a:rPr lang="en-GB" sz="1200" kern="1200" dirty="0">
                <a:solidFill>
                  <a:srgbClr val="115076"/>
                </a:solidFill>
                <a:effectLst/>
                <a:ea typeface="+mn-ea"/>
                <a:cs typeface="+mn-cs"/>
              </a:rPr>
              <a:t> Highlight </a:t>
            </a:r>
            <a:r>
              <a:rPr lang="en-GB" sz="1200" kern="1200" dirty="0" err="1">
                <a:solidFill>
                  <a:srgbClr val="115076"/>
                </a:solidFill>
                <a:effectLst/>
                <a:ea typeface="+mn-ea"/>
                <a:cs typeface="+mn-cs"/>
              </a:rPr>
              <a:t>für</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mich</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ist</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dass</a:t>
            </a:r>
            <a:r>
              <a:rPr lang="en-GB" sz="1200" kern="1200" dirty="0">
                <a:solidFill>
                  <a:srgbClr val="115076"/>
                </a:solidFill>
                <a:effectLst/>
                <a:ea typeface="+mn-ea"/>
                <a:cs typeface="+mn-cs"/>
              </a:rPr>
              <a:t>] ich </a:t>
            </a:r>
            <a:r>
              <a:rPr lang="en-GB" sz="1200" kern="1200" dirty="0" err="1">
                <a:solidFill>
                  <a:srgbClr val="115076"/>
                </a:solidFill>
                <a:effectLst/>
                <a:ea typeface="+mn-ea"/>
                <a:cs typeface="+mn-cs"/>
              </a:rPr>
              <a:t>mit</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meiner</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Großfamilie</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feiere</a:t>
            </a:r>
            <a:r>
              <a:rPr lang="en-GB" sz="1200" kern="1200" dirty="0">
                <a:solidFill>
                  <a:srgbClr val="115076"/>
                </a:solidFill>
                <a:effectLst/>
                <a:ea typeface="+mn-ea"/>
                <a:cs typeface="+mn-cs"/>
              </a:rPr>
              <a:t>.</a:t>
            </a:r>
            <a:br>
              <a:rPr lang="en-GB" sz="1200" kern="1200" dirty="0">
                <a:solidFill>
                  <a:srgbClr val="115076"/>
                </a:solidFill>
                <a:effectLst/>
                <a:ea typeface="+mn-ea"/>
                <a:cs typeface="+mn-cs"/>
              </a:rPr>
            </a:br>
            <a:r>
              <a:rPr lang="en-GB" sz="1200" kern="1200" dirty="0">
                <a:solidFill>
                  <a:srgbClr val="115076"/>
                </a:solidFill>
                <a:effectLst/>
                <a:ea typeface="+mn-ea"/>
                <a:cs typeface="+mn-cs"/>
              </a:rPr>
              <a:t>2. </a:t>
            </a:r>
            <a:r>
              <a:rPr lang="en-GB" sz="1200" kern="1200" dirty="0" err="1">
                <a:solidFill>
                  <a:schemeClr val="tx1"/>
                </a:solidFill>
                <a:effectLst/>
                <a:ea typeface="+mn-ea"/>
                <a:cs typeface="+mn-cs"/>
              </a:rPr>
              <a:t>Wir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fliegen</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Neujahr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nach</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Hause</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aber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wir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wohnen</a:t>
            </a:r>
            <a:r>
              <a:rPr lang="en-GB" sz="1200" kern="1200" dirty="0">
                <a:solidFill>
                  <a:schemeClr val="tx1"/>
                </a:solidFill>
                <a:effectLst/>
                <a:ea typeface="+mn-ea"/>
                <a:cs typeface="+mn-cs"/>
              </a:rPr>
              <a:t> in Deutschland.</a:t>
            </a:r>
            <a:br>
              <a:rPr lang="en-GB" sz="1200" kern="1200" dirty="0">
                <a:solidFill>
                  <a:schemeClr val="tx1"/>
                </a:solidFill>
                <a:effectLst/>
                <a:ea typeface="+mn-ea"/>
                <a:cs typeface="+mn-cs"/>
              </a:rPr>
            </a:br>
            <a:r>
              <a:rPr lang="en-GB" sz="1200" kern="1200" dirty="0">
                <a:solidFill>
                  <a:schemeClr val="tx1"/>
                </a:solidFill>
                <a:effectLst/>
                <a:ea typeface="+mn-ea"/>
                <a:cs typeface="+mn-cs"/>
              </a:rPr>
              <a:t>3. </a:t>
            </a:r>
            <a:r>
              <a:rPr lang="en-GB" sz="1200" kern="1200" dirty="0" err="1">
                <a:solidFill>
                  <a:srgbClr val="115076"/>
                </a:solidFill>
                <a:effectLst/>
                <a:ea typeface="+mn-ea"/>
                <a:cs typeface="+mn-cs"/>
              </a:rPr>
              <a:t>Wir</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kommen</a:t>
            </a:r>
            <a:r>
              <a:rPr lang="en-GB" sz="1200" kern="1200" dirty="0">
                <a:solidFill>
                  <a:srgbClr val="115076"/>
                </a:solidFill>
                <a:effectLst/>
                <a:ea typeface="+mn-ea"/>
                <a:cs typeface="+mn-cs"/>
              </a:rPr>
              <a:t> alle </a:t>
            </a:r>
            <a:r>
              <a:rPr lang="en-GB" sz="1200" kern="1200" dirty="0" err="1">
                <a:solidFill>
                  <a:srgbClr val="115076"/>
                </a:solidFill>
                <a:effectLst/>
                <a:ea typeface="+mn-ea"/>
                <a:cs typeface="+mn-cs"/>
              </a:rPr>
              <a:t>zusammen</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denn</a:t>
            </a:r>
            <a:r>
              <a:rPr lang="en-GB" sz="1200" kern="1200" dirty="0">
                <a:solidFill>
                  <a:srgbClr val="115076"/>
                </a:solidFill>
                <a:effectLst/>
                <a:ea typeface="+mn-ea"/>
                <a:cs typeface="+mn-cs"/>
              </a:rPr>
              <a:t>] das </a:t>
            </a:r>
            <a:r>
              <a:rPr lang="en-GB" sz="1200" kern="1200" dirty="0" err="1">
                <a:solidFill>
                  <a:srgbClr val="115076"/>
                </a:solidFill>
                <a:effectLst/>
                <a:ea typeface="+mn-ea"/>
                <a:cs typeface="+mn-cs"/>
              </a:rPr>
              <a:t>Chinesische</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Neujahr</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ist</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traditionell</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ein</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Familienfest</a:t>
            </a:r>
            <a:r>
              <a:rPr lang="en-GB" sz="1200" kern="1200" dirty="0">
                <a:solidFill>
                  <a:srgbClr val="115076"/>
                </a:solidFill>
                <a:effectLst/>
                <a:ea typeface="+mn-ea"/>
                <a:cs typeface="+mn-cs"/>
              </a:rPr>
              <a:t>.</a:t>
            </a:r>
            <a:endParaRPr lang="en-GB" sz="14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sz="1200" kern="1200" dirty="0" err="1">
                <a:solidFill>
                  <a:schemeClr val="tx1"/>
                </a:solidFill>
                <a:effectLst/>
                <a:ea typeface="+mn-ea"/>
                <a:cs typeface="+mn-cs"/>
              </a:rPr>
              <a:t>Wir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bereiten</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uns</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ein</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paar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Tage</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lang</a:t>
            </a:r>
            <a:r>
              <a:rPr lang="en-GB" sz="1200" kern="1200" dirty="0">
                <a:solidFill>
                  <a:schemeClr val="tx1"/>
                </a:solidFill>
                <a:effectLst/>
                <a:ea typeface="+mn-ea"/>
                <a:cs typeface="+mn-cs"/>
              </a:rPr>
              <a:t> auf das </a:t>
            </a:r>
            <a:r>
              <a:rPr lang="en-GB" sz="1200" kern="1200" dirty="0" err="1">
                <a:solidFill>
                  <a:schemeClr val="tx1"/>
                </a:solidFill>
                <a:effectLst/>
                <a:ea typeface="+mn-ea"/>
                <a:cs typeface="+mn-cs"/>
              </a:rPr>
              <a:t>Festessen</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vor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weil</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wir</a:t>
            </a:r>
            <a:r>
              <a:rPr lang="en-GB" sz="1200" kern="1200" dirty="0">
                <a:solidFill>
                  <a:schemeClr val="tx1"/>
                </a:solidFill>
                <a:effectLst/>
                <a:ea typeface="+mn-ea"/>
                <a:cs typeface="+mn-cs"/>
              </a:rPr>
              <a:t> am </a:t>
            </a:r>
            <a:r>
              <a:rPr lang="en-GB" sz="1200" kern="1200" dirty="0" err="1">
                <a:solidFill>
                  <a:schemeClr val="tx1"/>
                </a:solidFill>
                <a:effectLst/>
                <a:ea typeface="+mn-ea"/>
                <a:cs typeface="+mn-cs"/>
              </a:rPr>
              <a:t>Neujahrsabend</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ganz</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groß</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essen</a:t>
            </a:r>
            <a:r>
              <a:rPr lang="en-GB" sz="1200" kern="1200" dirty="0">
                <a:solidFill>
                  <a:schemeClr val="tx1"/>
                </a:solidFill>
                <a:effectLst/>
                <a:ea typeface="+mn-ea"/>
                <a:cs typeface="+mn-cs"/>
              </a:rPr>
              <a:t>.</a:t>
            </a:r>
            <a:br>
              <a:rPr lang="en-GB" sz="1200" kern="1200" dirty="0">
                <a:solidFill>
                  <a:schemeClr val="tx1"/>
                </a:solidFill>
                <a:effectLst/>
                <a:ea typeface="+mn-ea"/>
                <a:cs typeface="+mn-cs"/>
              </a:rPr>
            </a:br>
            <a:r>
              <a:rPr lang="en-GB" sz="1200" kern="1200" dirty="0">
                <a:solidFill>
                  <a:schemeClr val="tx1"/>
                </a:solidFill>
                <a:effectLst/>
                <a:ea typeface="+mn-ea"/>
                <a:cs typeface="+mn-cs"/>
              </a:rPr>
              <a:t>5. </a:t>
            </a:r>
            <a:r>
              <a:rPr lang="en-GB" sz="1200" kern="1200" dirty="0" err="1">
                <a:solidFill>
                  <a:srgbClr val="115076"/>
                </a:solidFill>
                <a:effectLst/>
                <a:ea typeface="+mn-ea"/>
                <a:cs typeface="+mn-cs"/>
              </a:rPr>
              <a:t>Wir</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schauen</a:t>
            </a:r>
            <a:r>
              <a:rPr lang="en-GB" sz="1200" kern="1200" dirty="0">
                <a:solidFill>
                  <a:srgbClr val="115076"/>
                </a:solidFill>
                <a:effectLst/>
                <a:ea typeface="+mn-ea"/>
                <a:cs typeface="+mn-cs"/>
              </a:rPr>
              <a:t> oft </a:t>
            </a:r>
            <a:r>
              <a:rPr lang="en-GB" sz="1200" kern="1200" dirty="0" err="1">
                <a:solidFill>
                  <a:srgbClr val="115076"/>
                </a:solidFill>
                <a:effectLst/>
                <a:ea typeface="+mn-ea"/>
                <a:cs typeface="+mn-cs"/>
              </a:rPr>
              <a:t>eine</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Fernsehgala</a:t>
            </a:r>
            <a:r>
              <a:rPr lang="en-GB" sz="1200" kern="1200" dirty="0">
                <a:solidFill>
                  <a:srgbClr val="115076"/>
                </a:solidFill>
                <a:effectLst/>
                <a:ea typeface="+mn-ea"/>
                <a:cs typeface="+mn-cs"/>
              </a:rPr>
              <a:t> an, [</a:t>
            </a:r>
            <a:r>
              <a:rPr lang="en-GB" sz="1200" kern="1200" dirty="0" err="1">
                <a:solidFill>
                  <a:srgbClr val="115076"/>
                </a:solidFill>
                <a:effectLst/>
                <a:ea typeface="+mn-ea"/>
                <a:cs typeface="+mn-cs"/>
              </a:rPr>
              <a:t>wenn</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wir</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zusammen</a:t>
            </a:r>
            <a:r>
              <a:rPr lang="en-GB" sz="1200" kern="1200" dirty="0">
                <a:solidFill>
                  <a:srgbClr val="115076"/>
                </a:solidFill>
                <a:effectLst/>
                <a:ea typeface="+mn-ea"/>
                <a:cs typeface="+mn-cs"/>
              </a:rPr>
              <a:t> </a:t>
            </a:r>
            <a:r>
              <a:rPr lang="en-GB" sz="1200" kern="1200" dirty="0" err="1">
                <a:solidFill>
                  <a:srgbClr val="115076"/>
                </a:solidFill>
                <a:effectLst/>
                <a:ea typeface="+mn-ea"/>
                <a:cs typeface="+mn-cs"/>
              </a:rPr>
              <a:t>kochen</a:t>
            </a:r>
            <a:r>
              <a:rPr lang="en-GB" sz="1200" kern="1200" dirty="0">
                <a:solidFill>
                  <a:srgbClr val="115076"/>
                </a:solidFill>
                <a:effectLst/>
                <a:ea typeface="+mn-ea"/>
                <a:cs typeface="+mn-cs"/>
              </a:rPr>
              <a:t>.</a:t>
            </a:r>
            <a:br>
              <a:rPr lang="en-GB" sz="1200" kern="1200" dirty="0">
                <a:solidFill>
                  <a:srgbClr val="115076"/>
                </a:solidFill>
                <a:effectLst/>
                <a:ea typeface="+mn-ea"/>
                <a:cs typeface="+mn-cs"/>
              </a:rPr>
            </a:br>
            <a:r>
              <a:rPr lang="en-GB" sz="1200" kern="1200" dirty="0">
                <a:solidFill>
                  <a:srgbClr val="115076"/>
                </a:solidFill>
                <a:effectLst/>
                <a:ea typeface="+mn-ea"/>
                <a:cs typeface="+mn-cs"/>
              </a:rPr>
              <a:t>6. </a:t>
            </a:r>
            <a:r>
              <a:rPr lang="en-GB" sz="1400" kern="1200" dirty="0" err="1">
                <a:solidFill>
                  <a:srgbClr val="115076"/>
                </a:solidFill>
                <a:effectLst/>
                <a:ea typeface="+mn-ea"/>
                <a:cs typeface="+mn-cs"/>
              </a:rPr>
              <a:t>Nach</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dem</a:t>
            </a:r>
            <a:r>
              <a:rPr lang="en-GB" sz="1400" kern="1200" dirty="0">
                <a:solidFill>
                  <a:srgbClr val="115076"/>
                </a:solidFill>
                <a:effectLst/>
                <a:ea typeface="+mn-ea"/>
                <a:cs typeface="+mn-cs"/>
              </a:rPr>
              <a:t> Essen </a:t>
            </a:r>
            <a:r>
              <a:rPr lang="en-GB" sz="1400" kern="1200" dirty="0" err="1">
                <a:solidFill>
                  <a:srgbClr val="115076"/>
                </a:solidFill>
                <a:effectLst/>
                <a:ea typeface="+mn-ea"/>
                <a:cs typeface="+mn-cs"/>
              </a:rPr>
              <a:t>bekommen</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alle</a:t>
            </a:r>
            <a:r>
              <a:rPr lang="en-GB" sz="1400" kern="1200" dirty="0">
                <a:solidFill>
                  <a:srgbClr val="115076"/>
                </a:solidFill>
                <a:effectLst/>
                <a:ea typeface="+mn-ea"/>
                <a:cs typeface="+mn-cs"/>
              </a:rPr>
              <a:t> Kinder </a:t>
            </a:r>
            <a:r>
              <a:rPr lang="en-GB" sz="1400" kern="1200" dirty="0" err="1">
                <a:solidFill>
                  <a:srgbClr val="115076"/>
                </a:solidFill>
                <a:effectLst/>
                <a:ea typeface="+mn-ea"/>
                <a:cs typeface="+mn-cs"/>
              </a:rPr>
              <a:t>einen</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roten</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Umschlag</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weil</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sie</a:t>
            </a:r>
            <a:r>
              <a:rPr lang="en-GB" sz="1400" kern="1200" dirty="0">
                <a:solidFill>
                  <a:srgbClr val="115076"/>
                </a:solidFill>
                <a:effectLst/>
                <a:ea typeface="+mn-ea"/>
                <a:cs typeface="+mn-cs"/>
              </a:rPr>
              <a:t> Geld von der </a:t>
            </a:r>
            <a:r>
              <a:rPr lang="en-GB" sz="1400" kern="1200" dirty="0" err="1">
                <a:solidFill>
                  <a:srgbClr val="115076"/>
                </a:solidFill>
                <a:effectLst/>
                <a:ea typeface="+mn-ea"/>
                <a:cs typeface="+mn-cs"/>
              </a:rPr>
              <a:t>Familie</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bekommen</a:t>
            </a:r>
            <a:r>
              <a:rPr lang="en-GB" sz="1400" kern="1200" dirty="0">
                <a:solidFill>
                  <a:srgbClr val="115076"/>
                </a:solidFill>
                <a:effectLst/>
                <a:ea typeface="+mn-ea"/>
                <a:cs typeface="+mn-cs"/>
              </a:rPr>
              <a:t>. </a:t>
            </a:r>
            <a:br>
              <a:rPr lang="en-GB" sz="1400" kern="1200" dirty="0">
                <a:solidFill>
                  <a:srgbClr val="115076"/>
                </a:solidFill>
                <a:effectLst/>
                <a:ea typeface="+mn-ea"/>
                <a:cs typeface="+mn-cs"/>
              </a:rPr>
            </a:br>
            <a:r>
              <a:rPr lang="en-GB" sz="1400" kern="1200" dirty="0">
                <a:solidFill>
                  <a:srgbClr val="115076"/>
                </a:solidFill>
                <a:effectLst/>
                <a:ea typeface="+mn-ea"/>
                <a:cs typeface="+mn-cs"/>
              </a:rPr>
              <a:t>7. Um </a:t>
            </a:r>
            <a:r>
              <a:rPr lang="en-GB" sz="1400" kern="1200" dirty="0" err="1">
                <a:solidFill>
                  <a:srgbClr val="115076"/>
                </a:solidFill>
                <a:effectLst/>
                <a:ea typeface="+mn-ea"/>
                <a:cs typeface="+mn-cs"/>
              </a:rPr>
              <a:t>zwölf</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Uhr</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nachts</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gibt</a:t>
            </a:r>
            <a:r>
              <a:rPr lang="en-GB" sz="1400" kern="1200" dirty="0">
                <a:solidFill>
                  <a:srgbClr val="115076"/>
                </a:solidFill>
                <a:effectLst/>
                <a:ea typeface="+mn-ea"/>
                <a:cs typeface="+mn-cs"/>
              </a:rPr>
              <a:t> es </a:t>
            </a:r>
            <a:r>
              <a:rPr lang="en-GB" sz="1400" kern="1200" dirty="0" err="1">
                <a:solidFill>
                  <a:srgbClr val="115076"/>
                </a:solidFill>
                <a:effectLst/>
                <a:ea typeface="+mn-ea"/>
                <a:cs typeface="+mn-cs"/>
              </a:rPr>
              <a:t>ein</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Feuerwerk</a:t>
            </a:r>
            <a:r>
              <a:rPr lang="en-GB" sz="1400" kern="1200" dirty="0">
                <a:solidFill>
                  <a:srgbClr val="115076"/>
                </a:solidFill>
                <a:effectLst/>
                <a:ea typeface="+mn-ea"/>
                <a:cs typeface="+mn-cs"/>
              </a:rPr>
              <a:t>, [und] man </a:t>
            </a:r>
            <a:r>
              <a:rPr lang="en-GB" sz="1400" kern="1200" dirty="0" err="1">
                <a:solidFill>
                  <a:srgbClr val="115076"/>
                </a:solidFill>
                <a:effectLst/>
                <a:ea typeface="+mn-ea"/>
                <a:cs typeface="+mn-cs"/>
              </a:rPr>
              <a:t>sagt</a:t>
            </a:r>
            <a:r>
              <a:rPr lang="en-GB" sz="1400" kern="1200" dirty="0">
                <a:solidFill>
                  <a:srgbClr val="115076"/>
                </a:solidFill>
                <a:effectLst/>
                <a:ea typeface="+mn-ea"/>
                <a:cs typeface="+mn-cs"/>
              </a:rPr>
              <a:t> den </a:t>
            </a:r>
            <a:r>
              <a:rPr lang="en-GB" sz="1400" kern="1200" dirty="0" err="1">
                <a:solidFill>
                  <a:srgbClr val="115076"/>
                </a:solidFill>
                <a:effectLst/>
                <a:ea typeface="+mn-ea"/>
                <a:cs typeface="+mn-cs"/>
              </a:rPr>
              <a:t>Gruß</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Xīnnián</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kuàilè</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frohes</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neues</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Jahr</a:t>
            </a:r>
            <a:r>
              <a:rPr lang="en-GB" sz="1400" kern="1200" dirty="0">
                <a:solidFill>
                  <a:srgbClr val="115076"/>
                </a:solidFill>
                <a:effectLst/>
                <a:ea typeface="+mn-ea"/>
                <a:cs typeface="+mn-cs"/>
              </a:rPr>
              <a:t>!</a:t>
            </a:r>
            <a:br>
              <a:rPr lang="en-GB" sz="1400" kern="1200" dirty="0">
                <a:solidFill>
                  <a:srgbClr val="115076"/>
                </a:solidFill>
                <a:effectLst/>
                <a:ea typeface="+mn-ea"/>
                <a:cs typeface="+mn-cs"/>
              </a:rPr>
            </a:br>
            <a:r>
              <a:rPr lang="en-GB" sz="1400" kern="1200" dirty="0">
                <a:solidFill>
                  <a:srgbClr val="115076"/>
                </a:solidFill>
                <a:effectLst/>
                <a:ea typeface="+mn-ea"/>
                <a:cs typeface="+mn-cs"/>
              </a:rPr>
              <a:t>8. Das </a:t>
            </a:r>
            <a:r>
              <a:rPr lang="en-GB" sz="1400" kern="1200" dirty="0" err="1">
                <a:solidFill>
                  <a:srgbClr val="115076"/>
                </a:solidFill>
                <a:effectLst/>
                <a:ea typeface="+mn-ea"/>
                <a:cs typeface="+mn-cs"/>
              </a:rPr>
              <a:t>chinesische</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Neujahr</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ist</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mir</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sehr</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wichtig</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aber</a:t>
            </a:r>
            <a:r>
              <a:rPr lang="en-GB" sz="1400" kern="1200" dirty="0">
                <a:solidFill>
                  <a:srgbClr val="115076"/>
                </a:solidFill>
                <a:effectLst/>
                <a:ea typeface="+mn-ea"/>
                <a:cs typeface="+mn-cs"/>
              </a:rPr>
              <a:t>] Silvester in Deutschland </a:t>
            </a:r>
            <a:r>
              <a:rPr lang="en-GB" sz="1400" kern="1200" dirty="0" err="1">
                <a:solidFill>
                  <a:srgbClr val="115076"/>
                </a:solidFill>
                <a:effectLst/>
                <a:ea typeface="+mn-ea"/>
                <a:cs typeface="+mn-cs"/>
              </a:rPr>
              <a:t>macht</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auch</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viel</a:t>
            </a:r>
            <a:r>
              <a:rPr lang="en-GB" sz="1400" kern="1200" dirty="0">
                <a:solidFill>
                  <a:srgbClr val="115076"/>
                </a:solidFill>
                <a:effectLst/>
                <a:ea typeface="+mn-ea"/>
                <a:cs typeface="+mn-cs"/>
              </a:rPr>
              <a:t> </a:t>
            </a:r>
            <a:r>
              <a:rPr lang="en-GB" sz="1400" kern="1200" dirty="0" err="1">
                <a:solidFill>
                  <a:srgbClr val="115076"/>
                </a:solidFill>
                <a:effectLst/>
                <a:ea typeface="+mn-ea"/>
                <a:cs typeface="+mn-cs"/>
              </a:rPr>
              <a:t>Spaß</a:t>
            </a:r>
            <a:r>
              <a:rPr lang="en-GB" sz="1400" kern="1200" dirty="0">
                <a:solidFill>
                  <a:srgbClr val="115076"/>
                </a:solidFill>
                <a:effectLst/>
                <a:ea typeface="+mn-ea"/>
                <a:cs typeface="+mn-cs"/>
              </a:rPr>
              <a:t>.</a:t>
            </a:r>
            <a:endParaRPr lang="en-GB" sz="14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Highlight [&gt;5009] </a:t>
            </a:r>
            <a:r>
              <a:rPr lang="en-GB" baseline="0" dirty="0" err="1"/>
              <a:t>chinesisch</a:t>
            </a:r>
            <a:r>
              <a:rPr lang="en-GB" baseline="0" dirty="0"/>
              <a:t> [1154] </a:t>
            </a:r>
            <a:r>
              <a:rPr lang="en-GB" baseline="0" dirty="0" err="1"/>
              <a:t>Fernsehen</a:t>
            </a:r>
            <a:r>
              <a:rPr lang="en-GB" baseline="0" dirty="0"/>
              <a:t> [1444] Gala [&gt;5009] </a:t>
            </a:r>
            <a:r>
              <a:rPr lang="en-GB" baseline="0" dirty="0" err="1"/>
              <a:t>Feuerwerk</a:t>
            </a:r>
            <a:r>
              <a:rPr lang="en-GB" baseline="0" dirty="0"/>
              <a:t> [&gt;5009] </a:t>
            </a:r>
            <a:r>
              <a:rPr lang="en-GB" baseline="0" dirty="0" err="1"/>
              <a:t>Gruß</a:t>
            </a:r>
            <a:r>
              <a:rPr lang="en-GB" baseline="0" dirty="0"/>
              <a:t> [4722] Silvester [&gt;5009] </a:t>
            </a:r>
            <a:r>
              <a:rPr lang="en-GB" baseline="0" dirty="0" err="1"/>
              <a:t>froh</a:t>
            </a:r>
            <a:r>
              <a:rPr lang="en-GB" baseline="0" dirty="0"/>
              <a:t> [1424] </a:t>
            </a:r>
            <a:r>
              <a:rPr lang="en-GB" baseline="0" dirty="0" err="1"/>
              <a:t>Umschlag</a:t>
            </a:r>
            <a:r>
              <a:rPr lang="en-GB" baseline="0" dirty="0"/>
              <a:t> [&lt;5009]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aural comprehension of SSC [d] in longer sentences that include relative clause.</a:t>
            </a:r>
          </a:p>
          <a:p>
            <a:endParaRPr lang="en-GB" b="0" dirty="0"/>
          </a:p>
          <a:p>
            <a:r>
              <a:rPr lang="en-GB" b="1" dirty="0"/>
              <a:t>Procedure:</a:t>
            </a:r>
            <a:br>
              <a:rPr lang="en-GB" dirty="0"/>
            </a:br>
            <a:r>
              <a:rPr lang="en-GB" dirty="0"/>
              <a:t>1. Click to play the audio.</a:t>
            </a:r>
          </a:p>
          <a:p>
            <a:r>
              <a:rPr lang="en-GB" dirty="0"/>
              <a:t>2. Students tally the number of [-d] sounds they hear. </a:t>
            </a:r>
            <a:r>
              <a:rPr lang="en-GB" b="0" dirty="0"/>
              <a:t>(Initial, middle and final -d- sounds all count).</a:t>
            </a:r>
            <a:endParaRPr lang="en-GB" dirty="0"/>
          </a:p>
          <a:p>
            <a:r>
              <a:rPr lang="en-GB" dirty="0"/>
              <a:t>3. Click to check answers and reveal written full written sentences.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Deutschland hat sechzehn Bundesländer, die alle eigene Regierungen haben.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Bayern ist ein großes Bundesland, das im Süden von Deutschland liegt.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Die Stadt Dortmund liegt in einem Bundesland, das Nordrhein-Westfalen heißt.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Ein Dortmunder ist jemand, der in Dortmund wohnt.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Die Niederlande sind ein Land, das links von Norddeutschland liegt.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Die Niederlande haben Inseln, die in der Nordsee liegen.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Regierung</a:t>
            </a:r>
            <a:r>
              <a:rPr lang="en-GB" baseline="0" dirty="0"/>
              <a:t> [521] </a:t>
            </a:r>
            <a:r>
              <a:rPr lang="en-GB" baseline="0" dirty="0" err="1"/>
              <a:t>Bundesland</a:t>
            </a:r>
            <a:r>
              <a:rPr lang="en-GB" baseline="0" dirty="0"/>
              <a:t> [1993] </a:t>
            </a:r>
            <a:r>
              <a:rPr lang="en-GB" baseline="0" dirty="0" err="1"/>
              <a:t>Niederlande</a:t>
            </a:r>
            <a:r>
              <a:rPr lang="en-GB" baseline="0" dirty="0"/>
              <a:t> [3798]</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3991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 </a:t>
            </a:r>
            <a:r>
              <a:rPr lang="en-GB" b="0" dirty="0"/>
              <a:t>(two slides)</a:t>
            </a:r>
            <a:br>
              <a:rPr lang="en-GB" b="0" dirty="0"/>
            </a:br>
            <a:br>
              <a:rPr lang="en-GB" b="1" dirty="0"/>
            </a:br>
            <a:r>
              <a:rPr lang="en-GB" b="1" dirty="0"/>
              <a:t>Aim: </a:t>
            </a:r>
            <a:r>
              <a:rPr lang="en-GB" b="0" dirty="0"/>
              <a:t>to practise written comprehension and production of pre-and post-nominal adjective ending patterns; to practise comprehension of a range of vocabulary and structures, including relative clauses, in a longer text. </a:t>
            </a:r>
            <a:br>
              <a:rPr lang="en-GB" dirty="0"/>
            </a:br>
            <a:br>
              <a:rPr lang="en-GB" dirty="0"/>
            </a:br>
            <a:r>
              <a:rPr lang="en-GB" b="1" dirty="0"/>
              <a:t>Procedure:</a:t>
            </a:r>
            <a:br>
              <a:rPr lang="en-GB" dirty="0"/>
            </a:br>
            <a:r>
              <a:rPr lang="en-GB" dirty="0"/>
              <a:t>1. Use the first phrase of the text to ensure that students understand that </a:t>
            </a:r>
            <a:r>
              <a:rPr lang="en-GB" i="1" dirty="0" err="1"/>
              <a:t>Tatort</a:t>
            </a:r>
            <a:r>
              <a:rPr lang="en-GB" dirty="0"/>
              <a:t> is the name of a very popular crime series in Germany.</a:t>
            </a:r>
          </a:p>
          <a:p>
            <a:r>
              <a:rPr lang="en-GB" dirty="0"/>
              <a:t>2. Students first write 1-12 and the correct adjective forms, deciding first </a:t>
            </a:r>
            <a:r>
              <a:rPr lang="en-GB" b="1" dirty="0"/>
              <a:t>if</a:t>
            </a:r>
            <a:r>
              <a:rPr lang="en-GB" dirty="0"/>
              <a:t> the adjective requires an ending, and if so, </a:t>
            </a:r>
            <a:r>
              <a:rPr lang="en-GB" b="1" dirty="0"/>
              <a:t>which </a:t>
            </a:r>
            <a:r>
              <a:rPr lang="en-GB" dirty="0"/>
              <a:t>ending.</a:t>
            </a:r>
          </a:p>
          <a:p>
            <a:r>
              <a:rPr lang="en-GB" dirty="0"/>
              <a:t>3. Click to reveal and check answers.</a:t>
            </a:r>
          </a:p>
          <a:p>
            <a:r>
              <a:rPr lang="en-GB" dirty="0"/>
              <a:t>4. Students then translate the text into English.</a:t>
            </a:r>
            <a:br>
              <a:rPr lang="en-GB" dirty="0"/>
            </a:br>
            <a:r>
              <a:rPr lang="en-GB" dirty="0"/>
              <a:t>5. The following slide has a suggested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Krimi</a:t>
            </a:r>
            <a:r>
              <a:rPr lang="en-GB" baseline="0" dirty="0"/>
              <a:t> [&gt;5009] Serie [2338] </a:t>
            </a:r>
            <a:r>
              <a:rPr lang="en-GB" baseline="0" dirty="0" err="1"/>
              <a:t>Folge</a:t>
            </a:r>
            <a:r>
              <a:rPr lang="en-GB" baseline="0" dirty="0"/>
              <a:t> [431] </a:t>
            </a:r>
            <a:r>
              <a:rPr lang="en-GB" baseline="0" dirty="0" err="1"/>
              <a:t>Mord</a:t>
            </a:r>
            <a:r>
              <a:rPr lang="en-GB" baseline="0" dirty="0"/>
              <a:t> [2267] </a:t>
            </a:r>
            <a:r>
              <a:rPr lang="en-GB" baseline="0" dirty="0" err="1"/>
              <a:t>Blut</a:t>
            </a:r>
            <a:r>
              <a:rPr lang="en-GB" baseline="0" dirty="0"/>
              <a:t> [851] </a:t>
            </a:r>
            <a:r>
              <a:rPr lang="en-GB" baseline="0" dirty="0" err="1"/>
              <a:t>kriminal</a:t>
            </a:r>
            <a:r>
              <a:rPr lang="en-GB" baseline="0" dirty="0"/>
              <a:t> [&gt;5009] </a:t>
            </a:r>
            <a:r>
              <a:rPr lang="en-GB" baseline="0" dirty="0" err="1"/>
              <a:t>Kommissar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r>
              <a:rPr lang="en-GB" b="0" dirty="0" err="1"/>
              <a:t>Tatort</a:t>
            </a:r>
            <a:r>
              <a:rPr lang="en-GB" b="0" dirty="0"/>
              <a:t> image: https://www.amazon.co.uk/Tatort-Schimanski-Box/dp/B002NJ9B2E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dirty="0"/>
            </a:br>
            <a:br>
              <a:rPr lang="en-GB" dirty="0"/>
            </a:br>
            <a:r>
              <a:rPr lang="en-GB" b="1" dirty="0"/>
              <a:t>Procedure:</a:t>
            </a:r>
            <a:br>
              <a:rPr lang="en-GB" dirty="0"/>
            </a:br>
            <a:r>
              <a:rPr lang="en-GB" dirty="0"/>
              <a:t>1. Elicit English translations sentence by sentence from students.</a:t>
            </a:r>
          </a:p>
          <a:p>
            <a:r>
              <a:rPr lang="en-GB" dirty="0"/>
              <a:t>2. Click to trigger English sentences, one by one.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Krimi</a:t>
            </a:r>
            <a:r>
              <a:rPr lang="en-GB" baseline="0" dirty="0"/>
              <a:t> [&gt;5009] Serie [2338] </a:t>
            </a:r>
            <a:r>
              <a:rPr lang="en-GB" baseline="0" dirty="0" err="1"/>
              <a:t>Folge</a:t>
            </a:r>
            <a:r>
              <a:rPr lang="en-GB" baseline="0" dirty="0"/>
              <a:t> [431] </a:t>
            </a:r>
            <a:r>
              <a:rPr lang="en-GB" baseline="0" dirty="0" err="1"/>
              <a:t>Mord</a:t>
            </a:r>
            <a:r>
              <a:rPr lang="en-GB" baseline="0" dirty="0"/>
              <a:t> [2267] </a:t>
            </a:r>
            <a:r>
              <a:rPr lang="en-GB" baseline="0" dirty="0" err="1"/>
              <a:t>Blut</a:t>
            </a:r>
            <a:r>
              <a:rPr lang="en-GB" baseline="0" dirty="0"/>
              <a:t> [851] </a:t>
            </a:r>
            <a:r>
              <a:rPr lang="en-GB" baseline="0" dirty="0" err="1"/>
              <a:t>kriminal</a:t>
            </a:r>
            <a:r>
              <a:rPr lang="en-GB" baseline="0" dirty="0"/>
              <a:t> [&gt;5009] </a:t>
            </a:r>
            <a:r>
              <a:rPr lang="en-GB" baseline="0" dirty="0" err="1"/>
              <a:t>Kommissar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r>
              <a:rPr lang="en-GB" b="0" dirty="0" err="1"/>
              <a:t>Tatort</a:t>
            </a:r>
            <a:r>
              <a:rPr lang="en-GB" b="0" dirty="0"/>
              <a:t> image</a:t>
            </a:r>
            <a:r>
              <a:rPr lang="en-GB" b="1" dirty="0"/>
              <a:t>: </a:t>
            </a:r>
            <a:r>
              <a:rPr lang="de-DE" b="0" dirty="0"/>
              <a:t>Von Autor unbekannt - Die Vektordaten für diese SVG entstammen dem Brands-of-the-World-Archiv.</a:t>
            </a:r>
          </a:p>
          <a:p>
            <a:r>
              <a:rPr lang="de-DE" b="0" dirty="0"/>
              <a:t>Der genaue Datenbankeintrag ist über folgenden Weblink zu finden: Tatort, Gemeinfrei, https://commons.wikimedia.org/w/index.php?curid=30045039</a:t>
            </a:r>
          </a:p>
          <a:p>
            <a:endParaRPr lang="de-DE"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35022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b="1" i="0" dirty="0"/>
              <a:t>Timing: 3 minutes (two slides)</a:t>
            </a:r>
            <a:endParaRPr dirty="0"/>
          </a:p>
          <a:p>
            <a:pPr marL="0" marR="0" lvl="0" indent="0" algn="l" rtl="0">
              <a:lnSpc>
                <a:spcPct val="100000"/>
              </a:lnSpc>
              <a:spcBef>
                <a:spcPts val="0"/>
              </a:spcBef>
              <a:spcAft>
                <a:spcPts val="0"/>
              </a:spcAft>
              <a:buClr>
                <a:srgbClr val="000000"/>
              </a:buClr>
              <a:buSzPts val="1400"/>
              <a:buFont typeface="Arial"/>
              <a:buNone/>
            </a:pPr>
            <a:endParaRPr b="0" i="0" dirty="0"/>
          </a:p>
          <a:p>
            <a:pPr marL="0" marR="0" lvl="0" indent="0" algn="l" rtl="0">
              <a:lnSpc>
                <a:spcPct val="100000"/>
              </a:lnSpc>
              <a:spcBef>
                <a:spcPts val="0"/>
              </a:spcBef>
              <a:spcAft>
                <a:spcPts val="0"/>
              </a:spcAft>
              <a:buClr>
                <a:srgbClr val="000000"/>
              </a:buClr>
              <a:buSzPts val="1400"/>
              <a:buFont typeface="Arial"/>
              <a:buNone/>
            </a:pPr>
            <a:r>
              <a:rPr lang="en-GB" b="1" i="0" dirty="0"/>
              <a:t>Aim:</a:t>
            </a:r>
            <a:r>
              <a:rPr lang="en-GB" b="0" i="0" dirty="0"/>
              <a:t> to explain the use of </a:t>
            </a:r>
            <a:r>
              <a:rPr lang="en-GB" b="1" i="0" dirty="0"/>
              <a:t>sein</a:t>
            </a:r>
            <a:r>
              <a:rPr lang="en-GB" b="0" i="0" dirty="0"/>
              <a:t> with intransitive verbs in the perfect tense.</a:t>
            </a:r>
            <a:endParaRPr b="1" i="0" dirty="0"/>
          </a:p>
          <a:p>
            <a:pPr marL="0" marR="0" lvl="0" indent="0" algn="l" rtl="0">
              <a:lnSpc>
                <a:spcPct val="100000"/>
              </a:lnSpc>
              <a:spcBef>
                <a:spcPts val="0"/>
              </a:spcBef>
              <a:spcAft>
                <a:spcPts val="0"/>
              </a:spcAft>
              <a:buClr>
                <a:srgbClr val="000000"/>
              </a:buClr>
              <a:buSzPts val="1400"/>
              <a:buFont typeface="Arial"/>
              <a:buNone/>
            </a:pPr>
            <a:endParaRPr b="1" i="0" dirty="0"/>
          </a:p>
          <a:p>
            <a:pPr marL="0" marR="0" lvl="0" indent="0" algn="l" rtl="0">
              <a:lnSpc>
                <a:spcPct val="100000"/>
              </a:lnSpc>
              <a:spcBef>
                <a:spcPts val="0"/>
              </a:spcBef>
              <a:spcAft>
                <a:spcPts val="0"/>
              </a:spcAft>
              <a:buClr>
                <a:srgbClr val="000000"/>
              </a:buClr>
              <a:buSzPts val="1400"/>
              <a:buFont typeface="Arial"/>
              <a:buNone/>
            </a:pPr>
            <a:r>
              <a:rPr lang="en-GB" sz="1200" dirty="0">
                <a:ea typeface="Calibri"/>
                <a:cs typeface="Calibri"/>
                <a:sym typeface="Calibri"/>
              </a:rPr>
              <a:t>Procedure:</a:t>
            </a:r>
            <a:endParaRPr dirty="0"/>
          </a:p>
          <a:p>
            <a:pPr marL="228600" marR="0" lvl="0" indent="-228600" algn="l" rtl="0">
              <a:lnSpc>
                <a:spcPct val="100000"/>
              </a:lnSpc>
              <a:spcBef>
                <a:spcPts val="0"/>
              </a:spcBef>
              <a:spcAft>
                <a:spcPts val="0"/>
              </a:spcAft>
              <a:buClr>
                <a:srgbClr val="000000"/>
              </a:buClr>
              <a:buSzPts val="1400"/>
              <a:buFont typeface="Arial"/>
              <a:buAutoNum type="arabicPeriod"/>
            </a:pPr>
            <a:r>
              <a:rPr lang="en-GB" sz="1200" dirty="0">
                <a:ea typeface="Calibri"/>
                <a:cs typeface="Calibri"/>
                <a:sym typeface="Calibri"/>
              </a:rPr>
              <a:t>Click to bring up the stages of the explanation of the use of sein with intransitive verbs in the perfect tense.</a:t>
            </a:r>
          </a:p>
          <a:p>
            <a:pPr marL="228600" marR="0" lvl="0" indent="-228600" algn="l" rtl="0">
              <a:lnSpc>
                <a:spcPct val="100000"/>
              </a:lnSpc>
              <a:spcBef>
                <a:spcPts val="0"/>
              </a:spcBef>
              <a:spcAft>
                <a:spcPts val="0"/>
              </a:spcAft>
              <a:buClr>
                <a:srgbClr val="000000"/>
              </a:buClr>
              <a:buSzPts val="1400"/>
              <a:buFont typeface="Arial"/>
              <a:buAutoNum type="arabicPeriod"/>
            </a:pPr>
            <a:r>
              <a:rPr lang="en-GB" sz="1200" dirty="0">
                <a:cs typeface="Calibri"/>
                <a:sym typeface="Calibri"/>
              </a:rPr>
              <a:t>Click textboxes to play audio</a:t>
            </a:r>
            <a:endParaRPr dirty="0"/>
          </a:p>
          <a:p>
            <a:pPr marL="228600" marR="0" lvl="0" indent="-228600" algn="l" rtl="0">
              <a:lnSpc>
                <a:spcPct val="100000"/>
              </a:lnSpc>
              <a:spcBef>
                <a:spcPts val="0"/>
              </a:spcBef>
              <a:spcAft>
                <a:spcPts val="0"/>
              </a:spcAft>
              <a:buClr>
                <a:srgbClr val="000000"/>
              </a:buClr>
              <a:buSzPts val="1400"/>
              <a:buFont typeface="Arial"/>
              <a:buAutoNum type="arabicPeriod"/>
            </a:pPr>
            <a:r>
              <a:rPr lang="en-GB" sz="1200" dirty="0">
                <a:ea typeface="Calibri"/>
                <a:cs typeface="Calibri"/>
                <a:sym typeface="Calibri"/>
              </a:rPr>
              <a:t>This will be practised in the slide following this explanation.</a:t>
            </a:r>
            <a:endParaRPr dirty="0"/>
          </a:p>
          <a:p>
            <a:pPr marL="228600" marR="0" lvl="0" indent="-139700" algn="l" rtl="0">
              <a:lnSpc>
                <a:spcPct val="100000"/>
              </a:lnSpc>
              <a:spcBef>
                <a:spcPts val="0"/>
              </a:spcBef>
              <a:spcAft>
                <a:spcPts val="0"/>
              </a:spcAft>
              <a:buClr>
                <a:srgbClr val="000000"/>
              </a:buClr>
              <a:buSzPts val="1400"/>
              <a:buFont typeface="Arial"/>
              <a:buNone/>
            </a:pPr>
            <a:endParaRPr sz="1200" dirty="0">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200" dirty="0">
                <a:ea typeface="Calibri"/>
                <a:cs typeface="Calibri"/>
                <a:sym typeface="Calibri"/>
              </a:rPr>
              <a:t>Attributions: </a:t>
            </a:r>
            <a:br>
              <a:rPr lang="en-GB" sz="1200" dirty="0">
                <a:ea typeface="Calibri"/>
                <a:cs typeface="Calibri"/>
                <a:sym typeface="Calibri"/>
              </a:rPr>
            </a:br>
            <a:r>
              <a:rPr lang="en-GB" sz="1200" dirty="0">
                <a:ea typeface="Calibri"/>
                <a:cs typeface="Calibri"/>
                <a:sym typeface="Calibri"/>
              </a:rPr>
              <a:t>1] By Johann Heinrich Wilhelm </a:t>
            </a:r>
            <a:r>
              <a:rPr lang="en-GB" sz="1200" dirty="0" err="1">
                <a:ea typeface="Calibri"/>
                <a:cs typeface="Calibri"/>
                <a:sym typeface="Calibri"/>
              </a:rPr>
              <a:t>Tischbein</a:t>
            </a:r>
            <a:r>
              <a:rPr lang="en-GB" sz="1200" dirty="0">
                <a:ea typeface="Calibri"/>
                <a:cs typeface="Calibri"/>
                <a:sym typeface="Calibri"/>
              </a:rPr>
              <a:t> - Neu </a:t>
            </a:r>
            <a:r>
              <a:rPr lang="en-GB" sz="1200" dirty="0" err="1">
                <a:ea typeface="Calibri"/>
                <a:cs typeface="Calibri"/>
                <a:sym typeface="Calibri"/>
              </a:rPr>
              <a:t>abphotographiert</a:t>
            </a:r>
            <a:r>
              <a:rPr lang="en-GB" sz="1200" dirty="0">
                <a:ea typeface="Calibri"/>
                <a:cs typeface="Calibri"/>
                <a:sym typeface="Calibri"/>
              </a:rPr>
              <a:t> </a:t>
            </a:r>
            <a:r>
              <a:rPr lang="en-GB" sz="1200" dirty="0" err="1">
                <a:ea typeface="Calibri"/>
                <a:cs typeface="Calibri"/>
                <a:sym typeface="Calibri"/>
              </a:rPr>
              <a:t>im</a:t>
            </a:r>
            <a:r>
              <a:rPr lang="en-GB" sz="1200" dirty="0">
                <a:ea typeface="Calibri"/>
                <a:cs typeface="Calibri"/>
                <a:sym typeface="Calibri"/>
              </a:rPr>
              <a:t> </a:t>
            </a:r>
            <a:r>
              <a:rPr lang="en-GB" sz="1200" dirty="0" err="1">
                <a:ea typeface="Calibri"/>
                <a:cs typeface="Calibri"/>
                <a:sym typeface="Calibri"/>
              </a:rPr>
              <a:t>Städel</a:t>
            </a:r>
            <a:r>
              <a:rPr lang="en-GB" sz="1200" dirty="0">
                <a:ea typeface="Calibri"/>
                <a:cs typeface="Calibri"/>
                <a:sym typeface="Calibri"/>
              </a:rPr>
              <a:t>-Museum Frankfurt von Martin Kraft, </a:t>
            </a:r>
            <a:r>
              <a:rPr lang="en-GB" sz="1200" dirty="0" err="1">
                <a:ea typeface="Calibri"/>
                <a:cs typeface="Calibri"/>
                <a:sym typeface="Calibri"/>
              </a:rPr>
              <a:t>vorher</a:t>
            </a:r>
            <a:r>
              <a:rPr lang="en-GB" sz="1200" dirty="0">
                <a:ea typeface="Calibri"/>
                <a:cs typeface="Calibri"/>
                <a:sym typeface="Calibri"/>
              </a:rPr>
              <a:t>: The </a:t>
            </a:r>
            <a:r>
              <a:rPr lang="en-GB" sz="1200" dirty="0" err="1">
                <a:ea typeface="Calibri"/>
                <a:cs typeface="Calibri"/>
                <a:sym typeface="Calibri"/>
              </a:rPr>
              <a:t>Yorck</a:t>
            </a:r>
            <a:r>
              <a:rPr lang="en-GB" sz="1200" dirty="0">
                <a:ea typeface="Calibri"/>
                <a:cs typeface="Calibri"/>
                <a:sym typeface="Calibri"/>
              </a:rPr>
              <a:t> Project (2002) 10.000 </a:t>
            </a:r>
            <a:r>
              <a:rPr lang="en-GB" sz="1200" dirty="0" err="1">
                <a:ea typeface="Calibri"/>
                <a:cs typeface="Calibri"/>
                <a:sym typeface="Calibri"/>
              </a:rPr>
              <a:t>Meisterwerke</a:t>
            </a:r>
            <a:r>
              <a:rPr lang="en-GB" sz="1200" dirty="0">
                <a:ea typeface="Calibri"/>
                <a:cs typeface="Calibri"/>
                <a:sym typeface="Calibri"/>
              </a:rPr>
              <a:t> der </a:t>
            </a:r>
            <a:r>
              <a:rPr lang="en-GB" sz="1200" dirty="0" err="1">
                <a:ea typeface="Calibri"/>
                <a:cs typeface="Calibri"/>
                <a:sym typeface="Calibri"/>
              </a:rPr>
              <a:t>Malerei</a:t>
            </a:r>
            <a:r>
              <a:rPr lang="en-GB" sz="1200" dirty="0">
                <a:ea typeface="Calibri"/>
                <a:cs typeface="Calibri"/>
                <a:sym typeface="Calibri"/>
              </a:rPr>
              <a:t> (DVD-ROM), distributed by DIRECTMEDIA Publishing GmbH. ISBN: 3936122202., Public Domain, https://</a:t>
            </a:r>
            <a:r>
              <a:rPr lang="en-GB" sz="1200" dirty="0" err="1">
                <a:ea typeface="Calibri"/>
                <a:cs typeface="Calibri"/>
                <a:sym typeface="Calibri"/>
              </a:rPr>
              <a:t>commons.wikimedia.org</a:t>
            </a:r>
            <a:r>
              <a:rPr lang="en-GB" sz="1200" dirty="0">
                <a:ea typeface="Calibri"/>
                <a:cs typeface="Calibri"/>
                <a:sym typeface="Calibri"/>
              </a:rPr>
              <a:t>/w/</a:t>
            </a:r>
            <a:r>
              <a:rPr lang="en-GB" sz="1200" dirty="0" err="1">
                <a:ea typeface="Calibri"/>
                <a:cs typeface="Calibri"/>
                <a:sym typeface="Calibri"/>
              </a:rPr>
              <a:t>index.php?curid</a:t>
            </a:r>
            <a:r>
              <a:rPr lang="en-GB" sz="1200" dirty="0">
                <a:ea typeface="Calibri"/>
                <a:cs typeface="Calibri"/>
                <a:sym typeface="Calibri"/>
              </a:rPr>
              <a:t>=159471 </a:t>
            </a:r>
            <a:br>
              <a:rPr lang="en-GB" sz="1200" dirty="0">
                <a:ea typeface="Calibri"/>
                <a:cs typeface="Calibri"/>
                <a:sym typeface="Calibri"/>
              </a:rPr>
            </a:br>
            <a:r>
              <a:rPr lang="en-GB" sz="1200" dirty="0">
                <a:ea typeface="Calibri"/>
                <a:cs typeface="Calibri"/>
                <a:sym typeface="Calibri"/>
              </a:rPr>
              <a:t>2] Charlie1965nrw, CC BY-SA 3.0 &lt;http://</a:t>
            </a:r>
            <a:r>
              <a:rPr lang="en-GB" sz="1200" dirty="0" err="1">
                <a:ea typeface="Calibri"/>
                <a:cs typeface="Calibri"/>
                <a:sym typeface="Calibri"/>
              </a:rPr>
              <a:t>creativecommons.org</a:t>
            </a:r>
            <a:r>
              <a:rPr lang="en-GB" sz="1200" dirty="0">
                <a:ea typeface="Calibri"/>
                <a:cs typeface="Calibri"/>
                <a:sym typeface="Calibri"/>
              </a:rPr>
              <a:t>/licenses/by-</a:t>
            </a:r>
            <a:r>
              <a:rPr lang="en-GB" sz="1200" dirty="0" err="1">
                <a:ea typeface="Calibri"/>
                <a:cs typeface="Calibri"/>
                <a:sym typeface="Calibri"/>
              </a:rPr>
              <a:t>sa</a:t>
            </a:r>
            <a:r>
              <a:rPr lang="en-GB" sz="1200" dirty="0">
                <a:ea typeface="Calibri"/>
                <a:cs typeface="Calibri"/>
                <a:sym typeface="Calibri"/>
              </a:rPr>
              <a:t>/3.0/&gt;, via Wikimedia Commons</a:t>
            </a:r>
            <a:endParaRPr sz="1200" dirty="0">
              <a:ea typeface="Calibri"/>
              <a:cs typeface="Calibri"/>
              <a:sym typeface="Calibri"/>
            </a:endParaRPr>
          </a:p>
        </p:txBody>
      </p:sp>
      <p:sp>
        <p:nvSpPr>
          <p:cNvPr id="216" name="Google Shape;21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u="none" strike="noStrike" cap="none">
                <a:solidFill>
                  <a:srgbClr val="000000"/>
                </a:solidFill>
                <a:ea typeface="Arial"/>
                <a:cs typeface="Arial"/>
                <a:sym typeface="Arial"/>
              </a:rPr>
              <a:t>12</a:t>
            </a:fld>
            <a:endParaRPr sz="1400" u="none" strike="noStrike" cap="none" dirty="0">
              <a:solidFill>
                <a:srgbClr val="000000"/>
              </a:solidFil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br>
              <a:rPr lang="en-GB" dirty="0"/>
            </a:br>
            <a:br>
              <a:rPr lang="en-GB" b="1" dirty="0"/>
            </a:br>
            <a:r>
              <a:rPr lang="en-GB" b="1" dirty="0"/>
              <a:t>Aim: </a:t>
            </a:r>
            <a:r>
              <a:rPr lang="en-GB" b="0" dirty="0"/>
              <a:t>to practise the correct pairing of past participle and auxiliary (with transitive and intransitive verbs); to listen out for and identify word stress.</a:t>
            </a:r>
            <a:endParaRPr dirty="0"/>
          </a:p>
          <a:p>
            <a:pPr marL="0" lvl="0" indent="0" algn="l" rtl="0">
              <a:spcBef>
                <a:spcPts val="0"/>
              </a:spcBef>
              <a:spcAft>
                <a:spcPts val="0"/>
              </a:spcAft>
              <a:buNone/>
            </a:pPr>
            <a:br>
              <a:rPr lang="en-GB" dirty="0"/>
            </a:br>
            <a:r>
              <a:rPr lang="en-GB" b="1" dirty="0"/>
              <a:t>Procedure:</a:t>
            </a:r>
            <a:br>
              <a:rPr lang="en-GB" dirty="0"/>
            </a:br>
            <a:r>
              <a:rPr lang="en-GB" dirty="0"/>
              <a:t>1. </a:t>
            </a:r>
            <a:r>
              <a:rPr lang="en-GB" b="0" dirty="0"/>
              <a:t>Students read the sentences about Goethe and write each sentence correctly, selecting the correct past participle, according to the auxiliary used.</a:t>
            </a:r>
            <a:endParaRPr b="0" dirty="0"/>
          </a:p>
          <a:p>
            <a:pPr marL="0" lvl="0" indent="0" algn="l" rtl="0">
              <a:spcBef>
                <a:spcPts val="0"/>
              </a:spcBef>
              <a:spcAft>
                <a:spcPts val="0"/>
              </a:spcAft>
              <a:buNone/>
            </a:pPr>
            <a:r>
              <a:rPr lang="en-GB" dirty="0"/>
              <a:t>2. Click to reveal the answers.</a:t>
            </a:r>
            <a:br>
              <a:rPr lang="en-GB" dirty="0"/>
            </a:br>
            <a:r>
              <a:rPr lang="en-GB" dirty="0"/>
              <a:t>3. Elicit English meanings from students and click to reveal a summary of the biographical details in English.</a:t>
            </a:r>
            <a:br>
              <a:rPr lang="en-GB" dirty="0"/>
            </a:br>
            <a:r>
              <a:rPr lang="en-GB" dirty="0"/>
              <a:t>4. OPTIONAL: click to reveal a set of audio buttons. Students listen and identify the stressed syllables.</a:t>
            </a:r>
            <a:br>
              <a:rPr lang="en-GB" dirty="0"/>
            </a:br>
            <a:r>
              <a:rPr lang="en-GB" b="1" dirty="0"/>
              <a:t>Note</a:t>
            </a:r>
            <a:r>
              <a:rPr lang="en-GB" dirty="0"/>
              <a:t>: we have not yet focused on intonation and stress at sentence level. However, teachers might like to tell students to note that in these perfect tense sentences there are typically several unstressed or equally weighted syllables leading to the first main noun, and a further stress on the past participle.  </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German): </a:t>
            </a:r>
            <a:br>
              <a:rPr lang="en-GB" dirty="0"/>
            </a:br>
            <a:r>
              <a:rPr lang="en-GB" dirty="0" err="1"/>
              <a:t>Politiker</a:t>
            </a:r>
            <a:r>
              <a:rPr lang="en-GB" dirty="0"/>
              <a:t> [1140] </a:t>
            </a:r>
            <a:r>
              <a:rPr lang="en-GB" dirty="0" err="1"/>
              <a:t>Polyglott</a:t>
            </a:r>
            <a:r>
              <a:rPr lang="en-GB" dirty="0"/>
              <a:t> [&gt;5009]</a:t>
            </a:r>
            <a:br>
              <a:rPr lang="en-GB" dirty="0"/>
            </a:br>
            <a:r>
              <a:rPr lang="en-GB" i="1" dirty="0"/>
              <a:t>Source:  Jones, R.L. &amp; </a:t>
            </a:r>
            <a:r>
              <a:rPr lang="en-GB" i="1" dirty="0" err="1"/>
              <a:t>Tschirner</a:t>
            </a:r>
            <a:r>
              <a:rPr lang="en-GB" i="1" dirty="0"/>
              <a:t>, E. (2019). A frequency dictionary of German: core vocabulary for learners. Routledge</a:t>
            </a:r>
            <a:br>
              <a:rPr lang="en-GB" i="1" dirty="0"/>
            </a:br>
            <a:br>
              <a:rPr lang="en-GB" i="1" dirty="0"/>
            </a:br>
            <a:r>
              <a:rPr lang="en-GB" sz="1200" dirty="0">
                <a:solidFill>
                  <a:schemeClr val="dk1"/>
                </a:solidFill>
                <a:ea typeface="Calibri"/>
                <a:cs typeface="Calibri"/>
                <a:sym typeface="Calibri"/>
              </a:rPr>
              <a:t>Attribution:</a:t>
            </a:r>
            <a:br>
              <a:rPr lang="en-GB" sz="1200" dirty="0">
                <a:solidFill>
                  <a:schemeClr val="dk1"/>
                </a:solidFill>
                <a:ea typeface="Calibri"/>
                <a:cs typeface="Calibri"/>
                <a:sym typeface="Calibri"/>
              </a:rPr>
            </a:br>
            <a:r>
              <a:rPr lang="en-GB" sz="1200" dirty="0">
                <a:solidFill>
                  <a:schemeClr val="dk1"/>
                </a:solidFill>
                <a:ea typeface="Calibri"/>
                <a:cs typeface="Calibri"/>
                <a:sym typeface="Calibri"/>
              </a:rPr>
              <a:t>1] Joseph Karl </a:t>
            </a:r>
            <a:r>
              <a:rPr lang="en-GB" sz="1200" dirty="0" err="1">
                <a:solidFill>
                  <a:schemeClr val="dk1"/>
                </a:solidFill>
                <a:ea typeface="Calibri"/>
                <a:cs typeface="Calibri"/>
                <a:sym typeface="Calibri"/>
              </a:rPr>
              <a:t>Stieler</a:t>
            </a:r>
            <a:r>
              <a:rPr lang="en-GB" sz="1200" dirty="0">
                <a:solidFill>
                  <a:schemeClr val="dk1"/>
                </a:solidFill>
                <a:ea typeface="Calibri"/>
                <a:cs typeface="Calibri"/>
                <a:sym typeface="Calibri"/>
              </a:rPr>
              <a:t>, Public domain, via Wikimedia Commons</a:t>
            </a:r>
            <a:endParaRPr i="1" dirty="0"/>
          </a:p>
          <a:p>
            <a:pPr marL="0" lvl="0" indent="0" algn="l" rtl="0">
              <a:spcBef>
                <a:spcPts val="0"/>
              </a:spcBef>
              <a:spcAft>
                <a:spcPts val="0"/>
              </a:spcAft>
              <a:buNone/>
            </a:pPr>
            <a:br>
              <a:rPr lang="en-GB" dirty="0"/>
            </a:br>
            <a:endParaRPr dirty="0"/>
          </a:p>
        </p:txBody>
      </p:sp>
      <p:sp>
        <p:nvSpPr>
          <p:cNvPr id="258" name="Google Shape;25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u="none" strike="noStrike" cap="none">
                <a:solidFill>
                  <a:srgbClr val="000000"/>
                </a:solidFill>
                <a:ea typeface="Calibri"/>
                <a:cs typeface="Calibri"/>
                <a:sym typeface="Calibri"/>
              </a:rPr>
              <a:t>13</a:t>
            </a:fld>
            <a:endParaRPr sz="1200" u="none" strike="noStrike" cap="none" dirty="0">
              <a:solidFill>
                <a:srgbClr val="000000"/>
              </a:solidFill>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10 minutes</a:t>
            </a:r>
            <a:br>
              <a:rPr lang="en-GB"/>
            </a:br>
            <a:endParaRPr b="1"/>
          </a:p>
          <a:p>
            <a:pPr marL="0" lvl="0" indent="0" algn="l" rtl="0">
              <a:spcBef>
                <a:spcPts val="0"/>
              </a:spcBef>
              <a:spcAft>
                <a:spcPts val="0"/>
              </a:spcAft>
              <a:buNone/>
            </a:pPr>
            <a:r>
              <a:rPr lang="en-GB" b="1"/>
              <a:t>This is Partner A’s card (less challenging version).</a:t>
            </a:r>
            <a:endParaRPr b="1"/>
          </a:p>
          <a:p>
            <a:pPr marL="0" lvl="0" indent="0" algn="l" rtl="0">
              <a:spcBef>
                <a:spcPts val="0"/>
              </a:spcBef>
              <a:spcAft>
                <a:spcPts val="0"/>
              </a:spcAft>
              <a:buNone/>
            </a:pPr>
            <a:br>
              <a:rPr lang="en-GB" b="1"/>
            </a:br>
            <a:r>
              <a:rPr lang="en-GB" b="1"/>
              <a:t>Aim: </a:t>
            </a:r>
            <a:r>
              <a:rPr lang="en-GB" b="0"/>
              <a:t>to provide a further opportunity to practise oral production of years, along with the correct use of the perfect tense, selecting the auxiliary verb as appropriate.</a:t>
            </a:r>
            <a:endParaRPr b="0"/>
          </a:p>
          <a:p>
            <a:pPr marL="0" marR="0" lvl="0" indent="0" algn="l" rtl="0">
              <a:lnSpc>
                <a:spcPct val="100000"/>
              </a:lnSpc>
              <a:spcBef>
                <a:spcPts val="0"/>
              </a:spcBef>
              <a:spcAft>
                <a:spcPts val="0"/>
              </a:spcAft>
              <a:buClr>
                <a:schemeClr val="dk1"/>
              </a:buClr>
              <a:buSzPts val="1200"/>
              <a:buFont typeface="Calibri"/>
              <a:buNone/>
            </a:pPr>
            <a:r>
              <a:rPr lang="en-GB" b="1"/>
              <a:t>Note:</a:t>
            </a:r>
            <a:r>
              <a:rPr lang="en-GB" b="0"/>
              <a:t> This is a less challenging version of the previous activity, with key vocabulary and past participles given in German.</a:t>
            </a:r>
            <a:endParaRPr/>
          </a:p>
          <a:p>
            <a:pPr marL="0" lvl="0" indent="0" algn="l" rtl="0">
              <a:spcBef>
                <a:spcPts val="0"/>
              </a:spcBef>
              <a:spcAft>
                <a:spcPts val="0"/>
              </a:spcAft>
              <a:buNone/>
            </a:pPr>
            <a:endParaRPr b="0"/>
          </a:p>
          <a:p>
            <a:pPr marL="0" lvl="0" indent="0" algn="l" rtl="0">
              <a:spcBef>
                <a:spcPts val="0"/>
              </a:spcBef>
              <a:spcAft>
                <a:spcPts val="0"/>
              </a:spcAft>
              <a:buNone/>
            </a:pPr>
            <a:r>
              <a:rPr lang="en-GB" b="1"/>
              <a:t>Procedure:</a:t>
            </a:r>
            <a:br>
              <a:rPr lang="en-GB"/>
            </a:br>
            <a:r>
              <a:rPr lang="en-GB"/>
              <a:t>1. Students work in pairs. Person B turns away from the board.</a:t>
            </a:r>
            <a:br>
              <a:rPr lang="en-GB"/>
            </a:br>
            <a:r>
              <a:rPr lang="en-GB"/>
              <a:t>2. Click to bring up Person A’s prompts. </a:t>
            </a:r>
            <a:br>
              <a:rPr lang="en-GB"/>
            </a:br>
            <a:r>
              <a:rPr lang="en-GB"/>
              <a:t>3. Person A chooses an order for the six names/events and writes the names down in that order. Then s/he says the first of his/her sentences in German stating what happened in a given year, without giving the name, e.g. </a:t>
            </a:r>
            <a:r>
              <a:rPr lang="en-GB" b="1"/>
              <a:t>Sie</a:t>
            </a:r>
            <a:r>
              <a:rPr lang="en-GB"/>
              <a:t> hat 1996 tanzen gelernt.</a:t>
            </a:r>
            <a:br>
              <a:rPr lang="en-GB"/>
            </a:br>
            <a:r>
              <a:rPr lang="en-GB"/>
              <a:t>4. Person B transcribes what Person A says.</a:t>
            </a:r>
            <a:br>
              <a:rPr lang="en-GB"/>
            </a:br>
            <a:r>
              <a:rPr lang="en-GB"/>
              <a:t>5. Steps 3 and 4 are repeated until all 6 items have been spoken about.</a:t>
            </a:r>
            <a:br>
              <a:rPr lang="en-GB"/>
            </a:br>
            <a:r>
              <a:rPr lang="en-GB"/>
              <a:t>6. Person B turns back and says the names in order. Person A confirms the answers.</a:t>
            </a:r>
            <a:endParaRPr/>
          </a:p>
          <a:p>
            <a:pPr marL="0" lvl="0" indent="0" algn="l" rtl="0">
              <a:spcBef>
                <a:spcPts val="0"/>
              </a:spcBef>
              <a:spcAft>
                <a:spcPts val="0"/>
              </a:spcAft>
              <a:buNone/>
            </a:pPr>
            <a:r>
              <a:rPr lang="en-GB"/>
              <a:t>7. Then they swap roles and use the cards on the next slide.</a:t>
            </a:r>
            <a:endParaRPr/>
          </a:p>
          <a:p>
            <a:pPr marL="0" lvl="0" indent="0" algn="l" rtl="0">
              <a:spcBef>
                <a:spcPts val="0"/>
              </a:spcBef>
              <a:spcAft>
                <a:spcPts val="0"/>
              </a:spcAft>
              <a:buNone/>
            </a:pPr>
            <a:endParaRPr/>
          </a:p>
          <a:p>
            <a:pPr marL="0" lvl="0" indent="0" algn="l" rtl="0">
              <a:spcBef>
                <a:spcPts val="0"/>
              </a:spcBef>
              <a:spcAft>
                <a:spcPts val="0"/>
              </a:spcAft>
              <a:buNone/>
            </a:pPr>
            <a:r>
              <a:rPr lang="en-GB" b="1"/>
              <a:t>Note: </a:t>
            </a:r>
            <a:r>
              <a:rPr lang="en-GB"/>
              <a:t>the events have been selected so as to allow the use of familiar vocabulary, including past participles.</a:t>
            </a:r>
            <a:br>
              <a:rPr lang="en-GB"/>
            </a:br>
            <a:endParaRPr/>
          </a:p>
        </p:txBody>
      </p:sp>
      <p:sp>
        <p:nvSpPr>
          <p:cNvPr id="633" name="Google Shape;63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u="none" strike="noStrike" cap="none">
                <a:solidFill>
                  <a:srgbClr val="000000"/>
                </a:solidFill>
                <a:ea typeface="Calibri"/>
                <a:cs typeface="Calibri"/>
                <a:sym typeface="Calibri"/>
              </a:rPr>
              <a:t>14</a:t>
            </a:fld>
            <a:endParaRPr sz="1200" u="none" strike="noStrike" cap="none" dirty="0">
              <a:solidFill>
                <a:srgbClr val="000000"/>
              </a:solidFill>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F52E-E937-012A-81F7-0CBDFF7C2E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12D81CF-4C61-C63F-DD56-E61028929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8048FB6-99DB-6CC1-4B4F-20CE85AFCF6D}"/>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5" name="Footer Placeholder 4">
            <a:extLst>
              <a:ext uri="{FF2B5EF4-FFF2-40B4-BE49-F238E27FC236}">
                <a16:creationId xmlns:a16="http://schemas.microsoft.com/office/drawing/2014/main" id="{0D764B45-0028-4700-F5A5-ECEF88811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FC39E-6B2C-2936-A7FD-ACA1EEF7AA67}"/>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2509941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9227-5536-F49A-DA1C-036B0745FB1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C68A540-AF27-80E7-CAE0-3DC529BAB15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89133FA-369C-096F-52AE-3B670080C5BE}"/>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5" name="Footer Placeholder 4">
            <a:extLst>
              <a:ext uri="{FF2B5EF4-FFF2-40B4-BE49-F238E27FC236}">
                <a16:creationId xmlns:a16="http://schemas.microsoft.com/office/drawing/2014/main" id="{0C589162-51C1-F8AB-5450-BF488C978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9B9AA-2EA6-DC10-45BA-9772FB3DD1A9}"/>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2991219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AE509-AAC4-0F20-53F5-55AC55AA9A0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81C3FC4-5E8C-DEAA-E564-67D01EA0ED8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5D832D-49D7-C809-FB4A-D2915F03BDDD}"/>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5" name="Footer Placeholder 4">
            <a:extLst>
              <a:ext uri="{FF2B5EF4-FFF2-40B4-BE49-F238E27FC236}">
                <a16:creationId xmlns:a16="http://schemas.microsoft.com/office/drawing/2014/main" id="{98CA1714-30BE-E0ED-8E16-78CA67B6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52B98-0FAB-B25F-088B-EB25AD0459C7}"/>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106266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A9F2-FA32-74B8-25AC-CAC1BAA2E5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B954D5-41C6-B19B-F4F3-F1005A59CCC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F5FFCF-F6A5-3D9C-6AF3-47187572E8CB}"/>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5" name="Footer Placeholder 4">
            <a:extLst>
              <a:ext uri="{FF2B5EF4-FFF2-40B4-BE49-F238E27FC236}">
                <a16:creationId xmlns:a16="http://schemas.microsoft.com/office/drawing/2014/main" id="{E2CE794F-2E01-8151-C731-BDE565229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7D287-7589-1336-A519-2D3CD2D6A817}"/>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102093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91F-B98E-F6CF-528D-0C86279C598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DBCFAA-DDB1-5B76-E3FC-D7550441F8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E36950-1AFD-A2A9-EFF6-FA22FEAE016B}"/>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5" name="Footer Placeholder 4">
            <a:extLst>
              <a:ext uri="{FF2B5EF4-FFF2-40B4-BE49-F238E27FC236}">
                <a16:creationId xmlns:a16="http://schemas.microsoft.com/office/drawing/2014/main" id="{159C8042-C0F7-CE24-5BDC-3B555F620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E551A-99BC-C5A1-F9A3-CE96D0193C93}"/>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135278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E661-AC96-F210-C05D-02F5F24C6A6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7254E2-8D2B-497D-2870-9756856090F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A4DD0A1-4D48-F673-B6A2-64648EB25AB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EB6461-8409-EE9A-CF99-4EB7386EFC22}"/>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6" name="Footer Placeholder 5">
            <a:extLst>
              <a:ext uri="{FF2B5EF4-FFF2-40B4-BE49-F238E27FC236}">
                <a16:creationId xmlns:a16="http://schemas.microsoft.com/office/drawing/2014/main" id="{B10FF4E5-E648-B200-6EC4-8660C4D0DD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7B4B8-9CC1-B40F-3C12-5CB1E4257104}"/>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4030916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4EEB-32D8-629B-8108-B5A14928643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3210A6B-33AC-FD94-90EF-D63A1A0EE6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600CB7A-3959-4B40-2E6C-BDCFCCB672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D575CA2-B179-9842-DD2C-882F95124B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511E42-BE47-FB1F-D37E-C0C35DC2496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6395FFA-C411-B7EC-1DE3-8CC346E06E81}"/>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8" name="Footer Placeholder 7">
            <a:extLst>
              <a:ext uri="{FF2B5EF4-FFF2-40B4-BE49-F238E27FC236}">
                <a16:creationId xmlns:a16="http://schemas.microsoft.com/office/drawing/2014/main" id="{88BB9676-029E-6AED-360F-B9D113B4FF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BCEE62-0D90-C74D-1A2E-4C75E041F246}"/>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99577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DF2-C9B7-FB4F-95BB-3848078877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FB7E2B8-BCFB-28D6-8131-C24DEADE3BEE}"/>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4" name="Footer Placeholder 3">
            <a:extLst>
              <a:ext uri="{FF2B5EF4-FFF2-40B4-BE49-F238E27FC236}">
                <a16:creationId xmlns:a16="http://schemas.microsoft.com/office/drawing/2014/main" id="{939BB61D-2D14-3A3D-0595-3AD6C0541D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1EDFD-327C-8295-CDAC-1A16131B1DA7}"/>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3808599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FF9F-574B-9547-FFCA-16CA0085A88B}"/>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3" name="Footer Placeholder 2">
            <a:extLst>
              <a:ext uri="{FF2B5EF4-FFF2-40B4-BE49-F238E27FC236}">
                <a16:creationId xmlns:a16="http://schemas.microsoft.com/office/drawing/2014/main" id="{5FAC2544-DF71-F7FB-7E8C-9D0C366561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83AD7-E191-66A8-5805-731A8B9425E5}"/>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2745351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69A2-1209-BAB5-BF54-EDC1392FDF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CFC5029-69D7-04E2-A83B-D1AB74D47F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BD0F01A-30DE-EECA-51FD-2106E524D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040C3E-DADD-83ED-190C-BA0B0A3992DE}"/>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6" name="Footer Placeholder 5">
            <a:extLst>
              <a:ext uri="{FF2B5EF4-FFF2-40B4-BE49-F238E27FC236}">
                <a16:creationId xmlns:a16="http://schemas.microsoft.com/office/drawing/2014/main" id="{7DAE2B1E-75B9-7CDD-AF40-1224CEA111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E22D0-B6B8-1122-023B-5C77A23079FD}"/>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726156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E45F-B1D9-6863-D626-EEC935CFE2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62F6AF-AB88-EE12-DC24-2E11DF0A97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18093-3E38-7866-E4C8-DF32A352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479725-FA3D-CB0A-F744-8963444711B3}"/>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6" name="Footer Placeholder 5">
            <a:extLst>
              <a:ext uri="{FF2B5EF4-FFF2-40B4-BE49-F238E27FC236}">
                <a16:creationId xmlns:a16="http://schemas.microsoft.com/office/drawing/2014/main" id="{216D2025-B69F-DCC1-C4B5-9F5D596D0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EF375-2941-8631-91BA-4B35B8801CAD}"/>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311066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4780D2-6021-10FE-38CC-FB22682D5E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D8A938B-C01D-9917-BF2E-6DBBB1C2D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9448374-70A9-3007-7C53-31458EB3E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67DDB8AF-7604-B941-BCC6-969529D5E478}" type="datetimeFigureOut">
              <a:rPr lang="en-US" smtClean="0"/>
              <a:pPr/>
              <a:t>5/10/22</a:t>
            </a:fld>
            <a:endParaRPr lang="en-US" dirty="0"/>
          </a:p>
        </p:txBody>
      </p:sp>
      <p:sp>
        <p:nvSpPr>
          <p:cNvPr id="5" name="Footer Placeholder 4">
            <a:extLst>
              <a:ext uri="{FF2B5EF4-FFF2-40B4-BE49-F238E27FC236}">
                <a16:creationId xmlns:a16="http://schemas.microsoft.com/office/drawing/2014/main" id="{6EC3E38F-DF8C-85AF-5523-02FA96494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3B011BE-F956-DFA5-AA04-BABD910DF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3029F952-171B-2145-9987-22C1F0B7398F}" type="slidenum">
              <a:rPr lang="en-US" smtClean="0"/>
              <a:pPr/>
              <a:t>‹#›</a:t>
            </a:fld>
            <a:endParaRPr lang="en-US" dirty="0"/>
          </a:p>
        </p:txBody>
      </p:sp>
    </p:spTree>
    <p:extLst>
      <p:ext uri="{BB962C8B-B14F-4D97-AF65-F5344CB8AC3E}">
        <p14:creationId xmlns:p14="http://schemas.microsoft.com/office/powerpoint/2010/main" val="1565943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ardmediathek.de/tator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23.wav"/><Relationship Id="rId7" Type="http://schemas.openxmlformats.org/officeDocument/2006/relationships/audio" Target="../media/audio24.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2.png"/><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image" Target="../media/image13.jpg"/><Relationship Id="rId9" Type="http://schemas.openxmlformats.org/officeDocument/2006/relationships/audio" Target="../media/audio29.wav"/></Relationships>
</file>

<file path=ppt/slides/_rels/slide1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pn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audio" Target="../media/audio33.wav"/></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WJ0uJo5kJ04?feature=oembed" TargetMode="Externa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jpe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2.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3.xml"/><Relationship Id="rId16" Type="http://schemas.openxmlformats.org/officeDocument/2006/relationships/audio" Target="../media/audio13.wav"/><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19" Type="http://schemas.openxmlformats.org/officeDocument/2006/relationships/audio" Target="../media/audio16.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19.wav"/><Relationship Id="rId10" Type="http://schemas.openxmlformats.org/officeDocument/2006/relationships/image" Target="../media/image2.png"/><Relationship Id="rId4" Type="http://schemas.openxmlformats.org/officeDocument/2006/relationships/audio" Target="../media/audio18.wav"/><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www.ardmediathek.de/tato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background rectangle">
            <a:extLst>
              <a:ext uri="{FF2B5EF4-FFF2-40B4-BE49-F238E27FC236}">
                <a16:creationId xmlns:a16="http://schemas.microsoft.com/office/drawing/2014/main" id="{49393EDC-D1FB-EE66-2C2D-EB52EE58AE01}"/>
              </a:ex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7" name="Group 6">
              <a:extLst>
                <a:ext uri="{FF2B5EF4-FFF2-40B4-BE49-F238E27FC236}">
                  <a16:creationId xmlns:a16="http://schemas.microsoft.com/office/drawing/2014/main" id="{225C7200-F352-1AE8-0F10-FCE6F698E344}"/>
                </a:ext>
              </a:extLst>
            </p:cNvPr>
            <p:cNvGrpSpPr/>
            <p:nvPr/>
          </p:nvGrpSpPr>
          <p:grpSpPr>
            <a:xfrm>
              <a:off x="-56445" y="0"/>
              <a:ext cx="12192000" cy="6858000"/>
              <a:chOff x="0" y="0"/>
              <a:chExt cx="12192000" cy="6858000"/>
            </a:xfrm>
            <a:solidFill>
              <a:srgbClr val="FBF0D5"/>
            </a:solidFill>
          </p:grpSpPr>
          <p:sp>
            <p:nvSpPr>
              <p:cNvPr id="10" name="Isosceles Triangle 8">
                <a:extLst>
                  <a:ext uri="{FF2B5EF4-FFF2-40B4-BE49-F238E27FC236}">
                    <a16:creationId xmlns:a16="http://schemas.microsoft.com/office/drawing/2014/main" id="{AEDFDAB0-7834-36CA-0D3F-C607599C6979}"/>
                  </a:ex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38110EE2-53BE-1317-2FDA-8C9C7E3BACF8}"/>
                  </a:ex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 name="Isosceles Triangle 3">
              <a:extLst>
                <a:ext uri="{FF2B5EF4-FFF2-40B4-BE49-F238E27FC236}">
                  <a16:creationId xmlns:a16="http://schemas.microsoft.com/office/drawing/2014/main" id="{58A9C644-91EE-EEB9-E973-315377A9E41E}"/>
                </a:ex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A1FD7E97-8AB4-F5E0-7297-A352861CF309}"/>
                </a:ex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Title 3">
            <a:extLst>
              <a:ext uri="{FF2B5EF4-FFF2-40B4-BE49-F238E27FC236}">
                <a16:creationId xmlns:a16="http://schemas.microsoft.com/office/drawing/2014/main" id="{2B284268-BE77-4767-3B4B-EE6A01C13F2F}"/>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3</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05 / 22</a:t>
            </a:r>
          </a:p>
        </p:txBody>
      </p:sp>
      <p:pic>
        <p:nvPicPr>
          <p:cNvPr id="13" name="Picture 12" descr="NCELP logo">
            <a:extLst>
              <a:ext uri="{FF2B5EF4-FFF2-40B4-BE49-F238E27FC236}">
                <a16:creationId xmlns:a16="http://schemas.microsoft.com/office/drawing/2014/main" id="{C5F83C9F-2BF4-C81F-E685-8152E2C0D1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4" name="TextBox 13">
            <a:extLst>
              <a:ext uri="{FF2B5EF4-FFF2-40B4-BE49-F238E27FC236}">
                <a16:creationId xmlns:a16="http://schemas.microsoft.com/office/drawing/2014/main" id="{5D972E70-3323-3652-DC25-3D5DA500D5AF}"/>
              </a:ext>
            </a:extLst>
          </p:cNvPr>
          <p:cNvSpPr txBox="1"/>
          <p:nvPr/>
        </p:nvSpPr>
        <p:spPr>
          <a:xfrm>
            <a:off x="429899" y="2177105"/>
            <a:ext cx="7841593" cy="707886"/>
          </a:xfrm>
          <a:prstGeom prst="rect">
            <a:avLst/>
          </a:prstGeom>
          <a:noFill/>
        </p:spPr>
        <p:txBody>
          <a:bodyPr wrap="square" rtlCol="0">
            <a:spAutoFit/>
          </a:bodyPr>
          <a:lstStyle/>
          <a:p>
            <a:r>
              <a:rPr lang="en-US" sz="4000" b="1" dirty="0">
                <a:solidFill>
                  <a:schemeClr val="bg1"/>
                </a:solidFill>
                <a:latin typeface="Century Gothic" panose="020B0502020202020204" pitchFamily="34" charset="0"/>
              </a:rPr>
              <a:t>German cultural collection</a:t>
            </a:r>
          </a:p>
        </p:txBody>
      </p:sp>
      <p:sp>
        <p:nvSpPr>
          <p:cNvPr id="21" name="TextBox 20">
            <a:extLst>
              <a:ext uri="{FF2B5EF4-FFF2-40B4-BE49-F238E27FC236}">
                <a16:creationId xmlns:a16="http://schemas.microsoft.com/office/drawing/2014/main" id="{FD797429-51A6-11CD-DC95-5C7C133FDF4B}"/>
              </a:ext>
            </a:extLst>
          </p:cNvPr>
          <p:cNvSpPr txBox="1"/>
          <p:nvPr/>
        </p:nvSpPr>
        <p:spPr>
          <a:xfrm>
            <a:off x="466066" y="3048623"/>
            <a:ext cx="6747641" cy="553998"/>
          </a:xfrm>
          <a:prstGeom prst="rect">
            <a:avLst/>
          </a:prstGeom>
          <a:noFill/>
        </p:spPr>
        <p:txBody>
          <a:bodyPr wrap="square" rtlCol="0">
            <a:spAutoFit/>
          </a:bodyPr>
          <a:lstStyle/>
          <a:p>
            <a:r>
              <a:rPr lang="en-US" sz="3000" dirty="0">
                <a:solidFill>
                  <a:schemeClr val="bg1"/>
                </a:solidFill>
                <a:latin typeface="Century Gothic" panose="020B0502020202020204" pitchFamily="34" charset="0"/>
              </a:rPr>
              <a:t>Year 9 Term 2</a:t>
            </a:r>
          </a:p>
        </p:txBody>
      </p:sp>
    </p:spTree>
    <p:extLst>
      <p:ext uri="{BB962C8B-B14F-4D97-AF65-F5344CB8AC3E}">
        <p14:creationId xmlns:p14="http://schemas.microsoft.com/office/powerpoint/2010/main" val="960525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624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Krimiserie</a:t>
            </a:r>
            <a:r>
              <a:rPr lang="en-GB" sz="3600" b="1" dirty="0">
                <a:solidFill>
                  <a:schemeClr val="bg1"/>
                </a:solidFill>
              </a:rPr>
              <a:t> </a:t>
            </a:r>
            <a:r>
              <a:rPr lang="en-GB" sz="3600" b="1" i="1" dirty="0" err="1">
                <a:solidFill>
                  <a:schemeClr val="bg1"/>
                </a:solidFill>
              </a:rPr>
              <a:t>Tatort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32800" y="1360478"/>
            <a:ext cx="8092439" cy="2616101"/>
          </a:xfrm>
          <a:prstGeom prst="rect">
            <a:avLst/>
          </a:prstGeom>
          <a:noFill/>
        </p:spPr>
        <p:txBody>
          <a:bodyPr wrap="square" rtlCol="0">
            <a:spAutoFit/>
          </a:bodyPr>
          <a:lstStyle/>
          <a:p>
            <a:r>
              <a:rPr lang="de-DE" sz="2000" dirty="0">
                <a:solidFill>
                  <a:schemeClr val="accent5">
                    <a:lumMod val="50000"/>
                  </a:schemeClr>
                </a:solidFill>
                <a:latin typeface="Century Gothic" panose="020B0502020202020204" pitchFamily="34" charset="0"/>
              </a:rPr>
              <a:t>Tatort ist eine bekannte Krimiserie, die viele Leute schon seit 1970 spannend finden. Jede eigene Folge beschreibt auch immer sehr genau die deutsche Stadt, wo sie spielt. Immer gibt es einen hässlichen Mord: Jemand fällt aus einem hohen Fenster, niemand war in der Nähe, aber immer gibt es viel Blut, das rot ist. Deshalb trifft man im Tatort auch immer einen Anwalt, der offiziell ist. </a:t>
            </a:r>
          </a:p>
          <a:p>
            <a:endParaRPr lang="de-DE" sz="2400" dirty="0">
              <a:solidFill>
                <a:schemeClr val="accent5">
                  <a:lumMod val="50000"/>
                </a:schemeClr>
              </a:solidFill>
              <a:latin typeface="Century Gothic" panose="020B0502020202020204" pitchFamily="34" charset="0"/>
            </a:endParaRPr>
          </a:p>
        </p:txBody>
      </p:sp>
      <p:sp>
        <p:nvSpPr>
          <p:cNvPr id="2" name="Rectangle 1">
            <a:extLst>
              <a:ext uri="{FF2B5EF4-FFF2-40B4-BE49-F238E27FC236}">
                <a16:creationId xmlns:a16="http://schemas.microsoft.com/office/drawing/2014/main" id="{4089F28B-84F0-4027-BEEA-A2DB9433D881}"/>
              </a:ext>
            </a:extLst>
          </p:cNvPr>
          <p:cNvSpPr/>
          <p:nvPr/>
        </p:nvSpPr>
        <p:spPr>
          <a:xfrm>
            <a:off x="232800" y="3693080"/>
            <a:ext cx="8092439" cy="1938992"/>
          </a:xfrm>
          <a:prstGeom prst="rect">
            <a:avLst/>
          </a:prstGeom>
        </p:spPr>
        <p:txBody>
          <a:bodyPr wrap="square">
            <a:spAutoFit/>
          </a:bodyPr>
          <a:lstStyle/>
          <a:p>
            <a:pPr lvl="0"/>
            <a:r>
              <a:rPr lang="de-DE" sz="2000" dirty="0">
                <a:solidFill>
                  <a:srgbClr val="4472C4">
                    <a:lumMod val="50000"/>
                  </a:srgbClr>
                </a:solidFill>
                <a:latin typeface="Century Gothic" panose="020B0502020202020204" pitchFamily="34" charset="0"/>
              </a:rPr>
              <a:t>Eine Tatort-Figur, die auf der ganzen Welt bekannt ist, ist Horst Schimanski. Schimanski ist ein nicht sehr netter Kriminalkommissar, der in Duisburg wohnt, eine Stadt, die nicht sehr schön ist. Langsam wird es Zeit, dass du vielleicht selbst mal einen Tatort siehst! Das kannst du auf </a:t>
            </a:r>
            <a:r>
              <a:rPr lang="de-DE" sz="2000" dirty="0">
                <a:solidFill>
                  <a:srgbClr val="4472C4">
                    <a:lumMod val="50000"/>
                  </a:srgbClr>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https://www.ardmediathek.de/tatort/</a:t>
            </a:r>
            <a:r>
              <a:rPr lang="de-DE" sz="2000" dirty="0">
                <a:solidFill>
                  <a:srgbClr val="4472C4">
                    <a:lumMod val="50000"/>
                  </a:srgbClr>
                </a:solidFill>
                <a:latin typeface="Century Gothic" panose="020B0502020202020204" pitchFamily="34" charset="0"/>
              </a:rPr>
              <a:t>.</a:t>
            </a:r>
            <a:endParaRPr lang="en-US" sz="2000" dirty="0">
              <a:solidFill>
                <a:srgbClr val="4472C4">
                  <a:lumMod val="50000"/>
                </a:srgbClr>
              </a:solidFill>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CA19A377-DDCD-46A2-A5FB-629374F7B429}"/>
              </a:ext>
            </a:extLst>
          </p:cNvPr>
          <p:cNvSpPr/>
          <p:nvPr/>
        </p:nvSpPr>
        <p:spPr>
          <a:xfrm>
            <a:off x="8651411" y="804040"/>
            <a:ext cx="2608726" cy="3382298"/>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latin typeface="Century Gothic" panose="020B0502020202020204" pitchFamily="34" charset="0"/>
              </a:rPr>
              <a:t>Tatort</a:t>
            </a:r>
            <a:r>
              <a:rPr lang="en-GB" sz="2400" dirty="0">
                <a:solidFill>
                  <a:schemeClr val="accent5">
                    <a:lumMod val="50000"/>
                  </a:schemeClr>
                </a:solidFill>
                <a:latin typeface="Century Gothic" panose="020B0502020202020204" pitchFamily="34" charset="0"/>
              </a:rPr>
              <a:t> is a famous crime series, which many people have found exciting since 1970. </a:t>
            </a:r>
          </a:p>
        </p:txBody>
      </p:sp>
      <p:sp>
        <p:nvSpPr>
          <p:cNvPr id="27" name="Rectangle: Rounded Corners 26">
            <a:extLst>
              <a:ext uri="{FF2B5EF4-FFF2-40B4-BE49-F238E27FC236}">
                <a16:creationId xmlns:a16="http://schemas.microsoft.com/office/drawing/2014/main" id="{1474F933-4510-459D-AB64-C1F2441F576C}"/>
              </a:ext>
            </a:extLst>
          </p:cNvPr>
          <p:cNvSpPr/>
          <p:nvPr/>
        </p:nvSpPr>
        <p:spPr>
          <a:xfrm>
            <a:off x="8651411" y="1114495"/>
            <a:ext cx="2608726" cy="3415532"/>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Each individual episode also describes the German city where it takes place very precisely.</a:t>
            </a:r>
          </a:p>
        </p:txBody>
      </p:sp>
      <p:sp>
        <p:nvSpPr>
          <p:cNvPr id="28" name="Rectangle: Rounded Corners 27">
            <a:extLst>
              <a:ext uri="{FF2B5EF4-FFF2-40B4-BE49-F238E27FC236}">
                <a16:creationId xmlns:a16="http://schemas.microsoft.com/office/drawing/2014/main" id="{6B36270E-D091-4D14-8A9E-7419B08F1912}"/>
              </a:ext>
            </a:extLst>
          </p:cNvPr>
          <p:cNvSpPr/>
          <p:nvPr/>
        </p:nvSpPr>
        <p:spPr>
          <a:xfrm>
            <a:off x="8673559" y="1416469"/>
            <a:ext cx="2608726" cy="336331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There is always an ugly murder:</a:t>
            </a:r>
          </a:p>
        </p:txBody>
      </p:sp>
      <p:sp>
        <p:nvSpPr>
          <p:cNvPr id="29" name="Rectangle: Rounded Corners 28">
            <a:extLst>
              <a:ext uri="{FF2B5EF4-FFF2-40B4-BE49-F238E27FC236}">
                <a16:creationId xmlns:a16="http://schemas.microsoft.com/office/drawing/2014/main" id="{D9606302-8107-4985-A62F-2B9577BC6362}"/>
              </a:ext>
            </a:extLst>
          </p:cNvPr>
          <p:cNvSpPr/>
          <p:nvPr/>
        </p:nvSpPr>
        <p:spPr>
          <a:xfrm>
            <a:off x="8662485" y="1683151"/>
            <a:ext cx="2608726" cy="338569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Somebody falls out of a high window, nobody was nearby, but there is always a lot of blood, which is red.</a:t>
            </a:r>
          </a:p>
        </p:txBody>
      </p:sp>
      <p:sp>
        <p:nvSpPr>
          <p:cNvPr id="30" name="Rectangle: Rounded Corners 29">
            <a:extLst>
              <a:ext uri="{FF2B5EF4-FFF2-40B4-BE49-F238E27FC236}">
                <a16:creationId xmlns:a16="http://schemas.microsoft.com/office/drawing/2014/main" id="{083F3F9A-3CF9-4F3D-AA57-F65D6690A47E}"/>
              </a:ext>
            </a:extLst>
          </p:cNvPr>
          <p:cNvSpPr/>
          <p:nvPr/>
        </p:nvSpPr>
        <p:spPr>
          <a:xfrm>
            <a:off x="8668814" y="1972855"/>
            <a:ext cx="2608726" cy="33979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Therefore, in </a:t>
            </a:r>
            <a:r>
              <a:rPr lang="en-GB" sz="2400" dirty="0" err="1">
                <a:solidFill>
                  <a:schemeClr val="accent5">
                    <a:lumMod val="50000"/>
                  </a:schemeClr>
                </a:solidFill>
                <a:latin typeface="Century Gothic" panose="020B0502020202020204" pitchFamily="34" charset="0"/>
              </a:rPr>
              <a:t>Tatort</a:t>
            </a:r>
            <a:r>
              <a:rPr lang="en-GB" sz="2400" dirty="0">
                <a:solidFill>
                  <a:schemeClr val="accent5">
                    <a:lumMod val="50000"/>
                  </a:schemeClr>
                </a:solidFill>
                <a:latin typeface="Century Gothic" panose="020B0502020202020204" pitchFamily="34" charset="0"/>
              </a:rPr>
              <a:t>, you will always find a lawyer, who is official.</a:t>
            </a:r>
          </a:p>
        </p:txBody>
      </p:sp>
      <p:sp>
        <p:nvSpPr>
          <p:cNvPr id="31" name="Rectangle: Rounded Corners 30">
            <a:extLst>
              <a:ext uri="{FF2B5EF4-FFF2-40B4-BE49-F238E27FC236}">
                <a16:creationId xmlns:a16="http://schemas.microsoft.com/office/drawing/2014/main" id="{78740662-EC55-4227-A065-3301B4A3F1C1}"/>
              </a:ext>
            </a:extLst>
          </p:cNvPr>
          <p:cNvSpPr/>
          <p:nvPr/>
        </p:nvSpPr>
        <p:spPr>
          <a:xfrm>
            <a:off x="8651411" y="2200675"/>
            <a:ext cx="2608726" cy="342151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A </a:t>
            </a:r>
            <a:r>
              <a:rPr lang="en-GB" sz="2400" dirty="0" err="1">
                <a:solidFill>
                  <a:schemeClr val="accent5">
                    <a:lumMod val="50000"/>
                  </a:schemeClr>
                </a:solidFill>
                <a:latin typeface="Century Gothic" panose="020B0502020202020204" pitchFamily="34" charset="0"/>
              </a:rPr>
              <a:t>Tatort</a:t>
            </a:r>
            <a:r>
              <a:rPr lang="en-GB" sz="2400" dirty="0">
                <a:solidFill>
                  <a:schemeClr val="accent5">
                    <a:lumMod val="50000"/>
                  </a:schemeClr>
                </a:solidFill>
                <a:latin typeface="Century Gothic" panose="020B0502020202020204" pitchFamily="34" charset="0"/>
              </a:rPr>
              <a:t> character who is famous all over the world, is Horst </a:t>
            </a:r>
            <a:r>
              <a:rPr lang="en-GB" sz="2400" dirty="0" err="1">
                <a:solidFill>
                  <a:schemeClr val="accent5">
                    <a:lumMod val="50000"/>
                  </a:schemeClr>
                </a:solidFill>
                <a:latin typeface="Century Gothic" panose="020B0502020202020204" pitchFamily="34" charset="0"/>
              </a:rPr>
              <a:t>Schimanski</a:t>
            </a:r>
            <a:r>
              <a:rPr lang="en-GB" sz="2400" dirty="0">
                <a:solidFill>
                  <a:schemeClr val="accent5">
                    <a:lumMod val="50000"/>
                  </a:schemeClr>
                </a:solidFill>
                <a:latin typeface="Century Gothic" panose="020B0502020202020204" pitchFamily="34" charset="0"/>
              </a:rPr>
              <a:t>.</a:t>
            </a:r>
          </a:p>
        </p:txBody>
      </p:sp>
      <p:sp>
        <p:nvSpPr>
          <p:cNvPr id="32" name="Rectangle: Rounded Corners 31">
            <a:extLst>
              <a:ext uri="{FF2B5EF4-FFF2-40B4-BE49-F238E27FC236}">
                <a16:creationId xmlns:a16="http://schemas.microsoft.com/office/drawing/2014/main" id="{97CEE541-E3F7-43E7-B7A7-A23933827284}"/>
              </a:ext>
            </a:extLst>
          </p:cNvPr>
          <p:cNvSpPr/>
          <p:nvPr/>
        </p:nvSpPr>
        <p:spPr>
          <a:xfrm>
            <a:off x="8662485" y="2383079"/>
            <a:ext cx="2608726" cy="3427576"/>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latin typeface="Century Gothic" panose="020B0502020202020204" pitchFamily="34" charset="0"/>
              </a:rPr>
              <a:t>Schimanski</a:t>
            </a:r>
            <a:r>
              <a:rPr lang="en-GB" sz="2400" dirty="0">
                <a:solidFill>
                  <a:schemeClr val="accent5">
                    <a:lumMod val="50000"/>
                  </a:schemeClr>
                </a:solidFill>
                <a:latin typeface="Century Gothic" panose="020B0502020202020204" pitchFamily="34" charset="0"/>
              </a:rPr>
              <a:t> is a detective who is not very nice, who lives in Duisburg, a city which is not very beautiful. </a:t>
            </a:r>
          </a:p>
        </p:txBody>
      </p:sp>
      <p:sp>
        <p:nvSpPr>
          <p:cNvPr id="33" name="Rectangle: Rounded Corners 32">
            <a:extLst>
              <a:ext uri="{FF2B5EF4-FFF2-40B4-BE49-F238E27FC236}">
                <a16:creationId xmlns:a16="http://schemas.microsoft.com/office/drawing/2014/main" id="{ED9AD287-E4D9-4DBD-9680-D3C3B5D09FF9}"/>
              </a:ext>
            </a:extLst>
          </p:cNvPr>
          <p:cNvSpPr/>
          <p:nvPr/>
        </p:nvSpPr>
        <p:spPr>
          <a:xfrm>
            <a:off x="8668814" y="2484314"/>
            <a:ext cx="2608726" cy="342757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It is about time for you to maybe watch </a:t>
            </a:r>
            <a:r>
              <a:rPr lang="en-GB" sz="2400" dirty="0" err="1">
                <a:solidFill>
                  <a:schemeClr val="accent5">
                    <a:lumMod val="50000"/>
                  </a:schemeClr>
                </a:solidFill>
                <a:latin typeface="Century Gothic" panose="020B0502020202020204" pitchFamily="34" charset="0"/>
              </a:rPr>
              <a:t>Tatort</a:t>
            </a:r>
            <a:r>
              <a:rPr lang="en-GB" sz="2400" dirty="0">
                <a:solidFill>
                  <a:schemeClr val="accent5">
                    <a:lumMod val="50000"/>
                  </a:schemeClr>
                </a:solidFill>
                <a:latin typeface="Century Gothic" panose="020B0502020202020204" pitchFamily="34" charset="0"/>
              </a:rPr>
              <a:t> yourself!</a:t>
            </a:r>
          </a:p>
        </p:txBody>
      </p:sp>
      <p:sp>
        <p:nvSpPr>
          <p:cNvPr id="34" name="Rectangle: Rounded Corners 33">
            <a:extLst>
              <a:ext uri="{FF2B5EF4-FFF2-40B4-BE49-F238E27FC236}">
                <a16:creationId xmlns:a16="http://schemas.microsoft.com/office/drawing/2014/main" id="{E8259421-AAE5-4624-8A3C-DF2A9CDD5F43}"/>
              </a:ext>
            </a:extLst>
          </p:cNvPr>
          <p:cNvSpPr/>
          <p:nvPr/>
        </p:nvSpPr>
        <p:spPr>
          <a:xfrm>
            <a:off x="8668814" y="2649762"/>
            <a:ext cx="2608726" cy="342757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You can do that at </a:t>
            </a:r>
            <a:r>
              <a:rPr lang="de-DE" sz="2400" dirty="0">
                <a:solidFill>
                  <a:srgbClr val="4472C4">
                    <a:lumMod val="50000"/>
                  </a:srgbClr>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https://www.ardmediathek.de/tatort/</a:t>
            </a:r>
            <a:r>
              <a:rPr lang="de-DE" sz="2400" dirty="0">
                <a:solidFill>
                  <a:srgbClr val="4472C4">
                    <a:lumMod val="50000"/>
                  </a:srgb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15419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7-9; 15-18; 21-23; 29-36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 speaking,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German author Goethe and other well known German figures, use of ‘</a:t>
            </a:r>
            <a:r>
              <a:rPr lang="en-US" sz="4000" dirty="0" err="1">
                <a:solidFill>
                  <a:srgbClr val="4472C4">
                    <a:lumMod val="50000"/>
                  </a:srgbClr>
                </a:solidFill>
                <a:latin typeface="Century Gothic" panose="020F0302020204030204"/>
              </a:rPr>
              <a:t>Denglisch</a:t>
            </a:r>
            <a:r>
              <a:rPr lang="en-US" sz="4000" dirty="0">
                <a:solidFill>
                  <a:srgbClr val="4472C4">
                    <a:lumMod val="50000"/>
                  </a:srgbClr>
                </a:solidFill>
                <a:latin typeface="Century Gothic" panose="020F0302020204030204"/>
              </a:rPr>
              <a:t>’ </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T2.1 Week 4</a:t>
            </a:r>
          </a:p>
        </p:txBody>
      </p:sp>
    </p:spTree>
    <p:extLst>
      <p:ext uri="{BB962C8B-B14F-4D97-AF65-F5344CB8AC3E}">
        <p14:creationId xmlns:p14="http://schemas.microsoft.com/office/powerpoint/2010/main" val="2071879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0">
            <a:hlinkClick r:id="" action="ppaction://noaction">
              <a:snd r:embed="rId3" name="9.2.1.4 Slide 7 1.wav"/>
            </a:hlinkClick>
          </p:cNvPr>
          <p:cNvSpPr/>
          <p:nvPr/>
        </p:nvSpPr>
        <p:spPr>
          <a:xfrm>
            <a:off x="644125" y="2488825"/>
            <a:ext cx="5817600" cy="524400"/>
          </a:xfrm>
          <a:prstGeom prst="roundRect">
            <a:avLst>
              <a:gd name="adj" fmla="val 16667"/>
            </a:avLst>
          </a:prstGeom>
          <a:solidFill>
            <a:srgbClr val="EBEFF7"/>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19" name="Google Shape;219;p20" descr="background rectangle"/>
          <p:cNvPicPr preferRelativeResize="0"/>
          <p:nvPr/>
        </p:nvPicPr>
        <p:blipFill rotWithShape="1">
          <a:blip r:embed="rId4">
            <a:alphaModFix/>
          </a:blip>
          <a:srcRect/>
          <a:stretch/>
        </p:blipFill>
        <p:spPr>
          <a:xfrm>
            <a:off x="-1" y="256495"/>
            <a:ext cx="6461761" cy="952908"/>
          </a:xfrm>
          <a:prstGeom prst="rect">
            <a:avLst/>
          </a:prstGeom>
          <a:noFill/>
          <a:ln>
            <a:noFill/>
          </a:ln>
        </p:spPr>
      </p:pic>
      <p:sp>
        <p:nvSpPr>
          <p:cNvPr id="220" name="Google Shape;220;p20"/>
          <p:cNvSpPr txBox="1">
            <a:spLocks noGrp="1"/>
          </p:cNvSpPr>
          <p:nvPr>
            <p:ph type="title"/>
          </p:nvPr>
        </p:nvSpPr>
        <p:spPr>
          <a:xfrm>
            <a:off x="0" y="0"/>
            <a:ext cx="562971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Das Perfekt mit </a:t>
            </a:r>
            <a:r>
              <a:rPr lang="en-GB" sz="3600" b="1" i="1">
                <a:solidFill>
                  <a:schemeClr val="lt1"/>
                </a:solidFill>
              </a:rPr>
              <a:t>sein </a:t>
            </a:r>
            <a:r>
              <a:rPr lang="en-GB" sz="3600">
                <a:solidFill>
                  <a:schemeClr val="lt1"/>
                </a:solidFill>
              </a:rPr>
              <a:t>[1]</a:t>
            </a:r>
            <a:endParaRPr/>
          </a:p>
        </p:txBody>
      </p:sp>
      <p:sp>
        <p:nvSpPr>
          <p:cNvPr id="221" name="Google Shape;221;p20"/>
          <p:cNvSpPr txBox="1"/>
          <p:nvPr/>
        </p:nvSpPr>
        <p:spPr>
          <a:xfrm>
            <a:off x="161484" y="1349054"/>
            <a:ext cx="1177997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i="0" u="none" strike="noStrike" cap="none">
                <a:solidFill>
                  <a:srgbClr val="115076"/>
                </a:solidFill>
                <a:latin typeface="Century Gothic"/>
                <a:ea typeface="Century Gothic"/>
                <a:cs typeface="Century Gothic"/>
                <a:sym typeface="Century Gothic"/>
              </a:rPr>
              <a:t>You already know that verbs of </a:t>
            </a:r>
            <a:r>
              <a:rPr lang="en-GB" sz="2400" b="1" i="0" u="none" strike="noStrike" cap="none">
                <a:solidFill>
                  <a:srgbClr val="115076"/>
                </a:solidFill>
                <a:latin typeface="Century Gothic"/>
                <a:ea typeface="Century Gothic"/>
                <a:cs typeface="Century Gothic"/>
                <a:sym typeface="Century Gothic"/>
              </a:rPr>
              <a:t>movement</a:t>
            </a:r>
            <a:r>
              <a:rPr lang="en-GB" sz="2400" i="0" u="none" strike="noStrike" cap="none">
                <a:solidFill>
                  <a:srgbClr val="115076"/>
                </a:solidFill>
                <a:latin typeface="Century Gothic"/>
                <a:ea typeface="Century Gothic"/>
                <a:cs typeface="Century Gothic"/>
                <a:sym typeface="Century Gothic"/>
              </a:rPr>
              <a:t> form the perfect tense with </a:t>
            </a:r>
            <a:r>
              <a:rPr lang="en-GB" sz="2400" b="1" i="0" u="none" strike="noStrike" cap="none">
                <a:solidFill>
                  <a:srgbClr val="115076"/>
                </a:solidFill>
                <a:latin typeface="Century Gothic"/>
                <a:ea typeface="Century Gothic"/>
                <a:cs typeface="Century Gothic"/>
                <a:sym typeface="Century Gothic"/>
              </a:rPr>
              <a:t>sein</a:t>
            </a:r>
            <a:r>
              <a:rPr lang="en-GB" sz="2400">
                <a:solidFill>
                  <a:srgbClr val="115076"/>
                </a:solidFill>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15076"/>
              </a:buClr>
              <a:buSzPts val="2400"/>
              <a:buFont typeface="Century Gothic"/>
              <a:buNone/>
            </a:pPr>
            <a:r>
              <a:rPr lang="en-GB" sz="2400" i="0" u="none" strike="noStrike" cap="none">
                <a:solidFill>
                  <a:srgbClr val="115076"/>
                </a:solidFill>
                <a:latin typeface="Century Gothic"/>
                <a:ea typeface="Century Gothic"/>
                <a:cs typeface="Century Gothic"/>
                <a:sym typeface="Century Gothic"/>
              </a:rPr>
              <a:t>Verbs of movement are </a:t>
            </a:r>
            <a:r>
              <a:rPr lang="en-GB" sz="2400" b="1" i="0" u="none" strike="noStrike" cap="none">
                <a:solidFill>
                  <a:srgbClr val="115076"/>
                </a:solidFill>
                <a:latin typeface="Century Gothic"/>
                <a:ea typeface="Century Gothic"/>
                <a:cs typeface="Century Gothic"/>
                <a:sym typeface="Century Gothic"/>
              </a:rPr>
              <a:t>intransitive verbs</a:t>
            </a:r>
            <a:r>
              <a:rPr lang="en-GB" sz="2400" i="0" u="none" strike="noStrike" cap="none">
                <a:solidFill>
                  <a:srgbClr val="115076"/>
                </a:solidFill>
                <a:latin typeface="Century Gothic"/>
                <a:ea typeface="Century Gothic"/>
                <a:cs typeface="Century Gothic"/>
                <a:sym typeface="Century Gothic"/>
              </a:rPr>
              <a:t>.</a:t>
            </a:r>
            <a:endParaRPr sz="2400" i="0" u="none" strike="noStrike" cap="none">
              <a:solidFill>
                <a:srgbClr val="115076"/>
              </a:solidFill>
              <a:latin typeface="Century Gothic"/>
              <a:ea typeface="Century Gothic"/>
              <a:cs typeface="Century Gothic"/>
              <a:sym typeface="Century Gothic"/>
            </a:endParaRPr>
          </a:p>
        </p:txBody>
      </p:sp>
      <p:sp>
        <p:nvSpPr>
          <p:cNvPr id="222" name="Google Shape;222;p20"/>
          <p:cNvSpPr txBox="1"/>
          <p:nvPr/>
        </p:nvSpPr>
        <p:spPr>
          <a:xfrm>
            <a:off x="713631" y="5771154"/>
            <a:ext cx="596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i="1">
                <a:solidFill>
                  <a:srgbClr val="115076"/>
                </a:solidFill>
                <a:latin typeface="Century Gothic"/>
                <a:ea typeface="Century Gothic"/>
                <a:cs typeface="Century Gothic"/>
                <a:sym typeface="Century Gothic"/>
              </a:rPr>
              <a:t>Goethe died in Weimar</a:t>
            </a:r>
            <a:r>
              <a:rPr lang="en-GB" sz="2400" i="1" u="none" strike="noStrike" cap="none">
                <a:solidFill>
                  <a:srgbClr val="115076"/>
                </a:solidFill>
                <a:latin typeface="Century Gothic"/>
                <a:ea typeface="Century Gothic"/>
                <a:cs typeface="Century Gothic"/>
                <a:sym typeface="Century Gothic"/>
              </a:rPr>
              <a:t>.</a:t>
            </a:r>
            <a:endParaRPr>
              <a:latin typeface="Century Gothic"/>
              <a:ea typeface="Century Gothic"/>
              <a:cs typeface="Century Gothic"/>
              <a:sym typeface="Century Gothic"/>
            </a:endParaRPr>
          </a:p>
        </p:txBody>
      </p:sp>
      <p:sp>
        <p:nvSpPr>
          <p:cNvPr id="223" name="Google Shape;223;p20"/>
          <p:cNvSpPr txBox="1"/>
          <p:nvPr/>
        </p:nvSpPr>
        <p:spPr>
          <a:xfrm>
            <a:off x="658521" y="3071001"/>
            <a:ext cx="56292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i="1" u="none" strike="noStrike" cap="none">
                <a:solidFill>
                  <a:srgbClr val="115076"/>
                </a:solidFill>
                <a:latin typeface="Century Gothic"/>
                <a:ea typeface="Century Gothic"/>
                <a:cs typeface="Century Gothic"/>
                <a:sym typeface="Century Gothic"/>
              </a:rPr>
              <a:t>Goethe travelled to Italy in 1786.</a:t>
            </a:r>
            <a:endParaRPr sz="2400" b="1" i="1" u="none" strike="noStrike" cap="none">
              <a:solidFill>
                <a:srgbClr val="115076"/>
              </a:solidFill>
              <a:latin typeface="Century Gothic"/>
              <a:ea typeface="Century Gothic"/>
              <a:cs typeface="Century Gothic"/>
              <a:sym typeface="Century Gothic"/>
            </a:endParaRPr>
          </a:p>
        </p:txBody>
      </p:sp>
      <p:sp>
        <p:nvSpPr>
          <p:cNvPr id="224" name="Google Shape;224;p20">
            <a:hlinkClick r:id="" action="ppaction://noaction">
              <a:snd r:embed="rId3" name="9.2.1.4 Slide 7 1.wav"/>
            </a:hlinkClick>
          </p:cNvPr>
          <p:cNvSpPr txBox="1"/>
          <p:nvPr/>
        </p:nvSpPr>
        <p:spPr>
          <a:xfrm>
            <a:off x="658531" y="2520196"/>
            <a:ext cx="5933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Goethe </a:t>
            </a:r>
            <a:r>
              <a:rPr lang="en-GB" sz="2400" b="1">
                <a:solidFill>
                  <a:srgbClr val="115076"/>
                </a:solidFill>
                <a:latin typeface="Century Gothic"/>
                <a:ea typeface="Century Gothic"/>
                <a:cs typeface="Century Gothic"/>
                <a:sym typeface="Century Gothic"/>
              </a:rPr>
              <a:t>ist</a:t>
            </a:r>
            <a:r>
              <a:rPr lang="en-GB" sz="2400">
                <a:solidFill>
                  <a:srgbClr val="115076"/>
                </a:solidFill>
                <a:latin typeface="Century Gothic"/>
                <a:ea typeface="Century Gothic"/>
                <a:cs typeface="Century Gothic"/>
                <a:sym typeface="Century Gothic"/>
              </a:rPr>
              <a:t> 1786 nach Italien </a:t>
            </a:r>
            <a:r>
              <a:rPr lang="en-GB" sz="2400" b="1">
                <a:solidFill>
                  <a:srgbClr val="115076"/>
                </a:solidFill>
                <a:latin typeface="Century Gothic"/>
                <a:ea typeface="Century Gothic"/>
                <a:cs typeface="Century Gothic"/>
                <a:sym typeface="Century Gothic"/>
              </a:rPr>
              <a:t>gefahren</a:t>
            </a:r>
            <a:r>
              <a:rPr lang="en-GB" sz="2400">
                <a:solidFill>
                  <a:srgbClr val="115076"/>
                </a:solidFill>
                <a:latin typeface="Century Gothic"/>
                <a:ea typeface="Century Gothic"/>
                <a:cs typeface="Century Gothic"/>
                <a:sym typeface="Century Gothic"/>
              </a:rPr>
              <a:t>. </a:t>
            </a:r>
            <a:endParaRPr sz="2400" b="1" i="0" u="none" strike="noStrike" cap="none">
              <a:solidFill>
                <a:srgbClr val="115076"/>
              </a:solidFill>
              <a:latin typeface="Century Gothic"/>
              <a:ea typeface="Century Gothic"/>
              <a:cs typeface="Century Gothic"/>
              <a:sym typeface="Century Gothic"/>
            </a:endParaRPr>
          </a:p>
        </p:txBody>
      </p:sp>
      <p:sp>
        <p:nvSpPr>
          <p:cNvPr id="225" name="Google Shape;225;p20"/>
          <p:cNvSpPr txBox="1"/>
          <p:nvPr/>
        </p:nvSpPr>
        <p:spPr>
          <a:xfrm>
            <a:off x="134146" y="4176511"/>
            <a:ext cx="1166413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i="0" u="none" strike="noStrike" cap="none">
                <a:solidFill>
                  <a:srgbClr val="115076"/>
                </a:solidFill>
                <a:latin typeface="Century Gothic"/>
                <a:ea typeface="Century Gothic"/>
                <a:cs typeface="Century Gothic"/>
                <a:sym typeface="Century Gothic"/>
              </a:rPr>
              <a:t>Verbs that imply a </a:t>
            </a:r>
            <a:r>
              <a:rPr lang="en-GB" sz="2400" b="1" i="0" u="none" strike="noStrike" cap="none">
                <a:solidFill>
                  <a:srgbClr val="115076"/>
                </a:solidFill>
                <a:latin typeface="Century Gothic"/>
                <a:ea typeface="Century Gothic"/>
                <a:cs typeface="Century Gothic"/>
                <a:sym typeface="Century Gothic"/>
              </a:rPr>
              <a:t>change of state </a:t>
            </a:r>
            <a:r>
              <a:rPr lang="en-GB" sz="2400" i="0" u="none" strike="noStrike" cap="none">
                <a:solidFill>
                  <a:srgbClr val="115076"/>
                </a:solidFill>
                <a:latin typeface="Century Gothic"/>
                <a:ea typeface="Century Gothic"/>
                <a:cs typeface="Century Gothic"/>
                <a:sym typeface="Century Gothic"/>
              </a:rPr>
              <a:t>are also </a:t>
            </a:r>
            <a:r>
              <a:rPr lang="en-GB" sz="2400" b="1" i="0" u="none" strike="noStrike" cap="none">
                <a:solidFill>
                  <a:srgbClr val="115076"/>
                </a:solidFill>
                <a:latin typeface="Century Gothic"/>
                <a:ea typeface="Century Gothic"/>
                <a:cs typeface="Century Gothic"/>
                <a:sym typeface="Century Gothic"/>
              </a:rPr>
              <a:t>intransitive</a:t>
            </a:r>
            <a:r>
              <a:rPr lang="en-GB" sz="2400" i="0" u="none" strike="noStrike" cap="none">
                <a:solidFill>
                  <a:srgbClr val="115076"/>
                </a:solidFill>
                <a:latin typeface="Century Gothic"/>
                <a:ea typeface="Century Gothic"/>
                <a:cs typeface="Century Gothic"/>
                <a:sym typeface="Century Gothic"/>
              </a:rPr>
              <a:t> and also form the past (perfect) tense with </a:t>
            </a:r>
            <a:r>
              <a:rPr lang="en-GB" sz="2400" b="1" i="0" u="none" strike="noStrike" cap="none">
                <a:solidFill>
                  <a:srgbClr val="115076"/>
                </a:solidFill>
                <a:latin typeface="Century Gothic"/>
                <a:ea typeface="Century Gothic"/>
                <a:cs typeface="Century Gothic"/>
                <a:sym typeface="Century Gothic"/>
              </a:rPr>
              <a:t>sein</a:t>
            </a:r>
            <a:r>
              <a:rPr lang="en-GB" sz="2400" i="0" u="none" strike="noStrike" cap="none">
                <a:solidFill>
                  <a:srgbClr val="115076"/>
                </a:solidFill>
                <a:latin typeface="Century Gothic"/>
                <a:ea typeface="Century Gothic"/>
                <a:cs typeface="Century Gothic"/>
                <a:sym typeface="Century Gothic"/>
              </a:rPr>
              <a:t>:</a:t>
            </a:r>
            <a:endParaRPr sz="2400" i="0" u="none" strike="noStrike" cap="none">
              <a:solidFill>
                <a:srgbClr val="115076"/>
              </a:solidFill>
              <a:latin typeface="Century Gothic"/>
              <a:ea typeface="Century Gothic"/>
              <a:cs typeface="Century Gothic"/>
              <a:sym typeface="Century Gothic"/>
            </a:endParaRPr>
          </a:p>
        </p:txBody>
      </p:sp>
      <p:sp>
        <p:nvSpPr>
          <p:cNvPr id="226" name="Google Shape;226;p20"/>
          <p:cNvSpPr/>
          <p:nvPr/>
        </p:nvSpPr>
        <p:spPr>
          <a:xfrm>
            <a:off x="9954491" y="247046"/>
            <a:ext cx="2002837" cy="465465"/>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200"/>
              <a:buFont typeface="Century Gothic"/>
              <a:buNone/>
            </a:pPr>
            <a:r>
              <a:rPr lang="en-GB" sz="2200" b="1" i="0" u="none" strike="noStrike" cap="none">
                <a:solidFill>
                  <a:srgbClr val="FFFFFF"/>
                </a:solidFill>
                <a:latin typeface="Century Gothic"/>
                <a:ea typeface="Century Gothic"/>
                <a:cs typeface="Century Gothic"/>
                <a:sym typeface="Century Gothic"/>
              </a:rPr>
              <a:t>Grammatik</a:t>
            </a:r>
            <a:endParaRPr>
              <a:latin typeface="Century Gothic"/>
              <a:ea typeface="Century Gothic"/>
              <a:cs typeface="Century Gothic"/>
              <a:sym typeface="Century Gothic"/>
            </a:endParaRPr>
          </a:p>
        </p:txBody>
      </p:sp>
      <p:sp>
        <p:nvSpPr>
          <p:cNvPr id="227" name="Google Shape;227;p20"/>
          <p:cNvSpPr/>
          <p:nvPr/>
        </p:nvSpPr>
        <p:spPr>
          <a:xfrm>
            <a:off x="8874367" y="4627332"/>
            <a:ext cx="2715301" cy="1464231"/>
          </a:xfrm>
          <a:prstGeom prst="wedgeRoundRectCallout">
            <a:avLst>
              <a:gd name="adj1" fmla="val -65731"/>
              <a:gd name="adj2" fmla="val 28250"/>
              <a:gd name="adj3" fmla="val 16667"/>
            </a:avLst>
          </a:prstGeom>
          <a:solidFill>
            <a:srgbClr val="115076"/>
          </a:solidFill>
          <a:ln w="9525" cap="flat" cmpd="sng">
            <a:solidFill>
              <a:srgbClr val="DAA52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i="0" u="none" strike="noStrike" cap="none">
                <a:solidFill>
                  <a:srgbClr val="FFFFFF"/>
                </a:solidFill>
                <a:latin typeface="Century Gothic"/>
                <a:ea typeface="Century Gothic"/>
                <a:cs typeface="Century Gothic"/>
                <a:sym typeface="Century Gothic"/>
              </a:rPr>
              <a:t>As always, the past participle is </a:t>
            </a:r>
            <a:r>
              <a:rPr lang="en-GB" sz="2000" i="0" u="sng" strike="noStrike" cap="none">
                <a:solidFill>
                  <a:srgbClr val="FFFFFF"/>
                </a:solidFill>
                <a:latin typeface="Century Gothic"/>
                <a:ea typeface="Century Gothic"/>
                <a:cs typeface="Century Gothic"/>
                <a:sym typeface="Century Gothic"/>
              </a:rPr>
              <a:t>at the end</a:t>
            </a:r>
            <a:r>
              <a:rPr lang="en-GB" sz="2000" i="0" u="none" strike="noStrike" cap="none">
                <a:solidFill>
                  <a:srgbClr val="FFFFFF"/>
                </a:solidFill>
                <a:latin typeface="Century Gothic"/>
                <a:ea typeface="Century Gothic"/>
                <a:cs typeface="Century Gothic"/>
                <a:sym typeface="Century Gothic"/>
              </a:rPr>
              <a:t> of the clause in German.</a:t>
            </a:r>
            <a:endParaRPr sz="2000" i="0" u="none" strike="noStrike" cap="none">
              <a:solidFill>
                <a:srgbClr val="FFFFFF"/>
              </a:solidFill>
              <a:latin typeface="Century Gothic"/>
              <a:ea typeface="Century Gothic"/>
              <a:cs typeface="Century Gothic"/>
              <a:sym typeface="Century Gothic"/>
            </a:endParaRPr>
          </a:p>
        </p:txBody>
      </p:sp>
      <p:pic>
        <p:nvPicPr>
          <p:cNvPr id="228" name="Google Shape;228;p20"/>
          <p:cNvPicPr preferRelativeResize="0"/>
          <p:nvPr/>
        </p:nvPicPr>
        <p:blipFill rotWithShape="1">
          <a:blip r:embed="rId5">
            <a:alphaModFix/>
          </a:blip>
          <a:srcRect/>
          <a:stretch/>
        </p:blipFill>
        <p:spPr>
          <a:xfrm>
            <a:off x="6470093" y="2180061"/>
            <a:ext cx="2363478" cy="1856809"/>
          </a:xfrm>
          <a:prstGeom prst="rect">
            <a:avLst/>
          </a:prstGeom>
          <a:noFill/>
          <a:ln>
            <a:noFill/>
          </a:ln>
        </p:spPr>
      </p:pic>
      <p:sp>
        <p:nvSpPr>
          <p:cNvPr id="229" name="Google Shape;229;p20"/>
          <p:cNvSpPr/>
          <p:nvPr/>
        </p:nvSpPr>
        <p:spPr>
          <a:xfrm>
            <a:off x="9175261" y="2019729"/>
            <a:ext cx="2555782" cy="1464231"/>
          </a:xfrm>
          <a:prstGeom prst="wedgeRoundRectCallout">
            <a:avLst>
              <a:gd name="adj1" fmla="val -65731"/>
              <a:gd name="adj2" fmla="val 28250"/>
              <a:gd name="adj3" fmla="val 16667"/>
            </a:avLst>
          </a:prstGeom>
          <a:solidFill>
            <a:srgbClr val="115076"/>
          </a:solidFill>
          <a:ln w="9525" cap="flat" cmpd="sng">
            <a:solidFill>
              <a:srgbClr val="DAA52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Remember!</a:t>
            </a:r>
            <a:endParaRPr sz="2000" i="0" u="none" strike="noStrike" cap="none">
              <a:solidFill>
                <a:srgbClr val="FFFFFF"/>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FFFFFF"/>
                </a:solidFill>
                <a:latin typeface="Century Gothic"/>
                <a:ea typeface="Century Gothic"/>
                <a:cs typeface="Century Gothic"/>
                <a:sym typeface="Century Gothic"/>
              </a:rPr>
              <a:t>Intransitive verbs don’t need an object.</a:t>
            </a:r>
            <a:endParaRPr sz="2000" i="0" u="none" strike="noStrike" cap="none">
              <a:solidFill>
                <a:srgbClr val="FFFFFF"/>
              </a:solidFill>
              <a:latin typeface="Century Gothic"/>
              <a:ea typeface="Century Gothic"/>
              <a:cs typeface="Century Gothic"/>
              <a:sym typeface="Century Gothic"/>
            </a:endParaRPr>
          </a:p>
        </p:txBody>
      </p:sp>
      <p:pic>
        <p:nvPicPr>
          <p:cNvPr id="230" name="Google Shape;230;p20" descr="A picture containing container, box, old, stacked&#10;&#10;Description automatically generated"/>
          <p:cNvPicPr preferRelativeResize="0"/>
          <p:nvPr/>
        </p:nvPicPr>
        <p:blipFill rotWithShape="1">
          <a:blip r:embed="rId6">
            <a:alphaModFix/>
          </a:blip>
          <a:srcRect/>
          <a:stretch/>
        </p:blipFill>
        <p:spPr>
          <a:xfrm>
            <a:off x="5861266" y="4834419"/>
            <a:ext cx="2313427" cy="1349054"/>
          </a:xfrm>
          <a:prstGeom prst="rect">
            <a:avLst/>
          </a:prstGeom>
          <a:noFill/>
          <a:ln>
            <a:noFill/>
          </a:ln>
        </p:spPr>
      </p:pic>
      <p:sp>
        <p:nvSpPr>
          <p:cNvPr id="231" name="Google Shape;231;p20">
            <a:hlinkClick r:id="" action="ppaction://noaction">
              <a:snd r:embed="rId7" name="9.2.1.4 Slide 7 2.wav"/>
            </a:hlinkClick>
          </p:cNvPr>
          <p:cNvSpPr/>
          <p:nvPr/>
        </p:nvSpPr>
        <p:spPr>
          <a:xfrm>
            <a:off x="713625" y="5246738"/>
            <a:ext cx="4898100" cy="524400"/>
          </a:xfrm>
          <a:prstGeom prst="roundRect">
            <a:avLst>
              <a:gd name="adj" fmla="val 16667"/>
            </a:avLst>
          </a:prstGeom>
          <a:solidFill>
            <a:srgbClr val="EBEFF7"/>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2" name="Google Shape;232;p20"/>
          <p:cNvSpPr txBox="1"/>
          <p:nvPr/>
        </p:nvSpPr>
        <p:spPr>
          <a:xfrm>
            <a:off x="794569" y="5278098"/>
            <a:ext cx="5066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Goethe </a:t>
            </a:r>
            <a:r>
              <a:rPr lang="en-GB" sz="2400" b="1">
                <a:solidFill>
                  <a:srgbClr val="115076"/>
                </a:solidFill>
                <a:latin typeface="Century Gothic"/>
                <a:ea typeface="Century Gothic"/>
                <a:cs typeface="Century Gothic"/>
                <a:sym typeface="Century Gothic"/>
              </a:rPr>
              <a:t>ist</a:t>
            </a:r>
            <a:r>
              <a:rPr lang="en-GB" sz="2400">
                <a:solidFill>
                  <a:srgbClr val="115076"/>
                </a:solidFill>
                <a:latin typeface="Century Gothic"/>
                <a:ea typeface="Century Gothic"/>
                <a:cs typeface="Century Gothic"/>
                <a:sym typeface="Century Gothic"/>
              </a:rPr>
              <a:t> in Weimar </a:t>
            </a:r>
            <a:r>
              <a:rPr lang="en-GB" sz="2400" b="1">
                <a:solidFill>
                  <a:srgbClr val="115076"/>
                </a:solidFill>
                <a:latin typeface="Century Gothic"/>
                <a:ea typeface="Century Gothic"/>
                <a:cs typeface="Century Gothic"/>
                <a:sym typeface="Century Gothic"/>
              </a:rPr>
              <a:t>gestorben</a:t>
            </a:r>
            <a:r>
              <a:rPr lang="en-GB" sz="2400">
                <a:solidFill>
                  <a:srgbClr val="115076"/>
                </a:solidFill>
                <a:latin typeface="Century Gothic"/>
                <a:ea typeface="Century Gothic"/>
                <a:cs typeface="Century Gothic"/>
                <a:sym typeface="Century Gothic"/>
              </a:rPr>
              <a:t>.</a:t>
            </a:r>
            <a:endParaRPr sz="2400" b="1" i="0" u="none" strike="noStrike" cap="none">
              <a:solidFill>
                <a:srgbClr val="115076"/>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2"/>
          <p:cNvSpPr txBox="1"/>
          <p:nvPr/>
        </p:nvSpPr>
        <p:spPr>
          <a:xfrm>
            <a:off x="71863" y="1243706"/>
            <a:ext cx="703747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Schreib die Sätze richtig.</a:t>
            </a:r>
            <a:endParaRPr>
              <a:latin typeface="Century Gothic"/>
              <a:ea typeface="Century Gothic"/>
              <a:cs typeface="Century Gothic"/>
              <a:sym typeface="Century Gothic"/>
            </a:endParaRPr>
          </a:p>
        </p:txBody>
      </p:sp>
      <p:pic>
        <p:nvPicPr>
          <p:cNvPr id="261" name="Google Shape;261;p22"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62" name="Google Shape;262;p22"/>
          <p:cNvSpPr txBox="1">
            <a:spLocks noGrp="1"/>
          </p:cNvSpPr>
          <p:nvPr>
            <p:ph type="title"/>
          </p:nvPr>
        </p:nvSpPr>
        <p:spPr>
          <a:xfrm>
            <a:off x="0" y="294041"/>
            <a:ext cx="651933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Johann Wolfgang von Goethe</a:t>
            </a:r>
            <a:endParaRPr sz="3200" b="1">
              <a:solidFill>
                <a:schemeClr val="lt1"/>
              </a:solidFill>
            </a:endParaRPr>
          </a:p>
        </p:txBody>
      </p:sp>
      <p:sp>
        <p:nvSpPr>
          <p:cNvPr id="263" name="Google Shape;263;p22"/>
          <p:cNvSpPr/>
          <p:nvPr/>
        </p:nvSpPr>
        <p:spPr>
          <a:xfrm>
            <a:off x="10310192" y="247046"/>
            <a:ext cx="164713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lesen</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264" name="Google Shape;264;p22"/>
          <p:cNvGraphicFramePr/>
          <p:nvPr/>
        </p:nvGraphicFramePr>
        <p:xfrm>
          <a:off x="1139508" y="1947174"/>
          <a:ext cx="7373175" cy="4158425"/>
        </p:xfrm>
        <a:graphic>
          <a:graphicData uri="http://schemas.openxmlformats.org/drawingml/2006/table">
            <a:tbl>
              <a:tblPr>
                <a:noFill/>
              </a:tblPr>
              <a:tblGrid>
                <a:gridCol w="7373175">
                  <a:extLst>
                    <a:ext uri="{9D8B030D-6E8A-4147-A177-3AD203B41FA5}">
                      <a16:colId xmlns:a16="http://schemas.microsoft.com/office/drawing/2014/main" val="20000"/>
                    </a:ext>
                  </a:extLst>
                </a:gridCol>
              </a:tblGrid>
              <a:tr h="254000">
                <a:tc>
                  <a:txBody>
                    <a:bodyPr/>
                    <a:lstStyle/>
                    <a:p>
                      <a:pPr marL="0" marR="0" lvl="0" indent="0" algn="l" rtl="0">
                        <a:lnSpc>
                          <a:spcPct val="150000"/>
                        </a:lnSpc>
                        <a:spcBef>
                          <a:spcPts val="0"/>
                        </a:spcBef>
                        <a:spcAft>
                          <a:spcPts val="0"/>
                        </a:spcAft>
                        <a:buNone/>
                      </a:pPr>
                      <a:r>
                        <a:rPr lang="en-GB" sz="2000" b="0" i="0" dirty="0">
                          <a:solidFill>
                            <a:srgbClr val="115076"/>
                          </a:solidFill>
                          <a:latin typeface="Century Gothic" panose="020B0502020202020204" pitchFamily="34" charset="0"/>
                        </a:rPr>
                        <a:t>Er </a:t>
                      </a:r>
                      <a:r>
                        <a:rPr lang="en-GB" sz="2000" b="0" i="0" dirty="0" err="1">
                          <a:solidFill>
                            <a:srgbClr val="115076"/>
                          </a:solidFill>
                          <a:latin typeface="Century Gothic" panose="020B0502020202020204" pitchFamily="34" charset="0"/>
                        </a:rPr>
                        <a:t>ist</a:t>
                      </a:r>
                      <a:r>
                        <a:rPr lang="en-GB" sz="2000" b="0" i="0" dirty="0">
                          <a:solidFill>
                            <a:srgbClr val="115076"/>
                          </a:solidFill>
                          <a:latin typeface="Century Gothic" panose="020B0502020202020204" pitchFamily="34" charset="0"/>
                        </a:rPr>
                        <a:t> in Frankfurt </a:t>
                      </a:r>
                      <a:r>
                        <a:rPr lang="en-GB" sz="2000" b="0" i="0" dirty="0" err="1">
                          <a:solidFill>
                            <a:srgbClr val="115076"/>
                          </a:solidFill>
                          <a:latin typeface="Century Gothic" panose="020B0502020202020204" pitchFamily="34" charset="0"/>
                        </a:rPr>
                        <a:t>aufgewachsen</a:t>
                      </a:r>
                      <a:r>
                        <a:rPr lang="en-GB" sz="2000" b="0" i="0" dirty="0">
                          <a:solidFill>
                            <a:srgbClr val="115076"/>
                          </a:solidFill>
                          <a:latin typeface="Century Gothic" panose="020B0502020202020204" pitchFamily="34" charset="0"/>
                        </a:rPr>
                        <a:t> / </a:t>
                      </a:r>
                      <a:r>
                        <a:rPr lang="en-GB" sz="2000" b="0" i="0" dirty="0" err="1">
                          <a:solidFill>
                            <a:srgbClr val="115076"/>
                          </a:solidFill>
                          <a:latin typeface="Century Gothic" panose="020B0502020202020204" pitchFamily="34" charset="0"/>
                        </a:rPr>
                        <a:t>gelebt</a:t>
                      </a:r>
                      <a:r>
                        <a:rPr lang="en-GB" sz="2000" b="0" i="0" dirty="0">
                          <a:solidFill>
                            <a:srgbClr val="115076"/>
                          </a:solidFill>
                          <a:latin typeface="Century Gothic" panose="020B0502020202020204" pitchFamily="34" charset="0"/>
                        </a:rPr>
                        <a:t>.</a:t>
                      </a:r>
                      <a:br>
                        <a:rPr lang="en-GB" sz="2000" b="0" i="0" dirty="0">
                          <a:solidFill>
                            <a:srgbClr val="115076"/>
                          </a:solidFill>
                          <a:latin typeface="Century Gothic" panose="020B0502020202020204" pitchFamily="34" charset="0"/>
                        </a:rPr>
                      </a:br>
                      <a:r>
                        <a:rPr lang="en-GB" sz="2000" b="0" i="0" dirty="0">
                          <a:solidFill>
                            <a:srgbClr val="115076"/>
                          </a:solidFill>
                          <a:latin typeface="Century Gothic" panose="020B0502020202020204" pitchFamily="34" charset="0"/>
                        </a:rPr>
                        <a:t>Er </a:t>
                      </a:r>
                      <a:r>
                        <a:rPr lang="en-GB" sz="2000" b="0" i="0" dirty="0" err="1">
                          <a:solidFill>
                            <a:srgbClr val="115076"/>
                          </a:solidFill>
                          <a:latin typeface="Century Gothic" panose="020B0502020202020204" pitchFamily="34" charset="0"/>
                        </a:rPr>
                        <a:t>ist</a:t>
                      </a:r>
                      <a:r>
                        <a:rPr lang="en-GB" sz="2000" b="0" i="0" dirty="0">
                          <a:solidFill>
                            <a:srgbClr val="115076"/>
                          </a:solidFill>
                          <a:latin typeface="Century Gothic" panose="020B0502020202020204" pitchFamily="34" charset="0"/>
                        </a:rPr>
                        <a:t> Dichter </a:t>
                      </a:r>
                      <a:r>
                        <a:rPr lang="en-GB" sz="2000" b="0" i="0" dirty="0" err="1">
                          <a:solidFill>
                            <a:srgbClr val="115076"/>
                          </a:solidFill>
                          <a:latin typeface="Century Gothic" panose="020B0502020202020204" pitchFamily="34" charset="0"/>
                        </a:rPr>
                        <a:t>geworden</a:t>
                      </a:r>
                      <a:r>
                        <a:rPr lang="en-GB" sz="2000" b="0" i="0" dirty="0">
                          <a:solidFill>
                            <a:srgbClr val="115076"/>
                          </a:solidFill>
                          <a:latin typeface="Century Gothic" panose="020B0502020202020204" pitchFamily="34" charset="0"/>
                        </a:rPr>
                        <a:t> / </a:t>
                      </a:r>
                      <a:r>
                        <a:rPr lang="en-GB" sz="2000" b="0" i="0" dirty="0" err="1">
                          <a:solidFill>
                            <a:srgbClr val="115076"/>
                          </a:solidFill>
                          <a:latin typeface="Century Gothic" panose="020B0502020202020204" pitchFamily="34" charset="0"/>
                        </a:rPr>
                        <a:t>bekommen</a:t>
                      </a:r>
                      <a:r>
                        <a:rPr lang="en-GB" sz="2000" b="0" i="0" dirty="0">
                          <a:solidFill>
                            <a:srgbClr val="115076"/>
                          </a:solidFill>
                          <a:latin typeface="Century Gothic" panose="020B0502020202020204" pitchFamily="34" charset="0"/>
                        </a:rPr>
                        <a:t>.</a:t>
                      </a:r>
                      <a:br>
                        <a:rPr lang="en-GB" sz="2000" b="0" i="0" dirty="0">
                          <a:solidFill>
                            <a:srgbClr val="115076"/>
                          </a:solidFill>
                          <a:latin typeface="Century Gothic" panose="020B0502020202020204" pitchFamily="34" charset="0"/>
                        </a:rPr>
                      </a:br>
                      <a:r>
                        <a:rPr lang="en-GB" sz="2000" b="0" i="0" dirty="0">
                          <a:solidFill>
                            <a:srgbClr val="115076"/>
                          </a:solidFill>
                          <a:latin typeface="Century Gothic" panose="020B0502020202020204" pitchFamily="34" charset="0"/>
                        </a:rPr>
                        <a:t>Er hat </a:t>
                      </a:r>
                      <a:r>
                        <a:rPr lang="en-GB" sz="2000" b="0" i="0" dirty="0" err="1">
                          <a:solidFill>
                            <a:srgbClr val="115076"/>
                          </a:solidFill>
                          <a:latin typeface="Century Gothic" panose="020B0502020202020204" pitchFamily="34" charset="0"/>
                        </a:rPr>
                        <a:t>viele</a:t>
                      </a:r>
                      <a:r>
                        <a:rPr lang="en-GB" sz="2000" b="0" i="0" dirty="0">
                          <a:solidFill>
                            <a:srgbClr val="115076"/>
                          </a:solidFill>
                          <a:latin typeface="Century Gothic" panose="020B0502020202020204" pitchFamily="34" charset="0"/>
                        </a:rPr>
                        <a:t> </a:t>
                      </a:r>
                      <a:r>
                        <a:rPr lang="en-GB" sz="2000" b="0" i="0" dirty="0" err="1">
                          <a:solidFill>
                            <a:srgbClr val="115076"/>
                          </a:solidFill>
                          <a:latin typeface="Century Gothic" panose="020B0502020202020204" pitchFamily="34" charset="0"/>
                        </a:rPr>
                        <a:t>Bücher</a:t>
                      </a:r>
                      <a:r>
                        <a:rPr lang="en-GB" sz="2000" b="0" i="0" dirty="0">
                          <a:solidFill>
                            <a:srgbClr val="115076"/>
                          </a:solidFill>
                          <a:latin typeface="Century Gothic" panose="020B0502020202020204" pitchFamily="34" charset="0"/>
                        </a:rPr>
                        <a:t> </a:t>
                      </a:r>
                      <a:r>
                        <a:rPr lang="en-GB" sz="2000" b="0" i="0" dirty="0" err="1">
                          <a:solidFill>
                            <a:srgbClr val="115076"/>
                          </a:solidFill>
                          <a:latin typeface="Century Gothic" panose="020B0502020202020204" pitchFamily="34" charset="0"/>
                        </a:rPr>
                        <a:t>geschrieben</a:t>
                      </a:r>
                      <a:r>
                        <a:rPr lang="en-GB" sz="2000" b="0" i="0" dirty="0">
                          <a:solidFill>
                            <a:srgbClr val="115076"/>
                          </a:solidFill>
                          <a:latin typeface="Century Gothic" panose="020B0502020202020204" pitchFamily="34" charset="0"/>
                        </a:rPr>
                        <a:t> / </a:t>
                      </a:r>
                      <a:r>
                        <a:rPr lang="en-GB" sz="2000" b="0" i="0" dirty="0" err="1">
                          <a:solidFill>
                            <a:srgbClr val="115076"/>
                          </a:solidFill>
                          <a:latin typeface="Century Gothic" panose="020B0502020202020204" pitchFamily="34" charset="0"/>
                        </a:rPr>
                        <a:t>gewesen</a:t>
                      </a:r>
                      <a:r>
                        <a:rPr lang="en-GB" sz="2000" b="0" i="0" dirty="0">
                          <a:solidFill>
                            <a:srgbClr val="115076"/>
                          </a:solidFill>
                          <a:latin typeface="Century Gothic" panose="020B0502020202020204" pitchFamily="34" charset="0"/>
                        </a:rPr>
                        <a:t>, die </a:t>
                      </a:r>
                      <a:r>
                        <a:rPr lang="en-GB" sz="2000" b="0" i="0" dirty="0" err="1">
                          <a:solidFill>
                            <a:srgbClr val="115076"/>
                          </a:solidFill>
                          <a:latin typeface="Century Gothic" panose="020B0502020202020204" pitchFamily="34" charset="0"/>
                        </a:rPr>
                        <a:t>heute</a:t>
                      </a:r>
                      <a:r>
                        <a:rPr lang="en-GB" sz="2000" b="0" i="0" dirty="0">
                          <a:solidFill>
                            <a:srgbClr val="115076"/>
                          </a:solidFill>
                          <a:latin typeface="Century Gothic" panose="020B0502020202020204" pitchFamily="34" charset="0"/>
                        </a:rPr>
                        <a:t> </a:t>
                      </a:r>
                      <a:r>
                        <a:rPr lang="en-GB" sz="2000" b="0" i="0" dirty="0" err="1">
                          <a:solidFill>
                            <a:srgbClr val="115076"/>
                          </a:solidFill>
                          <a:latin typeface="Century Gothic" panose="020B0502020202020204" pitchFamily="34" charset="0"/>
                        </a:rPr>
                        <a:t>noch</a:t>
                      </a:r>
                      <a:r>
                        <a:rPr lang="en-GB" sz="2000" b="0" i="0" dirty="0">
                          <a:solidFill>
                            <a:srgbClr val="115076"/>
                          </a:solidFill>
                          <a:latin typeface="Century Gothic" panose="020B0502020202020204" pitchFamily="34" charset="0"/>
                        </a:rPr>
                        <a:t> </a:t>
                      </a:r>
                      <a:r>
                        <a:rPr lang="en-GB" sz="2000" b="0" i="0" dirty="0" err="1">
                          <a:solidFill>
                            <a:srgbClr val="115076"/>
                          </a:solidFill>
                          <a:latin typeface="Century Gothic" panose="020B0502020202020204" pitchFamily="34" charset="0"/>
                        </a:rPr>
                        <a:t>bekannt</a:t>
                      </a:r>
                      <a:r>
                        <a:rPr lang="en-GB" sz="2000" b="0" i="0" dirty="0">
                          <a:solidFill>
                            <a:srgbClr val="115076"/>
                          </a:solidFill>
                          <a:latin typeface="Century Gothic" panose="020B0502020202020204" pitchFamily="34" charset="0"/>
                        </a:rPr>
                        <a:t> </a:t>
                      </a:r>
                      <a:r>
                        <a:rPr lang="en-GB" sz="2000" b="0" i="0" dirty="0" err="1">
                          <a:solidFill>
                            <a:srgbClr val="115076"/>
                          </a:solidFill>
                          <a:latin typeface="Century Gothic" panose="020B0502020202020204" pitchFamily="34" charset="0"/>
                        </a:rPr>
                        <a:t>sind</a:t>
                      </a:r>
                      <a:r>
                        <a:rPr lang="en-GB" sz="2000" b="0" i="0" dirty="0">
                          <a:solidFill>
                            <a:srgbClr val="115076"/>
                          </a:solidFill>
                          <a:latin typeface="Century Gothic" panose="020B0502020202020204" pitchFamily="34" charset="0"/>
                        </a:rPr>
                        <a:t>.</a:t>
                      </a:r>
                      <a:br>
                        <a:rPr lang="en-GB" sz="2000" b="0" i="0" dirty="0">
                          <a:solidFill>
                            <a:srgbClr val="115076"/>
                          </a:solidFill>
                          <a:latin typeface="Century Gothic" panose="020B0502020202020204" pitchFamily="34" charset="0"/>
                        </a:rPr>
                      </a:br>
                      <a:r>
                        <a:rPr lang="en-GB" sz="2000" b="0" i="0" dirty="0">
                          <a:solidFill>
                            <a:srgbClr val="115076"/>
                          </a:solidFill>
                          <a:latin typeface="Century Gothic" panose="020B0502020202020204" pitchFamily="34" charset="0"/>
                        </a:rPr>
                        <a:t>Er </a:t>
                      </a:r>
                      <a:r>
                        <a:rPr lang="en-GB" sz="2000" b="0" i="0" dirty="0" err="1">
                          <a:solidFill>
                            <a:srgbClr val="115076"/>
                          </a:solidFill>
                          <a:latin typeface="Century Gothic" panose="020B0502020202020204" pitchFamily="34" charset="0"/>
                        </a:rPr>
                        <a:t>ist</a:t>
                      </a:r>
                      <a:r>
                        <a:rPr lang="en-GB" sz="2000" b="0" i="0" dirty="0">
                          <a:solidFill>
                            <a:srgbClr val="115076"/>
                          </a:solidFill>
                          <a:latin typeface="Century Gothic" panose="020B0502020202020204" pitchFamily="34" charset="0"/>
                        </a:rPr>
                        <a:t> </a:t>
                      </a:r>
                      <a:r>
                        <a:rPr lang="en-GB" sz="2000" b="0" i="0" dirty="0" err="1">
                          <a:solidFill>
                            <a:srgbClr val="115076"/>
                          </a:solidFill>
                          <a:latin typeface="Century Gothic" panose="020B0502020202020204" pitchFamily="34" charset="0"/>
                        </a:rPr>
                        <a:t>später</a:t>
                      </a:r>
                      <a:r>
                        <a:rPr lang="en-GB" sz="2000" b="0" i="0" dirty="0">
                          <a:solidFill>
                            <a:srgbClr val="115076"/>
                          </a:solidFill>
                          <a:latin typeface="Century Gothic" panose="020B0502020202020204" pitchFamily="34" charset="0"/>
                        </a:rPr>
                        <a:t> </a:t>
                      </a:r>
                      <a:r>
                        <a:rPr lang="en-GB" sz="2000" b="0" i="0" dirty="0" err="1">
                          <a:solidFill>
                            <a:srgbClr val="115076"/>
                          </a:solidFill>
                          <a:latin typeface="Century Gothic" panose="020B0502020202020204" pitchFamily="34" charset="0"/>
                        </a:rPr>
                        <a:t>auch</a:t>
                      </a:r>
                      <a:r>
                        <a:rPr lang="en-GB" sz="2000" b="0" i="0" dirty="0">
                          <a:solidFill>
                            <a:srgbClr val="115076"/>
                          </a:solidFill>
                          <a:latin typeface="Century Gothic" panose="020B0502020202020204" pitchFamily="34" charset="0"/>
                        </a:rPr>
                        <a:t> </a:t>
                      </a:r>
                      <a:r>
                        <a:rPr lang="en-GB" sz="2000" b="0" i="0" dirty="0" err="1">
                          <a:solidFill>
                            <a:srgbClr val="115076"/>
                          </a:solidFill>
                          <a:latin typeface="Century Gothic" panose="020B0502020202020204" pitchFamily="34" charset="0"/>
                        </a:rPr>
                        <a:t>Politiker</a:t>
                      </a:r>
                      <a:r>
                        <a:rPr lang="en-GB" sz="2000" b="0" i="0" dirty="0">
                          <a:solidFill>
                            <a:srgbClr val="115076"/>
                          </a:solidFill>
                          <a:latin typeface="Century Gothic" panose="020B0502020202020204" pitchFamily="34" charset="0"/>
                        </a:rPr>
                        <a:t> </a:t>
                      </a:r>
                      <a:r>
                        <a:rPr lang="en-GB" sz="2000" b="0" i="0" dirty="0" err="1">
                          <a:solidFill>
                            <a:srgbClr val="115076"/>
                          </a:solidFill>
                          <a:latin typeface="Century Gothic" panose="020B0502020202020204" pitchFamily="34" charset="0"/>
                        </a:rPr>
                        <a:t>gearbeitet</a:t>
                      </a:r>
                      <a:r>
                        <a:rPr lang="en-GB" sz="2000" b="0" i="0" dirty="0">
                          <a:solidFill>
                            <a:srgbClr val="115076"/>
                          </a:solidFill>
                          <a:latin typeface="Century Gothic" panose="020B0502020202020204" pitchFamily="34" charset="0"/>
                        </a:rPr>
                        <a:t> / </a:t>
                      </a:r>
                      <a:r>
                        <a:rPr lang="en-GB" sz="2000" b="0" i="0" dirty="0" err="1">
                          <a:solidFill>
                            <a:srgbClr val="115076"/>
                          </a:solidFill>
                          <a:latin typeface="Century Gothic" panose="020B0502020202020204" pitchFamily="34" charset="0"/>
                        </a:rPr>
                        <a:t>gewesen</a:t>
                      </a:r>
                      <a:r>
                        <a:rPr lang="en-GB" sz="2000" b="0" i="0" dirty="0">
                          <a:solidFill>
                            <a:srgbClr val="115076"/>
                          </a:solidFill>
                          <a:latin typeface="Century Gothic" panose="020B0502020202020204" pitchFamily="34" charset="0"/>
                        </a:rPr>
                        <a:t>.</a:t>
                      </a:r>
                      <a:endParaRPr b="0" i="0" dirty="0">
                        <a:latin typeface="Century Gothic" panose="020B0502020202020204" pitchFamily="34" charset="0"/>
                      </a:endParaRPr>
                    </a:p>
                    <a:p>
                      <a:pPr marL="0" marR="0" lvl="0" indent="0" algn="l" rtl="0">
                        <a:lnSpc>
                          <a:spcPct val="150000"/>
                        </a:lnSpc>
                        <a:spcBef>
                          <a:spcPts val="800"/>
                        </a:spcBef>
                        <a:spcAft>
                          <a:spcPts val="0"/>
                        </a:spcAft>
                        <a:buNone/>
                      </a:pPr>
                      <a:r>
                        <a:rPr lang="en-GB" sz="2000" b="0" i="0" u="none" strike="noStrike" cap="none" dirty="0">
                          <a:solidFill>
                            <a:srgbClr val="115076"/>
                          </a:solidFill>
                          <a:latin typeface="Century Gothic" panose="020B0502020202020204" pitchFamily="34" charset="0"/>
                        </a:rPr>
                        <a:t>Er hat </a:t>
                      </a:r>
                      <a:r>
                        <a:rPr lang="en-GB" sz="2000" b="0" i="0" u="none" strike="noStrike" cap="none" dirty="0" err="1">
                          <a:solidFill>
                            <a:srgbClr val="115076"/>
                          </a:solidFill>
                          <a:latin typeface="Century Gothic" panose="020B0502020202020204" pitchFamily="34" charset="0"/>
                        </a:rPr>
                        <a:t>zwei</a:t>
                      </a:r>
                      <a:r>
                        <a:rPr lang="en-GB" sz="2000" b="0" i="0" u="none" strike="noStrike" cap="none" dirty="0">
                          <a:solidFill>
                            <a:srgbClr val="115076"/>
                          </a:solidFill>
                          <a:latin typeface="Century Gothic" panose="020B0502020202020204" pitchFamily="34" charset="0"/>
                        </a:rPr>
                        <a:t> Jahre in </a:t>
                      </a:r>
                      <a:r>
                        <a:rPr lang="en-GB" sz="2000" b="0" i="0" u="none" strike="noStrike" cap="none" dirty="0" err="1">
                          <a:solidFill>
                            <a:srgbClr val="115076"/>
                          </a:solidFill>
                          <a:latin typeface="Century Gothic" panose="020B0502020202020204" pitchFamily="34" charset="0"/>
                        </a:rPr>
                        <a:t>Italien</a:t>
                      </a:r>
                      <a:r>
                        <a:rPr lang="en-GB" sz="2000" b="0" i="0" u="none" strike="noStrike" cap="none" dirty="0">
                          <a:solidFill>
                            <a:srgbClr val="115076"/>
                          </a:solidFill>
                          <a:latin typeface="Century Gothic" panose="020B0502020202020204" pitchFamily="34" charset="0"/>
                        </a:rPr>
                        <a:t> </a:t>
                      </a:r>
                      <a:r>
                        <a:rPr lang="en-GB" sz="2000" b="0" i="0" u="none" strike="noStrike" cap="none" dirty="0" err="1">
                          <a:solidFill>
                            <a:srgbClr val="115076"/>
                          </a:solidFill>
                          <a:latin typeface="Century Gothic" panose="020B0502020202020204" pitchFamily="34" charset="0"/>
                        </a:rPr>
                        <a:t>gereist</a:t>
                      </a:r>
                      <a:r>
                        <a:rPr lang="en-GB" sz="2000" b="0" i="0" u="none" strike="noStrike" cap="none" dirty="0">
                          <a:solidFill>
                            <a:srgbClr val="115076"/>
                          </a:solidFill>
                          <a:latin typeface="Century Gothic" panose="020B0502020202020204" pitchFamily="34" charset="0"/>
                        </a:rPr>
                        <a:t> / </a:t>
                      </a:r>
                      <a:r>
                        <a:rPr lang="en-GB" sz="2000" b="0" i="0" u="none" strike="noStrike" cap="none" dirty="0" err="1">
                          <a:solidFill>
                            <a:srgbClr val="115076"/>
                          </a:solidFill>
                          <a:latin typeface="Century Gothic" panose="020B0502020202020204" pitchFamily="34" charset="0"/>
                        </a:rPr>
                        <a:t>verbracht</a:t>
                      </a:r>
                      <a:r>
                        <a:rPr lang="en-GB" sz="2000" b="0" i="0" u="none" strike="noStrike" cap="none" dirty="0">
                          <a:solidFill>
                            <a:srgbClr val="115076"/>
                          </a:solidFill>
                          <a:latin typeface="Century Gothic" panose="020B0502020202020204" pitchFamily="34" charset="0"/>
                        </a:rPr>
                        <a:t>.</a:t>
                      </a:r>
                      <a:br>
                        <a:rPr lang="en-GB" sz="2000" b="0" i="0" u="none" strike="noStrike" cap="none" dirty="0">
                          <a:solidFill>
                            <a:srgbClr val="115076"/>
                          </a:solidFill>
                          <a:latin typeface="Century Gothic" panose="020B0502020202020204" pitchFamily="34" charset="0"/>
                        </a:rPr>
                      </a:br>
                      <a:r>
                        <a:rPr lang="en-GB" sz="2000" b="0" i="0" u="none" strike="noStrike" cap="none" dirty="0">
                          <a:solidFill>
                            <a:srgbClr val="115076"/>
                          </a:solidFill>
                          <a:latin typeface="Century Gothic" panose="020B0502020202020204" pitchFamily="34" charset="0"/>
                        </a:rPr>
                        <a:t>Er </a:t>
                      </a:r>
                      <a:r>
                        <a:rPr lang="en-GB" sz="2000" b="0" i="0" u="none" strike="noStrike" cap="none" dirty="0" err="1">
                          <a:solidFill>
                            <a:srgbClr val="115076"/>
                          </a:solidFill>
                          <a:latin typeface="Century Gothic" panose="020B0502020202020204" pitchFamily="34" charset="0"/>
                        </a:rPr>
                        <a:t>ist</a:t>
                      </a:r>
                      <a:r>
                        <a:rPr lang="en-GB" sz="2000" b="0" i="0" u="none" strike="noStrike" cap="none" dirty="0">
                          <a:solidFill>
                            <a:srgbClr val="115076"/>
                          </a:solidFill>
                          <a:latin typeface="Century Gothic" panose="020B0502020202020204" pitchFamily="34" charset="0"/>
                        </a:rPr>
                        <a:t> </a:t>
                      </a:r>
                      <a:r>
                        <a:rPr lang="en-GB" sz="2000" b="0" i="0" u="none" strike="noStrike" cap="none" dirty="0" err="1">
                          <a:solidFill>
                            <a:srgbClr val="115076"/>
                          </a:solidFill>
                          <a:latin typeface="Century Gothic" panose="020B0502020202020204" pitchFamily="34" charset="0"/>
                        </a:rPr>
                        <a:t>Polyglott</a:t>
                      </a:r>
                      <a:r>
                        <a:rPr lang="en-GB" sz="2000" b="0" i="0" u="none" strike="noStrike" cap="none" dirty="0">
                          <a:solidFill>
                            <a:srgbClr val="115076"/>
                          </a:solidFill>
                          <a:latin typeface="Century Gothic" panose="020B0502020202020204" pitchFamily="34" charset="0"/>
                        </a:rPr>
                        <a:t>* </a:t>
                      </a:r>
                      <a:r>
                        <a:rPr lang="en-GB" sz="2000" b="0" i="0" u="none" strike="noStrike" cap="none" dirty="0" err="1">
                          <a:solidFill>
                            <a:srgbClr val="115076"/>
                          </a:solidFill>
                          <a:latin typeface="Century Gothic" panose="020B0502020202020204" pitchFamily="34" charset="0"/>
                        </a:rPr>
                        <a:t>gelernt</a:t>
                      </a:r>
                      <a:r>
                        <a:rPr lang="en-GB" sz="2000" b="0" i="0" u="none" strike="noStrike" cap="none" dirty="0">
                          <a:solidFill>
                            <a:srgbClr val="115076"/>
                          </a:solidFill>
                          <a:latin typeface="Century Gothic" panose="020B0502020202020204" pitchFamily="34" charset="0"/>
                        </a:rPr>
                        <a:t> / </a:t>
                      </a:r>
                      <a:r>
                        <a:rPr lang="en-GB" sz="2000" b="0" i="0" u="none" strike="noStrike" cap="none" dirty="0" err="1">
                          <a:solidFill>
                            <a:srgbClr val="115076"/>
                          </a:solidFill>
                          <a:latin typeface="Century Gothic" panose="020B0502020202020204" pitchFamily="34" charset="0"/>
                        </a:rPr>
                        <a:t>gewesen</a:t>
                      </a:r>
                      <a:r>
                        <a:rPr lang="en-GB" sz="2000" b="0" i="0" u="none" strike="noStrike" cap="none" dirty="0">
                          <a:solidFill>
                            <a:srgbClr val="115076"/>
                          </a:solidFill>
                          <a:latin typeface="Century Gothic" panose="020B0502020202020204" pitchFamily="34" charset="0"/>
                        </a:rPr>
                        <a:t>.  </a:t>
                      </a:r>
                      <a:br>
                        <a:rPr lang="en-GB" sz="2000" b="0" i="0" u="none" strike="noStrike" cap="none" dirty="0">
                          <a:solidFill>
                            <a:srgbClr val="115076"/>
                          </a:solidFill>
                          <a:latin typeface="Century Gothic" panose="020B0502020202020204" pitchFamily="34" charset="0"/>
                        </a:rPr>
                      </a:br>
                      <a:r>
                        <a:rPr lang="en-GB" sz="2000" b="0" i="0" u="none" strike="noStrike" cap="none" dirty="0">
                          <a:solidFill>
                            <a:srgbClr val="115076"/>
                          </a:solidFill>
                          <a:latin typeface="Century Gothic" panose="020B0502020202020204" pitchFamily="34" charset="0"/>
                        </a:rPr>
                        <a:t>Er hat </a:t>
                      </a:r>
                      <a:r>
                        <a:rPr lang="en-GB" sz="2000" b="0" i="0" u="none" strike="noStrike" cap="none" dirty="0" err="1">
                          <a:solidFill>
                            <a:srgbClr val="115076"/>
                          </a:solidFill>
                          <a:latin typeface="Century Gothic" panose="020B0502020202020204" pitchFamily="34" charset="0"/>
                        </a:rPr>
                        <a:t>ein</a:t>
                      </a:r>
                      <a:r>
                        <a:rPr lang="en-GB" sz="2000" b="0" i="0" u="none" strike="noStrike" cap="none" dirty="0">
                          <a:solidFill>
                            <a:srgbClr val="115076"/>
                          </a:solidFill>
                          <a:latin typeface="Century Gothic" panose="020B0502020202020204" pitchFamily="34" charset="0"/>
                        </a:rPr>
                        <a:t> </a:t>
                      </a:r>
                      <a:r>
                        <a:rPr lang="en-GB" sz="2000" b="0" i="0" u="none" strike="noStrike" cap="none" dirty="0" err="1">
                          <a:solidFill>
                            <a:srgbClr val="115076"/>
                          </a:solidFill>
                          <a:latin typeface="Century Gothic" panose="020B0502020202020204" pitchFamily="34" charset="0"/>
                        </a:rPr>
                        <a:t>ziemlich</a:t>
                      </a:r>
                      <a:r>
                        <a:rPr lang="en-GB" sz="2000" b="0" i="0" u="none" strike="noStrike" cap="none" dirty="0">
                          <a:solidFill>
                            <a:srgbClr val="115076"/>
                          </a:solidFill>
                          <a:latin typeface="Century Gothic" panose="020B0502020202020204" pitchFamily="34" charset="0"/>
                        </a:rPr>
                        <a:t> </a:t>
                      </a:r>
                      <a:r>
                        <a:rPr lang="en-GB" sz="2000" b="0" i="0" u="none" strike="noStrike" cap="none" dirty="0" err="1">
                          <a:solidFill>
                            <a:srgbClr val="115076"/>
                          </a:solidFill>
                          <a:latin typeface="Century Gothic" panose="020B0502020202020204" pitchFamily="34" charset="0"/>
                        </a:rPr>
                        <a:t>langes</a:t>
                      </a:r>
                      <a:r>
                        <a:rPr lang="en-GB" sz="2000" b="0" i="0" u="none" strike="noStrike" cap="none" dirty="0">
                          <a:solidFill>
                            <a:srgbClr val="115076"/>
                          </a:solidFill>
                          <a:latin typeface="Century Gothic" panose="020B0502020202020204" pitchFamily="34" charset="0"/>
                        </a:rPr>
                        <a:t> Leben </a:t>
                      </a:r>
                      <a:r>
                        <a:rPr lang="en-GB" sz="2000" b="0" i="0" u="none" strike="noStrike" cap="none" dirty="0" err="1">
                          <a:solidFill>
                            <a:srgbClr val="115076"/>
                          </a:solidFill>
                          <a:latin typeface="Century Gothic" panose="020B0502020202020204" pitchFamily="34" charset="0"/>
                        </a:rPr>
                        <a:t>gelebt</a:t>
                      </a:r>
                      <a:r>
                        <a:rPr lang="en-GB" sz="2000" b="0" i="0" u="none" strike="noStrike" cap="none" dirty="0">
                          <a:solidFill>
                            <a:srgbClr val="115076"/>
                          </a:solidFill>
                          <a:latin typeface="Century Gothic" panose="020B0502020202020204" pitchFamily="34" charset="0"/>
                        </a:rPr>
                        <a:t> / </a:t>
                      </a:r>
                      <a:r>
                        <a:rPr lang="en-GB" sz="2000" b="0" i="0" u="none" strike="noStrike" cap="none" dirty="0" err="1">
                          <a:solidFill>
                            <a:srgbClr val="115076"/>
                          </a:solidFill>
                          <a:latin typeface="Century Gothic" panose="020B0502020202020204" pitchFamily="34" charset="0"/>
                        </a:rPr>
                        <a:t>geworden</a:t>
                      </a:r>
                      <a:r>
                        <a:rPr lang="en-GB" sz="2000" b="0" i="0" u="none" strike="noStrike" cap="none" dirty="0">
                          <a:solidFill>
                            <a:srgbClr val="115076"/>
                          </a:solidFill>
                          <a:latin typeface="Century Gothic" panose="020B0502020202020204" pitchFamily="34" charset="0"/>
                        </a:rPr>
                        <a:t>.</a:t>
                      </a:r>
                      <a:br>
                        <a:rPr lang="en-GB" sz="2000" b="0" i="0" u="none" strike="noStrike" cap="none" dirty="0">
                          <a:solidFill>
                            <a:srgbClr val="115076"/>
                          </a:solidFill>
                          <a:latin typeface="Century Gothic" panose="020B0502020202020204" pitchFamily="34" charset="0"/>
                        </a:rPr>
                      </a:br>
                      <a:r>
                        <a:rPr lang="en-GB" sz="2000" b="0" i="0" u="none" strike="noStrike" cap="none" dirty="0">
                          <a:solidFill>
                            <a:srgbClr val="115076"/>
                          </a:solidFill>
                          <a:latin typeface="Century Gothic" panose="020B0502020202020204" pitchFamily="34" charset="0"/>
                        </a:rPr>
                        <a:t>Er </a:t>
                      </a:r>
                      <a:r>
                        <a:rPr lang="en-GB" sz="2000" b="0" i="0" u="none" strike="noStrike" cap="none" dirty="0" err="1">
                          <a:solidFill>
                            <a:srgbClr val="115076"/>
                          </a:solidFill>
                          <a:latin typeface="Century Gothic" panose="020B0502020202020204" pitchFamily="34" charset="0"/>
                        </a:rPr>
                        <a:t>ist</a:t>
                      </a:r>
                      <a:r>
                        <a:rPr lang="en-GB" sz="2000" b="0" i="0" u="none" strike="noStrike" cap="none" dirty="0">
                          <a:solidFill>
                            <a:srgbClr val="115076"/>
                          </a:solidFill>
                          <a:latin typeface="Century Gothic" panose="020B0502020202020204" pitchFamily="34" charset="0"/>
                        </a:rPr>
                        <a:t> in Weimar </a:t>
                      </a:r>
                      <a:r>
                        <a:rPr lang="en-GB" sz="2000" b="0" i="0" u="none" strike="noStrike" cap="none" dirty="0" err="1">
                          <a:solidFill>
                            <a:srgbClr val="115076"/>
                          </a:solidFill>
                          <a:latin typeface="Century Gothic" panose="020B0502020202020204" pitchFamily="34" charset="0"/>
                        </a:rPr>
                        <a:t>gestorben</a:t>
                      </a:r>
                      <a:r>
                        <a:rPr lang="en-GB" sz="2000" b="0" i="0" u="none" strike="noStrike" cap="none" dirty="0">
                          <a:solidFill>
                            <a:srgbClr val="115076"/>
                          </a:solidFill>
                          <a:latin typeface="Century Gothic" panose="020B0502020202020204" pitchFamily="34" charset="0"/>
                        </a:rPr>
                        <a:t> / </a:t>
                      </a:r>
                      <a:r>
                        <a:rPr lang="en-GB" sz="2000" b="0" i="0" u="none" strike="noStrike" cap="none" dirty="0" err="1">
                          <a:solidFill>
                            <a:srgbClr val="115076"/>
                          </a:solidFill>
                          <a:latin typeface="Century Gothic" panose="020B0502020202020204" pitchFamily="34" charset="0"/>
                        </a:rPr>
                        <a:t>gewohnt</a:t>
                      </a:r>
                      <a:r>
                        <a:rPr lang="en-GB" sz="2000" b="0" i="0" u="none" strike="noStrike" cap="none" dirty="0">
                          <a:solidFill>
                            <a:srgbClr val="115076"/>
                          </a:solidFill>
                          <a:latin typeface="Century Gothic" panose="020B0502020202020204" pitchFamily="34" charset="0"/>
                        </a:rPr>
                        <a:t>.</a:t>
                      </a:r>
                      <a:r>
                        <a:rPr lang="en-GB" sz="2000" b="0" i="0" dirty="0">
                          <a:solidFill>
                            <a:srgbClr val="115076"/>
                          </a:solidFill>
                          <a:latin typeface="Century Gothic" panose="020B0502020202020204" pitchFamily="34" charset="0"/>
                        </a:rPr>
                        <a:t>  </a:t>
                      </a:r>
                      <a:endParaRPr sz="2000" b="0" i="0" dirty="0">
                        <a:solidFill>
                          <a:srgbClr val="115076"/>
                        </a:solidFill>
                        <a:latin typeface="Century Gothic" panose="020B0502020202020204" pitchFamily="34" charset="0"/>
                      </a:endParaRPr>
                    </a:p>
                  </a:txBody>
                  <a:tcPr marL="114300" marR="114300" marT="0" marB="0"/>
                </a:tc>
                <a:extLst>
                  <a:ext uri="{0D108BD9-81ED-4DB2-BD59-A6C34878D82A}">
                    <a16:rowId xmlns:a16="http://schemas.microsoft.com/office/drawing/2014/main" val="10000"/>
                  </a:ext>
                </a:extLst>
              </a:tr>
            </a:tbl>
          </a:graphicData>
        </a:graphic>
      </p:graphicFrame>
      <p:sp>
        <p:nvSpPr>
          <p:cNvPr id="265" name="Google Shape;265;p22"/>
          <p:cNvSpPr/>
          <p:nvPr/>
        </p:nvSpPr>
        <p:spPr>
          <a:xfrm>
            <a:off x="1459813" y="3476759"/>
            <a:ext cx="184800" cy="538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4E79"/>
              </a:buClr>
              <a:buSzPts val="1100"/>
              <a:buFont typeface="Century Gothic"/>
              <a:buNone/>
            </a:pPr>
            <a:br>
              <a:rPr lang="en-GB" sz="1100" b="0" i="0" u="none" strike="noStrike" cap="none" dirty="0">
                <a:solidFill>
                  <a:srgbClr val="1F4E79"/>
                </a:solidFill>
                <a:latin typeface="Century Gothic"/>
                <a:ea typeface="Century Gothic"/>
                <a:cs typeface="Century Gothic"/>
                <a:sym typeface="Century Gothic"/>
              </a:rPr>
            </a:br>
            <a:endParaRPr sz="1800" u="none" strike="noStrike" cap="none" dirty="0">
              <a:solidFill>
                <a:schemeClr val="dk1"/>
              </a:solidFill>
              <a:latin typeface="Century Gothic" panose="020B0502020202020204" pitchFamily="34" charset="0"/>
              <a:ea typeface="Arial"/>
              <a:cs typeface="Arial"/>
              <a:sym typeface="Arial"/>
            </a:endParaRPr>
          </a:p>
        </p:txBody>
      </p:sp>
      <p:sp>
        <p:nvSpPr>
          <p:cNvPr id="266" name="Google Shape;266;p22"/>
          <p:cNvSpPr/>
          <p:nvPr/>
        </p:nvSpPr>
        <p:spPr>
          <a:xfrm>
            <a:off x="1177043" y="237611"/>
            <a:ext cx="6253716" cy="1428214"/>
          </a:xfrm>
          <a:prstGeom prst="wedgeEllipseCallout">
            <a:avLst>
              <a:gd name="adj1" fmla="val -18410"/>
              <a:gd name="adj2" fmla="val 63449"/>
            </a:avLst>
          </a:prstGeom>
          <a:solidFill>
            <a:srgbClr val="115076"/>
          </a:solidFill>
          <a:ln w="9525" cap="flat" cmpd="sng">
            <a:solidFill>
              <a:srgbClr val="DAA52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As you have seen, past participles of separable verbs are: </a:t>
            </a:r>
            <a:endParaRPr>
              <a:latin typeface="Century Gothic"/>
              <a:ea typeface="Century Gothic"/>
              <a:cs typeface="Century Gothic"/>
              <a:sym typeface="Century Gothic"/>
            </a:endParaRPr>
          </a:p>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prefix + past participle</a:t>
            </a:r>
            <a:endParaRPr sz="2000" b="1" i="0" u="none" strike="noStrike" cap="none">
              <a:solidFill>
                <a:schemeClr val="lt1"/>
              </a:solidFill>
              <a:latin typeface="Century Gothic"/>
              <a:ea typeface="Century Gothic"/>
              <a:cs typeface="Century Gothic"/>
              <a:sym typeface="Century Gothic"/>
            </a:endParaRPr>
          </a:p>
        </p:txBody>
      </p:sp>
      <p:pic>
        <p:nvPicPr>
          <p:cNvPr id="267" name="Google Shape;267;p22" descr="File:Goethe (Stieler 1828).jpg"/>
          <p:cNvPicPr preferRelativeResize="0"/>
          <p:nvPr/>
        </p:nvPicPr>
        <p:blipFill rotWithShape="1">
          <a:blip r:embed="rId4">
            <a:alphaModFix/>
          </a:blip>
          <a:srcRect/>
          <a:stretch/>
        </p:blipFill>
        <p:spPr>
          <a:xfrm>
            <a:off x="8355419" y="2331086"/>
            <a:ext cx="3086100" cy="3803650"/>
          </a:xfrm>
          <a:prstGeom prst="rect">
            <a:avLst/>
          </a:prstGeom>
          <a:noFill/>
          <a:ln>
            <a:noFill/>
          </a:ln>
        </p:spPr>
      </p:pic>
      <p:cxnSp>
        <p:nvCxnSpPr>
          <p:cNvPr id="268" name="Google Shape;268;p22"/>
          <p:cNvCxnSpPr/>
          <p:nvPr/>
        </p:nvCxnSpPr>
        <p:spPr>
          <a:xfrm>
            <a:off x="5276716" y="2105382"/>
            <a:ext cx="914400" cy="0"/>
          </a:xfrm>
          <a:prstGeom prst="straightConnector1">
            <a:avLst/>
          </a:prstGeom>
          <a:noFill/>
          <a:ln w="76200" cap="flat" cmpd="sng">
            <a:solidFill>
              <a:srgbClr val="FF6600"/>
            </a:solidFill>
            <a:prstDash val="solid"/>
            <a:miter lim="800000"/>
            <a:headEnd type="none" w="sm" len="sm"/>
            <a:tailEnd type="none" w="sm" len="sm"/>
          </a:ln>
        </p:spPr>
      </p:cxnSp>
      <p:cxnSp>
        <p:nvCxnSpPr>
          <p:cNvPr id="269" name="Google Shape;269;p22"/>
          <p:cNvCxnSpPr/>
          <p:nvPr/>
        </p:nvCxnSpPr>
        <p:spPr>
          <a:xfrm>
            <a:off x="4314216" y="2551759"/>
            <a:ext cx="1371600" cy="8700"/>
          </a:xfrm>
          <a:prstGeom prst="straightConnector1">
            <a:avLst/>
          </a:prstGeom>
          <a:noFill/>
          <a:ln w="76200" cap="flat" cmpd="sng">
            <a:solidFill>
              <a:srgbClr val="FF6600"/>
            </a:solidFill>
            <a:prstDash val="solid"/>
            <a:miter lim="800000"/>
            <a:headEnd type="none" w="sm" len="sm"/>
            <a:tailEnd type="none" w="sm" len="sm"/>
          </a:ln>
        </p:spPr>
      </p:cxnSp>
      <p:cxnSp>
        <p:nvCxnSpPr>
          <p:cNvPr id="270" name="Google Shape;270;p22"/>
          <p:cNvCxnSpPr/>
          <p:nvPr/>
        </p:nvCxnSpPr>
        <p:spPr>
          <a:xfrm rot="10800000" flipH="1">
            <a:off x="5459468" y="3084407"/>
            <a:ext cx="1123500" cy="6000"/>
          </a:xfrm>
          <a:prstGeom prst="straightConnector1">
            <a:avLst/>
          </a:prstGeom>
          <a:noFill/>
          <a:ln w="76200" cap="flat" cmpd="sng">
            <a:solidFill>
              <a:srgbClr val="FF6600"/>
            </a:solidFill>
            <a:prstDash val="solid"/>
            <a:miter lim="800000"/>
            <a:headEnd type="none" w="sm" len="sm"/>
            <a:tailEnd type="none" w="sm" len="sm"/>
          </a:ln>
        </p:spPr>
      </p:cxnSp>
      <p:cxnSp>
        <p:nvCxnSpPr>
          <p:cNvPr id="271" name="Google Shape;271;p22"/>
          <p:cNvCxnSpPr/>
          <p:nvPr/>
        </p:nvCxnSpPr>
        <p:spPr>
          <a:xfrm rot="10800000" flipH="1">
            <a:off x="4368066" y="3948206"/>
            <a:ext cx="1263900" cy="17400"/>
          </a:xfrm>
          <a:prstGeom prst="straightConnector1">
            <a:avLst/>
          </a:prstGeom>
          <a:noFill/>
          <a:ln w="76200" cap="flat" cmpd="sng">
            <a:solidFill>
              <a:srgbClr val="FF6600"/>
            </a:solidFill>
            <a:prstDash val="solid"/>
            <a:miter lim="800000"/>
            <a:headEnd type="none" w="sm" len="sm"/>
            <a:tailEnd type="none" w="sm" len="sm"/>
          </a:ln>
        </p:spPr>
      </p:cxnSp>
      <p:cxnSp>
        <p:nvCxnSpPr>
          <p:cNvPr id="272" name="Google Shape;272;p22"/>
          <p:cNvCxnSpPr/>
          <p:nvPr/>
        </p:nvCxnSpPr>
        <p:spPr>
          <a:xfrm rot="10800000" flipH="1">
            <a:off x="4472124" y="4556702"/>
            <a:ext cx="804600" cy="6000"/>
          </a:xfrm>
          <a:prstGeom prst="straightConnector1">
            <a:avLst/>
          </a:prstGeom>
          <a:noFill/>
          <a:ln w="76200" cap="flat" cmpd="sng">
            <a:solidFill>
              <a:srgbClr val="FF6600"/>
            </a:solidFill>
            <a:prstDash val="solid"/>
            <a:miter lim="800000"/>
            <a:headEnd type="none" w="sm" len="sm"/>
            <a:tailEnd type="none" w="sm" len="sm"/>
          </a:ln>
        </p:spPr>
      </p:cxnSp>
      <p:cxnSp>
        <p:nvCxnSpPr>
          <p:cNvPr id="273" name="Google Shape;273;p22"/>
          <p:cNvCxnSpPr/>
          <p:nvPr/>
        </p:nvCxnSpPr>
        <p:spPr>
          <a:xfrm rot="10800000" flipH="1">
            <a:off x="3205388" y="4968213"/>
            <a:ext cx="770400" cy="6000"/>
          </a:xfrm>
          <a:prstGeom prst="straightConnector1">
            <a:avLst/>
          </a:prstGeom>
          <a:noFill/>
          <a:ln w="76200" cap="flat" cmpd="sng">
            <a:solidFill>
              <a:srgbClr val="FF6600"/>
            </a:solidFill>
            <a:prstDash val="solid"/>
            <a:miter lim="800000"/>
            <a:headEnd type="none" w="sm" len="sm"/>
            <a:tailEnd type="none" w="sm" len="sm"/>
          </a:ln>
        </p:spPr>
      </p:cxnSp>
      <p:cxnSp>
        <p:nvCxnSpPr>
          <p:cNvPr id="274" name="Google Shape;274;p22"/>
          <p:cNvCxnSpPr/>
          <p:nvPr/>
        </p:nvCxnSpPr>
        <p:spPr>
          <a:xfrm>
            <a:off x="6448504" y="5419348"/>
            <a:ext cx="1261200" cy="2400"/>
          </a:xfrm>
          <a:prstGeom prst="straightConnector1">
            <a:avLst/>
          </a:prstGeom>
          <a:noFill/>
          <a:ln w="76200" cap="flat" cmpd="sng">
            <a:solidFill>
              <a:srgbClr val="FF6600"/>
            </a:solidFill>
            <a:prstDash val="solid"/>
            <a:miter lim="800000"/>
            <a:headEnd type="none" w="sm" len="sm"/>
            <a:tailEnd type="none" w="sm" len="sm"/>
          </a:ln>
        </p:spPr>
      </p:cxnSp>
      <p:cxnSp>
        <p:nvCxnSpPr>
          <p:cNvPr id="275" name="Google Shape;275;p22"/>
          <p:cNvCxnSpPr/>
          <p:nvPr/>
        </p:nvCxnSpPr>
        <p:spPr>
          <a:xfrm rot="10800000" flipH="1">
            <a:off x="4556163" y="5896106"/>
            <a:ext cx="1132200" cy="6000"/>
          </a:xfrm>
          <a:prstGeom prst="straightConnector1">
            <a:avLst/>
          </a:prstGeom>
          <a:noFill/>
          <a:ln w="76200" cap="flat" cmpd="sng">
            <a:solidFill>
              <a:srgbClr val="FF6600"/>
            </a:solidFill>
            <a:prstDash val="solid"/>
            <a:miter lim="800000"/>
            <a:headEnd type="none" w="sm" len="sm"/>
            <a:tailEnd type="none" w="sm" len="sm"/>
          </a:ln>
        </p:spPr>
      </p:cxnSp>
      <p:sp>
        <p:nvSpPr>
          <p:cNvPr id="276" name="Google Shape;276;p22"/>
          <p:cNvSpPr txBox="1"/>
          <p:nvPr/>
        </p:nvSpPr>
        <p:spPr>
          <a:xfrm rot="-1290101">
            <a:off x="6934009" y="633509"/>
            <a:ext cx="269657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grew up in Frankfurt</a:t>
            </a:r>
            <a:endParaRPr sz="2000">
              <a:solidFill>
                <a:srgbClr val="115076"/>
              </a:solidFill>
              <a:latin typeface="Century Gothic"/>
              <a:ea typeface="Century Gothic"/>
              <a:cs typeface="Century Gothic"/>
              <a:sym typeface="Century Gothic"/>
            </a:endParaRPr>
          </a:p>
        </p:txBody>
      </p:sp>
      <p:sp>
        <p:nvSpPr>
          <p:cNvPr id="277" name="Google Shape;277;p22"/>
          <p:cNvSpPr txBox="1"/>
          <p:nvPr/>
        </p:nvSpPr>
        <p:spPr>
          <a:xfrm rot="-1290101">
            <a:off x="7225934" y="789720"/>
            <a:ext cx="297068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became a poet/writer</a:t>
            </a:r>
            <a:endParaRPr sz="2000">
              <a:solidFill>
                <a:srgbClr val="115076"/>
              </a:solidFill>
              <a:latin typeface="Century Gothic"/>
              <a:ea typeface="Century Gothic"/>
              <a:cs typeface="Century Gothic"/>
              <a:sym typeface="Century Gothic"/>
            </a:endParaRPr>
          </a:p>
        </p:txBody>
      </p:sp>
      <p:sp>
        <p:nvSpPr>
          <p:cNvPr id="278" name="Google Shape;278;p22"/>
          <p:cNvSpPr txBox="1"/>
          <p:nvPr/>
        </p:nvSpPr>
        <p:spPr>
          <a:xfrm rot="-1290101">
            <a:off x="7431105" y="1131364"/>
            <a:ext cx="248657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wrote many books</a:t>
            </a:r>
            <a:endParaRPr sz="2000">
              <a:solidFill>
                <a:srgbClr val="115076"/>
              </a:solidFill>
              <a:latin typeface="Century Gothic"/>
              <a:ea typeface="Century Gothic"/>
              <a:cs typeface="Century Gothic"/>
              <a:sym typeface="Century Gothic"/>
            </a:endParaRPr>
          </a:p>
        </p:txBody>
      </p:sp>
      <p:sp>
        <p:nvSpPr>
          <p:cNvPr id="279" name="Google Shape;279;p22"/>
          <p:cNvSpPr txBox="1"/>
          <p:nvPr/>
        </p:nvSpPr>
        <p:spPr>
          <a:xfrm rot="-1290101">
            <a:off x="7661111" y="1197461"/>
            <a:ext cx="331212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was later also a politician</a:t>
            </a:r>
            <a:endParaRPr sz="2000">
              <a:solidFill>
                <a:srgbClr val="115076"/>
              </a:solidFill>
              <a:latin typeface="Century Gothic"/>
              <a:ea typeface="Century Gothic"/>
              <a:cs typeface="Century Gothic"/>
              <a:sym typeface="Century Gothic"/>
            </a:endParaRPr>
          </a:p>
        </p:txBody>
      </p:sp>
      <p:sp>
        <p:nvSpPr>
          <p:cNvPr id="280" name="Google Shape;280;p22"/>
          <p:cNvSpPr txBox="1"/>
          <p:nvPr/>
        </p:nvSpPr>
        <p:spPr>
          <a:xfrm rot="-1290101">
            <a:off x="9516274" y="1488268"/>
            <a:ext cx="276389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lived quite a long life</a:t>
            </a:r>
            <a:endParaRPr sz="2000">
              <a:solidFill>
                <a:srgbClr val="115076"/>
              </a:solidFill>
              <a:latin typeface="Century Gothic"/>
              <a:ea typeface="Century Gothic"/>
              <a:cs typeface="Century Gothic"/>
              <a:sym typeface="Century Gothic"/>
            </a:endParaRPr>
          </a:p>
        </p:txBody>
      </p:sp>
      <p:sp>
        <p:nvSpPr>
          <p:cNvPr id="281" name="Google Shape;281;p22"/>
          <p:cNvSpPr txBox="1"/>
          <p:nvPr/>
        </p:nvSpPr>
        <p:spPr>
          <a:xfrm rot="-1290101">
            <a:off x="10241035" y="1684150"/>
            <a:ext cx="206178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died in Weimar</a:t>
            </a:r>
            <a:endParaRPr sz="2000">
              <a:solidFill>
                <a:srgbClr val="115076"/>
              </a:solidFill>
              <a:latin typeface="Century Gothic"/>
              <a:ea typeface="Century Gothic"/>
              <a:cs typeface="Century Gothic"/>
              <a:sym typeface="Century Gothic"/>
            </a:endParaRPr>
          </a:p>
        </p:txBody>
      </p:sp>
      <p:sp>
        <p:nvSpPr>
          <p:cNvPr id="282" name="Google Shape;282;p22"/>
          <p:cNvSpPr txBox="1"/>
          <p:nvPr/>
        </p:nvSpPr>
        <p:spPr>
          <a:xfrm rot="-1290101">
            <a:off x="9187159" y="1440700"/>
            <a:ext cx="208582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was a polyglott</a:t>
            </a:r>
            <a:endParaRPr sz="2000">
              <a:solidFill>
                <a:srgbClr val="115076"/>
              </a:solidFill>
              <a:latin typeface="Century Gothic"/>
              <a:ea typeface="Century Gothic"/>
              <a:cs typeface="Century Gothic"/>
              <a:sym typeface="Century Gothic"/>
            </a:endParaRPr>
          </a:p>
        </p:txBody>
      </p:sp>
      <p:sp>
        <p:nvSpPr>
          <p:cNvPr id="283" name="Google Shape;283;p22"/>
          <p:cNvSpPr txBox="1"/>
          <p:nvPr/>
        </p:nvSpPr>
        <p:spPr>
          <a:xfrm rot="-1290101">
            <a:off x="8242832" y="1336658"/>
            <a:ext cx="299152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spent two years in Italy</a:t>
            </a:r>
            <a:endParaRPr sz="2000">
              <a:solidFill>
                <a:srgbClr val="115076"/>
              </a:solidFill>
              <a:latin typeface="Century Gothic"/>
              <a:ea typeface="Century Gothic"/>
              <a:cs typeface="Century Gothic"/>
              <a:sym typeface="Century Gothic"/>
            </a:endParaRPr>
          </a:p>
        </p:txBody>
      </p:sp>
      <p:sp>
        <p:nvSpPr>
          <p:cNvPr id="284" name="Google Shape;284;p22"/>
          <p:cNvSpPr txBox="1"/>
          <p:nvPr/>
        </p:nvSpPr>
        <p:spPr>
          <a:xfrm>
            <a:off x="6747719" y="418137"/>
            <a:ext cx="136608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Goethe...</a:t>
            </a:r>
            <a:endParaRPr sz="2000">
              <a:solidFill>
                <a:srgbClr val="115076"/>
              </a:solidFill>
              <a:latin typeface="Century Gothic"/>
              <a:ea typeface="Century Gothic"/>
              <a:cs typeface="Century Gothic"/>
              <a:sym typeface="Century Gothic"/>
            </a:endParaRPr>
          </a:p>
        </p:txBody>
      </p:sp>
      <p:sp>
        <p:nvSpPr>
          <p:cNvPr id="285" name="Google Shape;285;p22">
            <a:hlinkClick r:id="" action="ppaction://noaction">
              <a:snd r:embed="rId5" name="9.2.1.4 Slide 9 1.wav"/>
            </a:hlinkClick>
          </p:cNvPr>
          <p:cNvSpPr/>
          <p:nvPr/>
        </p:nvSpPr>
        <p:spPr>
          <a:xfrm>
            <a:off x="396006" y="194086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286" name="Google Shape;286;p22">
            <a:hlinkClick r:id="" action="ppaction://noaction">
              <a:snd r:embed="rId6" name="9.2.1.4 Slide 9 2.wav"/>
            </a:hlinkClick>
          </p:cNvPr>
          <p:cNvSpPr/>
          <p:nvPr/>
        </p:nvSpPr>
        <p:spPr>
          <a:xfrm>
            <a:off x="396006" y="2424102"/>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2</a:t>
            </a:r>
            <a:endParaRPr dirty="0">
              <a:latin typeface="Century Gothic" panose="020B0502020202020204" pitchFamily="34" charset="0"/>
            </a:endParaRPr>
          </a:p>
        </p:txBody>
      </p:sp>
      <p:sp>
        <p:nvSpPr>
          <p:cNvPr id="287" name="Google Shape;287;p22">
            <a:hlinkClick r:id="" action="ppaction://noaction">
              <a:snd r:embed="rId7" name="9.2.1.4 Slide 9 3.wav"/>
            </a:hlinkClick>
          </p:cNvPr>
          <p:cNvSpPr/>
          <p:nvPr/>
        </p:nvSpPr>
        <p:spPr>
          <a:xfrm>
            <a:off x="396006" y="293458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288" name="Google Shape;288;p22">
            <a:hlinkClick r:id="" action="ppaction://noaction">
              <a:snd r:embed="rId8" name="9.2.1.4 Slide 9 4.wav"/>
            </a:hlinkClick>
          </p:cNvPr>
          <p:cNvSpPr/>
          <p:nvPr/>
        </p:nvSpPr>
        <p:spPr>
          <a:xfrm>
            <a:off x="396006" y="3741114"/>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289" name="Google Shape;289;p22">
            <a:hlinkClick r:id="" action="ppaction://noaction">
              <a:snd r:embed="rId9" name="9.2.1.4 Slide 9 5.wav"/>
            </a:hlinkClick>
          </p:cNvPr>
          <p:cNvSpPr/>
          <p:nvPr/>
        </p:nvSpPr>
        <p:spPr>
          <a:xfrm>
            <a:off x="396006" y="425203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5</a:t>
            </a:r>
            <a:endParaRPr dirty="0">
              <a:latin typeface="Century Gothic" panose="020B0502020202020204" pitchFamily="34" charset="0"/>
            </a:endParaRPr>
          </a:p>
        </p:txBody>
      </p:sp>
      <p:sp>
        <p:nvSpPr>
          <p:cNvPr id="290" name="Google Shape;290;p22">
            <a:hlinkClick r:id="" action="ppaction://noaction">
              <a:snd r:embed="rId10" name="9.2.1.4 Slide 9 6.wav"/>
            </a:hlinkClick>
          </p:cNvPr>
          <p:cNvSpPr/>
          <p:nvPr/>
        </p:nvSpPr>
        <p:spPr>
          <a:xfrm>
            <a:off x="396006" y="473103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6</a:t>
            </a:r>
            <a:endParaRPr dirty="0">
              <a:latin typeface="Century Gothic" panose="020B0502020202020204" pitchFamily="34" charset="0"/>
            </a:endParaRPr>
          </a:p>
        </p:txBody>
      </p:sp>
      <p:sp>
        <p:nvSpPr>
          <p:cNvPr id="291" name="Google Shape;291;p22">
            <a:hlinkClick r:id="" action="ppaction://noaction">
              <a:snd r:embed="rId11" name="9.2.1.4 Slide 9 7.wav"/>
            </a:hlinkClick>
          </p:cNvPr>
          <p:cNvSpPr/>
          <p:nvPr/>
        </p:nvSpPr>
        <p:spPr>
          <a:xfrm>
            <a:off x="396006" y="521002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7</a:t>
            </a:r>
            <a:endParaRPr dirty="0">
              <a:latin typeface="Century Gothic" panose="020B0502020202020204" pitchFamily="34" charset="0"/>
            </a:endParaRPr>
          </a:p>
        </p:txBody>
      </p:sp>
      <p:sp>
        <p:nvSpPr>
          <p:cNvPr id="292" name="Google Shape;292;p22">
            <a:hlinkClick r:id="" action="ppaction://noaction">
              <a:snd r:embed="rId12" name="9.2.1.4 Slide 9 8.wav"/>
            </a:hlinkClick>
          </p:cNvPr>
          <p:cNvSpPr/>
          <p:nvPr/>
        </p:nvSpPr>
        <p:spPr>
          <a:xfrm>
            <a:off x="377689" y="5677817"/>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8</a:t>
            </a:r>
            <a:endParaRPr dirty="0">
              <a:latin typeface="Century Gothic" panose="020B0502020202020204" pitchFamily="34" charset="0"/>
            </a:endParaRPr>
          </a:p>
        </p:txBody>
      </p:sp>
      <p:sp>
        <p:nvSpPr>
          <p:cNvPr id="293" name="Google Shape;293;p22"/>
          <p:cNvSpPr/>
          <p:nvPr/>
        </p:nvSpPr>
        <p:spPr>
          <a:xfrm>
            <a:off x="5826903" y="6032536"/>
            <a:ext cx="3742800" cy="783300"/>
          </a:xfrm>
          <a:prstGeom prst="wedgeRoundRectCallout">
            <a:avLst>
              <a:gd name="adj1" fmla="val -35191"/>
              <a:gd name="adj2" fmla="val -83638"/>
              <a:gd name="adj3" fmla="val 16667"/>
            </a:avLst>
          </a:prstGeom>
          <a:solidFill>
            <a:srgbClr val="115076"/>
          </a:solidFill>
          <a:ln w="9525" cap="flat" cmpd="sng">
            <a:solidFill>
              <a:srgbClr val="DAA52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Ein Polyglott ist jemand, der viele Sprachen spricht.</a:t>
            </a:r>
            <a:endParaRPr sz="2000" b="1">
              <a:solidFill>
                <a:schemeClr val="lt1"/>
              </a:solidFill>
              <a:latin typeface="Century Gothic"/>
              <a:ea typeface="Century Gothic"/>
              <a:cs typeface="Century Gothic"/>
              <a:sym typeface="Century Gothic"/>
            </a:endParaRPr>
          </a:p>
        </p:txBody>
      </p:sp>
      <p:cxnSp>
        <p:nvCxnSpPr>
          <p:cNvPr id="294" name="Google Shape;294;p22"/>
          <p:cNvCxnSpPr/>
          <p:nvPr/>
        </p:nvCxnSpPr>
        <p:spPr>
          <a:xfrm>
            <a:off x="2126855" y="2311897"/>
            <a:ext cx="506400" cy="0"/>
          </a:xfrm>
          <a:prstGeom prst="straightConnector1">
            <a:avLst/>
          </a:prstGeom>
          <a:noFill/>
          <a:ln w="38100" cap="flat" cmpd="sng">
            <a:solidFill>
              <a:srgbClr val="DAA520"/>
            </a:solidFill>
            <a:prstDash val="solid"/>
            <a:miter lim="800000"/>
            <a:headEnd type="none" w="sm" len="sm"/>
            <a:tailEnd type="none" w="sm" len="sm"/>
          </a:ln>
        </p:spPr>
      </p:cxnSp>
      <p:cxnSp>
        <p:nvCxnSpPr>
          <p:cNvPr id="295" name="Google Shape;295;p22"/>
          <p:cNvCxnSpPr/>
          <p:nvPr/>
        </p:nvCxnSpPr>
        <p:spPr>
          <a:xfrm>
            <a:off x="3229604" y="2310792"/>
            <a:ext cx="390900" cy="1200"/>
          </a:xfrm>
          <a:prstGeom prst="straightConnector1">
            <a:avLst/>
          </a:prstGeom>
          <a:noFill/>
          <a:ln w="38100" cap="flat" cmpd="sng">
            <a:solidFill>
              <a:srgbClr val="DAA520"/>
            </a:solidFill>
            <a:prstDash val="solid"/>
            <a:miter lim="800000"/>
            <a:headEnd type="none" w="sm" len="sm"/>
            <a:tailEnd type="none" w="sm" len="sm"/>
          </a:ln>
        </p:spPr>
      </p:cxnSp>
      <p:cxnSp>
        <p:nvCxnSpPr>
          <p:cNvPr id="296" name="Google Shape;296;p22"/>
          <p:cNvCxnSpPr/>
          <p:nvPr/>
        </p:nvCxnSpPr>
        <p:spPr>
          <a:xfrm>
            <a:off x="1843468" y="2772036"/>
            <a:ext cx="506400" cy="0"/>
          </a:xfrm>
          <a:prstGeom prst="straightConnector1">
            <a:avLst/>
          </a:prstGeom>
          <a:noFill/>
          <a:ln w="38100" cap="flat" cmpd="sng">
            <a:solidFill>
              <a:srgbClr val="DAA520"/>
            </a:solidFill>
            <a:prstDash val="solid"/>
            <a:miter lim="800000"/>
            <a:headEnd type="none" w="sm" len="sm"/>
            <a:tailEnd type="none" w="sm" len="sm"/>
          </a:ln>
        </p:spPr>
      </p:cxnSp>
      <p:cxnSp>
        <p:nvCxnSpPr>
          <p:cNvPr id="297" name="Google Shape;297;p22"/>
          <p:cNvCxnSpPr/>
          <p:nvPr/>
        </p:nvCxnSpPr>
        <p:spPr>
          <a:xfrm>
            <a:off x="3129102" y="2770931"/>
            <a:ext cx="390900" cy="1200"/>
          </a:xfrm>
          <a:prstGeom prst="straightConnector1">
            <a:avLst/>
          </a:prstGeom>
          <a:noFill/>
          <a:ln w="38100" cap="flat" cmpd="sng">
            <a:solidFill>
              <a:srgbClr val="DAA520"/>
            </a:solidFill>
            <a:prstDash val="solid"/>
            <a:miter lim="800000"/>
            <a:headEnd type="none" w="sm" len="sm"/>
            <a:tailEnd type="none" w="sm" len="sm"/>
          </a:ln>
        </p:spPr>
      </p:cxnSp>
      <p:cxnSp>
        <p:nvCxnSpPr>
          <p:cNvPr id="298" name="Google Shape;298;p22"/>
          <p:cNvCxnSpPr/>
          <p:nvPr/>
        </p:nvCxnSpPr>
        <p:spPr>
          <a:xfrm rot="10800000" flipH="1">
            <a:off x="2662009" y="3222013"/>
            <a:ext cx="309000" cy="1200"/>
          </a:xfrm>
          <a:prstGeom prst="straightConnector1">
            <a:avLst/>
          </a:prstGeom>
          <a:noFill/>
          <a:ln w="38100" cap="flat" cmpd="sng">
            <a:solidFill>
              <a:srgbClr val="DAA520"/>
            </a:solidFill>
            <a:prstDash val="solid"/>
            <a:miter lim="800000"/>
            <a:headEnd type="none" w="sm" len="sm"/>
            <a:tailEnd type="none" w="sm" len="sm"/>
          </a:ln>
        </p:spPr>
      </p:cxnSp>
      <p:cxnSp>
        <p:nvCxnSpPr>
          <p:cNvPr id="299" name="Google Shape;299;p22"/>
          <p:cNvCxnSpPr/>
          <p:nvPr/>
        </p:nvCxnSpPr>
        <p:spPr>
          <a:xfrm>
            <a:off x="3947641" y="3222107"/>
            <a:ext cx="645300" cy="1200"/>
          </a:xfrm>
          <a:prstGeom prst="straightConnector1">
            <a:avLst/>
          </a:prstGeom>
          <a:noFill/>
          <a:ln w="38100" cap="flat" cmpd="sng">
            <a:solidFill>
              <a:srgbClr val="DAA520"/>
            </a:solidFill>
            <a:prstDash val="solid"/>
            <a:miter lim="800000"/>
            <a:headEnd type="none" w="sm" len="sm"/>
            <a:tailEnd type="none" w="sm" len="sm"/>
          </a:ln>
        </p:spPr>
      </p:cxnSp>
      <p:cxnSp>
        <p:nvCxnSpPr>
          <p:cNvPr id="300" name="Google Shape;300;p22"/>
          <p:cNvCxnSpPr/>
          <p:nvPr/>
        </p:nvCxnSpPr>
        <p:spPr>
          <a:xfrm rot="10800000" flipH="1">
            <a:off x="6747733" y="3118157"/>
            <a:ext cx="309000" cy="1200"/>
          </a:xfrm>
          <a:prstGeom prst="straightConnector1">
            <a:avLst/>
          </a:prstGeom>
          <a:noFill/>
          <a:ln w="38100" cap="flat" cmpd="sng">
            <a:solidFill>
              <a:srgbClr val="DAA520"/>
            </a:solidFill>
            <a:prstDash val="solid"/>
            <a:miter lim="800000"/>
            <a:headEnd type="none" w="sm" len="sm"/>
            <a:tailEnd type="none" w="sm" len="sm"/>
          </a:ln>
        </p:spPr>
      </p:cxnSp>
      <p:cxnSp>
        <p:nvCxnSpPr>
          <p:cNvPr id="301" name="Google Shape;301;p22"/>
          <p:cNvCxnSpPr/>
          <p:nvPr/>
        </p:nvCxnSpPr>
        <p:spPr>
          <a:xfrm>
            <a:off x="2323804" y="3694478"/>
            <a:ext cx="647100" cy="0"/>
          </a:xfrm>
          <a:prstGeom prst="straightConnector1">
            <a:avLst/>
          </a:prstGeom>
          <a:noFill/>
          <a:ln w="38100" cap="flat" cmpd="sng">
            <a:solidFill>
              <a:srgbClr val="DAA520"/>
            </a:solidFill>
            <a:prstDash val="solid"/>
            <a:miter lim="800000"/>
            <a:headEnd type="none" w="sm" len="sm"/>
            <a:tailEnd type="none" w="sm" len="sm"/>
          </a:ln>
        </p:spPr>
      </p:cxnSp>
      <p:cxnSp>
        <p:nvCxnSpPr>
          <p:cNvPr id="302" name="Google Shape;302;p22"/>
          <p:cNvCxnSpPr/>
          <p:nvPr/>
        </p:nvCxnSpPr>
        <p:spPr>
          <a:xfrm>
            <a:off x="3702237" y="4122402"/>
            <a:ext cx="179100" cy="0"/>
          </a:xfrm>
          <a:prstGeom prst="straightConnector1">
            <a:avLst/>
          </a:prstGeom>
          <a:noFill/>
          <a:ln w="38100" cap="flat" cmpd="sng">
            <a:solidFill>
              <a:srgbClr val="DAA520"/>
            </a:solidFill>
            <a:prstDash val="solid"/>
            <a:miter lim="800000"/>
            <a:headEnd type="none" w="sm" len="sm"/>
            <a:tailEnd type="none" w="sm" len="sm"/>
          </a:ln>
        </p:spPr>
      </p:cxnSp>
      <p:cxnSp>
        <p:nvCxnSpPr>
          <p:cNvPr id="303" name="Google Shape;303;p22"/>
          <p:cNvCxnSpPr/>
          <p:nvPr/>
        </p:nvCxnSpPr>
        <p:spPr>
          <a:xfrm rot="10800000" flipH="1">
            <a:off x="5672433" y="4041262"/>
            <a:ext cx="308909" cy="1106"/>
          </a:xfrm>
          <a:prstGeom prst="straightConnector1">
            <a:avLst/>
          </a:prstGeom>
          <a:noFill/>
          <a:ln w="38100" cap="flat" cmpd="sng">
            <a:solidFill>
              <a:srgbClr val="DAA520"/>
            </a:solidFill>
            <a:prstDash val="solid"/>
            <a:miter lim="800000"/>
            <a:headEnd type="none" w="sm" len="sm"/>
            <a:tailEnd type="none" w="sm" len="sm"/>
          </a:ln>
        </p:spPr>
      </p:cxnSp>
      <p:cxnSp>
        <p:nvCxnSpPr>
          <p:cNvPr id="304" name="Google Shape;304;p22"/>
          <p:cNvCxnSpPr/>
          <p:nvPr/>
        </p:nvCxnSpPr>
        <p:spPr>
          <a:xfrm>
            <a:off x="3793187" y="4685720"/>
            <a:ext cx="231900" cy="0"/>
          </a:xfrm>
          <a:prstGeom prst="straightConnector1">
            <a:avLst/>
          </a:prstGeom>
          <a:noFill/>
          <a:ln w="38100" cap="flat" cmpd="sng">
            <a:solidFill>
              <a:srgbClr val="DAA520"/>
            </a:solidFill>
            <a:prstDash val="solid"/>
            <a:miter lim="800000"/>
            <a:headEnd type="none" w="sm" len="sm"/>
            <a:tailEnd type="none" w="sm" len="sm"/>
          </a:ln>
        </p:spPr>
      </p:cxnSp>
      <p:cxnSp>
        <p:nvCxnSpPr>
          <p:cNvPr id="305" name="Google Shape;305;p22"/>
          <p:cNvCxnSpPr/>
          <p:nvPr/>
        </p:nvCxnSpPr>
        <p:spPr>
          <a:xfrm>
            <a:off x="5560828" y="4597038"/>
            <a:ext cx="535172" cy="0"/>
          </a:xfrm>
          <a:prstGeom prst="straightConnector1">
            <a:avLst/>
          </a:prstGeom>
          <a:noFill/>
          <a:ln w="38100" cap="flat" cmpd="sng">
            <a:solidFill>
              <a:srgbClr val="DAA520"/>
            </a:solidFill>
            <a:prstDash val="solid"/>
            <a:miter lim="800000"/>
            <a:headEnd type="none" w="sm" len="sm"/>
            <a:tailEnd type="none" w="sm" len="sm"/>
          </a:ln>
        </p:spPr>
      </p:cxnSp>
      <p:cxnSp>
        <p:nvCxnSpPr>
          <p:cNvPr id="306" name="Google Shape;306;p22"/>
          <p:cNvCxnSpPr/>
          <p:nvPr/>
        </p:nvCxnSpPr>
        <p:spPr>
          <a:xfrm rot="10800000" flipH="1">
            <a:off x="1843468" y="5151236"/>
            <a:ext cx="309000" cy="1200"/>
          </a:xfrm>
          <a:prstGeom prst="straightConnector1">
            <a:avLst/>
          </a:prstGeom>
          <a:noFill/>
          <a:ln w="38100" cap="flat" cmpd="sng">
            <a:solidFill>
              <a:srgbClr val="DAA520"/>
            </a:solidFill>
            <a:prstDash val="solid"/>
            <a:miter lim="800000"/>
            <a:headEnd type="none" w="sm" len="sm"/>
            <a:tailEnd type="none" w="sm" len="sm"/>
          </a:ln>
        </p:spPr>
      </p:cxnSp>
      <p:cxnSp>
        <p:nvCxnSpPr>
          <p:cNvPr id="307" name="Google Shape;307;p22"/>
          <p:cNvCxnSpPr/>
          <p:nvPr/>
        </p:nvCxnSpPr>
        <p:spPr>
          <a:xfrm rot="10800000" flipH="1">
            <a:off x="4592938" y="5153803"/>
            <a:ext cx="309000" cy="1200"/>
          </a:xfrm>
          <a:prstGeom prst="straightConnector1">
            <a:avLst/>
          </a:prstGeom>
          <a:noFill/>
          <a:ln w="38100" cap="flat" cmpd="sng">
            <a:solidFill>
              <a:srgbClr val="DAA520"/>
            </a:solidFill>
            <a:prstDash val="solid"/>
            <a:miter lim="800000"/>
            <a:headEnd type="none" w="sm" len="sm"/>
            <a:tailEnd type="none" w="sm" len="sm"/>
          </a:ln>
        </p:spPr>
      </p:cxnSp>
      <p:cxnSp>
        <p:nvCxnSpPr>
          <p:cNvPr id="308" name="Google Shape;308;p22"/>
          <p:cNvCxnSpPr/>
          <p:nvPr/>
        </p:nvCxnSpPr>
        <p:spPr>
          <a:xfrm rot="10800000" flipH="1">
            <a:off x="4401730" y="5616163"/>
            <a:ext cx="309000" cy="1200"/>
          </a:xfrm>
          <a:prstGeom prst="straightConnector1">
            <a:avLst/>
          </a:prstGeom>
          <a:noFill/>
          <a:ln w="38100" cap="flat" cmpd="sng">
            <a:solidFill>
              <a:srgbClr val="DAA520"/>
            </a:solidFill>
            <a:prstDash val="solid"/>
            <a:miter lim="800000"/>
            <a:headEnd type="none" w="sm" len="sm"/>
            <a:tailEnd type="none" w="sm" len="sm"/>
          </a:ln>
        </p:spPr>
      </p:cxnSp>
      <p:cxnSp>
        <p:nvCxnSpPr>
          <p:cNvPr id="309" name="Google Shape;309;p22"/>
          <p:cNvCxnSpPr/>
          <p:nvPr/>
        </p:nvCxnSpPr>
        <p:spPr>
          <a:xfrm rot="10800000" flipH="1">
            <a:off x="4967814" y="5512401"/>
            <a:ext cx="308909" cy="1106"/>
          </a:xfrm>
          <a:prstGeom prst="straightConnector1">
            <a:avLst/>
          </a:prstGeom>
          <a:noFill/>
          <a:ln w="38100" cap="flat" cmpd="sng">
            <a:solidFill>
              <a:srgbClr val="DAA520"/>
            </a:solidFill>
            <a:prstDash val="solid"/>
            <a:miter lim="800000"/>
            <a:headEnd type="none" w="sm" len="sm"/>
            <a:tailEnd type="none" w="sm" len="sm"/>
          </a:ln>
        </p:spPr>
      </p:cxnSp>
      <p:cxnSp>
        <p:nvCxnSpPr>
          <p:cNvPr id="310" name="Google Shape;310;p22"/>
          <p:cNvCxnSpPr/>
          <p:nvPr/>
        </p:nvCxnSpPr>
        <p:spPr>
          <a:xfrm rot="10800000" flipH="1">
            <a:off x="2225546" y="6011182"/>
            <a:ext cx="309000" cy="1200"/>
          </a:xfrm>
          <a:prstGeom prst="straightConnector1">
            <a:avLst/>
          </a:prstGeom>
          <a:noFill/>
          <a:ln w="38100" cap="flat" cmpd="sng">
            <a:solidFill>
              <a:srgbClr val="DAA520"/>
            </a:solidFill>
            <a:prstDash val="solid"/>
            <a:miter lim="800000"/>
            <a:headEnd type="none" w="sm" len="sm"/>
            <a:tailEnd type="none" w="sm" len="sm"/>
          </a:ln>
        </p:spPr>
      </p:cxnSp>
      <p:cxnSp>
        <p:nvCxnSpPr>
          <p:cNvPr id="311" name="Google Shape;311;p22"/>
          <p:cNvCxnSpPr/>
          <p:nvPr/>
        </p:nvCxnSpPr>
        <p:spPr>
          <a:xfrm>
            <a:off x="3511911" y="6011777"/>
            <a:ext cx="443100" cy="0"/>
          </a:xfrm>
          <a:prstGeom prst="straightConnector1">
            <a:avLst/>
          </a:prstGeom>
          <a:noFill/>
          <a:ln w="38100" cap="flat" cmpd="sng">
            <a:solidFill>
              <a:srgbClr val="DAA520"/>
            </a:solidFill>
            <a:prstDash val="solid"/>
            <a:miter lim="800000"/>
            <a:headEnd type="none" w="sm" len="sm"/>
            <a:tailEnd type="none" w="sm" len="sm"/>
          </a:ln>
        </p:spPr>
      </p:cxnSp>
      <p:cxnSp>
        <p:nvCxnSpPr>
          <p:cNvPr id="312" name="Google Shape;312;p22"/>
          <p:cNvCxnSpPr/>
          <p:nvPr/>
        </p:nvCxnSpPr>
        <p:spPr>
          <a:xfrm>
            <a:off x="1259519" y="2312174"/>
            <a:ext cx="178500" cy="0"/>
          </a:xfrm>
          <a:prstGeom prst="straightConnector1">
            <a:avLst/>
          </a:prstGeom>
          <a:noFill/>
          <a:ln w="38100" cap="flat" cmpd="sng">
            <a:solidFill>
              <a:srgbClr val="DAA520"/>
            </a:solidFill>
            <a:prstDash val="solid"/>
            <a:miter lim="800000"/>
            <a:headEnd type="none" w="sm" len="sm"/>
            <a:tailEnd type="none" w="sm" len="sm"/>
          </a:ln>
        </p:spPr>
      </p:cxnSp>
      <p:cxnSp>
        <p:nvCxnSpPr>
          <p:cNvPr id="313" name="Google Shape;313;p22"/>
          <p:cNvCxnSpPr/>
          <p:nvPr/>
        </p:nvCxnSpPr>
        <p:spPr>
          <a:xfrm>
            <a:off x="1843468" y="4129859"/>
            <a:ext cx="477300" cy="0"/>
          </a:xfrm>
          <a:prstGeom prst="straightConnector1">
            <a:avLst/>
          </a:prstGeom>
          <a:noFill/>
          <a:ln w="38100" cap="flat" cmpd="sng">
            <a:solidFill>
              <a:srgbClr val="DAA520"/>
            </a:solidFill>
            <a:prstDash val="solid"/>
            <a:miter lim="800000"/>
            <a:headEnd type="none" w="sm" len="sm"/>
            <a:tailEnd type="none" w="sm" len="sm"/>
          </a:ln>
        </p:spPr>
      </p:cxnSp>
      <p:cxnSp>
        <p:nvCxnSpPr>
          <p:cNvPr id="314" name="Google Shape;314;p22"/>
          <p:cNvCxnSpPr/>
          <p:nvPr/>
        </p:nvCxnSpPr>
        <p:spPr>
          <a:xfrm>
            <a:off x="2019696" y="4699788"/>
            <a:ext cx="477300" cy="0"/>
          </a:xfrm>
          <a:prstGeom prst="straightConnector1">
            <a:avLst/>
          </a:prstGeom>
          <a:noFill/>
          <a:ln w="38100" cap="flat" cmpd="sng">
            <a:solidFill>
              <a:srgbClr val="DAA520"/>
            </a:solidFill>
            <a:prstDash val="solid"/>
            <a:miter lim="800000"/>
            <a:headEnd type="none" w="sm" len="sm"/>
            <a:tailEnd type="none" w="sm" len="sm"/>
          </a:ln>
        </p:spPr>
      </p:cxnSp>
      <p:cxnSp>
        <p:nvCxnSpPr>
          <p:cNvPr id="315" name="Google Shape;315;p22"/>
          <p:cNvCxnSpPr/>
          <p:nvPr/>
        </p:nvCxnSpPr>
        <p:spPr>
          <a:xfrm>
            <a:off x="2633293" y="4685720"/>
            <a:ext cx="477600" cy="0"/>
          </a:xfrm>
          <a:prstGeom prst="straightConnector1">
            <a:avLst/>
          </a:prstGeom>
          <a:noFill/>
          <a:ln w="38100" cap="flat" cmpd="sng">
            <a:solidFill>
              <a:srgbClr val="DAA520"/>
            </a:solidFill>
            <a:prstDash val="solid"/>
            <a:miter lim="800000"/>
            <a:headEnd type="none" w="sm" len="sm"/>
            <a:tailEnd type="none" w="sm" len="sm"/>
          </a:ln>
        </p:spPr>
      </p:cxnSp>
      <p:cxnSp>
        <p:nvCxnSpPr>
          <p:cNvPr id="316" name="Google Shape;316;p22"/>
          <p:cNvCxnSpPr/>
          <p:nvPr/>
        </p:nvCxnSpPr>
        <p:spPr>
          <a:xfrm>
            <a:off x="2475354" y="5607532"/>
            <a:ext cx="495600" cy="0"/>
          </a:xfrm>
          <a:prstGeom prst="straightConnector1">
            <a:avLst/>
          </a:prstGeom>
          <a:noFill/>
          <a:ln w="38100" cap="flat" cmpd="sng">
            <a:solidFill>
              <a:srgbClr val="DAA520"/>
            </a:solidFill>
            <a:prstDash val="solid"/>
            <a:miter lim="800000"/>
            <a:headEnd type="none" w="sm" len="sm"/>
            <a:tailEnd type="none" w="sm" len="sm"/>
          </a:ln>
        </p:spPr>
      </p:cxnSp>
      <p:cxnSp>
        <p:nvCxnSpPr>
          <p:cNvPr id="317" name="Google Shape;317;p22"/>
          <p:cNvCxnSpPr/>
          <p:nvPr/>
        </p:nvCxnSpPr>
        <p:spPr>
          <a:xfrm>
            <a:off x="3511899" y="5607532"/>
            <a:ext cx="495600" cy="0"/>
          </a:xfrm>
          <a:prstGeom prst="straightConnector1">
            <a:avLst/>
          </a:prstGeom>
          <a:noFill/>
          <a:ln w="38100" cap="flat" cmpd="sng">
            <a:solidFill>
              <a:srgbClr val="DAA52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66"/>
                                        </p:tgtEl>
                                      </p:cBhvr>
                                    </p:animEffect>
                                    <p:set>
                                      <p:cBhvr>
                                        <p:cTn id="15" dur="1" fill="hold">
                                          <p:stCondLst>
                                            <p:cond delay="500"/>
                                          </p:stCondLst>
                                        </p:cTn>
                                        <p:tgtEl>
                                          <p:spTgt spid="26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7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9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7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8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7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7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7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8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8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8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8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85"/>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286"/>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287"/>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288"/>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289"/>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29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291"/>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29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94"/>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295"/>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312"/>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296"/>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297"/>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298"/>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299"/>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300"/>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301"/>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302"/>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303"/>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313"/>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304"/>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305"/>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314"/>
                                        </p:tgtEl>
                                        <p:attrNameLst>
                                          <p:attrName>style.visibility</p:attrName>
                                        </p:attrNameLst>
                                      </p:cBhvr>
                                      <p:to>
                                        <p:strVal val="visible"/>
                                      </p:to>
                                    </p:set>
                                  </p:childTnLst>
                                </p:cTn>
                              </p:par>
                              <p:par>
                                <p:cTn id="144" presetID="1" presetClass="entr" presetSubtype="0" fill="hold" nodeType="withEffect">
                                  <p:stCondLst>
                                    <p:cond delay="0"/>
                                  </p:stCondLst>
                                  <p:childTnLst>
                                    <p:set>
                                      <p:cBhvr>
                                        <p:cTn id="145" dur="1" fill="hold">
                                          <p:stCondLst>
                                            <p:cond delay="0"/>
                                          </p:stCondLst>
                                        </p:cTn>
                                        <p:tgtEl>
                                          <p:spTgt spid="315"/>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306"/>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307"/>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308"/>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309"/>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316"/>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317"/>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310"/>
                                        </p:tgtEl>
                                        <p:attrNameLst>
                                          <p:attrName>style.visibility</p:attrName>
                                        </p:attrNameLst>
                                      </p:cBhvr>
                                      <p:to>
                                        <p:strVal val="visible"/>
                                      </p:to>
                                    </p:set>
                                  </p:childTnLst>
                                </p:cTn>
                              </p:par>
                              <p:par>
                                <p:cTn id="166" presetID="1" presetClass="entr" presetSubtype="0" fill="hold" nodeType="withEffect">
                                  <p:stCondLst>
                                    <p:cond delay="0"/>
                                  </p:stCondLst>
                                  <p:childTnLst>
                                    <p:set>
                                      <p:cBhvr>
                                        <p:cTn id="167"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30" descr="background rectangle"/>
          <p:cNvPicPr preferRelativeResize="0"/>
          <p:nvPr/>
        </p:nvPicPr>
        <p:blipFill rotWithShape="1">
          <a:blip r:embed="rId3">
            <a:alphaModFix/>
          </a:blip>
          <a:srcRect/>
          <a:stretch/>
        </p:blipFill>
        <p:spPr>
          <a:xfrm>
            <a:off x="0" y="294041"/>
            <a:ext cx="4972050" cy="707849"/>
          </a:xfrm>
          <a:prstGeom prst="rect">
            <a:avLst/>
          </a:prstGeom>
          <a:noFill/>
          <a:ln>
            <a:noFill/>
          </a:ln>
        </p:spPr>
      </p:pic>
      <p:sp>
        <p:nvSpPr>
          <p:cNvPr id="636" name="Google Shape;636;p30"/>
          <p:cNvSpPr txBox="1">
            <a:spLocks noGrp="1"/>
          </p:cNvSpPr>
          <p:nvPr>
            <p:ph type="title"/>
          </p:nvPr>
        </p:nvSpPr>
        <p:spPr>
          <a:xfrm>
            <a:off x="0" y="236891"/>
            <a:ext cx="486918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Wann war das?</a:t>
            </a:r>
            <a:endParaRPr/>
          </a:p>
        </p:txBody>
      </p:sp>
      <p:sp>
        <p:nvSpPr>
          <p:cNvPr id="637" name="Google Shape;637;p30"/>
          <p:cNvSpPr/>
          <p:nvPr/>
        </p:nvSpPr>
        <p:spPr>
          <a:xfrm>
            <a:off x="10535940" y="247046"/>
            <a:ext cx="1421387"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638" name="Google Shape;638;p30"/>
          <p:cNvSpPr/>
          <p:nvPr/>
        </p:nvSpPr>
        <p:spPr>
          <a:xfrm>
            <a:off x="2050607" y="3737887"/>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39" name="Google Shape;639;p30"/>
          <p:cNvSpPr/>
          <p:nvPr/>
        </p:nvSpPr>
        <p:spPr>
          <a:xfrm>
            <a:off x="4780387" y="3737884"/>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40" name="Google Shape;640;p30"/>
          <p:cNvSpPr/>
          <p:nvPr/>
        </p:nvSpPr>
        <p:spPr>
          <a:xfrm>
            <a:off x="7498364" y="3737884"/>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41" name="Google Shape;641;p30"/>
          <p:cNvSpPr/>
          <p:nvPr/>
        </p:nvSpPr>
        <p:spPr>
          <a:xfrm>
            <a:off x="2050607" y="1414181"/>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42" name="Google Shape;642;p30"/>
          <p:cNvSpPr/>
          <p:nvPr/>
        </p:nvSpPr>
        <p:spPr>
          <a:xfrm>
            <a:off x="4780387" y="1414178"/>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43" name="Google Shape;643;p30"/>
          <p:cNvSpPr/>
          <p:nvPr/>
        </p:nvSpPr>
        <p:spPr>
          <a:xfrm>
            <a:off x="7498364" y="1414178"/>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44" name="Google Shape;644;p30"/>
          <p:cNvSpPr txBox="1"/>
          <p:nvPr/>
        </p:nvSpPr>
        <p:spPr>
          <a:xfrm>
            <a:off x="2050608" y="3191812"/>
            <a:ext cx="263905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Century Gothic"/>
              <a:buNone/>
            </a:pPr>
            <a:r>
              <a:rPr lang="en-GB" sz="1800" i="0" u="none" strike="noStrike" cap="none">
                <a:solidFill>
                  <a:srgbClr val="002060"/>
                </a:solidFill>
                <a:latin typeface="Century Gothic"/>
                <a:ea typeface="Century Gothic"/>
                <a:cs typeface="Century Gothic"/>
                <a:sym typeface="Century Gothic"/>
              </a:rPr>
              <a:t>1969 | geboren</a:t>
            </a:r>
            <a:endParaRPr sz="1800" i="0" u="none" strike="noStrike" cap="none">
              <a:solidFill>
                <a:srgbClr val="002060"/>
              </a:solidFill>
              <a:latin typeface="Century Gothic"/>
              <a:ea typeface="Century Gothic"/>
              <a:cs typeface="Century Gothic"/>
              <a:sym typeface="Century Gothic"/>
            </a:endParaRPr>
          </a:p>
        </p:txBody>
      </p:sp>
      <p:sp>
        <p:nvSpPr>
          <p:cNvPr id="645" name="Google Shape;645;p30"/>
          <p:cNvSpPr txBox="1"/>
          <p:nvPr/>
        </p:nvSpPr>
        <p:spPr>
          <a:xfrm>
            <a:off x="7419437" y="3209415"/>
            <a:ext cx="26390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1F3864"/>
                </a:solidFill>
                <a:latin typeface="Century Gothic"/>
                <a:ea typeface="Century Gothic"/>
                <a:cs typeface="Century Gothic"/>
                <a:sym typeface="Century Gothic"/>
              </a:rPr>
              <a:t>1996 </a:t>
            </a:r>
            <a:r>
              <a:rPr lang="en-GB" sz="1800">
                <a:solidFill>
                  <a:srgbClr val="002060"/>
                </a:solidFill>
                <a:latin typeface="Century Gothic"/>
                <a:ea typeface="Century Gothic"/>
                <a:cs typeface="Century Gothic"/>
                <a:sym typeface="Century Gothic"/>
              </a:rPr>
              <a:t>| tanzen gelernt</a:t>
            </a:r>
            <a:endParaRPr sz="1800">
              <a:solidFill>
                <a:srgbClr val="1F3864"/>
              </a:solidFill>
              <a:latin typeface="Century Gothic"/>
              <a:ea typeface="Century Gothic"/>
              <a:cs typeface="Century Gothic"/>
              <a:sym typeface="Century Gothic"/>
            </a:endParaRPr>
          </a:p>
        </p:txBody>
      </p:sp>
      <p:sp>
        <p:nvSpPr>
          <p:cNvPr id="646" name="Google Shape;646;p30"/>
          <p:cNvSpPr txBox="1"/>
          <p:nvPr/>
        </p:nvSpPr>
        <p:spPr>
          <a:xfrm>
            <a:off x="2204108" y="1422400"/>
            <a:ext cx="2286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Michael Schumacher</a:t>
            </a:r>
            <a:endParaRPr sz="2000" i="0" u="none" strike="noStrike" cap="none">
              <a:solidFill>
                <a:srgbClr val="1F3864"/>
              </a:solidFill>
              <a:latin typeface="Century Gothic"/>
              <a:ea typeface="Century Gothic"/>
              <a:cs typeface="Century Gothic"/>
              <a:sym typeface="Century Gothic"/>
            </a:endParaRPr>
          </a:p>
        </p:txBody>
      </p:sp>
      <p:sp>
        <p:nvSpPr>
          <p:cNvPr id="647" name="Google Shape;647;p30"/>
          <p:cNvSpPr txBox="1"/>
          <p:nvPr/>
        </p:nvSpPr>
        <p:spPr>
          <a:xfrm>
            <a:off x="2307234" y="3729821"/>
            <a:ext cx="2286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Angela </a:t>
            </a:r>
            <a:endParaRPr dirty="0">
              <a:latin typeface="Century Gothic" panose="020B0502020202020204" pitchFamily="34" charset="0"/>
            </a:endParaRPr>
          </a:p>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Merkel</a:t>
            </a:r>
            <a:endParaRPr sz="2000" b="0" i="0" u="none" strike="noStrike" cap="none" dirty="0">
              <a:solidFill>
                <a:srgbClr val="1F3864"/>
              </a:solidFill>
              <a:latin typeface="Century Gothic"/>
              <a:ea typeface="Century Gothic"/>
              <a:cs typeface="Century Gothic"/>
              <a:sym typeface="Century Gothic"/>
            </a:endParaRPr>
          </a:p>
        </p:txBody>
      </p:sp>
      <p:sp>
        <p:nvSpPr>
          <p:cNvPr id="648" name="Google Shape;648;p30"/>
          <p:cNvSpPr txBox="1"/>
          <p:nvPr/>
        </p:nvSpPr>
        <p:spPr>
          <a:xfrm>
            <a:off x="5014471" y="3711078"/>
            <a:ext cx="22860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Johann Wolfgang von Goethe</a:t>
            </a:r>
            <a:endParaRPr sz="2000" i="0" u="none" strike="noStrike" cap="none">
              <a:solidFill>
                <a:srgbClr val="1F3864"/>
              </a:solidFill>
              <a:latin typeface="Century Gothic"/>
              <a:ea typeface="Century Gothic"/>
              <a:cs typeface="Century Gothic"/>
              <a:sym typeface="Century Gothic"/>
            </a:endParaRPr>
          </a:p>
        </p:txBody>
      </p:sp>
      <p:sp>
        <p:nvSpPr>
          <p:cNvPr id="649" name="Google Shape;649;p30"/>
          <p:cNvSpPr/>
          <p:nvPr/>
        </p:nvSpPr>
        <p:spPr>
          <a:xfrm>
            <a:off x="2079295" y="146109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650" name="Google Shape;650;p30"/>
          <p:cNvSpPr/>
          <p:nvPr/>
        </p:nvSpPr>
        <p:spPr>
          <a:xfrm>
            <a:off x="7530002" y="144206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651" name="Google Shape;651;p30"/>
          <p:cNvSpPr/>
          <p:nvPr/>
        </p:nvSpPr>
        <p:spPr>
          <a:xfrm>
            <a:off x="2078256" y="376081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4</a:t>
            </a:r>
            <a:endParaRPr sz="2000" b="1" i="0" u="none" strike="noStrike" cap="none">
              <a:solidFill>
                <a:srgbClr val="FFFFFF"/>
              </a:solidFill>
              <a:latin typeface="Century Gothic"/>
              <a:ea typeface="Century Gothic"/>
              <a:cs typeface="Century Gothic"/>
              <a:sym typeface="Century Gothic"/>
            </a:endParaRPr>
          </a:p>
        </p:txBody>
      </p:sp>
      <p:sp>
        <p:nvSpPr>
          <p:cNvPr id="652" name="Google Shape;652;p30"/>
          <p:cNvSpPr/>
          <p:nvPr/>
        </p:nvSpPr>
        <p:spPr>
          <a:xfrm>
            <a:off x="4822118" y="377495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5</a:t>
            </a:r>
            <a:endParaRPr sz="2000" b="1" i="0" u="none" strike="noStrike" cap="none">
              <a:solidFill>
                <a:srgbClr val="FFFFFF"/>
              </a:solidFill>
              <a:latin typeface="Century Gothic"/>
              <a:ea typeface="Century Gothic"/>
              <a:cs typeface="Century Gothic"/>
              <a:sym typeface="Century Gothic"/>
            </a:endParaRPr>
          </a:p>
        </p:txBody>
      </p:sp>
      <p:sp>
        <p:nvSpPr>
          <p:cNvPr id="653" name="Google Shape;653;p30"/>
          <p:cNvSpPr/>
          <p:nvPr/>
        </p:nvSpPr>
        <p:spPr>
          <a:xfrm>
            <a:off x="7539751" y="376526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6</a:t>
            </a:r>
            <a:endParaRPr sz="2000" b="1" i="0" u="none" strike="noStrike" cap="none">
              <a:solidFill>
                <a:srgbClr val="FFFFFF"/>
              </a:solidFill>
              <a:latin typeface="Century Gothic"/>
              <a:ea typeface="Century Gothic"/>
              <a:cs typeface="Century Gothic"/>
              <a:sym typeface="Century Gothic"/>
            </a:endParaRPr>
          </a:p>
        </p:txBody>
      </p:sp>
      <p:sp>
        <p:nvSpPr>
          <p:cNvPr id="654" name="Google Shape;654;p30"/>
          <p:cNvSpPr txBox="1"/>
          <p:nvPr/>
        </p:nvSpPr>
        <p:spPr>
          <a:xfrm>
            <a:off x="4735544" y="2999325"/>
            <a:ext cx="2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1F3864"/>
                </a:solidFill>
                <a:latin typeface="Century Gothic"/>
                <a:ea typeface="Century Gothic"/>
                <a:cs typeface="Century Gothic"/>
                <a:sym typeface="Century Gothic"/>
              </a:rPr>
              <a:t>1921 </a:t>
            </a:r>
            <a:r>
              <a:rPr lang="en-GB" sz="1800">
                <a:solidFill>
                  <a:srgbClr val="002060"/>
                </a:solidFill>
                <a:latin typeface="Century Gothic"/>
                <a:ea typeface="Century Gothic"/>
                <a:cs typeface="Century Gothic"/>
                <a:sym typeface="Century Gothic"/>
              </a:rPr>
              <a:t>| Nobelpreis gewonnen</a:t>
            </a:r>
            <a:endParaRPr sz="1800">
              <a:solidFill>
                <a:srgbClr val="1F3864"/>
              </a:solidFill>
              <a:latin typeface="Century Gothic"/>
              <a:ea typeface="Century Gothic"/>
              <a:cs typeface="Century Gothic"/>
              <a:sym typeface="Century Gothic"/>
            </a:endParaRPr>
          </a:p>
        </p:txBody>
      </p:sp>
      <p:sp>
        <p:nvSpPr>
          <p:cNvPr id="655" name="Google Shape;655;p30"/>
          <p:cNvSpPr/>
          <p:nvPr/>
        </p:nvSpPr>
        <p:spPr>
          <a:xfrm>
            <a:off x="4827351" y="146486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2</a:t>
            </a:r>
            <a:endParaRPr dirty="0">
              <a:latin typeface="Century Gothic" panose="020B0502020202020204" pitchFamily="34" charset="0"/>
            </a:endParaRPr>
          </a:p>
        </p:txBody>
      </p:sp>
      <p:sp>
        <p:nvSpPr>
          <p:cNvPr id="656" name="Google Shape;656;p30"/>
          <p:cNvSpPr txBox="1"/>
          <p:nvPr/>
        </p:nvSpPr>
        <p:spPr>
          <a:xfrm>
            <a:off x="5596261" y="1464862"/>
            <a:ext cx="121802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Albert </a:t>
            </a:r>
            <a:endParaRPr>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Einstein</a:t>
            </a:r>
            <a:endParaRPr sz="2000" i="0" u="none" strike="noStrike" cap="none">
              <a:solidFill>
                <a:srgbClr val="1F3864"/>
              </a:solidFill>
              <a:latin typeface="Century Gothic"/>
              <a:ea typeface="Century Gothic"/>
              <a:cs typeface="Century Gothic"/>
              <a:sym typeface="Century Gothic"/>
            </a:endParaRPr>
          </a:p>
        </p:txBody>
      </p:sp>
      <p:sp>
        <p:nvSpPr>
          <p:cNvPr id="657" name="Google Shape;657;p30"/>
          <p:cNvSpPr txBox="1"/>
          <p:nvPr/>
        </p:nvSpPr>
        <p:spPr>
          <a:xfrm>
            <a:off x="7746461" y="1397182"/>
            <a:ext cx="2286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Lena </a:t>
            </a:r>
            <a:endParaRPr>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Meyer-Landrut</a:t>
            </a:r>
            <a:endParaRPr sz="2000" i="0" u="none" strike="noStrike" cap="none">
              <a:solidFill>
                <a:srgbClr val="1F3864"/>
              </a:solidFill>
              <a:latin typeface="Century Gothic"/>
              <a:ea typeface="Century Gothic"/>
              <a:cs typeface="Century Gothic"/>
              <a:sym typeface="Century Gothic"/>
            </a:endParaRPr>
          </a:p>
        </p:txBody>
      </p:sp>
      <p:sp>
        <p:nvSpPr>
          <p:cNvPr id="658" name="Google Shape;658;p30"/>
          <p:cNvSpPr txBox="1"/>
          <p:nvPr/>
        </p:nvSpPr>
        <p:spPr>
          <a:xfrm>
            <a:off x="8120384" y="3755122"/>
            <a:ext cx="145528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Steffi </a:t>
            </a:r>
            <a:endParaRPr>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Graf</a:t>
            </a:r>
            <a:endParaRPr sz="2000" i="0" u="none" strike="noStrike" cap="none">
              <a:solidFill>
                <a:srgbClr val="1F3864"/>
              </a:solidFill>
              <a:latin typeface="Century Gothic"/>
              <a:ea typeface="Century Gothic"/>
              <a:cs typeface="Century Gothic"/>
              <a:sym typeface="Century Gothic"/>
            </a:endParaRPr>
          </a:p>
        </p:txBody>
      </p:sp>
      <p:pic>
        <p:nvPicPr>
          <p:cNvPr id="659" name="Google Shape;659;p30" descr="https://upload.wikimedia.org/wikipedia/commons/c/c0/Schumacher_china_2012_crop.jpg"/>
          <p:cNvPicPr preferRelativeResize="0"/>
          <p:nvPr/>
        </p:nvPicPr>
        <p:blipFill rotWithShape="1">
          <a:blip r:embed="rId4">
            <a:alphaModFix/>
          </a:blip>
          <a:srcRect/>
          <a:stretch/>
        </p:blipFill>
        <p:spPr>
          <a:xfrm>
            <a:off x="2940208" y="2120918"/>
            <a:ext cx="771390" cy="1078305"/>
          </a:xfrm>
          <a:prstGeom prst="rect">
            <a:avLst/>
          </a:prstGeom>
          <a:noFill/>
          <a:ln>
            <a:noFill/>
          </a:ln>
        </p:spPr>
      </p:pic>
      <p:pic>
        <p:nvPicPr>
          <p:cNvPr id="660" name="Google Shape;660;p30" descr="https://upload.wikimedia.org/wikipedia/commons/thumb/f/f5/Einstein_1921_portrait2.jpg/800px-Einstein_1921_portrait2.jpg"/>
          <p:cNvPicPr preferRelativeResize="0"/>
          <p:nvPr/>
        </p:nvPicPr>
        <p:blipFill rotWithShape="1">
          <a:blip r:embed="rId5">
            <a:alphaModFix/>
          </a:blip>
          <a:srcRect/>
          <a:stretch/>
        </p:blipFill>
        <p:spPr>
          <a:xfrm>
            <a:off x="5770571" y="2151656"/>
            <a:ext cx="780069" cy="874530"/>
          </a:xfrm>
          <a:prstGeom prst="rect">
            <a:avLst/>
          </a:prstGeom>
          <a:noFill/>
          <a:ln>
            <a:noFill/>
          </a:ln>
        </p:spPr>
      </p:pic>
      <p:pic>
        <p:nvPicPr>
          <p:cNvPr id="661" name="Google Shape;661;p30" descr="File:Goethe (Stieler 1828).jpg"/>
          <p:cNvPicPr preferRelativeResize="0"/>
          <p:nvPr/>
        </p:nvPicPr>
        <p:blipFill rotWithShape="1">
          <a:blip r:embed="rId6">
            <a:alphaModFix/>
          </a:blip>
          <a:srcRect/>
          <a:stretch/>
        </p:blipFill>
        <p:spPr>
          <a:xfrm>
            <a:off x="5770570" y="4679381"/>
            <a:ext cx="780069" cy="818655"/>
          </a:xfrm>
          <a:prstGeom prst="rect">
            <a:avLst/>
          </a:prstGeom>
          <a:noFill/>
          <a:ln>
            <a:noFill/>
          </a:ln>
        </p:spPr>
      </p:pic>
      <p:sp>
        <p:nvSpPr>
          <p:cNvPr id="662" name="Google Shape;662;p30"/>
          <p:cNvSpPr txBox="1"/>
          <p:nvPr/>
        </p:nvSpPr>
        <p:spPr>
          <a:xfrm>
            <a:off x="4740182" y="5498036"/>
            <a:ext cx="26390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1F3864"/>
                </a:solidFill>
                <a:latin typeface="Century Gothic"/>
                <a:ea typeface="Century Gothic"/>
                <a:cs typeface="Century Gothic"/>
                <a:sym typeface="Century Gothic"/>
              </a:rPr>
              <a:t>1832 </a:t>
            </a:r>
            <a:r>
              <a:rPr lang="en-GB" sz="1800">
                <a:solidFill>
                  <a:srgbClr val="002060"/>
                </a:solidFill>
                <a:latin typeface="Century Gothic"/>
                <a:ea typeface="Century Gothic"/>
                <a:cs typeface="Century Gothic"/>
                <a:sym typeface="Century Gothic"/>
              </a:rPr>
              <a:t>| gestorben</a:t>
            </a:r>
            <a:endParaRPr sz="1800">
              <a:solidFill>
                <a:srgbClr val="1F3864"/>
              </a:solidFill>
              <a:latin typeface="Century Gothic"/>
              <a:ea typeface="Century Gothic"/>
              <a:cs typeface="Century Gothic"/>
              <a:sym typeface="Century Gothic"/>
            </a:endParaRPr>
          </a:p>
        </p:txBody>
      </p:sp>
      <p:pic>
        <p:nvPicPr>
          <p:cNvPr id="663" name="Google Shape;663;p30" descr="https://upload.wikimedia.org/wikipedia/commons/thumb/c/cf/2019_Lena_-_by_2eight_-_DSC4551.jpg/800px-2019_Lena_-_by_2eight_-_DSC4551.jpg"/>
          <p:cNvPicPr preferRelativeResize="0"/>
          <p:nvPr/>
        </p:nvPicPr>
        <p:blipFill rotWithShape="1">
          <a:blip r:embed="rId7">
            <a:alphaModFix/>
          </a:blip>
          <a:srcRect/>
          <a:stretch/>
        </p:blipFill>
        <p:spPr>
          <a:xfrm>
            <a:off x="8481849" y="2141216"/>
            <a:ext cx="764122" cy="1029985"/>
          </a:xfrm>
          <a:prstGeom prst="rect">
            <a:avLst/>
          </a:prstGeom>
          <a:noFill/>
          <a:ln>
            <a:noFill/>
          </a:ln>
        </p:spPr>
      </p:pic>
      <p:pic>
        <p:nvPicPr>
          <p:cNvPr id="664" name="Google Shape;664;p30" descr="Angela Merkel - Wikipedia"/>
          <p:cNvPicPr preferRelativeResize="0"/>
          <p:nvPr/>
        </p:nvPicPr>
        <p:blipFill rotWithShape="1">
          <a:blip r:embed="rId8">
            <a:alphaModFix/>
          </a:blip>
          <a:srcRect/>
          <a:stretch/>
        </p:blipFill>
        <p:spPr>
          <a:xfrm>
            <a:off x="3003273" y="4437707"/>
            <a:ext cx="771390" cy="901067"/>
          </a:xfrm>
          <a:prstGeom prst="rect">
            <a:avLst/>
          </a:prstGeom>
          <a:noFill/>
          <a:ln>
            <a:noFill/>
          </a:ln>
        </p:spPr>
      </p:pic>
      <p:sp>
        <p:nvSpPr>
          <p:cNvPr id="665" name="Google Shape;665;p30"/>
          <p:cNvSpPr txBox="1"/>
          <p:nvPr/>
        </p:nvSpPr>
        <p:spPr>
          <a:xfrm>
            <a:off x="1954196" y="5321786"/>
            <a:ext cx="2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1F3864"/>
                </a:solidFill>
                <a:latin typeface="Century Gothic"/>
                <a:ea typeface="Century Gothic"/>
                <a:cs typeface="Century Gothic"/>
                <a:sym typeface="Century Gothic"/>
              </a:rPr>
              <a:t>2021 </a:t>
            </a:r>
            <a:r>
              <a:rPr lang="en-GB" sz="1800">
                <a:solidFill>
                  <a:srgbClr val="002060"/>
                </a:solidFill>
                <a:latin typeface="Century Gothic"/>
                <a:ea typeface="Century Gothic"/>
                <a:cs typeface="Century Gothic"/>
                <a:sym typeface="Century Gothic"/>
              </a:rPr>
              <a:t>| nach Cornwall gefahren</a:t>
            </a:r>
            <a:endParaRPr sz="1800">
              <a:solidFill>
                <a:srgbClr val="1F3864"/>
              </a:solidFill>
              <a:latin typeface="Century Gothic"/>
              <a:ea typeface="Century Gothic"/>
              <a:cs typeface="Century Gothic"/>
              <a:sym typeface="Century Gothic"/>
            </a:endParaRPr>
          </a:p>
        </p:txBody>
      </p:sp>
      <p:sp>
        <p:nvSpPr>
          <p:cNvPr id="666" name="Google Shape;666;p30"/>
          <p:cNvSpPr txBox="1"/>
          <p:nvPr/>
        </p:nvSpPr>
        <p:spPr>
          <a:xfrm>
            <a:off x="7376029" y="5520981"/>
            <a:ext cx="27939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1F3864"/>
                </a:solidFill>
                <a:latin typeface="Century Gothic"/>
                <a:ea typeface="Century Gothic"/>
                <a:cs typeface="Century Gothic"/>
                <a:sym typeface="Century Gothic"/>
              </a:rPr>
              <a:t>1987 </a:t>
            </a:r>
            <a:r>
              <a:rPr lang="en-GB" sz="1800">
                <a:solidFill>
                  <a:srgbClr val="002060"/>
                </a:solidFill>
                <a:latin typeface="Century Gothic"/>
                <a:ea typeface="Century Gothic"/>
                <a:cs typeface="Century Gothic"/>
                <a:sym typeface="Century Gothic"/>
              </a:rPr>
              <a:t>| No.1 geworden</a:t>
            </a:r>
            <a:endParaRPr sz="1800">
              <a:solidFill>
                <a:srgbClr val="1F3864"/>
              </a:solidFill>
              <a:latin typeface="Century Gothic"/>
              <a:ea typeface="Century Gothic"/>
              <a:cs typeface="Century Gothic"/>
              <a:sym typeface="Century Gothic"/>
            </a:endParaRPr>
          </a:p>
        </p:txBody>
      </p:sp>
      <p:pic>
        <p:nvPicPr>
          <p:cNvPr id="667" name="Google Shape;667;p30" descr="File:Steffi Graf (Wimbledon 2009) 10 (cropped).jpg - Wikimedia Commons"/>
          <p:cNvPicPr preferRelativeResize="0"/>
          <p:nvPr/>
        </p:nvPicPr>
        <p:blipFill rotWithShape="1">
          <a:blip r:embed="rId9">
            <a:alphaModFix/>
          </a:blip>
          <a:srcRect/>
          <a:stretch/>
        </p:blipFill>
        <p:spPr>
          <a:xfrm>
            <a:off x="8481849" y="4474480"/>
            <a:ext cx="764122" cy="971982"/>
          </a:xfrm>
          <a:prstGeom prst="rect">
            <a:avLst/>
          </a:prstGeom>
          <a:noFill/>
          <a:ln>
            <a:noFill/>
          </a:ln>
        </p:spPr>
      </p:pic>
      <p:sp>
        <p:nvSpPr>
          <p:cNvPr id="668" name="Google Shape;668;p30"/>
          <p:cNvSpPr txBox="1"/>
          <p:nvPr/>
        </p:nvSpPr>
        <p:spPr>
          <a:xfrm>
            <a:off x="4986540" y="206626"/>
            <a:ext cx="601450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Partnerarbeit</a:t>
            </a:r>
            <a:r>
              <a:rPr lang="en-GB" sz="2000" b="0" i="0" u="none" strike="noStrike" cap="none" dirty="0">
                <a:solidFill>
                  <a:srgbClr val="1F3864"/>
                </a:solidFill>
                <a:latin typeface="Century Gothic"/>
                <a:ea typeface="Century Gothic"/>
                <a:cs typeface="Century Gothic"/>
                <a:sym typeface="Century Gothic"/>
              </a:rPr>
              <a:t>. </a:t>
            </a:r>
            <a:br>
              <a:rPr lang="en-GB" sz="2000" b="0" i="0" u="none" strike="noStrike" cap="none" dirty="0">
                <a:solidFill>
                  <a:srgbClr val="1F3864"/>
                </a:solidFill>
                <a:latin typeface="Century Gothic"/>
                <a:ea typeface="Century Gothic"/>
                <a:cs typeface="Century Gothic"/>
                <a:sym typeface="Century Gothic"/>
              </a:rPr>
            </a:br>
            <a:r>
              <a:rPr lang="en-GB" sz="2000" b="0" i="0" u="none" strike="noStrike" cap="none" dirty="0">
                <a:solidFill>
                  <a:srgbClr val="1F3864"/>
                </a:solidFill>
                <a:latin typeface="Century Gothic"/>
                <a:ea typeface="Century Gothic"/>
                <a:cs typeface="Century Gothic"/>
                <a:sym typeface="Century Gothic"/>
              </a:rPr>
              <a:t>B: </a:t>
            </a:r>
            <a:r>
              <a:rPr lang="en-GB" sz="2000" b="0" i="0" u="none" strike="noStrike" cap="none" dirty="0" err="1">
                <a:solidFill>
                  <a:srgbClr val="1F3864"/>
                </a:solidFill>
                <a:latin typeface="Century Gothic"/>
                <a:ea typeface="Century Gothic"/>
                <a:cs typeface="Century Gothic"/>
                <a:sym typeface="Century Gothic"/>
              </a:rPr>
              <a:t>Dreht</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sich</a:t>
            </a:r>
            <a:r>
              <a:rPr lang="en-GB" sz="2000" b="0" i="0" u="none" strike="noStrike" cap="none" dirty="0">
                <a:solidFill>
                  <a:srgbClr val="1F3864"/>
                </a:solidFill>
                <a:latin typeface="Century Gothic"/>
                <a:ea typeface="Century Gothic"/>
                <a:cs typeface="Century Gothic"/>
                <a:sym typeface="Century Gothic"/>
              </a:rPr>
              <a:t> um</a:t>
            </a:r>
            <a:r>
              <a:rPr lang="en-GB" sz="2000" dirty="0">
                <a:solidFill>
                  <a:srgbClr val="1F3864"/>
                </a:solidFill>
                <a:latin typeface="Century Gothic"/>
                <a:ea typeface="Century Gothic"/>
                <a:cs typeface="Century Gothic"/>
                <a:sym typeface="Century Gothic"/>
              </a:rPr>
              <a:t>.  </a:t>
            </a:r>
            <a:r>
              <a:rPr lang="en-GB" sz="2000" b="0" i="0" u="none" strike="noStrike" cap="none" dirty="0">
                <a:solidFill>
                  <a:srgbClr val="1F3864"/>
                </a:solidFill>
                <a:latin typeface="Century Gothic"/>
                <a:ea typeface="Century Gothic"/>
                <a:cs typeface="Century Gothic"/>
                <a:sym typeface="Century Gothic"/>
              </a:rPr>
              <a:t>A: </a:t>
            </a:r>
            <a:r>
              <a:rPr lang="en-GB" sz="2000" b="0" i="0" u="none" strike="noStrike" cap="none" dirty="0" err="1">
                <a:solidFill>
                  <a:srgbClr val="1F3864"/>
                </a:solidFill>
                <a:latin typeface="Century Gothic"/>
                <a:ea typeface="Century Gothic"/>
                <a:cs typeface="Century Gothic"/>
                <a:sym typeface="Century Gothic"/>
              </a:rPr>
              <a:t>Sagt</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einen</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Satz</a:t>
            </a:r>
            <a:r>
              <a:rPr lang="en-GB" sz="2000" b="0" i="0" u="none" strike="noStrike" cap="none" dirty="0">
                <a:solidFill>
                  <a:srgbClr val="1F3864"/>
                </a:solidFill>
                <a:latin typeface="Century Gothic"/>
                <a:ea typeface="Century Gothic"/>
                <a:cs typeface="Century Gothic"/>
                <a:sym typeface="Century Gothic"/>
              </a:rPr>
              <a:t>.</a:t>
            </a:r>
            <a:br>
              <a:rPr lang="en-GB" sz="2000" b="0" i="0" u="none" strike="noStrike" cap="none" dirty="0">
                <a:solidFill>
                  <a:srgbClr val="1F3864"/>
                </a:solidFill>
                <a:latin typeface="Century Gothic"/>
                <a:ea typeface="Century Gothic"/>
                <a:cs typeface="Century Gothic"/>
                <a:sym typeface="Century Gothic"/>
              </a:rPr>
            </a:br>
            <a:r>
              <a:rPr lang="en-GB" sz="2000" b="0" i="0" u="none" strike="noStrike" cap="none" dirty="0">
                <a:solidFill>
                  <a:srgbClr val="1F3864"/>
                </a:solidFill>
                <a:latin typeface="Century Gothic"/>
                <a:ea typeface="Century Gothic"/>
                <a:cs typeface="Century Gothic"/>
                <a:sym typeface="Century Gothic"/>
              </a:rPr>
              <a:t>B: </a:t>
            </a:r>
            <a:r>
              <a:rPr lang="en-GB" sz="2000" b="0" i="0" u="none" strike="noStrike" cap="none" dirty="0" err="1">
                <a:solidFill>
                  <a:srgbClr val="1F3864"/>
                </a:solidFill>
                <a:latin typeface="Century Gothic"/>
                <a:ea typeface="Century Gothic"/>
                <a:cs typeface="Century Gothic"/>
                <a:sym typeface="Century Gothic"/>
              </a:rPr>
              <a:t>Schreibt</a:t>
            </a:r>
            <a:r>
              <a:rPr lang="en-GB" sz="2000" b="0" i="0" u="none" strike="noStrike" cap="none" dirty="0">
                <a:solidFill>
                  <a:srgbClr val="1F3864"/>
                </a:solidFill>
                <a:latin typeface="Century Gothic"/>
                <a:ea typeface="Century Gothic"/>
                <a:cs typeface="Century Gothic"/>
                <a:sym typeface="Century Gothic"/>
              </a:rPr>
              <a:t> den </a:t>
            </a:r>
            <a:r>
              <a:rPr lang="en-GB" sz="2000" b="0" i="0" u="none" strike="noStrike" cap="none" dirty="0" err="1">
                <a:solidFill>
                  <a:srgbClr val="1F3864"/>
                </a:solidFill>
                <a:latin typeface="Century Gothic"/>
                <a:ea typeface="Century Gothic"/>
                <a:cs typeface="Century Gothic"/>
                <a:sym typeface="Century Gothic"/>
              </a:rPr>
              <a:t>Satz</a:t>
            </a:r>
            <a:r>
              <a:rPr lang="en-GB" sz="2000" b="0" i="0" u="none" strike="noStrike" cap="none" dirty="0">
                <a:solidFill>
                  <a:srgbClr val="1F3864"/>
                </a:solidFill>
                <a:latin typeface="Century Gothic"/>
                <a:ea typeface="Century Gothic"/>
                <a:cs typeface="Century Gothic"/>
                <a:sym typeface="Century Gothic"/>
              </a:rPr>
              <a:t>. </a:t>
            </a:r>
            <a:endParaRPr dirty="0">
              <a:latin typeface="Century Gothic" panose="020B0502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31" descr="background rectangle"/>
          <p:cNvPicPr preferRelativeResize="0"/>
          <p:nvPr/>
        </p:nvPicPr>
        <p:blipFill rotWithShape="1">
          <a:blip r:embed="rId3">
            <a:alphaModFix/>
          </a:blip>
          <a:srcRect/>
          <a:stretch/>
        </p:blipFill>
        <p:spPr>
          <a:xfrm>
            <a:off x="0" y="294041"/>
            <a:ext cx="4972050" cy="707849"/>
          </a:xfrm>
          <a:prstGeom prst="rect">
            <a:avLst/>
          </a:prstGeom>
          <a:noFill/>
          <a:ln>
            <a:noFill/>
          </a:ln>
        </p:spPr>
      </p:pic>
      <p:sp>
        <p:nvSpPr>
          <p:cNvPr id="675" name="Google Shape;675;p31"/>
          <p:cNvSpPr txBox="1">
            <a:spLocks noGrp="1"/>
          </p:cNvSpPr>
          <p:nvPr>
            <p:ph type="title"/>
          </p:nvPr>
        </p:nvSpPr>
        <p:spPr>
          <a:xfrm>
            <a:off x="0" y="236891"/>
            <a:ext cx="486918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Wann war das?</a:t>
            </a:r>
            <a:endParaRPr/>
          </a:p>
        </p:txBody>
      </p:sp>
      <p:sp>
        <p:nvSpPr>
          <p:cNvPr id="676" name="Google Shape;676;p31"/>
          <p:cNvSpPr/>
          <p:nvPr/>
        </p:nvSpPr>
        <p:spPr>
          <a:xfrm>
            <a:off x="10535940" y="247046"/>
            <a:ext cx="1421387"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677" name="Google Shape;677;p31"/>
          <p:cNvSpPr/>
          <p:nvPr/>
        </p:nvSpPr>
        <p:spPr>
          <a:xfrm>
            <a:off x="2160959" y="3737887"/>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78" name="Google Shape;678;p31"/>
          <p:cNvSpPr/>
          <p:nvPr/>
        </p:nvSpPr>
        <p:spPr>
          <a:xfrm>
            <a:off x="4890739" y="3737884"/>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79" name="Google Shape;679;p31"/>
          <p:cNvSpPr/>
          <p:nvPr/>
        </p:nvSpPr>
        <p:spPr>
          <a:xfrm>
            <a:off x="7608716" y="3737884"/>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80" name="Google Shape;680;p31"/>
          <p:cNvSpPr/>
          <p:nvPr/>
        </p:nvSpPr>
        <p:spPr>
          <a:xfrm>
            <a:off x="2136494" y="1383839"/>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81" name="Google Shape;681;p31"/>
          <p:cNvSpPr/>
          <p:nvPr/>
        </p:nvSpPr>
        <p:spPr>
          <a:xfrm>
            <a:off x="4890739" y="1414178"/>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82" name="Google Shape;682;p31"/>
          <p:cNvSpPr/>
          <p:nvPr/>
        </p:nvSpPr>
        <p:spPr>
          <a:xfrm>
            <a:off x="7608716" y="1414178"/>
            <a:ext cx="2593164" cy="2175374"/>
          </a:xfrm>
          <a:prstGeom prst="rect">
            <a:avLst/>
          </a:prstGeom>
          <a:solidFill>
            <a:srgbClr val="FFFF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a:buNone/>
            </a:pPr>
            <a:endParaRPr sz="2400" b="0" i="0" u="none" strike="noStrike" cap="none">
              <a:solidFill>
                <a:srgbClr val="002060"/>
              </a:solidFill>
              <a:latin typeface="Century Gothic"/>
              <a:ea typeface="Century Gothic"/>
              <a:cs typeface="Century Gothic"/>
              <a:sym typeface="Century Gothic"/>
            </a:endParaRPr>
          </a:p>
        </p:txBody>
      </p:sp>
      <p:sp>
        <p:nvSpPr>
          <p:cNvPr id="683" name="Google Shape;683;p31"/>
          <p:cNvSpPr txBox="1"/>
          <p:nvPr/>
        </p:nvSpPr>
        <p:spPr>
          <a:xfrm>
            <a:off x="1846807" y="2956458"/>
            <a:ext cx="304393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800"/>
              <a:buFont typeface="Century Gothic"/>
              <a:buNone/>
            </a:pPr>
            <a:r>
              <a:rPr lang="en-GB" sz="1800" i="0" u="none" strike="noStrike" cap="none">
                <a:solidFill>
                  <a:srgbClr val="002060"/>
                </a:solidFill>
                <a:latin typeface="Century Gothic"/>
                <a:ea typeface="Century Gothic"/>
                <a:cs typeface="Century Gothic"/>
                <a:sym typeface="Century Gothic"/>
              </a:rPr>
              <a:t>1978|in London geblieben</a:t>
            </a:r>
            <a:endParaRPr sz="1800" i="0" u="none" strike="noStrike" cap="none">
              <a:solidFill>
                <a:srgbClr val="002060"/>
              </a:solidFill>
              <a:latin typeface="Century Gothic"/>
              <a:ea typeface="Century Gothic"/>
              <a:cs typeface="Century Gothic"/>
              <a:sym typeface="Century Gothic"/>
            </a:endParaRPr>
          </a:p>
        </p:txBody>
      </p:sp>
      <p:sp>
        <p:nvSpPr>
          <p:cNvPr id="684" name="Google Shape;684;p31"/>
          <p:cNvSpPr txBox="1"/>
          <p:nvPr/>
        </p:nvSpPr>
        <p:spPr>
          <a:xfrm>
            <a:off x="7518970" y="2722790"/>
            <a:ext cx="263905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1F3864"/>
                </a:solidFill>
                <a:latin typeface="Century Gothic"/>
                <a:ea typeface="Century Gothic"/>
                <a:cs typeface="Century Gothic"/>
                <a:sym typeface="Century Gothic"/>
              </a:rPr>
              <a:t>2017 </a:t>
            </a:r>
            <a:r>
              <a:rPr lang="en-GB" sz="1800">
                <a:solidFill>
                  <a:srgbClr val="002060"/>
                </a:solidFill>
                <a:latin typeface="Century Gothic"/>
                <a:ea typeface="Century Gothic"/>
                <a:cs typeface="Century Gothic"/>
                <a:sym typeface="Century Gothic"/>
              </a:rPr>
              <a:t>| ‘Beste Schauspielerin’ gewonnen</a:t>
            </a:r>
            <a:endParaRPr sz="1800">
              <a:solidFill>
                <a:srgbClr val="1F3864"/>
              </a:solidFill>
              <a:latin typeface="Century Gothic"/>
              <a:ea typeface="Century Gothic"/>
              <a:cs typeface="Century Gothic"/>
              <a:sym typeface="Century Gothic"/>
            </a:endParaRPr>
          </a:p>
        </p:txBody>
      </p:sp>
      <p:sp>
        <p:nvSpPr>
          <p:cNvPr id="685" name="Google Shape;685;p31"/>
          <p:cNvSpPr txBox="1"/>
          <p:nvPr/>
        </p:nvSpPr>
        <p:spPr>
          <a:xfrm>
            <a:off x="2408779" y="1422662"/>
            <a:ext cx="2286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Ursula von der Leyen</a:t>
            </a:r>
            <a:endParaRPr sz="2000" i="0" u="none" strike="noStrike" cap="none">
              <a:solidFill>
                <a:srgbClr val="1F3864"/>
              </a:solidFill>
              <a:latin typeface="Century Gothic"/>
              <a:ea typeface="Century Gothic"/>
              <a:cs typeface="Century Gothic"/>
              <a:sym typeface="Century Gothic"/>
            </a:endParaRPr>
          </a:p>
        </p:txBody>
      </p:sp>
      <p:sp>
        <p:nvSpPr>
          <p:cNvPr id="686" name="Google Shape;686;p31"/>
          <p:cNvSpPr txBox="1"/>
          <p:nvPr/>
        </p:nvSpPr>
        <p:spPr>
          <a:xfrm>
            <a:off x="2417586" y="3729821"/>
            <a:ext cx="2286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İlkay </a:t>
            </a:r>
            <a:endParaRPr>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Gündoğan</a:t>
            </a:r>
            <a:endParaRPr sz="2400" i="0" u="none" strike="noStrike" cap="none">
              <a:solidFill>
                <a:srgbClr val="1F3864"/>
              </a:solidFill>
              <a:latin typeface="Century Gothic"/>
              <a:ea typeface="Century Gothic"/>
              <a:cs typeface="Century Gothic"/>
              <a:sym typeface="Century Gothic"/>
            </a:endParaRPr>
          </a:p>
        </p:txBody>
      </p:sp>
      <p:sp>
        <p:nvSpPr>
          <p:cNvPr id="687" name="Google Shape;687;p31"/>
          <p:cNvSpPr txBox="1"/>
          <p:nvPr/>
        </p:nvSpPr>
        <p:spPr>
          <a:xfrm>
            <a:off x="5186160" y="3707414"/>
            <a:ext cx="2286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a:solidFill>
                  <a:srgbClr val="1F3864"/>
                </a:solidFill>
                <a:latin typeface="Century Gothic"/>
                <a:ea typeface="Century Gothic"/>
                <a:cs typeface="Century Gothic"/>
                <a:sym typeface="Century Gothic"/>
              </a:rPr>
              <a:t>Johann Sebastian Bach</a:t>
            </a:r>
            <a:endParaRPr sz="2000" i="0" u="none" strike="noStrike" cap="none">
              <a:solidFill>
                <a:srgbClr val="1F3864"/>
              </a:solidFill>
              <a:latin typeface="Century Gothic"/>
              <a:ea typeface="Century Gothic"/>
              <a:cs typeface="Century Gothic"/>
              <a:sym typeface="Century Gothic"/>
            </a:endParaRPr>
          </a:p>
        </p:txBody>
      </p:sp>
      <p:sp>
        <p:nvSpPr>
          <p:cNvPr id="688" name="Google Shape;688;p31"/>
          <p:cNvSpPr/>
          <p:nvPr/>
        </p:nvSpPr>
        <p:spPr>
          <a:xfrm>
            <a:off x="2189647" y="146109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689" name="Google Shape;689;p31"/>
          <p:cNvSpPr/>
          <p:nvPr/>
        </p:nvSpPr>
        <p:spPr>
          <a:xfrm>
            <a:off x="7640354" y="144206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690" name="Google Shape;690;p31"/>
          <p:cNvSpPr/>
          <p:nvPr/>
        </p:nvSpPr>
        <p:spPr>
          <a:xfrm>
            <a:off x="2188608" y="376081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4</a:t>
            </a:r>
            <a:endParaRPr sz="2000" b="1" i="0" u="none" strike="noStrike" cap="none">
              <a:solidFill>
                <a:srgbClr val="FFFFFF"/>
              </a:solidFill>
              <a:latin typeface="Century Gothic"/>
              <a:ea typeface="Century Gothic"/>
              <a:cs typeface="Century Gothic"/>
              <a:sym typeface="Century Gothic"/>
            </a:endParaRPr>
          </a:p>
        </p:txBody>
      </p:sp>
      <p:sp>
        <p:nvSpPr>
          <p:cNvPr id="691" name="Google Shape;691;p31"/>
          <p:cNvSpPr/>
          <p:nvPr/>
        </p:nvSpPr>
        <p:spPr>
          <a:xfrm>
            <a:off x="4932470" y="377495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5</a:t>
            </a:r>
            <a:endParaRPr sz="2000" b="1" i="0" u="none" strike="noStrike" cap="none">
              <a:solidFill>
                <a:srgbClr val="FFFFFF"/>
              </a:solidFill>
              <a:latin typeface="Century Gothic"/>
              <a:ea typeface="Century Gothic"/>
              <a:cs typeface="Century Gothic"/>
              <a:sym typeface="Century Gothic"/>
            </a:endParaRPr>
          </a:p>
        </p:txBody>
      </p:sp>
      <p:sp>
        <p:nvSpPr>
          <p:cNvPr id="692" name="Google Shape;692;p31"/>
          <p:cNvSpPr/>
          <p:nvPr/>
        </p:nvSpPr>
        <p:spPr>
          <a:xfrm>
            <a:off x="7650103" y="375383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6</a:t>
            </a:r>
            <a:endParaRPr sz="2000" b="1" i="0" u="none" strike="noStrike" cap="none">
              <a:solidFill>
                <a:srgbClr val="FFFFFF"/>
              </a:solidFill>
              <a:latin typeface="Century Gothic"/>
              <a:ea typeface="Century Gothic"/>
              <a:cs typeface="Century Gothic"/>
              <a:sym typeface="Century Gothic"/>
            </a:endParaRPr>
          </a:p>
        </p:txBody>
      </p:sp>
      <p:sp>
        <p:nvSpPr>
          <p:cNvPr id="693" name="Google Shape;693;p31"/>
          <p:cNvSpPr txBox="1"/>
          <p:nvPr/>
        </p:nvSpPr>
        <p:spPr>
          <a:xfrm>
            <a:off x="4865502" y="2709980"/>
            <a:ext cx="263905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1F3864"/>
                </a:solidFill>
                <a:latin typeface="Century Gothic"/>
                <a:ea typeface="Century Gothic"/>
                <a:cs typeface="Century Gothic"/>
                <a:sym typeface="Century Gothic"/>
              </a:rPr>
              <a:t>2020 </a:t>
            </a:r>
            <a:r>
              <a:rPr lang="en-GB" sz="1800">
                <a:solidFill>
                  <a:srgbClr val="002060"/>
                </a:solidFill>
                <a:latin typeface="Century Gothic"/>
                <a:ea typeface="Century Gothic"/>
                <a:cs typeface="Century Gothic"/>
                <a:sym typeface="Century Gothic"/>
              </a:rPr>
              <a:t>| Musik für ‘Wonder Woman’ geschrieben</a:t>
            </a:r>
            <a:endParaRPr sz="1800">
              <a:solidFill>
                <a:srgbClr val="1F3864"/>
              </a:solidFill>
              <a:latin typeface="Century Gothic"/>
              <a:ea typeface="Century Gothic"/>
              <a:cs typeface="Century Gothic"/>
              <a:sym typeface="Century Gothic"/>
            </a:endParaRPr>
          </a:p>
        </p:txBody>
      </p:sp>
      <p:sp>
        <p:nvSpPr>
          <p:cNvPr id="694" name="Google Shape;694;p31"/>
          <p:cNvSpPr/>
          <p:nvPr/>
        </p:nvSpPr>
        <p:spPr>
          <a:xfrm>
            <a:off x="4937703" y="146486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2</a:t>
            </a:r>
            <a:endParaRPr dirty="0">
              <a:latin typeface="Century Gothic" panose="020B0502020202020204" pitchFamily="34" charset="0"/>
            </a:endParaRPr>
          </a:p>
        </p:txBody>
      </p:sp>
      <p:sp>
        <p:nvSpPr>
          <p:cNvPr id="695" name="Google Shape;695;p31"/>
          <p:cNvSpPr txBox="1"/>
          <p:nvPr/>
        </p:nvSpPr>
        <p:spPr>
          <a:xfrm>
            <a:off x="5611282" y="1462582"/>
            <a:ext cx="125269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Hans </a:t>
            </a:r>
            <a:endParaRPr>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Zimmer</a:t>
            </a:r>
            <a:endParaRPr sz="2000" i="0" u="none" strike="noStrike" cap="none">
              <a:solidFill>
                <a:srgbClr val="1F3864"/>
              </a:solidFill>
              <a:latin typeface="Century Gothic"/>
              <a:ea typeface="Century Gothic"/>
              <a:cs typeface="Century Gothic"/>
              <a:sym typeface="Century Gothic"/>
            </a:endParaRPr>
          </a:p>
        </p:txBody>
      </p:sp>
      <p:sp>
        <p:nvSpPr>
          <p:cNvPr id="696" name="Google Shape;696;p31"/>
          <p:cNvSpPr txBox="1"/>
          <p:nvPr/>
        </p:nvSpPr>
        <p:spPr>
          <a:xfrm>
            <a:off x="8110570" y="1407421"/>
            <a:ext cx="158662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Diane </a:t>
            </a:r>
            <a:endParaRPr>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Kruger</a:t>
            </a:r>
            <a:endParaRPr sz="2000" i="0" u="none" strike="noStrike" cap="none">
              <a:solidFill>
                <a:srgbClr val="1F3864"/>
              </a:solidFill>
              <a:latin typeface="Century Gothic"/>
              <a:ea typeface="Century Gothic"/>
              <a:cs typeface="Century Gothic"/>
              <a:sym typeface="Century Gothic"/>
            </a:endParaRPr>
          </a:p>
        </p:txBody>
      </p:sp>
      <p:sp>
        <p:nvSpPr>
          <p:cNvPr id="697" name="Google Shape;697;p31"/>
          <p:cNvSpPr txBox="1"/>
          <p:nvPr/>
        </p:nvSpPr>
        <p:spPr>
          <a:xfrm>
            <a:off x="8046376" y="3729824"/>
            <a:ext cx="171501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Selina </a:t>
            </a:r>
            <a:endParaRPr>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1F3864"/>
              </a:buClr>
              <a:buSzPts val="2000"/>
              <a:buFont typeface="Century Gothic"/>
              <a:buNone/>
            </a:pPr>
            <a:r>
              <a:rPr lang="en-GB" sz="2000" i="0" u="none" strike="noStrike" cap="none">
                <a:solidFill>
                  <a:srgbClr val="1F3864"/>
                </a:solidFill>
                <a:latin typeface="Century Gothic"/>
                <a:ea typeface="Century Gothic"/>
                <a:cs typeface="Century Gothic"/>
                <a:sym typeface="Century Gothic"/>
              </a:rPr>
              <a:t>Mour</a:t>
            </a:r>
            <a:endParaRPr sz="2000" i="0" u="none" strike="noStrike" cap="none">
              <a:solidFill>
                <a:srgbClr val="1F3864"/>
              </a:solidFill>
              <a:latin typeface="Century Gothic"/>
              <a:ea typeface="Century Gothic"/>
              <a:cs typeface="Century Gothic"/>
              <a:sym typeface="Century Gothic"/>
            </a:endParaRPr>
          </a:p>
        </p:txBody>
      </p:sp>
      <p:sp>
        <p:nvSpPr>
          <p:cNvPr id="698" name="Google Shape;698;p31"/>
          <p:cNvSpPr txBox="1"/>
          <p:nvPr/>
        </p:nvSpPr>
        <p:spPr>
          <a:xfrm>
            <a:off x="4850534" y="5498036"/>
            <a:ext cx="26390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1F3864"/>
                </a:solidFill>
                <a:latin typeface="Century Gothic"/>
                <a:ea typeface="Century Gothic"/>
                <a:cs typeface="Century Gothic"/>
                <a:sym typeface="Century Gothic"/>
              </a:rPr>
              <a:t>1750 </a:t>
            </a:r>
            <a:r>
              <a:rPr lang="en-GB" sz="1800">
                <a:solidFill>
                  <a:srgbClr val="002060"/>
                </a:solidFill>
                <a:latin typeface="Century Gothic"/>
                <a:ea typeface="Century Gothic"/>
                <a:cs typeface="Century Gothic"/>
                <a:sym typeface="Century Gothic"/>
              </a:rPr>
              <a:t>| gestorben</a:t>
            </a:r>
            <a:endParaRPr sz="1800">
              <a:solidFill>
                <a:srgbClr val="1F3864"/>
              </a:solidFill>
              <a:latin typeface="Century Gothic"/>
              <a:ea typeface="Century Gothic"/>
              <a:cs typeface="Century Gothic"/>
              <a:sym typeface="Century Gothic"/>
            </a:endParaRPr>
          </a:p>
        </p:txBody>
      </p:sp>
      <p:sp>
        <p:nvSpPr>
          <p:cNvPr id="699" name="Google Shape;699;p31"/>
          <p:cNvSpPr txBox="1"/>
          <p:nvPr/>
        </p:nvSpPr>
        <p:spPr>
          <a:xfrm>
            <a:off x="2064548" y="5495441"/>
            <a:ext cx="26390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115076"/>
                </a:solidFill>
                <a:latin typeface="Century Gothic"/>
                <a:ea typeface="Century Gothic"/>
                <a:cs typeface="Century Gothic"/>
                <a:sym typeface="Century Gothic"/>
              </a:rPr>
              <a:t>1990 | geboren</a:t>
            </a:r>
            <a:endParaRPr sz="1800">
              <a:solidFill>
                <a:srgbClr val="115076"/>
              </a:solidFill>
              <a:latin typeface="Century Gothic"/>
              <a:ea typeface="Century Gothic"/>
              <a:cs typeface="Century Gothic"/>
              <a:sym typeface="Century Gothic"/>
            </a:endParaRPr>
          </a:p>
        </p:txBody>
      </p:sp>
      <p:sp>
        <p:nvSpPr>
          <p:cNvPr id="700" name="Google Shape;700;p31"/>
          <p:cNvSpPr txBox="1"/>
          <p:nvPr/>
        </p:nvSpPr>
        <p:spPr>
          <a:xfrm>
            <a:off x="7570229" y="5298647"/>
            <a:ext cx="266730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1F3864"/>
                </a:solidFill>
                <a:latin typeface="Century Gothic"/>
                <a:ea typeface="Century Gothic"/>
                <a:cs typeface="Century Gothic"/>
                <a:sym typeface="Century Gothic"/>
              </a:rPr>
              <a:t>2021</a:t>
            </a:r>
            <a:r>
              <a:rPr lang="en-GB" sz="1800">
                <a:solidFill>
                  <a:srgbClr val="002060"/>
                </a:solidFill>
                <a:latin typeface="Century Gothic"/>
                <a:ea typeface="Century Gothic"/>
                <a:cs typeface="Century Gothic"/>
                <a:sym typeface="Century Gothic"/>
              </a:rPr>
              <a:t>|Tik Toks gemacht</a:t>
            </a:r>
            <a:endParaRPr sz="1800">
              <a:solidFill>
                <a:srgbClr val="1F3864"/>
              </a:solidFill>
              <a:latin typeface="Century Gothic"/>
              <a:ea typeface="Century Gothic"/>
              <a:cs typeface="Century Gothic"/>
              <a:sym typeface="Century Gothic"/>
            </a:endParaRPr>
          </a:p>
        </p:txBody>
      </p:sp>
      <p:pic>
        <p:nvPicPr>
          <p:cNvPr id="701" name="Google Shape;701;p31" descr="https://upload.wikimedia.org/wikipedia/commons/thumb/7/70/Ursula_von_der_Leyen_%2849468709252%29.jpg/800px-Ursula_von_der_Leyen_%2849468709252%29.jpg"/>
          <p:cNvPicPr preferRelativeResize="0"/>
          <p:nvPr/>
        </p:nvPicPr>
        <p:blipFill rotWithShape="1">
          <a:blip r:embed="rId4">
            <a:alphaModFix/>
          </a:blip>
          <a:srcRect/>
          <a:stretch/>
        </p:blipFill>
        <p:spPr>
          <a:xfrm>
            <a:off x="3137335" y="2077416"/>
            <a:ext cx="703946" cy="835466"/>
          </a:xfrm>
          <a:prstGeom prst="rect">
            <a:avLst/>
          </a:prstGeom>
          <a:noFill/>
          <a:ln>
            <a:noFill/>
          </a:ln>
        </p:spPr>
      </p:pic>
      <p:pic>
        <p:nvPicPr>
          <p:cNvPr id="702" name="Google Shape;702;p31" descr="https://upload.wikimedia.org/wikipedia/commons/2/2b/Hans-Zimmer-profile.jpg"/>
          <p:cNvPicPr preferRelativeResize="0"/>
          <p:nvPr/>
        </p:nvPicPr>
        <p:blipFill rotWithShape="1">
          <a:blip r:embed="rId5">
            <a:alphaModFix/>
          </a:blip>
          <a:srcRect/>
          <a:stretch/>
        </p:blipFill>
        <p:spPr>
          <a:xfrm>
            <a:off x="5943600" y="2140100"/>
            <a:ext cx="630238" cy="620871"/>
          </a:xfrm>
          <a:prstGeom prst="rect">
            <a:avLst/>
          </a:prstGeom>
          <a:noFill/>
          <a:ln>
            <a:noFill/>
          </a:ln>
        </p:spPr>
      </p:pic>
      <p:sp>
        <p:nvSpPr>
          <p:cNvPr id="703" name="Google Shape;703;p31" descr="https://upload.wikimedia.org/wikipedia/commons/thumb/5/5e/Johann_Sebastian_Bach.png/220px-Johann_Sebastian_Bach.pn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04" name="Google Shape;704;p31" descr="https://upload.wikimedia.org/wikipedia/commons/thumb/5/5e/Johann_Sebastian_Bach.png/220px-Johann_Sebastian_Bach.pn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705" name="Google Shape;705;p31" descr="https://upload.wikimedia.org/wikipedia/commons/thumb/e/e9/Selina_Titelbild.jpg/1024px-Selina_Titelbild.jpg"/>
          <p:cNvPicPr preferRelativeResize="0"/>
          <p:nvPr/>
        </p:nvPicPr>
        <p:blipFill rotWithShape="1">
          <a:blip r:embed="rId6">
            <a:alphaModFix/>
          </a:blip>
          <a:srcRect/>
          <a:stretch/>
        </p:blipFill>
        <p:spPr>
          <a:xfrm>
            <a:off x="8460858" y="4475470"/>
            <a:ext cx="895951" cy="839654"/>
          </a:xfrm>
          <a:prstGeom prst="rect">
            <a:avLst/>
          </a:prstGeom>
          <a:noFill/>
          <a:ln>
            <a:noFill/>
          </a:ln>
        </p:spPr>
      </p:pic>
      <p:pic>
        <p:nvPicPr>
          <p:cNvPr id="706" name="Google Shape;706;p31" descr="İlkay Gündoğan - Wikipedia"/>
          <p:cNvPicPr preferRelativeResize="0"/>
          <p:nvPr/>
        </p:nvPicPr>
        <p:blipFill rotWithShape="1">
          <a:blip r:embed="rId7">
            <a:alphaModFix/>
          </a:blip>
          <a:srcRect/>
          <a:stretch/>
        </p:blipFill>
        <p:spPr>
          <a:xfrm>
            <a:off x="3137335" y="4491663"/>
            <a:ext cx="611047" cy="864196"/>
          </a:xfrm>
          <a:prstGeom prst="rect">
            <a:avLst/>
          </a:prstGeom>
          <a:noFill/>
          <a:ln>
            <a:noFill/>
          </a:ln>
        </p:spPr>
      </p:pic>
      <p:pic>
        <p:nvPicPr>
          <p:cNvPr id="707" name="Google Shape;707;p31" descr="https://upload.wikimedia.org/wikipedia/commons/4/47/Diane_Kruger_Peabody_2014_%28cropped%29.jpg"/>
          <p:cNvPicPr preferRelativeResize="0"/>
          <p:nvPr/>
        </p:nvPicPr>
        <p:blipFill rotWithShape="1">
          <a:blip r:embed="rId8">
            <a:alphaModFix/>
          </a:blip>
          <a:srcRect/>
          <a:stretch/>
        </p:blipFill>
        <p:spPr>
          <a:xfrm>
            <a:off x="8576441" y="2077416"/>
            <a:ext cx="712904" cy="683555"/>
          </a:xfrm>
          <a:prstGeom prst="rect">
            <a:avLst/>
          </a:prstGeom>
          <a:noFill/>
          <a:ln>
            <a:noFill/>
          </a:ln>
        </p:spPr>
      </p:pic>
      <p:pic>
        <p:nvPicPr>
          <p:cNvPr id="708" name="Google Shape;708;p31" descr="Johann Sebastian Bach - Wikipedia"/>
          <p:cNvPicPr preferRelativeResize="0"/>
          <p:nvPr/>
        </p:nvPicPr>
        <p:blipFill rotWithShape="1">
          <a:blip r:embed="rId9">
            <a:alphaModFix/>
          </a:blip>
          <a:srcRect/>
          <a:stretch/>
        </p:blipFill>
        <p:spPr>
          <a:xfrm>
            <a:off x="5813579" y="4485682"/>
            <a:ext cx="712960" cy="883032"/>
          </a:xfrm>
          <a:prstGeom prst="rect">
            <a:avLst/>
          </a:prstGeom>
          <a:noFill/>
          <a:ln>
            <a:noFill/>
          </a:ln>
        </p:spPr>
      </p:pic>
      <p:sp>
        <p:nvSpPr>
          <p:cNvPr id="709" name="Google Shape;709;p31"/>
          <p:cNvSpPr txBox="1"/>
          <p:nvPr/>
        </p:nvSpPr>
        <p:spPr>
          <a:xfrm>
            <a:off x="4986540" y="206626"/>
            <a:ext cx="601450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Partnerarbeit</a:t>
            </a:r>
            <a:r>
              <a:rPr lang="en-GB" sz="2000" b="0" i="0" u="none" strike="noStrike" cap="none" dirty="0">
                <a:solidFill>
                  <a:srgbClr val="1F3864"/>
                </a:solidFill>
                <a:latin typeface="Century Gothic"/>
                <a:ea typeface="Century Gothic"/>
                <a:cs typeface="Century Gothic"/>
                <a:sym typeface="Century Gothic"/>
              </a:rPr>
              <a:t>. </a:t>
            </a:r>
            <a:br>
              <a:rPr lang="en-GB" sz="2000" b="0" i="0" u="none" strike="noStrike" cap="none" dirty="0">
                <a:solidFill>
                  <a:srgbClr val="1F3864"/>
                </a:solidFill>
                <a:latin typeface="Century Gothic"/>
                <a:ea typeface="Century Gothic"/>
                <a:cs typeface="Century Gothic"/>
                <a:sym typeface="Century Gothic"/>
              </a:rPr>
            </a:br>
            <a:r>
              <a:rPr lang="en-GB" sz="2000" b="0" i="0" u="none" strike="noStrike" cap="none" dirty="0">
                <a:solidFill>
                  <a:srgbClr val="1F3864"/>
                </a:solidFill>
                <a:latin typeface="Century Gothic"/>
                <a:ea typeface="Century Gothic"/>
                <a:cs typeface="Century Gothic"/>
                <a:sym typeface="Century Gothic"/>
              </a:rPr>
              <a:t>A: </a:t>
            </a:r>
            <a:r>
              <a:rPr lang="en-GB" sz="2000" b="0" i="0" u="none" strike="noStrike" cap="none" dirty="0" err="1">
                <a:solidFill>
                  <a:srgbClr val="1F3864"/>
                </a:solidFill>
                <a:latin typeface="Century Gothic"/>
                <a:ea typeface="Century Gothic"/>
                <a:cs typeface="Century Gothic"/>
                <a:sym typeface="Century Gothic"/>
              </a:rPr>
              <a:t>Dreht</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sich</a:t>
            </a:r>
            <a:r>
              <a:rPr lang="en-GB" sz="2000" b="0" i="0" u="none" strike="noStrike" cap="none" dirty="0">
                <a:solidFill>
                  <a:srgbClr val="1F3864"/>
                </a:solidFill>
                <a:latin typeface="Century Gothic"/>
                <a:ea typeface="Century Gothic"/>
                <a:cs typeface="Century Gothic"/>
                <a:sym typeface="Century Gothic"/>
              </a:rPr>
              <a:t> um</a:t>
            </a:r>
            <a:r>
              <a:rPr lang="en-GB" sz="2000" dirty="0">
                <a:solidFill>
                  <a:srgbClr val="1F3864"/>
                </a:solidFill>
                <a:latin typeface="Century Gothic"/>
                <a:ea typeface="Century Gothic"/>
                <a:cs typeface="Century Gothic"/>
                <a:sym typeface="Century Gothic"/>
              </a:rPr>
              <a:t>.  </a:t>
            </a:r>
            <a:r>
              <a:rPr lang="en-GB" sz="2000" b="0" i="0" u="none" strike="noStrike" cap="none" dirty="0">
                <a:solidFill>
                  <a:srgbClr val="1F3864"/>
                </a:solidFill>
                <a:latin typeface="Century Gothic"/>
                <a:ea typeface="Century Gothic"/>
                <a:cs typeface="Century Gothic"/>
                <a:sym typeface="Century Gothic"/>
              </a:rPr>
              <a:t>B: </a:t>
            </a:r>
            <a:r>
              <a:rPr lang="en-GB" sz="2000" b="0" i="0" u="none" strike="noStrike" cap="none" dirty="0" err="1">
                <a:solidFill>
                  <a:srgbClr val="1F3864"/>
                </a:solidFill>
                <a:latin typeface="Century Gothic"/>
                <a:ea typeface="Century Gothic"/>
                <a:cs typeface="Century Gothic"/>
                <a:sym typeface="Century Gothic"/>
              </a:rPr>
              <a:t>Sagt</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einen</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Satz</a:t>
            </a:r>
            <a:r>
              <a:rPr lang="en-GB" sz="2000" b="0" i="0" u="none" strike="noStrike" cap="none" dirty="0">
                <a:solidFill>
                  <a:srgbClr val="1F3864"/>
                </a:solidFill>
                <a:latin typeface="Century Gothic"/>
                <a:ea typeface="Century Gothic"/>
                <a:cs typeface="Century Gothic"/>
                <a:sym typeface="Century Gothic"/>
              </a:rPr>
              <a:t>.</a:t>
            </a:r>
            <a:br>
              <a:rPr lang="en-GB" sz="2000" b="0" i="0" u="none" strike="noStrike" cap="none" dirty="0">
                <a:solidFill>
                  <a:srgbClr val="1F3864"/>
                </a:solidFill>
                <a:latin typeface="Century Gothic"/>
                <a:ea typeface="Century Gothic"/>
                <a:cs typeface="Century Gothic"/>
                <a:sym typeface="Century Gothic"/>
              </a:rPr>
            </a:br>
            <a:r>
              <a:rPr lang="en-GB" sz="2000" b="0" i="0" u="none" strike="noStrike" cap="none" dirty="0">
                <a:solidFill>
                  <a:srgbClr val="1F3864"/>
                </a:solidFill>
                <a:latin typeface="Century Gothic"/>
                <a:ea typeface="Century Gothic"/>
                <a:cs typeface="Century Gothic"/>
                <a:sym typeface="Century Gothic"/>
              </a:rPr>
              <a:t>A: </a:t>
            </a:r>
            <a:r>
              <a:rPr lang="en-GB" sz="2000" b="0" i="0" u="none" strike="noStrike" cap="none" dirty="0" err="1">
                <a:solidFill>
                  <a:srgbClr val="1F3864"/>
                </a:solidFill>
                <a:latin typeface="Century Gothic"/>
                <a:ea typeface="Century Gothic"/>
                <a:cs typeface="Century Gothic"/>
                <a:sym typeface="Century Gothic"/>
              </a:rPr>
              <a:t>Schreibt</a:t>
            </a:r>
            <a:r>
              <a:rPr lang="en-GB" sz="2000" b="0" i="0" u="none" strike="noStrike" cap="none" dirty="0">
                <a:solidFill>
                  <a:srgbClr val="1F3864"/>
                </a:solidFill>
                <a:latin typeface="Century Gothic"/>
                <a:ea typeface="Century Gothic"/>
                <a:cs typeface="Century Gothic"/>
                <a:sym typeface="Century Gothic"/>
              </a:rPr>
              <a:t> den </a:t>
            </a:r>
            <a:r>
              <a:rPr lang="en-GB" sz="2000" b="0" i="0" u="none" strike="noStrike" cap="none" dirty="0" err="1">
                <a:solidFill>
                  <a:srgbClr val="1F3864"/>
                </a:solidFill>
                <a:latin typeface="Century Gothic"/>
                <a:ea typeface="Century Gothic"/>
                <a:cs typeface="Century Gothic"/>
                <a:sym typeface="Century Gothic"/>
              </a:rPr>
              <a:t>Satz</a:t>
            </a:r>
            <a:r>
              <a:rPr lang="en-GB" sz="2000" b="0" i="0" u="none" strike="noStrike" cap="none" dirty="0">
                <a:solidFill>
                  <a:srgbClr val="1F3864"/>
                </a:solidFill>
                <a:latin typeface="Century Gothic"/>
                <a:ea typeface="Century Gothic"/>
                <a:cs typeface="Century Gothic"/>
                <a:sym typeface="Century Gothic"/>
              </a:rPr>
              <a:t>. </a:t>
            </a:r>
            <a:endParaRPr dirty="0">
              <a:latin typeface="Century Gothic" panose="020B0502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34" descr="background rectangle"/>
          <p:cNvPicPr preferRelativeResize="0"/>
          <p:nvPr/>
        </p:nvPicPr>
        <p:blipFill rotWithShape="1">
          <a:blip r:embed="rId3">
            <a:alphaModFix/>
          </a:blip>
          <a:srcRect/>
          <a:stretch/>
        </p:blipFill>
        <p:spPr>
          <a:xfrm>
            <a:off x="0" y="294041"/>
            <a:ext cx="5406887" cy="869950"/>
          </a:xfrm>
          <a:prstGeom prst="rect">
            <a:avLst/>
          </a:prstGeom>
          <a:noFill/>
          <a:ln>
            <a:noFill/>
          </a:ln>
        </p:spPr>
      </p:pic>
      <p:sp>
        <p:nvSpPr>
          <p:cNvPr id="765" name="Google Shape;765;p34"/>
          <p:cNvSpPr txBox="1">
            <a:spLocks noGrp="1"/>
          </p:cNvSpPr>
          <p:nvPr>
            <p:ph type="title"/>
          </p:nvPr>
        </p:nvSpPr>
        <p:spPr>
          <a:xfrm>
            <a:off x="0" y="294041"/>
            <a:ext cx="507889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Johann Sebastian Bach</a:t>
            </a:r>
            <a:endParaRPr/>
          </a:p>
        </p:txBody>
      </p:sp>
      <p:sp>
        <p:nvSpPr>
          <p:cNvPr id="766" name="Google Shape;766;p34"/>
          <p:cNvSpPr/>
          <p:nvPr/>
        </p:nvSpPr>
        <p:spPr>
          <a:xfrm>
            <a:off x="9551963" y="247046"/>
            <a:ext cx="240536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lesen / schreiben</a:t>
            </a:r>
            <a:endParaRPr sz="2000" b="1" i="0" u="none" strike="noStrike" cap="none">
              <a:solidFill>
                <a:srgbClr val="FFFFFF"/>
              </a:solidFill>
              <a:latin typeface="Century Gothic"/>
              <a:ea typeface="Century Gothic"/>
              <a:cs typeface="Century Gothic"/>
              <a:sym typeface="Century Gothic"/>
            </a:endParaRPr>
          </a:p>
        </p:txBody>
      </p:sp>
      <p:sp>
        <p:nvSpPr>
          <p:cNvPr id="767" name="Google Shape;767;p34"/>
          <p:cNvSpPr txBox="1"/>
          <p:nvPr/>
        </p:nvSpPr>
        <p:spPr>
          <a:xfrm>
            <a:off x="180000" y="1296000"/>
            <a:ext cx="103952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i="0" u="none" strike="noStrike" cap="none">
                <a:solidFill>
                  <a:srgbClr val="1F3864"/>
                </a:solidFill>
                <a:latin typeface="Century Gothic"/>
                <a:ea typeface="Century Gothic"/>
                <a:cs typeface="Century Gothic"/>
                <a:sym typeface="Century Gothic"/>
              </a:rPr>
              <a:t>Cardinal or ordinal number?</a:t>
            </a:r>
            <a:endParaRPr>
              <a:latin typeface="Century Gothic"/>
              <a:ea typeface="Century Gothic"/>
              <a:cs typeface="Century Gothic"/>
              <a:sym typeface="Century Gothic"/>
            </a:endParaRPr>
          </a:p>
        </p:txBody>
      </p:sp>
      <p:sp>
        <p:nvSpPr>
          <p:cNvPr id="768" name="Google Shape;768;p34"/>
          <p:cNvSpPr txBox="1"/>
          <p:nvPr/>
        </p:nvSpPr>
        <p:spPr>
          <a:xfrm>
            <a:off x="257545" y="2997670"/>
            <a:ext cx="8257800" cy="30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i="0" u="none" strike="noStrike" cap="none">
                <a:solidFill>
                  <a:srgbClr val="1F3864"/>
                </a:solidFill>
                <a:latin typeface="Century Gothic"/>
                <a:ea typeface="Century Gothic"/>
                <a:cs typeface="Century Gothic"/>
                <a:sym typeface="Century Gothic"/>
              </a:rPr>
              <a:t>Das ist Johann Sebastian Bach der </a:t>
            </a:r>
            <a:r>
              <a:rPr lang="en-GB" sz="2400" b="1" i="0" u="none" strike="noStrike" cap="none">
                <a:solidFill>
                  <a:srgbClr val="1F3864"/>
                </a:solidFill>
                <a:latin typeface="Century Gothic"/>
                <a:ea typeface="Century Gothic"/>
                <a:cs typeface="Century Gothic"/>
                <a:sym typeface="Century Gothic"/>
              </a:rPr>
              <a:t>Erste</a:t>
            </a:r>
            <a:r>
              <a:rPr lang="en-GB" sz="2400" i="0" u="none" strike="noStrike" cap="none">
                <a:solidFill>
                  <a:srgbClr val="1F3864"/>
                </a:solidFill>
                <a:latin typeface="Century Gothic"/>
                <a:ea typeface="Century Gothic"/>
                <a:cs typeface="Century Gothic"/>
                <a:sym typeface="Century Gothic"/>
              </a:rPr>
              <a:t>. Er war ein berühmter </a:t>
            </a:r>
            <a:r>
              <a:rPr lang="en-GB" sz="2400">
                <a:solidFill>
                  <a:srgbClr val="1F3864"/>
                </a:solidFill>
                <a:latin typeface="Century Gothic"/>
                <a:ea typeface="Century Gothic"/>
                <a:cs typeface="Century Gothic"/>
                <a:sym typeface="Century Gothic"/>
              </a:rPr>
              <a:t>K</a:t>
            </a:r>
            <a:r>
              <a:rPr lang="en-GB" sz="2400" i="0" u="none" strike="noStrike" cap="none">
                <a:solidFill>
                  <a:srgbClr val="1F3864"/>
                </a:solidFill>
                <a:latin typeface="Century Gothic"/>
                <a:ea typeface="Century Gothic"/>
                <a:cs typeface="Century Gothic"/>
                <a:sym typeface="Century Gothic"/>
              </a:rPr>
              <a:t>omponist*. Er wurde am </a:t>
            </a:r>
            <a:r>
              <a:rPr lang="en-GB" sz="2400" b="1" i="0" u="none" strike="noStrike" cap="none">
                <a:solidFill>
                  <a:srgbClr val="1F3864"/>
                </a:solidFill>
                <a:latin typeface="Century Gothic"/>
                <a:ea typeface="Century Gothic"/>
                <a:cs typeface="Century Gothic"/>
                <a:sym typeface="Century Gothic"/>
              </a:rPr>
              <a:t>einunddreißigsten</a:t>
            </a:r>
            <a:r>
              <a:rPr lang="en-GB" sz="2400" i="0" u="none" strike="noStrike" cap="none">
                <a:solidFill>
                  <a:srgbClr val="1F3864"/>
                </a:solidFill>
                <a:latin typeface="Century Gothic"/>
                <a:ea typeface="Century Gothic"/>
                <a:cs typeface="Century Gothic"/>
                <a:sym typeface="Century Gothic"/>
              </a:rPr>
              <a:t> März 1685 geboren. Er hat über </a:t>
            </a:r>
            <a:r>
              <a:rPr lang="en-GB" sz="2400" b="1" i="0" u="none" strike="noStrike" cap="none">
                <a:solidFill>
                  <a:srgbClr val="1F3864"/>
                </a:solidFill>
                <a:latin typeface="Century Gothic"/>
                <a:ea typeface="Century Gothic"/>
                <a:cs typeface="Century Gothic"/>
                <a:sym typeface="Century Gothic"/>
              </a:rPr>
              <a:t>tausend</a:t>
            </a:r>
            <a:r>
              <a:rPr lang="en-GB" sz="2400" i="0" u="none" strike="noStrike" cap="none">
                <a:solidFill>
                  <a:srgbClr val="1F3864"/>
                </a:solidFill>
                <a:latin typeface="Century Gothic"/>
                <a:ea typeface="Century Gothic"/>
                <a:cs typeface="Century Gothic"/>
                <a:sym typeface="Century Gothic"/>
              </a:rPr>
              <a:t> Musikstücke geschrieben. Er hatte </a:t>
            </a:r>
            <a:r>
              <a:rPr lang="en-GB" sz="2400" b="1" i="0" u="none" strike="noStrike" cap="none">
                <a:solidFill>
                  <a:srgbClr val="1F3864"/>
                </a:solidFill>
                <a:latin typeface="Century Gothic"/>
                <a:ea typeface="Century Gothic"/>
                <a:cs typeface="Century Gothic"/>
                <a:sym typeface="Century Gothic"/>
              </a:rPr>
              <a:t>zwei</a:t>
            </a:r>
            <a:r>
              <a:rPr lang="en-GB" sz="2400" i="0" u="none" strike="noStrike" cap="none">
                <a:solidFill>
                  <a:srgbClr val="1F3864"/>
                </a:solidFill>
                <a:latin typeface="Century Gothic"/>
                <a:ea typeface="Century Gothic"/>
                <a:cs typeface="Century Gothic"/>
                <a:sym typeface="Century Gothic"/>
              </a:rPr>
              <a:t> Frauen und </a:t>
            </a:r>
            <a:r>
              <a:rPr lang="en-GB" sz="2400" b="1" i="0" u="none" strike="noStrike" cap="none">
                <a:solidFill>
                  <a:srgbClr val="1F3864"/>
                </a:solidFill>
                <a:latin typeface="Century Gothic"/>
                <a:ea typeface="Century Gothic"/>
                <a:cs typeface="Century Gothic"/>
                <a:sym typeface="Century Gothic"/>
              </a:rPr>
              <a:t>zwanzig</a:t>
            </a:r>
            <a:r>
              <a:rPr lang="en-GB" sz="2400" i="0" u="none" strike="noStrike" cap="none">
                <a:solidFill>
                  <a:srgbClr val="1F3864"/>
                </a:solidFill>
                <a:latin typeface="Century Gothic"/>
                <a:ea typeface="Century Gothic"/>
                <a:cs typeface="Century Gothic"/>
                <a:sym typeface="Century Gothic"/>
              </a:rPr>
              <a:t> Kinder! Seine </a:t>
            </a:r>
            <a:r>
              <a:rPr lang="en-GB" sz="2400" b="1" i="0" u="none" strike="noStrike" cap="none">
                <a:solidFill>
                  <a:srgbClr val="1F3864"/>
                </a:solidFill>
                <a:latin typeface="Century Gothic"/>
                <a:ea typeface="Century Gothic"/>
                <a:cs typeface="Century Gothic"/>
                <a:sym typeface="Century Gothic"/>
              </a:rPr>
              <a:t>zweite</a:t>
            </a:r>
            <a:r>
              <a:rPr lang="en-GB" sz="2400" i="0" u="none" strike="noStrike" cap="none">
                <a:solidFill>
                  <a:srgbClr val="1F3864"/>
                </a:solidFill>
                <a:latin typeface="Century Gothic"/>
                <a:ea typeface="Century Gothic"/>
                <a:cs typeface="Century Gothic"/>
                <a:sym typeface="Century Gothic"/>
              </a:rPr>
              <a:t> Frau, Anna Bach, war Sängerin. Sein </a:t>
            </a:r>
            <a:r>
              <a:rPr lang="en-GB" sz="2400" b="1" i="0" u="none" strike="noStrike" cap="none">
                <a:solidFill>
                  <a:srgbClr val="1F3864"/>
                </a:solidFill>
                <a:latin typeface="Century Gothic"/>
                <a:ea typeface="Century Gothic"/>
                <a:cs typeface="Century Gothic"/>
                <a:sym typeface="Century Gothic"/>
              </a:rPr>
              <a:t>fünfter</a:t>
            </a:r>
            <a:r>
              <a:rPr lang="en-GB" sz="2400" i="0" u="none" strike="noStrike" cap="none">
                <a:solidFill>
                  <a:srgbClr val="1F3864"/>
                </a:solidFill>
                <a:latin typeface="Century Gothic"/>
                <a:ea typeface="Century Gothic"/>
                <a:cs typeface="Century Gothic"/>
                <a:sym typeface="Century Gothic"/>
              </a:rPr>
              <a:t> Sohn, Johann, war auch </a:t>
            </a:r>
            <a:r>
              <a:rPr lang="en-GB" sz="2400">
                <a:solidFill>
                  <a:srgbClr val="1F3864"/>
                </a:solidFill>
                <a:latin typeface="Century Gothic"/>
                <a:ea typeface="Century Gothic"/>
                <a:cs typeface="Century Gothic"/>
                <a:sym typeface="Century Gothic"/>
              </a:rPr>
              <a:t>K</a:t>
            </a:r>
            <a:r>
              <a:rPr lang="en-GB" sz="2400" i="0" u="none" strike="noStrike" cap="none">
                <a:solidFill>
                  <a:srgbClr val="1F3864"/>
                </a:solidFill>
                <a:latin typeface="Century Gothic"/>
                <a:ea typeface="Century Gothic"/>
                <a:cs typeface="Century Gothic"/>
                <a:sym typeface="Century Gothic"/>
              </a:rPr>
              <a:t>omponist. Johann Bach ist am </a:t>
            </a:r>
            <a:r>
              <a:rPr lang="en-GB" sz="2400" b="1" i="0" u="none" strike="noStrike" cap="none">
                <a:solidFill>
                  <a:srgbClr val="1F3864"/>
                </a:solidFill>
                <a:latin typeface="Century Gothic"/>
                <a:ea typeface="Century Gothic"/>
                <a:cs typeface="Century Gothic"/>
                <a:sym typeface="Century Gothic"/>
              </a:rPr>
              <a:t>achtundzwanzigsten</a:t>
            </a:r>
            <a:r>
              <a:rPr lang="en-GB" sz="2400" i="0" u="none" strike="noStrike" cap="none">
                <a:solidFill>
                  <a:srgbClr val="1F3864"/>
                </a:solidFill>
                <a:latin typeface="Century Gothic"/>
                <a:ea typeface="Century Gothic"/>
                <a:cs typeface="Century Gothic"/>
                <a:sym typeface="Century Gothic"/>
              </a:rPr>
              <a:t> Juni 1750 gestorben, er war </a:t>
            </a:r>
            <a:r>
              <a:rPr lang="en-GB" sz="2400" b="1" i="0" u="none" strike="noStrike" cap="none">
                <a:solidFill>
                  <a:srgbClr val="1F3864"/>
                </a:solidFill>
                <a:latin typeface="Century Gothic"/>
                <a:ea typeface="Century Gothic"/>
                <a:cs typeface="Century Gothic"/>
                <a:sym typeface="Century Gothic"/>
              </a:rPr>
              <a:t>fünfundsechzig</a:t>
            </a:r>
            <a:r>
              <a:rPr lang="en-GB" sz="2400" i="0" u="none" strike="noStrike" cap="none">
                <a:solidFill>
                  <a:srgbClr val="1F3864"/>
                </a:solidFill>
                <a:latin typeface="Century Gothic"/>
                <a:ea typeface="Century Gothic"/>
                <a:cs typeface="Century Gothic"/>
                <a:sym typeface="Century Gothic"/>
              </a:rPr>
              <a:t> Jahre alt.</a:t>
            </a:r>
            <a:endParaRPr>
              <a:latin typeface="Century Gothic"/>
              <a:ea typeface="Century Gothic"/>
              <a:cs typeface="Century Gothic"/>
              <a:sym typeface="Century Gothic"/>
            </a:endParaRPr>
          </a:p>
        </p:txBody>
      </p:sp>
      <p:pic>
        <p:nvPicPr>
          <p:cNvPr id="769" name="Google Shape;769;p34" descr="Leipzig, Saxony, Germany, Historic Center, Historically"/>
          <p:cNvPicPr preferRelativeResize="0"/>
          <p:nvPr/>
        </p:nvPicPr>
        <p:blipFill rotWithShape="1">
          <a:blip r:embed="rId4">
            <a:alphaModFix/>
          </a:blip>
          <a:srcRect/>
          <a:stretch/>
        </p:blipFill>
        <p:spPr>
          <a:xfrm>
            <a:off x="8515351" y="1190324"/>
            <a:ext cx="3236222" cy="4854334"/>
          </a:xfrm>
          <a:prstGeom prst="rect">
            <a:avLst/>
          </a:prstGeom>
          <a:noFill/>
          <a:ln>
            <a:noFill/>
          </a:ln>
        </p:spPr>
      </p:pic>
      <p:sp>
        <p:nvSpPr>
          <p:cNvPr id="770" name="Google Shape;770;p34"/>
          <p:cNvSpPr/>
          <p:nvPr/>
        </p:nvSpPr>
        <p:spPr>
          <a:xfrm>
            <a:off x="5699721" y="3428077"/>
            <a:ext cx="2737875" cy="342464"/>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31</a:t>
            </a:r>
            <a:endParaRPr sz="2400" b="1" i="0" u="none" strike="noStrike" cap="none">
              <a:solidFill>
                <a:srgbClr val="1F3864"/>
              </a:solidFill>
              <a:latin typeface="Century Gothic"/>
              <a:ea typeface="Century Gothic"/>
              <a:cs typeface="Century Gothic"/>
              <a:sym typeface="Century Gothic"/>
            </a:endParaRPr>
          </a:p>
        </p:txBody>
      </p:sp>
      <p:sp>
        <p:nvSpPr>
          <p:cNvPr id="771" name="Google Shape;771;p34"/>
          <p:cNvSpPr/>
          <p:nvPr/>
        </p:nvSpPr>
        <p:spPr>
          <a:xfrm>
            <a:off x="5463458" y="3035273"/>
            <a:ext cx="718383" cy="355198"/>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1</a:t>
            </a:r>
            <a:endParaRPr sz="2400" b="1" i="0" u="none" strike="noStrike" cap="none">
              <a:solidFill>
                <a:srgbClr val="1F3864"/>
              </a:solidFill>
              <a:latin typeface="Century Gothic"/>
              <a:ea typeface="Century Gothic"/>
              <a:cs typeface="Century Gothic"/>
              <a:sym typeface="Century Gothic"/>
            </a:endParaRPr>
          </a:p>
        </p:txBody>
      </p:sp>
      <p:sp>
        <p:nvSpPr>
          <p:cNvPr id="772" name="Google Shape;772;p34"/>
          <p:cNvSpPr/>
          <p:nvPr/>
        </p:nvSpPr>
        <p:spPr>
          <a:xfrm>
            <a:off x="5001839" y="3812755"/>
            <a:ext cx="1240254" cy="342464"/>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1000</a:t>
            </a:r>
            <a:endParaRPr sz="2400" b="1" i="0" u="none" strike="noStrike" cap="none">
              <a:solidFill>
                <a:srgbClr val="1F3864"/>
              </a:solidFill>
              <a:latin typeface="Century Gothic"/>
              <a:ea typeface="Century Gothic"/>
              <a:cs typeface="Century Gothic"/>
              <a:sym typeface="Century Gothic"/>
            </a:endParaRPr>
          </a:p>
        </p:txBody>
      </p:sp>
      <p:sp>
        <p:nvSpPr>
          <p:cNvPr id="773" name="Google Shape;773;p34"/>
          <p:cNvSpPr/>
          <p:nvPr/>
        </p:nvSpPr>
        <p:spPr>
          <a:xfrm>
            <a:off x="3540328" y="4155219"/>
            <a:ext cx="760038" cy="342464"/>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2</a:t>
            </a:r>
            <a:endParaRPr sz="2400" b="1" i="0" u="none" strike="noStrike" cap="none">
              <a:solidFill>
                <a:srgbClr val="1F3864"/>
              </a:solidFill>
              <a:latin typeface="Century Gothic"/>
              <a:ea typeface="Century Gothic"/>
              <a:cs typeface="Century Gothic"/>
              <a:sym typeface="Century Gothic"/>
            </a:endParaRPr>
          </a:p>
        </p:txBody>
      </p:sp>
      <p:sp>
        <p:nvSpPr>
          <p:cNvPr id="774" name="Google Shape;774;p34"/>
          <p:cNvSpPr/>
          <p:nvPr/>
        </p:nvSpPr>
        <p:spPr>
          <a:xfrm>
            <a:off x="6096000" y="4155219"/>
            <a:ext cx="1240254" cy="342464"/>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20</a:t>
            </a:r>
            <a:endParaRPr sz="2400" b="1" i="0" u="none" strike="noStrike" cap="none">
              <a:solidFill>
                <a:srgbClr val="1F3864"/>
              </a:solidFill>
              <a:latin typeface="Century Gothic"/>
              <a:ea typeface="Century Gothic"/>
              <a:cs typeface="Century Gothic"/>
              <a:sym typeface="Century Gothic"/>
            </a:endParaRPr>
          </a:p>
        </p:txBody>
      </p:sp>
      <p:sp>
        <p:nvSpPr>
          <p:cNvPr id="775" name="Google Shape;775;p34"/>
          <p:cNvSpPr/>
          <p:nvPr/>
        </p:nvSpPr>
        <p:spPr>
          <a:xfrm>
            <a:off x="1217059" y="4517748"/>
            <a:ext cx="979229" cy="342464"/>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2</a:t>
            </a:r>
            <a:endParaRPr sz="2400" b="1" i="0" u="none" strike="noStrike" cap="none">
              <a:solidFill>
                <a:srgbClr val="1F3864"/>
              </a:solidFill>
              <a:latin typeface="Century Gothic"/>
              <a:ea typeface="Century Gothic"/>
              <a:cs typeface="Century Gothic"/>
              <a:sym typeface="Century Gothic"/>
            </a:endParaRPr>
          </a:p>
        </p:txBody>
      </p:sp>
      <p:sp>
        <p:nvSpPr>
          <p:cNvPr id="776" name="Google Shape;776;p34"/>
          <p:cNvSpPr/>
          <p:nvPr/>
        </p:nvSpPr>
        <p:spPr>
          <a:xfrm>
            <a:off x="180000" y="4880720"/>
            <a:ext cx="1071354" cy="342464"/>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5</a:t>
            </a:r>
            <a:endParaRPr sz="2400" b="1" i="0" u="none" strike="noStrike" cap="none">
              <a:solidFill>
                <a:srgbClr val="1F3864"/>
              </a:solidFill>
              <a:latin typeface="Century Gothic"/>
              <a:ea typeface="Century Gothic"/>
              <a:cs typeface="Century Gothic"/>
              <a:sym typeface="Century Gothic"/>
            </a:endParaRPr>
          </a:p>
        </p:txBody>
      </p:sp>
      <p:sp>
        <p:nvSpPr>
          <p:cNvPr id="777" name="Google Shape;777;p34"/>
          <p:cNvSpPr/>
          <p:nvPr/>
        </p:nvSpPr>
        <p:spPr>
          <a:xfrm>
            <a:off x="2105247" y="5257824"/>
            <a:ext cx="3092628" cy="342465"/>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28</a:t>
            </a:r>
            <a:endParaRPr sz="2400" b="1" i="0" u="none" strike="noStrike" cap="none">
              <a:solidFill>
                <a:srgbClr val="1F3864"/>
              </a:solidFill>
              <a:latin typeface="Century Gothic"/>
              <a:ea typeface="Century Gothic"/>
              <a:cs typeface="Century Gothic"/>
              <a:sym typeface="Century Gothic"/>
            </a:endParaRPr>
          </a:p>
        </p:txBody>
      </p:sp>
      <p:sp>
        <p:nvSpPr>
          <p:cNvPr id="778" name="Google Shape;778;p34"/>
          <p:cNvSpPr/>
          <p:nvPr/>
        </p:nvSpPr>
        <p:spPr>
          <a:xfrm>
            <a:off x="1310965" y="5655437"/>
            <a:ext cx="2314737" cy="342464"/>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65</a:t>
            </a:r>
            <a:endParaRPr sz="2400" b="1" i="0" u="none" strike="noStrike" cap="none">
              <a:solidFill>
                <a:srgbClr val="1F3864"/>
              </a:solidFill>
              <a:latin typeface="Century Gothic"/>
              <a:ea typeface="Century Gothic"/>
              <a:cs typeface="Century Gothic"/>
              <a:sym typeface="Century Gothic"/>
            </a:endParaRPr>
          </a:p>
        </p:txBody>
      </p:sp>
      <p:sp>
        <p:nvSpPr>
          <p:cNvPr id="779" name="Google Shape;779;p34"/>
          <p:cNvSpPr/>
          <p:nvPr/>
        </p:nvSpPr>
        <p:spPr>
          <a:xfrm>
            <a:off x="8421996" y="5890718"/>
            <a:ext cx="3329577" cy="370877"/>
          </a:xfrm>
          <a:prstGeom prst="wedgeRoundRectCallout">
            <a:avLst>
              <a:gd name="adj1" fmla="val -21292"/>
              <a:gd name="adj2" fmla="val 37600"/>
              <a:gd name="adj3" fmla="val 16667"/>
            </a:avLst>
          </a:prstGeom>
          <a:solidFill>
            <a:srgbClr val="1E4E79"/>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i="0" u="none" strike="noStrike" cap="none">
                <a:solidFill>
                  <a:srgbClr val="FFFFFF"/>
                </a:solidFill>
                <a:latin typeface="Century Gothic"/>
                <a:ea typeface="Century Gothic"/>
                <a:cs typeface="Century Gothic"/>
                <a:sym typeface="Century Gothic"/>
              </a:rPr>
              <a:t>*der </a:t>
            </a:r>
            <a:r>
              <a:rPr lang="en-GB" sz="1800">
                <a:solidFill>
                  <a:srgbClr val="FFFFFF"/>
                </a:solidFill>
                <a:latin typeface="Century Gothic"/>
                <a:ea typeface="Century Gothic"/>
                <a:cs typeface="Century Gothic"/>
                <a:sym typeface="Century Gothic"/>
              </a:rPr>
              <a:t>K</a:t>
            </a:r>
            <a:r>
              <a:rPr lang="en-GB" sz="1800" i="0" u="none" strike="noStrike" cap="none">
                <a:solidFill>
                  <a:srgbClr val="FFFFFF"/>
                </a:solidFill>
                <a:latin typeface="Century Gothic"/>
                <a:ea typeface="Century Gothic"/>
                <a:cs typeface="Century Gothic"/>
                <a:sym typeface="Century Gothic"/>
              </a:rPr>
              <a:t>omponist – composer</a:t>
            </a:r>
            <a:endParaRPr>
              <a:latin typeface="Century Gothic"/>
              <a:ea typeface="Century Gothic"/>
              <a:cs typeface="Century Gothic"/>
              <a:sym typeface="Century Gothic"/>
            </a:endParaRPr>
          </a:p>
        </p:txBody>
      </p:sp>
      <p:sp>
        <p:nvSpPr>
          <p:cNvPr id="780" name="Google Shape;780;p34"/>
          <p:cNvSpPr/>
          <p:nvPr/>
        </p:nvSpPr>
        <p:spPr>
          <a:xfrm>
            <a:off x="5684121" y="1063615"/>
            <a:ext cx="3005664" cy="1260998"/>
          </a:xfrm>
          <a:prstGeom prst="wedgeRoundRectCallout">
            <a:avLst>
              <a:gd name="adj1" fmla="val -35784"/>
              <a:gd name="adj2" fmla="val 74933"/>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i="0" u="none" strike="noStrike" cap="none">
                <a:solidFill>
                  <a:srgbClr val="FFFFFF"/>
                </a:solidFill>
                <a:latin typeface="Century Gothic"/>
                <a:ea typeface="Century Gothic"/>
                <a:cs typeface="Century Gothic"/>
                <a:sym typeface="Century Gothic"/>
              </a:rPr>
              <a:t>Remember, add -</a:t>
            </a:r>
            <a:r>
              <a:rPr lang="en-GB" sz="1800" b="1" i="0" u="none" strike="noStrike" cap="none">
                <a:solidFill>
                  <a:srgbClr val="FFFFFF"/>
                </a:solidFill>
                <a:latin typeface="Century Gothic"/>
                <a:ea typeface="Century Gothic"/>
                <a:cs typeface="Century Gothic"/>
                <a:sym typeface="Century Gothic"/>
              </a:rPr>
              <a:t>te</a:t>
            </a:r>
            <a:r>
              <a:rPr lang="en-GB" sz="1800" i="0" u="none" strike="noStrike" cap="none">
                <a:solidFill>
                  <a:srgbClr val="FFFFFF"/>
                </a:solidFill>
                <a:latin typeface="Century Gothic"/>
                <a:ea typeface="Century Gothic"/>
                <a:cs typeface="Century Gothic"/>
                <a:sym typeface="Century Gothic"/>
              </a:rPr>
              <a:t> to numbers 1-19 and –</a:t>
            </a:r>
            <a:r>
              <a:rPr lang="en-GB" sz="1800" b="1" i="0" u="none" strike="noStrike" cap="none">
                <a:solidFill>
                  <a:srgbClr val="FFFFFF"/>
                </a:solidFill>
                <a:latin typeface="Century Gothic"/>
                <a:ea typeface="Century Gothic"/>
                <a:cs typeface="Century Gothic"/>
                <a:sym typeface="Century Gothic"/>
              </a:rPr>
              <a:t>ste</a:t>
            </a:r>
            <a:r>
              <a:rPr lang="en-GB" sz="1800" i="0" u="none" strike="noStrike" cap="none">
                <a:solidFill>
                  <a:srgbClr val="FFFFFF"/>
                </a:solidFill>
                <a:latin typeface="Century Gothic"/>
                <a:ea typeface="Century Gothic"/>
                <a:cs typeface="Century Gothic"/>
                <a:sym typeface="Century Gothic"/>
              </a:rPr>
              <a:t> to numbers 20+ to make them ordinal.</a:t>
            </a:r>
            <a:endParaRPr sz="1800" i="0" u="none" strike="noStrike" cap="none">
              <a:solidFill>
                <a:srgbClr val="FFFFFF"/>
              </a:solidFill>
              <a:latin typeface="Century Gothic"/>
              <a:ea typeface="Century Gothic"/>
              <a:cs typeface="Century Gothic"/>
              <a:sym typeface="Century Gothic"/>
            </a:endParaRPr>
          </a:p>
        </p:txBody>
      </p:sp>
      <p:sp>
        <p:nvSpPr>
          <p:cNvPr id="781" name="Google Shape;781;p34"/>
          <p:cNvSpPr/>
          <p:nvPr/>
        </p:nvSpPr>
        <p:spPr>
          <a:xfrm>
            <a:off x="2731444" y="2241895"/>
            <a:ext cx="2890522" cy="717671"/>
          </a:xfrm>
          <a:prstGeom prst="wedgeRoundRectCallout">
            <a:avLst>
              <a:gd name="adj1" fmla="val 59644"/>
              <a:gd name="adj2" fmla="val 24505"/>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i="0" u="none" strike="noStrike" cap="none">
                <a:solidFill>
                  <a:srgbClr val="FFFFFF"/>
                </a:solidFill>
                <a:latin typeface="Century Gothic"/>
                <a:ea typeface="Century Gothic"/>
                <a:cs typeface="Century Gothic"/>
                <a:sym typeface="Century Gothic"/>
              </a:rPr>
              <a:t>After ‘</a:t>
            </a:r>
            <a:r>
              <a:rPr lang="en-GB" sz="1800" b="1" i="0" u="none" strike="noStrike" cap="none">
                <a:solidFill>
                  <a:srgbClr val="FFFFFF"/>
                </a:solidFill>
                <a:latin typeface="Century Gothic"/>
                <a:ea typeface="Century Gothic"/>
                <a:cs typeface="Century Gothic"/>
                <a:sym typeface="Century Gothic"/>
              </a:rPr>
              <a:t>am</a:t>
            </a:r>
            <a:r>
              <a:rPr lang="en-GB" sz="1800" i="0" u="none" strike="noStrike" cap="none">
                <a:solidFill>
                  <a:srgbClr val="FFFFFF"/>
                </a:solidFill>
                <a:latin typeface="Century Gothic"/>
                <a:ea typeface="Century Gothic"/>
                <a:cs typeface="Century Gothic"/>
                <a:sym typeface="Century Gothic"/>
              </a:rPr>
              <a:t>’ also add </a:t>
            </a:r>
            <a:r>
              <a:rPr lang="en-GB" sz="1800" b="1" i="0" u="none" strike="noStrike" cap="none">
                <a:solidFill>
                  <a:srgbClr val="FFFFFF"/>
                </a:solidFill>
                <a:latin typeface="Century Gothic"/>
                <a:ea typeface="Century Gothic"/>
                <a:cs typeface="Century Gothic"/>
                <a:sym typeface="Century Gothic"/>
              </a:rPr>
              <a:t>-n </a:t>
            </a:r>
            <a:r>
              <a:rPr lang="en-GB" sz="1800" i="0" u="none" strike="noStrike" cap="none">
                <a:solidFill>
                  <a:srgbClr val="FFFFFF"/>
                </a:solidFill>
                <a:latin typeface="Century Gothic"/>
                <a:ea typeface="Century Gothic"/>
                <a:cs typeface="Century Gothic"/>
                <a:sym typeface="Century Gothic"/>
              </a:rPr>
              <a:t>to an ordinal number.</a:t>
            </a:r>
            <a:endParaRPr sz="1800" b="1" i="0" u="none" strike="noStrike" cap="none">
              <a:solidFill>
                <a:srgbClr val="FFFFFF"/>
              </a:solidFill>
              <a:latin typeface="Century Gothic"/>
              <a:ea typeface="Century Gothic"/>
              <a:cs typeface="Century Gothic"/>
              <a:sym typeface="Century Gothic"/>
            </a:endParaRPr>
          </a:p>
        </p:txBody>
      </p:sp>
      <p:sp>
        <p:nvSpPr>
          <p:cNvPr id="782" name="Google Shape;782;p34"/>
          <p:cNvSpPr txBox="1"/>
          <p:nvPr/>
        </p:nvSpPr>
        <p:spPr>
          <a:xfrm>
            <a:off x="161141" y="1745630"/>
            <a:ext cx="457596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i="0" u="none" strike="noStrike" cap="none">
                <a:solidFill>
                  <a:srgbClr val="1F3864"/>
                </a:solidFill>
                <a:latin typeface="Century Gothic"/>
                <a:ea typeface="Century Gothic"/>
                <a:cs typeface="Century Gothic"/>
                <a:sym typeface="Century Gothic"/>
              </a:rPr>
              <a:t>Schreib die Nummer</a:t>
            </a:r>
            <a:r>
              <a:rPr lang="en-GB" sz="2400">
                <a:solidFill>
                  <a:srgbClr val="1F3864"/>
                </a:solidFill>
                <a:latin typeface="Century Gothic"/>
                <a:ea typeface="Century Gothic"/>
                <a:cs typeface="Century Gothic"/>
                <a:sym typeface="Century Gothic"/>
              </a:rPr>
              <a:t>n </a:t>
            </a:r>
            <a:r>
              <a:rPr lang="en-GB" sz="2400" i="0" u="none" strike="noStrike" cap="none">
                <a:solidFill>
                  <a:srgbClr val="1F3864"/>
                </a:solidFill>
                <a:latin typeface="Century Gothic"/>
                <a:ea typeface="Century Gothic"/>
                <a:cs typeface="Century Gothic"/>
                <a:sym typeface="Century Gothic"/>
              </a:rPr>
              <a:t>richtig.</a:t>
            </a:r>
            <a:endParaRPr>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77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7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77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7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7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77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77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77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7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42" descr="background rectangle"/>
          <p:cNvPicPr preferRelativeResize="0"/>
          <p:nvPr/>
        </p:nvPicPr>
        <p:blipFill rotWithShape="1">
          <a:blip r:embed="rId3">
            <a:alphaModFix/>
          </a:blip>
          <a:srcRect/>
          <a:stretch/>
        </p:blipFill>
        <p:spPr>
          <a:xfrm>
            <a:off x="-1" y="256495"/>
            <a:ext cx="9172136" cy="952908"/>
          </a:xfrm>
          <a:prstGeom prst="rect">
            <a:avLst/>
          </a:prstGeom>
          <a:noFill/>
          <a:ln>
            <a:noFill/>
          </a:ln>
        </p:spPr>
      </p:pic>
      <p:sp>
        <p:nvSpPr>
          <p:cNvPr id="950" name="Google Shape;950;p42"/>
          <p:cNvSpPr txBox="1">
            <a:spLocks noGrp="1"/>
          </p:cNvSpPr>
          <p:nvPr>
            <p:ph type="title"/>
          </p:nvPr>
        </p:nvSpPr>
        <p:spPr>
          <a:xfrm>
            <a:off x="-1" y="-14068"/>
            <a:ext cx="807485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Englisch und Deutsch 🡪 Denglisch </a:t>
            </a:r>
            <a:r>
              <a:rPr lang="en-GB" sz="3200">
                <a:solidFill>
                  <a:schemeClr val="lt1"/>
                </a:solidFill>
              </a:rPr>
              <a:t>[1/8]</a:t>
            </a:r>
            <a:endParaRPr sz="3200">
              <a:solidFill>
                <a:schemeClr val="lt1"/>
              </a:solidFill>
            </a:endParaRPr>
          </a:p>
        </p:txBody>
      </p:sp>
      <p:sp>
        <p:nvSpPr>
          <p:cNvPr id="951" name="Google Shape;951;p42"/>
          <p:cNvSpPr txBox="1"/>
          <p:nvPr/>
        </p:nvSpPr>
        <p:spPr>
          <a:xfrm>
            <a:off x="206013" y="1492986"/>
            <a:ext cx="117799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Hör zu und übersetze ins Englische.</a:t>
            </a:r>
            <a:endParaRPr>
              <a:latin typeface="Century Gothic"/>
              <a:ea typeface="Century Gothic"/>
              <a:cs typeface="Century Gothic"/>
              <a:sym typeface="Century Gothic"/>
            </a:endParaRPr>
          </a:p>
        </p:txBody>
      </p:sp>
      <p:sp>
        <p:nvSpPr>
          <p:cNvPr id="952" name="Google Shape;952;p42"/>
          <p:cNvSpPr/>
          <p:nvPr/>
        </p:nvSpPr>
        <p:spPr>
          <a:xfrm>
            <a:off x="9954491" y="247046"/>
            <a:ext cx="2002837" cy="465465"/>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200"/>
              <a:buFont typeface="Century Gothic"/>
              <a:buNone/>
            </a:pPr>
            <a:r>
              <a:rPr lang="en-GB" sz="2200" b="1" i="0" u="none" strike="noStrike" cap="none">
                <a:solidFill>
                  <a:srgbClr val="FFFFFF"/>
                </a:solidFill>
                <a:latin typeface="Century Gothic"/>
                <a:ea typeface="Century Gothic"/>
                <a:cs typeface="Century Gothic"/>
                <a:sym typeface="Century Gothic"/>
              </a:rPr>
              <a:t>hören</a:t>
            </a:r>
            <a:endParaRPr sz="2200" b="1" i="0" u="none" strike="noStrike" cap="none">
              <a:solidFill>
                <a:srgbClr val="FFFFFF"/>
              </a:solidFill>
              <a:latin typeface="Century Gothic"/>
              <a:ea typeface="Century Gothic"/>
              <a:cs typeface="Century Gothic"/>
              <a:sym typeface="Century Gothic"/>
            </a:endParaRPr>
          </a:p>
        </p:txBody>
      </p:sp>
      <p:sp>
        <p:nvSpPr>
          <p:cNvPr id="953" name="Google Shape;953;p42"/>
          <p:cNvSpPr txBox="1"/>
          <p:nvPr/>
        </p:nvSpPr>
        <p:spPr>
          <a:xfrm>
            <a:off x="1185383" y="2238234"/>
            <a:ext cx="1177997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1">
                <a:solidFill>
                  <a:srgbClr val="115076"/>
                </a:solidFill>
                <a:latin typeface="Century Gothic"/>
                <a:ea typeface="Century Gothic"/>
                <a:cs typeface="Century Gothic"/>
                <a:sym typeface="Century Gothic"/>
              </a:rPr>
              <a:t>Modern English developed from Old English.</a:t>
            </a:r>
            <a:endParaRPr>
              <a:latin typeface="Century Gothic"/>
              <a:ea typeface="Century Gothic"/>
              <a:cs typeface="Century Gothic"/>
              <a:sym typeface="Century Gothic"/>
            </a:endParaRPr>
          </a:p>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Modernes Englisch hat sich aus dem alten Englisch entwickelt.</a:t>
            </a:r>
            <a:endParaRPr>
              <a:latin typeface="Century Gothic"/>
              <a:ea typeface="Century Gothic"/>
              <a:cs typeface="Century Gothic"/>
              <a:sym typeface="Century Gothic"/>
            </a:endParaRPr>
          </a:p>
        </p:txBody>
      </p:sp>
      <p:sp>
        <p:nvSpPr>
          <p:cNvPr id="954" name="Google Shape;954;p42">
            <a:hlinkClick r:id="" action="ppaction://noaction">
              <a:snd r:embed="rId4" name="9.2.1.4 Slide 28.wav"/>
            </a:hlinkClick>
          </p:cNvPr>
          <p:cNvSpPr/>
          <p:nvPr/>
        </p:nvSpPr>
        <p:spPr>
          <a:xfrm>
            <a:off x="341957" y="2474762"/>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a:t>
            </a:r>
            <a:endParaRPr dirty="0">
              <a:latin typeface="Century Gothic" panose="020B0502020202020204" pitchFamily="34" charset="0"/>
            </a:endParaRPr>
          </a:p>
        </p:txBody>
      </p:sp>
      <p:pic>
        <p:nvPicPr>
          <p:cNvPr id="955" name="Google Shape;955;p42" descr="Panorama, Middle Ages, Campaign, To, Horse, Knight"/>
          <p:cNvPicPr preferRelativeResize="0"/>
          <p:nvPr/>
        </p:nvPicPr>
        <p:blipFill rotWithShape="1">
          <a:blip r:embed="rId5">
            <a:alphaModFix/>
          </a:blip>
          <a:srcRect/>
          <a:stretch/>
        </p:blipFill>
        <p:spPr>
          <a:xfrm>
            <a:off x="3260744" y="3212137"/>
            <a:ext cx="5067329" cy="2929550"/>
          </a:xfrm>
          <a:prstGeom prst="rect">
            <a:avLst/>
          </a:prstGeom>
          <a:noFill/>
          <a:ln>
            <a:noFill/>
          </a:ln>
        </p:spPr>
      </p:pic>
      <p:sp>
        <p:nvSpPr>
          <p:cNvPr id="956" name="Google Shape;956;p42"/>
          <p:cNvSpPr/>
          <p:nvPr/>
        </p:nvSpPr>
        <p:spPr>
          <a:xfrm>
            <a:off x="3559629" y="2351315"/>
            <a:ext cx="1719942" cy="28302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115076"/>
                </a:solidFill>
                <a:latin typeface="Century Gothic"/>
                <a:ea typeface="Century Gothic"/>
                <a:cs typeface="Century Gothic"/>
                <a:sym typeface="Century Gothic"/>
              </a:rPr>
              <a:t>___________</a:t>
            </a:r>
            <a:endParaRPr dirty="0">
              <a:latin typeface="Century Gothic" panose="020B0502020202020204" pitchFamily="34" charset="0"/>
            </a:endParaRPr>
          </a:p>
        </p:txBody>
      </p:sp>
      <p:sp>
        <p:nvSpPr>
          <p:cNvPr id="957" name="Google Shape;957;p42"/>
          <p:cNvSpPr/>
          <p:nvPr/>
        </p:nvSpPr>
        <p:spPr>
          <a:xfrm>
            <a:off x="6052459" y="2351315"/>
            <a:ext cx="1839683" cy="28302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115076"/>
                </a:solidFill>
                <a:latin typeface="Century Gothic"/>
                <a:ea typeface="Century Gothic"/>
                <a:cs typeface="Century Gothic"/>
                <a:sym typeface="Century Gothic"/>
              </a:rPr>
              <a:t>____________.</a:t>
            </a:r>
            <a:endParaRPr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5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2-3;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reading,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traditional German song ‘die </a:t>
            </a:r>
            <a:r>
              <a:rPr lang="en-US" sz="4000" dirty="0" err="1">
                <a:solidFill>
                  <a:srgbClr val="4472C4">
                    <a:lumMod val="50000"/>
                  </a:srgbClr>
                </a:solidFill>
                <a:latin typeface="Century Gothic" panose="020F0302020204030204"/>
              </a:rPr>
              <a:t>Jahresuhr</a:t>
            </a:r>
            <a:r>
              <a:rPr lang="en-US" sz="4000" dirty="0">
                <a:solidFill>
                  <a:srgbClr val="4472C4">
                    <a:lumMod val="50000"/>
                  </a:srgbClr>
                </a:solidFill>
                <a:latin typeface="Century Gothic" panose="020F0302020204030204"/>
              </a:rPr>
              <a:t>’ and German childhood</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T2.1 Week 5</a:t>
            </a:r>
          </a:p>
        </p:txBody>
      </p:sp>
    </p:spTree>
    <p:extLst>
      <p:ext uri="{BB962C8B-B14F-4D97-AF65-F5344CB8AC3E}">
        <p14:creationId xmlns:p14="http://schemas.microsoft.com/office/powerpoint/2010/main" val="2130822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
          <p:cNvSpPr txBox="1"/>
          <p:nvPr/>
        </p:nvSpPr>
        <p:spPr>
          <a:xfrm>
            <a:off x="177489" y="1704613"/>
            <a:ext cx="7135200" cy="4154984"/>
          </a:xfrm>
          <a:prstGeom prst="rect">
            <a:avLst/>
          </a:prstGeom>
          <a:solidFill>
            <a:srgbClr val="EBEFF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Januar</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Februar</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März</a:t>
            </a:r>
            <a:r>
              <a:rPr lang="en-GB" sz="2400" b="1" dirty="0">
                <a:solidFill>
                  <a:srgbClr val="1F3864"/>
                </a:solidFill>
                <a:latin typeface="Century Gothic"/>
                <a:ea typeface="Century Gothic"/>
                <a:cs typeface="Century Gothic"/>
                <a:sym typeface="Century Gothic"/>
              </a:rPr>
              <a:t>, April</a:t>
            </a:r>
            <a:endParaRPr dirty="0">
              <a:latin typeface="Century Gothic" panose="020B0502020202020204" pitchFamily="34" charset="0"/>
            </a:endParaRPr>
          </a:p>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Die </a:t>
            </a:r>
            <a:r>
              <a:rPr lang="en-GB" sz="2400" dirty="0" err="1">
                <a:solidFill>
                  <a:srgbClr val="1F3864"/>
                </a:solidFill>
                <a:latin typeface="Century Gothic"/>
                <a:ea typeface="Century Gothic"/>
                <a:cs typeface="Century Gothic"/>
                <a:sym typeface="Century Gothic"/>
              </a:rPr>
              <a:t>Jahresuhr</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steht</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niemals</a:t>
            </a:r>
            <a:r>
              <a:rPr lang="en-GB" sz="2400" dirty="0">
                <a:solidFill>
                  <a:srgbClr val="1F3864"/>
                </a:solidFill>
                <a:latin typeface="Century Gothic"/>
                <a:ea typeface="Century Gothic"/>
                <a:cs typeface="Century Gothic"/>
                <a:sym typeface="Century Gothic"/>
              </a:rPr>
              <a:t> still</a:t>
            </a:r>
            <a:endParaRPr dirty="0">
              <a:latin typeface="Century Gothic" panose="020B0502020202020204" pitchFamily="34" charset="0"/>
            </a:endParaRPr>
          </a:p>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Januar</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Februar</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März</a:t>
            </a:r>
            <a:r>
              <a:rPr lang="en-GB" sz="2400" b="1" dirty="0">
                <a:solidFill>
                  <a:srgbClr val="1F3864"/>
                </a:solidFill>
                <a:latin typeface="Century Gothic"/>
                <a:ea typeface="Century Gothic"/>
                <a:cs typeface="Century Gothic"/>
                <a:sym typeface="Century Gothic"/>
              </a:rPr>
              <a:t>, April</a:t>
            </a:r>
            <a:endParaRPr dirty="0">
              <a:latin typeface="Century Gothic" panose="020B0502020202020204" pitchFamily="34" charset="0"/>
            </a:endParaRPr>
          </a:p>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Die </a:t>
            </a:r>
            <a:r>
              <a:rPr lang="en-GB" sz="2400" dirty="0" err="1">
                <a:solidFill>
                  <a:srgbClr val="1F3864"/>
                </a:solidFill>
                <a:latin typeface="Century Gothic"/>
                <a:ea typeface="Century Gothic"/>
                <a:cs typeface="Century Gothic"/>
                <a:sym typeface="Century Gothic"/>
              </a:rPr>
              <a:t>Jahresuhr</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steht</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niemals</a:t>
            </a:r>
            <a:r>
              <a:rPr lang="en-GB" sz="2400" dirty="0">
                <a:solidFill>
                  <a:srgbClr val="1F3864"/>
                </a:solidFill>
                <a:latin typeface="Century Gothic"/>
                <a:ea typeface="Century Gothic"/>
                <a:cs typeface="Century Gothic"/>
                <a:sym typeface="Century Gothic"/>
              </a:rPr>
              <a:t> still</a:t>
            </a:r>
            <a:endParaRPr dirty="0">
              <a:latin typeface="Century Gothic" panose="020B0502020202020204" pitchFamily="34" charset="0"/>
            </a:endParaRPr>
          </a:p>
          <a:p>
            <a:pPr marL="0" marR="0" lvl="0" indent="0" algn="l" rtl="0">
              <a:spcBef>
                <a:spcPts val="0"/>
              </a:spcBef>
              <a:spcAft>
                <a:spcPts val="0"/>
              </a:spcAft>
              <a:buNone/>
            </a:pPr>
            <a:r>
              <a:rPr lang="en-GB" sz="2400" b="1" dirty="0">
                <a:solidFill>
                  <a:srgbClr val="1F3864"/>
                </a:solidFill>
                <a:latin typeface="Century Gothic"/>
                <a:ea typeface="Century Gothic"/>
                <a:cs typeface="Century Gothic"/>
                <a:sym typeface="Century Gothic"/>
              </a:rPr>
              <a:t>Mai, </a:t>
            </a:r>
            <a:r>
              <a:rPr lang="en-GB" sz="2400" b="1" dirty="0" err="1">
                <a:solidFill>
                  <a:srgbClr val="1F3864"/>
                </a:solidFill>
                <a:latin typeface="Century Gothic"/>
                <a:ea typeface="Century Gothic"/>
                <a:cs typeface="Century Gothic"/>
                <a:sym typeface="Century Gothic"/>
              </a:rPr>
              <a:t>Juni</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Juli</a:t>
            </a:r>
            <a:r>
              <a:rPr lang="en-GB" sz="2400" b="1" dirty="0">
                <a:solidFill>
                  <a:srgbClr val="1F3864"/>
                </a:solidFill>
                <a:latin typeface="Century Gothic"/>
                <a:ea typeface="Century Gothic"/>
                <a:cs typeface="Century Gothic"/>
                <a:sym typeface="Century Gothic"/>
              </a:rPr>
              <a:t>, August</a:t>
            </a:r>
            <a:endParaRPr dirty="0">
              <a:latin typeface="Century Gothic" panose="020B0502020202020204" pitchFamily="34" charset="0"/>
            </a:endParaRPr>
          </a:p>
          <a:p>
            <a:pPr marL="0" marR="0" lvl="0" indent="0" algn="l" rtl="0">
              <a:spcBef>
                <a:spcPts val="0"/>
              </a:spcBef>
              <a:spcAft>
                <a:spcPts val="0"/>
              </a:spcAft>
              <a:buNone/>
            </a:pPr>
            <a:r>
              <a:rPr lang="en-GB" sz="2400" dirty="0" err="1">
                <a:solidFill>
                  <a:srgbClr val="1F3864"/>
                </a:solidFill>
                <a:latin typeface="Century Gothic"/>
                <a:ea typeface="Century Gothic"/>
                <a:cs typeface="Century Gothic"/>
                <a:sym typeface="Century Gothic"/>
              </a:rPr>
              <a:t>Weckt</a:t>
            </a:r>
            <a:r>
              <a:rPr lang="en-GB" sz="2400" dirty="0">
                <a:solidFill>
                  <a:srgbClr val="1F3864"/>
                </a:solidFill>
                <a:latin typeface="Century Gothic"/>
                <a:ea typeface="Century Gothic"/>
                <a:cs typeface="Century Gothic"/>
                <a:sym typeface="Century Gothic"/>
              </a:rPr>
              <a:t>* in </a:t>
            </a:r>
            <a:r>
              <a:rPr lang="en-GB" sz="2400" dirty="0" err="1">
                <a:solidFill>
                  <a:srgbClr val="1F3864"/>
                </a:solidFill>
                <a:latin typeface="Century Gothic"/>
                <a:ea typeface="Century Gothic"/>
                <a:cs typeface="Century Gothic"/>
                <a:sym typeface="Century Gothic"/>
              </a:rPr>
              <a:t>uns</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allen</a:t>
            </a:r>
            <a:r>
              <a:rPr lang="en-GB" sz="2400" dirty="0">
                <a:solidFill>
                  <a:srgbClr val="1F3864"/>
                </a:solidFill>
                <a:latin typeface="Century Gothic"/>
                <a:ea typeface="Century Gothic"/>
                <a:cs typeface="Century Gothic"/>
                <a:sym typeface="Century Gothic"/>
              </a:rPr>
              <a:t> die </a:t>
            </a:r>
            <a:r>
              <a:rPr lang="en-GB" sz="2400" dirty="0" err="1">
                <a:solidFill>
                  <a:srgbClr val="1F3864"/>
                </a:solidFill>
                <a:latin typeface="Century Gothic"/>
                <a:ea typeface="Century Gothic"/>
                <a:cs typeface="Century Gothic"/>
                <a:sym typeface="Century Gothic"/>
              </a:rPr>
              <a:t>Lebenslust</a:t>
            </a:r>
            <a:endParaRPr dirty="0">
              <a:latin typeface="Century Gothic" panose="020B0502020202020204" pitchFamily="34" charset="0"/>
            </a:endParaRPr>
          </a:p>
          <a:p>
            <a:pPr marL="0" marR="0" lvl="0" indent="0" algn="l" rtl="0">
              <a:spcBef>
                <a:spcPts val="0"/>
              </a:spcBef>
              <a:spcAft>
                <a:spcPts val="0"/>
              </a:spcAft>
              <a:buNone/>
            </a:pPr>
            <a:r>
              <a:rPr lang="en-GB" sz="2400" b="1" dirty="0">
                <a:solidFill>
                  <a:srgbClr val="1F3864"/>
                </a:solidFill>
                <a:latin typeface="Century Gothic"/>
                <a:ea typeface="Century Gothic"/>
                <a:cs typeface="Century Gothic"/>
                <a:sym typeface="Century Gothic"/>
              </a:rPr>
              <a:t>Mai, </a:t>
            </a:r>
            <a:r>
              <a:rPr lang="en-GB" sz="2400" b="1" dirty="0" err="1">
                <a:solidFill>
                  <a:srgbClr val="1F3864"/>
                </a:solidFill>
                <a:latin typeface="Century Gothic"/>
                <a:ea typeface="Century Gothic"/>
                <a:cs typeface="Century Gothic"/>
                <a:sym typeface="Century Gothic"/>
              </a:rPr>
              <a:t>Juni</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Juli</a:t>
            </a:r>
            <a:r>
              <a:rPr lang="en-GB" sz="2400" b="1" dirty="0">
                <a:solidFill>
                  <a:srgbClr val="1F3864"/>
                </a:solidFill>
                <a:latin typeface="Century Gothic"/>
                <a:ea typeface="Century Gothic"/>
                <a:cs typeface="Century Gothic"/>
                <a:sym typeface="Century Gothic"/>
              </a:rPr>
              <a:t>, August</a:t>
            </a:r>
            <a:endParaRPr dirty="0">
              <a:latin typeface="Century Gothic" panose="020B0502020202020204" pitchFamily="34" charset="0"/>
            </a:endParaRPr>
          </a:p>
          <a:p>
            <a:pPr marL="0" marR="0" lvl="0" indent="0" algn="l" rtl="0">
              <a:spcBef>
                <a:spcPts val="0"/>
              </a:spcBef>
              <a:spcAft>
                <a:spcPts val="0"/>
              </a:spcAft>
              <a:buNone/>
            </a:pPr>
            <a:r>
              <a:rPr lang="en-GB" sz="2400" dirty="0" err="1">
                <a:solidFill>
                  <a:srgbClr val="1F3864"/>
                </a:solidFill>
                <a:latin typeface="Century Gothic"/>
                <a:ea typeface="Century Gothic"/>
                <a:cs typeface="Century Gothic"/>
                <a:sym typeface="Century Gothic"/>
              </a:rPr>
              <a:t>Weckt</a:t>
            </a:r>
            <a:r>
              <a:rPr lang="en-GB" sz="2400" dirty="0">
                <a:solidFill>
                  <a:srgbClr val="1F3864"/>
                </a:solidFill>
                <a:latin typeface="Century Gothic"/>
                <a:ea typeface="Century Gothic"/>
                <a:cs typeface="Century Gothic"/>
                <a:sym typeface="Century Gothic"/>
              </a:rPr>
              <a:t> in </a:t>
            </a:r>
            <a:r>
              <a:rPr lang="en-GB" sz="2400" dirty="0" err="1">
                <a:solidFill>
                  <a:srgbClr val="1F3864"/>
                </a:solidFill>
                <a:latin typeface="Century Gothic"/>
                <a:ea typeface="Century Gothic"/>
                <a:cs typeface="Century Gothic"/>
                <a:sym typeface="Century Gothic"/>
              </a:rPr>
              <a:t>uns</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allen</a:t>
            </a:r>
            <a:r>
              <a:rPr lang="en-GB" sz="2400" dirty="0">
                <a:solidFill>
                  <a:srgbClr val="1F3864"/>
                </a:solidFill>
                <a:latin typeface="Century Gothic"/>
                <a:ea typeface="Century Gothic"/>
                <a:cs typeface="Century Gothic"/>
                <a:sym typeface="Century Gothic"/>
              </a:rPr>
              <a:t> die </a:t>
            </a:r>
            <a:r>
              <a:rPr lang="en-GB" sz="2400" dirty="0" err="1">
                <a:solidFill>
                  <a:srgbClr val="1F3864"/>
                </a:solidFill>
                <a:latin typeface="Century Gothic"/>
                <a:ea typeface="Century Gothic"/>
                <a:cs typeface="Century Gothic"/>
                <a:sym typeface="Century Gothic"/>
              </a:rPr>
              <a:t>Lebenslust</a:t>
            </a:r>
            <a:endParaRPr dirty="0">
              <a:latin typeface="Century Gothic" panose="020B0502020202020204" pitchFamily="34" charset="0"/>
            </a:endParaRPr>
          </a:p>
          <a:p>
            <a:pPr marL="0" marR="0" lvl="0" indent="0" algn="l" rtl="0">
              <a:spcBef>
                <a:spcPts val="0"/>
              </a:spcBef>
              <a:spcAft>
                <a:spcPts val="0"/>
              </a:spcAft>
              <a:buNone/>
            </a:pPr>
            <a:r>
              <a:rPr lang="en-GB" sz="2400" b="1" dirty="0">
                <a:solidFill>
                  <a:srgbClr val="1F3864"/>
                </a:solidFill>
                <a:latin typeface="Century Gothic"/>
                <a:ea typeface="Century Gothic"/>
                <a:cs typeface="Century Gothic"/>
                <a:sym typeface="Century Gothic"/>
              </a:rPr>
              <a:t>September, </a:t>
            </a:r>
            <a:r>
              <a:rPr lang="en-GB" sz="2400" b="1" dirty="0" err="1">
                <a:solidFill>
                  <a:srgbClr val="1F3864"/>
                </a:solidFill>
                <a:latin typeface="Century Gothic"/>
                <a:ea typeface="Century Gothic"/>
                <a:cs typeface="Century Gothic"/>
                <a:sym typeface="Century Gothic"/>
              </a:rPr>
              <a:t>Oktober</a:t>
            </a:r>
            <a:r>
              <a:rPr lang="en-GB" sz="2400" b="1" dirty="0">
                <a:solidFill>
                  <a:srgbClr val="1F3864"/>
                </a:solidFill>
                <a:latin typeface="Century Gothic"/>
                <a:ea typeface="Century Gothic"/>
                <a:cs typeface="Century Gothic"/>
                <a:sym typeface="Century Gothic"/>
              </a:rPr>
              <a:t>, November, </a:t>
            </a:r>
            <a:r>
              <a:rPr lang="en-GB" sz="2400" b="1" dirty="0" err="1">
                <a:solidFill>
                  <a:srgbClr val="1F3864"/>
                </a:solidFill>
                <a:latin typeface="Century Gothic"/>
                <a:ea typeface="Century Gothic"/>
                <a:cs typeface="Century Gothic"/>
                <a:sym typeface="Century Gothic"/>
              </a:rPr>
              <a:t>Dezember</a:t>
            </a:r>
            <a:endParaRPr dirty="0">
              <a:latin typeface="Century Gothic" panose="020B0502020202020204" pitchFamily="34" charset="0"/>
            </a:endParaRPr>
          </a:p>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Und </a:t>
            </a:r>
            <a:r>
              <a:rPr lang="en-GB" sz="2400" dirty="0" err="1">
                <a:solidFill>
                  <a:srgbClr val="1F3864"/>
                </a:solidFill>
                <a:latin typeface="Century Gothic"/>
                <a:ea typeface="Century Gothic"/>
                <a:cs typeface="Century Gothic"/>
                <a:sym typeface="Century Gothic"/>
              </a:rPr>
              <a:t>dann</a:t>
            </a:r>
            <a:r>
              <a:rPr lang="en-GB" sz="2400" dirty="0">
                <a:solidFill>
                  <a:srgbClr val="1F3864"/>
                </a:solidFill>
                <a:latin typeface="Century Gothic"/>
                <a:ea typeface="Century Gothic"/>
                <a:cs typeface="Century Gothic"/>
                <a:sym typeface="Century Gothic"/>
              </a:rPr>
              <a:t>, und </a:t>
            </a:r>
            <a:r>
              <a:rPr lang="en-GB" sz="2400" dirty="0" err="1">
                <a:solidFill>
                  <a:srgbClr val="1F3864"/>
                </a:solidFill>
                <a:latin typeface="Century Gothic"/>
                <a:ea typeface="Century Gothic"/>
                <a:cs typeface="Century Gothic"/>
                <a:sym typeface="Century Gothic"/>
              </a:rPr>
              <a:t>dann</a:t>
            </a:r>
            <a:endParaRPr dirty="0">
              <a:latin typeface="Century Gothic" panose="020B0502020202020204" pitchFamily="34" charset="0"/>
            </a:endParaRPr>
          </a:p>
          <a:p>
            <a:pPr marL="0" marR="0" lvl="0" indent="0" algn="l" rtl="0">
              <a:spcBef>
                <a:spcPts val="0"/>
              </a:spcBef>
              <a:spcAft>
                <a:spcPts val="0"/>
              </a:spcAft>
              <a:buNone/>
            </a:pPr>
            <a:r>
              <a:rPr lang="en-GB" sz="2400" dirty="0" err="1">
                <a:solidFill>
                  <a:srgbClr val="1F3864"/>
                </a:solidFill>
                <a:latin typeface="Century Gothic"/>
                <a:ea typeface="Century Gothic"/>
                <a:cs typeface="Century Gothic"/>
                <a:sym typeface="Century Gothic"/>
              </a:rPr>
              <a:t>Fängt</a:t>
            </a:r>
            <a:r>
              <a:rPr lang="en-GB" sz="2400" dirty="0">
                <a:solidFill>
                  <a:srgbClr val="1F3864"/>
                </a:solidFill>
                <a:latin typeface="Century Gothic"/>
                <a:ea typeface="Century Gothic"/>
                <a:cs typeface="Century Gothic"/>
                <a:sym typeface="Century Gothic"/>
              </a:rPr>
              <a:t> das </a:t>
            </a:r>
            <a:r>
              <a:rPr lang="en-GB" sz="2400" dirty="0" err="1">
                <a:solidFill>
                  <a:srgbClr val="1F3864"/>
                </a:solidFill>
                <a:latin typeface="Century Gothic"/>
                <a:ea typeface="Century Gothic"/>
                <a:cs typeface="Century Gothic"/>
                <a:sym typeface="Century Gothic"/>
              </a:rPr>
              <a:t>Ganze</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schon</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wieder</a:t>
            </a:r>
            <a:r>
              <a:rPr lang="en-GB" sz="2400" dirty="0">
                <a:solidFill>
                  <a:srgbClr val="1F3864"/>
                </a:solidFill>
                <a:latin typeface="Century Gothic"/>
                <a:ea typeface="Century Gothic"/>
                <a:cs typeface="Century Gothic"/>
                <a:sym typeface="Century Gothic"/>
              </a:rPr>
              <a:t> von </a:t>
            </a:r>
            <a:r>
              <a:rPr lang="en-GB" sz="2400" dirty="0" err="1">
                <a:solidFill>
                  <a:srgbClr val="1F3864"/>
                </a:solidFill>
                <a:latin typeface="Century Gothic"/>
                <a:ea typeface="Century Gothic"/>
                <a:cs typeface="Century Gothic"/>
                <a:sym typeface="Century Gothic"/>
              </a:rPr>
              <a:t>vorne</a:t>
            </a:r>
            <a:r>
              <a:rPr lang="en-GB" sz="2400" dirty="0">
                <a:solidFill>
                  <a:srgbClr val="1F3864"/>
                </a:solidFill>
                <a:latin typeface="Century Gothic"/>
                <a:ea typeface="Century Gothic"/>
                <a:cs typeface="Century Gothic"/>
                <a:sym typeface="Century Gothic"/>
              </a:rPr>
              <a:t> an...</a:t>
            </a:r>
            <a:endParaRPr dirty="0">
              <a:latin typeface="Century Gothic" panose="020B0502020202020204" pitchFamily="34" charset="0"/>
            </a:endParaRPr>
          </a:p>
        </p:txBody>
      </p:sp>
      <p:pic>
        <p:nvPicPr>
          <p:cNvPr id="157" name="Google Shape;157;p2" descr="background rectangle"/>
          <p:cNvPicPr preferRelativeResize="0"/>
          <p:nvPr/>
        </p:nvPicPr>
        <p:blipFill rotWithShape="1">
          <a:blip r:embed="rId3">
            <a:alphaModFix/>
          </a:blip>
          <a:srcRect/>
          <a:stretch/>
        </p:blipFill>
        <p:spPr>
          <a:xfrm>
            <a:off x="0" y="294041"/>
            <a:ext cx="3745089" cy="869950"/>
          </a:xfrm>
          <a:prstGeom prst="rect">
            <a:avLst/>
          </a:prstGeom>
          <a:noFill/>
          <a:ln>
            <a:noFill/>
          </a:ln>
        </p:spPr>
      </p:pic>
      <p:sp>
        <p:nvSpPr>
          <p:cNvPr id="158" name="Google Shape;158;p2"/>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Die Jahresuhr</a:t>
            </a:r>
            <a:endParaRPr sz="3600" b="1">
              <a:solidFill>
                <a:schemeClr val="lt1"/>
              </a:solidFill>
            </a:endParaRPr>
          </a:p>
        </p:txBody>
      </p:sp>
      <p:sp>
        <p:nvSpPr>
          <p:cNvPr id="159" name="Google Shape;159;p2"/>
          <p:cNvSpPr/>
          <p:nvPr/>
        </p:nvSpPr>
        <p:spPr>
          <a:xfrm>
            <a:off x="10714688" y="276452"/>
            <a:ext cx="1134494" cy="37079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lesen</a:t>
            </a:r>
            <a:endParaRPr sz="1800" b="1">
              <a:solidFill>
                <a:srgbClr val="FFFFFF"/>
              </a:solidFill>
              <a:latin typeface="Century Gothic"/>
              <a:ea typeface="Century Gothic"/>
              <a:cs typeface="Century Gothic"/>
              <a:sym typeface="Century Gothic"/>
            </a:endParaRPr>
          </a:p>
        </p:txBody>
      </p:sp>
      <p:pic>
        <p:nvPicPr>
          <p:cNvPr id="160" name="Google Shape;160;p2" descr="A person talking on the phone&#10;&#10;Description automatically generated with medium confidence"/>
          <p:cNvPicPr preferRelativeResize="0"/>
          <p:nvPr/>
        </p:nvPicPr>
        <p:blipFill rotWithShape="1">
          <a:blip r:embed="rId4">
            <a:alphaModFix/>
          </a:blip>
          <a:srcRect/>
          <a:stretch/>
        </p:blipFill>
        <p:spPr>
          <a:xfrm>
            <a:off x="9346921" y="2086320"/>
            <a:ext cx="1809246" cy="1846580"/>
          </a:xfrm>
          <a:prstGeom prst="rect">
            <a:avLst/>
          </a:prstGeom>
          <a:noFill/>
          <a:ln>
            <a:noFill/>
          </a:ln>
        </p:spPr>
      </p:pic>
      <p:pic>
        <p:nvPicPr>
          <p:cNvPr id="161" name="Google Shape;161;p2" descr="A picture containing text, vector graphics&#10;&#10;Description automatically generated"/>
          <p:cNvPicPr preferRelativeResize="0"/>
          <p:nvPr/>
        </p:nvPicPr>
        <p:blipFill rotWithShape="1">
          <a:blip r:embed="rId5">
            <a:alphaModFix/>
          </a:blip>
          <a:srcRect/>
          <a:stretch/>
        </p:blipFill>
        <p:spPr>
          <a:xfrm>
            <a:off x="7593411" y="2156191"/>
            <a:ext cx="1996822" cy="1776709"/>
          </a:xfrm>
          <a:prstGeom prst="rect">
            <a:avLst/>
          </a:prstGeom>
          <a:noFill/>
          <a:ln>
            <a:noFill/>
          </a:ln>
        </p:spPr>
      </p:pic>
      <p:sp>
        <p:nvSpPr>
          <p:cNvPr id="162" name="Google Shape;162;p2"/>
          <p:cNvSpPr/>
          <p:nvPr/>
        </p:nvSpPr>
        <p:spPr>
          <a:xfrm>
            <a:off x="7652577" y="3932900"/>
            <a:ext cx="3875312" cy="1741519"/>
          </a:xfrm>
          <a:prstGeom prst="wedgeRoundRectCallout">
            <a:avLst>
              <a:gd name="adj1" fmla="val 19130"/>
              <a:gd name="adj2" fmla="val -67689"/>
              <a:gd name="adj3" fmla="val 16667"/>
            </a:avLst>
          </a:prstGeom>
          <a:solidFill>
            <a:srgbClr val="FFF4E7"/>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dirty="0">
                <a:solidFill>
                  <a:srgbClr val="002060"/>
                </a:solidFill>
                <a:latin typeface="Century Gothic"/>
                <a:ea typeface="Century Gothic"/>
                <a:cs typeface="Century Gothic"/>
                <a:sym typeface="Century Gothic"/>
              </a:rPr>
              <a:t>Wolfgang, </a:t>
            </a:r>
            <a:r>
              <a:rPr lang="en-GB" sz="2400" b="0" i="0" dirty="0" err="1">
                <a:solidFill>
                  <a:srgbClr val="002060"/>
                </a:solidFill>
                <a:latin typeface="Century Gothic"/>
                <a:ea typeface="Century Gothic"/>
                <a:cs typeface="Century Gothic"/>
                <a:sym typeface="Century Gothic"/>
              </a:rPr>
              <a:t>weißt</a:t>
            </a:r>
            <a:r>
              <a:rPr lang="en-GB" sz="2400" b="0" i="0" dirty="0">
                <a:solidFill>
                  <a:srgbClr val="002060"/>
                </a:solidFill>
                <a:latin typeface="Century Gothic"/>
                <a:ea typeface="Century Gothic"/>
                <a:cs typeface="Century Gothic"/>
                <a:sym typeface="Century Gothic"/>
              </a:rPr>
              <a:t> du </a:t>
            </a:r>
            <a:r>
              <a:rPr lang="en-GB" sz="2400" b="0" i="0" dirty="0" err="1">
                <a:solidFill>
                  <a:srgbClr val="002060"/>
                </a:solidFill>
                <a:latin typeface="Century Gothic"/>
                <a:ea typeface="Century Gothic"/>
                <a:cs typeface="Century Gothic"/>
                <a:sym typeface="Century Gothic"/>
              </a:rPr>
              <a:t>noch</a:t>
            </a:r>
            <a:r>
              <a:rPr lang="en-GB" sz="2400" b="0" i="0" dirty="0">
                <a:solidFill>
                  <a:srgbClr val="002060"/>
                </a:solidFill>
                <a:latin typeface="Century Gothic"/>
                <a:ea typeface="Century Gothic"/>
                <a:cs typeface="Century Gothic"/>
                <a:sym typeface="Century Gothic"/>
              </a:rPr>
              <a:t>, das war </a:t>
            </a:r>
            <a:r>
              <a:rPr lang="en-GB" sz="2400" b="0" i="0" dirty="0" err="1">
                <a:solidFill>
                  <a:srgbClr val="002060"/>
                </a:solidFill>
                <a:latin typeface="Century Gothic"/>
                <a:ea typeface="Century Gothic"/>
                <a:cs typeface="Century Gothic"/>
                <a:sym typeface="Century Gothic"/>
              </a:rPr>
              <a:t>immer</a:t>
            </a:r>
            <a:r>
              <a:rPr lang="en-GB" sz="2400" b="0" i="0" dirty="0">
                <a:solidFill>
                  <a:srgbClr val="002060"/>
                </a:solidFill>
                <a:latin typeface="Century Gothic"/>
                <a:ea typeface="Century Gothic"/>
                <a:cs typeface="Century Gothic"/>
                <a:sym typeface="Century Gothic"/>
              </a:rPr>
              <a:t> </a:t>
            </a:r>
            <a:r>
              <a:rPr lang="en-GB" sz="2400" b="0" i="0" dirty="0" err="1">
                <a:solidFill>
                  <a:srgbClr val="002060"/>
                </a:solidFill>
                <a:latin typeface="Century Gothic"/>
                <a:ea typeface="Century Gothic"/>
                <a:cs typeface="Century Gothic"/>
                <a:sym typeface="Century Gothic"/>
              </a:rPr>
              <a:t>dein</a:t>
            </a:r>
            <a:r>
              <a:rPr lang="en-GB" sz="2400" b="0" i="0" dirty="0">
                <a:solidFill>
                  <a:srgbClr val="002060"/>
                </a:solidFill>
                <a:latin typeface="Century Gothic"/>
                <a:ea typeface="Century Gothic"/>
                <a:cs typeface="Century Gothic"/>
                <a:sym typeface="Century Gothic"/>
              </a:rPr>
              <a:t> </a:t>
            </a:r>
            <a:r>
              <a:rPr lang="en-GB" sz="2400" b="0" i="0" dirty="0" err="1">
                <a:solidFill>
                  <a:srgbClr val="002060"/>
                </a:solidFill>
                <a:latin typeface="Century Gothic"/>
                <a:ea typeface="Century Gothic"/>
                <a:cs typeface="Century Gothic"/>
                <a:sym typeface="Century Gothic"/>
              </a:rPr>
              <a:t>Lieblingslied</a:t>
            </a:r>
            <a:r>
              <a:rPr lang="en-GB" sz="2400" b="0" i="0" dirty="0">
                <a:solidFill>
                  <a:srgbClr val="002060"/>
                </a:solidFill>
                <a:latin typeface="Century Gothic"/>
                <a:ea typeface="Century Gothic"/>
                <a:cs typeface="Century Gothic"/>
                <a:sym typeface="Century Gothic"/>
              </a:rPr>
              <a:t>, </a:t>
            </a:r>
            <a:r>
              <a:rPr lang="en-GB" sz="2400" b="0" i="0" dirty="0" err="1">
                <a:solidFill>
                  <a:srgbClr val="002060"/>
                </a:solidFill>
                <a:latin typeface="Century Gothic"/>
                <a:ea typeface="Century Gothic"/>
                <a:cs typeface="Century Gothic"/>
                <a:sym typeface="Century Gothic"/>
              </a:rPr>
              <a:t>als</a:t>
            </a:r>
            <a:r>
              <a:rPr lang="en-GB" sz="2400" b="0" i="0" dirty="0">
                <a:solidFill>
                  <a:srgbClr val="002060"/>
                </a:solidFill>
                <a:latin typeface="Century Gothic"/>
                <a:ea typeface="Century Gothic"/>
                <a:cs typeface="Century Gothic"/>
                <a:sym typeface="Century Gothic"/>
              </a:rPr>
              <a:t> du </a:t>
            </a:r>
            <a:r>
              <a:rPr lang="en-GB" sz="2400" b="0" i="0" dirty="0" err="1">
                <a:solidFill>
                  <a:srgbClr val="002060"/>
                </a:solidFill>
                <a:latin typeface="Century Gothic"/>
                <a:ea typeface="Century Gothic"/>
                <a:cs typeface="Century Gothic"/>
                <a:sym typeface="Century Gothic"/>
              </a:rPr>
              <a:t>jünger</a:t>
            </a:r>
            <a:r>
              <a:rPr lang="en-GB" sz="2400" b="0" i="0" dirty="0">
                <a:solidFill>
                  <a:srgbClr val="002060"/>
                </a:solidFill>
                <a:latin typeface="Century Gothic"/>
                <a:ea typeface="Century Gothic"/>
                <a:cs typeface="Century Gothic"/>
                <a:sym typeface="Century Gothic"/>
              </a:rPr>
              <a:t> </a:t>
            </a:r>
            <a:r>
              <a:rPr lang="en-GB" sz="2400" b="0" i="0" dirty="0" err="1">
                <a:solidFill>
                  <a:srgbClr val="002060"/>
                </a:solidFill>
                <a:latin typeface="Century Gothic"/>
                <a:ea typeface="Century Gothic"/>
                <a:cs typeface="Century Gothic"/>
                <a:sym typeface="Century Gothic"/>
              </a:rPr>
              <a:t>warst</a:t>
            </a:r>
            <a:r>
              <a:rPr lang="en-GB" sz="2400" b="0" i="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p:txBody>
      </p:sp>
      <p:sp>
        <p:nvSpPr>
          <p:cNvPr id="163" name="Google Shape;163;p2"/>
          <p:cNvSpPr/>
          <p:nvPr/>
        </p:nvSpPr>
        <p:spPr>
          <a:xfrm>
            <a:off x="7652577" y="447613"/>
            <a:ext cx="2450391" cy="400703"/>
          </a:xfrm>
          <a:prstGeom prst="wedgeRoundRectCallout">
            <a:avLst>
              <a:gd name="adj1" fmla="val 4020"/>
              <a:gd name="adj2" fmla="val 17262"/>
              <a:gd name="adj3" fmla="val 16667"/>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0" i="0" u="none" strike="noStrike" cap="none">
                <a:solidFill>
                  <a:srgbClr val="FFFFFF"/>
                </a:solidFill>
                <a:latin typeface="Century Gothic"/>
                <a:ea typeface="Century Gothic"/>
                <a:cs typeface="Century Gothic"/>
                <a:sym typeface="Century Gothic"/>
              </a:rPr>
              <a:t>*wecken – to wake</a:t>
            </a:r>
            <a:endParaRPr sz="2000" b="1" i="0" u="none" strike="noStrike" cap="none">
              <a:solidFill>
                <a:srgbClr val="FFFFFF"/>
              </a:solidFill>
              <a:latin typeface="Century Gothic"/>
              <a:ea typeface="Century Gothic"/>
              <a:cs typeface="Century Gothic"/>
              <a:sym typeface="Century Gothic"/>
            </a:endParaRPr>
          </a:p>
        </p:txBody>
      </p:sp>
      <p:pic>
        <p:nvPicPr>
          <p:cNvPr id="164" name="Google Shape;164;p2" descr="A picture containing text&#10;&#10;Description automatically generated"/>
          <p:cNvPicPr preferRelativeResize="0"/>
          <p:nvPr/>
        </p:nvPicPr>
        <p:blipFill rotWithShape="1">
          <a:blip r:embed="rId6">
            <a:alphaModFix amt="20000"/>
          </a:blip>
          <a:srcRect/>
          <a:stretch/>
        </p:blipFill>
        <p:spPr>
          <a:xfrm>
            <a:off x="4339856" y="1704614"/>
            <a:ext cx="2972833" cy="15096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25; 27-33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Chinese New Year celebrations in Germany</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T2.1 Week 1</a:t>
            </a:r>
          </a:p>
        </p:txBody>
      </p:sp>
    </p:spTree>
    <p:extLst>
      <p:ext uri="{BB962C8B-B14F-4D97-AF65-F5344CB8AC3E}">
        <p14:creationId xmlns:p14="http://schemas.microsoft.com/office/powerpoint/2010/main" val="165007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 descr="background rectangle"/>
          <p:cNvPicPr preferRelativeResize="0"/>
          <p:nvPr/>
        </p:nvPicPr>
        <p:blipFill rotWithShape="1">
          <a:blip r:embed="rId4">
            <a:alphaModFix/>
          </a:blip>
          <a:srcRect/>
          <a:stretch/>
        </p:blipFill>
        <p:spPr>
          <a:xfrm>
            <a:off x="0" y="294041"/>
            <a:ext cx="3745089" cy="869950"/>
          </a:xfrm>
          <a:prstGeom prst="rect">
            <a:avLst/>
          </a:prstGeom>
          <a:noFill/>
          <a:ln>
            <a:noFill/>
          </a:ln>
        </p:spPr>
      </p:pic>
      <p:sp>
        <p:nvSpPr>
          <p:cNvPr id="171" name="Google Shape;171;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Die Jahresuhr</a:t>
            </a:r>
            <a:endParaRPr sz="3600" b="1">
              <a:solidFill>
                <a:schemeClr val="lt1"/>
              </a:solidFill>
            </a:endParaRPr>
          </a:p>
        </p:txBody>
      </p:sp>
      <p:sp>
        <p:nvSpPr>
          <p:cNvPr id="172" name="Google Shape;172;p3"/>
          <p:cNvSpPr/>
          <p:nvPr/>
        </p:nvSpPr>
        <p:spPr>
          <a:xfrm>
            <a:off x="10714688" y="276452"/>
            <a:ext cx="1134494" cy="37079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hören</a:t>
            </a:r>
            <a:endParaRPr sz="1800" b="1">
              <a:solidFill>
                <a:srgbClr val="FFFFFF"/>
              </a:solidFill>
              <a:latin typeface="Century Gothic"/>
              <a:ea typeface="Century Gothic"/>
              <a:cs typeface="Century Gothic"/>
              <a:sym typeface="Century Gothic"/>
            </a:endParaRPr>
          </a:p>
        </p:txBody>
      </p:sp>
      <p:sp>
        <p:nvSpPr>
          <p:cNvPr id="174" name="Google Shape;174;p3"/>
          <p:cNvSpPr/>
          <p:nvPr/>
        </p:nvSpPr>
        <p:spPr>
          <a:xfrm>
            <a:off x="9031454" y="2242602"/>
            <a:ext cx="2817728"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Rolf Zuckowski </a:t>
            </a:r>
            <a:r>
              <a:rPr lang="en-GB" sz="2400">
                <a:solidFill>
                  <a:srgbClr val="002060"/>
                </a:solidFill>
                <a:latin typeface="Century Gothic"/>
                <a:ea typeface="Century Gothic"/>
                <a:cs typeface="Century Gothic"/>
                <a:sym typeface="Century Gothic"/>
              </a:rPr>
              <a:t>ist ein deutscher Musiker, der aus Hamburg kommt. Alle deutschen Kinder wachsen mit seinen Kinderliedern auf. </a:t>
            </a:r>
            <a:endParaRPr sz="2400">
              <a:solidFill>
                <a:srgbClr val="002060"/>
              </a:solidFill>
              <a:latin typeface="Century Gothic"/>
              <a:ea typeface="Century Gothic"/>
              <a:cs typeface="Century Gothic"/>
              <a:sym typeface="Century Gothic"/>
            </a:endParaRPr>
          </a:p>
        </p:txBody>
      </p:sp>
      <p:pic>
        <p:nvPicPr>
          <p:cNvPr id="175" name="Google Shape;175;p3" descr="A group of people on a stage&#10;&#10;Description automatically generated"/>
          <p:cNvPicPr preferRelativeResize="0"/>
          <p:nvPr/>
        </p:nvPicPr>
        <p:blipFill rotWithShape="1">
          <a:blip r:embed="rId5">
            <a:alphaModFix/>
          </a:blip>
          <a:srcRect b="15961"/>
          <a:stretch/>
        </p:blipFill>
        <p:spPr>
          <a:xfrm>
            <a:off x="185244" y="1358868"/>
            <a:ext cx="8593282" cy="4814455"/>
          </a:xfrm>
          <a:prstGeom prst="rect">
            <a:avLst/>
          </a:prstGeom>
          <a:noFill/>
          <a:ln>
            <a:noFill/>
          </a:ln>
        </p:spPr>
      </p:pic>
      <p:pic>
        <p:nvPicPr>
          <p:cNvPr id="2" name="Online Media 1" title="Rolf Zuckowski | Die Jahresuhr (Lyric Video)">
            <a:hlinkClick r:id="" action="ppaction://media"/>
            <a:extLst>
              <a:ext uri="{FF2B5EF4-FFF2-40B4-BE49-F238E27FC236}">
                <a16:creationId xmlns:a16="http://schemas.microsoft.com/office/drawing/2014/main" id="{F9B9E740-AB16-46CB-AAD9-EA6D7B0FEED5}"/>
              </a:ext>
            </a:extLst>
          </p:cNvPr>
          <p:cNvPicPr>
            <a:picLocks noRot="1" noChangeAspect="1"/>
          </p:cNvPicPr>
          <p:nvPr>
            <a:videoFile r:link="rId1"/>
          </p:nvPr>
        </p:nvPicPr>
        <p:blipFill>
          <a:blip r:embed="rId6"/>
          <a:stretch>
            <a:fillRect/>
          </a:stretch>
        </p:blipFill>
        <p:spPr>
          <a:xfrm>
            <a:off x="4783182" y="1358868"/>
            <a:ext cx="3995344" cy="225736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2; 14-16; 40-42 :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reading,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German immigration</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T2.1 Week 6</a:t>
            </a:r>
          </a:p>
        </p:txBody>
      </p:sp>
    </p:spTree>
    <p:extLst>
      <p:ext uri="{BB962C8B-B14F-4D97-AF65-F5344CB8AC3E}">
        <p14:creationId xmlns:p14="http://schemas.microsoft.com/office/powerpoint/2010/main" val="3290680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908800" cy="869950"/>
          </a:xfrm>
          <a:prstGeom prst="rect">
            <a:avLst/>
          </a:prstGeom>
        </p:spPr>
      </p:pic>
      <p:sp>
        <p:nvSpPr>
          <p:cNvPr id="4" name="Title 3"/>
          <p:cNvSpPr>
            <a:spLocks noGrp="1"/>
          </p:cNvSpPr>
          <p:nvPr>
            <p:ph type="title"/>
          </p:nvPr>
        </p:nvSpPr>
        <p:spPr>
          <a:xfrm>
            <a:off x="0" y="294041"/>
            <a:ext cx="6261100" cy="707849"/>
          </a:xfrm>
        </p:spPr>
        <p:txBody>
          <a:bodyPr>
            <a:normAutofit/>
          </a:bodyPr>
          <a:lstStyle/>
          <a:p>
            <a:r>
              <a:rPr lang="en-GB" sz="2800" b="1" dirty="0" err="1">
                <a:solidFill>
                  <a:schemeClr val="bg1"/>
                </a:solidFill>
              </a:rPr>
              <a:t>Tschüs</a:t>
            </a:r>
            <a:r>
              <a:rPr lang="en-GB" sz="2800" b="1" dirty="0">
                <a:solidFill>
                  <a:schemeClr val="bg1"/>
                </a:solidFill>
              </a:rPr>
              <a:t> Heimat*, Hallo Deutschland!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Speech Bubble: Rectangle with Corners Rounded 6">
            <a:extLst>
              <a:ext uri="{FF2B5EF4-FFF2-40B4-BE49-F238E27FC236}">
                <a16:creationId xmlns:a16="http://schemas.microsoft.com/office/drawing/2014/main" id="{F9A79CD9-14FF-4208-9526-D24CF2280323}"/>
              </a:ext>
            </a:extLst>
          </p:cNvPr>
          <p:cNvSpPr/>
          <p:nvPr/>
        </p:nvSpPr>
        <p:spPr>
          <a:xfrm>
            <a:off x="8299143" y="2090519"/>
            <a:ext cx="3784600" cy="1400433"/>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F0302020204030204"/>
              </a:rPr>
              <a:t>die Heimat – homeland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 </a:t>
            </a:r>
            <a:r>
              <a:rPr lang="en-US" sz="2000" dirty="0">
                <a:solidFill>
                  <a:prstClr val="white"/>
                </a:solidFill>
                <a:latin typeface="Century Gothic" panose="020F0302020204030204"/>
              </a:rPr>
              <a:t>der</a:t>
            </a:r>
            <a:r>
              <a:rPr lang="en-US" sz="2000" b="1" dirty="0">
                <a:solidFill>
                  <a:prstClr val="white"/>
                </a:solidFill>
                <a:latin typeface="Century Gothic" panose="020F0302020204030204"/>
              </a:rPr>
              <a:t> </a:t>
            </a:r>
            <a:r>
              <a:rPr lang="en-US" sz="2000" dirty="0" err="1">
                <a:solidFill>
                  <a:prstClr val="white"/>
                </a:solidFill>
                <a:latin typeface="Century Gothic" panose="020F0302020204030204"/>
              </a:rPr>
              <a:t>Migrationshintergrund</a:t>
            </a:r>
            <a:r>
              <a:rPr lang="en-US" sz="2000" dirty="0">
                <a:solidFill>
                  <a:prstClr val="white"/>
                </a:solidFill>
                <a:latin typeface="Century Gothic" panose="020F0302020204030204"/>
              </a:rPr>
              <a:t> – </a:t>
            </a:r>
            <a:br>
              <a:rPr lang="en-US" sz="2000" dirty="0">
                <a:solidFill>
                  <a:prstClr val="white"/>
                </a:solidFill>
                <a:latin typeface="Century Gothic" panose="020F0302020204030204"/>
              </a:rPr>
            </a:br>
            <a:r>
              <a:rPr lang="en-US" sz="2000" dirty="0">
                <a:solidFill>
                  <a:prstClr val="white"/>
                </a:solidFill>
                <a:latin typeface="Century Gothic" panose="020F0302020204030204"/>
              </a:rPr>
              <a:t>migration background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prstClr val="white"/>
                </a:solidFill>
                <a:latin typeface="Century Gothic" panose="020F0302020204030204"/>
              </a:rPr>
              <a:t>gesamt</a:t>
            </a:r>
            <a:r>
              <a:rPr lang="en-US" sz="2000" dirty="0">
                <a:solidFill>
                  <a:prstClr val="white"/>
                </a:solidFill>
                <a:latin typeface="Century Gothic" panose="020F0302020204030204"/>
              </a:rPr>
              <a:t> – total</a:t>
            </a:r>
            <a:endParaRPr kumimoji="0" lang="en-GB" sz="2000" i="0" u="none" strike="noStrike" kern="1200" cap="none" spc="0" normalizeH="0" baseline="0" noProof="0" dirty="0">
              <a:ln>
                <a:noFill/>
              </a:ln>
              <a:solidFill>
                <a:prstClr val="white"/>
              </a:solidFill>
              <a:effectLst/>
              <a:uLnTx/>
              <a:uFillTx/>
              <a:latin typeface="Century Gothic" panose="020F0302020204030204"/>
            </a:endParaRPr>
          </a:p>
        </p:txBody>
      </p:sp>
      <p:pic>
        <p:nvPicPr>
          <p:cNvPr id="1026" name="Picture 2" descr="Silhouettes, Person, District, Human Chain, Human">
            <a:extLst>
              <a:ext uri="{FF2B5EF4-FFF2-40B4-BE49-F238E27FC236}">
                <a16:creationId xmlns:a16="http://schemas.microsoft.com/office/drawing/2014/main" id="{74565C28-63D4-4226-BA41-FE611D275C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7278" y="-23036"/>
            <a:ext cx="1993605" cy="15450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mbs Up, Hand, Approve, Like, Encourage, Agree">
            <a:extLst>
              <a:ext uri="{FF2B5EF4-FFF2-40B4-BE49-F238E27FC236}">
                <a16:creationId xmlns:a16="http://schemas.microsoft.com/office/drawing/2014/main" id="{C7ACC090-6577-4CAE-8ECF-D207C72DC1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5972" y="480008"/>
            <a:ext cx="1474281" cy="15450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land, Country, Europe, Flag, Borders, Map, Nation">
            <a:extLst>
              <a:ext uri="{FF2B5EF4-FFF2-40B4-BE49-F238E27FC236}">
                <a16:creationId xmlns:a16="http://schemas.microsoft.com/office/drawing/2014/main" id="{036470EE-2856-4ED1-99DC-DCDC502A5F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2879" y="4683878"/>
            <a:ext cx="1200565" cy="11358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rders, Country, Flag, Geography, Map, Nation, Asia">
            <a:extLst>
              <a:ext uri="{FF2B5EF4-FFF2-40B4-BE49-F238E27FC236}">
                <a16:creationId xmlns:a16="http://schemas.microsoft.com/office/drawing/2014/main" id="{A0B1A000-90DE-4783-861D-C57EA3AFC55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718" y="4660831"/>
            <a:ext cx="2725194" cy="13625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yria, Flag, Map, Borders, Country, Geography, Nation">
            <a:extLst>
              <a:ext uri="{FF2B5EF4-FFF2-40B4-BE49-F238E27FC236}">
                <a16:creationId xmlns:a16="http://schemas.microsoft.com/office/drawing/2014/main" id="{0BDEFA2F-CBC5-44C4-ABFE-4EF0900B77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6353" y="4700540"/>
            <a:ext cx="1200565" cy="11025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omania, Flag, Country, Map">
            <a:extLst>
              <a:ext uri="{FF2B5EF4-FFF2-40B4-BE49-F238E27FC236}">
                <a16:creationId xmlns:a16="http://schemas.microsoft.com/office/drawing/2014/main" id="{5ED71B9D-22A5-4C61-A3C4-730EB872F7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0693" y="4702956"/>
            <a:ext cx="1376597" cy="9736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taly, Flag, Map, Geography, Europe, Country">
            <a:extLst>
              <a:ext uri="{FF2B5EF4-FFF2-40B4-BE49-F238E27FC236}">
                <a16:creationId xmlns:a16="http://schemas.microsoft.com/office/drawing/2014/main" id="{D97A2CC1-F7EB-4BE8-AF29-4ED463C0A0E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29553" y="4554749"/>
            <a:ext cx="955747" cy="11411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2326E1-A87B-2D46-8B7D-5F8E8817AFDA}"/>
              </a:ext>
            </a:extLst>
          </p:cNvPr>
          <p:cNvSpPr txBox="1"/>
          <p:nvPr/>
        </p:nvSpPr>
        <p:spPr>
          <a:xfrm>
            <a:off x="108257" y="1554816"/>
            <a:ext cx="10722327" cy="3046988"/>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21,2 </a:t>
            </a:r>
            <a:r>
              <a:rPr lang="en-US" sz="2400" dirty="0" err="1">
                <a:solidFill>
                  <a:schemeClr val="accent5">
                    <a:lumMod val="50000"/>
                  </a:schemeClr>
                </a:solidFill>
                <a:latin typeface="Century Gothic" panose="020B0502020202020204" pitchFamily="34" charset="0"/>
              </a:rPr>
              <a:t>Millionen</a:t>
            </a:r>
            <a:r>
              <a:rPr lang="en-US" sz="2400" dirty="0">
                <a:solidFill>
                  <a:schemeClr val="accent5">
                    <a:lumMod val="50000"/>
                  </a:schemeClr>
                </a:solidFill>
                <a:latin typeface="Century Gothic" panose="020B0502020202020204" pitchFamily="34" charset="0"/>
              </a:rPr>
              <a:t> Menschen </a:t>
            </a:r>
            <a:r>
              <a:rPr lang="en-US" sz="2400" dirty="0" err="1">
                <a:solidFill>
                  <a:schemeClr val="accent5">
                    <a:lumMod val="50000"/>
                  </a:schemeClr>
                </a:solidFill>
                <a:latin typeface="Century Gothic" panose="020B0502020202020204" pitchFamily="34" charset="0"/>
              </a:rPr>
              <a:t>mit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Migrationshintergrund</a:t>
            </a:r>
            <a:r>
              <a:rPr lang="en-US" sz="2400" dirty="0">
                <a:solidFill>
                  <a:schemeClr val="accent5">
                    <a:lumMod val="50000"/>
                  </a:schemeClr>
                </a:solidFill>
                <a:latin typeface="Century Gothic" panose="020B0502020202020204" pitchFamily="34" charset="0"/>
              </a:rPr>
              <a:t>* leben in Deutschland (</a:t>
            </a:r>
            <a:r>
              <a:rPr lang="en-US" sz="2400" dirty="0" err="1">
                <a:solidFill>
                  <a:schemeClr val="accent5">
                    <a:lumMod val="50000"/>
                  </a:schemeClr>
                </a:solidFill>
                <a:latin typeface="Century Gothic" panose="020B0502020202020204" pitchFamily="34" charset="0"/>
              </a:rPr>
              <a:t>Gesamt</a:t>
            </a:r>
            <a:r>
              <a:rPr lang="en-US" sz="2400" dirty="0">
                <a:solidFill>
                  <a:schemeClr val="accent5">
                    <a:lumMod val="50000"/>
                  </a:schemeClr>
                </a:solidFill>
                <a:latin typeface="Century Gothic" panose="020B0502020202020204" pitchFamily="34" charset="0"/>
              </a:rPr>
              <a:t>*</a:t>
            </a:r>
            <a:r>
              <a:rPr lang="en-US" sz="2400" dirty="0" err="1">
                <a:solidFill>
                  <a:schemeClr val="accent5">
                    <a:lumMod val="50000"/>
                  </a:schemeClr>
                </a:solidFill>
                <a:latin typeface="Century Gothic" panose="020B0502020202020204" pitchFamily="34" charset="0"/>
              </a:rPr>
              <a:t>bevölkerung</a:t>
            </a:r>
            <a:r>
              <a:rPr lang="en-US" sz="2400" dirty="0">
                <a:solidFill>
                  <a:schemeClr val="accent5">
                    <a:lumMod val="50000"/>
                  </a:schemeClr>
                </a:solidFill>
                <a:latin typeface="Century Gothic" panose="020B0502020202020204" pitchFamily="34" charset="0"/>
              </a:rPr>
              <a:t>: 83,1 </a:t>
            </a:r>
            <a:r>
              <a:rPr lang="en-US" sz="2400" dirty="0" err="1">
                <a:solidFill>
                  <a:schemeClr val="accent5">
                    <a:lumMod val="50000"/>
                  </a:schemeClr>
                </a:solidFill>
                <a:latin typeface="Century Gothic" panose="020B0502020202020204" pitchFamily="34" charset="0"/>
              </a:rPr>
              <a:t>Millionen</a:t>
            </a:r>
            <a:r>
              <a:rPr lang="en-US" sz="2400" dirty="0">
                <a:solidFill>
                  <a:schemeClr val="accent5">
                    <a:lumMod val="50000"/>
                  </a:schemeClr>
                </a:solidFill>
                <a:latin typeface="Century Gothic" panose="020B0502020202020204" pitchFamily="34" charset="0"/>
              </a:rPr>
              <a:t>). </a:t>
            </a: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Fast 50 </a:t>
            </a:r>
            <a:r>
              <a:rPr lang="en-US" sz="2400" dirty="0" err="1">
                <a:solidFill>
                  <a:schemeClr val="accent5">
                    <a:lumMod val="50000"/>
                  </a:schemeClr>
                </a:solidFill>
                <a:latin typeface="Century Gothic" panose="020B0502020202020204" pitchFamily="34" charset="0"/>
              </a:rPr>
              <a:t>Prozent</a:t>
            </a:r>
            <a:r>
              <a:rPr lang="en-US" sz="2400" dirty="0">
                <a:solidFill>
                  <a:schemeClr val="accent5">
                    <a:lumMod val="50000"/>
                  </a:schemeClr>
                </a:solidFill>
                <a:latin typeface="Century Gothic" panose="020B0502020202020204" pitchFamily="34" charset="0"/>
              </a:rPr>
              <a:t> von </a:t>
            </a:r>
            <a:r>
              <a:rPr lang="en-US" sz="2400" dirty="0" err="1">
                <a:solidFill>
                  <a:schemeClr val="accent5">
                    <a:lumMod val="50000"/>
                  </a:schemeClr>
                </a:solidFill>
                <a:latin typeface="Century Gothic" panose="020B0502020202020204" pitchFamily="34" charset="0"/>
              </a:rPr>
              <a:t>ihnen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sind</a:t>
            </a:r>
            <a:r>
              <a:rPr lang="en-US" sz="2400" dirty="0">
                <a:solidFill>
                  <a:schemeClr val="accent5">
                    <a:lumMod val="50000"/>
                  </a:schemeClr>
                </a:solidFill>
                <a:latin typeface="Century Gothic" panose="020B0502020202020204" pitchFamily="34" charset="0"/>
              </a:rPr>
              <a:t> deutsche </a:t>
            </a:r>
            <a:r>
              <a:rPr lang="en-US" sz="2400" dirty="0" err="1">
                <a:solidFill>
                  <a:schemeClr val="accent5">
                    <a:lumMod val="50000"/>
                  </a:schemeClr>
                </a:solidFill>
                <a:latin typeface="Century Gothic" panose="020B0502020202020204" pitchFamily="34" charset="0"/>
              </a:rPr>
              <a:t>Staatsbürger</a:t>
            </a:r>
            <a:r>
              <a:rPr lang="en-US" sz="2400" dirty="0">
                <a:solidFill>
                  <a:schemeClr val="accent5">
                    <a:lumMod val="50000"/>
                  </a:schemeClr>
                </a:solidFill>
                <a:latin typeface="Century Gothic" panose="020B0502020202020204" pitchFamily="34" charset="0"/>
              </a:rPr>
              <a:t>*. </a:t>
            </a:r>
          </a:p>
          <a:p>
            <a:endParaRPr lang="en-US" sz="2400" dirty="0">
              <a:solidFill>
                <a:schemeClr val="accent5">
                  <a:lumMod val="50000"/>
                </a:schemeClr>
              </a:solidFill>
              <a:latin typeface="Century Gothic" panose="020B0502020202020204" pitchFamily="34" charset="0"/>
            </a:endParaRP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Von den 11,2 </a:t>
            </a:r>
            <a:r>
              <a:rPr lang="en-US" sz="2400" dirty="0" err="1">
                <a:solidFill>
                  <a:schemeClr val="accent5">
                    <a:lumMod val="50000"/>
                  </a:schemeClr>
                </a:solidFill>
                <a:latin typeface="Century Gothic" panose="020B0502020202020204" pitchFamily="34" charset="0"/>
              </a:rPr>
              <a:t>Millionen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Ausländern</a:t>
            </a:r>
            <a:r>
              <a:rPr lang="en-US" sz="2400" dirty="0">
                <a:solidFill>
                  <a:schemeClr val="accent5">
                    <a:lumMod val="50000"/>
                  </a:schemeClr>
                </a:solidFill>
                <a:latin typeface="Century Gothic" panose="020B0502020202020204" pitchFamily="34" charset="0"/>
              </a:rPr>
              <a:t>* in Deutschland </a:t>
            </a:r>
            <a:r>
              <a:rPr lang="en-US" sz="2400" dirty="0" err="1">
                <a:solidFill>
                  <a:schemeClr val="accent5">
                    <a:lumMod val="50000"/>
                  </a:schemeClr>
                </a:solidFill>
                <a:latin typeface="Century Gothic" panose="020B0502020202020204" pitchFamily="34" charset="0"/>
              </a:rPr>
              <a:t>sind</a:t>
            </a:r>
            <a:r>
              <a:rPr lang="en-US" sz="2400" dirty="0">
                <a:solidFill>
                  <a:schemeClr val="accent5">
                    <a:lumMod val="50000"/>
                  </a:schemeClr>
                </a:solidFill>
                <a:latin typeface="Century Gothic" panose="020B0502020202020204" pitchFamily="34" charset="0"/>
              </a:rPr>
              <a:t> die </a:t>
            </a:r>
            <a:r>
              <a:rPr lang="en-US" sz="2400" dirty="0" err="1">
                <a:solidFill>
                  <a:schemeClr val="accent5">
                    <a:lumMod val="50000"/>
                  </a:schemeClr>
                </a:solidFill>
                <a:latin typeface="Century Gothic" panose="020B0502020202020204" pitchFamily="34" charset="0"/>
              </a:rPr>
              <a:t>meisten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aus</a:t>
            </a:r>
            <a:r>
              <a:rPr lang="en-US" sz="2400" dirty="0">
                <a:solidFill>
                  <a:schemeClr val="accent5">
                    <a:lumMod val="50000"/>
                  </a:schemeClr>
                </a:solidFill>
                <a:latin typeface="Century Gothic" panose="020B0502020202020204" pitchFamily="34" charset="0"/>
              </a:rPr>
              <a:t> der </a:t>
            </a:r>
            <a:r>
              <a:rPr lang="en-US" sz="2400" dirty="0" err="1">
                <a:solidFill>
                  <a:schemeClr val="accent5">
                    <a:lumMod val="50000"/>
                  </a:schemeClr>
                </a:solidFill>
                <a:latin typeface="Century Gothic" panose="020B0502020202020204" pitchFamily="34" charset="0"/>
              </a:rPr>
              <a:t>Türkei</a:t>
            </a:r>
            <a:r>
              <a:rPr lang="en-US" sz="2400" dirty="0">
                <a:solidFill>
                  <a:schemeClr val="accent5">
                    <a:lumMod val="50000"/>
                  </a:schemeClr>
                </a:solidFill>
                <a:latin typeface="Century Gothic" panose="020B0502020202020204" pitchFamily="34" charset="0"/>
              </a:rPr>
              <a:t> und </a:t>
            </a:r>
            <a:r>
              <a:rPr lang="en-US" sz="2400" dirty="0" err="1">
                <a:solidFill>
                  <a:schemeClr val="accent5">
                    <a:lumMod val="50000"/>
                  </a:schemeClr>
                </a:solidFill>
                <a:latin typeface="Century Gothic" panose="020B0502020202020204" pitchFamily="34" charset="0"/>
              </a:rPr>
              <a:t>dann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Polen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Syrien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Rumänien</a:t>
            </a:r>
            <a:r>
              <a:rPr lang="en-US" sz="2400" dirty="0">
                <a:solidFill>
                  <a:schemeClr val="accent5">
                    <a:lumMod val="50000"/>
                  </a:schemeClr>
                </a:solidFill>
                <a:latin typeface="Century Gothic" panose="020B0502020202020204" pitchFamily="34" charset="0"/>
              </a:rPr>
              <a:t> und </a:t>
            </a:r>
            <a:r>
              <a:rPr lang="en-US" sz="2400" dirty="0" err="1">
                <a:solidFill>
                  <a:schemeClr val="accent5">
                    <a:lumMod val="50000"/>
                  </a:schemeClr>
                </a:solidFill>
                <a:latin typeface="Century Gothic" panose="020B0502020202020204" pitchFamily="34" charset="0"/>
              </a:rPr>
              <a:t>Italien</a:t>
            </a:r>
            <a:r>
              <a:rPr lang="en-US" sz="2400" dirty="0">
                <a:solidFill>
                  <a:schemeClr val="accent5">
                    <a:lumMod val="50000"/>
                  </a:schemeClr>
                </a:solidFill>
                <a:latin typeface="Century Gothic" panose="020B0502020202020204" pitchFamily="34" charset="0"/>
              </a:rPr>
              <a:t>. </a:t>
            </a:r>
          </a:p>
        </p:txBody>
      </p:sp>
      <p:sp>
        <p:nvSpPr>
          <p:cNvPr id="17" name="Speech Bubble: Rectangle with Corners Rounded 16">
            <a:extLst>
              <a:ext uri="{FF2B5EF4-FFF2-40B4-BE49-F238E27FC236}">
                <a16:creationId xmlns:a16="http://schemas.microsoft.com/office/drawing/2014/main" id="{6FC341FF-7149-42C9-9EA7-DA03045C925F}"/>
              </a:ext>
            </a:extLst>
          </p:cNvPr>
          <p:cNvSpPr/>
          <p:nvPr/>
        </p:nvSpPr>
        <p:spPr>
          <a:xfrm>
            <a:off x="9680331" y="4295506"/>
            <a:ext cx="2403412" cy="1400433"/>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der </a:t>
            </a:r>
            <a:r>
              <a:rPr lang="en-US" sz="2000" dirty="0" err="1">
                <a:solidFill>
                  <a:prstClr val="white"/>
                </a:solidFill>
                <a:latin typeface="Century Gothic" panose="020B0502020202020204" pitchFamily="34" charset="0"/>
              </a:rPr>
              <a:t>Bürger</a:t>
            </a:r>
            <a:r>
              <a:rPr lang="en-US" sz="2000" dirty="0">
                <a:solidFill>
                  <a:prstClr val="white"/>
                </a:solidFill>
                <a:latin typeface="Century Gothic" panose="020B0502020202020204" pitchFamily="34" charset="0"/>
              </a:rPr>
              <a:t> – citizen</a:t>
            </a:r>
          </a:p>
          <a:p>
            <a:pPr lvl="0" algn="ctr">
              <a:defRPr/>
            </a:pPr>
            <a:r>
              <a:rPr lang="en-US" sz="2000" dirty="0">
                <a:solidFill>
                  <a:prstClr val="white"/>
                </a:solidFill>
                <a:latin typeface="Century Gothic" panose="020B0502020202020204" pitchFamily="34" charset="0"/>
              </a:rPr>
              <a:t>der </a:t>
            </a:r>
            <a:r>
              <a:rPr lang="en-US" sz="2000" dirty="0" err="1">
                <a:solidFill>
                  <a:prstClr val="white"/>
                </a:solidFill>
                <a:latin typeface="Century Gothic" panose="020B0502020202020204" pitchFamily="34" charset="0"/>
              </a:rPr>
              <a:t>Ausländer</a:t>
            </a:r>
            <a:r>
              <a:rPr lang="en-US" sz="2000" dirty="0">
                <a:solidFill>
                  <a:prstClr val="white"/>
                </a:solidFill>
                <a:latin typeface="Century Gothic" panose="020B0502020202020204" pitchFamily="34" charset="0"/>
              </a:rPr>
              <a:t> – foreigner</a:t>
            </a:r>
            <a:endParaRPr lang="en-GB"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87899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2990"/>
            <a:ext cx="4572000" cy="869950"/>
          </a:xfrm>
          <a:prstGeom prst="rect">
            <a:avLst/>
          </a:prstGeom>
        </p:spPr>
      </p:pic>
      <p:sp>
        <p:nvSpPr>
          <p:cNvPr id="4" name="Title 3"/>
          <p:cNvSpPr>
            <a:spLocks noGrp="1"/>
          </p:cNvSpPr>
          <p:nvPr>
            <p:ph type="title"/>
          </p:nvPr>
        </p:nvSpPr>
        <p:spPr>
          <a:xfrm>
            <a:off x="0" y="271171"/>
            <a:ext cx="4015409" cy="707849"/>
          </a:xfrm>
        </p:spPr>
        <p:txBody>
          <a:bodyPr>
            <a:normAutofit/>
          </a:bodyPr>
          <a:lstStyle/>
          <a:p>
            <a:r>
              <a:rPr lang="en-US" sz="3600" b="1" dirty="0">
                <a:solidFill>
                  <a:schemeClr val="bg1"/>
                </a:solidFill>
              </a:rPr>
              <a:t>Das </a:t>
            </a:r>
            <a:r>
              <a:rPr lang="en-US" sz="3600" b="1" dirty="0" err="1">
                <a:solidFill>
                  <a:schemeClr val="bg1"/>
                </a:solidFill>
              </a:rPr>
              <a:t>böse</a:t>
            </a:r>
            <a:r>
              <a:rPr lang="en-US" sz="3600" b="1" dirty="0">
                <a:solidFill>
                  <a:schemeClr val="bg1"/>
                </a:solidFill>
              </a:rPr>
              <a:t> Auge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88EAF312-5A1E-4AC8-8B5A-2729A92EEE40}"/>
              </a:ext>
            </a:extLst>
          </p:cNvPr>
          <p:cNvSpPr txBox="1"/>
          <p:nvPr/>
        </p:nvSpPr>
        <p:spPr>
          <a:xfrm>
            <a:off x="20264" y="1863462"/>
            <a:ext cx="12171736" cy="2246769"/>
          </a:xfrm>
          <a:prstGeom prst="rect">
            <a:avLst/>
          </a:prstGeom>
          <a:solidFill>
            <a:schemeClr val="accent1">
              <a:lumMod val="20000"/>
              <a:lumOff val="80000"/>
            </a:schemeClr>
          </a:solidFill>
          <a:ln>
            <a:solidFill>
              <a:srgbClr val="002060"/>
            </a:solidFill>
          </a:ln>
        </p:spPr>
        <p:txBody>
          <a:bodyPr wrap="square" rtlCol="0">
            <a:spAutoFit/>
          </a:bodyPr>
          <a:lstStyle/>
          <a:p>
            <a:pPr lvl="0">
              <a:defRPr/>
            </a:pPr>
            <a:r>
              <a:rPr lang="de-DE" sz="2000" dirty="0">
                <a:solidFill>
                  <a:srgbClr val="4472C4">
                    <a:lumMod val="50000"/>
                  </a:srgbClr>
                </a:solidFill>
                <a:latin typeface="Century Gothic" panose="020B0502020202020204" pitchFamily="34" charset="0"/>
              </a:rPr>
              <a:t>In der Türkei und auch in einigen anderen Ländern sieht man oft ein blaues Amulett in Form von einem Auge. Es hat verschiedene Namen, aber es soll immer vor dem bösen Blick schützen – das ist, wenn einem jemand etwas Böses wünscht. Zum Schutz hängt man das Amulett gerne im Haus, im Auto oder an der Kleidung auf. In Kappadokien, eine Gegend in der Türkei, hängen die Menschen es in Bäume, und auch als Schmuck ist es beliebt. Das 'böse Auge' ist ursprünglich aus Glas, und die Farbe sieht aus wie der schöne blaue Himmel. Touristen kaufen es immer gerne als Souvenir*. </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C3298075-274F-4C47-A586-0018E104B1CF}"/>
              </a:ext>
            </a:extLst>
          </p:cNvPr>
          <p:cNvSpPr txBox="1"/>
          <p:nvPr/>
        </p:nvSpPr>
        <p:spPr>
          <a:xfrm>
            <a:off x="202977" y="1119258"/>
            <a:ext cx="83479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01A20CAA-9205-4CB2-9CC4-891222B202E7}"/>
              </a:ext>
            </a:extLst>
          </p:cNvPr>
          <p:cNvSpPr txBox="1"/>
          <p:nvPr/>
        </p:nvSpPr>
        <p:spPr>
          <a:xfrm>
            <a:off x="0" y="4277065"/>
            <a:ext cx="11662270" cy="212365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Amulett</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type of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country </a:t>
            </a: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fr-FR" sz="2200" dirty="0">
                <a:solidFill>
                  <a:srgbClr val="4472C4">
                    <a:lumMod val="50000"/>
                  </a:srgbClr>
                </a:solidFill>
                <a:latin typeface="Century Gothic" panose="020B0502020202020204" pitchFamily="34" charset="0"/>
              </a:rPr>
              <a:t>body part</a:t>
            </a: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form</a:t>
            </a: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decoration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verschieden</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expresses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similarity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colour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fun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difference</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Schutz: </a:t>
            </a:r>
            <a:r>
              <a:rPr kumimoji="0" lang="fr-FR"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type of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200" dirty="0" err="1">
                <a:solidFill>
                  <a:srgbClr val="4472C4">
                    <a:lumMod val="50000"/>
                  </a:srgbClr>
                </a:solidFill>
                <a:latin typeface="Century Gothic" panose="020F0302020204030204"/>
              </a:rPr>
              <a:t>ornament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prevention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prayer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personality</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Gegend</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 of</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geography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plant | custom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family</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fr-FR" sz="2200" b="1" dirty="0">
                <a:solidFill>
                  <a:srgbClr val="4472C4">
                    <a:lumMod val="50000"/>
                  </a:srgbClr>
                </a:solidFill>
                <a:latin typeface="Century Gothic" panose="020F0302020204030204"/>
              </a:rPr>
              <a:t>5. </a:t>
            </a:r>
            <a:r>
              <a:rPr lang="fr-FR" sz="2200" b="1" dirty="0" err="1">
                <a:solidFill>
                  <a:srgbClr val="4472C4">
                    <a:lumMod val="50000"/>
                  </a:srgbClr>
                </a:solidFill>
                <a:latin typeface="Century Gothic" panose="020F0302020204030204"/>
              </a:rPr>
              <a:t>Schmuck</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rPr>
              <a:t>type of		</a:t>
            </a:r>
            <a:r>
              <a:rPr lang="fr-FR" sz="2200" dirty="0">
                <a:solidFill>
                  <a:srgbClr val="4472C4">
                    <a:lumMod val="50000"/>
                  </a:srgbClr>
                </a:solidFill>
                <a:latin typeface="Century Gothic" panose="020F0302020204030204"/>
              </a:rPr>
              <a:t>body</a:t>
            </a:r>
            <a:r>
              <a:rPr lang="fr-FR" sz="2200" i="1" dirty="0">
                <a:solidFill>
                  <a:srgbClr val="4472C4">
                    <a:lumMod val="50000"/>
                  </a:srgbClr>
                </a:solidFill>
                <a:latin typeface="Century Gothic" panose="020F0302020204030204"/>
              </a:rPr>
              <a:t>  </a:t>
            </a:r>
            <a:r>
              <a:rPr lang="fr-FR" sz="2200" dirty="0" err="1">
                <a:solidFill>
                  <a:srgbClr val="4472C4">
                    <a:lumMod val="50000"/>
                  </a:srgbClr>
                </a:solidFill>
                <a:latin typeface="Century Gothic" panose="020F0302020204030204"/>
              </a:rPr>
              <a:t>decoration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food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ursprünglich</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expresses</a:t>
            </a:r>
            <a:r>
              <a:rPr kumimoji="0" lang="fr-FR"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fr-FR" sz="2200" dirty="0">
                <a:solidFill>
                  <a:srgbClr val="4472C4">
                    <a:lumMod val="50000"/>
                  </a:srgbClr>
                </a:solidFill>
                <a:latin typeface="Century Gothic" panose="020F0302020204030204"/>
              </a:rPr>
              <a:t>duration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origin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never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time of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day</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Speech Bubble: Rectangle with Corners Rounded 76">
            <a:extLst>
              <a:ext uri="{FF2B5EF4-FFF2-40B4-BE49-F238E27FC236}">
                <a16:creationId xmlns:a16="http://schemas.microsoft.com/office/drawing/2014/main" id="{4F8CD532-4925-43D3-B8AF-948C03A9B5D7}"/>
              </a:ext>
            </a:extLst>
          </p:cNvPr>
          <p:cNvSpPr/>
          <p:nvPr/>
        </p:nvSpPr>
        <p:spPr>
          <a:xfrm>
            <a:off x="4572000" y="277630"/>
            <a:ext cx="2459037" cy="626772"/>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F0302020204030204"/>
              </a:rPr>
              <a:t>das </a:t>
            </a:r>
            <a:r>
              <a:rPr kumimoji="0" lang="en-US" sz="2000" i="0" u="none" strike="noStrike" kern="1200" cap="none" spc="0" normalizeH="0" baseline="0" noProof="0" dirty="0">
                <a:ln>
                  <a:noFill/>
                </a:ln>
                <a:solidFill>
                  <a:prstClr val="white"/>
                </a:solidFill>
                <a:effectLst/>
                <a:uLnTx/>
                <a:uFillTx/>
                <a:latin typeface="Century Gothic" panose="020F0302020204030204"/>
              </a:rPr>
              <a:t>Souvenir – souvenir</a:t>
            </a:r>
          </a:p>
        </p:txBody>
      </p:sp>
      <p:sp>
        <p:nvSpPr>
          <p:cNvPr id="78" name="Rectangle 77">
            <a:extLst>
              <a:ext uri="{FF2B5EF4-FFF2-40B4-BE49-F238E27FC236}">
                <a16:creationId xmlns:a16="http://schemas.microsoft.com/office/drawing/2014/main" id="{6FCA17AB-FDCB-4461-9D5F-50E1EA16F3FA}"/>
              </a:ext>
            </a:extLst>
          </p:cNvPr>
          <p:cNvSpPr/>
          <p:nvPr/>
        </p:nvSpPr>
        <p:spPr>
          <a:xfrm>
            <a:off x="10611604" y="4147982"/>
            <a:ext cx="1466466"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amulet</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0E2E7596-ECDB-4CE4-97F9-B83F850D7AD5}"/>
              </a:ext>
            </a:extLst>
          </p:cNvPr>
          <p:cNvSpPr/>
          <p:nvPr/>
        </p:nvSpPr>
        <p:spPr>
          <a:xfrm>
            <a:off x="10611599" y="4517067"/>
            <a:ext cx="1475131"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various</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0" name="Rectangle 79">
            <a:extLst>
              <a:ext uri="{FF2B5EF4-FFF2-40B4-BE49-F238E27FC236}">
                <a16:creationId xmlns:a16="http://schemas.microsoft.com/office/drawing/2014/main" id="{21512DD0-FDD5-4952-98C9-AA3C2D088015}"/>
              </a:ext>
            </a:extLst>
          </p:cNvPr>
          <p:cNvSpPr/>
          <p:nvPr/>
        </p:nvSpPr>
        <p:spPr>
          <a:xfrm>
            <a:off x="10611599" y="5245866"/>
            <a:ext cx="1475131"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region</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47A2F044-5E83-4FB8-AF63-B73C936981E2}"/>
              </a:ext>
            </a:extLst>
          </p:cNvPr>
          <p:cNvSpPr/>
          <p:nvPr/>
        </p:nvSpPr>
        <p:spPr>
          <a:xfrm>
            <a:off x="10611598" y="5618900"/>
            <a:ext cx="1475131"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jewellery</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78F1805E-589E-4020-8E92-4338DD6F47D3}"/>
              </a:ext>
            </a:extLst>
          </p:cNvPr>
          <p:cNvSpPr/>
          <p:nvPr/>
        </p:nvSpPr>
        <p:spPr>
          <a:xfrm>
            <a:off x="10612674" y="5992897"/>
            <a:ext cx="1475131"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originally</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3" name="Rectangle 82">
            <a:extLst>
              <a:ext uri="{FF2B5EF4-FFF2-40B4-BE49-F238E27FC236}">
                <a16:creationId xmlns:a16="http://schemas.microsoft.com/office/drawing/2014/main" id="{48177147-71C2-4405-A075-0B544B361EEA}"/>
              </a:ext>
            </a:extLst>
          </p:cNvPr>
          <p:cNvSpPr/>
          <p:nvPr/>
        </p:nvSpPr>
        <p:spPr>
          <a:xfrm>
            <a:off x="10611599" y="4880245"/>
            <a:ext cx="1475131"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protection</a:t>
            </a:r>
          </a:p>
        </p:txBody>
      </p:sp>
      <p:pic>
        <p:nvPicPr>
          <p:cNvPr id="1026" name="Picture 2" descr="Nazar, Nazar Eye, Evil Eye, Blue Eye, Charm">
            <a:extLst>
              <a:ext uri="{FF2B5EF4-FFF2-40B4-BE49-F238E27FC236}">
                <a16:creationId xmlns:a16="http://schemas.microsoft.com/office/drawing/2014/main" id="{EBCC1BCD-6821-4CC3-BE70-7D15B31F95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860" y="109075"/>
            <a:ext cx="1085862" cy="11073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32DCBA-157B-4876-A711-66AADEEA21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0720" y="156872"/>
            <a:ext cx="1379544" cy="16485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6449FF9-C509-46CD-BE0D-621E5FDD48A1}"/>
              </a:ext>
            </a:extLst>
          </p:cNvPr>
          <p:cNvSpPr/>
          <p:nvPr/>
        </p:nvSpPr>
        <p:spPr>
          <a:xfrm>
            <a:off x="7742860" y="4367463"/>
            <a:ext cx="1629740" cy="240632"/>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BD2813EE-AACB-4781-9324-FB5A75EB286E}"/>
              </a:ext>
            </a:extLst>
          </p:cNvPr>
          <p:cNvSpPr/>
          <p:nvPr/>
        </p:nvSpPr>
        <p:spPr>
          <a:xfrm>
            <a:off x="7031037" y="4718545"/>
            <a:ext cx="1629740" cy="240632"/>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B758375E-15C7-464B-9470-099BE63F719B}"/>
              </a:ext>
            </a:extLst>
          </p:cNvPr>
          <p:cNvSpPr/>
          <p:nvPr/>
        </p:nvSpPr>
        <p:spPr>
          <a:xfrm>
            <a:off x="5365201" y="5077815"/>
            <a:ext cx="1629740" cy="240632"/>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AC07D1C3-1B2C-4A89-9E99-BDE8B020C977}"/>
              </a:ext>
            </a:extLst>
          </p:cNvPr>
          <p:cNvSpPr/>
          <p:nvPr/>
        </p:nvSpPr>
        <p:spPr>
          <a:xfrm>
            <a:off x="3658314" y="5378268"/>
            <a:ext cx="1629740" cy="240632"/>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64E6CCC-F03C-4819-8F5E-B4EEA07A53CB}"/>
              </a:ext>
            </a:extLst>
          </p:cNvPr>
          <p:cNvSpPr/>
          <p:nvPr/>
        </p:nvSpPr>
        <p:spPr>
          <a:xfrm>
            <a:off x="3658314" y="5702648"/>
            <a:ext cx="2610139" cy="240632"/>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2F714F3E-B7A4-4B74-80E5-EA00965E442B}"/>
              </a:ext>
            </a:extLst>
          </p:cNvPr>
          <p:cNvSpPr/>
          <p:nvPr/>
        </p:nvSpPr>
        <p:spPr>
          <a:xfrm>
            <a:off x="5123816" y="6067942"/>
            <a:ext cx="707319" cy="209909"/>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369710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P spid="2" grpId="0" animBg="1"/>
      <p:bldP spid="24" grpId="0" animBg="1"/>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30"/>
            <a:ext cx="3909391" cy="869950"/>
          </a:xfrm>
          <a:prstGeom prst="rect">
            <a:avLst/>
          </a:prstGeom>
        </p:spPr>
      </p:pic>
      <p:sp>
        <p:nvSpPr>
          <p:cNvPr id="11" name="Rectangle: Rounded Corners 10">
            <a:extLst>
              <a:ext uri="{FF2B5EF4-FFF2-40B4-BE49-F238E27FC236}">
                <a16:creationId xmlns:a16="http://schemas.microsoft.com/office/drawing/2014/main" id="{0D3F02ED-64CE-486E-85BF-60DDBB0FC6DC}"/>
              </a:ext>
            </a:extLst>
          </p:cNvPr>
          <p:cNvSpPr/>
          <p:nvPr/>
        </p:nvSpPr>
        <p:spPr>
          <a:xfrm>
            <a:off x="2416948" y="142678"/>
            <a:ext cx="8595608" cy="463982"/>
          </a:xfrm>
          <a:prstGeom prst="roundRect">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 name="Title 3"/>
          <p:cNvSpPr>
            <a:spLocks noGrp="1"/>
          </p:cNvSpPr>
          <p:nvPr>
            <p:ph type="title"/>
          </p:nvPr>
        </p:nvSpPr>
        <p:spPr>
          <a:xfrm>
            <a:off x="22147" y="14275"/>
            <a:ext cx="3745089" cy="707849"/>
          </a:xfrm>
        </p:spPr>
        <p:txBody>
          <a:bodyPr>
            <a:normAutofit/>
          </a:bodyPr>
          <a:lstStyle/>
          <a:p>
            <a:r>
              <a:rPr lang="en-GB" sz="3600" b="1" dirty="0">
                <a:solidFill>
                  <a:schemeClr val="bg1"/>
                </a:solidFill>
              </a:rPr>
              <a:t>Migration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39992" y="215838"/>
            <a:ext cx="94633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l</a:t>
            </a:r>
            <a:r>
              <a:rPr lang="en-GB" sz="2000" b="1" dirty="0" err="1">
                <a:solidFill>
                  <a:prstClr val="white"/>
                </a:solidFill>
                <a:latin typeface="Century Gothic" panose="020B0502020202020204" pitchFamily="34" charset="0"/>
              </a:rPr>
              <a:t>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365297" y="155092"/>
            <a:ext cx="8799425" cy="461665"/>
          </a:xfrm>
          <a:prstGeom prst="rect">
            <a:avLst/>
          </a:prstGeom>
          <a:noFill/>
        </p:spPr>
        <p:txBody>
          <a:bodyPr wrap="square" rtlCol="0">
            <a:spAutoFit/>
          </a:bodyPr>
          <a:lstStyle/>
          <a:p>
            <a:r>
              <a:rPr lang="en-US" sz="2300" dirty="0">
                <a:solidFill>
                  <a:schemeClr val="accent5">
                    <a:lumMod val="50000"/>
                  </a:schemeClr>
                </a:solidFill>
                <a:latin typeface="Century Gothic" panose="020B0502020202020204" pitchFamily="34" charset="0"/>
              </a:rPr>
              <a:t>Mehmet </a:t>
            </a:r>
            <a:r>
              <a:rPr lang="en-US" sz="2300" dirty="0" err="1">
                <a:solidFill>
                  <a:schemeClr val="accent5">
                    <a:lumMod val="50000"/>
                  </a:schemeClr>
                </a:solidFill>
                <a:latin typeface="Century Gothic" panose="020B0502020202020204" pitchFamily="34" charset="0"/>
              </a:rPr>
              <a:t>spricht</a:t>
            </a:r>
            <a:r>
              <a:rPr lang="en-US" sz="2300" dirty="0">
                <a:solidFill>
                  <a:schemeClr val="accent5">
                    <a:lumMod val="50000"/>
                  </a:schemeClr>
                </a:solidFill>
                <a:latin typeface="Century Gothic" panose="020B0502020202020204" pitchFamily="34" charset="0"/>
              </a:rPr>
              <a:t> </a:t>
            </a:r>
            <a:r>
              <a:rPr lang="en-US" sz="2300" dirty="0" err="1">
                <a:solidFill>
                  <a:schemeClr val="accent5">
                    <a:lumMod val="50000"/>
                  </a:schemeClr>
                </a:solidFill>
                <a:latin typeface="Century Gothic" panose="020B0502020202020204" pitchFamily="34" charset="0"/>
              </a:rPr>
              <a:t>mit</a:t>
            </a:r>
            <a:r>
              <a:rPr lang="en-US" sz="2300" dirty="0">
                <a:solidFill>
                  <a:schemeClr val="accent5">
                    <a:lumMod val="50000"/>
                  </a:schemeClr>
                </a:solidFill>
                <a:latin typeface="Century Gothic" panose="020B0502020202020204" pitchFamily="34" charset="0"/>
              </a:rPr>
              <a:t> seiner Mutter. </a:t>
            </a:r>
            <a:r>
              <a:rPr lang="en-US" sz="2300" dirty="0" err="1">
                <a:solidFill>
                  <a:schemeClr val="accent5">
                    <a:lumMod val="50000"/>
                  </a:schemeClr>
                </a:solidFill>
                <a:latin typeface="Century Gothic" panose="020B0502020202020204" pitchFamily="34" charset="0"/>
              </a:rPr>
              <a:t>Welche</a:t>
            </a:r>
            <a:r>
              <a:rPr lang="en-US" sz="2300" dirty="0">
                <a:solidFill>
                  <a:schemeClr val="accent5">
                    <a:lumMod val="50000"/>
                  </a:schemeClr>
                </a:solidFill>
                <a:latin typeface="Century Gothic" panose="020B0502020202020204" pitchFamily="34" charset="0"/>
              </a:rPr>
              <a:t> </a:t>
            </a:r>
            <a:r>
              <a:rPr lang="en-US" sz="2300" dirty="0" err="1">
                <a:solidFill>
                  <a:schemeClr val="accent5">
                    <a:lumMod val="50000"/>
                  </a:schemeClr>
                </a:solidFill>
                <a:latin typeface="Century Gothic" panose="020B0502020202020204" pitchFamily="34" charset="0"/>
              </a:rPr>
              <a:t>Konjunktion</a:t>
            </a:r>
            <a:r>
              <a:rPr lang="en-US" sz="2300" dirty="0">
                <a:solidFill>
                  <a:schemeClr val="accent5">
                    <a:lumMod val="50000"/>
                  </a:schemeClr>
                </a:solidFill>
                <a:latin typeface="Century Gothic" panose="020B0502020202020204" pitchFamily="34" charset="0"/>
              </a:rPr>
              <a:t> </a:t>
            </a:r>
            <a:r>
              <a:rPr lang="en-US" sz="2300" dirty="0" err="1">
                <a:solidFill>
                  <a:schemeClr val="accent5">
                    <a:lumMod val="50000"/>
                  </a:schemeClr>
                </a:solidFill>
                <a:latin typeface="Century Gothic" panose="020B0502020202020204" pitchFamily="34" charset="0"/>
              </a:rPr>
              <a:t>passt</a:t>
            </a:r>
            <a:r>
              <a:rPr lang="en-US" sz="2300" dirty="0">
                <a:solidFill>
                  <a:schemeClr val="accent5">
                    <a:lumMod val="50000"/>
                  </a:schemeClr>
                </a:solidFill>
                <a:latin typeface="Century Gothic" panose="020B0502020202020204" pitchFamily="34" charset="0"/>
              </a:rPr>
              <a:t>? </a:t>
            </a:r>
          </a:p>
        </p:txBody>
      </p:sp>
      <p:sp>
        <p:nvSpPr>
          <p:cNvPr id="6" name="Rounded Rectangular Callout 32">
            <a:extLst>
              <a:ext uri="{FF2B5EF4-FFF2-40B4-BE49-F238E27FC236}">
                <a16:creationId xmlns:a16="http://schemas.microsoft.com/office/drawing/2014/main" id="{25177003-5A8C-41DC-85CB-9D27190DA2B3}"/>
              </a:ext>
            </a:extLst>
          </p:cNvPr>
          <p:cNvSpPr/>
          <p:nvPr/>
        </p:nvSpPr>
        <p:spPr>
          <a:xfrm>
            <a:off x="14544" y="920839"/>
            <a:ext cx="4859122" cy="3616726"/>
          </a:xfrm>
          <a:prstGeom prst="wedgeRoundRectCallout">
            <a:avLst>
              <a:gd name="adj1" fmla="val -29062"/>
              <a:gd name="adj2" fmla="val 68320"/>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Ich </a:t>
            </a:r>
            <a:r>
              <a:rPr kumimoji="0" lang="en-US"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musst</a:t>
            </a:r>
            <a:r>
              <a:rPr lang="en-US" sz="2000" dirty="0">
                <a:solidFill>
                  <a:srgbClr val="002060"/>
                </a:solidFill>
                <a:latin typeface="Century Gothic" panose="020B0502020202020204" pitchFamily="34" charset="0"/>
              </a:rPr>
              <a:t>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Deutschkurs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aber</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während</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hast die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Sprache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von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Freunden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gelernt</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R="0" lvl="0"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Die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Nachbarn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unserer</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Straße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US" sz="2000" dirty="0" err="1">
                <a:solidFill>
                  <a:srgbClr val="002060"/>
                </a:solidFill>
                <a:latin typeface="Century Gothic" panose="020B0502020202020204" pitchFamily="34" charset="0"/>
              </a:rPr>
              <a:t>waren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freundlich</a:t>
            </a:r>
            <a:r>
              <a:rPr lang="en-US" sz="2000" dirty="0">
                <a:solidFill>
                  <a:srgbClr val="002060"/>
                </a:solidFill>
                <a:latin typeface="Century Gothic" panose="020B0502020202020204" pitchFamily="34" charset="0"/>
              </a:rPr>
              <a:t> </a:t>
            </a:r>
            <a:r>
              <a:rPr lang="en-US" sz="2000" b="1" dirty="0" err="1">
                <a:solidFill>
                  <a:srgbClr val="002060"/>
                </a:solidFill>
                <a:latin typeface="Century Gothic" panose="020B0502020202020204" pitchFamily="34" charset="0"/>
              </a:rPr>
              <a:t>obwohl</a:t>
            </a:r>
            <a:r>
              <a:rPr lang="en-US" sz="2000" b="1" dirty="0">
                <a:solidFill>
                  <a:srgbClr val="002060"/>
                </a:solidFill>
                <a:latin typeface="Century Gothic" panose="020B0502020202020204" pitchFamily="34" charset="0"/>
              </a:rPr>
              <a:t> / </a:t>
            </a:r>
            <a:r>
              <a:rPr lang="en-US" sz="2000" b="1" dirty="0" err="1">
                <a:solidFill>
                  <a:srgbClr val="002060"/>
                </a:solidFill>
                <a:latin typeface="Century Gothic" panose="020B0502020202020204" pitchFamily="34" charset="0"/>
              </a:rPr>
              <a:t>aber</a:t>
            </a:r>
            <a:r>
              <a:rPr lang="en-US" sz="2000" b="1" dirty="0">
                <a:solidFill>
                  <a:srgbClr val="002060"/>
                </a:solidFill>
                <a:latin typeface="Century Gothic" panose="020B0502020202020204" pitchFamily="34" charset="0"/>
              </a:rPr>
              <a:t> </a:t>
            </a:r>
            <a:r>
              <a:rPr lang="en-US" sz="2000" dirty="0">
                <a:solidFill>
                  <a:srgbClr val="002060"/>
                </a:solidFill>
                <a:latin typeface="Century Gothic" panose="020B0502020202020204" pitchFamily="34" charset="0"/>
              </a:rPr>
              <a:t>ich </a:t>
            </a:r>
            <a:r>
              <a:rPr lang="en-US" sz="2000" dirty="0" err="1">
                <a:solidFill>
                  <a:srgbClr val="002060"/>
                </a:solidFill>
                <a:latin typeface="Century Gothic" panose="020B0502020202020204" pitchFamily="34" charset="0"/>
              </a:rPr>
              <a:t>kaum</a:t>
            </a:r>
            <a:r>
              <a:rPr lang="en-US" sz="2000" dirty="0">
                <a:solidFill>
                  <a:srgbClr val="002060"/>
                </a:solidFill>
                <a:latin typeface="Century Gothic" panose="020B0502020202020204" pitchFamily="34" charset="0"/>
              </a:rPr>
              <a:t> “Hallo” </a:t>
            </a:r>
            <a:r>
              <a:rPr lang="en-US" sz="2000" dirty="0" err="1">
                <a:solidFill>
                  <a:srgbClr val="002060"/>
                </a:solidFill>
                <a:latin typeface="Century Gothic" panose="020B0502020202020204" pitchFamily="34" charset="0"/>
              </a:rPr>
              <a:t>sagen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konnte</a:t>
            </a:r>
            <a:r>
              <a:rPr lang="en-US" sz="2000" dirty="0">
                <a:solidFill>
                  <a:srgbClr val="002060"/>
                </a:solidFill>
                <a:latin typeface="Century Gothic" panose="020B0502020202020204" pitchFamily="34" charset="0"/>
              </a:rPr>
              <a:t>.</a:t>
            </a:r>
          </a:p>
          <a:p>
            <a:pPr marR="0" lvl="0"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Ich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türkische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Zeitung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gelesen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denn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weil</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ich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wollte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türkische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Kultur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vergessen</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Rounded Rectangular Callout 18">
            <a:extLst>
              <a:ext uri="{FF2B5EF4-FFF2-40B4-BE49-F238E27FC236}">
                <a16:creationId xmlns:a16="http://schemas.microsoft.com/office/drawing/2014/main" id="{F965365B-4731-4294-B509-A47503CC2278}"/>
              </a:ext>
            </a:extLst>
          </p:cNvPr>
          <p:cNvSpPr/>
          <p:nvPr/>
        </p:nvSpPr>
        <p:spPr>
          <a:xfrm>
            <a:off x="1775754" y="4498916"/>
            <a:ext cx="9044646" cy="1841257"/>
          </a:xfrm>
          <a:prstGeom prst="wedgeRoundRectCallout">
            <a:avLst>
              <a:gd name="adj1" fmla="val 57950"/>
              <a:gd name="adj2" fmla="val 17467"/>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4. </a:t>
            </a:r>
            <a:r>
              <a:rPr kumimoji="0" lang="en-US" sz="2000" i="0" u="none" strike="noStrike" kern="1200" cap="none" spc="0" normalizeH="0" baseline="0" noProof="0" dirty="0" err="1">
                <a:ln>
                  <a:noFill/>
                </a:ln>
                <a:solidFill>
                  <a:srgbClr val="002060"/>
                </a:solidFill>
                <a:effectLst/>
                <a:uLnTx/>
                <a:uFillTx/>
                <a:latin typeface="Century Gothic" panose="020F0302020204030204"/>
                <a:ea typeface="+mn-ea"/>
                <a:cs typeface="+mn-cs"/>
              </a:rPr>
              <a:t>Mutti</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ich </a:t>
            </a:r>
            <a:r>
              <a:rPr kumimoji="0" lang="en-US" sz="2000" i="0" u="none" strike="noStrike" kern="1200" cap="none" spc="0" normalizeH="0" baseline="0" noProof="0" dirty="0" err="1">
                <a:ln>
                  <a:noFill/>
                </a:ln>
                <a:solidFill>
                  <a:srgbClr val="002060"/>
                </a:solidFill>
                <a:effectLst/>
                <a:uLnTx/>
                <a:uFillTx/>
                <a:latin typeface="Century Gothic" panose="020F0302020204030204"/>
                <a:ea typeface="+mn-ea"/>
                <a:cs typeface="+mn-cs"/>
              </a:rPr>
              <a:t>denke</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dass</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ich </a:t>
            </a:r>
            <a:r>
              <a:rPr kumimoji="0" lang="en-US" sz="2000" i="0" u="none" strike="noStrike" kern="1200" cap="none" spc="0" normalizeH="0" baseline="0" noProof="0" dirty="0" err="1">
                <a:ln>
                  <a:noFill/>
                </a:ln>
                <a:solidFill>
                  <a:srgbClr val="002060"/>
                </a:solidFill>
                <a:effectLst/>
                <a:uLnTx/>
                <a:uFillTx/>
                <a:latin typeface="Century Gothic" panose="020F0302020204030204"/>
                <a:ea typeface="+mn-ea"/>
                <a:cs typeface="+mn-cs"/>
              </a:rPr>
              <a:t>musste</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i="0" u="none" strike="noStrike" kern="1200" cap="none" spc="0" normalizeH="0" baseline="0" noProof="0" dirty="0" err="1">
                <a:ln>
                  <a:noFill/>
                </a:ln>
                <a:solidFill>
                  <a:srgbClr val="002060"/>
                </a:solidFill>
                <a:effectLst/>
                <a:uLnTx/>
                <a:uFillTx/>
                <a:latin typeface="Century Gothic" panose="020F0302020204030204"/>
                <a:ea typeface="+mn-ea"/>
                <a:cs typeface="+mn-cs"/>
              </a:rPr>
              <a:t>ähnliche</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i="0" u="none" strike="noStrike" kern="1200" cap="none" spc="0" normalizeH="0" baseline="0" noProof="0" dirty="0" err="1">
                <a:ln>
                  <a:noFill/>
                </a:ln>
                <a:solidFill>
                  <a:srgbClr val="002060"/>
                </a:solidFill>
                <a:effectLst/>
                <a:uLnTx/>
                <a:uFillTx/>
                <a:latin typeface="Century Gothic" panose="020F0302020204030204"/>
                <a:ea typeface="+mn-ea"/>
                <a:cs typeface="+mn-cs"/>
              </a:rPr>
              <a:t>Probleme</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durcharbeiten</a:t>
            </a:r>
            <a:r>
              <a:rPr lang="en-US" sz="2000" dirty="0">
                <a:solidFill>
                  <a:srgbClr val="002060"/>
                </a:solidFill>
                <a:latin typeface="Century Gothic" panose="020F0302020204030204"/>
              </a:rPr>
              <a:t>.</a:t>
            </a:r>
            <a:endPar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F0302020204030204"/>
              </a:rPr>
              <a:t>5. Ich bin </a:t>
            </a:r>
            <a:r>
              <a:rPr lang="en-US" sz="2000" dirty="0" err="1">
                <a:solidFill>
                  <a:srgbClr val="002060"/>
                </a:solidFill>
                <a:latin typeface="Century Gothic" panose="020F0302020204030204"/>
              </a:rPr>
              <a:t>nach</a:t>
            </a:r>
            <a:r>
              <a:rPr lang="en-US" sz="2000" dirty="0">
                <a:solidFill>
                  <a:srgbClr val="002060"/>
                </a:solidFill>
                <a:latin typeface="Century Gothic" panose="020F0302020204030204"/>
              </a:rPr>
              <a:t> Deutschland </a:t>
            </a:r>
            <a:r>
              <a:rPr lang="en-US" sz="2000" dirty="0" err="1">
                <a:solidFill>
                  <a:srgbClr val="002060"/>
                </a:solidFill>
                <a:latin typeface="Century Gothic" panose="020F0302020204030204"/>
              </a:rPr>
              <a:t>gekommen</a:t>
            </a:r>
            <a:r>
              <a:rPr lang="en-US" sz="2000" dirty="0">
                <a:solidFill>
                  <a:srgbClr val="002060"/>
                </a:solidFill>
                <a:latin typeface="Century Gothic" panose="020F0302020204030204"/>
              </a:rPr>
              <a:t>, </a:t>
            </a:r>
            <a:r>
              <a:rPr lang="en-US" sz="2000" b="1" dirty="0">
                <a:solidFill>
                  <a:srgbClr val="002060"/>
                </a:solidFill>
                <a:latin typeface="Century Gothic" panose="020F0302020204030204"/>
              </a:rPr>
              <a:t>bevor</a:t>
            </a:r>
            <a:r>
              <a:rPr lang="en-US" sz="2000" dirty="0">
                <a:solidFill>
                  <a:srgbClr val="002060"/>
                </a:solidFill>
                <a:latin typeface="Century Gothic" panose="020F0302020204030204"/>
              </a:rPr>
              <a:t> / </a:t>
            </a:r>
            <a:r>
              <a:rPr lang="en-US" sz="2000" b="1" dirty="0">
                <a:solidFill>
                  <a:srgbClr val="002060"/>
                </a:solidFill>
                <a:latin typeface="Century Gothic" panose="020F0302020204030204"/>
              </a:rPr>
              <a:t>und</a:t>
            </a:r>
            <a:r>
              <a:rPr lang="en-US" sz="2000" dirty="0">
                <a:solidFill>
                  <a:srgbClr val="002060"/>
                </a:solidFill>
                <a:latin typeface="Century Gothic" panose="020F0302020204030204"/>
              </a:rPr>
              <a:t> ich Deutsch </a:t>
            </a:r>
            <a:r>
              <a:rPr lang="en-US" sz="2000" dirty="0" err="1">
                <a:solidFill>
                  <a:srgbClr val="002060"/>
                </a:solidFill>
                <a:latin typeface="Century Gothic" panose="020F0302020204030204"/>
              </a:rPr>
              <a:t>sprechen</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konnte</a:t>
            </a:r>
            <a:r>
              <a:rPr lang="en-US" sz="2000" dirty="0">
                <a:solidFill>
                  <a:srgbClr val="002060"/>
                </a:solidFill>
                <a:latin typeface="Century Gothic" panose="020F0302020204030204"/>
              </a:rPr>
              <a:t>.  </a:t>
            </a: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F0302020204030204"/>
              </a:rPr>
              <a:t>6. Ich </a:t>
            </a:r>
            <a:r>
              <a:rPr lang="en-US" sz="2000" dirty="0" err="1">
                <a:solidFill>
                  <a:srgbClr val="002060"/>
                </a:solidFill>
                <a:latin typeface="Century Gothic" panose="020F0302020204030204"/>
              </a:rPr>
              <a:t>habe</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nach</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einer</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Weile</a:t>
            </a:r>
            <a:r>
              <a:rPr lang="en-US" sz="2000" dirty="0">
                <a:solidFill>
                  <a:srgbClr val="002060"/>
                </a:solidFill>
                <a:latin typeface="Century Gothic" panose="020F0302020204030204"/>
              </a:rPr>
              <a:t> Freunde in der Schule </a:t>
            </a:r>
            <a:r>
              <a:rPr lang="en-US" sz="2000" dirty="0" err="1">
                <a:solidFill>
                  <a:srgbClr val="002060"/>
                </a:solidFill>
                <a:latin typeface="Century Gothic" panose="020F0302020204030204"/>
              </a:rPr>
              <a:t>kennengelernt</a:t>
            </a:r>
            <a:r>
              <a:rPr lang="en-US" sz="2000" dirty="0">
                <a:solidFill>
                  <a:srgbClr val="002060"/>
                </a:solidFill>
                <a:latin typeface="Century Gothic" panose="020F0302020204030204"/>
              </a:rPr>
              <a:t>, </a:t>
            </a:r>
            <a:r>
              <a:rPr lang="en-US" sz="2000" b="1" dirty="0" err="1">
                <a:solidFill>
                  <a:srgbClr val="002060"/>
                </a:solidFill>
                <a:latin typeface="Century Gothic" panose="020F0302020204030204"/>
              </a:rPr>
              <a:t>nachdem</a:t>
            </a:r>
            <a:r>
              <a:rPr lang="en-US" sz="2000" dirty="0">
                <a:solidFill>
                  <a:srgbClr val="002060"/>
                </a:solidFill>
                <a:latin typeface="Century Gothic" panose="020F0302020204030204"/>
              </a:rPr>
              <a:t> / </a:t>
            </a:r>
            <a:r>
              <a:rPr lang="en-US" sz="2000" b="1" dirty="0" err="1">
                <a:solidFill>
                  <a:srgbClr val="002060"/>
                </a:solidFill>
                <a:latin typeface="Century Gothic" panose="020F0302020204030204"/>
              </a:rPr>
              <a:t>aber</a:t>
            </a:r>
            <a:r>
              <a:rPr lang="en-US" sz="2000" dirty="0">
                <a:solidFill>
                  <a:srgbClr val="002060"/>
                </a:solidFill>
                <a:latin typeface="Century Gothic" panose="020F0302020204030204"/>
              </a:rPr>
              <a:t> ich </a:t>
            </a:r>
            <a:r>
              <a:rPr lang="en-US" sz="2000" dirty="0" err="1">
                <a:solidFill>
                  <a:srgbClr val="002060"/>
                </a:solidFill>
                <a:latin typeface="Century Gothic" panose="020F0302020204030204"/>
              </a:rPr>
              <a:t>auch</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besser</a:t>
            </a:r>
            <a:r>
              <a:rPr lang="en-US" sz="2000" dirty="0">
                <a:solidFill>
                  <a:srgbClr val="002060"/>
                </a:solidFill>
                <a:latin typeface="Century Gothic" panose="020F0302020204030204"/>
              </a:rPr>
              <a:t> Deutsch </a:t>
            </a:r>
            <a:r>
              <a:rPr lang="en-US" sz="2000" dirty="0" err="1">
                <a:solidFill>
                  <a:srgbClr val="002060"/>
                </a:solidFill>
                <a:latin typeface="Century Gothic" panose="020F0302020204030204"/>
              </a:rPr>
              <a:t>lesen</a:t>
            </a:r>
            <a:r>
              <a:rPr lang="en-US" sz="2000" dirty="0">
                <a:solidFill>
                  <a:srgbClr val="002060"/>
                </a:solidFill>
                <a:latin typeface="Century Gothic" panose="020F0302020204030204"/>
              </a:rPr>
              <a:t> und </a:t>
            </a:r>
            <a:r>
              <a:rPr lang="en-US" sz="2000" dirty="0" err="1">
                <a:solidFill>
                  <a:srgbClr val="002060"/>
                </a:solidFill>
                <a:latin typeface="Century Gothic" panose="020F0302020204030204"/>
              </a:rPr>
              <a:t>schreiben</a:t>
            </a:r>
            <a:r>
              <a:rPr lang="en-US" sz="2000" dirty="0">
                <a:solidFill>
                  <a:srgbClr val="002060"/>
                </a:solidFill>
                <a:latin typeface="Century Gothic" panose="020F0302020204030204"/>
              </a:rPr>
              <a:t> </a:t>
            </a:r>
            <a:r>
              <a:rPr lang="en-US" sz="2000" dirty="0" err="1">
                <a:solidFill>
                  <a:srgbClr val="002060"/>
                </a:solidFill>
                <a:latin typeface="Century Gothic" panose="020F0302020204030204"/>
              </a:rPr>
              <a:t>konnte</a:t>
            </a:r>
            <a:r>
              <a:rPr lang="en-US" sz="2000" dirty="0">
                <a:solidFill>
                  <a:srgbClr val="002060"/>
                </a:solidFill>
                <a:latin typeface="Century Gothic" panose="020F0302020204030204"/>
              </a:rPr>
              <a:t>. </a:t>
            </a:r>
            <a:endPar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0A18FE2A-039F-4A50-8B83-BEB6379FDB91}"/>
              </a:ext>
            </a:extLst>
          </p:cNvPr>
          <p:cNvSpPr/>
          <p:nvPr/>
        </p:nvSpPr>
        <p:spPr>
          <a:xfrm>
            <a:off x="5009563" y="696372"/>
            <a:ext cx="7182437" cy="3788666"/>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Mehmet’s mum __________________________________ Mehmet </a:t>
            </a:r>
            <a:r>
              <a:rPr lang="en-US" sz="2000" dirty="0">
                <a:solidFill>
                  <a:srgbClr val="002060"/>
                </a:solidFill>
                <a:latin typeface="Century Gothic" panose="020B0502020202020204" pitchFamily="34" charset="0"/>
              </a:rPr>
              <a:t>learnt German from his friends.  </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The </a:t>
            </a:r>
            <a:r>
              <a:rPr kumimoji="0" 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neighbours</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street were friendly __________________________ say “hello”.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She read the Turkish newspaper ____________________</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__________  forget Turkish culture. </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Mehmet says _______________________ similar problems.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He came to Germany __________________________ speak German.</a:t>
            </a:r>
          </a:p>
          <a:p>
            <a:pPr marL="457200" marR="0" lvl="0" indent="-457200" algn="l" defTabSz="914400" rtl="0" eaLnBrk="1" fontAlgn="auto" latinLnBrk="0" hangingPunct="1">
              <a:lnSpc>
                <a:spcPct val="110000"/>
              </a:lnSpc>
              <a:spcBef>
                <a:spcPts val="0"/>
              </a:spcBef>
              <a:spcAft>
                <a:spcPts val="0"/>
              </a:spcAft>
              <a:buClrTx/>
              <a:buSzTx/>
              <a:buFontTx/>
              <a:buAutoNum type="arabicPeriod" startAt="6"/>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 a while he got to know friends at school, </a:t>
            </a:r>
          </a:p>
          <a:p>
            <a:pPr marR="0" lvl="0" algn="l" defTabSz="914400" rtl="0" eaLnBrk="1" fontAlgn="auto" latinLnBrk="0" hangingPunct="1">
              <a:lnSpc>
                <a:spcPct val="110000"/>
              </a:lnSpc>
              <a:spcBef>
                <a:spcPts val="0"/>
              </a:spcBef>
              <a:spcAft>
                <a:spcPts val="0"/>
              </a:spcAft>
              <a:buClrTx/>
              <a:buSzTx/>
              <a:tabLst/>
              <a:defRPr/>
            </a:pPr>
            <a:r>
              <a:rPr lang="en-US" sz="2000" dirty="0">
                <a:solidFill>
                  <a:srgbClr val="002060"/>
                </a:solidFill>
                <a:latin typeface="Century Gothic" panose="020B0502020202020204" pitchFamily="34" charset="0"/>
              </a:rPr>
              <a:t>___________________ also read and write German better. </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A11ABE13-8423-48FE-9A39-99E66E7366BE}"/>
              </a:ext>
            </a:extLst>
          </p:cNvPr>
          <p:cNvSpPr txBox="1"/>
          <p:nvPr/>
        </p:nvSpPr>
        <p:spPr>
          <a:xfrm>
            <a:off x="7370169" y="695708"/>
            <a:ext cx="48072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had to do a German course but</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3" name="TextBox 12">
            <a:extLst>
              <a:ext uri="{FF2B5EF4-FFF2-40B4-BE49-F238E27FC236}">
                <a16:creationId xmlns:a16="http://schemas.microsoft.com/office/drawing/2014/main" id="{4B8FA733-20BA-4706-8A26-4CADBD5D71E5}"/>
              </a:ext>
            </a:extLst>
          </p:cNvPr>
          <p:cNvSpPr txBox="1"/>
          <p:nvPr/>
        </p:nvSpPr>
        <p:spPr>
          <a:xfrm>
            <a:off x="5009562" y="1688527"/>
            <a:ext cx="48072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although she could hardly</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553E3D3C-D823-4883-BA9C-62C0E6740387}"/>
              </a:ext>
            </a:extLst>
          </p:cNvPr>
          <p:cNvSpPr txBox="1"/>
          <p:nvPr/>
        </p:nvSpPr>
        <p:spPr>
          <a:xfrm>
            <a:off x="9271856" y="2042306"/>
            <a:ext cx="268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because she didn’t</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5" name="TextBox 14">
            <a:extLst>
              <a:ext uri="{FF2B5EF4-FFF2-40B4-BE49-F238E27FC236}">
                <a16:creationId xmlns:a16="http://schemas.microsoft.com/office/drawing/2014/main" id="{1794AC72-6473-47EE-B403-3DBC627AFC53}"/>
              </a:ext>
            </a:extLst>
          </p:cNvPr>
          <p:cNvSpPr txBox="1"/>
          <p:nvPr/>
        </p:nvSpPr>
        <p:spPr>
          <a:xfrm>
            <a:off x="5191695" y="2349257"/>
            <a:ext cx="15642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want to</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7E0D905D-68FB-4D96-B22F-719E3FF1FFBF}"/>
              </a:ext>
            </a:extLst>
          </p:cNvPr>
          <p:cNvSpPr txBox="1"/>
          <p:nvPr/>
        </p:nvSpPr>
        <p:spPr>
          <a:xfrm>
            <a:off x="7035907" y="2693611"/>
            <a:ext cx="33442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he had to work through</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7BB7C305-FC28-4678-ABC4-893373DEB9F8}"/>
              </a:ext>
            </a:extLst>
          </p:cNvPr>
          <p:cNvSpPr txBox="1"/>
          <p:nvPr/>
        </p:nvSpPr>
        <p:spPr>
          <a:xfrm>
            <a:off x="8325520" y="3036873"/>
            <a:ext cx="268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entury Gothic" panose="020F0302020204030204"/>
              </a:rPr>
              <a:t>before he could</a:t>
            </a:r>
            <a:endParaRPr kumimoji="0" lang="en-US" sz="2000" b="1" i="0" u="none" strike="noStrike" kern="1200" cap="none" spc="0" normalizeH="0" baseline="0" noProof="0" dirty="0">
              <a:ln>
                <a:noFill/>
              </a:ln>
              <a:solidFill>
                <a:srgbClr val="C00000"/>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02BD1898-F385-4166-AEAB-F8375909B50B}"/>
              </a:ext>
            </a:extLst>
          </p:cNvPr>
          <p:cNvSpPr txBox="1"/>
          <p:nvPr/>
        </p:nvSpPr>
        <p:spPr>
          <a:xfrm>
            <a:off x="5293923" y="4030373"/>
            <a:ext cx="268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rPr>
              <a:t>after</a:t>
            </a:r>
            <a:r>
              <a:rPr kumimoji="0" lang="en-US" sz="2000" b="1" i="0" u="none" strike="noStrike" kern="1200" cap="none" spc="0" normalizeH="0" noProof="0" dirty="0">
                <a:ln>
                  <a:noFill/>
                </a:ln>
                <a:solidFill>
                  <a:srgbClr val="C00000"/>
                </a:solidFill>
                <a:effectLst/>
                <a:uLnTx/>
                <a:uFillTx/>
                <a:latin typeface="Century Gothic" panose="020F0302020204030204"/>
                <a:ea typeface="+mn-ea"/>
                <a:cs typeface="+mn-cs"/>
              </a:rPr>
              <a:t> he could</a:t>
            </a:r>
            <a:endPar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BE6F924C-0139-468C-AE3F-0AA2246B4572}"/>
              </a:ext>
            </a:extLst>
          </p:cNvPr>
          <p:cNvSpPr txBox="1"/>
          <p:nvPr/>
        </p:nvSpPr>
        <p:spPr>
          <a:xfrm>
            <a:off x="2079338" y="1549685"/>
            <a:ext cx="1360548" cy="400110"/>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F1FE9C94-5806-49B0-B103-2D576CBD0DE0}"/>
              </a:ext>
            </a:extLst>
          </p:cNvPr>
          <p:cNvSpPr txBox="1"/>
          <p:nvPr/>
        </p:nvSpPr>
        <p:spPr>
          <a:xfrm>
            <a:off x="3405176" y="2768842"/>
            <a:ext cx="874204" cy="400110"/>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4F8BD14D-5A7D-4260-B40F-AA1CCABCDD4D}"/>
              </a:ext>
            </a:extLst>
          </p:cNvPr>
          <p:cNvSpPr txBox="1"/>
          <p:nvPr/>
        </p:nvSpPr>
        <p:spPr>
          <a:xfrm>
            <a:off x="2079338" y="3649743"/>
            <a:ext cx="675221" cy="400110"/>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FB5BBDAA-02DA-4C47-91E4-A6121F24944C}"/>
              </a:ext>
            </a:extLst>
          </p:cNvPr>
          <p:cNvSpPr txBox="1"/>
          <p:nvPr/>
        </p:nvSpPr>
        <p:spPr>
          <a:xfrm>
            <a:off x="4279789" y="4507705"/>
            <a:ext cx="911906" cy="400110"/>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732DD311-D5A9-4293-BE9B-E1B982787CB2}"/>
              </a:ext>
            </a:extLst>
          </p:cNvPr>
          <p:cNvSpPr txBox="1"/>
          <p:nvPr/>
        </p:nvSpPr>
        <p:spPr>
          <a:xfrm>
            <a:off x="7855577" y="5109718"/>
            <a:ext cx="683850" cy="400110"/>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id="{6CB3DB3F-F264-4287-9B0F-12601FDF9085}"/>
              </a:ext>
            </a:extLst>
          </p:cNvPr>
          <p:cNvSpPr txBox="1"/>
          <p:nvPr/>
        </p:nvSpPr>
        <p:spPr>
          <a:xfrm>
            <a:off x="3191596" y="6001740"/>
            <a:ext cx="777652" cy="400110"/>
          </a:xfrm>
          <a:prstGeom prst="rect">
            <a:avLst/>
          </a:prstGeom>
          <a:solidFill>
            <a:schemeClr val="accent4">
              <a:lumMod val="20000"/>
              <a:lumOff val="80000"/>
            </a:schemeClr>
          </a:solidFill>
        </p:spPr>
        <p:txBody>
          <a:bodyPr wrap="square" rtlCol="0">
            <a:spAutoFit/>
          </a:bodyPr>
          <a:lstStyle/>
          <a:p>
            <a:pPr algn="l"/>
            <a:endParaRPr lang="en-GB" sz="2000" dirty="0">
              <a:solidFill>
                <a:schemeClr val="accent5">
                  <a:lumMod val="50000"/>
                </a:schemeClr>
              </a:solidFill>
              <a:latin typeface="Century Gothic" panose="020B0502020202020204" pitchFamily="34" charset="0"/>
            </a:endParaRPr>
          </a:p>
        </p:txBody>
      </p:sp>
      <p:pic>
        <p:nvPicPr>
          <p:cNvPr id="26" name="Picture 25" descr="A picture containing clipart&#10;&#10;Description automatically generated">
            <a:extLst>
              <a:ext uri="{FF2B5EF4-FFF2-40B4-BE49-F238E27FC236}">
                <a16:creationId xmlns:a16="http://schemas.microsoft.com/office/drawing/2014/main" id="{3A9E0028-9329-4719-9A76-5F8FDCAE9CF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908" y="4867929"/>
            <a:ext cx="1201208" cy="1487072"/>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6EB95BAE-F35A-411D-92CE-C6A986BC9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87" y="4745425"/>
            <a:ext cx="1318226" cy="1715164"/>
          </a:xfrm>
          <a:prstGeom prst="rect">
            <a:avLst/>
          </a:prstGeom>
        </p:spPr>
      </p:pic>
      <p:sp>
        <p:nvSpPr>
          <p:cNvPr id="10" name="Oval 9">
            <a:extLst>
              <a:ext uri="{FF2B5EF4-FFF2-40B4-BE49-F238E27FC236}">
                <a16:creationId xmlns:a16="http://schemas.microsoft.com/office/drawing/2014/main" id="{93FFA93E-1EB1-4D08-99BA-7F6CFAF90F45}"/>
              </a:ext>
            </a:extLst>
          </p:cNvPr>
          <p:cNvSpPr/>
          <p:nvPr/>
        </p:nvSpPr>
        <p:spPr>
          <a:xfrm>
            <a:off x="207817" y="1192804"/>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1</a:t>
            </a:r>
          </a:p>
        </p:txBody>
      </p:sp>
      <p:sp>
        <p:nvSpPr>
          <p:cNvPr id="25" name="Oval 24">
            <a:extLst>
              <a:ext uri="{FF2B5EF4-FFF2-40B4-BE49-F238E27FC236}">
                <a16:creationId xmlns:a16="http://schemas.microsoft.com/office/drawing/2014/main" id="{6725D7AA-D53E-452C-ACA9-AC9D18F56456}"/>
              </a:ext>
            </a:extLst>
          </p:cNvPr>
          <p:cNvSpPr/>
          <p:nvPr/>
        </p:nvSpPr>
        <p:spPr>
          <a:xfrm>
            <a:off x="180107" y="2445917"/>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2</a:t>
            </a:r>
          </a:p>
        </p:txBody>
      </p:sp>
      <p:sp>
        <p:nvSpPr>
          <p:cNvPr id="28" name="Oval 27">
            <a:extLst>
              <a:ext uri="{FF2B5EF4-FFF2-40B4-BE49-F238E27FC236}">
                <a16:creationId xmlns:a16="http://schemas.microsoft.com/office/drawing/2014/main" id="{F286B66C-B458-4EF6-9930-36B9EAD65663}"/>
              </a:ext>
            </a:extLst>
          </p:cNvPr>
          <p:cNvSpPr/>
          <p:nvPr/>
        </p:nvSpPr>
        <p:spPr>
          <a:xfrm>
            <a:off x="180107" y="3360911"/>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3</a:t>
            </a:r>
          </a:p>
        </p:txBody>
      </p:sp>
      <p:sp>
        <p:nvSpPr>
          <p:cNvPr id="29" name="Oval 28">
            <a:extLst>
              <a:ext uri="{FF2B5EF4-FFF2-40B4-BE49-F238E27FC236}">
                <a16:creationId xmlns:a16="http://schemas.microsoft.com/office/drawing/2014/main" id="{3AA420F2-1905-43E8-A825-F2467082FFCE}"/>
              </a:ext>
            </a:extLst>
          </p:cNvPr>
          <p:cNvSpPr/>
          <p:nvPr/>
        </p:nvSpPr>
        <p:spPr>
          <a:xfrm>
            <a:off x="1875529" y="4525577"/>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4</a:t>
            </a:r>
          </a:p>
        </p:txBody>
      </p:sp>
      <p:sp>
        <p:nvSpPr>
          <p:cNvPr id="30" name="Oval 29">
            <a:extLst>
              <a:ext uri="{FF2B5EF4-FFF2-40B4-BE49-F238E27FC236}">
                <a16:creationId xmlns:a16="http://schemas.microsoft.com/office/drawing/2014/main" id="{0259FD23-F755-4A14-850D-A9E93F101CE3}"/>
              </a:ext>
            </a:extLst>
          </p:cNvPr>
          <p:cNvSpPr/>
          <p:nvPr/>
        </p:nvSpPr>
        <p:spPr>
          <a:xfrm>
            <a:off x="1861662" y="5109718"/>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5</a:t>
            </a:r>
          </a:p>
        </p:txBody>
      </p:sp>
      <p:sp>
        <p:nvSpPr>
          <p:cNvPr id="31" name="Oval 30">
            <a:extLst>
              <a:ext uri="{FF2B5EF4-FFF2-40B4-BE49-F238E27FC236}">
                <a16:creationId xmlns:a16="http://schemas.microsoft.com/office/drawing/2014/main" id="{9544E970-BAEA-4EF2-8E9C-8EFC1DF1A494}"/>
              </a:ext>
            </a:extLst>
          </p:cNvPr>
          <p:cNvSpPr/>
          <p:nvPr/>
        </p:nvSpPr>
        <p:spPr>
          <a:xfrm>
            <a:off x="1875529" y="5745119"/>
            <a:ext cx="332509" cy="302776"/>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6</a:t>
            </a:r>
          </a:p>
        </p:txBody>
      </p:sp>
    </p:spTree>
    <p:extLst>
      <p:ext uri="{BB962C8B-B14F-4D97-AF65-F5344CB8AC3E}">
        <p14:creationId xmlns:p14="http://schemas.microsoft.com/office/powerpoint/2010/main" val="11547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2"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6-14; 21-37: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reading, listening, writing,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a:t>
            </a:r>
            <a:r>
              <a:rPr lang="en-US" sz="4000" dirty="0" err="1">
                <a:solidFill>
                  <a:srgbClr val="4472C4">
                    <a:lumMod val="50000"/>
                  </a:srgbClr>
                </a:solidFill>
                <a:latin typeface="Century Gothic" panose="020F0302020204030204"/>
              </a:rPr>
              <a:t>Seiltanz</a:t>
            </a:r>
            <a:r>
              <a:rPr lang="en-US" sz="4000" dirty="0">
                <a:solidFill>
                  <a:srgbClr val="4472C4">
                    <a:lumMod val="50000"/>
                  </a:srgbClr>
                </a:solidFill>
                <a:latin typeface="Century Gothic" panose="020F0302020204030204"/>
              </a:rPr>
              <a:t>’ by German Syrian poet Adel </a:t>
            </a:r>
            <a:r>
              <a:rPr lang="en-US" sz="4000" dirty="0" err="1">
                <a:solidFill>
                  <a:srgbClr val="4472C4">
                    <a:lumMod val="50000"/>
                  </a:srgbClr>
                </a:solidFill>
                <a:latin typeface="Century Gothic" panose="020F0302020204030204"/>
              </a:rPr>
              <a:t>Karasholi</a:t>
            </a:r>
            <a:r>
              <a:rPr lang="en-US" sz="4000" dirty="0">
                <a:solidFill>
                  <a:srgbClr val="4472C4">
                    <a:lumMod val="50000"/>
                  </a:srgbClr>
                </a:solidFill>
                <a:latin typeface="Century Gothic" panose="020F0302020204030204"/>
              </a:rPr>
              <a:t> and German Syrians </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T2.2 Week 1</a:t>
            </a:r>
          </a:p>
        </p:txBody>
      </p:sp>
    </p:spTree>
    <p:extLst>
      <p:ext uri="{BB962C8B-B14F-4D97-AF65-F5344CB8AC3E}">
        <p14:creationId xmlns:p14="http://schemas.microsoft.com/office/powerpoint/2010/main" val="3370711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38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46364" y="2225750"/>
            <a:ext cx="6522080" cy="30469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Adel Karasholi ist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Dichter aus Syr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Famil</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kurdisch.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Er wurde 1936 in Syr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geboren.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Als Dichter und Journalist hatte er in s</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ner H</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zu wenig Fr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4" name="Speech Bubble: Rectangle with Corners Rounded 13">
            <a:extLst>
              <a:ext uri="{FF2B5EF4-FFF2-40B4-BE49-F238E27FC236}">
                <a16:creationId xmlns:a16="http://schemas.microsoft.com/office/drawing/2014/main" id="{5C137D5C-62BA-44A8-A7B6-77270AC43732}"/>
              </a:ext>
            </a:extLst>
          </p:cNvPr>
          <p:cNvSpPr/>
          <p:nvPr/>
        </p:nvSpPr>
        <p:spPr>
          <a:xfrm>
            <a:off x="8595361" y="871952"/>
            <a:ext cx="3361966" cy="425229"/>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Heimat – homeland</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Syria, Flag, National Flag, Nation, Country, Ensign">
            <a:extLst>
              <a:ext uri="{FF2B5EF4-FFF2-40B4-BE49-F238E27FC236}">
                <a16:creationId xmlns:a16="http://schemas.microsoft.com/office/drawing/2014/main" id="{214B639D-4BA4-4C7A-89AF-DA13E5590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953" y="2104017"/>
            <a:ext cx="4935683" cy="32904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09C88B5-8999-44AB-B488-2C8B2A79E85E}"/>
              </a:ext>
            </a:extLst>
          </p:cNvPr>
          <p:cNvSpPr txBox="1"/>
          <p:nvPr/>
        </p:nvSpPr>
        <p:spPr>
          <a:xfrm>
            <a:off x="387873" y="1241554"/>
            <a:ext cx="8617582" cy="830997"/>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lang="en-GB" sz="2400" dirty="0">
                <a:solidFill>
                  <a:srgbClr val="4472C4">
                    <a:lumMod val="50000"/>
                  </a:srgbClr>
                </a:solidFill>
                <a:latin typeface="Century Gothic" panose="020F0302020204030204"/>
              </a:rPr>
              <a:t> und </a:t>
            </a:r>
            <a:r>
              <a:rPr lang="en-GB" sz="2400" dirty="0" err="1">
                <a:solidFill>
                  <a:srgbClr val="4472C4">
                    <a:lumMod val="50000"/>
                  </a:srgbClr>
                </a:solidFill>
                <a:latin typeface="Century Gothic" panose="020F0302020204030204"/>
              </a:rPr>
              <a:t>schreibt</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Graphic 6" descr="User">
            <a:extLst>
              <a:ext uri="{FF2B5EF4-FFF2-40B4-BE49-F238E27FC236}">
                <a16:creationId xmlns:a16="http://schemas.microsoft.com/office/drawing/2014/main" id="{06D4B987-CF8D-4700-84F2-E6343DD062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5682" y="1163991"/>
            <a:ext cx="548541" cy="548541"/>
          </a:xfrm>
          <a:prstGeom prst="rect">
            <a:avLst/>
          </a:prstGeom>
        </p:spPr>
      </p:pic>
    </p:spTree>
    <p:extLst>
      <p:ext uri="{BB962C8B-B14F-4D97-AF65-F5344CB8AC3E}">
        <p14:creationId xmlns:p14="http://schemas.microsoft.com/office/powerpoint/2010/main" val="37163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17021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Adel </a:t>
            </a:r>
            <a:r>
              <a:rPr lang="en-GB" sz="3600" b="1" dirty="0" err="1">
                <a:solidFill>
                  <a:schemeClr val="bg1"/>
                </a:solidFill>
              </a:rPr>
              <a:t>Karasholi</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90532" y="1297119"/>
            <a:ext cx="6087645"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Adel Karasholi ist ein Dichter aus Syrien. Seine Familie ist kurdisch. Er wurde 1936 in Syrien geboren. Als Dichter und Journalist hatte er in seiner Heimat* zu wenig Freiheit. 1961 ist er nach Leipzig in Deutschland gekommen. Er hat dort Deutsch studiert und eine Doktorarbeit geschrieben. Er schreibt Gedichte 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 Gedicht ‘Seiltanz’ gehört zum Genre ‘Migrationsliteratur’. </a:t>
            </a:r>
          </a:p>
        </p:txBody>
      </p:sp>
      <p:sp>
        <p:nvSpPr>
          <p:cNvPr id="6" name="TextBox 5">
            <a:extLst>
              <a:ext uri="{FF2B5EF4-FFF2-40B4-BE49-F238E27FC236}">
                <a16:creationId xmlns:a16="http://schemas.microsoft.com/office/drawing/2014/main" id="{420507D0-68BB-4F64-992E-8781F0F2D506}"/>
              </a:ext>
            </a:extLst>
          </p:cNvPr>
          <p:cNvSpPr txBox="1"/>
          <p:nvPr/>
        </p:nvSpPr>
        <p:spPr>
          <a:xfrm flipH="1">
            <a:off x="11157797" y="3005279"/>
            <a:ext cx="9655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66400"/>
                </a:solidFill>
                <a:effectLst/>
                <a:uLnTx/>
                <a:uFillTx/>
                <a:latin typeface="Century Gothic" panose="020F0302020204030204"/>
                <a:ea typeface="+mn-ea"/>
                <a:cs typeface="+mn-cs"/>
              </a:rPr>
              <a:t>Syrien</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pic>
        <p:nvPicPr>
          <p:cNvPr id="7" name="Picture 6" descr="A picture containing text, map&#10;&#10;Description automatically generated">
            <a:extLst>
              <a:ext uri="{FF2B5EF4-FFF2-40B4-BE49-F238E27FC236}">
                <a16:creationId xmlns:a16="http://schemas.microsoft.com/office/drawing/2014/main" id="{B597C661-D176-403C-9416-FD9DE493F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177" y="869536"/>
            <a:ext cx="4810124" cy="2505075"/>
          </a:xfrm>
          <a:prstGeom prst="rect">
            <a:avLst/>
          </a:prstGeom>
        </p:spPr>
      </p:pic>
      <p:sp>
        <p:nvSpPr>
          <p:cNvPr id="8" name="Arrow: Up 7">
            <a:extLst>
              <a:ext uri="{FF2B5EF4-FFF2-40B4-BE49-F238E27FC236}">
                <a16:creationId xmlns:a16="http://schemas.microsoft.com/office/drawing/2014/main" id="{461A0327-8CE3-484D-AFB4-E4AE1CE956D8}"/>
              </a:ext>
            </a:extLst>
          </p:cNvPr>
          <p:cNvSpPr/>
          <p:nvPr/>
        </p:nvSpPr>
        <p:spPr>
          <a:xfrm rot="16200000">
            <a:off x="11029633" y="2318048"/>
            <a:ext cx="256328" cy="1118134"/>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A6215727-B0B4-44FC-AFC2-C1D0E1269AC7}"/>
              </a:ext>
            </a:extLst>
          </p:cNvPr>
          <p:cNvSpPr txBox="1"/>
          <p:nvPr/>
        </p:nvSpPr>
        <p:spPr>
          <a:xfrm>
            <a:off x="7725211" y="330457"/>
            <a:ext cx="20018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rPr>
              <a:t>Deutschland</a:t>
            </a:r>
          </a:p>
        </p:txBody>
      </p:sp>
      <p:sp>
        <p:nvSpPr>
          <p:cNvPr id="10" name="Arrow: Down 9">
            <a:extLst>
              <a:ext uri="{FF2B5EF4-FFF2-40B4-BE49-F238E27FC236}">
                <a16:creationId xmlns:a16="http://schemas.microsoft.com/office/drawing/2014/main" id="{7AFEFAF7-F549-46A9-9FD4-86EC8338A064}"/>
              </a:ext>
            </a:extLst>
          </p:cNvPr>
          <p:cNvSpPr/>
          <p:nvPr/>
        </p:nvSpPr>
        <p:spPr>
          <a:xfrm rot="2083647">
            <a:off x="7778069" y="617328"/>
            <a:ext cx="376017" cy="1175943"/>
          </a:xfrm>
          <a:prstGeom prst="downArrow">
            <a:avLst/>
          </a:prstGeom>
          <a:solidFill>
            <a:srgbClr val="00206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E3278B10-B858-4E03-836A-AFFF03C0AA75}"/>
              </a:ext>
            </a:extLst>
          </p:cNvPr>
          <p:cNvSpPr/>
          <p:nvPr/>
        </p:nvSpPr>
        <p:spPr>
          <a:xfrm>
            <a:off x="5987019" y="3521305"/>
            <a:ext cx="5999625"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Wo liegt Syrien – im Westen oder im Osten?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Wann wurde Adel Karasholi geboren?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Warum hat er Syrien verlassen?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4</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Wie alt war er, als er nach Deutschland gefahren 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5</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Wo und was hat er in Deutschland studiert?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6</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In welcher Sprache schreibt er Gedichte?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7</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Was ist „Migrationsliteratur“, deiner Meinung nach?</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5" name="Picture 14" descr="A picture containing outdoor, building, sky, old&#10;&#10;Description automatically generated">
            <a:extLst>
              <a:ext uri="{FF2B5EF4-FFF2-40B4-BE49-F238E27FC236}">
                <a16:creationId xmlns:a16="http://schemas.microsoft.com/office/drawing/2014/main" id="{8B17CB47-F252-4D3A-8441-0A659343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3052" y="4711659"/>
            <a:ext cx="2557166" cy="1668276"/>
          </a:xfrm>
          <a:prstGeom prst="rect">
            <a:avLst/>
          </a:prstGeom>
        </p:spPr>
      </p:pic>
      <p:sp>
        <p:nvSpPr>
          <p:cNvPr id="12" name="Rectangle: Rounded Corners 11">
            <a:extLst>
              <a:ext uri="{FF2B5EF4-FFF2-40B4-BE49-F238E27FC236}">
                <a16:creationId xmlns:a16="http://schemas.microsoft.com/office/drawing/2014/main" id="{79C7E8DC-C50B-4F44-9034-C438AF5FFE7D}"/>
              </a:ext>
            </a:extLst>
          </p:cNvPr>
          <p:cNvSpPr/>
          <p:nvPr/>
        </p:nvSpPr>
        <p:spPr>
          <a:xfrm>
            <a:off x="10728304" y="3490527"/>
            <a:ext cx="988560"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Osten</a:t>
            </a:r>
            <a:endParaRPr lang="en-GB" sz="2000" dirty="0">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C5974B01-22F9-47B7-B2F5-CA45F836BF94}"/>
              </a:ext>
            </a:extLst>
          </p:cNvPr>
          <p:cNvSpPr/>
          <p:nvPr/>
        </p:nvSpPr>
        <p:spPr>
          <a:xfrm>
            <a:off x="4906630" y="1610974"/>
            <a:ext cx="883249"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1936</a:t>
            </a:r>
          </a:p>
        </p:txBody>
      </p:sp>
      <p:sp>
        <p:nvSpPr>
          <p:cNvPr id="18" name="Rectangle: Rounded Corners 17">
            <a:extLst>
              <a:ext uri="{FF2B5EF4-FFF2-40B4-BE49-F238E27FC236}">
                <a16:creationId xmlns:a16="http://schemas.microsoft.com/office/drawing/2014/main" id="{F4976007-B009-4791-AE4D-7602DF1C944E}"/>
              </a:ext>
            </a:extLst>
          </p:cNvPr>
          <p:cNvSpPr/>
          <p:nvPr/>
        </p:nvSpPr>
        <p:spPr>
          <a:xfrm>
            <a:off x="3628756" y="2320775"/>
            <a:ext cx="2355272"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zu</a:t>
            </a:r>
            <a:r>
              <a:rPr lang="en-GB" sz="2000" dirty="0">
                <a:latin typeface="Century Gothic" panose="020B0502020202020204" pitchFamily="34" charset="0"/>
              </a:rPr>
              <a:t> </a:t>
            </a:r>
            <a:r>
              <a:rPr lang="en-GB" sz="2000" dirty="0" err="1">
                <a:latin typeface="Century Gothic" panose="020B0502020202020204" pitchFamily="34" charset="0"/>
              </a:rPr>
              <a:t>wenig</a:t>
            </a:r>
            <a:r>
              <a:rPr lang="en-GB" sz="2000" dirty="0">
                <a:latin typeface="Century Gothic" panose="020B0502020202020204" pitchFamily="34" charset="0"/>
              </a:rPr>
              <a:t> </a:t>
            </a:r>
            <a:r>
              <a:rPr lang="en-GB" sz="2000" dirty="0" err="1">
                <a:latin typeface="Century Gothic" panose="020B0502020202020204" pitchFamily="34" charset="0"/>
              </a:rPr>
              <a:t>Freiheit</a:t>
            </a:r>
            <a:endParaRPr lang="en-GB" sz="2000" dirty="0">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F4DAD72B-89F2-4682-8140-0FE658ABEC5B}"/>
              </a:ext>
            </a:extLst>
          </p:cNvPr>
          <p:cNvSpPr/>
          <p:nvPr/>
        </p:nvSpPr>
        <p:spPr>
          <a:xfrm>
            <a:off x="7737593" y="4751402"/>
            <a:ext cx="1651307"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25 Jahre alt</a:t>
            </a:r>
          </a:p>
        </p:txBody>
      </p:sp>
      <p:sp>
        <p:nvSpPr>
          <p:cNvPr id="20" name="Rectangle: Rounded Corners 19">
            <a:extLst>
              <a:ext uri="{FF2B5EF4-FFF2-40B4-BE49-F238E27FC236}">
                <a16:creationId xmlns:a16="http://schemas.microsoft.com/office/drawing/2014/main" id="{3ABF5A5C-DFC2-4273-B84D-9E37D5A4FE61}"/>
              </a:ext>
            </a:extLst>
          </p:cNvPr>
          <p:cNvSpPr/>
          <p:nvPr/>
        </p:nvSpPr>
        <p:spPr>
          <a:xfrm>
            <a:off x="-15176" y="2666724"/>
            <a:ext cx="846448"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1961</a:t>
            </a:r>
          </a:p>
        </p:txBody>
      </p:sp>
      <p:sp>
        <p:nvSpPr>
          <p:cNvPr id="21" name="Rectangle: Rounded Corners 20">
            <a:extLst>
              <a:ext uri="{FF2B5EF4-FFF2-40B4-BE49-F238E27FC236}">
                <a16:creationId xmlns:a16="http://schemas.microsoft.com/office/drawing/2014/main" id="{8088B1D7-DB4A-4104-AFD8-4AE8EDA38FFC}"/>
              </a:ext>
            </a:extLst>
          </p:cNvPr>
          <p:cNvSpPr/>
          <p:nvPr/>
        </p:nvSpPr>
        <p:spPr>
          <a:xfrm>
            <a:off x="2287419" y="2690107"/>
            <a:ext cx="1030948"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dirty="0">
                <a:latin typeface="Century Gothic" panose="020B0502020202020204" pitchFamily="34" charset="0"/>
              </a:rPr>
              <a:t>Leipzig</a:t>
            </a:r>
          </a:p>
        </p:txBody>
      </p:sp>
      <p:sp>
        <p:nvSpPr>
          <p:cNvPr id="22" name="Rectangle: Rounded Corners 21">
            <a:extLst>
              <a:ext uri="{FF2B5EF4-FFF2-40B4-BE49-F238E27FC236}">
                <a16:creationId xmlns:a16="http://schemas.microsoft.com/office/drawing/2014/main" id="{7DCD36C1-4BED-4B87-8A99-B7C55B1E4103}"/>
              </a:ext>
            </a:extLst>
          </p:cNvPr>
          <p:cNvSpPr/>
          <p:nvPr/>
        </p:nvSpPr>
        <p:spPr>
          <a:xfrm>
            <a:off x="3371221" y="2994642"/>
            <a:ext cx="1170633"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dirty="0">
                <a:latin typeface="Century Gothic" panose="020B0502020202020204" pitchFamily="34" charset="0"/>
              </a:rPr>
              <a:t>Deutsch</a:t>
            </a:r>
          </a:p>
        </p:txBody>
      </p:sp>
      <p:sp>
        <p:nvSpPr>
          <p:cNvPr id="23" name="Rectangle: Rounded Corners 22">
            <a:extLst>
              <a:ext uri="{FF2B5EF4-FFF2-40B4-BE49-F238E27FC236}">
                <a16:creationId xmlns:a16="http://schemas.microsoft.com/office/drawing/2014/main" id="{D1C5F9C7-5503-40DC-B449-E86250836E2C}"/>
              </a:ext>
            </a:extLst>
          </p:cNvPr>
          <p:cNvSpPr/>
          <p:nvPr/>
        </p:nvSpPr>
        <p:spPr>
          <a:xfrm>
            <a:off x="3256970" y="3682512"/>
            <a:ext cx="1170633"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dirty="0">
                <a:latin typeface="Century Gothic" panose="020B0502020202020204" pitchFamily="34" charset="0"/>
              </a:rPr>
              <a:t>Deutsch</a:t>
            </a:r>
          </a:p>
        </p:txBody>
      </p:sp>
      <p:sp>
        <p:nvSpPr>
          <p:cNvPr id="24" name="Rectangle: Rounded Corners 23">
            <a:extLst>
              <a:ext uri="{FF2B5EF4-FFF2-40B4-BE49-F238E27FC236}">
                <a16:creationId xmlns:a16="http://schemas.microsoft.com/office/drawing/2014/main" id="{AC61E75E-6964-4609-9A23-8286343C08E0}"/>
              </a:ext>
            </a:extLst>
          </p:cNvPr>
          <p:cNvSpPr/>
          <p:nvPr/>
        </p:nvSpPr>
        <p:spPr>
          <a:xfrm>
            <a:off x="7033628" y="5981499"/>
            <a:ext cx="4923698"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Literatur</a:t>
            </a:r>
            <a:r>
              <a:rPr lang="en-GB" sz="2000" dirty="0">
                <a:latin typeface="Century Gothic" panose="020B0502020202020204" pitchFamily="34" charset="0"/>
              </a:rPr>
              <a:t> </a:t>
            </a:r>
            <a:r>
              <a:rPr lang="en-GB" sz="2000" dirty="0" err="1">
                <a:latin typeface="Century Gothic" panose="020B0502020202020204" pitchFamily="34" charset="0"/>
              </a:rPr>
              <a:t>mit</a:t>
            </a:r>
            <a:r>
              <a:rPr lang="en-GB" sz="2000" dirty="0">
                <a:latin typeface="Century Gothic" panose="020B0502020202020204" pitchFamily="34" charset="0"/>
              </a:rPr>
              <a:t> </a:t>
            </a:r>
            <a:r>
              <a:rPr lang="en-GB" sz="2000" dirty="0" err="1">
                <a:latin typeface="Century Gothic" panose="020B0502020202020204" pitchFamily="34" charset="0"/>
              </a:rPr>
              <a:t>dem</a:t>
            </a:r>
            <a:r>
              <a:rPr lang="en-GB" sz="2000" dirty="0">
                <a:latin typeface="Century Gothic" panose="020B0502020202020204" pitchFamily="34" charset="0"/>
              </a:rPr>
              <a:t> </a:t>
            </a:r>
            <a:r>
              <a:rPr lang="en-GB" sz="2000" dirty="0" err="1">
                <a:latin typeface="Century Gothic" panose="020B0502020202020204" pitchFamily="34" charset="0"/>
              </a:rPr>
              <a:t>Thema</a:t>
            </a:r>
            <a:r>
              <a:rPr lang="en-GB" sz="2000" dirty="0">
                <a:latin typeface="Century Gothic" panose="020B0502020202020204" pitchFamily="34" charset="0"/>
              </a:rPr>
              <a:t> ‘Migration’</a:t>
            </a:r>
          </a:p>
        </p:txBody>
      </p:sp>
      <p:sp>
        <p:nvSpPr>
          <p:cNvPr id="16" name="Speech Bubble: Rectangle with Corners Rounded 15">
            <a:extLst>
              <a:ext uri="{FF2B5EF4-FFF2-40B4-BE49-F238E27FC236}">
                <a16:creationId xmlns:a16="http://schemas.microsoft.com/office/drawing/2014/main" id="{23F684BE-9B99-4405-ADA5-B7F3470D885C}"/>
              </a:ext>
            </a:extLst>
          </p:cNvPr>
          <p:cNvSpPr/>
          <p:nvPr/>
        </p:nvSpPr>
        <p:spPr>
          <a:xfrm>
            <a:off x="682812" y="2231241"/>
            <a:ext cx="4300228" cy="2505075"/>
          </a:xfrm>
          <a:prstGeom prst="wedgeRoundRectCallout">
            <a:avLst>
              <a:gd name="adj1" fmla="val 20059"/>
              <a:gd name="adj2" fmla="val 63623"/>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Leipzig liegt im Bundesland Sachsen, das früher ein Teil der DDR war. Die Stadt ist ein historisches Kulturzentrum</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und hat berühmte Universitäten für Handel* und auch für Musik.</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043F6D5B-FB14-4E6A-B3D8-DE8C1D92540A}"/>
              </a:ext>
            </a:extLst>
          </p:cNvPr>
          <p:cNvSpPr/>
          <p:nvPr/>
        </p:nvSpPr>
        <p:spPr>
          <a:xfrm>
            <a:off x="90532" y="4472417"/>
            <a:ext cx="2300976" cy="648317"/>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Handel –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business, trade</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C65664CF-729B-41C0-86BF-EDC0A563A077}"/>
              </a:ext>
            </a:extLst>
          </p:cNvPr>
          <p:cNvSpPr/>
          <p:nvPr/>
        </p:nvSpPr>
        <p:spPr>
          <a:xfrm>
            <a:off x="4133387" y="207669"/>
            <a:ext cx="2300976" cy="648317"/>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Heimat – homeland</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173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19" grpId="0" animBg="1"/>
      <p:bldP spid="20" grpId="0" animBg="1"/>
      <p:bldP spid="21" grpId="0" animBg="1"/>
      <p:bldP spid="22" grpId="0" animBg="1"/>
      <p:bldP spid="23" grpId="0" animBg="1"/>
      <p:bldP spid="24" grpId="0" animBg="1"/>
      <p:bldP spid="16"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32145" cy="707849"/>
          </a:xfrm>
        </p:spPr>
        <p:txBody>
          <a:bodyPr>
            <a:normAutofit/>
          </a:bodyPr>
          <a:lstStyle/>
          <a:p>
            <a:r>
              <a:rPr lang="en-GB" sz="3600" b="1" dirty="0" err="1">
                <a:solidFill>
                  <a:schemeClr val="bg1"/>
                </a:solidFill>
              </a:rPr>
              <a:t>Seiltanz</a:t>
            </a:r>
            <a:r>
              <a:rPr lang="en-GB" sz="3600" b="1" dirty="0">
                <a:solidFill>
                  <a:schemeClr val="bg1"/>
                </a:solidFill>
              </a:rPr>
              <a:t> – Adel </a:t>
            </a:r>
            <a:r>
              <a:rPr lang="en-GB" sz="3600" b="1" dirty="0" err="1">
                <a:solidFill>
                  <a:schemeClr val="bg1"/>
                </a:solidFill>
              </a:rPr>
              <a:t>Karasholi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6393436" y="668417"/>
            <a:ext cx="5798564" cy="46166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Hör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zu</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Schreib</a:t>
            </a:r>
            <a:r>
              <a:rPr lang="en-US" sz="2400" dirty="0">
                <a:solidFill>
                  <a:schemeClr val="accent5">
                    <a:lumMod val="50000"/>
                  </a:schemeClr>
                </a:solidFill>
                <a:latin typeface="Century Gothic" panose="020B0502020202020204" pitchFamily="34" charset="0"/>
              </a:rPr>
              <a:t> die </a:t>
            </a:r>
            <a:r>
              <a:rPr lang="en-US" sz="2400" dirty="0" err="1">
                <a:solidFill>
                  <a:schemeClr val="accent5">
                    <a:lumMod val="50000"/>
                  </a:schemeClr>
                </a:solidFill>
                <a:latin typeface="Century Gothic" panose="020B0502020202020204" pitchFamily="34" charset="0"/>
              </a:rPr>
              <a:t>Wörter</a:t>
            </a:r>
            <a:r>
              <a:rPr lang="en-US" sz="2400" dirty="0">
                <a:solidFill>
                  <a:schemeClr val="accent5">
                    <a:lumMod val="50000"/>
                  </a:schemeClr>
                </a:solidFill>
                <a:latin typeface="Century Gothic" panose="020B0502020202020204" pitchFamily="34" charset="0"/>
              </a:rPr>
              <a:t>, die </a:t>
            </a:r>
            <a:r>
              <a:rPr lang="en-US" sz="2400" dirty="0" err="1">
                <a:solidFill>
                  <a:schemeClr val="accent5">
                    <a:lumMod val="50000"/>
                  </a:schemeClr>
                </a:solidFill>
                <a:latin typeface="Century Gothic" panose="020B0502020202020204" pitchFamily="34" charset="0"/>
              </a:rPr>
              <a:t>fehlen</a:t>
            </a:r>
            <a:r>
              <a:rPr lang="en-US" sz="2400" dirty="0">
                <a:solidFill>
                  <a:schemeClr val="accent5">
                    <a:lumMod val="50000"/>
                  </a:schemeClr>
                </a:solidFill>
                <a:latin typeface="Century Gothic" panose="020B0502020202020204" pitchFamily="34" charset="0"/>
              </a:rPr>
              <a:t>.</a:t>
            </a:r>
          </a:p>
        </p:txBody>
      </p:sp>
      <p:sp>
        <p:nvSpPr>
          <p:cNvPr id="2" name="Rectangle 1">
            <a:extLst>
              <a:ext uri="{FF2B5EF4-FFF2-40B4-BE49-F238E27FC236}">
                <a16:creationId xmlns:a16="http://schemas.microsoft.com/office/drawing/2014/main" id="{7F813C76-CEE8-4FF4-A17D-8F65331BFEE2}"/>
              </a:ext>
            </a:extLst>
          </p:cNvPr>
          <p:cNvSpPr/>
          <p:nvPr/>
        </p:nvSpPr>
        <p:spPr>
          <a:xfrm>
            <a:off x="355600" y="1905506"/>
            <a:ext cx="6037836" cy="3046988"/>
          </a:xfrm>
          <a:prstGeom prst="rect">
            <a:avLst/>
          </a:prstGeom>
        </p:spPr>
        <p:txBody>
          <a:bodyPr wrap="square">
            <a:spAutoFit/>
          </a:bodyPr>
          <a:lstStyle/>
          <a:p>
            <a:r>
              <a:rPr lang="de-DE" sz="2400" dirty="0">
                <a:solidFill>
                  <a:srgbClr val="002060"/>
                </a:solidFill>
                <a:latin typeface="Century Gothic" panose="020B0502020202020204" pitchFamily="34" charset="0"/>
              </a:rPr>
              <a:t>Und also sprach Abdulla zu mir</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  Fremde   ist zu deiner Rechten</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Und zu deiner       Linken  ist Fremde</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Denn du tanzt auf einem      Seil</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Und er sprach</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Die Frage steht der Frage im      Wege</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Die     Antwort der Antwort desgleichen</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Denn du     tanzt  auf einem Seil</a:t>
            </a:r>
          </a:p>
        </p:txBody>
      </p:sp>
      <p:sp>
        <p:nvSpPr>
          <p:cNvPr id="7" name="Rectangle 6">
            <a:extLst>
              <a:ext uri="{FF2B5EF4-FFF2-40B4-BE49-F238E27FC236}">
                <a16:creationId xmlns:a16="http://schemas.microsoft.com/office/drawing/2014/main" id="{74C92AAA-A148-4888-BA50-280DC80F44FE}"/>
              </a:ext>
            </a:extLst>
          </p:cNvPr>
          <p:cNvSpPr/>
          <p:nvPr/>
        </p:nvSpPr>
        <p:spPr>
          <a:xfrm>
            <a:off x="6583528" y="3025518"/>
            <a:ext cx="5608472" cy="3416320"/>
          </a:xfrm>
          <a:prstGeom prst="rect">
            <a:avLst/>
          </a:prstGeom>
        </p:spPr>
        <p:txBody>
          <a:bodyPr wrap="square">
            <a:spAutoFit/>
          </a:bodyPr>
          <a:lstStyle/>
          <a:p>
            <a:r>
              <a:rPr lang="de-DE" sz="2400" dirty="0">
                <a:solidFill>
                  <a:srgbClr val="002060"/>
                </a:solidFill>
                <a:latin typeface="Century Gothic" panose="020B0502020202020204" pitchFamily="34" charset="0"/>
              </a:rPr>
              <a:t>Und er      sprach</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Weder der Osten ist Osten</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Noch der      Westen Westen in dir</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Denn du tanzt auf einem Seil</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Und er sprach</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Schlie</a:t>
            </a:r>
            <a:r>
              <a:rPr lang="en-GB" sz="2400" dirty="0">
                <a:solidFill>
                  <a:srgbClr val="002060"/>
                </a:solidFill>
                <a:latin typeface="Century Gothic" panose="020B0502020202020204" pitchFamily="34" charset="0"/>
              </a:rPr>
              <a:t>ß</a:t>
            </a:r>
            <a:r>
              <a:rPr lang="de-DE" sz="2400" dirty="0">
                <a:solidFill>
                  <a:srgbClr val="002060"/>
                </a:solidFill>
                <a:latin typeface="Century Gothic" panose="020B0502020202020204" pitchFamily="34" charset="0"/>
              </a:rPr>
              <a:t>e deine Augen</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Und laufe so       schnell du laufen kannst</a:t>
            </a:r>
            <a:br>
              <a:rPr lang="de-DE" sz="2400" dirty="0">
                <a:solidFill>
                  <a:srgbClr val="002060"/>
                </a:solidFill>
                <a:latin typeface="Century Gothic" panose="020B0502020202020204" pitchFamily="34" charset="0"/>
              </a:rPr>
            </a:br>
            <a:r>
              <a:rPr lang="de-DE" sz="2400" dirty="0">
                <a:solidFill>
                  <a:srgbClr val="002060"/>
                </a:solidFill>
                <a:latin typeface="Century Gothic" panose="020B0502020202020204" pitchFamily="34" charset="0"/>
              </a:rPr>
              <a:t>Denn du tanzt auf einem Seil</a:t>
            </a:r>
            <a:endParaRPr lang="en-GB" sz="2400" dirty="0">
              <a:latin typeface="Century Gothic" panose="020B0502020202020204" pitchFamily="34" charset="0"/>
            </a:endParaRPr>
          </a:p>
        </p:txBody>
      </p:sp>
      <p:sp>
        <p:nvSpPr>
          <p:cNvPr id="8" name="Oval 7">
            <a:extLst>
              <a:ext uri="{FF2B5EF4-FFF2-40B4-BE49-F238E27FC236}">
                <a16:creationId xmlns:a16="http://schemas.microsoft.com/office/drawing/2014/main" id="{1054B6D3-BB4E-49CF-8EB8-B850BE33D445}"/>
              </a:ext>
            </a:extLst>
          </p:cNvPr>
          <p:cNvSpPr/>
          <p:nvPr/>
        </p:nvSpPr>
        <p:spPr>
          <a:xfrm>
            <a:off x="112293" y="226805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a:t>
            </a:r>
          </a:p>
        </p:txBody>
      </p:sp>
      <p:sp>
        <p:nvSpPr>
          <p:cNvPr id="9" name="Oval 8">
            <a:extLst>
              <a:ext uri="{FF2B5EF4-FFF2-40B4-BE49-F238E27FC236}">
                <a16:creationId xmlns:a16="http://schemas.microsoft.com/office/drawing/2014/main" id="{9E2B07CF-CB0A-400A-BB33-E86B7D02ADEC}"/>
              </a:ext>
            </a:extLst>
          </p:cNvPr>
          <p:cNvSpPr/>
          <p:nvPr/>
        </p:nvSpPr>
        <p:spPr>
          <a:xfrm>
            <a:off x="2560472" y="2722986"/>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2</a:t>
            </a:r>
          </a:p>
        </p:txBody>
      </p:sp>
      <p:sp>
        <p:nvSpPr>
          <p:cNvPr id="10" name="Oval 9">
            <a:extLst>
              <a:ext uri="{FF2B5EF4-FFF2-40B4-BE49-F238E27FC236}">
                <a16:creationId xmlns:a16="http://schemas.microsoft.com/office/drawing/2014/main" id="{12973E15-A64C-448A-AA20-4025EA1F79C0}"/>
              </a:ext>
            </a:extLst>
          </p:cNvPr>
          <p:cNvSpPr/>
          <p:nvPr/>
        </p:nvSpPr>
        <p:spPr>
          <a:xfrm>
            <a:off x="4164291" y="3082298"/>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3</a:t>
            </a:r>
          </a:p>
        </p:txBody>
      </p:sp>
      <p:sp>
        <p:nvSpPr>
          <p:cNvPr id="11" name="Oval 10">
            <a:extLst>
              <a:ext uri="{FF2B5EF4-FFF2-40B4-BE49-F238E27FC236}">
                <a16:creationId xmlns:a16="http://schemas.microsoft.com/office/drawing/2014/main" id="{B46C15DF-DFD8-47BA-B76F-1FA728A6CC42}"/>
              </a:ext>
            </a:extLst>
          </p:cNvPr>
          <p:cNvSpPr/>
          <p:nvPr/>
        </p:nvSpPr>
        <p:spPr>
          <a:xfrm>
            <a:off x="4681527" y="379205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4</a:t>
            </a:r>
          </a:p>
        </p:txBody>
      </p:sp>
      <p:sp>
        <p:nvSpPr>
          <p:cNvPr id="12" name="Oval 11">
            <a:extLst>
              <a:ext uri="{FF2B5EF4-FFF2-40B4-BE49-F238E27FC236}">
                <a16:creationId xmlns:a16="http://schemas.microsoft.com/office/drawing/2014/main" id="{BF086C71-AAD4-4282-8F79-85F936D542D4}"/>
              </a:ext>
            </a:extLst>
          </p:cNvPr>
          <p:cNvSpPr/>
          <p:nvPr/>
        </p:nvSpPr>
        <p:spPr>
          <a:xfrm>
            <a:off x="942109" y="4177205"/>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5</a:t>
            </a:r>
          </a:p>
        </p:txBody>
      </p:sp>
      <p:sp>
        <p:nvSpPr>
          <p:cNvPr id="13" name="Oval 12">
            <a:extLst>
              <a:ext uri="{FF2B5EF4-FFF2-40B4-BE49-F238E27FC236}">
                <a16:creationId xmlns:a16="http://schemas.microsoft.com/office/drawing/2014/main" id="{2925BC66-5D91-4485-AA47-42435D17CCD2}"/>
              </a:ext>
            </a:extLst>
          </p:cNvPr>
          <p:cNvSpPr/>
          <p:nvPr/>
        </p:nvSpPr>
        <p:spPr>
          <a:xfrm>
            <a:off x="1747982" y="4543063"/>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6</a:t>
            </a:r>
          </a:p>
        </p:txBody>
      </p:sp>
      <p:pic>
        <p:nvPicPr>
          <p:cNvPr id="16" name="Picture 15">
            <a:extLst>
              <a:ext uri="{FF2B5EF4-FFF2-40B4-BE49-F238E27FC236}">
                <a16:creationId xmlns:a16="http://schemas.microsoft.com/office/drawing/2014/main" id="{0AA5B997-289C-41DC-AB11-B4385C52A4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5899" y="1163991"/>
            <a:ext cx="2741427" cy="1827618"/>
          </a:xfrm>
          <a:prstGeom prst="rect">
            <a:avLst/>
          </a:prstGeom>
        </p:spPr>
      </p:pic>
      <p:sp>
        <p:nvSpPr>
          <p:cNvPr id="19" name="Oval 18">
            <a:extLst>
              <a:ext uri="{FF2B5EF4-FFF2-40B4-BE49-F238E27FC236}">
                <a16:creationId xmlns:a16="http://schemas.microsoft.com/office/drawing/2014/main" id="{1196ABDE-D15B-4F2D-9D16-CD058BBE86EB}"/>
              </a:ext>
            </a:extLst>
          </p:cNvPr>
          <p:cNvSpPr/>
          <p:nvPr/>
        </p:nvSpPr>
        <p:spPr>
          <a:xfrm>
            <a:off x="7740987" y="3114711"/>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7</a:t>
            </a:r>
          </a:p>
        </p:txBody>
      </p:sp>
      <p:sp>
        <p:nvSpPr>
          <p:cNvPr id="20" name="Oval 19">
            <a:extLst>
              <a:ext uri="{FF2B5EF4-FFF2-40B4-BE49-F238E27FC236}">
                <a16:creationId xmlns:a16="http://schemas.microsoft.com/office/drawing/2014/main" id="{66F7814B-A1F3-42A1-A305-8A626742DB91}"/>
              </a:ext>
            </a:extLst>
          </p:cNvPr>
          <p:cNvSpPr/>
          <p:nvPr/>
        </p:nvSpPr>
        <p:spPr>
          <a:xfrm>
            <a:off x="6281143" y="3489520"/>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8</a:t>
            </a:r>
          </a:p>
        </p:txBody>
      </p:sp>
      <p:sp>
        <p:nvSpPr>
          <p:cNvPr id="21" name="Oval 20">
            <a:extLst>
              <a:ext uri="{FF2B5EF4-FFF2-40B4-BE49-F238E27FC236}">
                <a16:creationId xmlns:a16="http://schemas.microsoft.com/office/drawing/2014/main" id="{B921BD4C-0B92-40CF-BBAB-29DBB985578C}"/>
              </a:ext>
            </a:extLst>
          </p:cNvPr>
          <p:cNvSpPr/>
          <p:nvPr/>
        </p:nvSpPr>
        <p:spPr>
          <a:xfrm>
            <a:off x="8165862" y="3846963"/>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9</a:t>
            </a:r>
          </a:p>
        </p:txBody>
      </p:sp>
      <p:sp>
        <p:nvSpPr>
          <p:cNvPr id="22" name="Oval 21">
            <a:extLst>
              <a:ext uri="{FF2B5EF4-FFF2-40B4-BE49-F238E27FC236}">
                <a16:creationId xmlns:a16="http://schemas.microsoft.com/office/drawing/2014/main" id="{95C0D620-B7B6-4996-AB03-638B0A00F528}"/>
              </a:ext>
            </a:extLst>
          </p:cNvPr>
          <p:cNvSpPr/>
          <p:nvPr/>
        </p:nvSpPr>
        <p:spPr>
          <a:xfrm>
            <a:off x="6096000" y="4935144"/>
            <a:ext cx="487528" cy="340600"/>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latin typeface="Century Gothic" panose="020B0502020202020204" pitchFamily="34" charset="0"/>
              </a:rPr>
              <a:t>10</a:t>
            </a:r>
          </a:p>
        </p:txBody>
      </p:sp>
      <p:sp>
        <p:nvSpPr>
          <p:cNvPr id="23" name="Oval 22">
            <a:extLst>
              <a:ext uri="{FF2B5EF4-FFF2-40B4-BE49-F238E27FC236}">
                <a16:creationId xmlns:a16="http://schemas.microsoft.com/office/drawing/2014/main" id="{A9D77EE0-B382-428D-BD74-23C8D001B575}"/>
              </a:ext>
            </a:extLst>
          </p:cNvPr>
          <p:cNvSpPr/>
          <p:nvPr/>
        </p:nvSpPr>
        <p:spPr>
          <a:xfrm>
            <a:off x="8543719" y="5275744"/>
            <a:ext cx="487528" cy="340600"/>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latin typeface="Century Gothic" panose="020B0502020202020204" pitchFamily="34" charset="0"/>
              </a:rPr>
              <a:t>11</a:t>
            </a:r>
          </a:p>
        </p:txBody>
      </p:sp>
      <p:sp>
        <p:nvSpPr>
          <p:cNvPr id="24" name="Oval 23">
            <a:extLst>
              <a:ext uri="{FF2B5EF4-FFF2-40B4-BE49-F238E27FC236}">
                <a16:creationId xmlns:a16="http://schemas.microsoft.com/office/drawing/2014/main" id="{88DC70A0-2C15-4FC3-BECC-01FFBC5ADD8B}"/>
              </a:ext>
            </a:extLst>
          </p:cNvPr>
          <p:cNvSpPr/>
          <p:nvPr/>
        </p:nvSpPr>
        <p:spPr>
          <a:xfrm>
            <a:off x="6154037" y="6002701"/>
            <a:ext cx="487528" cy="340600"/>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latin typeface="Century Gothic" panose="020B0502020202020204" pitchFamily="34" charset="0"/>
              </a:rPr>
              <a:t>12</a:t>
            </a:r>
          </a:p>
        </p:txBody>
      </p:sp>
      <p:sp>
        <p:nvSpPr>
          <p:cNvPr id="25" name="Rectangle: Rounded Corners 24">
            <a:extLst>
              <a:ext uri="{FF2B5EF4-FFF2-40B4-BE49-F238E27FC236}">
                <a16:creationId xmlns:a16="http://schemas.microsoft.com/office/drawing/2014/main" id="{28D81020-F7D8-4FFD-AD0A-4833265EC333}"/>
              </a:ext>
            </a:extLst>
          </p:cNvPr>
          <p:cNvSpPr/>
          <p:nvPr/>
        </p:nvSpPr>
        <p:spPr>
          <a:xfrm>
            <a:off x="581891" y="2268052"/>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26" name="Rectangle: Rounded Corners 25">
            <a:extLst>
              <a:ext uri="{FF2B5EF4-FFF2-40B4-BE49-F238E27FC236}">
                <a16:creationId xmlns:a16="http://schemas.microsoft.com/office/drawing/2014/main" id="{B50DA0FE-1594-4F55-9BA4-93A9CF055FB6}"/>
              </a:ext>
            </a:extLst>
          </p:cNvPr>
          <p:cNvSpPr/>
          <p:nvPr/>
        </p:nvSpPr>
        <p:spPr>
          <a:xfrm>
            <a:off x="2939163" y="2636391"/>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27" name="Rectangle: Rounded Corners 26">
            <a:extLst>
              <a:ext uri="{FF2B5EF4-FFF2-40B4-BE49-F238E27FC236}">
                <a16:creationId xmlns:a16="http://schemas.microsoft.com/office/drawing/2014/main" id="{51D121CD-3A5D-42B1-99C0-281E18FBD100}"/>
              </a:ext>
            </a:extLst>
          </p:cNvPr>
          <p:cNvSpPr/>
          <p:nvPr/>
        </p:nvSpPr>
        <p:spPr>
          <a:xfrm>
            <a:off x="4619646" y="2999273"/>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28" name="Rectangle: Rounded Corners 27">
            <a:extLst>
              <a:ext uri="{FF2B5EF4-FFF2-40B4-BE49-F238E27FC236}">
                <a16:creationId xmlns:a16="http://schemas.microsoft.com/office/drawing/2014/main" id="{DE36790F-7942-476D-9B70-4BF54F93A5C4}"/>
              </a:ext>
            </a:extLst>
          </p:cNvPr>
          <p:cNvSpPr/>
          <p:nvPr/>
        </p:nvSpPr>
        <p:spPr>
          <a:xfrm>
            <a:off x="5076089" y="3752798"/>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29" name="Rectangle: Rounded Corners 28">
            <a:extLst>
              <a:ext uri="{FF2B5EF4-FFF2-40B4-BE49-F238E27FC236}">
                <a16:creationId xmlns:a16="http://schemas.microsoft.com/office/drawing/2014/main" id="{E0DA935C-C0AF-42F5-BBF2-49F13B4EC838}"/>
              </a:ext>
            </a:extLst>
          </p:cNvPr>
          <p:cNvSpPr/>
          <p:nvPr/>
        </p:nvSpPr>
        <p:spPr>
          <a:xfrm>
            <a:off x="1342736" y="4156957"/>
            <a:ext cx="1166091" cy="3728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30" name="Rectangle: Rounded Corners 29">
            <a:extLst>
              <a:ext uri="{FF2B5EF4-FFF2-40B4-BE49-F238E27FC236}">
                <a16:creationId xmlns:a16="http://schemas.microsoft.com/office/drawing/2014/main" id="{81E6F008-1A3E-4A06-AC42-50DF9B5875A7}"/>
              </a:ext>
            </a:extLst>
          </p:cNvPr>
          <p:cNvSpPr/>
          <p:nvPr/>
        </p:nvSpPr>
        <p:spPr>
          <a:xfrm>
            <a:off x="2103582" y="4525296"/>
            <a:ext cx="83558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a:t>
            </a:r>
          </a:p>
        </p:txBody>
      </p:sp>
      <p:sp>
        <p:nvSpPr>
          <p:cNvPr id="31" name="Rectangle: Rounded Corners 30">
            <a:extLst>
              <a:ext uri="{FF2B5EF4-FFF2-40B4-BE49-F238E27FC236}">
                <a16:creationId xmlns:a16="http://schemas.microsoft.com/office/drawing/2014/main" id="{2D9CCDEB-872F-4E4C-8AD1-3AC811112DF4}"/>
              </a:ext>
            </a:extLst>
          </p:cNvPr>
          <p:cNvSpPr/>
          <p:nvPr/>
        </p:nvSpPr>
        <p:spPr>
          <a:xfrm>
            <a:off x="8165862" y="3034653"/>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32" name="Rectangle: Rounded Corners 31">
            <a:extLst>
              <a:ext uri="{FF2B5EF4-FFF2-40B4-BE49-F238E27FC236}">
                <a16:creationId xmlns:a16="http://schemas.microsoft.com/office/drawing/2014/main" id="{F34D9761-D7B0-44D2-8D4A-BEE84B71AA63}"/>
              </a:ext>
            </a:extLst>
          </p:cNvPr>
          <p:cNvSpPr/>
          <p:nvPr/>
        </p:nvSpPr>
        <p:spPr>
          <a:xfrm>
            <a:off x="6687438" y="3447396"/>
            <a:ext cx="94466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33" name="Rectangle: Rounded Corners 32">
            <a:extLst>
              <a:ext uri="{FF2B5EF4-FFF2-40B4-BE49-F238E27FC236}">
                <a16:creationId xmlns:a16="http://schemas.microsoft.com/office/drawing/2014/main" id="{49EB6C99-5B4D-4BE0-A90F-36A9F3FB0311}"/>
              </a:ext>
            </a:extLst>
          </p:cNvPr>
          <p:cNvSpPr/>
          <p:nvPr/>
        </p:nvSpPr>
        <p:spPr>
          <a:xfrm>
            <a:off x="8572958" y="3792052"/>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34" name="Rectangle: Rounded Corners 33">
            <a:extLst>
              <a:ext uri="{FF2B5EF4-FFF2-40B4-BE49-F238E27FC236}">
                <a16:creationId xmlns:a16="http://schemas.microsoft.com/office/drawing/2014/main" id="{0C67510A-0D87-40E5-95AF-9B8D137D86C5}"/>
              </a:ext>
            </a:extLst>
          </p:cNvPr>
          <p:cNvSpPr/>
          <p:nvPr/>
        </p:nvSpPr>
        <p:spPr>
          <a:xfrm>
            <a:off x="6666761" y="4885841"/>
            <a:ext cx="1271894"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35" name="Rectangle: Rounded Corners 34">
            <a:extLst>
              <a:ext uri="{FF2B5EF4-FFF2-40B4-BE49-F238E27FC236}">
                <a16:creationId xmlns:a16="http://schemas.microsoft.com/office/drawing/2014/main" id="{219BA0F8-02FE-44BE-935B-9ED82DF1AEA7}"/>
              </a:ext>
            </a:extLst>
          </p:cNvPr>
          <p:cNvSpPr/>
          <p:nvPr/>
        </p:nvSpPr>
        <p:spPr>
          <a:xfrm>
            <a:off x="9053265" y="5281266"/>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36" name="Rectangle: Rounded Corners 35">
            <a:extLst>
              <a:ext uri="{FF2B5EF4-FFF2-40B4-BE49-F238E27FC236}">
                <a16:creationId xmlns:a16="http://schemas.microsoft.com/office/drawing/2014/main" id="{37889BF0-98F0-4100-91D9-8E36A9769D2F}"/>
              </a:ext>
            </a:extLst>
          </p:cNvPr>
          <p:cNvSpPr/>
          <p:nvPr/>
        </p:nvSpPr>
        <p:spPr>
          <a:xfrm>
            <a:off x="6666762" y="6037723"/>
            <a:ext cx="814694" cy="2865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a:t>
            </a:r>
          </a:p>
        </p:txBody>
      </p:sp>
      <p:pic>
        <p:nvPicPr>
          <p:cNvPr id="14" name="9.2.2.1 Slide 10 Seiltanz">
            <a:hlinkClick r:id="" action="ppaction://media"/>
            <a:extLst>
              <a:ext uri="{FF2B5EF4-FFF2-40B4-BE49-F238E27FC236}">
                <a16:creationId xmlns:a16="http://schemas.microsoft.com/office/drawing/2014/main" id="{377873B6-2467-47E0-ADE4-81E9A04170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9692" y="1593794"/>
            <a:ext cx="869950" cy="869950"/>
          </a:xfrm>
          <a:prstGeom prst="rect">
            <a:avLst/>
          </a:prstGeom>
        </p:spPr>
      </p:pic>
    </p:spTree>
    <p:extLst>
      <p:ext uri="{BB962C8B-B14F-4D97-AF65-F5344CB8AC3E}">
        <p14:creationId xmlns:p14="http://schemas.microsoft.com/office/powerpoint/2010/main" val="20537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4"/>
                </p:tgtEl>
              </p:cMediaNode>
            </p:audio>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4963886" cy="707849"/>
          </a:xfrm>
        </p:spPr>
        <p:txBody>
          <a:bodyPr>
            <a:normAutofit/>
          </a:bodyPr>
          <a:lstStyle/>
          <a:p>
            <a:r>
              <a:rPr lang="en-GB" sz="3600" b="1" dirty="0" err="1">
                <a:solidFill>
                  <a:schemeClr val="bg1"/>
                </a:solidFill>
              </a:rPr>
              <a:t>Syrier</a:t>
            </a:r>
            <a:r>
              <a:rPr lang="en-GB" sz="3600" b="1" dirty="0">
                <a:solidFill>
                  <a:schemeClr val="bg1"/>
                </a:solidFill>
              </a:rPr>
              <a:t> in Deutschland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2012000"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Lies den Text. </a:t>
            </a:r>
            <a:r>
              <a:rPr lang="en-US" sz="2400" dirty="0" err="1">
                <a:solidFill>
                  <a:schemeClr val="accent5">
                    <a:lumMod val="50000"/>
                  </a:schemeClr>
                </a:solidFill>
                <a:latin typeface="Century Gothic" panose="020B0502020202020204" pitchFamily="34" charset="0"/>
              </a:rPr>
              <a:t>Schreib</a:t>
            </a:r>
            <a:r>
              <a:rPr lang="en-US" sz="2400" dirty="0">
                <a:solidFill>
                  <a:schemeClr val="accent5">
                    <a:lumMod val="50000"/>
                  </a:schemeClr>
                </a:solidFill>
                <a:latin typeface="Century Gothic" panose="020B0502020202020204" pitchFamily="34" charset="0"/>
              </a:rPr>
              <a:t> 1-9 und </a:t>
            </a:r>
            <a:r>
              <a:rPr lang="en-US" sz="2400" dirty="0" err="1">
                <a:solidFill>
                  <a:schemeClr val="accent5">
                    <a:lumMod val="50000"/>
                  </a:schemeClr>
                </a:solidFill>
                <a:latin typeface="Century Gothic" panose="020B0502020202020204" pitchFamily="34" charset="0"/>
              </a:rPr>
              <a:t>ein</a:t>
            </a:r>
            <a:r>
              <a:rPr lang="en-US" sz="2400" dirty="0">
                <a:solidFill>
                  <a:schemeClr val="accent5">
                    <a:lumMod val="50000"/>
                  </a:schemeClr>
                </a:solidFill>
                <a:latin typeface="Century Gothic" panose="020B0502020202020204" pitchFamily="34" charset="0"/>
              </a:rPr>
              <a:t> Synonym </a:t>
            </a:r>
            <a:r>
              <a:rPr lang="en-US" sz="2400" dirty="0" err="1">
                <a:solidFill>
                  <a:schemeClr val="accent5">
                    <a:lumMod val="50000"/>
                  </a:schemeClr>
                </a:solidFill>
                <a:latin typeface="Century Gothic" panose="020B0502020202020204" pitchFamily="34" charset="0"/>
              </a:rPr>
              <a:t>aus</a:t>
            </a:r>
            <a:r>
              <a:rPr lang="en-US" sz="2400" dirty="0">
                <a:solidFill>
                  <a:schemeClr val="accent5">
                    <a:lumMod val="50000"/>
                  </a:schemeClr>
                </a:solidFill>
                <a:latin typeface="Century Gothic" panose="020B0502020202020204" pitchFamily="34" charset="0"/>
              </a:rPr>
              <a:t> der </a:t>
            </a:r>
            <a:r>
              <a:rPr lang="en-US" sz="2400" dirty="0" err="1">
                <a:solidFill>
                  <a:schemeClr val="accent5">
                    <a:lumMod val="50000"/>
                  </a:schemeClr>
                </a:solidFill>
                <a:latin typeface="Century Gothic" panose="020B0502020202020204" pitchFamily="34" charset="0"/>
              </a:rPr>
              <a:t>Liste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für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jedes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blaue</a:t>
            </a:r>
            <a:r>
              <a:rPr lang="en-US" sz="2400" dirty="0">
                <a:solidFill>
                  <a:schemeClr val="accent5">
                    <a:lumMod val="50000"/>
                  </a:schemeClr>
                </a:solidFill>
                <a:latin typeface="Century Gothic" panose="020B0502020202020204" pitchFamily="34" charset="0"/>
              </a:rPr>
              <a:t> Wort. </a:t>
            </a:r>
          </a:p>
        </p:txBody>
      </p:sp>
      <p:sp>
        <p:nvSpPr>
          <p:cNvPr id="7" name="TextBox 6">
            <a:extLst>
              <a:ext uri="{FF2B5EF4-FFF2-40B4-BE49-F238E27FC236}">
                <a16:creationId xmlns:a16="http://schemas.microsoft.com/office/drawing/2014/main" id="{2A383DB3-8B1D-44E2-8007-6696656876B2}"/>
              </a:ext>
            </a:extLst>
          </p:cNvPr>
          <p:cNvSpPr txBox="1"/>
          <p:nvPr/>
        </p:nvSpPr>
        <p:spPr>
          <a:xfrm>
            <a:off x="1126088" y="2422680"/>
            <a:ext cx="10515601" cy="2677656"/>
          </a:xfrm>
          <a:prstGeom prst="rect">
            <a:avLst/>
          </a:prstGeom>
          <a:solidFill>
            <a:schemeClr val="bg1"/>
          </a:solidFill>
          <a:ln>
            <a:solidFill>
              <a:srgbClr val="115076"/>
            </a:solidFill>
          </a:ln>
        </p:spPr>
        <p:txBody>
          <a:bodyPr wrap="square" rtlCol="0">
            <a:spAutoFit/>
          </a:bodyPr>
          <a:lstStyle/>
          <a:p>
            <a:r>
              <a:rPr lang="en-GB" sz="2400" dirty="0" err="1">
                <a:solidFill>
                  <a:srgbClr val="002060"/>
                </a:solidFill>
                <a:highlight>
                  <a:srgbClr val="D1DFEF"/>
                </a:highlight>
                <a:latin typeface="Century Gothic" panose="020B0502020202020204" pitchFamily="34" charset="0"/>
              </a:rPr>
              <a:t>Zur</a:t>
            </a:r>
            <a:r>
              <a:rPr lang="en-GB" sz="2400" dirty="0">
                <a:solidFill>
                  <a:srgbClr val="002060"/>
                </a:solidFill>
                <a:highlight>
                  <a:srgbClr val="D1DFEF"/>
                </a:highlight>
                <a:latin typeface="Century Gothic" panose="020B0502020202020204" pitchFamily="34" charset="0"/>
              </a:rPr>
              <a:t> Zeit </a:t>
            </a:r>
            <a:r>
              <a:rPr lang="en-GB" sz="2400" dirty="0">
                <a:solidFill>
                  <a:srgbClr val="002060"/>
                </a:solidFill>
                <a:latin typeface="Century Gothic" panose="020B0502020202020204" pitchFamily="34" charset="0"/>
              </a:rPr>
              <a:t>leben </a:t>
            </a:r>
            <a:r>
              <a:rPr lang="en-GB" sz="2400" dirty="0">
                <a:solidFill>
                  <a:srgbClr val="002060"/>
                </a:solidFill>
                <a:highlight>
                  <a:srgbClr val="D1DFEF"/>
                </a:highlight>
                <a:latin typeface="Century Gothic" panose="020B0502020202020204" pitchFamily="34" charset="0"/>
              </a:rPr>
              <a:t>circa </a:t>
            </a:r>
            <a:r>
              <a:rPr lang="en-GB" sz="2400" dirty="0">
                <a:solidFill>
                  <a:srgbClr val="002060"/>
                </a:solidFill>
                <a:latin typeface="Century Gothic" panose="020B0502020202020204" pitchFamily="34" charset="0"/>
              </a:rPr>
              <a:t>818.000 Menschen </a:t>
            </a:r>
            <a:r>
              <a:rPr lang="en-GB" sz="2400" dirty="0" err="1">
                <a:solidFill>
                  <a:srgbClr val="002060"/>
                </a:solidFill>
                <a:latin typeface="Century Gothic" panose="020B0502020202020204" pitchFamily="34" charset="0"/>
              </a:rPr>
              <a:t>aus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Syrien</a:t>
            </a:r>
            <a:r>
              <a:rPr lang="en-GB" sz="2400" dirty="0">
                <a:solidFill>
                  <a:srgbClr val="002060"/>
                </a:solidFill>
                <a:latin typeface="Century Gothic" panose="020B0502020202020204" pitchFamily="34" charset="0"/>
              </a:rPr>
              <a:t> in Deutschland. 10 Jahre </a:t>
            </a:r>
            <a:r>
              <a:rPr lang="en-GB" sz="2400" dirty="0" err="1">
                <a:solidFill>
                  <a:srgbClr val="002060"/>
                </a:solidFill>
                <a:highlight>
                  <a:srgbClr val="D1DFEF"/>
                </a:highlight>
                <a:latin typeface="Century Gothic" panose="020B0502020202020204" pitchFamily="34" charset="0"/>
              </a:rPr>
              <a:t>davor</a:t>
            </a:r>
            <a:r>
              <a:rPr lang="en-GB" sz="2400" dirty="0">
                <a:solidFill>
                  <a:srgbClr val="002060"/>
                </a:solidFill>
                <a:highlight>
                  <a:srgbClr val="D1DFEF"/>
                </a:highlight>
                <a:latin typeface="Century Gothic" panose="020B0502020202020204" pitchFamily="34" charset="0"/>
              </a:rPr>
              <a:t> </a:t>
            </a:r>
            <a:r>
              <a:rPr lang="en-GB" sz="2400" dirty="0" err="1">
                <a:solidFill>
                  <a:srgbClr val="002060"/>
                </a:solidFill>
                <a:latin typeface="Century Gothic" panose="020B0502020202020204" pitchFamily="34" charset="0"/>
              </a:rPr>
              <a:t>waren</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nur</a:t>
            </a:r>
            <a:r>
              <a:rPr lang="en-GB" sz="2400" dirty="0">
                <a:solidFill>
                  <a:srgbClr val="002060"/>
                </a:solidFill>
                <a:latin typeface="Century Gothic" panose="020B0502020202020204" pitchFamily="34" charset="0"/>
              </a:rPr>
              <a:t> 30.000. Der </a:t>
            </a:r>
            <a:r>
              <a:rPr lang="en-GB" sz="2400" dirty="0" err="1">
                <a:solidFill>
                  <a:srgbClr val="002060"/>
                </a:solidFill>
                <a:latin typeface="Century Gothic" panose="020B0502020202020204" pitchFamily="34" charset="0"/>
              </a:rPr>
              <a:t>Grund</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für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diese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starke</a:t>
            </a:r>
            <a:r>
              <a:rPr lang="en-GB" sz="2400" dirty="0">
                <a:solidFill>
                  <a:srgbClr val="002060"/>
                </a:solidFill>
                <a:latin typeface="Century Gothic" panose="020B0502020202020204" pitchFamily="34" charset="0"/>
              </a:rPr>
              <a:t> </a:t>
            </a:r>
            <a:r>
              <a:rPr lang="en-GB" sz="2400" dirty="0" err="1">
                <a:solidFill>
                  <a:srgbClr val="002060"/>
                </a:solidFill>
                <a:highlight>
                  <a:srgbClr val="D1DFEF"/>
                </a:highlight>
                <a:latin typeface="Century Gothic" panose="020B0502020202020204" pitchFamily="34" charset="0"/>
              </a:rPr>
              <a:t>Zunahme</a:t>
            </a:r>
            <a:r>
              <a:rPr lang="en-GB" sz="2400" dirty="0">
                <a:solidFill>
                  <a:srgbClr val="002060"/>
                </a:solidFill>
                <a:highlight>
                  <a:srgbClr val="D1DFEF"/>
                </a:highlight>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der Krieg in </a:t>
            </a:r>
            <a:r>
              <a:rPr lang="en-GB" sz="2400" dirty="0" err="1">
                <a:solidFill>
                  <a:srgbClr val="002060"/>
                </a:solidFill>
                <a:latin typeface="Century Gothic" panose="020B0502020202020204" pitchFamily="34" charset="0"/>
              </a:rPr>
              <a:t>Syrien</a:t>
            </a:r>
            <a:r>
              <a:rPr lang="en-GB" sz="2400" dirty="0">
                <a:solidFill>
                  <a:srgbClr val="002060"/>
                </a:solidFill>
                <a:latin typeface="Century Gothic" panose="020B0502020202020204" pitchFamily="34" charset="0"/>
              </a:rPr>
              <a:t>, der </a:t>
            </a:r>
            <a:r>
              <a:rPr lang="en-GB" sz="2400" dirty="0" err="1">
                <a:solidFill>
                  <a:srgbClr val="002060"/>
                </a:solidFill>
                <a:latin typeface="Century Gothic" panose="020B0502020202020204" pitchFamily="34" charset="0"/>
              </a:rPr>
              <a:t>im</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Jahr</a:t>
            </a:r>
            <a:r>
              <a:rPr lang="en-GB" sz="2400" dirty="0">
                <a:solidFill>
                  <a:srgbClr val="002060"/>
                </a:solidFill>
                <a:latin typeface="Century Gothic" panose="020B0502020202020204" pitchFamily="34" charset="0"/>
              </a:rPr>
              <a:t> 2011 </a:t>
            </a:r>
            <a:r>
              <a:rPr lang="en-GB" sz="2400" dirty="0" err="1">
                <a:solidFill>
                  <a:srgbClr val="002060"/>
                </a:solidFill>
                <a:latin typeface="Century Gothic" panose="020B0502020202020204" pitchFamily="34" charset="0"/>
              </a:rPr>
              <a:t>seinen</a:t>
            </a:r>
            <a:r>
              <a:rPr lang="en-GB" sz="2400" dirty="0">
                <a:solidFill>
                  <a:srgbClr val="002060"/>
                </a:solidFill>
                <a:latin typeface="Century Gothic" panose="020B0502020202020204" pitchFamily="34" charset="0"/>
              </a:rPr>
              <a:t> </a:t>
            </a:r>
            <a:r>
              <a:rPr lang="en-GB" sz="2400" dirty="0" err="1">
                <a:solidFill>
                  <a:srgbClr val="002060"/>
                </a:solidFill>
                <a:highlight>
                  <a:srgbClr val="D1DFEF"/>
                </a:highlight>
                <a:latin typeface="Century Gothic" panose="020B0502020202020204" pitchFamily="34" charset="0"/>
              </a:rPr>
              <a:t>Anfang</a:t>
            </a:r>
            <a:r>
              <a:rPr lang="en-GB" sz="2400" dirty="0">
                <a:solidFill>
                  <a:srgbClr val="002060"/>
                </a:solidFill>
                <a:highlight>
                  <a:srgbClr val="D1DFEF"/>
                </a:highlight>
                <a:latin typeface="Century Gothic" panose="020B0502020202020204" pitchFamily="34" charset="0"/>
              </a:rPr>
              <a:t> </a:t>
            </a:r>
            <a:r>
              <a:rPr lang="en-GB" sz="2400" dirty="0" err="1">
                <a:solidFill>
                  <a:srgbClr val="002060"/>
                </a:solidFill>
                <a:latin typeface="Century Gothic" panose="020B0502020202020204" pitchFamily="34" charset="0"/>
              </a:rPr>
              <a:t>hatte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Nach</a:t>
            </a:r>
            <a:r>
              <a:rPr lang="en-GB" sz="2400" dirty="0">
                <a:solidFill>
                  <a:srgbClr val="002060"/>
                </a:solidFill>
                <a:latin typeface="Century Gothic" panose="020B0502020202020204" pitchFamily="34" charset="0"/>
              </a:rPr>
              <a:t> Deutschland </a:t>
            </a:r>
            <a:r>
              <a:rPr lang="en-GB" sz="2400" dirty="0" err="1">
                <a:solidFill>
                  <a:srgbClr val="002060"/>
                </a:solidFill>
                <a:latin typeface="Century Gothic" panose="020B0502020202020204" pitchFamily="34" charset="0"/>
              </a:rPr>
              <a:t>sind</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insbesondere</a:t>
            </a:r>
            <a:r>
              <a:rPr lang="en-GB" sz="2400" dirty="0">
                <a:solidFill>
                  <a:srgbClr val="002060"/>
                </a:solidFill>
                <a:latin typeface="Century Gothic" panose="020B0502020202020204" pitchFamily="34" charset="0"/>
              </a:rPr>
              <a:t>* in den Jahren 2015 und 2016 </a:t>
            </a:r>
            <a:r>
              <a:rPr lang="en-GB" sz="2400" dirty="0" err="1">
                <a:solidFill>
                  <a:srgbClr val="002060"/>
                </a:solidFill>
                <a:latin typeface="Century Gothic" panose="020B0502020202020204" pitchFamily="34" charset="0"/>
              </a:rPr>
              <a:t>viele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Syrer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als</a:t>
            </a:r>
            <a:r>
              <a:rPr lang="en-GB" sz="2400" dirty="0">
                <a:solidFill>
                  <a:srgbClr val="002060"/>
                </a:solidFill>
                <a:latin typeface="Century Gothic" panose="020B0502020202020204" pitchFamily="34" charset="0"/>
              </a:rPr>
              <a:t> </a:t>
            </a:r>
            <a:r>
              <a:rPr lang="en-GB" sz="2400" dirty="0" err="1">
                <a:solidFill>
                  <a:srgbClr val="002060"/>
                </a:solidFill>
                <a:highlight>
                  <a:srgbClr val="D1DFEF"/>
                </a:highlight>
                <a:latin typeface="Century Gothic" panose="020B0502020202020204" pitchFamily="34" charset="0"/>
              </a:rPr>
              <a:t>Flüchtlinge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gekommen</a:t>
            </a:r>
            <a:r>
              <a:rPr lang="en-GB" sz="2400" dirty="0">
                <a:solidFill>
                  <a:srgbClr val="002060"/>
                </a:solidFill>
                <a:latin typeface="Century Gothic" panose="020B0502020202020204" pitchFamily="34" charset="0"/>
              </a:rPr>
              <a:t>. 6 </a:t>
            </a:r>
            <a:r>
              <a:rPr lang="en-GB" sz="2400" dirty="0" err="1">
                <a:solidFill>
                  <a:srgbClr val="002060"/>
                </a:solidFill>
                <a:latin typeface="Century Gothic" panose="020B0502020202020204" pitchFamily="34" charset="0"/>
              </a:rPr>
              <a:t>Millionen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Syrier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haben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ihre</a:t>
            </a:r>
            <a:r>
              <a:rPr lang="en-GB" sz="2400" dirty="0">
                <a:solidFill>
                  <a:srgbClr val="002060"/>
                </a:solidFill>
                <a:latin typeface="Century Gothic" panose="020B0502020202020204" pitchFamily="34" charset="0"/>
              </a:rPr>
              <a:t> </a:t>
            </a:r>
            <a:r>
              <a:rPr lang="en-GB" sz="2400" dirty="0">
                <a:solidFill>
                  <a:srgbClr val="002060"/>
                </a:solidFill>
                <a:highlight>
                  <a:srgbClr val="D1DFEF"/>
                </a:highlight>
                <a:latin typeface="Century Gothic" panose="020B0502020202020204" pitchFamily="34" charset="0"/>
              </a:rPr>
              <a:t>Heimat </a:t>
            </a:r>
            <a:r>
              <a:rPr lang="en-GB" sz="2400" dirty="0" err="1">
                <a:solidFill>
                  <a:srgbClr val="002060"/>
                </a:solidFill>
                <a:latin typeface="Century Gothic" panose="020B0502020202020204" pitchFamily="34" charset="0"/>
              </a:rPr>
              <a:t>verlassen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Laut</a:t>
            </a:r>
            <a:r>
              <a:rPr lang="en-GB" sz="2400" dirty="0">
                <a:solidFill>
                  <a:srgbClr val="002060"/>
                </a:solidFill>
                <a:latin typeface="Century Gothic" panose="020B0502020202020204" pitchFamily="34" charset="0"/>
              </a:rPr>
              <a:t> </a:t>
            </a:r>
            <a:r>
              <a:rPr lang="en-GB" sz="2400" dirty="0" err="1">
                <a:solidFill>
                  <a:srgbClr val="002060"/>
                </a:solidFill>
                <a:highlight>
                  <a:srgbClr val="D1DFEF"/>
                </a:highlight>
                <a:latin typeface="Century Gothic" panose="020B0502020202020204" pitchFamily="34" charset="0"/>
              </a:rPr>
              <a:t>Medien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sind</a:t>
            </a:r>
            <a:r>
              <a:rPr lang="en-GB" sz="2400" dirty="0">
                <a:solidFill>
                  <a:srgbClr val="002060"/>
                </a:solidFill>
                <a:latin typeface="Century Gothic" panose="020B0502020202020204" pitchFamily="34" charset="0"/>
              </a:rPr>
              <a:t> in </a:t>
            </a:r>
            <a:r>
              <a:rPr lang="en-GB" sz="2400" dirty="0" err="1">
                <a:solidFill>
                  <a:srgbClr val="002060"/>
                </a:solidFill>
                <a:latin typeface="Century Gothic" panose="020B0502020202020204" pitchFamily="34" charset="0"/>
              </a:rPr>
              <a:t>dem</a:t>
            </a:r>
            <a:r>
              <a:rPr lang="en-GB" sz="2400" dirty="0">
                <a:solidFill>
                  <a:srgbClr val="002060"/>
                </a:solidFill>
                <a:latin typeface="Century Gothic" panose="020B0502020202020204" pitchFamily="34" charset="0"/>
              </a:rPr>
              <a:t> Krieg </a:t>
            </a:r>
            <a:r>
              <a:rPr lang="en-GB" sz="2400" dirty="0" err="1">
                <a:solidFill>
                  <a:srgbClr val="002060"/>
                </a:solidFill>
                <a:latin typeface="Century Gothic" panose="020B0502020202020204" pitchFamily="34" charset="0"/>
              </a:rPr>
              <a:t>schon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mehr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als</a:t>
            </a:r>
            <a:r>
              <a:rPr lang="en-GB" sz="2400" dirty="0">
                <a:solidFill>
                  <a:srgbClr val="002060"/>
                </a:solidFill>
                <a:latin typeface="Century Gothic" panose="020B0502020202020204" pitchFamily="34" charset="0"/>
              </a:rPr>
              <a:t> 400.000 Menschen </a:t>
            </a:r>
            <a:r>
              <a:rPr lang="en-GB" sz="2400" dirty="0">
                <a:solidFill>
                  <a:srgbClr val="002060"/>
                </a:solidFill>
                <a:highlight>
                  <a:srgbClr val="D1DFEF"/>
                </a:highlight>
                <a:latin typeface="Century Gothic" panose="020B0502020202020204" pitchFamily="34" charset="0"/>
              </a:rPr>
              <a:t>ums Leben </a:t>
            </a:r>
            <a:r>
              <a:rPr lang="en-GB" sz="2400" dirty="0" err="1">
                <a:solidFill>
                  <a:srgbClr val="002060"/>
                </a:solidFill>
                <a:highlight>
                  <a:srgbClr val="D1DFEF"/>
                </a:highlight>
                <a:latin typeface="Century Gothic" panose="020B0502020202020204" pitchFamily="34" charset="0"/>
              </a:rPr>
              <a:t>gekommen</a:t>
            </a:r>
            <a:r>
              <a:rPr lang="en-GB" sz="2400" dirty="0">
                <a:solidFill>
                  <a:srgbClr val="002060"/>
                </a:solidFill>
                <a:latin typeface="Century Gothic" panose="020B0502020202020204" pitchFamily="34" charset="0"/>
              </a:rPr>
              <a:t>. </a:t>
            </a:r>
            <a:endParaRPr lang="en-US" sz="2400" dirty="0">
              <a:solidFill>
                <a:srgbClr val="002060"/>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858657F6-E442-4CE2-9EFE-C08511A9FBE8}"/>
              </a:ext>
            </a:extLst>
          </p:cNvPr>
          <p:cNvGraphicFramePr>
            <a:graphicFrameLocks noGrp="1"/>
          </p:cNvGraphicFramePr>
          <p:nvPr/>
        </p:nvGraphicFramePr>
        <p:xfrm>
          <a:off x="661151" y="5562000"/>
          <a:ext cx="10515600" cy="731520"/>
        </p:xfrm>
        <a:graphic>
          <a:graphicData uri="http://schemas.openxmlformats.org/drawingml/2006/table">
            <a:tbl>
              <a:tblPr/>
              <a:tblGrid>
                <a:gridCol w="10515600">
                  <a:extLst>
                    <a:ext uri="{9D8B030D-6E8A-4147-A177-3AD203B41FA5}">
                      <a16:colId xmlns:a16="http://schemas.microsoft.com/office/drawing/2014/main" val="3350601026"/>
                    </a:ext>
                  </a:extLst>
                </a:gridCol>
              </a:tblGrid>
              <a:tr h="0">
                <a:tc>
                  <a:txBody>
                    <a:bodyPr/>
                    <a:lstStyle/>
                    <a:p>
                      <a:pPr algn="ctr" fontAlgn="base">
                        <a:spcAft>
                          <a:spcPts val="0"/>
                        </a:spcAft>
                      </a:pPr>
                      <a:r>
                        <a:rPr lang="en-GB" sz="2400" b="0" i="0" dirty="0" err="1">
                          <a:solidFill>
                            <a:srgbClr val="002060"/>
                          </a:solidFill>
                          <a:effectLst/>
                          <a:latin typeface="Century Gothic" panose="020B0502020202020204" pitchFamily="34" charset="0"/>
                          <a:ea typeface="Times New Roman" panose="02020603050405020304" pitchFamily="18" charset="0"/>
                        </a:rPr>
                        <a:t>Journalisten</a:t>
                      </a:r>
                      <a:r>
                        <a:rPr lang="en-GB" sz="2400" b="0" i="0" dirty="0">
                          <a:solidFill>
                            <a:srgbClr val="002060"/>
                          </a:solidFill>
                          <a:effectLst/>
                          <a:latin typeface="Century Gothic" panose="020B0502020202020204" pitchFamily="34" charset="0"/>
                          <a:ea typeface="Times New Roman" panose="02020603050405020304" pitchFamily="18" charset="0"/>
                        </a:rPr>
                        <a:t>| </a:t>
                      </a:r>
                      <a:r>
                        <a:rPr lang="en-GB" sz="2400" b="0" i="0" dirty="0" err="1">
                          <a:solidFill>
                            <a:srgbClr val="002060"/>
                          </a:solidFill>
                          <a:effectLst/>
                          <a:latin typeface="Century Gothic" panose="020B0502020202020204" pitchFamily="34" charset="0"/>
                          <a:ea typeface="Times New Roman" panose="02020603050405020304" pitchFamily="18" charset="0"/>
                        </a:rPr>
                        <a:t>ungefähr</a:t>
                      </a:r>
                      <a:r>
                        <a:rPr lang="en-GB" sz="2400" b="0" i="0" dirty="0">
                          <a:solidFill>
                            <a:srgbClr val="002060"/>
                          </a:solidFill>
                          <a:effectLst/>
                          <a:latin typeface="Century Gothic" panose="020B0502020202020204" pitchFamily="34" charset="0"/>
                          <a:ea typeface="Times New Roman" panose="02020603050405020304" pitchFamily="18" charset="0"/>
                        </a:rPr>
                        <a:t> | </a:t>
                      </a:r>
                      <a:r>
                        <a:rPr lang="en-GB" sz="2400" b="0" i="0" dirty="0" err="1">
                          <a:solidFill>
                            <a:srgbClr val="002060"/>
                          </a:solidFill>
                          <a:effectLst/>
                          <a:latin typeface="Century Gothic" panose="020B0502020202020204" pitchFamily="34" charset="0"/>
                          <a:ea typeface="Times New Roman" panose="02020603050405020304" pitchFamily="18" charset="0"/>
                        </a:rPr>
                        <a:t>Beginn</a:t>
                      </a:r>
                      <a:r>
                        <a:rPr lang="en-GB" sz="2400" b="0" i="0" dirty="0">
                          <a:solidFill>
                            <a:srgbClr val="002060"/>
                          </a:solidFill>
                          <a:effectLst/>
                          <a:latin typeface="Century Gothic" panose="020B0502020202020204" pitchFamily="34" charset="0"/>
                          <a:ea typeface="Times New Roman" panose="02020603050405020304" pitchFamily="18" charset="0"/>
                        </a:rPr>
                        <a:t>| </a:t>
                      </a:r>
                      <a:r>
                        <a:rPr lang="en-GB" sz="2400" b="0" i="0" dirty="0" err="1">
                          <a:solidFill>
                            <a:srgbClr val="002060"/>
                          </a:solidFill>
                          <a:effectLst/>
                          <a:latin typeface="Century Gothic" panose="020B0502020202020204" pitchFamily="34" charset="0"/>
                          <a:ea typeface="Times New Roman" panose="02020603050405020304" pitchFamily="18" charset="0"/>
                        </a:rPr>
                        <a:t>Steigerung</a:t>
                      </a:r>
                      <a:r>
                        <a:rPr lang="en-GB" sz="2400" b="0" i="0" dirty="0">
                          <a:solidFill>
                            <a:srgbClr val="002060"/>
                          </a:solidFill>
                          <a:effectLst/>
                          <a:latin typeface="Century Gothic" panose="020B0502020202020204" pitchFamily="34" charset="0"/>
                          <a:ea typeface="Times New Roman" panose="02020603050405020304" pitchFamily="18" charset="0"/>
                        </a:rPr>
                        <a:t>  </a:t>
                      </a:r>
                      <a:br>
                        <a:rPr lang="en-GB" sz="2400" b="0" i="0" dirty="0">
                          <a:solidFill>
                            <a:srgbClr val="002060"/>
                          </a:solidFill>
                          <a:effectLst/>
                          <a:latin typeface="Century Gothic" panose="020B0502020202020204" pitchFamily="34" charset="0"/>
                          <a:ea typeface="Times New Roman" panose="02020603050405020304" pitchFamily="18" charset="0"/>
                        </a:rPr>
                      </a:br>
                      <a:r>
                        <a:rPr lang="en-GB" sz="2400" b="0" i="0" dirty="0" err="1">
                          <a:solidFill>
                            <a:srgbClr val="002060"/>
                          </a:solidFill>
                          <a:effectLst/>
                          <a:latin typeface="Century Gothic" panose="020B0502020202020204" pitchFamily="34" charset="0"/>
                          <a:ea typeface="Times New Roman" panose="02020603050405020304" pitchFamily="18" charset="0"/>
                        </a:rPr>
                        <a:t>früher</a:t>
                      </a:r>
                      <a:r>
                        <a:rPr lang="en-GB" sz="2400" b="0" i="0" dirty="0">
                          <a:solidFill>
                            <a:srgbClr val="002060"/>
                          </a:solidFill>
                          <a:effectLst/>
                          <a:latin typeface="Century Gothic" panose="020B0502020202020204" pitchFamily="34" charset="0"/>
                          <a:ea typeface="Times New Roman" panose="02020603050405020304" pitchFamily="18" charset="0"/>
                        </a:rPr>
                        <a:t> | </a:t>
                      </a:r>
                      <a:r>
                        <a:rPr lang="en-GB" sz="2400" b="0" i="0" dirty="0" err="1">
                          <a:solidFill>
                            <a:srgbClr val="002060"/>
                          </a:solidFill>
                          <a:effectLst/>
                          <a:latin typeface="Century Gothic" panose="020B0502020202020204" pitchFamily="34" charset="0"/>
                          <a:ea typeface="Times New Roman" panose="02020603050405020304" pitchFamily="18" charset="0"/>
                        </a:rPr>
                        <a:t>heute</a:t>
                      </a:r>
                      <a:r>
                        <a:rPr lang="en-GB" sz="2400" b="0" i="0" dirty="0">
                          <a:solidFill>
                            <a:srgbClr val="002060"/>
                          </a:solidFill>
                          <a:effectLst/>
                          <a:latin typeface="Century Gothic" panose="020B0502020202020204" pitchFamily="34" charset="0"/>
                          <a:ea typeface="Times New Roman" panose="02020603050405020304" pitchFamily="18" charset="0"/>
                        </a:rPr>
                        <a:t> | </a:t>
                      </a:r>
                      <a:r>
                        <a:rPr lang="en-GB" sz="2400" b="0" i="0" dirty="0" err="1">
                          <a:solidFill>
                            <a:srgbClr val="002060"/>
                          </a:solidFill>
                          <a:effectLst/>
                          <a:latin typeface="Century Gothic" panose="020B0502020202020204" pitchFamily="34" charset="0"/>
                          <a:ea typeface="Times New Roman" panose="02020603050405020304" pitchFamily="18" charset="0"/>
                        </a:rPr>
                        <a:t>gestorben</a:t>
                      </a:r>
                      <a:r>
                        <a:rPr lang="en-GB" sz="2400" b="0" i="0" dirty="0">
                          <a:solidFill>
                            <a:srgbClr val="002060"/>
                          </a:solidFill>
                          <a:effectLst/>
                          <a:latin typeface="Century Gothic" panose="020B0502020202020204" pitchFamily="34" charset="0"/>
                          <a:ea typeface="Times New Roman" panose="02020603050405020304" pitchFamily="18" charset="0"/>
                        </a:rPr>
                        <a:t> | </a:t>
                      </a:r>
                      <a:r>
                        <a:rPr lang="en-GB" sz="2400" b="0" i="0" dirty="0" err="1">
                          <a:solidFill>
                            <a:srgbClr val="002060"/>
                          </a:solidFill>
                          <a:effectLst/>
                          <a:latin typeface="Century Gothic" panose="020B0502020202020204" pitchFamily="34" charset="0"/>
                          <a:ea typeface="Times New Roman" panose="02020603050405020304" pitchFamily="18" charset="0"/>
                        </a:rPr>
                        <a:t>Asylsuchende</a:t>
                      </a:r>
                      <a:r>
                        <a:rPr lang="en-GB" sz="2400" b="0" i="0" dirty="0">
                          <a:solidFill>
                            <a:srgbClr val="002060"/>
                          </a:solidFill>
                          <a:effectLst/>
                          <a:latin typeface="Century Gothic" panose="020B0502020202020204" pitchFamily="34" charset="0"/>
                          <a:ea typeface="Times New Roman" panose="02020603050405020304" pitchFamily="18" charset="0"/>
                        </a:rPr>
                        <a:t> | Land</a:t>
                      </a:r>
                    </a:p>
                  </a:txBody>
                  <a:tcPr marL="114300" marR="114300" marT="0" marB="0">
                    <a:lnL>
                      <a:noFill/>
                    </a:lnL>
                    <a:lnR>
                      <a:noFill/>
                    </a:lnR>
                    <a:lnT>
                      <a:noFill/>
                    </a:lnT>
                    <a:lnB>
                      <a:noFill/>
                    </a:lnB>
                  </a:tcPr>
                </a:tc>
                <a:extLst>
                  <a:ext uri="{0D108BD9-81ED-4DB2-BD59-A6C34878D82A}">
                    <a16:rowId xmlns:a16="http://schemas.microsoft.com/office/drawing/2014/main" val="576877262"/>
                  </a:ext>
                </a:extLst>
              </a:tr>
            </a:tbl>
          </a:graphicData>
        </a:graphic>
      </p:graphicFrame>
      <p:sp>
        <p:nvSpPr>
          <p:cNvPr id="8" name="Rounded Rectangle 9">
            <a:extLst>
              <a:ext uri="{FF2B5EF4-FFF2-40B4-BE49-F238E27FC236}">
                <a16:creationId xmlns:a16="http://schemas.microsoft.com/office/drawing/2014/main" id="{E31431F1-BDD2-4C85-9EA9-19988F29BB3C}"/>
              </a:ext>
            </a:extLst>
          </p:cNvPr>
          <p:cNvSpPr/>
          <p:nvPr/>
        </p:nvSpPr>
        <p:spPr>
          <a:xfrm>
            <a:off x="180000" y="1918097"/>
            <a:ext cx="1382353"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9">
            <a:extLst>
              <a:ext uri="{FF2B5EF4-FFF2-40B4-BE49-F238E27FC236}">
                <a16:creationId xmlns:a16="http://schemas.microsoft.com/office/drawing/2014/main" id="{2E506845-A0FF-4A7B-BC83-F4B3E560FC15}"/>
              </a:ext>
            </a:extLst>
          </p:cNvPr>
          <p:cNvSpPr/>
          <p:nvPr/>
        </p:nvSpPr>
        <p:spPr>
          <a:xfrm>
            <a:off x="2742542" y="1889674"/>
            <a:ext cx="1925609"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ungefähr</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A7953DA4-7F20-468A-8A1B-F57413685DB0}"/>
              </a:ext>
            </a:extLst>
          </p:cNvPr>
          <p:cNvSpPr/>
          <p:nvPr/>
        </p:nvSpPr>
        <p:spPr>
          <a:xfrm>
            <a:off x="5010125" y="414490"/>
            <a:ext cx="3480731" cy="466949"/>
          </a:xfrm>
          <a:prstGeom prst="wedgeRoundRectCallout">
            <a:avLst>
              <a:gd name="adj1" fmla="val -19687"/>
              <a:gd name="adj2" fmla="val 4251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1"/>
                </a:solidFill>
                <a:latin typeface="Century Gothic" panose="020B0502020202020204" pitchFamily="34" charset="0"/>
              </a:rPr>
              <a:t>insbesondere</a:t>
            </a:r>
            <a:r>
              <a:rPr lang="en-GB" sz="2000" dirty="0">
                <a:solidFill>
                  <a:schemeClr val="bg1"/>
                </a:solidFill>
                <a:latin typeface="Century Gothic" panose="020B0502020202020204" pitchFamily="34" charset="0"/>
              </a:rPr>
              <a:t> – especially</a:t>
            </a:r>
          </a:p>
        </p:txBody>
      </p:sp>
      <p:sp>
        <p:nvSpPr>
          <p:cNvPr id="12" name="Rounded Rectangle 9">
            <a:extLst>
              <a:ext uri="{FF2B5EF4-FFF2-40B4-BE49-F238E27FC236}">
                <a16:creationId xmlns:a16="http://schemas.microsoft.com/office/drawing/2014/main" id="{8009C8CE-794D-452A-BD4C-FCBE007C3257}"/>
              </a:ext>
            </a:extLst>
          </p:cNvPr>
          <p:cNvSpPr/>
          <p:nvPr/>
        </p:nvSpPr>
        <p:spPr>
          <a:xfrm>
            <a:off x="-83166" y="2816380"/>
            <a:ext cx="1266954"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ounded Rectangle 9">
            <a:extLst>
              <a:ext uri="{FF2B5EF4-FFF2-40B4-BE49-F238E27FC236}">
                <a16:creationId xmlns:a16="http://schemas.microsoft.com/office/drawing/2014/main" id="{A9DC5C89-138B-4F49-AA91-0D5B3C4A3DF0}"/>
              </a:ext>
            </a:extLst>
          </p:cNvPr>
          <p:cNvSpPr/>
          <p:nvPr/>
        </p:nvSpPr>
        <p:spPr>
          <a:xfrm>
            <a:off x="9586754" y="1917453"/>
            <a:ext cx="2240485"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Steigerung</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ounded Rectangle 9">
            <a:extLst>
              <a:ext uri="{FF2B5EF4-FFF2-40B4-BE49-F238E27FC236}">
                <a16:creationId xmlns:a16="http://schemas.microsoft.com/office/drawing/2014/main" id="{43C2FD28-C8A0-4CF4-844E-7E22FFED960E}"/>
              </a:ext>
            </a:extLst>
          </p:cNvPr>
          <p:cNvSpPr/>
          <p:nvPr/>
        </p:nvSpPr>
        <p:spPr>
          <a:xfrm>
            <a:off x="7376697" y="1890884"/>
            <a:ext cx="1629194"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9">
            <a:extLst>
              <a:ext uri="{FF2B5EF4-FFF2-40B4-BE49-F238E27FC236}">
                <a16:creationId xmlns:a16="http://schemas.microsoft.com/office/drawing/2014/main" id="{AB34D3A7-F34B-44C8-9051-31AB621403DA}"/>
              </a:ext>
            </a:extLst>
          </p:cNvPr>
          <p:cNvSpPr/>
          <p:nvPr/>
        </p:nvSpPr>
        <p:spPr>
          <a:xfrm>
            <a:off x="168420" y="5060892"/>
            <a:ext cx="2668949"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Asylsuchende</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ounded Rectangle 9">
            <a:extLst>
              <a:ext uri="{FF2B5EF4-FFF2-40B4-BE49-F238E27FC236}">
                <a16:creationId xmlns:a16="http://schemas.microsoft.com/office/drawing/2014/main" id="{E8972E7C-3BDF-45C3-957C-FE328FD3DA68}"/>
              </a:ext>
            </a:extLst>
          </p:cNvPr>
          <p:cNvSpPr/>
          <p:nvPr/>
        </p:nvSpPr>
        <p:spPr>
          <a:xfrm>
            <a:off x="10045995" y="4699060"/>
            <a:ext cx="1925609"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Land</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le 9">
            <a:extLst>
              <a:ext uri="{FF2B5EF4-FFF2-40B4-BE49-F238E27FC236}">
                <a16:creationId xmlns:a16="http://schemas.microsoft.com/office/drawing/2014/main" id="{01F8239F-16CB-4D8F-BF6B-27F111F93D70}"/>
              </a:ext>
            </a:extLst>
          </p:cNvPr>
          <p:cNvSpPr/>
          <p:nvPr/>
        </p:nvSpPr>
        <p:spPr>
          <a:xfrm>
            <a:off x="6700218" y="4699060"/>
            <a:ext cx="2382160"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Journalisten</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ounded Rectangle 9">
            <a:extLst>
              <a:ext uri="{FF2B5EF4-FFF2-40B4-BE49-F238E27FC236}">
                <a16:creationId xmlns:a16="http://schemas.microsoft.com/office/drawing/2014/main" id="{74879389-C654-427A-A016-6E00AB81E9BB}"/>
              </a:ext>
            </a:extLst>
          </p:cNvPr>
          <p:cNvSpPr/>
          <p:nvPr/>
        </p:nvSpPr>
        <p:spPr>
          <a:xfrm>
            <a:off x="3747289" y="5054045"/>
            <a:ext cx="1989312"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gestorben</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56E9560A-8CC1-4E09-9CBB-EEB55D55A408}"/>
              </a:ext>
            </a:extLst>
          </p:cNvPr>
          <p:cNvSpPr/>
          <p:nvPr/>
        </p:nvSpPr>
        <p:spPr>
          <a:xfrm>
            <a:off x="8706959" y="110427"/>
            <a:ext cx="3317937" cy="1025141"/>
          </a:xfrm>
          <a:prstGeom prst="wedgeRoundRectCallout">
            <a:avLst>
              <a:gd name="adj1" fmla="val -54815"/>
              <a:gd name="adj2" fmla="val 2275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Note: </a:t>
            </a:r>
            <a:r>
              <a:rPr lang="en-GB" sz="2000" dirty="0" err="1">
                <a:solidFill>
                  <a:schemeClr val="bg1"/>
                </a:solidFill>
                <a:latin typeface="Century Gothic" panose="020B0502020202020204" pitchFamily="34" charset="0"/>
              </a:rPr>
              <a:t>Insbesondere</a:t>
            </a:r>
            <a:r>
              <a:rPr lang="en-GB" sz="2000" dirty="0">
                <a:solidFill>
                  <a:schemeClr val="bg1"/>
                </a:solidFill>
                <a:latin typeface="Century Gothic" panose="020B0502020202020204" pitchFamily="34" charset="0"/>
              </a:rPr>
              <a:t> is a more formal version of </a:t>
            </a:r>
            <a:r>
              <a:rPr lang="en-GB" sz="2000" dirty="0" err="1">
                <a:solidFill>
                  <a:schemeClr val="bg1"/>
                </a:solidFill>
                <a:latin typeface="Century Gothic" panose="020B0502020202020204" pitchFamily="34" charset="0"/>
              </a:rPr>
              <a:t>besonders</a:t>
            </a:r>
            <a:r>
              <a:rPr lang="en-GB" sz="2000" dirty="0">
                <a:solidFill>
                  <a:schemeClr val="bg1"/>
                </a:solidFill>
                <a:latin typeface="Century Gothic" panose="020B0502020202020204" pitchFamily="34" charset="0"/>
              </a:rPr>
              <a:t>.</a:t>
            </a:r>
          </a:p>
        </p:txBody>
      </p:sp>
      <p:cxnSp>
        <p:nvCxnSpPr>
          <p:cNvPr id="20" name="Straight Connector 19">
            <a:extLst>
              <a:ext uri="{FF2B5EF4-FFF2-40B4-BE49-F238E27FC236}">
                <a16:creationId xmlns:a16="http://schemas.microsoft.com/office/drawing/2014/main" id="{1ED792DE-F2E1-440A-B05F-76CBDB782561}"/>
              </a:ext>
            </a:extLst>
          </p:cNvPr>
          <p:cNvCxnSpPr/>
          <p:nvPr/>
        </p:nvCxnSpPr>
        <p:spPr>
          <a:xfrm flipH="1">
            <a:off x="9937214" y="3999123"/>
            <a:ext cx="108781" cy="242371"/>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76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das </a:t>
            </a:r>
            <a:r>
              <a:rPr lang="en-GB" sz="3600" b="1" dirty="0" err="1">
                <a:solidFill>
                  <a:schemeClr val="bg1"/>
                </a:solidFill>
              </a:rPr>
              <a:t>Chinesische</a:t>
            </a:r>
            <a:r>
              <a:rPr lang="en-GB" sz="3600" b="1" dirty="0">
                <a:solidFill>
                  <a:schemeClr val="bg1"/>
                </a:solidFill>
              </a:rPr>
              <a:t> </a:t>
            </a:r>
            <a:r>
              <a:rPr lang="en-GB" sz="3600" b="1" dirty="0" err="1">
                <a:solidFill>
                  <a:schemeClr val="bg1"/>
                </a:solidFill>
              </a:rPr>
              <a:t>Neujahrsfest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6908800" y="159962"/>
            <a:ext cx="5563891"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Lies den Text </a:t>
            </a:r>
            <a:r>
              <a:rPr lang="en-US" sz="2400" dirty="0" err="1">
                <a:solidFill>
                  <a:schemeClr val="accent5">
                    <a:lumMod val="50000"/>
                  </a:schemeClr>
                </a:solidFill>
                <a:latin typeface="Century Gothic" panose="020B0502020202020204" pitchFamily="34" charset="0"/>
              </a:rPr>
              <a:t>laut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vor</a:t>
            </a:r>
            <a:r>
              <a:rPr lang="en-US" sz="2400" dirty="0">
                <a:solidFill>
                  <a:schemeClr val="accent5">
                    <a:lumMod val="50000"/>
                  </a:schemeClr>
                </a:solidFill>
                <a:latin typeface="Century Gothic" panose="020B0502020202020204" pitchFamily="34" charset="0"/>
              </a:rPr>
              <a:t>.</a:t>
            </a:r>
          </a:p>
        </p:txBody>
      </p:sp>
      <p:pic>
        <p:nvPicPr>
          <p:cNvPr id="9" name="Picture 8" descr="A picture containing outdoor, transport, light&#10;&#10;Description automatically generated">
            <a:extLst>
              <a:ext uri="{FF2B5EF4-FFF2-40B4-BE49-F238E27FC236}">
                <a16:creationId xmlns:a16="http://schemas.microsoft.com/office/drawing/2014/main" id="{0E59063C-4513-4897-810B-39BAFBC939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2500" y="1658907"/>
            <a:ext cx="6159500" cy="4106333"/>
          </a:xfrm>
          <a:prstGeom prst="rect">
            <a:avLst/>
          </a:prstGeom>
        </p:spPr>
      </p:pic>
      <p:graphicFrame>
        <p:nvGraphicFramePr>
          <p:cNvPr id="2" name="Table 1">
            <a:extLst>
              <a:ext uri="{FF2B5EF4-FFF2-40B4-BE49-F238E27FC236}">
                <a16:creationId xmlns:a16="http://schemas.microsoft.com/office/drawing/2014/main" id="{01C2DA29-BC44-4100-978A-CE9FF5096E6D}"/>
              </a:ext>
            </a:extLst>
          </p:cNvPr>
          <p:cNvGraphicFramePr>
            <a:graphicFrameLocks noGrp="1"/>
          </p:cNvGraphicFramePr>
          <p:nvPr>
            <p:extLst>
              <p:ext uri="{D42A27DB-BD31-4B8C-83A1-F6EECF244321}">
                <p14:modId xmlns:p14="http://schemas.microsoft.com/office/powerpoint/2010/main" val="3044577498"/>
              </p:ext>
            </p:extLst>
          </p:nvPr>
        </p:nvGraphicFramePr>
        <p:xfrm>
          <a:off x="186871" y="1251075"/>
          <a:ext cx="7084786" cy="4767644"/>
        </p:xfrm>
        <a:graphic>
          <a:graphicData uri="http://schemas.openxmlformats.org/drawingml/2006/table">
            <a:tbl>
              <a:tblPr>
                <a:tableStyleId>{5C22544A-7EE6-4342-B048-85BDC9FD1C3A}</a:tableStyleId>
              </a:tblPr>
              <a:tblGrid>
                <a:gridCol w="7084786">
                  <a:extLst>
                    <a:ext uri="{9D8B030D-6E8A-4147-A177-3AD203B41FA5}">
                      <a16:colId xmlns:a16="http://schemas.microsoft.com/office/drawing/2014/main" val="145366862"/>
                    </a:ext>
                  </a:extLst>
                </a:gridCol>
              </a:tblGrid>
              <a:tr h="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b="0" i="0" dirty="0">
                          <a:solidFill>
                            <a:schemeClr val="bg1"/>
                          </a:solidFill>
                          <a:effectLst/>
                          <a:latin typeface="Century Gothic" panose="020B0502020202020204" pitchFamily="34" charset="0"/>
                        </a:rPr>
                        <a:t>Man </a:t>
                      </a:r>
                      <a:r>
                        <a:rPr lang="en-GB" sz="2400" b="0" i="0" dirty="0" err="1">
                          <a:solidFill>
                            <a:schemeClr val="bg1"/>
                          </a:solidFill>
                          <a:effectLst/>
                          <a:latin typeface="Century Gothic" panose="020B0502020202020204" pitchFamily="34" charset="0"/>
                        </a:rPr>
                        <a:t>feiert</a:t>
                      </a:r>
                      <a:r>
                        <a:rPr lang="en-GB" sz="2400" b="0" i="0" dirty="0">
                          <a:solidFill>
                            <a:schemeClr val="bg1"/>
                          </a:solidFill>
                          <a:effectLst/>
                          <a:latin typeface="Century Gothic" panose="020B0502020202020204" pitchFamily="34" charset="0"/>
                        </a:rPr>
                        <a:t> das </a:t>
                      </a:r>
                      <a:r>
                        <a:rPr lang="en-GB" sz="2400" b="0" i="0" dirty="0" err="1">
                          <a:solidFill>
                            <a:schemeClr val="bg1"/>
                          </a:solidFill>
                          <a:effectLst/>
                          <a:latin typeface="Century Gothic" panose="020B0502020202020204" pitchFamily="34" charset="0"/>
                        </a:rPr>
                        <a:t>Chinesische</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Neujahrsfest</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weltweit</a:t>
                      </a:r>
                      <a:r>
                        <a:rPr lang="en-GB" sz="2400" b="0" i="0" dirty="0">
                          <a:solidFill>
                            <a:schemeClr val="bg1"/>
                          </a:solidFill>
                          <a:effectLst/>
                          <a:latin typeface="Century Gothic" panose="020B0502020202020204" pitchFamily="34" charset="0"/>
                        </a:rPr>
                        <a:t> – </a:t>
                      </a:r>
                      <a:r>
                        <a:rPr lang="en-GB" sz="2400" b="0" i="0" dirty="0" err="1">
                          <a:solidFill>
                            <a:schemeClr val="bg1"/>
                          </a:solidFill>
                          <a:effectLst/>
                          <a:latin typeface="Century Gothic" panose="020B0502020202020204" pitchFamily="34" charset="0"/>
                        </a:rPr>
                        <a:t>auch</a:t>
                      </a:r>
                      <a:r>
                        <a:rPr lang="en-GB" sz="2400" b="0" i="0" dirty="0">
                          <a:solidFill>
                            <a:schemeClr val="bg1"/>
                          </a:solidFill>
                          <a:effectLst/>
                          <a:latin typeface="Century Gothic" panose="020B0502020202020204" pitchFamily="34" charset="0"/>
                        </a:rPr>
                        <a:t> in Deutschland! </a:t>
                      </a:r>
                      <a:r>
                        <a:rPr lang="en-GB" sz="2400" b="0" i="0" dirty="0" err="1">
                          <a:solidFill>
                            <a:schemeClr val="bg1"/>
                          </a:solidFill>
                          <a:effectLst/>
                          <a:latin typeface="Century Gothic" panose="020B0502020202020204" pitchFamily="34" charset="0"/>
                        </a:rPr>
                        <a:t>Rund</a:t>
                      </a:r>
                      <a:r>
                        <a:rPr lang="en-GB" sz="2400" b="0" i="0" dirty="0">
                          <a:solidFill>
                            <a:schemeClr val="bg1"/>
                          </a:solidFill>
                          <a:effectLst/>
                          <a:latin typeface="Century Gothic" panose="020B0502020202020204" pitchFamily="34" charset="0"/>
                        </a:rPr>
                        <a:t> 120.000 Chines*</a:t>
                      </a:r>
                      <a:r>
                        <a:rPr lang="en-GB" sz="2400" b="0" i="0" dirty="0" err="1">
                          <a:solidFill>
                            <a:schemeClr val="bg1"/>
                          </a:solidFill>
                          <a:effectLst/>
                          <a:latin typeface="Century Gothic" panose="020B0502020202020204" pitchFamily="34" charset="0"/>
                        </a:rPr>
                        <a:t>innen</a:t>
                      </a:r>
                      <a:r>
                        <a:rPr lang="en-GB" sz="2400" b="0" i="0" dirty="0">
                          <a:solidFill>
                            <a:schemeClr val="bg1"/>
                          </a:solidFill>
                          <a:effectLst/>
                          <a:latin typeface="Century Gothic" panose="020B0502020202020204" pitchFamily="34" charset="0"/>
                        </a:rPr>
                        <a:t> leben in Deutschland und </a:t>
                      </a:r>
                      <a:r>
                        <a:rPr lang="en-GB" sz="2400" b="0" i="0" dirty="0" err="1">
                          <a:solidFill>
                            <a:schemeClr val="bg1"/>
                          </a:solidFill>
                          <a:effectLst/>
                          <a:latin typeface="Century Gothic" panose="020B0502020202020204" pitchFamily="34" charset="0"/>
                        </a:rPr>
                        <a:t>feiern</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traditionelle</a:t>
                      </a:r>
                      <a:r>
                        <a:rPr lang="en-GB" sz="2400" b="0" i="0" dirty="0">
                          <a:solidFill>
                            <a:schemeClr val="bg1"/>
                          </a:solidFill>
                          <a:effectLst/>
                          <a:latin typeface="Century Gothic" panose="020B0502020202020204" pitchFamily="34" charset="0"/>
                        </a:rPr>
                        <a:t> Feste </a:t>
                      </a:r>
                      <a:r>
                        <a:rPr lang="en-GB" sz="2400" b="0" i="0" dirty="0" err="1">
                          <a:solidFill>
                            <a:schemeClr val="bg1"/>
                          </a:solidFill>
                          <a:effectLst/>
                          <a:latin typeface="Century Gothic" panose="020B0502020202020204" pitchFamily="34" charset="0"/>
                        </a:rPr>
                        <a:t>wie</a:t>
                      </a:r>
                      <a:r>
                        <a:rPr lang="en-GB" sz="2400" b="0" i="0" dirty="0">
                          <a:solidFill>
                            <a:schemeClr val="bg1"/>
                          </a:solidFill>
                          <a:effectLst/>
                          <a:latin typeface="Century Gothic" panose="020B0502020202020204" pitchFamily="34" charset="0"/>
                        </a:rPr>
                        <a:t> das </a:t>
                      </a:r>
                      <a:r>
                        <a:rPr lang="en-GB" sz="2400" b="0" i="0" dirty="0" err="1">
                          <a:solidFill>
                            <a:schemeClr val="bg1"/>
                          </a:solidFill>
                          <a:effectLst/>
                          <a:latin typeface="Century Gothic" panose="020B0502020202020204" pitchFamily="34" charset="0"/>
                        </a:rPr>
                        <a:t>chinesische</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Neujahr</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auch</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bekannt</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als</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Frühlingsfest</a:t>
                      </a:r>
                      <a:r>
                        <a:rPr lang="en-GB" sz="2400" b="0" i="0" baseline="30000" dirty="0">
                          <a:solidFill>
                            <a:schemeClr val="bg1"/>
                          </a:solidFill>
                          <a:effectLst/>
                          <a:latin typeface="Century Gothic" panose="020B0502020202020204" pitchFamily="34" charset="0"/>
                        </a:rPr>
                        <a:t>*</a:t>
                      </a:r>
                      <a:r>
                        <a:rPr lang="en-GB" sz="2400" b="0" i="0" dirty="0">
                          <a:solidFill>
                            <a:schemeClr val="bg1"/>
                          </a:solidFill>
                          <a:effectLst/>
                          <a:latin typeface="Century Gothic" panose="020B0502020202020204" pitchFamily="34" charset="0"/>
                        </a:rPr>
                        <a:t>. Es </a:t>
                      </a:r>
                      <a:r>
                        <a:rPr lang="en-GB" sz="2400" b="0" i="0" dirty="0" err="1">
                          <a:solidFill>
                            <a:schemeClr val="bg1"/>
                          </a:solidFill>
                          <a:effectLst/>
                          <a:latin typeface="Century Gothic" panose="020B0502020202020204" pitchFamily="34" charset="0"/>
                        </a:rPr>
                        <a:t>findet</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einmal</a:t>
                      </a:r>
                      <a:r>
                        <a:rPr lang="en-GB" sz="2400" b="0" i="0" dirty="0">
                          <a:solidFill>
                            <a:schemeClr val="bg1"/>
                          </a:solidFill>
                          <a:effectLst/>
                          <a:latin typeface="Century Gothic" panose="020B0502020202020204" pitchFamily="34" charset="0"/>
                        </a:rPr>
                        <a:t> pro </a:t>
                      </a:r>
                      <a:r>
                        <a:rPr lang="en-GB" sz="2400" b="0" i="0" dirty="0" err="1">
                          <a:solidFill>
                            <a:schemeClr val="bg1"/>
                          </a:solidFill>
                          <a:effectLst/>
                          <a:latin typeface="Century Gothic" panose="020B0502020202020204" pitchFamily="34" charset="0"/>
                        </a:rPr>
                        <a:t>Jahr</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im</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Januar</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oder</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Februar</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statt</a:t>
                      </a:r>
                      <a:r>
                        <a:rPr lang="en-GB" sz="2400" b="0" i="0" dirty="0">
                          <a:solidFill>
                            <a:schemeClr val="bg1"/>
                          </a:solidFill>
                          <a:effectLst/>
                          <a:latin typeface="Century Gothic" panose="020B0502020202020204" pitchFamily="34" charset="0"/>
                        </a:rPr>
                        <a:t>.  </a:t>
                      </a:r>
                    </a:p>
                    <a:p>
                      <a:pPr algn="l">
                        <a:lnSpc>
                          <a:spcPct val="107000"/>
                        </a:lnSpc>
                        <a:spcAft>
                          <a:spcPts val="800"/>
                        </a:spcAft>
                      </a:pPr>
                      <a:r>
                        <a:rPr lang="en-GB" sz="2400" b="0" i="0" dirty="0" err="1">
                          <a:solidFill>
                            <a:schemeClr val="bg1"/>
                          </a:solidFill>
                          <a:effectLst/>
                          <a:latin typeface="Century Gothic" panose="020B0502020202020204" pitchFamily="34" charset="0"/>
                        </a:rPr>
                        <a:t>Nicht</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nur</a:t>
                      </a:r>
                      <a:r>
                        <a:rPr lang="en-GB" sz="2400" b="0" i="0" dirty="0">
                          <a:solidFill>
                            <a:schemeClr val="bg1"/>
                          </a:solidFill>
                          <a:effectLst/>
                          <a:latin typeface="Century Gothic" panose="020B0502020202020204" pitchFamily="34" charset="0"/>
                        </a:rPr>
                        <a:t> China </a:t>
                      </a:r>
                      <a:r>
                        <a:rPr lang="en-GB" sz="2400" b="0" i="0" dirty="0" err="1">
                          <a:solidFill>
                            <a:schemeClr val="bg1"/>
                          </a:solidFill>
                          <a:effectLst/>
                          <a:latin typeface="Century Gothic" panose="020B0502020202020204" pitchFamily="34" charset="0"/>
                        </a:rPr>
                        <a:t>feiert</a:t>
                      </a:r>
                      <a:r>
                        <a:rPr lang="en-GB" sz="2400" b="0" i="0" dirty="0">
                          <a:solidFill>
                            <a:schemeClr val="bg1"/>
                          </a:solidFill>
                          <a:effectLst/>
                          <a:latin typeface="Century Gothic" panose="020B0502020202020204" pitchFamily="34" charset="0"/>
                        </a:rPr>
                        <a:t> dieses Fest! Auch in Vietnam, </a:t>
                      </a:r>
                      <a:r>
                        <a:rPr lang="en-GB" sz="2400" b="0" i="0" dirty="0" err="1">
                          <a:solidFill>
                            <a:schemeClr val="bg1"/>
                          </a:solidFill>
                          <a:effectLst/>
                          <a:latin typeface="Century Gothic" panose="020B0502020202020204" pitchFamily="34" charset="0"/>
                        </a:rPr>
                        <a:t>Indonesien</a:t>
                      </a:r>
                      <a:r>
                        <a:rPr lang="en-GB" sz="2400" b="0" i="0" dirty="0">
                          <a:solidFill>
                            <a:schemeClr val="bg1"/>
                          </a:solidFill>
                          <a:effectLst/>
                          <a:latin typeface="Century Gothic" panose="020B0502020202020204" pitchFamily="34" charset="0"/>
                        </a:rPr>
                        <a:t>, Korea und </a:t>
                      </a:r>
                      <a:r>
                        <a:rPr lang="en-GB" sz="2400" b="0" i="0" dirty="0" err="1">
                          <a:solidFill>
                            <a:schemeClr val="bg1"/>
                          </a:solidFill>
                          <a:effectLst/>
                          <a:latin typeface="Century Gothic" panose="020B0502020202020204" pitchFamily="34" charset="0"/>
                        </a:rPr>
                        <a:t>anderen</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Ländern</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feiert</a:t>
                      </a:r>
                      <a:r>
                        <a:rPr lang="en-GB" sz="2400" b="0" i="0" dirty="0">
                          <a:solidFill>
                            <a:schemeClr val="bg1"/>
                          </a:solidFill>
                          <a:effectLst/>
                          <a:latin typeface="Century Gothic" panose="020B0502020202020204" pitchFamily="34" charset="0"/>
                        </a:rPr>
                        <a:t> man. Das </a:t>
                      </a:r>
                      <a:r>
                        <a:rPr lang="en-GB" sz="2400" b="0" i="0" dirty="0" err="1">
                          <a:solidFill>
                            <a:schemeClr val="bg1"/>
                          </a:solidFill>
                          <a:effectLst/>
                          <a:latin typeface="Century Gothic" panose="020B0502020202020204" pitchFamily="34" charset="0"/>
                        </a:rPr>
                        <a:t>heißt</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ungefähr</a:t>
                      </a:r>
                      <a:r>
                        <a:rPr lang="en-GB" sz="2400" b="0" i="0" baseline="30000" dirty="0">
                          <a:solidFill>
                            <a:schemeClr val="bg1"/>
                          </a:solidFill>
                          <a:effectLst/>
                          <a:latin typeface="Century Gothic" panose="020B0502020202020204" pitchFamily="34" charset="0"/>
                        </a:rPr>
                        <a:t>*</a:t>
                      </a:r>
                      <a:r>
                        <a:rPr lang="en-GB" sz="2400" b="0" i="0" dirty="0">
                          <a:solidFill>
                            <a:schemeClr val="bg1"/>
                          </a:solidFill>
                          <a:effectLst/>
                          <a:latin typeface="Century Gothic" panose="020B0502020202020204" pitchFamily="34" charset="0"/>
                        </a:rPr>
                        <a:t> </a:t>
                      </a:r>
                      <a:r>
                        <a:rPr lang="en-GB" sz="2400" b="0" i="0" spc="60" dirty="0">
                          <a:solidFill>
                            <a:schemeClr val="bg1"/>
                          </a:solidFill>
                          <a:effectLst/>
                          <a:latin typeface="Century Gothic" panose="020B0502020202020204" pitchFamily="34" charset="0"/>
                        </a:rPr>
                        <a:t>20% der </a:t>
                      </a:r>
                      <a:r>
                        <a:rPr lang="en-GB" sz="2400" b="0" i="0" spc="60" dirty="0" err="1">
                          <a:solidFill>
                            <a:schemeClr val="bg1"/>
                          </a:solidFill>
                          <a:effectLst/>
                          <a:latin typeface="Century Gothic" panose="020B0502020202020204" pitchFamily="34" charset="0"/>
                        </a:rPr>
                        <a:t>ganzen</a:t>
                      </a:r>
                      <a:r>
                        <a:rPr lang="en-GB" sz="2400" b="0" i="0" spc="60" dirty="0">
                          <a:solidFill>
                            <a:schemeClr val="bg1"/>
                          </a:solidFill>
                          <a:effectLst/>
                          <a:latin typeface="Century Gothic" panose="020B0502020202020204" pitchFamily="34" charset="0"/>
                        </a:rPr>
                        <a:t> </a:t>
                      </a:r>
                      <a:r>
                        <a:rPr lang="en-GB" sz="2400" b="0" i="0" spc="60" dirty="0" err="1">
                          <a:solidFill>
                            <a:schemeClr val="bg1"/>
                          </a:solidFill>
                          <a:effectLst/>
                          <a:latin typeface="Century Gothic" panose="020B0502020202020204" pitchFamily="34" charset="0"/>
                        </a:rPr>
                        <a:t>Weltbevölkerung</a:t>
                      </a:r>
                      <a:r>
                        <a:rPr lang="en-GB" sz="2400" b="0" i="0" spc="60" dirty="0">
                          <a:solidFill>
                            <a:schemeClr val="bg1"/>
                          </a:solidFill>
                          <a:effectLst/>
                          <a:latin typeface="Century Gothic" panose="020B0502020202020204" pitchFamily="34" charset="0"/>
                        </a:rPr>
                        <a:t>.</a:t>
                      </a:r>
                      <a:r>
                        <a:rPr lang="en-GB" sz="2400" b="0" i="0" dirty="0">
                          <a:solidFill>
                            <a:schemeClr val="bg1"/>
                          </a:solidFill>
                          <a:effectLst/>
                          <a:latin typeface="Century Gothic" panose="020B0502020202020204" pitchFamily="34" charset="0"/>
                        </a:rPr>
                        <a:t> Aber </a:t>
                      </a:r>
                      <a:r>
                        <a:rPr lang="en-GB" sz="2400" b="0" i="0" dirty="0" err="1">
                          <a:solidFill>
                            <a:schemeClr val="bg1"/>
                          </a:solidFill>
                          <a:effectLst/>
                          <a:latin typeface="Century Gothic" panose="020B0502020202020204" pitchFamily="34" charset="0"/>
                        </a:rPr>
                        <a:t>wie</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feiern</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sie</a:t>
                      </a:r>
                      <a:r>
                        <a:rPr lang="en-GB" sz="2400" b="0" i="0" dirty="0">
                          <a:solidFill>
                            <a:schemeClr val="bg1"/>
                          </a:solidFill>
                          <a:effectLst/>
                          <a:latin typeface="Century Gothic" panose="020B0502020202020204" pitchFamily="34" charset="0"/>
                        </a:rPr>
                        <a:t> </a:t>
                      </a:r>
                      <a:r>
                        <a:rPr lang="en-GB" sz="2400" b="0" i="0" dirty="0" err="1">
                          <a:solidFill>
                            <a:schemeClr val="bg1"/>
                          </a:solidFill>
                          <a:effectLst/>
                          <a:latin typeface="Century Gothic" panose="020B0502020202020204" pitchFamily="34" charset="0"/>
                        </a:rPr>
                        <a:t>genau</a:t>
                      </a:r>
                      <a:r>
                        <a:rPr lang="en-GB" sz="2400" b="0" i="0" dirty="0">
                          <a:solidFill>
                            <a:schemeClr val="bg1"/>
                          </a:solidFill>
                          <a:effectLst/>
                          <a:latin typeface="Century Gothic" panose="020B0502020202020204" pitchFamily="34" charset="0"/>
                        </a:rPr>
                        <a:t>?</a:t>
                      </a:r>
                      <a:endParaRPr lang="en-GB" sz="2400" b="0" i="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solidFill>
                      <a:srgbClr val="FF0000"/>
                    </a:solidFill>
                  </a:tcPr>
                </a:tc>
                <a:extLst>
                  <a:ext uri="{0D108BD9-81ED-4DB2-BD59-A6C34878D82A}">
                    <a16:rowId xmlns:a16="http://schemas.microsoft.com/office/drawing/2014/main" val="279925930"/>
                  </a:ext>
                </a:extLst>
              </a:tr>
            </a:tbl>
          </a:graphicData>
        </a:graphic>
      </p:graphicFrame>
      <p:pic>
        <p:nvPicPr>
          <p:cNvPr id="8" name="9.2.1.1 Slide 25 Austria">
            <a:hlinkClick r:id="" action="ppaction://media"/>
            <a:extLst>
              <a:ext uri="{FF2B5EF4-FFF2-40B4-BE49-F238E27FC236}">
                <a16:creationId xmlns:a16="http://schemas.microsoft.com/office/drawing/2014/main" id="{15B7B717-A23F-46AF-BD76-FD73ADF01A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23018" y="839523"/>
            <a:ext cx="688670" cy="688670"/>
          </a:xfrm>
          <a:prstGeom prst="rect">
            <a:avLst/>
          </a:prstGeom>
        </p:spPr>
      </p:pic>
      <p:pic>
        <p:nvPicPr>
          <p:cNvPr id="10" name="9.2.1.1 Slide 25 Germany">
            <a:hlinkClick r:id="" action="ppaction://media"/>
            <a:extLst>
              <a:ext uri="{FF2B5EF4-FFF2-40B4-BE49-F238E27FC236}">
                <a16:creationId xmlns:a16="http://schemas.microsoft.com/office/drawing/2014/main" id="{70A55F1B-03EC-4147-ADC2-87833F554B5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23398" y="911042"/>
            <a:ext cx="617151" cy="617151"/>
          </a:xfrm>
          <a:prstGeom prst="rect">
            <a:avLst/>
          </a:prstGeom>
        </p:spPr>
      </p:pic>
      <p:pic>
        <p:nvPicPr>
          <p:cNvPr id="12" name="Picture 11">
            <a:extLst>
              <a:ext uri="{FF2B5EF4-FFF2-40B4-BE49-F238E27FC236}">
                <a16:creationId xmlns:a16="http://schemas.microsoft.com/office/drawing/2014/main" id="{FA9C478F-E219-4619-A638-755C29D24B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758559" y="1050902"/>
            <a:ext cx="391225" cy="226177"/>
          </a:xfrm>
          <a:prstGeom prst="rect">
            <a:avLst/>
          </a:prstGeom>
        </p:spPr>
      </p:pic>
      <p:pic>
        <p:nvPicPr>
          <p:cNvPr id="14" name="Picture 13" descr="Shape, background pattern&#10;&#10;Description automatically generated">
            <a:extLst>
              <a:ext uri="{FF2B5EF4-FFF2-40B4-BE49-F238E27FC236}">
                <a16:creationId xmlns:a16="http://schemas.microsoft.com/office/drawing/2014/main" id="{1C451E40-06B6-4F41-856A-8EBDE30067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531038" y="1092760"/>
            <a:ext cx="376962" cy="226177"/>
          </a:xfrm>
          <a:prstGeom prst="rect">
            <a:avLst/>
          </a:prstGeom>
        </p:spPr>
      </p:pic>
      <p:sp>
        <p:nvSpPr>
          <p:cNvPr id="7" name="Speech Bubble: Rectangle with Corners Rounded 6">
            <a:extLst>
              <a:ext uri="{FF2B5EF4-FFF2-40B4-BE49-F238E27FC236}">
                <a16:creationId xmlns:a16="http://schemas.microsoft.com/office/drawing/2014/main" id="{D697BA56-3D24-4A8D-BE79-6E45678AAD51}"/>
              </a:ext>
            </a:extLst>
          </p:cNvPr>
          <p:cNvSpPr/>
          <p:nvPr/>
        </p:nvSpPr>
        <p:spPr>
          <a:xfrm>
            <a:off x="6410018" y="5631501"/>
            <a:ext cx="3474949" cy="617151"/>
          </a:xfrm>
          <a:prstGeom prst="wedgeRoundRectCallout">
            <a:avLst>
              <a:gd name="adj1" fmla="val -22939"/>
              <a:gd name="adj2" fmla="val -4882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der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Frühling</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spring</a:t>
            </a:r>
            <a:b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ungefähr</a:t>
            </a:r>
            <a:r>
              <a:rPr lang="en-GB" sz="2000" dirty="0">
                <a:solidFill>
                  <a:prstClr val="white"/>
                </a:solidFill>
                <a:latin typeface="Century Gothic" panose="020B0502020202020204" pitchFamily="34" charset="0"/>
              </a:rPr>
              <a:t> –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approximately</a:t>
            </a:r>
          </a:p>
        </p:txBody>
      </p:sp>
    </p:spTree>
    <p:extLst>
      <p:ext uri="{BB962C8B-B14F-4D97-AF65-F5344CB8AC3E}">
        <p14:creationId xmlns:p14="http://schemas.microsoft.com/office/powerpoint/2010/main" val="227537542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34-41; 42-43: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reading, listening,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German artist Franz Marc and other German figures</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T2.2 Week 2</a:t>
            </a:r>
          </a:p>
        </p:txBody>
      </p:sp>
    </p:spTree>
    <p:extLst>
      <p:ext uri="{BB962C8B-B14F-4D97-AF65-F5344CB8AC3E}">
        <p14:creationId xmlns:p14="http://schemas.microsoft.com/office/powerpoint/2010/main" val="3894085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6857D92-F5A5-49B3-B6D2-530BE6EE3C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290" b="50969"/>
          <a:stretch/>
        </p:blipFill>
        <p:spPr>
          <a:xfrm>
            <a:off x="3665729" y="70230"/>
            <a:ext cx="1547235" cy="124720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3921369"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Franz Marc </a:t>
            </a:r>
            <a:r>
              <a:rPr lang="en-GB" sz="3600" dirty="0">
                <a:solidFill>
                  <a:schemeClr val="bg1"/>
                </a:solidFill>
              </a:rPr>
              <a:t>[1/6]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6869" y="247046"/>
            <a:ext cx="19304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91625" y="1891149"/>
            <a:ext cx="11890080" cy="4401205"/>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1880</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wurde der deutsche Maler* Franz Marc in München geboren. Dort ist er bei seinen Eltern, zusammen mit seinem Bruder Paul, der zwei Jahre älter war, aufgewachsen.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1899</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er zur Universität gegangen und hat Theologie studiert. Jedoch war sein Ziel immer, Maler zu werden. Deshalb hat er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1900</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 Kunststudium an der Münchner Akademie angefangen.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1903</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Franz Marc zum ersten Mal nach Paris gefahren. Dort hat er die Bilder von Vincent van Gogh und von den Impressionisten gesehen.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1904</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er meist an Tierbildern gearbeitet. Seine Kunst ist in dieser </a:t>
            </a:r>
            <a:b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Zeit einfacher geworden.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1907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Marc zum zweiten Mal nach Paris gereist.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C9CA639-AE00-4D34-BB69-159C7CBA269E}"/>
              </a:ext>
            </a:extLst>
          </p:cNvPr>
          <p:cNvSpPr txBox="1"/>
          <p:nvPr/>
        </p:nvSpPr>
        <p:spPr>
          <a:xfrm>
            <a:off x="59335" y="1313414"/>
            <a:ext cx="8229600" cy="461665"/>
          </a:xfrm>
          <a:prstGeom prst="rect">
            <a:avLst/>
          </a:prstGeom>
          <a:no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Hör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zu</a:t>
            </a:r>
            <a:r>
              <a:rPr lang="en-GB" sz="2400" dirty="0">
                <a:solidFill>
                  <a:schemeClr val="accent5">
                    <a:lumMod val="50000"/>
                  </a:schemeClr>
                </a:solidFill>
                <a:latin typeface="Century Gothic" panose="020B0502020202020204" pitchFamily="34" charset="0"/>
              </a:rPr>
              <a:t> und </a:t>
            </a:r>
            <a:r>
              <a:rPr lang="en-GB" sz="2400" dirty="0" err="1">
                <a:solidFill>
                  <a:schemeClr val="accent5">
                    <a:lumMod val="50000"/>
                  </a:schemeClr>
                </a:solidFill>
                <a:latin typeface="Century Gothic" panose="020B0502020202020204" pitchFamily="34" charset="0"/>
              </a:rPr>
              <a:t>schreibe</a:t>
            </a:r>
            <a:r>
              <a:rPr lang="en-GB" sz="2400" dirty="0">
                <a:solidFill>
                  <a:schemeClr val="accent5">
                    <a:lumMod val="50000"/>
                  </a:schemeClr>
                </a:solidFill>
                <a:latin typeface="Century Gothic" panose="020B0502020202020204" pitchFamily="34" charset="0"/>
              </a:rPr>
              <a:t> die Jahre.</a:t>
            </a:r>
          </a:p>
        </p:txBody>
      </p:sp>
      <p:sp>
        <p:nvSpPr>
          <p:cNvPr id="9" name="Rectangle 8">
            <a:extLst>
              <a:ext uri="{FF2B5EF4-FFF2-40B4-BE49-F238E27FC236}">
                <a16:creationId xmlns:a16="http://schemas.microsoft.com/office/drawing/2014/main" id="{AA4F8C22-8C4C-4C28-88FA-AF9F41C6C86B}"/>
              </a:ext>
            </a:extLst>
          </p:cNvPr>
          <p:cNvSpPr/>
          <p:nvPr/>
        </p:nvSpPr>
        <p:spPr>
          <a:xfrm>
            <a:off x="154685" y="1910614"/>
            <a:ext cx="629086"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0" name="Oval 9">
            <a:extLst>
              <a:ext uri="{FF2B5EF4-FFF2-40B4-BE49-F238E27FC236}">
                <a16:creationId xmlns:a16="http://schemas.microsoft.com/office/drawing/2014/main" id="{D79EC43A-24C6-4CC3-8EB4-4E0775427A7E}"/>
              </a:ext>
            </a:extLst>
          </p:cNvPr>
          <p:cNvSpPr/>
          <p:nvPr/>
        </p:nvSpPr>
        <p:spPr>
          <a:xfrm>
            <a:off x="264078" y="1910614"/>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a:t>
            </a:r>
          </a:p>
        </p:txBody>
      </p:sp>
      <p:sp>
        <p:nvSpPr>
          <p:cNvPr id="11" name="Rectangle 10">
            <a:extLst>
              <a:ext uri="{FF2B5EF4-FFF2-40B4-BE49-F238E27FC236}">
                <a16:creationId xmlns:a16="http://schemas.microsoft.com/office/drawing/2014/main" id="{7897081E-BFE9-401D-AD6F-EEC865982F65}"/>
              </a:ext>
            </a:extLst>
          </p:cNvPr>
          <p:cNvSpPr/>
          <p:nvPr/>
        </p:nvSpPr>
        <p:spPr>
          <a:xfrm>
            <a:off x="154685" y="2774048"/>
            <a:ext cx="656556" cy="353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2" name="Oval 11">
            <a:extLst>
              <a:ext uri="{FF2B5EF4-FFF2-40B4-BE49-F238E27FC236}">
                <a16:creationId xmlns:a16="http://schemas.microsoft.com/office/drawing/2014/main" id="{EA039D9B-0089-42E1-8B18-849B2F49DB3C}"/>
              </a:ext>
            </a:extLst>
          </p:cNvPr>
          <p:cNvSpPr/>
          <p:nvPr/>
        </p:nvSpPr>
        <p:spPr>
          <a:xfrm>
            <a:off x="272174" y="2829691"/>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2</a:t>
            </a:r>
          </a:p>
        </p:txBody>
      </p:sp>
      <p:sp>
        <p:nvSpPr>
          <p:cNvPr id="13" name="Rectangle 12">
            <a:extLst>
              <a:ext uri="{FF2B5EF4-FFF2-40B4-BE49-F238E27FC236}">
                <a16:creationId xmlns:a16="http://schemas.microsoft.com/office/drawing/2014/main" id="{6B1F2871-FC4A-4148-84B5-5252A01AD3BC}"/>
              </a:ext>
            </a:extLst>
          </p:cNvPr>
          <p:cNvSpPr/>
          <p:nvPr/>
        </p:nvSpPr>
        <p:spPr>
          <a:xfrm>
            <a:off x="4172954" y="3131077"/>
            <a:ext cx="625915" cy="302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Oval 13">
            <a:extLst>
              <a:ext uri="{FF2B5EF4-FFF2-40B4-BE49-F238E27FC236}">
                <a16:creationId xmlns:a16="http://schemas.microsoft.com/office/drawing/2014/main" id="{7516AAE1-66BD-4DCC-9FE5-F991B5B7BFBF}"/>
              </a:ext>
            </a:extLst>
          </p:cNvPr>
          <p:cNvSpPr/>
          <p:nvPr/>
        </p:nvSpPr>
        <p:spPr>
          <a:xfrm>
            <a:off x="4356203" y="3131078"/>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3</a:t>
            </a:r>
          </a:p>
        </p:txBody>
      </p:sp>
      <p:sp>
        <p:nvSpPr>
          <p:cNvPr id="15" name="Rectangle 14">
            <a:extLst>
              <a:ext uri="{FF2B5EF4-FFF2-40B4-BE49-F238E27FC236}">
                <a16:creationId xmlns:a16="http://schemas.microsoft.com/office/drawing/2014/main" id="{77AC1F1A-C75A-492C-9C30-429C63B40E74}"/>
              </a:ext>
            </a:extLst>
          </p:cNvPr>
          <p:cNvSpPr/>
          <p:nvPr/>
        </p:nvSpPr>
        <p:spPr>
          <a:xfrm>
            <a:off x="183066" y="4028366"/>
            <a:ext cx="565115" cy="302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Oval 15">
            <a:extLst>
              <a:ext uri="{FF2B5EF4-FFF2-40B4-BE49-F238E27FC236}">
                <a16:creationId xmlns:a16="http://schemas.microsoft.com/office/drawing/2014/main" id="{E398A98D-67FE-467A-BBE4-55EBED01382E}"/>
              </a:ext>
            </a:extLst>
          </p:cNvPr>
          <p:cNvSpPr/>
          <p:nvPr/>
        </p:nvSpPr>
        <p:spPr>
          <a:xfrm>
            <a:off x="255999" y="408671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4</a:t>
            </a:r>
          </a:p>
        </p:txBody>
      </p:sp>
      <p:sp>
        <p:nvSpPr>
          <p:cNvPr id="17" name="Rectangle 16">
            <a:extLst>
              <a:ext uri="{FF2B5EF4-FFF2-40B4-BE49-F238E27FC236}">
                <a16:creationId xmlns:a16="http://schemas.microsoft.com/office/drawing/2014/main" id="{ABBAB296-CE5D-4864-89CF-3CBF7E19E2CA}"/>
              </a:ext>
            </a:extLst>
          </p:cNvPr>
          <p:cNvSpPr/>
          <p:nvPr/>
        </p:nvSpPr>
        <p:spPr>
          <a:xfrm>
            <a:off x="127215" y="5015947"/>
            <a:ext cx="656556" cy="232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8" name="Oval 17">
            <a:extLst>
              <a:ext uri="{FF2B5EF4-FFF2-40B4-BE49-F238E27FC236}">
                <a16:creationId xmlns:a16="http://schemas.microsoft.com/office/drawing/2014/main" id="{FE8B1004-F518-4852-9314-5A38C1A962B3}"/>
              </a:ext>
            </a:extLst>
          </p:cNvPr>
          <p:cNvSpPr/>
          <p:nvPr/>
        </p:nvSpPr>
        <p:spPr>
          <a:xfrm>
            <a:off x="255999" y="4914341"/>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5</a:t>
            </a:r>
          </a:p>
        </p:txBody>
      </p:sp>
      <p:sp>
        <p:nvSpPr>
          <p:cNvPr id="19" name="Rectangle 18">
            <a:extLst>
              <a:ext uri="{FF2B5EF4-FFF2-40B4-BE49-F238E27FC236}">
                <a16:creationId xmlns:a16="http://schemas.microsoft.com/office/drawing/2014/main" id="{D11E1984-965B-4EE8-8461-10012D284317}"/>
              </a:ext>
            </a:extLst>
          </p:cNvPr>
          <p:cNvSpPr/>
          <p:nvPr/>
        </p:nvSpPr>
        <p:spPr>
          <a:xfrm>
            <a:off x="140689" y="5882240"/>
            <a:ext cx="618571" cy="302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 name="Oval 19">
            <a:extLst>
              <a:ext uri="{FF2B5EF4-FFF2-40B4-BE49-F238E27FC236}">
                <a16:creationId xmlns:a16="http://schemas.microsoft.com/office/drawing/2014/main" id="{0EAC9421-B63C-46BA-9ECD-5CD0791E5D52}"/>
              </a:ext>
            </a:extLst>
          </p:cNvPr>
          <p:cNvSpPr/>
          <p:nvPr/>
        </p:nvSpPr>
        <p:spPr>
          <a:xfrm>
            <a:off x="264078" y="585904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6</a:t>
            </a:r>
          </a:p>
        </p:txBody>
      </p:sp>
      <p:sp>
        <p:nvSpPr>
          <p:cNvPr id="21" name="Speech Bubble: Rectangle with Corners Rounded 1">
            <a:extLst>
              <a:ext uri="{FF2B5EF4-FFF2-40B4-BE49-F238E27FC236}">
                <a16:creationId xmlns:a16="http://schemas.microsoft.com/office/drawing/2014/main" id="{E1DD9031-D2FC-4DF8-8667-BA55BA2AD584}"/>
              </a:ext>
            </a:extLst>
          </p:cNvPr>
          <p:cNvSpPr/>
          <p:nvPr/>
        </p:nvSpPr>
        <p:spPr>
          <a:xfrm>
            <a:off x="9532251" y="913873"/>
            <a:ext cx="2425076" cy="400919"/>
          </a:xfrm>
          <a:prstGeom prst="wedgeRoundRectCallout">
            <a:avLst>
              <a:gd name="adj1" fmla="val -47051"/>
              <a:gd name="adj2" fmla="val 2277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dirty="0">
                <a:ln>
                  <a:noFill/>
                </a:ln>
                <a:solidFill>
                  <a:prstClr val="white"/>
                </a:solidFill>
                <a:effectLst/>
                <a:uLnTx/>
                <a:uFillTx/>
                <a:latin typeface="Century Gothic" panose="020F0302020204030204"/>
                <a:ea typeface="+mn-ea"/>
                <a:cs typeface="+mn-cs"/>
              </a:rPr>
              <a:t>*Maler</a:t>
            </a:r>
            <a:r>
              <a:rPr kumimoji="0" lang="en-GB" sz="2000" b="0" u="none" strike="noStrike" kern="1200" cap="none" spc="0" normalizeH="0" dirty="0">
                <a:ln>
                  <a:noFill/>
                </a:ln>
                <a:solidFill>
                  <a:prstClr val="white"/>
                </a:solidFill>
                <a:effectLst/>
                <a:uLnTx/>
                <a:uFillTx/>
                <a:latin typeface="Century Gothic" panose="020F0302020204030204"/>
                <a:ea typeface="+mn-ea"/>
                <a:cs typeface="+mn-cs"/>
              </a:rPr>
              <a:t> – painter</a:t>
            </a:r>
          </a:p>
        </p:txBody>
      </p:sp>
      <p:pic>
        <p:nvPicPr>
          <p:cNvPr id="6" name="9.2.2.2 Slide 35">
            <a:hlinkClick r:id="" action="ppaction://media"/>
            <a:extLst>
              <a:ext uri="{FF2B5EF4-FFF2-40B4-BE49-F238E27FC236}">
                <a16:creationId xmlns:a16="http://schemas.microsoft.com/office/drawing/2014/main" id="{D7A60851-9EC8-46A3-9DC5-F32ABFC26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92790" y="265042"/>
            <a:ext cx="1077843" cy="1077843"/>
          </a:xfrm>
          <a:prstGeom prst="rect">
            <a:avLst/>
          </a:prstGeom>
        </p:spPr>
      </p:pic>
      <p:pic>
        <p:nvPicPr>
          <p:cNvPr id="22" name="Picture 21" descr="A picture containing text, bedclothes, fabric&#10;&#10;Description automatically generated">
            <a:extLst>
              <a:ext uri="{FF2B5EF4-FFF2-40B4-BE49-F238E27FC236}">
                <a16:creationId xmlns:a16="http://schemas.microsoft.com/office/drawing/2014/main" id="{CBC61650-53B5-48A3-99FB-C29CAB6CE8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0257" y="4572135"/>
            <a:ext cx="3624909" cy="2261793"/>
          </a:xfrm>
          <a:prstGeom prst="rect">
            <a:avLst/>
          </a:prstGeom>
        </p:spPr>
      </p:pic>
    </p:spTree>
    <p:extLst>
      <p:ext uri="{BB962C8B-B14F-4D97-AF65-F5344CB8AC3E}">
        <p14:creationId xmlns:p14="http://schemas.microsoft.com/office/powerpoint/2010/main" val="407997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6"/>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24400" cy="869950"/>
          </a:xfrm>
          <a:prstGeom prst="rect">
            <a:avLst/>
          </a:prstGeom>
        </p:spPr>
      </p:pic>
      <p:sp>
        <p:nvSpPr>
          <p:cNvPr id="4" name="Title 3"/>
          <p:cNvSpPr>
            <a:spLocks noGrp="1"/>
          </p:cNvSpPr>
          <p:nvPr>
            <p:ph type="title"/>
          </p:nvPr>
        </p:nvSpPr>
        <p:spPr>
          <a:xfrm>
            <a:off x="0" y="294041"/>
            <a:ext cx="8994710" cy="707849"/>
          </a:xfrm>
        </p:spPr>
        <p:txBody>
          <a:bodyPr>
            <a:normAutofit/>
          </a:bodyPr>
          <a:lstStyle/>
          <a:p>
            <a:pPr lvl="0">
              <a:lnSpc>
                <a:spcPct val="100000"/>
              </a:lnSpc>
              <a:spcBef>
                <a:spcPts val="0"/>
              </a:spcBef>
              <a:defRPr/>
            </a:pPr>
            <a:r>
              <a:rPr lang="en-US" sz="3600" b="1" dirty="0" err="1">
                <a:solidFill>
                  <a:schemeClr val="bg1"/>
                </a:solidFill>
                <a:latin typeface="Century Gothic" panose="020F0302020204030204"/>
              </a:rPr>
              <a:t>Wann</a:t>
            </a:r>
            <a:r>
              <a:rPr lang="en-US" sz="3600" b="1" dirty="0">
                <a:solidFill>
                  <a:schemeClr val="bg1"/>
                </a:solidFill>
                <a:latin typeface="Century Gothic" panose="020F0302020204030204"/>
              </a:rPr>
              <a:t> war das?</a:t>
            </a:r>
            <a:endParaRPr lang="en-US"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85960" y="247046"/>
            <a:ext cx="2373240" cy="49971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2F5B1281-C094-4EAB-A5E9-EC2224D10ECE}"/>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Albert Einstein,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Physiker</a:t>
            </a:r>
            <a:endParaRPr kumimoji="0" lang="fr-FR"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Nobelpreis</a:t>
            </a:r>
            <a:r>
              <a:rPr kumimoji="0" lang="fr-FR"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fr-FR"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gewonnen</a:t>
            </a:r>
            <a:r>
              <a:rPr kumimoji="0" lang="fr-FR"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a:t>
            </a:r>
          </a:p>
        </p:txBody>
      </p:sp>
      <p:sp>
        <p:nvSpPr>
          <p:cNvPr id="18" name="Rectangle 17">
            <a:extLst>
              <a:ext uri="{FF2B5EF4-FFF2-40B4-BE49-F238E27FC236}">
                <a16:creationId xmlns:a16="http://schemas.microsoft.com/office/drawing/2014/main" id="{3602CE51-BE79-407A-93D5-383FD09CF921}"/>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Marlene Dietrich,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Schauspielerin</a:t>
            </a:r>
            <a:endPar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Hauptrolle</a:t>
            </a:r>
            <a:r>
              <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in Der </a:t>
            </a:r>
            <a:r>
              <a:rPr kumimoji="0" lang="en-GB"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blaue</a:t>
            </a:r>
            <a:r>
              <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Engel*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0DCFC479-E2A7-4178-8A89-A7981B306A7E}"/>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Nena,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Sängerin</a:t>
            </a:r>
            <a:endPar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99 </a:t>
            </a:r>
            <a:r>
              <a:rPr kumimoji="0" lang="en-GB"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Luftballons</a:t>
            </a:r>
            <a:r>
              <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n-GB"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geschrieben</a:t>
            </a:r>
            <a:r>
              <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a:t>
            </a:r>
          </a:p>
        </p:txBody>
      </p:sp>
      <p:sp>
        <p:nvSpPr>
          <p:cNvPr id="21" name="Rectangle 20">
            <a:extLst>
              <a:ext uri="{FF2B5EF4-FFF2-40B4-BE49-F238E27FC236}">
                <a16:creationId xmlns:a16="http://schemas.microsoft.com/office/drawing/2014/main" id="{962BCAC4-1A8A-4CC3-AF7D-ABB9E0859021}"/>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Boris Becker,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Tennisspieler</a:t>
            </a:r>
            <a:endPar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Wimbledon </a:t>
            </a:r>
            <a:r>
              <a:rPr kumimoji="0" lang="en-GB" sz="240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gewonnen</a:t>
            </a:r>
            <a:r>
              <a:rPr kumimoji="0" lang="en-GB"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3B03609D-65AD-4C0C-8F69-0538B72142F5}"/>
              </a:ext>
            </a:extLst>
          </p:cNvPr>
          <p:cNvSpPr txBox="1"/>
          <p:nvPr/>
        </p:nvSpPr>
        <p:spPr>
          <a:xfrm>
            <a:off x="2289942" y="3429000"/>
            <a:ext cx="1260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1921</a:t>
            </a:r>
            <a:endParaRPr kumimoji="0" lang="fr-FR" sz="20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F98D378C-B7C5-4355-87F0-BCDC63F35374}"/>
              </a:ext>
            </a:extLst>
          </p:cNvPr>
          <p:cNvSpPr txBox="1"/>
          <p:nvPr/>
        </p:nvSpPr>
        <p:spPr>
          <a:xfrm>
            <a:off x="2289942" y="5709745"/>
            <a:ext cx="15810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1930</a:t>
            </a:r>
            <a:endParaRPr kumimoji="0" lang="fr-FR" sz="20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A6E43DEE-331D-439B-8591-E0E067684DD8}"/>
              </a:ext>
            </a:extLst>
          </p:cNvPr>
          <p:cNvSpPr txBox="1"/>
          <p:nvPr/>
        </p:nvSpPr>
        <p:spPr>
          <a:xfrm>
            <a:off x="8125800" y="5720548"/>
            <a:ext cx="987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1985</a:t>
            </a:r>
            <a:endParaRPr kumimoji="0" lang="fr-FR" sz="20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pic>
        <p:nvPicPr>
          <p:cNvPr id="1026" name="Picture 2" descr="Albert Einstein, Portrait, Theoretician Physician">
            <a:extLst>
              <a:ext uri="{FF2B5EF4-FFF2-40B4-BE49-F238E27FC236}">
                <a16:creationId xmlns:a16="http://schemas.microsoft.com/office/drawing/2014/main" id="{A764D525-E774-4272-9107-4DFA840668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312" y="1887140"/>
            <a:ext cx="1619727" cy="21596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F914525-183F-4144-8547-C80470220B98}"/>
              </a:ext>
            </a:extLst>
          </p:cNvPr>
          <p:cNvSpPr txBox="1"/>
          <p:nvPr/>
        </p:nvSpPr>
        <p:spPr>
          <a:xfrm>
            <a:off x="8004942" y="3487729"/>
            <a:ext cx="15810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1983</a:t>
            </a:r>
            <a:endParaRPr kumimoji="0" lang="fr-FR" sz="200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pic>
        <p:nvPicPr>
          <p:cNvPr id="1034" name="Picture 10" descr="Boris Becker, Tennis Player, Wax Figure, Berlin">
            <a:extLst>
              <a:ext uri="{FF2B5EF4-FFF2-40B4-BE49-F238E27FC236}">
                <a16:creationId xmlns:a16="http://schemas.microsoft.com/office/drawing/2014/main" id="{5182C575-30A3-4BC4-A9C4-D3D4CE6202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124" t="18151" r="22834"/>
          <a:stretch/>
        </p:blipFill>
        <p:spPr bwMode="auto">
          <a:xfrm>
            <a:off x="5981848" y="4189928"/>
            <a:ext cx="1895339" cy="21459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erformance, Concert, Music, Singer, Stage, Nena">
            <a:extLst>
              <a:ext uri="{FF2B5EF4-FFF2-40B4-BE49-F238E27FC236}">
                <a16:creationId xmlns:a16="http://schemas.microsoft.com/office/drawing/2014/main" id="{76ED131A-7311-4297-82FD-46022F1F42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333" t="17945" r="15834" b="273"/>
          <a:stretch/>
        </p:blipFill>
        <p:spPr bwMode="auto">
          <a:xfrm>
            <a:off x="5964804" y="1887140"/>
            <a:ext cx="1871796" cy="21596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3C69C41-AD71-4279-948B-C08F4CB43EB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749" r="4055"/>
          <a:stretch/>
        </p:blipFill>
        <p:spPr bwMode="auto">
          <a:xfrm>
            <a:off x="270202" y="4176252"/>
            <a:ext cx="1761604" cy="214595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
            <a:extLst>
              <a:ext uri="{FF2B5EF4-FFF2-40B4-BE49-F238E27FC236}">
                <a16:creationId xmlns:a16="http://schemas.microsoft.com/office/drawing/2014/main" id="{A99538CF-CA3E-4C3C-BF4C-092474693E47}"/>
              </a:ext>
            </a:extLst>
          </p:cNvPr>
          <p:cNvSpPr/>
          <p:nvPr/>
        </p:nvSpPr>
        <p:spPr>
          <a:xfrm>
            <a:off x="7595455" y="924161"/>
            <a:ext cx="4363745" cy="707849"/>
          </a:xfrm>
          <a:prstGeom prst="wedgeRoundRectCallout">
            <a:avLst>
              <a:gd name="adj1" fmla="val -35504"/>
              <a:gd name="adj2" fmla="val -3932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Hauptrolle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lead/main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role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Engel – angel</a:t>
            </a:r>
          </a:p>
        </p:txBody>
      </p:sp>
    </p:spTree>
    <p:extLst>
      <p:ext uri="{BB962C8B-B14F-4D97-AF65-F5344CB8AC3E}">
        <p14:creationId xmlns:p14="http://schemas.microsoft.com/office/powerpoint/2010/main" val="2318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31-32: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speaking, writing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Potsdam</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T2.2 Week 3</a:t>
            </a:r>
          </a:p>
        </p:txBody>
      </p:sp>
    </p:spTree>
    <p:extLst>
      <p:ext uri="{BB962C8B-B14F-4D97-AF65-F5344CB8AC3E}">
        <p14:creationId xmlns:p14="http://schemas.microsoft.com/office/powerpoint/2010/main" val="755311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In Potsdam</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252531" y="2497751"/>
            <a:ext cx="6383010" cy="4524315"/>
          </a:xfrm>
          <a:prstGeom prst="rect">
            <a:avLst/>
          </a:prstGeom>
          <a:noFill/>
        </p:spPr>
        <p:txBody>
          <a:bodyPr wrap="square" rtlCol="0">
            <a:spAutoFit/>
          </a:bodyPr>
          <a:lstStyle/>
          <a:p>
            <a:endParaRPr lang="en-US" sz="2400" dirty="0">
              <a:solidFill>
                <a:schemeClr val="accent5">
                  <a:lumMod val="50000"/>
                </a:schemeClr>
              </a:solidFill>
              <a:latin typeface="Century Gothic" panose="020B0502020202020204" pitchFamily="34" charset="0"/>
            </a:endParaRPr>
          </a:p>
          <a:p>
            <a:pPr marL="457200" indent="-457200">
              <a:buAutoNum type="arabicPeriod"/>
            </a:pPr>
            <a:r>
              <a:rPr lang="en-US" sz="2400" dirty="0">
                <a:solidFill>
                  <a:schemeClr val="accent5">
                    <a:lumMod val="50000"/>
                  </a:schemeClr>
                </a:solidFill>
                <a:latin typeface="Century Gothic" panose="020B0502020202020204" pitchFamily="34" charset="0"/>
              </a:rPr>
              <a:t>Write a question with </a:t>
            </a:r>
            <a:r>
              <a:rPr lang="en-US" sz="2400" dirty="0" err="1">
                <a:solidFill>
                  <a:schemeClr val="accent5">
                    <a:lumMod val="50000"/>
                  </a:schemeClr>
                </a:solidFill>
                <a:latin typeface="Century Gothic" panose="020B0502020202020204" pitchFamily="34" charset="0"/>
              </a:rPr>
              <a:t>gefallen</a:t>
            </a:r>
            <a:r>
              <a:rPr lang="en-US" sz="2400" dirty="0">
                <a:solidFill>
                  <a:schemeClr val="accent5">
                    <a:lumMod val="50000"/>
                  </a:schemeClr>
                </a:solidFill>
                <a:latin typeface="Century Gothic" panose="020B0502020202020204" pitchFamily="34" charset="0"/>
              </a:rPr>
              <a:t>.</a:t>
            </a:r>
            <a:br>
              <a:rPr lang="en-US" sz="2400" dirty="0">
                <a:solidFill>
                  <a:schemeClr val="accent5">
                    <a:lumMod val="50000"/>
                  </a:schemeClr>
                </a:solidFill>
                <a:latin typeface="Century Gothic" panose="020B0502020202020204" pitchFamily="34" charset="0"/>
              </a:rPr>
            </a:b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Gefällt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dir</a:t>
            </a:r>
            <a:r>
              <a:rPr lang="en-US" sz="2400" dirty="0">
                <a:solidFill>
                  <a:schemeClr val="accent5">
                    <a:lumMod val="50000"/>
                  </a:schemeClr>
                </a:solidFill>
                <a:latin typeface="Century Gothic" panose="020B0502020202020204" pitchFamily="34" charset="0"/>
              </a:rPr>
              <a:t> das Schloss?</a:t>
            </a:r>
          </a:p>
          <a:p>
            <a:pPr marL="457200" indent="-457200">
              <a:buAutoNum type="arabicPeriod"/>
            </a:pPr>
            <a:endParaRPr lang="en-US" sz="2400" dirty="0">
              <a:solidFill>
                <a:schemeClr val="accent5">
                  <a:lumMod val="50000"/>
                </a:schemeClr>
              </a:solidFill>
              <a:latin typeface="Century Gothic" panose="020B0502020202020204" pitchFamily="34" charset="0"/>
            </a:endParaRPr>
          </a:p>
          <a:p>
            <a:pPr marL="457200" indent="-457200">
              <a:buAutoNum type="arabicPeriod"/>
            </a:pPr>
            <a:r>
              <a:rPr lang="en-US" sz="2400" dirty="0">
                <a:solidFill>
                  <a:schemeClr val="accent5">
                    <a:lumMod val="50000"/>
                  </a:schemeClr>
                </a:solidFill>
                <a:latin typeface="Century Gothic" panose="020B0502020202020204" pitchFamily="34" charset="0"/>
              </a:rPr>
              <a:t>Write a question with </a:t>
            </a:r>
            <a:r>
              <a:rPr lang="en-US" sz="2400" dirty="0" err="1">
                <a:solidFill>
                  <a:schemeClr val="accent5">
                    <a:lumMod val="50000"/>
                  </a:schemeClr>
                </a:solidFill>
                <a:latin typeface="Century Gothic" panose="020B0502020202020204" pitchFamily="34" charset="0"/>
              </a:rPr>
              <a:t>mögen</a:t>
            </a:r>
            <a:r>
              <a:rPr lang="en-US" sz="2400" dirty="0">
                <a:solidFill>
                  <a:schemeClr val="accent5">
                    <a:lumMod val="50000"/>
                  </a:schemeClr>
                </a:solidFill>
                <a:latin typeface="Century Gothic" panose="020B0502020202020204" pitchFamily="34" charset="0"/>
              </a:rPr>
              <a:t>.</a:t>
            </a:r>
          </a:p>
          <a:p>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Magst</a:t>
            </a:r>
            <a:r>
              <a:rPr lang="en-US" sz="2400" dirty="0">
                <a:solidFill>
                  <a:schemeClr val="accent5">
                    <a:lumMod val="50000"/>
                  </a:schemeClr>
                </a:solidFill>
                <a:latin typeface="Century Gothic" panose="020B0502020202020204" pitchFamily="34" charset="0"/>
              </a:rPr>
              <a:t> du </a:t>
            </a:r>
            <a:r>
              <a:rPr lang="en-US" sz="2400" dirty="0" err="1">
                <a:solidFill>
                  <a:schemeClr val="accent5">
                    <a:lumMod val="50000"/>
                  </a:schemeClr>
                </a:solidFill>
                <a:latin typeface="Century Gothic" panose="020B0502020202020204" pitchFamily="34" charset="0"/>
              </a:rPr>
              <a:t>Schwimmen</a:t>
            </a:r>
            <a:r>
              <a:rPr lang="en-US" sz="2400" dirty="0">
                <a:solidFill>
                  <a:schemeClr val="accent5">
                    <a:lumMod val="50000"/>
                  </a:schemeClr>
                </a:solidFill>
                <a:latin typeface="Century Gothic" panose="020B0502020202020204" pitchFamily="34" charset="0"/>
              </a:rPr>
              <a:t>?</a:t>
            </a: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3. Write a question with a comparative.</a:t>
            </a:r>
          </a:p>
          <a:p>
            <a:r>
              <a:rPr lang="en-US" sz="2400" dirty="0">
                <a:solidFill>
                  <a:schemeClr val="accent5">
                    <a:lumMod val="50000"/>
                  </a:schemeClr>
                </a:solidFill>
                <a:latin typeface="Century Gothic" panose="020B0502020202020204" pitchFamily="34" charset="0"/>
              </a:rPr>
              <a:t>	Welches </a:t>
            </a:r>
            <a:r>
              <a:rPr lang="en-US" sz="2400" dirty="0" err="1">
                <a:solidFill>
                  <a:schemeClr val="accent5">
                    <a:lumMod val="50000"/>
                  </a:schemeClr>
                </a:solidFill>
                <a:latin typeface="Century Gothic" panose="020B0502020202020204" pitchFamily="34" charset="0"/>
              </a:rPr>
              <a:t>Foto</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magst</a:t>
            </a:r>
            <a:r>
              <a:rPr lang="en-US" sz="2400" dirty="0">
                <a:solidFill>
                  <a:schemeClr val="accent5">
                    <a:lumMod val="50000"/>
                  </a:schemeClr>
                </a:solidFill>
                <a:latin typeface="Century Gothic" panose="020B0502020202020204" pitchFamily="34" charset="0"/>
              </a:rPr>
              <a:t> du </a:t>
            </a:r>
            <a:r>
              <a:rPr lang="en-US" sz="2400" dirty="0" err="1">
                <a:solidFill>
                  <a:schemeClr val="accent5">
                    <a:lumMod val="50000"/>
                  </a:schemeClr>
                </a:solidFill>
                <a:latin typeface="Century Gothic" panose="020B0502020202020204" pitchFamily="34" charset="0"/>
              </a:rPr>
              <a:t>lieber</a:t>
            </a:r>
            <a:r>
              <a:rPr lang="en-US" sz="2400" dirty="0">
                <a:solidFill>
                  <a:schemeClr val="accent5">
                    <a:lumMod val="50000"/>
                  </a:schemeClr>
                </a:solidFill>
                <a:latin typeface="Century Gothic" panose="020B0502020202020204" pitchFamily="34" charset="0"/>
              </a:rPr>
              <a:t>?</a:t>
            </a:r>
          </a:p>
          <a:p>
            <a:r>
              <a:rPr lang="en-US" sz="2400" dirty="0">
                <a:solidFill>
                  <a:schemeClr val="accent5">
                    <a:lumMod val="50000"/>
                  </a:schemeClr>
                </a:solidFill>
                <a:latin typeface="Century Gothic" panose="020B0502020202020204" pitchFamily="34" charset="0"/>
              </a:rPr>
              <a:t>	</a:t>
            </a:r>
          </a:p>
          <a:p>
            <a:r>
              <a:rPr lang="en-US" sz="2400" dirty="0">
                <a:solidFill>
                  <a:schemeClr val="accent5">
                    <a:lumMod val="50000"/>
                  </a:schemeClr>
                </a:solidFill>
                <a:latin typeface="Century Gothic" panose="020B0502020202020204" pitchFamily="34" charset="0"/>
              </a:rPr>
              <a:t>	</a:t>
            </a:r>
            <a:br>
              <a:rPr lang="en-US" sz="2400" dirty="0">
                <a:solidFill>
                  <a:schemeClr val="accent5">
                    <a:lumMod val="50000"/>
                  </a:schemeClr>
                </a:solidFill>
                <a:latin typeface="Century Gothic" panose="020B0502020202020204" pitchFamily="34" charset="0"/>
              </a:rPr>
            </a:br>
            <a:endParaRPr lang="en-US" sz="2400" dirty="0">
              <a:solidFill>
                <a:schemeClr val="accent5">
                  <a:lumMod val="50000"/>
                </a:schemeClr>
              </a:solidFill>
              <a:latin typeface="Century Gothic" panose="020B0502020202020204" pitchFamily="34" charset="0"/>
            </a:endParaRPr>
          </a:p>
        </p:txBody>
      </p:sp>
      <p:pic>
        <p:nvPicPr>
          <p:cNvPr id="8194" name="Picture 2">
            <a:extLst>
              <a:ext uri="{FF2B5EF4-FFF2-40B4-BE49-F238E27FC236}">
                <a16:creationId xmlns:a16="http://schemas.microsoft.com/office/drawing/2014/main" id="{E6418AD2-C5D6-4A24-984F-18322A1DA6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226" y="729016"/>
            <a:ext cx="3630876" cy="24205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otsdam, Castle, Places Of Interest, Historically">
            <a:extLst>
              <a:ext uri="{FF2B5EF4-FFF2-40B4-BE49-F238E27FC236}">
                <a16:creationId xmlns:a16="http://schemas.microsoft.com/office/drawing/2014/main" id="{2F3EA81C-7148-4F42-90AD-E0709C98B7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18" t="406" r="-11618" b="-406"/>
          <a:stretch/>
        </p:blipFill>
        <p:spPr bwMode="auto">
          <a:xfrm>
            <a:off x="7048226" y="3600818"/>
            <a:ext cx="4121215" cy="23181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874C71-8E0C-41E7-B756-1B1AFC50A6F3}"/>
              </a:ext>
            </a:extLst>
          </p:cNvPr>
          <p:cNvSpPr txBox="1"/>
          <p:nvPr/>
        </p:nvSpPr>
        <p:spPr>
          <a:xfrm>
            <a:off x="6972026" y="3136270"/>
            <a:ext cx="46355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Wannsee, Potsdam</a:t>
            </a:r>
          </a:p>
        </p:txBody>
      </p:sp>
      <p:sp>
        <p:nvSpPr>
          <p:cNvPr id="10" name="TextBox 9">
            <a:extLst>
              <a:ext uri="{FF2B5EF4-FFF2-40B4-BE49-F238E27FC236}">
                <a16:creationId xmlns:a16="http://schemas.microsoft.com/office/drawing/2014/main" id="{DCF5D557-63A7-4265-92BB-81EBFA4D2CAB}"/>
              </a:ext>
            </a:extLst>
          </p:cNvPr>
          <p:cNvSpPr txBox="1"/>
          <p:nvPr/>
        </p:nvSpPr>
        <p:spPr>
          <a:xfrm>
            <a:off x="6946626" y="5909506"/>
            <a:ext cx="4635500"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Schloss </a:t>
            </a:r>
            <a:r>
              <a:rPr lang="en-GB" sz="2000" dirty="0" err="1">
                <a:solidFill>
                  <a:schemeClr val="accent5">
                    <a:lumMod val="50000"/>
                  </a:schemeClr>
                </a:solidFill>
                <a:latin typeface="Century Gothic" panose="020B0502020202020204" pitchFamily="34" charset="0"/>
              </a:rPr>
              <a:t>Sanssouci</a:t>
            </a:r>
            <a:r>
              <a:rPr lang="en-GB" sz="2000" dirty="0">
                <a:solidFill>
                  <a:schemeClr val="accent5">
                    <a:lumMod val="50000"/>
                  </a:schemeClr>
                </a:solidFill>
                <a:latin typeface="Century Gothic" panose="020B0502020202020204" pitchFamily="34" charset="0"/>
              </a:rPr>
              <a:t>, Potsdam</a:t>
            </a:r>
          </a:p>
        </p:txBody>
      </p:sp>
      <p:sp>
        <p:nvSpPr>
          <p:cNvPr id="11" name="Rounded Rectangular Callout 6">
            <a:extLst>
              <a:ext uri="{FF2B5EF4-FFF2-40B4-BE49-F238E27FC236}">
                <a16:creationId xmlns:a16="http://schemas.microsoft.com/office/drawing/2014/main" id="{904ABAC2-1A67-4321-9726-A3F7E3DD4BE5}"/>
              </a:ext>
            </a:extLst>
          </p:cNvPr>
          <p:cNvSpPr/>
          <p:nvPr/>
        </p:nvSpPr>
        <p:spPr>
          <a:xfrm>
            <a:off x="1479439" y="2751506"/>
            <a:ext cx="4564163" cy="1698624"/>
          </a:xfrm>
          <a:prstGeom prst="wedgeRoundRectCallout">
            <a:avLst>
              <a:gd name="adj1" fmla="val 65464"/>
              <a:gd name="adj2" fmla="val -93037"/>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Potsdam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Stadt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südwestlich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von Berlin.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Hier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kann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man den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großen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See Wannsee und Schloss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Sanssouci</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besuchen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67D0764A-0A96-4F40-9C03-3BDF036E6C54}"/>
              </a:ext>
            </a:extLst>
          </p:cNvPr>
          <p:cNvSpPr txBox="1"/>
          <p:nvPr/>
        </p:nvSpPr>
        <p:spPr>
          <a:xfrm>
            <a:off x="34684" y="1200998"/>
            <a:ext cx="6807199" cy="830997"/>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Schreib</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drei</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Fragen</a:t>
            </a:r>
            <a:r>
              <a:rPr lang="en-US" sz="2400" dirty="0">
                <a:solidFill>
                  <a:schemeClr val="accent5">
                    <a:lumMod val="50000"/>
                  </a:schemeClr>
                </a:solidFill>
                <a:latin typeface="Century Gothic" panose="020B0502020202020204" pitchFamily="34" charset="0"/>
              </a:rPr>
              <a:t>, die du </a:t>
            </a:r>
            <a:r>
              <a:rPr lang="en-US" sz="2400" dirty="0" err="1">
                <a:solidFill>
                  <a:schemeClr val="accent5">
                    <a:lumMod val="50000"/>
                  </a:schemeClr>
                </a:solidFill>
                <a:latin typeface="Century Gothic" panose="020B0502020202020204" pitchFamily="34" charset="0"/>
              </a:rPr>
              <a:t>deinen</a:t>
            </a:r>
            <a:r>
              <a:rPr lang="en-US" sz="2400" dirty="0">
                <a:solidFill>
                  <a:schemeClr val="accent5">
                    <a:lumMod val="50000"/>
                  </a:schemeClr>
                </a:solidFill>
                <a:latin typeface="Century Gothic" panose="020B0502020202020204" pitchFamily="34" charset="0"/>
              </a:rPr>
              <a:t> Partner / </a:t>
            </a:r>
            <a:r>
              <a:rPr lang="en-US" sz="2400" dirty="0" err="1">
                <a:solidFill>
                  <a:schemeClr val="accent5">
                    <a:lumMod val="50000"/>
                  </a:schemeClr>
                </a:solidFill>
                <a:latin typeface="Century Gothic" panose="020B0502020202020204" pitchFamily="34" charset="0"/>
              </a:rPr>
              <a:t>deine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Partnerin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über</a:t>
            </a:r>
            <a:r>
              <a:rPr lang="en-US" sz="2400" dirty="0">
                <a:solidFill>
                  <a:schemeClr val="accent5">
                    <a:lumMod val="50000"/>
                  </a:schemeClr>
                </a:solidFill>
                <a:latin typeface="Century Gothic" panose="020B0502020202020204" pitchFamily="34" charset="0"/>
              </a:rPr>
              <a:t> die </a:t>
            </a:r>
            <a:r>
              <a:rPr lang="en-US" sz="2400" dirty="0" err="1">
                <a:solidFill>
                  <a:schemeClr val="accent5">
                    <a:lumMod val="50000"/>
                  </a:schemeClr>
                </a:solidFill>
                <a:latin typeface="Century Gothic" panose="020B0502020202020204" pitchFamily="34" charset="0"/>
              </a:rPr>
              <a:t>Fotos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fragen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wirst</a:t>
            </a:r>
            <a:r>
              <a:rPr lang="en-US" sz="2400" dirty="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197542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270500" cy="869950"/>
          </a:xfrm>
          <a:prstGeom prst="rect">
            <a:avLst/>
          </a:prstGeom>
        </p:spPr>
      </p:pic>
      <p:sp>
        <p:nvSpPr>
          <p:cNvPr id="4" name="Title 3"/>
          <p:cNvSpPr>
            <a:spLocks noGrp="1"/>
          </p:cNvSpPr>
          <p:nvPr>
            <p:ph type="title"/>
          </p:nvPr>
        </p:nvSpPr>
        <p:spPr>
          <a:xfrm>
            <a:off x="0" y="352534"/>
            <a:ext cx="6096000" cy="590862"/>
          </a:xfrm>
        </p:spPr>
        <p:txBody>
          <a:bodyPr>
            <a:normAutofit/>
          </a:bodyPr>
          <a:lstStyle/>
          <a:p>
            <a:r>
              <a:rPr lang="en-GB" sz="3600" b="1" dirty="0" err="1">
                <a:solidFill>
                  <a:schemeClr val="bg1"/>
                </a:solidFill>
              </a:rPr>
              <a:t>Beschreib</a:t>
            </a:r>
            <a:r>
              <a:rPr lang="en-GB" sz="3600" b="1" dirty="0">
                <a:solidFill>
                  <a:schemeClr val="bg1"/>
                </a:solidFill>
              </a:rPr>
              <a:t> die </a:t>
            </a:r>
            <a:r>
              <a:rPr lang="en-GB" sz="3600" b="1" dirty="0" err="1">
                <a:solidFill>
                  <a:schemeClr val="bg1"/>
                </a:solidFill>
              </a:rPr>
              <a:t>Fotos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5627200" y="247046"/>
            <a:ext cx="5416835" cy="830997"/>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Beantworte</a:t>
            </a:r>
            <a:r>
              <a:rPr lang="en-US" sz="2400" dirty="0">
                <a:solidFill>
                  <a:schemeClr val="accent5">
                    <a:lumMod val="50000"/>
                  </a:schemeClr>
                </a:solidFill>
                <a:latin typeface="Century Gothic" panose="020B0502020202020204" pitchFamily="34" charset="0"/>
              </a:rPr>
              <a:t> die </a:t>
            </a:r>
            <a:r>
              <a:rPr lang="en-US" sz="2400" dirty="0" err="1">
                <a:solidFill>
                  <a:schemeClr val="accent5">
                    <a:lumMod val="50000"/>
                  </a:schemeClr>
                </a:solidFill>
                <a:latin typeface="Century Gothic" panose="020B0502020202020204" pitchFamily="34" charset="0"/>
              </a:rPr>
              <a:t>Fragen</a:t>
            </a:r>
            <a:r>
              <a:rPr lang="en-US" sz="2400" dirty="0">
                <a:solidFill>
                  <a:schemeClr val="accent5">
                    <a:lumMod val="50000"/>
                  </a:schemeClr>
                </a:solidFill>
                <a:latin typeface="Century Gothic" panose="020B0502020202020204" pitchFamily="34" charset="0"/>
              </a:rPr>
              <a:t> von </a:t>
            </a:r>
            <a:r>
              <a:rPr lang="en-US" sz="2400" dirty="0" err="1">
                <a:solidFill>
                  <a:schemeClr val="accent5">
                    <a:lumMod val="50000"/>
                  </a:schemeClr>
                </a:solidFill>
                <a:latin typeface="Century Gothic" panose="020B0502020202020204" pitchFamily="34" charset="0"/>
              </a:rPr>
              <a:t>deinem</a:t>
            </a:r>
            <a:r>
              <a:rPr lang="en-US" sz="2400" dirty="0">
                <a:solidFill>
                  <a:schemeClr val="accent5">
                    <a:lumMod val="50000"/>
                  </a:schemeClr>
                </a:solidFill>
                <a:latin typeface="Century Gothic" panose="020B0502020202020204" pitchFamily="34" charset="0"/>
              </a:rPr>
              <a:t> Partner / </a:t>
            </a:r>
            <a:r>
              <a:rPr lang="en-US" sz="2400" dirty="0" err="1">
                <a:solidFill>
                  <a:schemeClr val="accent5">
                    <a:lumMod val="50000"/>
                  </a:schemeClr>
                </a:solidFill>
                <a:latin typeface="Century Gothic" panose="020B0502020202020204" pitchFamily="34" charset="0"/>
              </a:rPr>
              <a:t>deiner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Partnerin</a:t>
            </a:r>
            <a:r>
              <a:rPr lang="en-US" sz="2400" dirty="0">
                <a:solidFill>
                  <a:schemeClr val="accent5">
                    <a:lumMod val="50000"/>
                  </a:schemeClr>
                </a:solidFill>
                <a:latin typeface="Century Gothic" panose="020B0502020202020204" pitchFamily="34" charset="0"/>
              </a:rPr>
              <a:t>.</a:t>
            </a:r>
          </a:p>
        </p:txBody>
      </p:sp>
      <p:pic>
        <p:nvPicPr>
          <p:cNvPr id="8" name="Picture 2">
            <a:extLst>
              <a:ext uri="{FF2B5EF4-FFF2-40B4-BE49-F238E27FC236}">
                <a16:creationId xmlns:a16="http://schemas.microsoft.com/office/drawing/2014/main" id="{BBEB502A-E578-421C-9168-550A4A9A29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 y="1381673"/>
            <a:ext cx="5270500" cy="35136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otsdam, Castle, Places Of Interest, Historically">
            <a:extLst>
              <a:ext uri="{FF2B5EF4-FFF2-40B4-BE49-F238E27FC236}">
                <a16:creationId xmlns:a16="http://schemas.microsoft.com/office/drawing/2014/main" id="{2155D3CA-9050-4F00-93E2-5C56B6372B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18" t="406" r="-11618" b="-406"/>
          <a:stretch/>
        </p:blipFill>
        <p:spPr bwMode="auto">
          <a:xfrm>
            <a:off x="5994400" y="1381672"/>
            <a:ext cx="6246516" cy="35136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B8EC7A-562A-40E0-ACB3-C58B8553FDC2}"/>
              </a:ext>
            </a:extLst>
          </p:cNvPr>
          <p:cNvSpPr txBox="1"/>
          <p:nvPr/>
        </p:nvSpPr>
        <p:spPr>
          <a:xfrm>
            <a:off x="269961" y="4907298"/>
            <a:ext cx="5980149" cy="2108269"/>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Wenn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ihr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noch</a:t>
            </a:r>
            <a:r>
              <a:rPr lang="en-US" sz="2400" dirty="0">
                <a:solidFill>
                  <a:schemeClr val="accent5">
                    <a:lumMod val="50000"/>
                  </a:schemeClr>
                </a:solidFill>
                <a:latin typeface="Century Gothic" panose="020B0502020202020204" pitchFamily="34" charset="0"/>
              </a:rPr>
              <a:t> Zeit </a:t>
            </a:r>
            <a:r>
              <a:rPr lang="en-US" sz="2400" dirty="0" err="1">
                <a:solidFill>
                  <a:schemeClr val="accent5">
                    <a:lumMod val="50000"/>
                  </a:schemeClr>
                </a:solidFill>
                <a:latin typeface="Century Gothic" panose="020B0502020202020204" pitchFamily="34" charset="0"/>
              </a:rPr>
              <a:t>habt</a:t>
            </a:r>
            <a:r>
              <a:rPr lang="en-US" sz="2400" dirty="0">
                <a:solidFill>
                  <a:schemeClr val="accent5">
                    <a:lumMod val="50000"/>
                  </a:schemeClr>
                </a:solidFill>
                <a:latin typeface="Century Gothic" panose="020B0502020202020204" pitchFamily="34" charset="0"/>
              </a:rPr>
              <a:t>, frag </a:t>
            </a:r>
            <a:r>
              <a:rPr lang="en-US" sz="2400" dirty="0" err="1">
                <a:solidFill>
                  <a:schemeClr val="accent5">
                    <a:lumMod val="50000"/>
                  </a:schemeClr>
                </a:solidFill>
                <a:latin typeface="Century Gothic" panose="020B0502020202020204" pitchFamily="34" charset="0"/>
              </a:rPr>
              <a:t>dann</a:t>
            </a:r>
            <a:r>
              <a:rPr lang="en-US" sz="2400" dirty="0">
                <a:solidFill>
                  <a:schemeClr val="accent5">
                    <a:lumMod val="50000"/>
                  </a:schemeClr>
                </a:solidFill>
                <a:latin typeface="Century Gothic" panose="020B0502020202020204" pitchFamily="34" charset="0"/>
              </a:rPr>
              <a:t>: </a:t>
            </a:r>
          </a:p>
          <a:p>
            <a:endParaRPr lang="de-DE" sz="400" dirty="0">
              <a:solidFill>
                <a:schemeClr val="accent5">
                  <a:lumMod val="50000"/>
                </a:schemeClr>
              </a:solidFill>
              <a:latin typeface="Century Gothic" panose="020B0502020202020204" pitchFamily="34" charset="0"/>
            </a:endParaRPr>
          </a:p>
          <a:p>
            <a:r>
              <a:rPr lang="de-DE" sz="2000" dirty="0">
                <a:solidFill>
                  <a:schemeClr val="accent5">
                    <a:lumMod val="50000"/>
                  </a:schemeClr>
                </a:solidFill>
                <a:latin typeface="Century Gothic" panose="020B0502020202020204" pitchFamily="34" charset="0"/>
              </a:rPr>
              <a:t>Welchen Urlaub magst du lieber? Warum?</a:t>
            </a:r>
          </a:p>
          <a:p>
            <a:r>
              <a:rPr lang="de-DE" sz="2000" dirty="0">
                <a:solidFill>
                  <a:schemeClr val="accent5">
                    <a:lumMod val="50000"/>
                  </a:schemeClr>
                </a:solidFill>
                <a:latin typeface="Century Gothic" panose="020B0502020202020204" pitchFamily="34" charset="0"/>
              </a:rPr>
              <a:t>Welche Urlaubsorte hast du schon besucht?</a:t>
            </a:r>
          </a:p>
          <a:p>
            <a:r>
              <a:rPr lang="de-DE" sz="2000" dirty="0">
                <a:solidFill>
                  <a:schemeClr val="accent5">
                    <a:lumMod val="50000"/>
                  </a:schemeClr>
                </a:solidFill>
                <a:latin typeface="Century Gothic" panose="020B0502020202020204" pitchFamily="34" charset="0"/>
              </a:rPr>
              <a:t>Wohin möchtest du in Urlaub fahren? Warum?</a:t>
            </a:r>
          </a:p>
          <a:p>
            <a:endParaRPr lang="en-US" sz="2000" dirty="0">
              <a:solidFill>
                <a:schemeClr val="accent5">
                  <a:lumMod val="50000"/>
                </a:schemeClr>
              </a:solidFill>
              <a:latin typeface="Century Gothic" panose="020B0502020202020204" pitchFamily="34" charset="0"/>
            </a:endParaRPr>
          </a:p>
          <a:p>
            <a:endParaRPr lang="en-US" sz="2400" dirty="0">
              <a:solidFill>
                <a:schemeClr val="accent5">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7B78C6D1-FD35-4C30-82DC-6ABB22995E75}"/>
              </a:ext>
            </a:extLst>
          </p:cNvPr>
          <p:cNvSpPr txBox="1"/>
          <p:nvPr/>
        </p:nvSpPr>
        <p:spPr>
          <a:xfrm>
            <a:off x="412750" y="1381672"/>
            <a:ext cx="463550"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latin typeface="Century Gothic" panose="020B0502020202020204" pitchFamily="34" charset="0"/>
              </a:rPr>
              <a:t>A</a:t>
            </a:r>
          </a:p>
        </p:txBody>
      </p:sp>
      <p:sp>
        <p:nvSpPr>
          <p:cNvPr id="12" name="TextBox 11">
            <a:extLst>
              <a:ext uri="{FF2B5EF4-FFF2-40B4-BE49-F238E27FC236}">
                <a16:creationId xmlns:a16="http://schemas.microsoft.com/office/drawing/2014/main" id="{3ABB2E25-7DE5-41F7-8C44-3381FE84AB2B}"/>
              </a:ext>
            </a:extLst>
          </p:cNvPr>
          <p:cNvSpPr txBox="1"/>
          <p:nvPr/>
        </p:nvSpPr>
        <p:spPr>
          <a:xfrm>
            <a:off x="5997432" y="1381671"/>
            <a:ext cx="463550" cy="461665"/>
          </a:xfrm>
          <a:prstGeom prst="rect">
            <a:avLst/>
          </a:prstGeom>
          <a:solidFill>
            <a:srgbClr val="FFF4E7"/>
          </a:solid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B</a:t>
            </a:r>
          </a:p>
        </p:txBody>
      </p:sp>
      <p:sp>
        <p:nvSpPr>
          <p:cNvPr id="13" name="TextBox 12">
            <a:extLst>
              <a:ext uri="{FF2B5EF4-FFF2-40B4-BE49-F238E27FC236}">
                <a16:creationId xmlns:a16="http://schemas.microsoft.com/office/drawing/2014/main" id="{835F6C48-306E-41E4-92C3-7F2C3E546C56}"/>
              </a:ext>
            </a:extLst>
          </p:cNvPr>
          <p:cNvSpPr txBox="1"/>
          <p:nvPr/>
        </p:nvSpPr>
        <p:spPr>
          <a:xfrm>
            <a:off x="6348565" y="5337174"/>
            <a:ext cx="5608762" cy="1384995"/>
          </a:xfrm>
          <a:prstGeom prst="rect">
            <a:avLst/>
          </a:prstGeom>
          <a:noFill/>
        </p:spPr>
        <p:txBody>
          <a:bodyPr wrap="square" rtlCol="0">
            <a:spAutoFit/>
          </a:bodyPr>
          <a:lstStyle/>
          <a:p>
            <a:r>
              <a:rPr lang="de-DE" sz="2000" dirty="0">
                <a:solidFill>
                  <a:schemeClr val="accent5">
                    <a:lumMod val="50000"/>
                  </a:schemeClr>
                </a:solidFill>
                <a:latin typeface="Century Gothic" panose="020B0502020202020204" pitchFamily="34" charset="0"/>
              </a:rPr>
              <a:t>Was machen die Leute auf dem Foto A/B?</a:t>
            </a:r>
          </a:p>
          <a:p>
            <a:r>
              <a:rPr lang="de-DE" sz="2000" dirty="0">
                <a:solidFill>
                  <a:schemeClr val="accent5">
                    <a:lumMod val="50000"/>
                  </a:schemeClr>
                </a:solidFill>
                <a:latin typeface="Century Gothic" panose="020B0502020202020204" pitchFamily="34" charset="0"/>
              </a:rPr>
              <a:t>Beschreib eine Person auf dem Foto A/B.</a:t>
            </a:r>
          </a:p>
          <a:p>
            <a:r>
              <a:rPr lang="de-DE" sz="2000" dirty="0">
                <a:solidFill>
                  <a:schemeClr val="accent5">
                    <a:lumMod val="50000"/>
                  </a:schemeClr>
                </a:solidFill>
                <a:latin typeface="Century Gothic" panose="020B0502020202020204" pitchFamily="34" charset="0"/>
              </a:rPr>
              <a:t>Was machen sie gern im Urlaub A/B?</a:t>
            </a:r>
          </a:p>
          <a:p>
            <a:pPr algn="l"/>
            <a:endParaRPr lang="en-GB" sz="24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350521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2-3: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speaking</a:t>
            </a: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the German Rote </a:t>
            </a:r>
            <a:r>
              <a:rPr lang="en-US" sz="4000" dirty="0" err="1">
                <a:solidFill>
                  <a:srgbClr val="4472C4">
                    <a:lumMod val="50000"/>
                  </a:srgbClr>
                </a:solidFill>
                <a:latin typeface="Century Gothic" panose="020F0302020204030204"/>
              </a:rPr>
              <a:t>Kreuz</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T2.2 Week 4</a:t>
            </a:r>
          </a:p>
        </p:txBody>
      </p:sp>
    </p:spTree>
    <p:extLst>
      <p:ext uri="{BB962C8B-B14F-4D97-AF65-F5344CB8AC3E}">
        <p14:creationId xmlns:p14="http://schemas.microsoft.com/office/powerpoint/2010/main" val="3657616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5822758" cy="869950"/>
          </a:xfrm>
          <a:prstGeom prst="rect">
            <a:avLst/>
          </a:prstGeom>
        </p:spPr>
      </p:pic>
      <p:sp>
        <p:nvSpPr>
          <p:cNvPr id="4" name="Title 3"/>
          <p:cNvSpPr>
            <a:spLocks noGrp="1"/>
          </p:cNvSpPr>
          <p:nvPr>
            <p:ph type="title"/>
          </p:nvPr>
        </p:nvSpPr>
        <p:spPr>
          <a:xfrm>
            <a:off x="0" y="134387"/>
            <a:ext cx="5435600" cy="707849"/>
          </a:xfrm>
        </p:spPr>
        <p:txBody>
          <a:bodyPr>
            <a:normAutofit fontScale="90000"/>
          </a:bodyPr>
          <a:lstStyle/>
          <a:p>
            <a:r>
              <a:rPr lang="en-GB" sz="3600" b="1" dirty="0">
                <a:solidFill>
                  <a:schemeClr val="bg1"/>
                </a:solidFill>
              </a:rPr>
              <a:t>Das Deutsche Rote </a:t>
            </a:r>
            <a:r>
              <a:rPr lang="en-GB" sz="3600" b="1" dirty="0" err="1">
                <a:solidFill>
                  <a:schemeClr val="bg1"/>
                </a:solidFill>
              </a:rPr>
              <a:t>Kreuz</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6369243" y="-53567"/>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708981"/>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sng" strike="noStrike" kern="1200" cap="none" spc="0" normalizeH="0" baseline="0" noProof="0" dirty="0">
                <a:ln>
                  <a:noFill/>
                </a:ln>
                <a:solidFill>
                  <a:srgbClr val="1F4E79"/>
                </a:solidFill>
                <a:effectLst/>
                <a:uLnTx/>
                <a:uFillTx/>
                <a:latin typeface="Century Gothic" panose="020F0302020204030204"/>
                <a:ea typeface="+mn-ea"/>
                <a:cs typeface="+mn-cs"/>
              </a:rPr>
              <a:t>Das Deutsche Rote Kreuz (DRK)*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Am Tag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bin ich Schauspieler</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Am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Abend</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habe ich ein Hobby: seit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Juli</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arbeite ich freiwillig für das DRK.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Aus diesem Grund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verdiene ich kein Geld, aber man bezahlt meine Kosten und ich bekomme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eine Uniform</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Ich habe viel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erlebt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Ich habe zum Beispiel Menschen nach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Angriffen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geholfen und sie an einen sicheren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Ort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gebracht. Natürlich kann das ganz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gefährlich</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sein, es ist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nicht leicht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und ich kann sehr müde werden. Aber ich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habe Lust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Menschen zu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helfen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und mehr zu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erfahren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Ich weiß selbst, dass die Welt noch nicht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in Ordnung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ist. Deshalb will ich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gemeinsam</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mit dem DRK neue Gesetze, die uns erlauben werden, mehr Menschen zu schützen.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Ich sage allen, die in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Deutschland</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wohnen: wenn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du</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genug Zeit hast, warum nicht freiwillig für das DRK arbeiten?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Du</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wirst es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richtig</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genießen und es nie vergessen!</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27557"/>
            <a:ext cx="1619526" cy="4335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482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perfekt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55398" y="2829698"/>
            <a:ext cx="1543050" cy="4335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11735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Haus</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deshalb</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3" y="6377796"/>
            <a:ext cx="161579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Frankreich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730842" y="6370599"/>
            <a:ext cx="134004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210302" y="6377796"/>
            <a:ext cx="134004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Unfällen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7689762" y="6377796"/>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5857" y="4524242"/>
            <a:ext cx="1543050" cy="9869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erkaufe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10284" y="3909613"/>
            <a:ext cx="1543050" cy="4004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August</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10284" y="322266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10284" y="256177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10284" y="1897981"/>
            <a:ext cx="1833244" cy="4009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nterstützen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Speech Bubble: Rectangle with Corners Rounded 32">
            <a:extLst>
              <a:ext uri="{FF2B5EF4-FFF2-40B4-BE49-F238E27FC236}">
                <a16:creationId xmlns:a16="http://schemas.microsoft.com/office/drawing/2014/main" id="{DC2CB9E4-AFFE-491D-80E4-6F0819572CAB}"/>
              </a:ext>
            </a:extLst>
          </p:cNvPr>
          <p:cNvSpPr/>
          <p:nvPr/>
        </p:nvSpPr>
        <p:spPr>
          <a:xfrm>
            <a:off x="9461412" y="5951692"/>
            <a:ext cx="2667000" cy="407781"/>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German red cross</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4" name="Picture 33" descr="Drc, German Red Cross">
            <a:extLst>
              <a:ext uri="{FF2B5EF4-FFF2-40B4-BE49-F238E27FC236}">
                <a16:creationId xmlns:a16="http://schemas.microsoft.com/office/drawing/2014/main" id="{BB901C66-1FDF-4E5D-8203-995AFEA3D6B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6672" y="837968"/>
            <a:ext cx="1136650" cy="852170"/>
          </a:xfrm>
          <a:prstGeom prst="rect">
            <a:avLst/>
          </a:prstGeom>
          <a:noFill/>
          <a:ln>
            <a:noFill/>
          </a:ln>
        </p:spPr>
      </p:pic>
    </p:spTree>
    <p:extLst>
      <p:ext uri="{BB962C8B-B14F-4D97-AF65-F5344CB8AC3E}">
        <p14:creationId xmlns:p14="http://schemas.microsoft.com/office/powerpoint/2010/main" val="3681532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6075214" cy="869950"/>
          </a:xfrm>
          <a:prstGeom prst="rect">
            <a:avLst/>
          </a:prstGeom>
        </p:spPr>
      </p:pic>
      <p:sp>
        <p:nvSpPr>
          <p:cNvPr id="4" name="Title 3"/>
          <p:cNvSpPr>
            <a:spLocks noGrp="1"/>
          </p:cNvSpPr>
          <p:nvPr>
            <p:ph type="title"/>
          </p:nvPr>
        </p:nvSpPr>
        <p:spPr>
          <a:xfrm>
            <a:off x="-1" y="134387"/>
            <a:ext cx="5771324" cy="707849"/>
          </a:xfrm>
        </p:spPr>
        <p:txBody>
          <a:bodyPr>
            <a:normAutofit fontScale="90000"/>
          </a:bodyPr>
          <a:lstStyle/>
          <a:p>
            <a:r>
              <a:rPr lang="en-GB" sz="3600" b="1" dirty="0">
                <a:solidFill>
                  <a:schemeClr val="bg1"/>
                </a:solidFill>
              </a:rPr>
              <a:t>Das Deutsche Rote </a:t>
            </a:r>
            <a:r>
              <a:rPr lang="en-GB" sz="3600" b="1" dirty="0" err="1">
                <a:solidFill>
                  <a:schemeClr val="bg1"/>
                </a:solidFill>
              </a:rPr>
              <a:t>Kreuz</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6297570" y="-3524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478149"/>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0" i="0" u="sng" strike="noStrike" kern="1200" cap="none" spc="0" normalizeH="0" baseline="0" noProof="0" dirty="0">
                <a:ln>
                  <a:noFill/>
                </a:ln>
                <a:solidFill>
                  <a:srgbClr val="1F4E79"/>
                </a:solidFill>
                <a:effectLst/>
                <a:uLnTx/>
                <a:uFillTx/>
                <a:latin typeface="Century Gothic" panose="020F0302020204030204"/>
                <a:ea typeface="+mn-ea"/>
                <a:cs typeface="+mn-cs"/>
              </a:rPr>
              <a:t>Das Deutsche Rote Kreuz (DRK)*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Am Tag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bin ich Schauspieler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Am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Abend</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habe ich ein Hobby: seit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Juli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arbeite ich freiwillig für das DRK.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Aus diesem Grund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verdiene ich kein Geld, aber man bezahlt meine Kosten und ich bekomme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eine Uniform</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Ich habe viel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erlebt</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Ich habe zum Beispiel Menschen nach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Angriffen</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geholfen und sie an einen sicheren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Ort</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gebracht. Natürlich kann das ganz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gefährlich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sein, es ist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nicht leicht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und ich kann sehr müde werden. Aber ich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habe Lust</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Menschen zu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helfen</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und mehr zu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erfahren</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Ich weiß selbst, dass die Welt noch nicht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in Ordnung </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ist. Deshalb will ich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gemeinsam</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mit dem DRK neue Gesetze, die uns erlauben werden, mehr Menschen zu schützen.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Ich sage allen, die in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Deutschland</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wohnen: wenn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du</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genug Zeit          hast, warum nicht freiwillig für das DRK arbeiten?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Du</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wirst          es       </a:t>
            </a:r>
            <a:r>
              <a:rPr kumimoji="0" lang="de-DE" sz="1900" b="1" i="0" u="none" strike="noStrike" kern="1200" cap="none" spc="0" normalizeH="0" baseline="0" noProof="0" dirty="0">
                <a:ln>
                  <a:noFill/>
                </a:ln>
                <a:solidFill>
                  <a:srgbClr val="1F4E79"/>
                </a:solidFill>
                <a:effectLst/>
                <a:uLnTx/>
                <a:uFillTx/>
                <a:latin typeface="Century Gothic" panose="020F0302020204030204"/>
                <a:ea typeface="+mn-ea"/>
                <a:cs typeface="+mn-cs"/>
              </a:rPr>
              <a:t>richtig</a:t>
            </a:r>
            <a:r>
              <a:rPr kumimoji="0" lang="de-DE" sz="1900" b="0" i="0" u="none" strike="noStrike" kern="1200" cap="none" spc="0" normalizeH="0" baseline="0" noProof="0" dirty="0">
                <a:ln>
                  <a:noFill/>
                </a:ln>
                <a:solidFill>
                  <a:srgbClr val="1F4E79"/>
                </a:solidFill>
                <a:effectLst/>
                <a:uLnTx/>
                <a:uFillTx/>
                <a:latin typeface="Century Gothic" panose="020F0302020204030204"/>
                <a:ea typeface="+mn-ea"/>
                <a:cs typeface="+mn-cs"/>
              </a:rPr>
              <a:t>     genießen und es nie vergessen!</a:t>
            </a:r>
            <a:endParaRPr kumimoji="0" lang="en-GB" sz="19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27557"/>
            <a:ext cx="1619526" cy="4335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482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perfekt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55398" y="2829698"/>
            <a:ext cx="1543050" cy="4335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11735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Haus</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deshalb</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3" y="6361165"/>
            <a:ext cx="161579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Frankreich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735170" y="6361165"/>
            <a:ext cx="134004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209807" y="6359211"/>
            <a:ext cx="134004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Unfällen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7689762" y="6366540"/>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5857" y="4524242"/>
            <a:ext cx="1543050" cy="9869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erkaufe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10284" y="3909613"/>
            <a:ext cx="1543050" cy="4004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August</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10284" y="322266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10284" y="256177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10284" y="1897981"/>
            <a:ext cx="1833244" cy="4009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nterstützen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Speech Bubble: Rectangle with Corners Rounded 32">
            <a:extLst>
              <a:ext uri="{FF2B5EF4-FFF2-40B4-BE49-F238E27FC236}">
                <a16:creationId xmlns:a16="http://schemas.microsoft.com/office/drawing/2014/main" id="{DC2CB9E4-AFFE-491D-80E4-6F0819572CAB}"/>
              </a:ext>
            </a:extLst>
          </p:cNvPr>
          <p:cNvSpPr/>
          <p:nvPr/>
        </p:nvSpPr>
        <p:spPr>
          <a:xfrm>
            <a:off x="9461412" y="5951692"/>
            <a:ext cx="2667000" cy="407781"/>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German red cross</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4" name="Rectangle: Rounded Corners 33">
            <a:extLst>
              <a:ext uri="{FF2B5EF4-FFF2-40B4-BE49-F238E27FC236}">
                <a16:creationId xmlns:a16="http://schemas.microsoft.com/office/drawing/2014/main" id="{A61FCE31-4B47-4C42-BD0C-EA5D65B03007}"/>
              </a:ext>
            </a:extLst>
          </p:cNvPr>
          <p:cNvSpPr/>
          <p:nvPr/>
        </p:nvSpPr>
        <p:spPr>
          <a:xfrm>
            <a:off x="3094923" y="1963799"/>
            <a:ext cx="2676400" cy="26167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v</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erkaufe</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Telefone</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81FD56DE-BF54-405C-8E9B-36DE283140C4}"/>
              </a:ext>
            </a:extLst>
          </p:cNvPr>
          <p:cNvSpPr/>
          <p:nvPr/>
        </p:nvSpPr>
        <p:spPr>
          <a:xfrm>
            <a:off x="6249504" y="1950953"/>
            <a:ext cx="1649317" cy="30353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Nachmittag</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4C4E5B14-B59D-495E-9247-5D57EF22D777}"/>
              </a:ext>
            </a:extLst>
          </p:cNvPr>
          <p:cNvSpPr/>
          <p:nvPr/>
        </p:nvSpPr>
        <p:spPr>
          <a:xfrm>
            <a:off x="3469364" y="2242643"/>
            <a:ext cx="1036474" cy="30344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August</a:t>
            </a:r>
          </a:p>
        </p:txBody>
      </p:sp>
      <p:sp>
        <p:nvSpPr>
          <p:cNvPr id="38" name="Rectangle: Rounded Corners 37">
            <a:extLst>
              <a:ext uri="{FF2B5EF4-FFF2-40B4-BE49-F238E27FC236}">
                <a16:creationId xmlns:a16="http://schemas.microsoft.com/office/drawing/2014/main" id="{964F84DF-497D-4BF0-962E-182EBEAF23B6}"/>
              </a:ext>
            </a:extLst>
          </p:cNvPr>
          <p:cNvSpPr/>
          <p:nvPr/>
        </p:nvSpPr>
        <p:spPr>
          <a:xfrm>
            <a:off x="2130632" y="2554134"/>
            <a:ext cx="2241951" cy="2432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Deshalb</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Rounded Corners 38">
            <a:extLst>
              <a:ext uri="{FF2B5EF4-FFF2-40B4-BE49-F238E27FC236}">
                <a16:creationId xmlns:a16="http://schemas.microsoft.com/office/drawing/2014/main" id="{25B89312-500D-4411-9A9B-9AEBED4D6EF0}"/>
              </a:ext>
            </a:extLst>
          </p:cNvPr>
          <p:cNvSpPr/>
          <p:nvPr/>
        </p:nvSpPr>
        <p:spPr>
          <a:xfrm>
            <a:off x="5966078" y="2810549"/>
            <a:ext cx="1649318" cy="31171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Kleidung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12D60268-4B0C-4B8D-8FBA-F3ED8FC11417}"/>
              </a:ext>
            </a:extLst>
          </p:cNvPr>
          <p:cNvSpPr/>
          <p:nvPr/>
        </p:nvSpPr>
        <p:spPr>
          <a:xfrm>
            <a:off x="2107022" y="3112569"/>
            <a:ext cx="1318158" cy="30129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gesehen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78A1BBB8-6A0C-4B5C-89DC-082CC3B1FE30}"/>
              </a:ext>
            </a:extLst>
          </p:cNvPr>
          <p:cNvSpPr/>
          <p:nvPr/>
        </p:nvSpPr>
        <p:spPr>
          <a:xfrm>
            <a:off x="8060837" y="3122261"/>
            <a:ext cx="1343142" cy="30129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Unfällen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1DED1ED4-53D0-4FE5-BC37-11F8E13F7444}"/>
              </a:ext>
            </a:extLst>
          </p:cNvPr>
          <p:cNvSpPr/>
          <p:nvPr/>
        </p:nvSpPr>
        <p:spPr>
          <a:xfrm>
            <a:off x="4538560" y="3398952"/>
            <a:ext cx="2535602" cy="2760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sicheres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Haus</a:t>
            </a:r>
          </a:p>
        </p:txBody>
      </p:sp>
      <p:sp>
        <p:nvSpPr>
          <p:cNvPr id="43" name="Rectangle: Rounded Corners 42">
            <a:extLst>
              <a:ext uri="{FF2B5EF4-FFF2-40B4-BE49-F238E27FC236}">
                <a16:creationId xmlns:a16="http://schemas.microsoft.com/office/drawing/2014/main" id="{B70F988D-1D04-434A-97B6-49B9C7A3C71D}"/>
              </a:ext>
            </a:extLst>
          </p:cNvPr>
          <p:cNvSpPr/>
          <p:nvPr/>
        </p:nvSpPr>
        <p:spPr>
          <a:xfrm>
            <a:off x="3904771" y="3713665"/>
            <a:ext cx="1391607" cy="26435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schwierig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ectangle: Rounded Corners 43">
            <a:extLst>
              <a:ext uri="{FF2B5EF4-FFF2-40B4-BE49-F238E27FC236}">
                <a16:creationId xmlns:a16="http://schemas.microsoft.com/office/drawing/2014/main" id="{CE4AD7DB-C24E-48AC-BA84-78507EF06466}"/>
              </a:ext>
            </a:extLst>
          </p:cNvPr>
          <p:cNvSpPr/>
          <p:nvPr/>
        </p:nvSpPr>
        <p:spPr>
          <a:xfrm>
            <a:off x="6517787" y="3681579"/>
            <a:ext cx="1381034" cy="27013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schwer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ectangle: Rounded Corners 44">
            <a:extLst>
              <a:ext uri="{FF2B5EF4-FFF2-40B4-BE49-F238E27FC236}">
                <a16:creationId xmlns:a16="http://schemas.microsoft.com/office/drawing/2014/main" id="{C61B95A9-3CE5-46F6-9E1D-1E7316FB4A31}"/>
              </a:ext>
            </a:extLst>
          </p:cNvPr>
          <p:cNvSpPr/>
          <p:nvPr/>
        </p:nvSpPr>
        <p:spPr>
          <a:xfrm>
            <a:off x="5550452" y="3971003"/>
            <a:ext cx="1193248" cy="2760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will</a:t>
            </a:r>
          </a:p>
        </p:txBody>
      </p:sp>
      <p:sp>
        <p:nvSpPr>
          <p:cNvPr id="46" name="Rectangle: Rounded Corners 45">
            <a:extLst>
              <a:ext uri="{FF2B5EF4-FFF2-40B4-BE49-F238E27FC236}">
                <a16:creationId xmlns:a16="http://schemas.microsoft.com/office/drawing/2014/main" id="{E3E21F2A-CCD7-44F8-A477-C58DFFBD90D9}"/>
              </a:ext>
            </a:extLst>
          </p:cNvPr>
          <p:cNvSpPr/>
          <p:nvPr/>
        </p:nvSpPr>
        <p:spPr>
          <a:xfrm>
            <a:off x="8060837" y="4018906"/>
            <a:ext cx="1706015" cy="26521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unterstützen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9EC58BA2-EB6E-4050-A787-8265E7BD5ECE}"/>
              </a:ext>
            </a:extLst>
          </p:cNvPr>
          <p:cNvSpPr/>
          <p:nvPr/>
        </p:nvSpPr>
        <p:spPr>
          <a:xfrm>
            <a:off x="3343563" y="4261345"/>
            <a:ext cx="1391607" cy="297647"/>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lernen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Rounded Corners 47">
            <a:extLst>
              <a:ext uri="{FF2B5EF4-FFF2-40B4-BE49-F238E27FC236}">
                <a16:creationId xmlns:a16="http://schemas.microsoft.com/office/drawing/2014/main" id="{326CB42C-4C65-4888-AC2E-E1CBDD9EECA7}"/>
              </a:ext>
            </a:extLst>
          </p:cNvPr>
          <p:cNvSpPr/>
          <p:nvPr/>
        </p:nvSpPr>
        <p:spPr>
          <a:xfrm>
            <a:off x="2081716" y="4599896"/>
            <a:ext cx="1391607" cy="24769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perfekt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30264B60-D21E-400E-91EB-71BF2D95E3AA}"/>
              </a:ext>
            </a:extLst>
          </p:cNvPr>
          <p:cNvSpPr/>
          <p:nvPr/>
        </p:nvSpPr>
        <p:spPr>
          <a:xfrm>
            <a:off x="5722302" y="4534620"/>
            <a:ext cx="1576571" cy="31276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zusammen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C1197349-F65C-4BFA-A420-14D7F2DD632D}"/>
              </a:ext>
            </a:extLst>
          </p:cNvPr>
          <p:cNvSpPr/>
          <p:nvPr/>
        </p:nvSpPr>
        <p:spPr>
          <a:xfrm>
            <a:off x="4656847" y="5106671"/>
            <a:ext cx="1553456" cy="3077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Frankreich</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1E5AB38A-7116-4368-B647-F1ECBDC98A32}"/>
              </a:ext>
            </a:extLst>
          </p:cNvPr>
          <p:cNvSpPr/>
          <p:nvPr/>
        </p:nvSpPr>
        <p:spPr>
          <a:xfrm>
            <a:off x="8051717" y="5126942"/>
            <a:ext cx="680691" cy="3007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Sie</a:t>
            </a:r>
          </a:p>
        </p:txBody>
      </p:sp>
      <p:sp>
        <p:nvSpPr>
          <p:cNvPr id="52" name="Rectangle: Rounded Corners 51">
            <a:extLst>
              <a:ext uri="{FF2B5EF4-FFF2-40B4-BE49-F238E27FC236}">
                <a16:creationId xmlns:a16="http://schemas.microsoft.com/office/drawing/2014/main" id="{213AF63C-C37C-45C1-A553-D213762C315C}"/>
              </a:ext>
            </a:extLst>
          </p:cNvPr>
          <p:cNvSpPr/>
          <p:nvPr/>
        </p:nvSpPr>
        <p:spPr>
          <a:xfrm>
            <a:off x="2599009" y="5393167"/>
            <a:ext cx="1137131" cy="3007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haben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E074789A-1D9F-45FE-8429-78909DBFA01C}"/>
              </a:ext>
            </a:extLst>
          </p:cNvPr>
          <p:cNvSpPr/>
          <p:nvPr/>
        </p:nvSpPr>
        <p:spPr>
          <a:xfrm>
            <a:off x="2062581" y="5734825"/>
            <a:ext cx="1615794" cy="34273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werden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8E0BE5FF-DA65-47A3-8A48-1645A17CEA45}"/>
              </a:ext>
            </a:extLst>
          </p:cNvPr>
          <p:cNvSpPr/>
          <p:nvPr/>
        </p:nvSpPr>
        <p:spPr>
          <a:xfrm>
            <a:off x="4028958" y="5728841"/>
            <a:ext cx="1352623" cy="297647"/>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sehr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viel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5" name="Picture 54" descr="Drc, German Red Cross">
            <a:extLst>
              <a:ext uri="{FF2B5EF4-FFF2-40B4-BE49-F238E27FC236}">
                <a16:creationId xmlns:a16="http://schemas.microsoft.com/office/drawing/2014/main" id="{60A28C69-2568-4C90-9546-CFF6333165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4510" y="823866"/>
            <a:ext cx="1136650" cy="852170"/>
          </a:xfrm>
          <a:prstGeom prst="rect">
            <a:avLst/>
          </a:prstGeom>
          <a:noFill/>
          <a:ln>
            <a:noFill/>
          </a:ln>
        </p:spPr>
      </p:pic>
    </p:spTree>
    <p:extLst>
      <p:ext uri="{BB962C8B-B14F-4D97-AF65-F5344CB8AC3E}">
        <p14:creationId xmlns:p14="http://schemas.microsoft.com/office/powerpoint/2010/main" val="17099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25" presetClass="emph" presetSubtype="0" fill="hold" grpId="0" nodeType="withEffect">
                                  <p:stCondLst>
                                    <p:cond delay="0"/>
                                  </p:stCondLst>
                                  <p:childTnLst>
                                    <p:animClr clrSpc="hsl" dir="cw">
                                      <p:cBhvr override="childStyle">
                                        <p:cTn id="8" dur="500" fill="hold"/>
                                        <p:tgtEl>
                                          <p:spTgt spid="27"/>
                                        </p:tgtEl>
                                        <p:attrNameLst>
                                          <p:attrName>style.color</p:attrName>
                                        </p:attrNameLst>
                                      </p:cBhvr>
                                      <p:by>
                                        <p:hsl h="0" s="-70588" l="0"/>
                                      </p:by>
                                    </p:animClr>
                                    <p:animClr clrSpc="hsl" dir="cw">
                                      <p:cBhvr>
                                        <p:cTn id="9" dur="500" fill="hold"/>
                                        <p:tgtEl>
                                          <p:spTgt spid="27"/>
                                        </p:tgtEl>
                                        <p:attrNameLst>
                                          <p:attrName>fillcolor</p:attrName>
                                        </p:attrNameLst>
                                      </p:cBhvr>
                                      <p:by>
                                        <p:hsl h="0" s="-70588" l="0"/>
                                      </p:by>
                                    </p:animClr>
                                    <p:animClr clrSpc="hsl" dir="cw">
                                      <p:cBhvr>
                                        <p:cTn id="10" dur="500" fill="hold"/>
                                        <p:tgtEl>
                                          <p:spTgt spid="27"/>
                                        </p:tgtEl>
                                        <p:attrNameLst>
                                          <p:attrName>stroke.color</p:attrName>
                                        </p:attrNameLst>
                                      </p:cBhvr>
                                      <p:by>
                                        <p:hsl h="0" s="-70588" l="0"/>
                                      </p:by>
                                    </p:animClr>
                                    <p:set>
                                      <p:cBhvr>
                                        <p:cTn id="11" dur="500" fill="hold"/>
                                        <p:tgtEl>
                                          <p:spTgt spid="27"/>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par>
                                <p:cTn id="16" presetID="25" presetClass="emph" presetSubtype="0" fill="hold" grpId="0" nodeType="withEffect">
                                  <p:stCondLst>
                                    <p:cond delay="0"/>
                                  </p:stCondLst>
                                  <p:childTnLst>
                                    <p:animClr clrSpc="hsl" dir="cw">
                                      <p:cBhvr override="childStyle">
                                        <p:cTn id="17" dur="500" fill="hold"/>
                                        <p:tgtEl>
                                          <p:spTgt spid="15"/>
                                        </p:tgtEl>
                                        <p:attrNameLst>
                                          <p:attrName>style.color</p:attrName>
                                        </p:attrNameLst>
                                      </p:cBhvr>
                                      <p:by>
                                        <p:hsl h="0" s="-70588" l="0"/>
                                      </p:by>
                                    </p:animClr>
                                    <p:animClr clrSpc="hsl" dir="cw">
                                      <p:cBhvr>
                                        <p:cTn id="18" dur="500" fill="hold"/>
                                        <p:tgtEl>
                                          <p:spTgt spid="15"/>
                                        </p:tgtEl>
                                        <p:attrNameLst>
                                          <p:attrName>fillcolor</p:attrName>
                                        </p:attrNameLst>
                                      </p:cBhvr>
                                      <p:by>
                                        <p:hsl h="0" s="-70588" l="0"/>
                                      </p:by>
                                    </p:animClr>
                                    <p:animClr clrSpc="hsl" dir="cw">
                                      <p:cBhvr>
                                        <p:cTn id="19" dur="500" fill="hold"/>
                                        <p:tgtEl>
                                          <p:spTgt spid="15"/>
                                        </p:tgtEl>
                                        <p:attrNameLst>
                                          <p:attrName>stroke.color</p:attrName>
                                        </p:attrNameLst>
                                      </p:cBhvr>
                                      <p:by>
                                        <p:hsl h="0" s="-70588" l="0"/>
                                      </p:by>
                                    </p:animClr>
                                    <p:set>
                                      <p:cBhvr>
                                        <p:cTn id="20" dur="500" fill="hold"/>
                                        <p:tgtEl>
                                          <p:spTgt spid="15"/>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25" presetClass="emph" presetSubtype="0" fill="hold" grpId="0" nodeType="withEffect">
                                  <p:stCondLst>
                                    <p:cond delay="0"/>
                                  </p:stCondLst>
                                  <p:childTnLst>
                                    <p:animClr clrSpc="hsl" dir="cw">
                                      <p:cBhvr override="childStyle">
                                        <p:cTn id="26" dur="500" fill="hold"/>
                                        <p:tgtEl>
                                          <p:spTgt spid="28"/>
                                        </p:tgtEl>
                                        <p:attrNameLst>
                                          <p:attrName>style.color</p:attrName>
                                        </p:attrNameLst>
                                      </p:cBhvr>
                                      <p:by>
                                        <p:hsl h="0" s="-70588" l="0"/>
                                      </p:by>
                                    </p:animClr>
                                    <p:animClr clrSpc="hsl" dir="cw">
                                      <p:cBhvr>
                                        <p:cTn id="27" dur="500" fill="hold"/>
                                        <p:tgtEl>
                                          <p:spTgt spid="28"/>
                                        </p:tgtEl>
                                        <p:attrNameLst>
                                          <p:attrName>fillcolor</p:attrName>
                                        </p:attrNameLst>
                                      </p:cBhvr>
                                      <p:by>
                                        <p:hsl h="0" s="-70588" l="0"/>
                                      </p:by>
                                    </p:animClr>
                                    <p:animClr clrSpc="hsl" dir="cw">
                                      <p:cBhvr>
                                        <p:cTn id="28" dur="500" fill="hold"/>
                                        <p:tgtEl>
                                          <p:spTgt spid="28"/>
                                        </p:tgtEl>
                                        <p:attrNameLst>
                                          <p:attrName>stroke.color</p:attrName>
                                        </p:attrNameLst>
                                      </p:cBhvr>
                                      <p:by>
                                        <p:hsl h="0" s="-70588" l="0"/>
                                      </p:by>
                                    </p:animClr>
                                    <p:set>
                                      <p:cBhvr>
                                        <p:cTn id="29" dur="500" fill="hold"/>
                                        <p:tgtEl>
                                          <p:spTgt spid="28"/>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25" presetClass="emph" presetSubtype="0" fill="hold" grpId="0" nodeType="withEffect">
                                  <p:stCondLst>
                                    <p:cond delay="0"/>
                                  </p:stCondLst>
                                  <p:childTnLst>
                                    <p:animClr clrSpc="hsl" dir="cw">
                                      <p:cBhvr override="childStyle">
                                        <p:cTn id="35" dur="500" fill="hold"/>
                                        <p:tgtEl>
                                          <p:spTgt spid="17"/>
                                        </p:tgtEl>
                                        <p:attrNameLst>
                                          <p:attrName>style.color</p:attrName>
                                        </p:attrNameLst>
                                      </p:cBhvr>
                                      <p:by>
                                        <p:hsl h="0" s="-70588" l="0"/>
                                      </p:by>
                                    </p:animClr>
                                    <p:animClr clrSpc="hsl" dir="cw">
                                      <p:cBhvr>
                                        <p:cTn id="36" dur="500" fill="hold"/>
                                        <p:tgtEl>
                                          <p:spTgt spid="17"/>
                                        </p:tgtEl>
                                        <p:attrNameLst>
                                          <p:attrName>fillcolor</p:attrName>
                                        </p:attrNameLst>
                                      </p:cBhvr>
                                      <p:by>
                                        <p:hsl h="0" s="-70588" l="0"/>
                                      </p:by>
                                    </p:animClr>
                                    <p:animClr clrSpc="hsl" dir="cw">
                                      <p:cBhvr>
                                        <p:cTn id="37" dur="500" fill="hold"/>
                                        <p:tgtEl>
                                          <p:spTgt spid="17"/>
                                        </p:tgtEl>
                                        <p:attrNameLst>
                                          <p:attrName>stroke.color</p:attrName>
                                        </p:attrNameLst>
                                      </p:cBhvr>
                                      <p:by>
                                        <p:hsl h="0" s="-70588" l="0"/>
                                      </p:by>
                                    </p:animClr>
                                    <p:set>
                                      <p:cBhvr>
                                        <p:cTn id="38" dur="500" fill="hold"/>
                                        <p:tgtEl>
                                          <p:spTgt spid="17"/>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25" presetClass="emph" presetSubtype="0" fill="hold" grpId="0" nodeType="withEffect">
                                  <p:stCondLst>
                                    <p:cond delay="0"/>
                                  </p:stCondLst>
                                  <p:childTnLst>
                                    <p:animClr clrSpc="hsl" dir="cw">
                                      <p:cBhvr override="childStyle">
                                        <p:cTn id="44" dur="500" fill="hold"/>
                                        <p:tgtEl>
                                          <p:spTgt spid="14"/>
                                        </p:tgtEl>
                                        <p:attrNameLst>
                                          <p:attrName>style.color</p:attrName>
                                        </p:attrNameLst>
                                      </p:cBhvr>
                                      <p:by>
                                        <p:hsl h="0" s="-70588" l="0"/>
                                      </p:by>
                                    </p:animClr>
                                    <p:animClr clrSpc="hsl" dir="cw">
                                      <p:cBhvr>
                                        <p:cTn id="45" dur="500" fill="hold"/>
                                        <p:tgtEl>
                                          <p:spTgt spid="14"/>
                                        </p:tgtEl>
                                        <p:attrNameLst>
                                          <p:attrName>fillcolor</p:attrName>
                                        </p:attrNameLst>
                                      </p:cBhvr>
                                      <p:by>
                                        <p:hsl h="0" s="-70588" l="0"/>
                                      </p:by>
                                    </p:animClr>
                                    <p:animClr clrSpc="hsl" dir="cw">
                                      <p:cBhvr>
                                        <p:cTn id="46" dur="500" fill="hold"/>
                                        <p:tgtEl>
                                          <p:spTgt spid="14"/>
                                        </p:tgtEl>
                                        <p:attrNameLst>
                                          <p:attrName>stroke.color</p:attrName>
                                        </p:attrNameLst>
                                      </p:cBhvr>
                                      <p:by>
                                        <p:hsl h="0" s="-70588" l="0"/>
                                      </p:by>
                                    </p:animClr>
                                    <p:set>
                                      <p:cBhvr>
                                        <p:cTn id="47" dur="500" fill="hold"/>
                                        <p:tgtEl>
                                          <p:spTgt spid="14"/>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par>
                                <p:cTn id="52" presetID="25" presetClass="emph" presetSubtype="0" fill="hold" grpId="0" nodeType="withEffect">
                                  <p:stCondLst>
                                    <p:cond delay="0"/>
                                  </p:stCondLst>
                                  <p:childTnLst>
                                    <p:animClr clrSpc="hsl" dir="cw">
                                      <p:cBhvr override="childStyle">
                                        <p:cTn id="53" dur="500" fill="hold"/>
                                        <p:tgtEl>
                                          <p:spTgt spid="25"/>
                                        </p:tgtEl>
                                        <p:attrNameLst>
                                          <p:attrName>style.color</p:attrName>
                                        </p:attrNameLst>
                                      </p:cBhvr>
                                      <p:by>
                                        <p:hsl h="0" s="-70588" l="0"/>
                                      </p:by>
                                    </p:animClr>
                                    <p:animClr clrSpc="hsl" dir="cw">
                                      <p:cBhvr>
                                        <p:cTn id="54" dur="500" fill="hold"/>
                                        <p:tgtEl>
                                          <p:spTgt spid="25"/>
                                        </p:tgtEl>
                                        <p:attrNameLst>
                                          <p:attrName>fillcolor</p:attrName>
                                        </p:attrNameLst>
                                      </p:cBhvr>
                                      <p:by>
                                        <p:hsl h="0" s="-70588" l="0"/>
                                      </p:by>
                                    </p:animClr>
                                    <p:animClr clrSpc="hsl" dir="cw">
                                      <p:cBhvr>
                                        <p:cTn id="55" dur="500" fill="hold"/>
                                        <p:tgtEl>
                                          <p:spTgt spid="25"/>
                                        </p:tgtEl>
                                        <p:attrNameLst>
                                          <p:attrName>stroke.color</p:attrName>
                                        </p:attrNameLst>
                                      </p:cBhvr>
                                      <p:by>
                                        <p:hsl h="0" s="-70588" l="0"/>
                                      </p:by>
                                    </p:animClr>
                                    <p:set>
                                      <p:cBhvr>
                                        <p:cTn id="56" dur="500" fill="hold"/>
                                        <p:tgtEl>
                                          <p:spTgt spid="25"/>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25" presetClass="emph" presetSubtype="0" fill="hold" grpId="0" nodeType="withEffect">
                                  <p:stCondLst>
                                    <p:cond delay="0"/>
                                  </p:stCondLst>
                                  <p:childTnLst>
                                    <p:animClr clrSpc="hsl" dir="cw">
                                      <p:cBhvr override="childStyle">
                                        <p:cTn id="62" dur="500" fill="hold"/>
                                        <p:tgtEl>
                                          <p:spTgt spid="24"/>
                                        </p:tgtEl>
                                        <p:attrNameLst>
                                          <p:attrName>style.color</p:attrName>
                                        </p:attrNameLst>
                                      </p:cBhvr>
                                      <p:by>
                                        <p:hsl h="0" s="-70588" l="0"/>
                                      </p:by>
                                    </p:animClr>
                                    <p:animClr clrSpc="hsl" dir="cw">
                                      <p:cBhvr>
                                        <p:cTn id="63" dur="500" fill="hold"/>
                                        <p:tgtEl>
                                          <p:spTgt spid="24"/>
                                        </p:tgtEl>
                                        <p:attrNameLst>
                                          <p:attrName>fillcolor</p:attrName>
                                        </p:attrNameLst>
                                      </p:cBhvr>
                                      <p:by>
                                        <p:hsl h="0" s="-70588" l="0"/>
                                      </p:by>
                                    </p:animClr>
                                    <p:animClr clrSpc="hsl" dir="cw">
                                      <p:cBhvr>
                                        <p:cTn id="64" dur="500" fill="hold"/>
                                        <p:tgtEl>
                                          <p:spTgt spid="24"/>
                                        </p:tgtEl>
                                        <p:attrNameLst>
                                          <p:attrName>stroke.color</p:attrName>
                                        </p:attrNameLst>
                                      </p:cBhvr>
                                      <p:by>
                                        <p:hsl h="0" s="-70588" l="0"/>
                                      </p:by>
                                    </p:animClr>
                                    <p:set>
                                      <p:cBhvr>
                                        <p:cTn id="65" dur="500" fill="hold"/>
                                        <p:tgtEl>
                                          <p:spTgt spid="24"/>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childTnLst>
                                </p:cTn>
                              </p:par>
                              <p:par>
                                <p:cTn id="70" presetID="25" presetClass="emph" presetSubtype="0" fill="hold" grpId="0" nodeType="withEffect">
                                  <p:stCondLst>
                                    <p:cond delay="0"/>
                                  </p:stCondLst>
                                  <p:childTnLst>
                                    <p:animClr clrSpc="hsl" dir="cw">
                                      <p:cBhvr override="childStyle">
                                        <p:cTn id="71" dur="500" fill="hold"/>
                                        <p:tgtEl>
                                          <p:spTgt spid="13"/>
                                        </p:tgtEl>
                                        <p:attrNameLst>
                                          <p:attrName>style.color</p:attrName>
                                        </p:attrNameLst>
                                      </p:cBhvr>
                                      <p:by>
                                        <p:hsl h="0" s="-70588" l="0"/>
                                      </p:by>
                                    </p:animClr>
                                    <p:animClr clrSpc="hsl" dir="cw">
                                      <p:cBhvr>
                                        <p:cTn id="72" dur="500" fill="hold"/>
                                        <p:tgtEl>
                                          <p:spTgt spid="13"/>
                                        </p:tgtEl>
                                        <p:attrNameLst>
                                          <p:attrName>fillcolor</p:attrName>
                                        </p:attrNameLst>
                                      </p:cBhvr>
                                      <p:by>
                                        <p:hsl h="0" s="-70588" l="0"/>
                                      </p:by>
                                    </p:animClr>
                                    <p:animClr clrSpc="hsl" dir="cw">
                                      <p:cBhvr>
                                        <p:cTn id="73" dur="500" fill="hold"/>
                                        <p:tgtEl>
                                          <p:spTgt spid="13"/>
                                        </p:tgtEl>
                                        <p:attrNameLst>
                                          <p:attrName>stroke.color</p:attrName>
                                        </p:attrNameLst>
                                      </p:cBhvr>
                                      <p:by>
                                        <p:hsl h="0" s="-70588" l="0"/>
                                      </p:by>
                                    </p:animClr>
                                    <p:set>
                                      <p:cBhvr>
                                        <p:cTn id="74" dur="500" fill="hold"/>
                                        <p:tgtEl>
                                          <p:spTgt spid="13"/>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25" presetClass="emph" presetSubtype="0" fill="hold" grpId="0" nodeType="withEffect">
                                  <p:stCondLst>
                                    <p:cond delay="0"/>
                                  </p:stCondLst>
                                  <p:childTnLst>
                                    <p:animClr clrSpc="hsl" dir="cw">
                                      <p:cBhvr override="childStyle">
                                        <p:cTn id="80" dur="500" fill="hold"/>
                                        <p:tgtEl>
                                          <p:spTgt spid="29"/>
                                        </p:tgtEl>
                                        <p:attrNameLst>
                                          <p:attrName>style.color</p:attrName>
                                        </p:attrNameLst>
                                      </p:cBhvr>
                                      <p:by>
                                        <p:hsl h="0" s="-70588" l="0"/>
                                      </p:by>
                                    </p:animClr>
                                    <p:animClr clrSpc="hsl" dir="cw">
                                      <p:cBhvr>
                                        <p:cTn id="81" dur="500" fill="hold"/>
                                        <p:tgtEl>
                                          <p:spTgt spid="29"/>
                                        </p:tgtEl>
                                        <p:attrNameLst>
                                          <p:attrName>fillcolor</p:attrName>
                                        </p:attrNameLst>
                                      </p:cBhvr>
                                      <p:by>
                                        <p:hsl h="0" s="-70588" l="0"/>
                                      </p:by>
                                    </p:animClr>
                                    <p:animClr clrSpc="hsl" dir="cw">
                                      <p:cBhvr>
                                        <p:cTn id="82" dur="500" fill="hold"/>
                                        <p:tgtEl>
                                          <p:spTgt spid="29"/>
                                        </p:tgtEl>
                                        <p:attrNameLst>
                                          <p:attrName>stroke.color</p:attrName>
                                        </p:attrNameLst>
                                      </p:cBhvr>
                                      <p:by>
                                        <p:hsl h="0" s="-70588" l="0"/>
                                      </p:by>
                                    </p:animClr>
                                    <p:set>
                                      <p:cBhvr>
                                        <p:cTn id="83" dur="500" fill="hold"/>
                                        <p:tgtEl>
                                          <p:spTgt spid="29"/>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childTnLst>
                                </p:cTn>
                              </p:par>
                              <p:par>
                                <p:cTn id="88" presetID="25" presetClass="emph" presetSubtype="0" fill="hold" grpId="0" nodeType="withEffect">
                                  <p:stCondLst>
                                    <p:cond delay="0"/>
                                  </p:stCondLst>
                                  <p:childTnLst>
                                    <p:animClr clrSpc="hsl" dir="cw">
                                      <p:cBhvr override="childStyle">
                                        <p:cTn id="89" dur="500" fill="hold"/>
                                        <p:tgtEl>
                                          <p:spTgt spid="12"/>
                                        </p:tgtEl>
                                        <p:attrNameLst>
                                          <p:attrName>style.color</p:attrName>
                                        </p:attrNameLst>
                                      </p:cBhvr>
                                      <p:by>
                                        <p:hsl h="0" s="-70588" l="0"/>
                                      </p:by>
                                    </p:animClr>
                                    <p:animClr clrSpc="hsl" dir="cw">
                                      <p:cBhvr>
                                        <p:cTn id="90" dur="500" fill="hold"/>
                                        <p:tgtEl>
                                          <p:spTgt spid="12"/>
                                        </p:tgtEl>
                                        <p:attrNameLst>
                                          <p:attrName>fillcolor</p:attrName>
                                        </p:attrNameLst>
                                      </p:cBhvr>
                                      <p:by>
                                        <p:hsl h="0" s="-70588" l="0"/>
                                      </p:by>
                                    </p:animClr>
                                    <p:animClr clrSpc="hsl" dir="cw">
                                      <p:cBhvr>
                                        <p:cTn id="91" dur="500" fill="hold"/>
                                        <p:tgtEl>
                                          <p:spTgt spid="12"/>
                                        </p:tgtEl>
                                        <p:attrNameLst>
                                          <p:attrName>stroke.color</p:attrName>
                                        </p:attrNameLst>
                                      </p:cBhvr>
                                      <p:by>
                                        <p:hsl h="0" s="-70588" l="0"/>
                                      </p:by>
                                    </p:animClr>
                                    <p:set>
                                      <p:cBhvr>
                                        <p:cTn id="92" dur="500" fill="hold"/>
                                        <p:tgtEl>
                                          <p:spTgt spid="12"/>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par>
                                <p:cTn id="97" presetID="25" presetClass="emph" presetSubtype="0" fill="hold" grpId="0" nodeType="withEffect">
                                  <p:stCondLst>
                                    <p:cond delay="0"/>
                                  </p:stCondLst>
                                  <p:childTnLst>
                                    <p:animClr clrSpc="hsl" dir="cw">
                                      <p:cBhvr override="childStyle">
                                        <p:cTn id="98" dur="500" fill="hold"/>
                                        <p:tgtEl>
                                          <p:spTgt spid="16"/>
                                        </p:tgtEl>
                                        <p:attrNameLst>
                                          <p:attrName>style.color</p:attrName>
                                        </p:attrNameLst>
                                      </p:cBhvr>
                                      <p:by>
                                        <p:hsl h="0" s="-70588" l="0"/>
                                      </p:by>
                                    </p:animClr>
                                    <p:animClr clrSpc="hsl" dir="cw">
                                      <p:cBhvr>
                                        <p:cTn id="99" dur="500" fill="hold"/>
                                        <p:tgtEl>
                                          <p:spTgt spid="16"/>
                                        </p:tgtEl>
                                        <p:attrNameLst>
                                          <p:attrName>fillcolor</p:attrName>
                                        </p:attrNameLst>
                                      </p:cBhvr>
                                      <p:by>
                                        <p:hsl h="0" s="-70588" l="0"/>
                                      </p:by>
                                    </p:animClr>
                                    <p:animClr clrSpc="hsl" dir="cw">
                                      <p:cBhvr>
                                        <p:cTn id="100" dur="500" fill="hold"/>
                                        <p:tgtEl>
                                          <p:spTgt spid="16"/>
                                        </p:tgtEl>
                                        <p:attrNameLst>
                                          <p:attrName>stroke.color</p:attrName>
                                        </p:attrNameLst>
                                      </p:cBhvr>
                                      <p:by>
                                        <p:hsl h="0" s="-70588" l="0"/>
                                      </p:by>
                                    </p:animClr>
                                    <p:set>
                                      <p:cBhvr>
                                        <p:cTn id="101" dur="500" fill="hold"/>
                                        <p:tgtEl>
                                          <p:spTgt spid="16"/>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46"/>
                                        </p:tgtEl>
                                        <p:attrNameLst>
                                          <p:attrName>style.visibility</p:attrName>
                                        </p:attrNameLst>
                                      </p:cBhvr>
                                      <p:to>
                                        <p:strVal val="visible"/>
                                      </p:to>
                                    </p:set>
                                  </p:childTnLst>
                                </p:cTn>
                              </p:par>
                              <p:par>
                                <p:cTn id="106" presetID="25" presetClass="emph" presetSubtype="0" fill="hold" grpId="0" nodeType="withEffect">
                                  <p:stCondLst>
                                    <p:cond delay="0"/>
                                  </p:stCondLst>
                                  <p:childTnLst>
                                    <p:animClr clrSpc="hsl" dir="cw">
                                      <p:cBhvr override="childStyle">
                                        <p:cTn id="107" dur="500" fill="hold"/>
                                        <p:tgtEl>
                                          <p:spTgt spid="32"/>
                                        </p:tgtEl>
                                        <p:attrNameLst>
                                          <p:attrName>style.color</p:attrName>
                                        </p:attrNameLst>
                                      </p:cBhvr>
                                      <p:by>
                                        <p:hsl h="0" s="-70588" l="0"/>
                                      </p:by>
                                    </p:animClr>
                                    <p:animClr clrSpc="hsl" dir="cw">
                                      <p:cBhvr>
                                        <p:cTn id="108" dur="500" fill="hold"/>
                                        <p:tgtEl>
                                          <p:spTgt spid="32"/>
                                        </p:tgtEl>
                                        <p:attrNameLst>
                                          <p:attrName>fillcolor</p:attrName>
                                        </p:attrNameLst>
                                      </p:cBhvr>
                                      <p:by>
                                        <p:hsl h="0" s="-70588" l="0"/>
                                      </p:by>
                                    </p:animClr>
                                    <p:animClr clrSpc="hsl" dir="cw">
                                      <p:cBhvr>
                                        <p:cTn id="109" dur="500" fill="hold"/>
                                        <p:tgtEl>
                                          <p:spTgt spid="32"/>
                                        </p:tgtEl>
                                        <p:attrNameLst>
                                          <p:attrName>stroke.color</p:attrName>
                                        </p:attrNameLst>
                                      </p:cBhvr>
                                      <p:by>
                                        <p:hsl h="0" s="-70588" l="0"/>
                                      </p:by>
                                    </p:animClr>
                                    <p:set>
                                      <p:cBhvr>
                                        <p:cTn id="110" dur="500" fill="hold"/>
                                        <p:tgtEl>
                                          <p:spTgt spid="32"/>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par>
                                <p:cTn id="115" presetID="25" presetClass="emph" presetSubtype="0" fill="hold" grpId="0" nodeType="withEffect">
                                  <p:stCondLst>
                                    <p:cond delay="0"/>
                                  </p:stCondLst>
                                  <p:childTnLst>
                                    <p:animClr clrSpc="hsl" dir="cw">
                                      <p:cBhvr override="childStyle">
                                        <p:cTn id="116" dur="500" fill="hold"/>
                                        <p:tgtEl>
                                          <p:spTgt spid="18"/>
                                        </p:tgtEl>
                                        <p:attrNameLst>
                                          <p:attrName>style.color</p:attrName>
                                        </p:attrNameLst>
                                      </p:cBhvr>
                                      <p:by>
                                        <p:hsl h="0" s="-70588" l="0"/>
                                      </p:by>
                                    </p:animClr>
                                    <p:animClr clrSpc="hsl" dir="cw">
                                      <p:cBhvr>
                                        <p:cTn id="117" dur="500" fill="hold"/>
                                        <p:tgtEl>
                                          <p:spTgt spid="18"/>
                                        </p:tgtEl>
                                        <p:attrNameLst>
                                          <p:attrName>fillcolor</p:attrName>
                                        </p:attrNameLst>
                                      </p:cBhvr>
                                      <p:by>
                                        <p:hsl h="0" s="-70588" l="0"/>
                                      </p:by>
                                    </p:animClr>
                                    <p:animClr clrSpc="hsl" dir="cw">
                                      <p:cBhvr>
                                        <p:cTn id="118" dur="500" fill="hold"/>
                                        <p:tgtEl>
                                          <p:spTgt spid="18"/>
                                        </p:tgtEl>
                                        <p:attrNameLst>
                                          <p:attrName>stroke.color</p:attrName>
                                        </p:attrNameLst>
                                      </p:cBhvr>
                                      <p:by>
                                        <p:hsl h="0" s="-70588" l="0"/>
                                      </p:by>
                                    </p:animClr>
                                    <p:set>
                                      <p:cBhvr>
                                        <p:cTn id="119" dur="500" fill="hold"/>
                                        <p:tgtEl>
                                          <p:spTgt spid="18"/>
                                        </p:tgtEl>
                                        <p:attrNameLst>
                                          <p:attrName>fill.type</p:attrName>
                                        </p:attrNameLst>
                                      </p:cBhvr>
                                      <p:to>
                                        <p:strVal val="solid"/>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48"/>
                                        </p:tgtEl>
                                        <p:attrNameLst>
                                          <p:attrName>style.visibility</p:attrName>
                                        </p:attrNameLst>
                                      </p:cBhvr>
                                      <p:to>
                                        <p:strVal val="visible"/>
                                      </p:to>
                                    </p:set>
                                  </p:childTnLst>
                                </p:cTn>
                              </p:par>
                              <p:par>
                                <p:cTn id="124" presetID="25" presetClass="emph" presetSubtype="0" fill="hold" grpId="0" nodeType="withEffect">
                                  <p:stCondLst>
                                    <p:cond delay="0"/>
                                  </p:stCondLst>
                                  <p:childTnLst>
                                    <p:animClr clrSpc="hsl" dir="cw">
                                      <p:cBhvr override="childStyle">
                                        <p:cTn id="125" dur="500" fill="hold"/>
                                        <p:tgtEl>
                                          <p:spTgt spid="11"/>
                                        </p:tgtEl>
                                        <p:attrNameLst>
                                          <p:attrName>style.color</p:attrName>
                                        </p:attrNameLst>
                                      </p:cBhvr>
                                      <p:by>
                                        <p:hsl h="0" s="-70588" l="0"/>
                                      </p:by>
                                    </p:animClr>
                                    <p:animClr clrSpc="hsl" dir="cw">
                                      <p:cBhvr>
                                        <p:cTn id="126" dur="500" fill="hold"/>
                                        <p:tgtEl>
                                          <p:spTgt spid="11"/>
                                        </p:tgtEl>
                                        <p:attrNameLst>
                                          <p:attrName>fillcolor</p:attrName>
                                        </p:attrNameLst>
                                      </p:cBhvr>
                                      <p:by>
                                        <p:hsl h="0" s="-70588" l="0"/>
                                      </p:by>
                                    </p:animClr>
                                    <p:animClr clrSpc="hsl" dir="cw">
                                      <p:cBhvr>
                                        <p:cTn id="127" dur="500" fill="hold"/>
                                        <p:tgtEl>
                                          <p:spTgt spid="11"/>
                                        </p:tgtEl>
                                        <p:attrNameLst>
                                          <p:attrName>stroke.color</p:attrName>
                                        </p:attrNameLst>
                                      </p:cBhvr>
                                      <p:by>
                                        <p:hsl h="0" s="-70588" l="0"/>
                                      </p:by>
                                    </p:animClr>
                                    <p:set>
                                      <p:cBhvr>
                                        <p:cTn id="128" dur="500" fill="hold"/>
                                        <p:tgtEl>
                                          <p:spTgt spid="11"/>
                                        </p:tgtEl>
                                        <p:attrNameLst>
                                          <p:attrName>fill.type</p:attrName>
                                        </p:attrNameLst>
                                      </p:cBhvr>
                                      <p:to>
                                        <p:strVal val="solid"/>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childTnLst>
                                </p:cTn>
                              </p:par>
                              <p:par>
                                <p:cTn id="133" presetID="25" presetClass="emph" presetSubtype="0" fill="hold" grpId="0" nodeType="withEffect">
                                  <p:stCondLst>
                                    <p:cond delay="0"/>
                                  </p:stCondLst>
                                  <p:childTnLst>
                                    <p:animClr clrSpc="hsl" dir="cw">
                                      <p:cBhvr override="childStyle">
                                        <p:cTn id="134" dur="500" fill="hold"/>
                                        <p:tgtEl>
                                          <p:spTgt spid="22"/>
                                        </p:tgtEl>
                                        <p:attrNameLst>
                                          <p:attrName>style.color</p:attrName>
                                        </p:attrNameLst>
                                      </p:cBhvr>
                                      <p:by>
                                        <p:hsl h="0" s="-70588" l="0"/>
                                      </p:by>
                                    </p:animClr>
                                    <p:animClr clrSpc="hsl" dir="cw">
                                      <p:cBhvr>
                                        <p:cTn id="135" dur="500" fill="hold"/>
                                        <p:tgtEl>
                                          <p:spTgt spid="22"/>
                                        </p:tgtEl>
                                        <p:attrNameLst>
                                          <p:attrName>fillcolor</p:attrName>
                                        </p:attrNameLst>
                                      </p:cBhvr>
                                      <p:by>
                                        <p:hsl h="0" s="-70588" l="0"/>
                                      </p:by>
                                    </p:animClr>
                                    <p:animClr clrSpc="hsl" dir="cw">
                                      <p:cBhvr>
                                        <p:cTn id="136" dur="500" fill="hold"/>
                                        <p:tgtEl>
                                          <p:spTgt spid="22"/>
                                        </p:tgtEl>
                                        <p:attrNameLst>
                                          <p:attrName>stroke.color</p:attrName>
                                        </p:attrNameLst>
                                      </p:cBhvr>
                                      <p:by>
                                        <p:hsl h="0" s="-70588" l="0"/>
                                      </p:by>
                                    </p:animClr>
                                    <p:set>
                                      <p:cBhvr>
                                        <p:cTn id="137" dur="500" fill="hold"/>
                                        <p:tgtEl>
                                          <p:spTgt spid="22"/>
                                        </p:tgtEl>
                                        <p:attrNameLst>
                                          <p:attrName>fill.type</p:attrName>
                                        </p:attrNameLst>
                                      </p:cBhvr>
                                      <p:to>
                                        <p:strVal val="solid"/>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50"/>
                                        </p:tgtEl>
                                        <p:attrNameLst>
                                          <p:attrName>style.visibility</p:attrName>
                                        </p:attrNameLst>
                                      </p:cBhvr>
                                      <p:to>
                                        <p:strVal val="visible"/>
                                      </p:to>
                                    </p:set>
                                  </p:childTnLst>
                                </p:cTn>
                              </p:par>
                              <p:par>
                                <p:cTn id="142" presetID="25" presetClass="emph" presetSubtype="0" fill="hold" grpId="0" nodeType="withEffect">
                                  <p:stCondLst>
                                    <p:cond delay="0"/>
                                  </p:stCondLst>
                                  <p:childTnLst>
                                    <p:animClr clrSpc="hsl" dir="cw">
                                      <p:cBhvr override="childStyle">
                                        <p:cTn id="143" dur="500" fill="hold"/>
                                        <p:tgtEl>
                                          <p:spTgt spid="10"/>
                                        </p:tgtEl>
                                        <p:attrNameLst>
                                          <p:attrName>style.color</p:attrName>
                                        </p:attrNameLst>
                                      </p:cBhvr>
                                      <p:by>
                                        <p:hsl h="0" s="-70588" l="0"/>
                                      </p:by>
                                    </p:animClr>
                                    <p:animClr clrSpc="hsl" dir="cw">
                                      <p:cBhvr>
                                        <p:cTn id="144" dur="500" fill="hold"/>
                                        <p:tgtEl>
                                          <p:spTgt spid="10"/>
                                        </p:tgtEl>
                                        <p:attrNameLst>
                                          <p:attrName>fillcolor</p:attrName>
                                        </p:attrNameLst>
                                      </p:cBhvr>
                                      <p:by>
                                        <p:hsl h="0" s="-70588" l="0"/>
                                      </p:by>
                                    </p:animClr>
                                    <p:animClr clrSpc="hsl" dir="cw">
                                      <p:cBhvr>
                                        <p:cTn id="145" dur="500" fill="hold"/>
                                        <p:tgtEl>
                                          <p:spTgt spid="10"/>
                                        </p:tgtEl>
                                        <p:attrNameLst>
                                          <p:attrName>stroke.color</p:attrName>
                                        </p:attrNameLst>
                                      </p:cBhvr>
                                      <p:by>
                                        <p:hsl h="0" s="-70588" l="0"/>
                                      </p:by>
                                    </p:animClr>
                                    <p:set>
                                      <p:cBhvr>
                                        <p:cTn id="146" dur="500" fill="hold"/>
                                        <p:tgtEl>
                                          <p:spTgt spid="10"/>
                                        </p:tgtEl>
                                        <p:attrNameLst>
                                          <p:attrName>fill.type</p:attrName>
                                        </p:attrNameLst>
                                      </p:cBhvr>
                                      <p:to>
                                        <p:strVal val="solid"/>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1"/>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52"/>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53"/>
                                        </p:tgtEl>
                                        <p:attrNameLst>
                                          <p:attrName>style.visibility</p:attrName>
                                        </p:attrNameLst>
                                      </p:cBhvr>
                                      <p:to>
                                        <p:strVal val="visible"/>
                                      </p:to>
                                    </p:set>
                                  </p:childTnLst>
                                </p:cTn>
                              </p:par>
                              <p:par>
                                <p:cTn id="155" presetID="25" presetClass="emph" presetSubtype="0" fill="hold" grpId="0" nodeType="withEffect">
                                  <p:stCondLst>
                                    <p:cond delay="0"/>
                                  </p:stCondLst>
                                  <p:childTnLst>
                                    <p:animClr clrSpc="hsl" dir="cw">
                                      <p:cBhvr override="childStyle">
                                        <p:cTn id="156" dur="500" fill="hold"/>
                                        <p:tgtEl>
                                          <p:spTgt spid="30"/>
                                        </p:tgtEl>
                                        <p:attrNameLst>
                                          <p:attrName>style.color</p:attrName>
                                        </p:attrNameLst>
                                      </p:cBhvr>
                                      <p:by>
                                        <p:hsl h="0" s="-70588" l="0"/>
                                      </p:by>
                                    </p:animClr>
                                    <p:animClr clrSpc="hsl" dir="cw">
                                      <p:cBhvr>
                                        <p:cTn id="157" dur="500" fill="hold"/>
                                        <p:tgtEl>
                                          <p:spTgt spid="30"/>
                                        </p:tgtEl>
                                        <p:attrNameLst>
                                          <p:attrName>fillcolor</p:attrName>
                                        </p:attrNameLst>
                                      </p:cBhvr>
                                      <p:by>
                                        <p:hsl h="0" s="-70588" l="0"/>
                                      </p:by>
                                    </p:animClr>
                                    <p:animClr clrSpc="hsl" dir="cw">
                                      <p:cBhvr>
                                        <p:cTn id="158" dur="500" fill="hold"/>
                                        <p:tgtEl>
                                          <p:spTgt spid="30"/>
                                        </p:tgtEl>
                                        <p:attrNameLst>
                                          <p:attrName>stroke.color</p:attrName>
                                        </p:attrNameLst>
                                      </p:cBhvr>
                                      <p:by>
                                        <p:hsl h="0" s="-70588" l="0"/>
                                      </p:by>
                                    </p:animClr>
                                    <p:set>
                                      <p:cBhvr>
                                        <p:cTn id="159" dur="500" fill="hold"/>
                                        <p:tgtEl>
                                          <p:spTgt spid="30"/>
                                        </p:tgtEl>
                                        <p:attrNameLst>
                                          <p:attrName>fill.type</p:attrName>
                                        </p:attrNameLst>
                                      </p:cBhvr>
                                      <p:to>
                                        <p:strVal val="solid"/>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54"/>
                                        </p:tgtEl>
                                        <p:attrNameLst>
                                          <p:attrName>style.visibility</p:attrName>
                                        </p:attrNameLst>
                                      </p:cBhvr>
                                      <p:to>
                                        <p:strVal val="visible"/>
                                      </p:to>
                                    </p:set>
                                  </p:childTnLst>
                                </p:cTn>
                              </p:par>
                              <p:par>
                                <p:cTn id="164" presetID="25" presetClass="emph" presetSubtype="0" fill="hold" grpId="0" nodeType="withEffect">
                                  <p:stCondLst>
                                    <p:cond delay="0"/>
                                  </p:stCondLst>
                                  <p:childTnLst>
                                    <p:animClr clrSpc="hsl" dir="cw">
                                      <p:cBhvr override="childStyle">
                                        <p:cTn id="165" dur="500" fill="hold"/>
                                        <p:tgtEl>
                                          <p:spTgt spid="23"/>
                                        </p:tgtEl>
                                        <p:attrNameLst>
                                          <p:attrName>style.color</p:attrName>
                                        </p:attrNameLst>
                                      </p:cBhvr>
                                      <p:by>
                                        <p:hsl h="0" s="-70588" l="0"/>
                                      </p:by>
                                    </p:animClr>
                                    <p:animClr clrSpc="hsl" dir="cw">
                                      <p:cBhvr>
                                        <p:cTn id="166" dur="500" fill="hold"/>
                                        <p:tgtEl>
                                          <p:spTgt spid="23"/>
                                        </p:tgtEl>
                                        <p:attrNameLst>
                                          <p:attrName>fillcolor</p:attrName>
                                        </p:attrNameLst>
                                      </p:cBhvr>
                                      <p:by>
                                        <p:hsl h="0" s="-70588" l="0"/>
                                      </p:by>
                                    </p:animClr>
                                    <p:animClr clrSpc="hsl" dir="cw">
                                      <p:cBhvr>
                                        <p:cTn id="167" dur="500" fill="hold"/>
                                        <p:tgtEl>
                                          <p:spTgt spid="23"/>
                                        </p:tgtEl>
                                        <p:attrNameLst>
                                          <p:attrName>stroke.color</p:attrName>
                                        </p:attrNameLst>
                                      </p:cBhvr>
                                      <p:by>
                                        <p:hsl h="0" s="-70588" l="0"/>
                                      </p:by>
                                    </p:animClr>
                                    <p:set>
                                      <p:cBhvr>
                                        <p:cTn id="168"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22" grpId="0" animBg="1"/>
      <p:bldP spid="23" grpId="0" animBg="1"/>
      <p:bldP spid="24" grpId="0" animBg="1"/>
      <p:bldP spid="25" grpId="0" animBg="1"/>
      <p:bldP spid="27" grpId="0" animBg="1"/>
      <p:bldP spid="28" grpId="0" animBg="1"/>
      <p:bldP spid="29" grpId="0" animBg="1"/>
      <p:bldP spid="30" grpId="0" animBg="1"/>
      <p:bldP spid="32"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a:solidFill>
                  <a:schemeClr val="bg1"/>
                </a:solidFill>
              </a:rPr>
              <a:t>Wie </a:t>
            </a:r>
            <a:r>
              <a:rPr lang="en-GB" sz="3600" b="1" dirty="0" err="1">
                <a:solidFill>
                  <a:schemeClr val="bg1"/>
                </a:solidFill>
              </a:rPr>
              <a:t>feiern</a:t>
            </a:r>
            <a:r>
              <a:rPr lang="en-GB" sz="3600" b="1" dirty="0">
                <a:solidFill>
                  <a:schemeClr val="bg1"/>
                </a:solidFill>
              </a:rPr>
              <a:t> </a:t>
            </a:r>
            <a:r>
              <a:rPr lang="en-GB" sz="3600" b="1" dirty="0" err="1">
                <a:solidFill>
                  <a:schemeClr val="bg1"/>
                </a:solidFill>
              </a:rPr>
              <a:t>sie</a:t>
            </a:r>
            <a:r>
              <a:rPr lang="en-GB" sz="3600" b="1" dirty="0">
                <a:solidFill>
                  <a:schemeClr val="bg1"/>
                </a:solidFill>
              </a:rPr>
              <a:t>? [1/4]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62179" y="2747429"/>
            <a:ext cx="5563891" cy="1569660"/>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Hua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Chinesin</a:t>
            </a:r>
            <a:r>
              <a:rPr lang="en-US" sz="2400" dirty="0">
                <a:solidFill>
                  <a:schemeClr val="accent5">
                    <a:lumMod val="50000"/>
                  </a:schemeClr>
                </a:solidFill>
                <a:latin typeface="Century Gothic" panose="020B0502020202020204" pitchFamily="34" charset="0"/>
              </a:rPr>
              <a:t>. Sie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36 Jahre alt und </a:t>
            </a:r>
            <a:r>
              <a:rPr lang="en-US" sz="2400" dirty="0" err="1">
                <a:solidFill>
                  <a:schemeClr val="accent5">
                    <a:lumMod val="50000"/>
                  </a:schemeClr>
                </a:solidFill>
                <a:latin typeface="Century Gothic" panose="020B0502020202020204" pitchFamily="34" charset="0"/>
              </a:rPr>
              <a:t>wohnt</a:t>
            </a:r>
            <a:r>
              <a:rPr lang="en-US" sz="2400" dirty="0">
                <a:solidFill>
                  <a:schemeClr val="accent5">
                    <a:lumMod val="50000"/>
                  </a:schemeClr>
                </a:solidFill>
                <a:latin typeface="Century Gothic" panose="020B0502020202020204" pitchFamily="34" charset="0"/>
              </a:rPr>
              <a:t> in Deutschland. </a:t>
            </a:r>
            <a:r>
              <a:rPr lang="en-US" sz="2400" dirty="0" err="1">
                <a:solidFill>
                  <a:schemeClr val="accent5">
                    <a:lumMod val="50000"/>
                  </a:schemeClr>
                </a:solidFill>
                <a:latin typeface="Century Gothic" panose="020B0502020202020204" pitchFamily="34" charset="0"/>
              </a:rPr>
              <a:t>Ihr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das </a:t>
            </a:r>
            <a:r>
              <a:rPr lang="en-US" sz="2400" dirty="0" err="1">
                <a:solidFill>
                  <a:schemeClr val="accent5">
                    <a:lumMod val="50000"/>
                  </a:schemeClr>
                </a:solidFill>
                <a:latin typeface="Century Gothic" panose="020B0502020202020204" pitchFamily="34" charset="0"/>
              </a:rPr>
              <a:t>chinesische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Neujahr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sehr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wichtig</a:t>
            </a:r>
            <a:r>
              <a:rPr lang="en-US" sz="2400" dirty="0">
                <a:solidFill>
                  <a:schemeClr val="accent5">
                    <a:lumMod val="50000"/>
                  </a:schemeClr>
                </a:solidFill>
                <a:latin typeface="Century Gothic" panose="020B0502020202020204" pitchFamily="34" charset="0"/>
              </a:rPr>
              <a:t>.</a:t>
            </a:r>
          </a:p>
        </p:txBody>
      </p:sp>
      <p:pic>
        <p:nvPicPr>
          <p:cNvPr id="10" name="Picture 9" descr="A picture containing person, outdoor, standing&#10;&#10;Description automatically generated">
            <a:extLst>
              <a:ext uri="{FF2B5EF4-FFF2-40B4-BE49-F238E27FC236}">
                <a16:creationId xmlns:a16="http://schemas.microsoft.com/office/drawing/2014/main" id="{7B417B36-45A6-4CF5-A8C2-31A65EF85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4578" y="1038620"/>
            <a:ext cx="3323553" cy="4987278"/>
          </a:xfrm>
          <a:prstGeom prst="rect">
            <a:avLst/>
          </a:prstGeom>
        </p:spPr>
      </p:pic>
      <p:sp>
        <p:nvSpPr>
          <p:cNvPr id="9" name="TextBox 8">
            <a:extLst>
              <a:ext uri="{FF2B5EF4-FFF2-40B4-BE49-F238E27FC236}">
                <a16:creationId xmlns:a16="http://schemas.microsoft.com/office/drawing/2014/main" id="{B651C24F-1B70-48F6-BC9A-861C7E62C330}"/>
              </a:ext>
            </a:extLst>
          </p:cNvPr>
          <p:cNvSpPr txBox="1"/>
          <p:nvPr/>
        </p:nvSpPr>
        <p:spPr>
          <a:xfrm>
            <a:off x="7234578" y="1001890"/>
            <a:ext cx="5343708" cy="584775"/>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Hua</a:t>
            </a:r>
          </a:p>
        </p:txBody>
      </p:sp>
    </p:spTree>
    <p:extLst>
      <p:ext uri="{BB962C8B-B14F-4D97-AF65-F5344CB8AC3E}">
        <p14:creationId xmlns:p14="http://schemas.microsoft.com/office/powerpoint/2010/main" val="1865661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139754" cy="869950"/>
          </a:xfrm>
          <a:prstGeom prst="rect">
            <a:avLst/>
          </a:prstGeom>
        </p:spPr>
      </p:pic>
      <p:sp>
        <p:nvSpPr>
          <p:cNvPr id="4" name="Title 3"/>
          <p:cNvSpPr>
            <a:spLocks noGrp="1"/>
          </p:cNvSpPr>
          <p:nvPr>
            <p:ph type="title"/>
          </p:nvPr>
        </p:nvSpPr>
        <p:spPr>
          <a:xfrm>
            <a:off x="0" y="294041"/>
            <a:ext cx="4833257" cy="707849"/>
          </a:xfrm>
        </p:spPr>
        <p:txBody>
          <a:bodyPr>
            <a:normAutofit/>
          </a:bodyPr>
          <a:lstStyle/>
          <a:p>
            <a:r>
              <a:rPr lang="en-GB" sz="3600" b="1" dirty="0">
                <a:solidFill>
                  <a:schemeClr val="bg1"/>
                </a:solidFill>
              </a:rPr>
              <a:t>Wie </a:t>
            </a:r>
            <a:r>
              <a:rPr lang="en-GB" sz="3600" b="1" dirty="0" err="1">
                <a:solidFill>
                  <a:schemeClr val="bg1"/>
                </a:solidFill>
              </a:rPr>
              <a:t>feiern</a:t>
            </a:r>
            <a:r>
              <a:rPr lang="en-GB" sz="3600" b="1" dirty="0">
                <a:solidFill>
                  <a:schemeClr val="bg1"/>
                </a:solidFill>
              </a:rPr>
              <a:t> </a:t>
            </a:r>
            <a:r>
              <a:rPr lang="en-GB" sz="3600" b="1" dirty="0" err="1">
                <a:solidFill>
                  <a:schemeClr val="bg1"/>
                </a:solidFill>
              </a:rPr>
              <a:t>sie</a:t>
            </a:r>
            <a:r>
              <a:rPr lang="en-GB" sz="3600" b="1" dirty="0">
                <a:solidFill>
                  <a:schemeClr val="bg1"/>
                </a:solidFill>
              </a:rPr>
              <a:t>? [2/4]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39088" y="82219"/>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03312" y="887142"/>
          <a:ext cx="11987088" cy="5546173"/>
        </p:xfrm>
        <a:graphic>
          <a:graphicData uri="http://schemas.openxmlformats.org/drawingml/2006/table">
            <a:tbl>
              <a:tblPr firstRow="1" bandRow="1">
                <a:tableStyleId>{0E3FDE45-AF77-4B5C-9715-49D594BDF05E}</a:tableStyleId>
              </a:tblPr>
              <a:tblGrid>
                <a:gridCol w="362857">
                  <a:extLst>
                    <a:ext uri="{9D8B030D-6E8A-4147-A177-3AD203B41FA5}">
                      <a16:colId xmlns:a16="http://schemas.microsoft.com/office/drawing/2014/main" val="2607353726"/>
                    </a:ext>
                  </a:extLst>
                </a:gridCol>
                <a:gridCol w="9476117">
                  <a:extLst>
                    <a:ext uri="{9D8B030D-6E8A-4147-A177-3AD203B41FA5}">
                      <a16:colId xmlns:a16="http://schemas.microsoft.com/office/drawing/2014/main" val="1600817978"/>
                    </a:ext>
                  </a:extLst>
                </a:gridCol>
                <a:gridCol w="841829">
                  <a:extLst>
                    <a:ext uri="{9D8B030D-6E8A-4147-A177-3AD203B41FA5}">
                      <a16:colId xmlns:a16="http://schemas.microsoft.com/office/drawing/2014/main" val="4128092149"/>
                    </a:ext>
                  </a:extLst>
                </a:gridCol>
                <a:gridCol w="1306285">
                  <a:extLst>
                    <a:ext uri="{9D8B030D-6E8A-4147-A177-3AD203B41FA5}">
                      <a16:colId xmlns:a16="http://schemas.microsoft.com/office/drawing/2014/main" val="2609792770"/>
                    </a:ext>
                  </a:extLst>
                </a:gridCol>
              </a:tblGrid>
              <a:tr h="549772">
                <a:tc>
                  <a:txBody>
                    <a:bodyPr/>
                    <a:lstStyle/>
                    <a:p>
                      <a:endParaRPr lang="en-GB" sz="2000" b="0" i="0" dirty="0">
                        <a:solidFill>
                          <a:srgbClr val="115076"/>
                        </a:solidFill>
                        <a:latin typeface="Century Gothic" panose="020B0502020202020204" pitchFamily="34" charset="0"/>
                      </a:endParaRPr>
                    </a:p>
                  </a:txBody>
                  <a:tcPr>
                    <a:lnL>
                      <a:noFill/>
                    </a:lnL>
                    <a:lnR w="12700" cap="flat" cmpd="sng" algn="ctr">
                      <a:noFill/>
                      <a:prstDash val="sysDash"/>
                      <a:round/>
                      <a:headEnd type="none" w="med" len="med"/>
                      <a:tailEnd type="none" w="med" len="med"/>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sz="2000" b="0" i="0" dirty="0">
                        <a:solidFill>
                          <a:srgbClr val="115076"/>
                        </a:solidFill>
                        <a:latin typeface="Century Gothic" panose="020B0502020202020204" pitchFamily="34" charset="0"/>
                      </a:endParaRPr>
                    </a:p>
                  </a:txBody>
                  <a:tcP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rPr>
                        <a:t>WO1</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solidFill>
                            <a:srgbClr val="115076"/>
                          </a:solidFill>
                          <a:latin typeface="Century Gothic" panose="020B0502020202020204" pitchFamily="34" charset="0"/>
                        </a:rPr>
                        <a:t>WO3</a:t>
                      </a:r>
                    </a:p>
                  </a:txBody>
                  <a:tcPr anchor="ctr">
                    <a:lnL w="12700" cap="flat" cmpd="sng" algn="ctr">
                      <a:noFill/>
                      <a:prstDash val="sysDash"/>
                      <a:round/>
                      <a:headEnd type="none" w="med" len="med"/>
                      <a:tailEnd type="none" w="med" len="med"/>
                    </a:lnL>
                    <a:lnR>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31983"/>
                  </a:ext>
                </a:extLst>
              </a:tr>
              <a:tr h="497067">
                <a:tc>
                  <a:txBody>
                    <a:bodyPr/>
                    <a:lstStyle/>
                    <a:p>
                      <a:pPr algn="ctr"/>
                      <a:endParaRPr lang="en-GB" sz="2000" b="0" i="0" dirty="0">
                        <a:solidFill>
                          <a:srgbClr val="115076"/>
                        </a:solidFill>
                        <a:latin typeface="Century Gothic" panose="020B0502020202020204" pitchFamily="34" charset="0"/>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000" b="0" i="0" kern="1200" dirty="0">
                          <a:solidFill>
                            <a:srgbClr val="115076"/>
                          </a:solidFill>
                          <a:effectLst/>
                          <a:latin typeface="Century Gothic" panose="020B0502020202020204" pitchFamily="34" charset="0"/>
                          <a:ea typeface="+mn-ea"/>
                          <a:cs typeface="+mn-cs"/>
                        </a:rPr>
                        <a:t>Das </a:t>
                      </a:r>
                      <a:r>
                        <a:rPr lang="en-GB" sz="2000" b="0" i="0" kern="1200" dirty="0" err="1">
                          <a:solidFill>
                            <a:srgbClr val="115076"/>
                          </a:solidFill>
                          <a:effectLst/>
                          <a:latin typeface="Century Gothic" panose="020B0502020202020204" pitchFamily="34" charset="0"/>
                          <a:ea typeface="+mn-ea"/>
                          <a:cs typeface="+mn-cs"/>
                        </a:rPr>
                        <a:t>persönliche</a:t>
                      </a:r>
                      <a:r>
                        <a:rPr lang="en-GB" sz="2000" b="0" i="0" kern="1200" dirty="0">
                          <a:solidFill>
                            <a:srgbClr val="115076"/>
                          </a:solidFill>
                          <a:effectLst/>
                          <a:latin typeface="Century Gothic" panose="020B0502020202020204" pitchFamily="34" charset="0"/>
                          <a:ea typeface="+mn-ea"/>
                          <a:cs typeface="+mn-cs"/>
                        </a:rPr>
                        <a:t> Highlight </a:t>
                      </a:r>
                      <a:r>
                        <a:rPr lang="en-GB" sz="2000" b="0" i="0" kern="1200" dirty="0" err="1">
                          <a:solidFill>
                            <a:srgbClr val="115076"/>
                          </a:solidFill>
                          <a:effectLst/>
                          <a:latin typeface="Century Gothic" panose="020B0502020202020204" pitchFamily="34" charset="0"/>
                          <a:ea typeface="+mn-ea"/>
                          <a:cs typeface="+mn-cs"/>
                        </a:rPr>
                        <a:t>für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mich</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ist</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dass</a:t>
                      </a:r>
                      <a:r>
                        <a:rPr lang="en-GB" sz="2000" b="0" i="0" kern="1200" dirty="0">
                          <a:solidFill>
                            <a:srgbClr val="115076"/>
                          </a:solidFill>
                          <a:effectLst/>
                          <a:latin typeface="Century Gothic" panose="020B0502020202020204" pitchFamily="34" charset="0"/>
                          <a:ea typeface="+mn-ea"/>
                          <a:cs typeface="+mn-cs"/>
                        </a:rPr>
                        <a:t> ich </a:t>
                      </a:r>
                      <a:r>
                        <a:rPr lang="en-GB" sz="2000" b="0" i="0" kern="1200" dirty="0" err="1">
                          <a:solidFill>
                            <a:srgbClr val="115076"/>
                          </a:solidFill>
                          <a:effectLst/>
                          <a:latin typeface="Century Gothic" panose="020B0502020202020204" pitchFamily="34" charset="0"/>
                          <a:ea typeface="+mn-ea"/>
                          <a:cs typeface="+mn-cs"/>
                        </a:rPr>
                        <a:t>mit</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meiner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Großfamilie</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feiere</a:t>
                      </a:r>
                      <a:r>
                        <a:rPr lang="en-GB" sz="2000" b="0" i="0" kern="1200" dirty="0">
                          <a:solidFill>
                            <a:srgbClr val="115076"/>
                          </a:solidFill>
                          <a:effectLst/>
                          <a:latin typeface="Century Gothic" panose="020B0502020202020204" pitchFamily="34" charset="0"/>
                          <a:ea typeface="+mn-ea"/>
                          <a:cs typeface="+mn-cs"/>
                        </a:rPr>
                        <a:t>.</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a:solidFill>
                            <a:srgbClr val="115076"/>
                          </a:solidFill>
                          <a:latin typeface="Century Gothic" panose="020B0502020202020204" pitchFamily="34" charset="0"/>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dass</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497067">
                <a:tc>
                  <a:txBody>
                    <a:bodyPr/>
                    <a:lstStyle/>
                    <a:p>
                      <a:pPr algn="ctr"/>
                      <a:endParaRPr lang="en-GB" sz="2000" b="0" i="0" dirty="0">
                        <a:solidFill>
                          <a:srgbClr val="115076"/>
                        </a:solidFill>
                        <a:latin typeface="Century Gothic" panose="020B0502020202020204" pitchFamily="34" charset="0"/>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000" b="0" i="0" kern="1200" dirty="0" err="1">
                          <a:solidFill>
                            <a:srgbClr val="115076"/>
                          </a:solidFill>
                          <a:effectLst/>
                          <a:latin typeface="Century Gothic" panose="020B0502020202020204" pitchFamily="34" charset="0"/>
                          <a:ea typeface="+mn-ea"/>
                          <a:cs typeface="+mn-cs"/>
                        </a:rPr>
                        <a:t>Wir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fliegen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Neujahr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nach</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Hause</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aber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wir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wohnen</a:t>
                      </a:r>
                      <a:r>
                        <a:rPr lang="en-GB" sz="2000" b="0" i="0" kern="1200" dirty="0">
                          <a:solidFill>
                            <a:srgbClr val="115076"/>
                          </a:solidFill>
                          <a:effectLst/>
                          <a:latin typeface="Century Gothic" panose="020B0502020202020204" pitchFamily="34" charset="0"/>
                          <a:ea typeface="+mn-ea"/>
                          <a:cs typeface="+mn-cs"/>
                        </a:rPr>
                        <a:t> in Deutschland.</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aber</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obwohl</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497067">
                <a:tc>
                  <a:txBody>
                    <a:bodyPr/>
                    <a:lstStyle/>
                    <a:p>
                      <a:pPr algn="ctr"/>
                      <a:endParaRPr lang="en-GB" sz="2000" b="0" i="0" dirty="0">
                        <a:solidFill>
                          <a:srgbClr val="115076"/>
                        </a:solidFill>
                        <a:latin typeface="Century Gothic" panose="020B0502020202020204" pitchFamily="34" charset="0"/>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000" b="0" i="0" kern="1200" dirty="0" err="1">
                          <a:solidFill>
                            <a:srgbClr val="115076"/>
                          </a:solidFill>
                          <a:effectLst/>
                          <a:latin typeface="Century Gothic" panose="020B0502020202020204" pitchFamily="34" charset="0"/>
                          <a:ea typeface="+mn-ea"/>
                          <a:cs typeface="+mn-cs"/>
                        </a:rPr>
                        <a:t>Wir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kommen</a:t>
                      </a:r>
                      <a:r>
                        <a:rPr lang="en-GB" sz="2000" b="0" i="0" kern="1200" dirty="0">
                          <a:solidFill>
                            <a:srgbClr val="115076"/>
                          </a:solidFill>
                          <a:effectLst/>
                          <a:latin typeface="Century Gothic" panose="020B0502020202020204" pitchFamily="34" charset="0"/>
                          <a:ea typeface="+mn-ea"/>
                          <a:cs typeface="+mn-cs"/>
                        </a:rPr>
                        <a:t> alle </a:t>
                      </a:r>
                      <a:r>
                        <a:rPr lang="en-GB" sz="2000" b="0" i="0" kern="1200" dirty="0" err="1">
                          <a:solidFill>
                            <a:srgbClr val="115076"/>
                          </a:solidFill>
                          <a:effectLst/>
                          <a:latin typeface="Century Gothic" panose="020B0502020202020204" pitchFamily="34" charset="0"/>
                          <a:ea typeface="+mn-ea"/>
                          <a:cs typeface="+mn-cs"/>
                        </a:rPr>
                        <a:t>zusammen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denn</a:t>
                      </a:r>
                      <a:r>
                        <a:rPr lang="en-GB" sz="2000" b="0" i="0" kern="1200" dirty="0">
                          <a:solidFill>
                            <a:srgbClr val="115076"/>
                          </a:solidFill>
                          <a:effectLst/>
                          <a:latin typeface="Century Gothic" panose="020B0502020202020204" pitchFamily="34" charset="0"/>
                          <a:ea typeface="+mn-ea"/>
                          <a:cs typeface="+mn-cs"/>
                        </a:rPr>
                        <a:t> das </a:t>
                      </a:r>
                      <a:r>
                        <a:rPr lang="en-GB" sz="2000" b="0" i="0" kern="1200" dirty="0" err="1">
                          <a:solidFill>
                            <a:srgbClr val="115076"/>
                          </a:solidFill>
                          <a:effectLst/>
                          <a:latin typeface="Century Gothic" panose="020B0502020202020204" pitchFamily="34" charset="0"/>
                          <a:ea typeface="+mn-ea"/>
                          <a:cs typeface="+mn-cs"/>
                        </a:rPr>
                        <a:t>Chinesische</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Neujahr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ist</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traditionell</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ein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Familienfest</a:t>
                      </a:r>
                      <a:r>
                        <a:rPr lang="en-GB" sz="2000" b="0" i="0" kern="1200" dirty="0">
                          <a:solidFill>
                            <a:srgbClr val="115076"/>
                          </a:solidFill>
                          <a:effectLst/>
                          <a:latin typeface="Century Gothic" panose="020B0502020202020204" pitchFamily="34" charset="0"/>
                          <a:ea typeface="+mn-ea"/>
                          <a:cs typeface="+mn-cs"/>
                        </a:rPr>
                        <a:t>.</a:t>
                      </a:r>
                      <a:endParaRPr lang="en-GB" sz="24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denn</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weil</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r h="497067">
                <a:tc>
                  <a:txBody>
                    <a:bodyPr/>
                    <a:lstStyle/>
                    <a:p>
                      <a:pPr algn="ctr"/>
                      <a:endParaRPr lang="en-GB" sz="2000" b="0" i="0" dirty="0">
                        <a:solidFill>
                          <a:srgbClr val="115076"/>
                        </a:solidFill>
                        <a:latin typeface="Century Gothic" panose="020B0502020202020204" pitchFamily="34" charset="0"/>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000" b="0" i="0" kern="1200" dirty="0" err="1">
                          <a:solidFill>
                            <a:srgbClr val="115076"/>
                          </a:solidFill>
                          <a:effectLst/>
                          <a:latin typeface="Century Gothic" panose="020B0502020202020204" pitchFamily="34" charset="0"/>
                          <a:ea typeface="+mn-ea"/>
                          <a:cs typeface="+mn-cs"/>
                        </a:rPr>
                        <a:t>Wir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bereiten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uns</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ein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paar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Tage</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lang</a:t>
                      </a:r>
                      <a:r>
                        <a:rPr lang="en-GB" sz="2000" b="0" i="0" kern="1200" dirty="0">
                          <a:solidFill>
                            <a:srgbClr val="115076"/>
                          </a:solidFill>
                          <a:effectLst/>
                          <a:latin typeface="Century Gothic" panose="020B0502020202020204" pitchFamily="34" charset="0"/>
                          <a:ea typeface="+mn-ea"/>
                          <a:cs typeface="+mn-cs"/>
                        </a:rPr>
                        <a:t> auf das </a:t>
                      </a:r>
                      <a:r>
                        <a:rPr lang="en-GB" sz="2000" b="0" i="0" kern="1200" dirty="0" err="1">
                          <a:solidFill>
                            <a:srgbClr val="115076"/>
                          </a:solidFill>
                          <a:effectLst/>
                          <a:latin typeface="Century Gothic" panose="020B0502020202020204" pitchFamily="34" charset="0"/>
                          <a:ea typeface="+mn-ea"/>
                          <a:cs typeface="+mn-cs"/>
                        </a:rPr>
                        <a:t>Festessen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vor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weil</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wir</a:t>
                      </a:r>
                      <a:r>
                        <a:rPr lang="en-GB" sz="2000" b="0" i="0" kern="1200" dirty="0">
                          <a:solidFill>
                            <a:srgbClr val="115076"/>
                          </a:solidFill>
                          <a:effectLst/>
                          <a:latin typeface="Century Gothic" panose="020B0502020202020204" pitchFamily="34" charset="0"/>
                          <a:ea typeface="+mn-ea"/>
                          <a:cs typeface="+mn-cs"/>
                        </a:rPr>
                        <a:t> am </a:t>
                      </a:r>
                      <a:r>
                        <a:rPr lang="en-GB" sz="2000" b="0" i="0" kern="1200" dirty="0" err="1">
                          <a:solidFill>
                            <a:srgbClr val="115076"/>
                          </a:solidFill>
                          <a:effectLst/>
                          <a:latin typeface="Century Gothic" panose="020B0502020202020204" pitchFamily="34" charset="0"/>
                          <a:ea typeface="+mn-ea"/>
                          <a:cs typeface="+mn-cs"/>
                        </a:rPr>
                        <a:t>Neujahrsabend</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ganz</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groß</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essen</a:t>
                      </a:r>
                      <a:r>
                        <a:rPr lang="en-GB" sz="2000" b="0" i="0" kern="1200" dirty="0">
                          <a:solidFill>
                            <a:srgbClr val="115076"/>
                          </a:solidFill>
                          <a:effectLst/>
                          <a:latin typeface="Century Gothic" panose="020B0502020202020204" pitchFamily="34" charset="0"/>
                          <a:ea typeface="+mn-ea"/>
                          <a:cs typeface="+mn-cs"/>
                        </a:rPr>
                        <a:t>.</a:t>
                      </a:r>
                      <a:endParaRPr lang="en-GB" sz="24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denn</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weil</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197191"/>
                  </a:ext>
                </a:extLst>
              </a:tr>
              <a:tr h="497067">
                <a:tc>
                  <a:txBody>
                    <a:bodyPr/>
                    <a:lstStyle/>
                    <a:p>
                      <a:pPr algn="ctr"/>
                      <a:endParaRPr lang="en-GB" sz="2000" b="0" i="0" dirty="0">
                        <a:solidFill>
                          <a:srgbClr val="115076"/>
                        </a:solidFill>
                        <a:latin typeface="Century Gothic" panose="020B0502020202020204" pitchFamily="34" charset="0"/>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000" b="0" i="0" kern="1200" dirty="0" err="1">
                          <a:solidFill>
                            <a:srgbClr val="115076"/>
                          </a:solidFill>
                          <a:effectLst/>
                          <a:latin typeface="Century Gothic" panose="020B0502020202020204" pitchFamily="34" charset="0"/>
                          <a:ea typeface="+mn-ea"/>
                          <a:cs typeface="+mn-cs"/>
                        </a:rPr>
                        <a:t>Wir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schauen</a:t>
                      </a:r>
                      <a:r>
                        <a:rPr lang="en-GB" sz="2000" b="0" i="0" kern="1200" dirty="0">
                          <a:solidFill>
                            <a:srgbClr val="115076"/>
                          </a:solidFill>
                          <a:effectLst/>
                          <a:latin typeface="Century Gothic" panose="020B0502020202020204" pitchFamily="34" charset="0"/>
                          <a:ea typeface="+mn-ea"/>
                          <a:cs typeface="+mn-cs"/>
                        </a:rPr>
                        <a:t> oft </a:t>
                      </a:r>
                      <a:r>
                        <a:rPr lang="en-GB" sz="2000" b="0" i="0" kern="1200" dirty="0" err="1">
                          <a:solidFill>
                            <a:srgbClr val="115076"/>
                          </a:solidFill>
                          <a:effectLst/>
                          <a:latin typeface="Century Gothic" panose="020B0502020202020204" pitchFamily="34" charset="0"/>
                          <a:ea typeface="+mn-ea"/>
                          <a:cs typeface="+mn-cs"/>
                        </a:rPr>
                        <a:t>eine</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Fernsehgala</a:t>
                      </a:r>
                      <a:r>
                        <a:rPr lang="en-GB" sz="2000" b="0" i="0" kern="1200" baseline="30000" dirty="0">
                          <a:solidFill>
                            <a:srgbClr val="115076"/>
                          </a:solidFill>
                          <a:effectLst/>
                          <a:latin typeface="Century Gothic" panose="020B0502020202020204" pitchFamily="34" charset="0"/>
                          <a:ea typeface="+mn-ea"/>
                          <a:cs typeface="+mn-cs"/>
                        </a:rPr>
                        <a:t>*</a:t>
                      </a:r>
                      <a:r>
                        <a:rPr lang="en-GB" sz="2000" b="0" i="0" kern="1200" dirty="0">
                          <a:solidFill>
                            <a:srgbClr val="115076"/>
                          </a:solidFill>
                          <a:effectLst/>
                          <a:latin typeface="Century Gothic" panose="020B0502020202020204" pitchFamily="34" charset="0"/>
                          <a:ea typeface="+mn-ea"/>
                          <a:cs typeface="+mn-cs"/>
                        </a:rPr>
                        <a:t> an, </a:t>
                      </a:r>
                      <a:r>
                        <a:rPr lang="en-GB" sz="2000" b="0" i="0" kern="1200" dirty="0" err="1">
                          <a:solidFill>
                            <a:srgbClr val="115076"/>
                          </a:solidFill>
                          <a:effectLst/>
                          <a:latin typeface="Century Gothic" panose="020B0502020202020204" pitchFamily="34" charset="0"/>
                          <a:ea typeface="+mn-ea"/>
                          <a:cs typeface="+mn-cs"/>
                        </a:rPr>
                        <a:t>wenn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wir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zusammen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kochen</a:t>
                      </a:r>
                      <a:r>
                        <a:rPr lang="en-GB" sz="2000" b="0" i="0" kern="1200" dirty="0">
                          <a:solidFill>
                            <a:srgbClr val="115076"/>
                          </a:solidFill>
                          <a:effectLst/>
                          <a:latin typeface="Century Gothic" panose="020B0502020202020204" pitchFamily="34" charset="0"/>
                          <a:ea typeface="+mn-ea"/>
                          <a:cs typeface="+mn-cs"/>
                        </a:rPr>
                        <a:t>.</a:t>
                      </a:r>
                      <a:endParaRPr lang="en-GB" sz="24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a:solidFill>
                            <a:srgbClr val="115076"/>
                          </a:solidFill>
                          <a:latin typeface="Century Gothic" panose="020B0502020202020204" pitchFamily="34" charset="0"/>
                        </a:rPr>
                        <a:t>und</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wenn</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2389626"/>
                  </a:ext>
                </a:extLst>
              </a:tr>
              <a:tr h="497067">
                <a:tc>
                  <a:txBody>
                    <a:bodyPr/>
                    <a:lstStyle/>
                    <a:p>
                      <a:pPr algn="ctr"/>
                      <a:endParaRPr lang="en-GB" sz="2000" b="0" i="0" dirty="0">
                        <a:solidFill>
                          <a:srgbClr val="115076"/>
                        </a:solidFill>
                        <a:latin typeface="Century Gothic" panose="020B0502020202020204" pitchFamily="34" charset="0"/>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err="1">
                          <a:solidFill>
                            <a:srgbClr val="115076"/>
                          </a:solidFill>
                          <a:effectLst/>
                          <a:latin typeface="Century Gothic" panose="020B0502020202020204" pitchFamily="34" charset="0"/>
                          <a:ea typeface="+mn-ea"/>
                          <a:cs typeface="+mn-cs"/>
                        </a:rPr>
                        <a:t>Nach</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dem</a:t>
                      </a:r>
                      <a:r>
                        <a:rPr lang="en-GB" sz="2000" b="0" i="0" kern="1200" dirty="0">
                          <a:solidFill>
                            <a:srgbClr val="115076"/>
                          </a:solidFill>
                          <a:effectLst/>
                          <a:latin typeface="Century Gothic" panose="020B0502020202020204" pitchFamily="34" charset="0"/>
                          <a:ea typeface="+mn-ea"/>
                          <a:cs typeface="+mn-cs"/>
                        </a:rPr>
                        <a:t> Essen </a:t>
                      </a:r>
                      <a:r>
                        <a:rPr lang="en-GB" sz="2000" b="0" i="0" kern="1200" dirty="0" err="1">
                          <a:solidFill>
                            <a:srgbClr val="115076"/>
                          </a:solidFill>
                          <a:effectLst/>
                          <a:latin typeface="Century Gothic" panose="020B0502020202020204" pitchFamily="34" charset="0"/>
                          <a:ea typeface="+mn-ea"/>
                          <a:cs typeface="+mn-cs"/>
                        </a:rPr>
                        <a:t>bekommen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alle</a:t>
                      </a:r>
                      <a:r>
                        <a:rPr lang="en-GB" sz="2000" b="0" i="0" kern="1200" dirty="0">
                          <a:solidFill>
                            <a:srgbClr val="115076"/>
                          </a:solidFill>
                          <a:effectLst/>
                          <a:latin typeface="Century Gothic" panose="020B0502020202020204" pitchFamily="34" charset="0"/>
                          <a:ea typeface="+mn-ea"/>
                          <a:cs typeface="+mn-cs"/>
                        </a:rPr>
                        <a:t> Kinder </a:t>
                      </a:r>
                      <a:r>
                        <a:rPr lang="en-GB" sz="2000" b="0" i="0" kern="1200" dirty="0" err="1">
                          <a:solidFill>
                            <a:srgbClr val="115076"/>
                          </a:solidFill>
                          <a:effectLst/>
                          <a:latin typeface="Century Gothic" panose="020B0502020202020204" pitchFamily="34" charset="0"/>
                          <a:ea typeface="+mn-ea"/>
                          <a:cs typeface="+mn-cs"/>
                        </a:rPr>
                        <a:t>einen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roten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Umschlag</a:t>
                      </a:r>
                      <a:r>
                        <a:rPr lang="en-GB" sz="2000" b="0" i="0" kern="1200" baseline="30000" dirty="0">
                          <a:solidFill>
                            <a:srgbClr val="115076"/>
                          </a:solidFill>
                          <a:effectLst/>
                          <a:latin typeface="Century Gothic" panose="020B0502020202020204" pitchFamily="34" charset="0"/>
                          <a:ea typeface="+mn-ea"/>
                          <a:cs typeface="+mn-cs"/>
                        </a:rPr>
                        <a:t>*</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weil</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sie</a:t>
                      </a:r>
                      <a:r>
                        <a:rPr lang="en-GB" sz="2000" b="0" i="0" kern="1200" dirty="0">
                          <a:solidFill>
                            <a:srgbClr val="115076"/>
                          </a:solidFill>
                          <a:effectLst/>
                          <a:latin typeface="Century Gothic" panose="020B0502020202020204" pitchFamily="34" charset="0"/>
                          <a:ea typeface="+mn-ea"/>
                          <a:cs typeface="+mn-cs"/>
                        </a:rPr>
                        <a:t> Geld von der </a:t>
                      </a:r>
                      <a:r>
                        <a:rPr lang="en-GB" sz="2000" b="0" i="0" kern="1200" dirty="0" err="1">
                          <a:solidFill>
                            <a:srgbClr val="115076"/>
                          </a:solidFill>
                          <a:effectLst/>
                          <a:latin typeface="Century Gothic" panose="020B0502020202020204" pitchFamily="34" charset="0"/>
                          <a:ea typeface="+mn-ea"/>
                          <a:cs typeface="+mn-cs"/>
                        </a:rPr>
                        <a:t>Familie</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bekommen</a:t>
                      </a:r>
                      <a:r>
                        <a:rPr lang="en-GB" sz="2000" b="0" i="0" kern="1200" dirty="0">
                          <a:solidFill>
                            <a:srgbClr val="115076"/>
                          </a:solidFill>
                          <a:effectLst/>
                          <a:latin typeface="Century Gothic" panose="020B0502020202020204" pitchFamily="34" charset="0"/>
                          <a:ea typeface="+mn-ea"/>
                          <a:cs typeface="+mn-cs"/>
                        </a:rPr>
                        <a:t>. </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denn</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weil</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4931564"/>
                  </a:ext>
                </a:extLst>
              </a:tr>
              <a:tr h="497067">
                <a:tc>
                  <a:txBody>
                    <a:bodyPr/>
                    <a:lstStyle/>
                    <a:p>
                      <a:pPr algn="ctr"/>
                      <a:endParaRPr lang="en-GB" sz="2000" b="0" i="0" dirty="0">
                        <a:solidFill>
                          <a:srgbClr val="115076"/>
                        </a:solidFill>
                        <a:latin typeface="Century Gothic" panose="020B0502020202020204" pitchFamily="34" charset="0"/>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a:solidFill>
                            <a:srgbClr val="115076"/>
                          </a:solidFill>
                          <a:effectLst/>
                          <a:latin typeface="Century Gothic" panose="020B0502020202020204" pitchFamily="34" charset="0"/>
                          <a:ea typeface="+mn-ea"/>
                          <a:cs typeface="+mn-cs"/>
                        </a:rPr>
                        <a:t>Um </a:t>
                      </a:r>
                      <a:r>
                        <a:rPr lang="en-GB" sz="2000" b="0" i="0" kern="1200" dirty="0" err="1">
                          <a:solidFill>
                            <a:srgbClr val="115076"/>
                          </a:solidFill>
                          <a:effectLst/>
                          <a:latin typeface="Century Gothic" panose="020B0502020202020204" pitchFamily="34" charset="0"/>
                          <a:ea typeface="+mn-ea"/>
                          <a:cs typeface="+mn-cs"/>
                        </a:rPr>
                        <a:t>zwölf</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Uhr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nachts</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gibt</a:t>
                      </a:r>
                      <a:r>
                        <a:rPr lang="en-GB" sz="2000" b="0" i="0" kern="1200" dirty="0">
                          <a:solidFill>
                            <a:srgbClr val="115076"/>
                          </a:solidFill>
                          <a:effectLst/>
                          <a:latin typeface="Century Gothic" panose="020B0502020202020204" pitchFamily="34" charset="0"/>
                          <a:ea typeface="+mn-ea"/>
                          <a:cs typeface="+mn-cs"/>
                        </a:rPr>
                        <a:t> es </a:t>
                      </a:r>
                      <a:r>
                        <a:rPr lang="en-GB" sz="2000" b="0" i="0" kern="1200" dirty="0" err="1">
                          <a:solidFill>
                            <a:srgbClr val="115076"/>
                          </a:solidFill>
                          <a:effectLst/>
                          <a:latin typeface="Century Gothic" panose="020B0502020202020204" pitchFamily="34" charset="0"/>
                          <a:ea typeface="+mn-ea"/>
                          <a:cs typeface="+mn-cs"/>
                        </a:rPr>
                        <a:t>ein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Feuerwerk</a:t>
                      </a:r>
                      <a:r>
                        <a:rPr lang="en-GB" sz="2000" b="0" i="0" kern="1200" dirty="0">
                          <a:solidFill>
                            <a:srgbClr val="115076"/>
                          </a:solidFill>
                          <a:effectLst/>
                          <a:latin typeface="Century Gothic" panose="020B0502020202020204" pitchFamily="34" charset="0"/>
                          <a:ea typeface="+mn-ea"/>
                          <a:cs typeface="+mn-cs"/>
                        </a:rPr>
                        <a:t>, und man </a:t>
                      </a:r>
                      <a:r>
                        <a:rPr lang="en-GB" sz="2000" b="0" i="0" kern="1200" dirty="0" err="1">
                          <a:solidFill>
                            <a:srgbClr val="115076"/>
                          </a:solidFill>
                          <a:effectLst/>
                          <a:latin typeface="Century Gothic" panose="020B0502020202020204" pitchFamily="34" charset="0"/>
                          <a:ea typeface="+mn-ea"/>
                          <a:cs typeface="+mn-cs"/>
                        </a:rPr>
                        <a:t>sagt</a:t>
                      </a:r>
                      <a:r>
                        <a:rPr lang="en-GB" sz="2000" b="0" i="0" kern="1200" dirty="0">
                          <a:solidFill>
                            <a:srgbClr val="115076"/>
                          </a:solidFill>
                          <a:effectLst/>
                          <a:latin typeface="Century Gothic" panose="020B0502020202020204" pitchFamily="34" charset="0"/>
                          <a:ea typeface="+mn-ea"/>
                          <a:cs typeface="+mn-cs"/>
                        </a:rPr>
                        <a:t> den </a:t>
                      </a:r>
                      <a:r>
                        <a:rPr lang="en-GB" sz="2000" b="0" i="0" kern="1200" dirty="0" err="1">
                          <a:solidFill>
                            <a:srgbClr val="115076"/>
                          </a:solidFill>
                          <a:effectLst/>
                          <a:latin typeface="Century Gothic" panose="020B0502020202020204" pitchFamily="34" charset="0"/>
                          <a:ea typeface="+mn-ea"/>
                          <a:cs typeface="+mn-cs"/>
                        </a:rPr>
                        <a:t>Gruß</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Xīnnián</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kuàilè</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frohes</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neues</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Jahr</a:t>
                      </a:r>
                      <a:r>
                        <a:rPr lang="en-GB" sz="2000" b="0" i="0" kern="1200" dirty="0">
                          <a:solidFill>
                            <a:srgbClr val="115076"/>
                          </a:solidFill>
                          <a:effectLst/>
                          <a:latin typeface="Century Gothic" panose="020B0502020202020204" pitchFamily="34" charset="0"/>
                          <a:ea typeface="+mn-ea"/>
                          <a:cs typeface="+mn-cs"/>
                        </a:rPr>
                        <a:t>!</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a:solidFill>
                            <a:srgbClr val="115076"/>
                          </a:solidFill>
                          <a:latin typeface="Century Gothic" panose="020B0502020202020204" pitchFamily="34" charset="0"/>
                        </a:rPr>
                        <a:t>und</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während</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1851735"/>
                  </a:ext>
                </a:extLst>
              </a:tr>
              <a:tr h="497067">
                <a:tc>
                  <a:txBody>
                    <a:bodyPr/>
                    <a:lstStyle/>
                    <a:p>
                      <a:pPr algn="ctr"/>
                      <a:endParaRPr lang="en-GB" sz="2000" b="0" i="0" dirty="0">
                        <a:solidFill>
                          <a:srgbClr val="115076"/>
                        </a:solidFill>
                        <a:latin typeface="Century Gothic" panose="020B0502020202020204" pitchFamily="34" charset="0"/>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GB" sz="2000" b="0" i="0" kern="1200" dirty="0">
                          <a:solidFill>
                            <a:srgbClr val="115076"/>
                          </a:solidFill>
                          <a:effectLst/>
                          <a:latin typeface="Century Gothic" panose="020B0502020202020204" pitchFamily="34" charset="0"/>
                          <a:ea typeface="+mn-ea"/>
                          <a:cs typeface="+mn-cs"/>
                        </a:rPr>
                        <a:t>Das </a:t>
                      </a:r>
                      <a:r>
                        <a:rPr lang="en-GB" sz="2000" b="0" i="0" kern="1200" dirty="0" err="1">
                          <a:solidFill>
                            <a:srgbClr val="115076"/>
                          </a:solidFill>
                          <a:effectLst/>
                          <a:latin typeface="Century Gothic" panose="020B0502020202020204" pitchFamily="34" charset="0"/>
                          <a:ea typeface="+mn-ea"/>
                          <a:cs typeface="+mn-cs"/>
                        </a:rPr>
                        <a:t>chinesische</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Neujahr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ist</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mir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sehr</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wichtig</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aber</a:t>
                      </a:r>
                      <a:r>
                        <a:rPr lang="en-GB" sz="2000" b="0" i="0" kern="1200" dirty="0">
                          <a:solidFill>
                            <a:srgbClr val="115076"/>
                          </a:solidFill>
                          <a:effectLst/>
                          <a:latin typeface="Century Gothic" panose="020B0502020202020204" pitchFamily="34" charset="0"/>
                          <a:ea typeface="+mn-ea"/>
                          <a:cs typeface="+mn-cs"/>
                        </a:rPr>
                        <a:t> Silvester in Deutschland </a:t>
                      </a:r>
                      <a:r>
                        <a:rPr lang="en-GB" sz="2000" b="0" i="0" kern="1200" dirty="0" err="1">
                          <a:solidFill>
                            <a:srgbClr val="115076"/>
                          </a:solidFill>
                          <a:effectLst/>
                          <a:latin typeface="Century Gothic" panose="020B0502020202020204" pitchFamily="34" charset="0"/>
                          <a:ea typeface="+mn-ea"/>
                          <a:cs typeface="+mn-cs"/>
                        </a:rPr>
                        <a:t>macht</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auch</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viel</a:t>
                      </a:r>
                      <a:r>
                        <a:rPr lang="en-GB" sz="2000" b="0" i="0" kern="1200" dirty="0">
                          <a:solidFill>
                            <a:srgbClr val="115076"/>
                          </a:solidFill>
                          <a:effectLst/>
                          <a:latin typeface="Century Gothic" panose="020B0502020202020204" pitchFamily="34" charset="0"/>
                          <a:ea typeface="+mn-ea"/>
                          <a:cs typeface="+mn-cs"/>
                        </a:rPr>
                        <a:t> </a:t>
                      </a:r>
                      <a:r>
                        <a:rPr lang="en-GB" sz="2000" b="0" i="0" kern="1200" dirty="0" err="1">
                          <a:solidFill>
                            <a:srgbClr val="115076"/>
                          </a:solidFill>
                          <a:effectLst/>
                          <a:latin typeface="Century Gothic" panose="020B0502020202020204" pitchFamily="34" charset="0"/>
                          <a:ea typeface="+mn-ea"/>
                          <a:cs typeface="+mn-cs"/>
                        </a:rPr>
                        <a:t>Spaß</a:t>
                      </a:r>
                      <a:r>
                        <a:rPr lang="en-GB" sz="2000" b="0" i="0" kern="1200" dirty="0">
                          <a:solidFill>
                            <a:srgbClr val="115076"/>
                          </a:solidFill>
                          <a:effectLst/>
                          <a:latin typeface="Century Gothic" panose="020B0502020202020204" pitchFamily="34" charset="0"/>
                          <a:ea typeface="+mn-ea"/>
                          <a:cs typeface="+mn-cs"/>
                        </a:rPr>
                        <a:t>.</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aber</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000" b="0" i="0" dirty="0" err="1">
                          <a:solidFill>
                            <a:srgbClr val="115076"/>
                          </a:solidFill>
                          <a:latin typeface="Century Gothic" panose="020B0502020202020204" pitchFamily="34" charset="0"/>
                        </a:rPr>
                        <a:t>obwohl</a:t>
                      </a:r>
                      <a:endParaRPr lang="en-GB" sz="2000" b="0" i="0" dirty="0">
                        <a:solidFill>
                          <a:srgbClr val="115076"/>
                        </a:solidFill>
                        <a:latin typeface="Century Gothic" panose="020B0502020202020204" pitchFamily="34" charset="0"/>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139754" y="1536008"/>
            <a:ext cx="4861079" cy="307776"/>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117930" y="1519768"/>
            <a:ext cx="575479" cy="369332"/>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4504308" y="2022916"/>
            <a:ext cx="4144624" cy="27946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Action Button: Custom 16">
            <a:hlinkClick r:id="" action="ppaction://noaction" highlightClick="1">
              <a:snd r:embed="rId4" name="9.2.1.1 Slide 28 1b.wav"/>
            </a:hlinkClick>
            <a:extLst>
              <a:ext uri="{FF2B5EF4-FFF2-40B4-BE49-F238E27FC236}">
                <a16:creationId xmlns:a16="http://schemas.microsoft.com/office/drawing/2014/main" id="{D2B1EA48-40BB-4F68-A104-4A8B31B4D4BB}"/>
              </a:ext>
            </a:extLst>
          </p:cNvPr>
          <p:cNvSpPr/>
          <p:nvPr/>
        </p:nvSpPr>
        <p:spPr>
          <a:xfrm>
            <a:off x="32777" y="14599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5" name="9.2.1.1 Slide 28 2b.wav"/>
            </a:hlinkClick>
            <a:extLst>
              <a:ext uri="{FF2B5EF4-FFF2-40B4-BE49-F238E27FC236}">
                <a16:creationId xmlns:a16="http://schemas.microsoft.com/office/drawing/2014/main" id="{86670C6F-0031-4B33-8535-0B32F1075618}"/>
              </a:ext>
            </a:extLst>
          </p:cNvPr>
          <p:cNvSpPr/>
          <p:nvPr/>
        </p:nvSpPr>
        <p:spPr>
          <a:xfrm>
            <a:off x="18263" y="19247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6" name="9.2.1.1 Slide 28 3b.wav"/>
            </a:hlinkClick>
            <a:extLst>
              <a:ext uri="{FF2B5EF4-FFF2-40B4-BE49-F238E27FC236}">
                <a16:creationId xmlns:a16="http://schemas.microsoft.com/office/drawing/2014/main" id="{1AEF7932-ED2E-4DD4-B6F3-44931C9B4D42}"/>
              </a:ext>
            </a:extLst>
          </p:cNvPr>
          <p:cNvSpPr/>
          <p:nvPr/>
        </p:nvSpPr>
        <p:spPr>
          <a:xfrm>
            <a:off x="36525" y="25107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7" name="9.2.1.1 Slide 28 4b.wav"/>
            </a:hlinkClick>
            <a:extLst>
              <a:ext uri="{FF2B5EF4-FFF2-40B4-BE49-F238E27FC236}">
                <a16:creationId xmlns:a16="http://schemas.microsoft.com/office/drawing/2014/main" id="{94BC66DA-7CDF-4759-B490-8954E1259003}"/>
              </a:ext>
            </a:extLst>
          </p:cNvPr>
          <p:cNvSpPr/>
          <p:nvPr/>
        </p:nvSpPr>
        <p:spPr>
          <a:xfrm>
            <a:off x="32777" y="32158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8" name="9.2.1.1 Slide 28 5b.wav"/>
            </a:hlinkClick>
            <a:extLst>
              <a:ext uri="{FF2B5EF4-FFF2-40B4-BE49-F238E27FC236}">
                <a16:creationId xmlns:a16="http://schemas.microsoft.com/office/drawing/2014/main" id="{F1C9904E-40A0-41A6-988C-0B50785DACB5}"/>
              </a:ext>
            </a:extLst>
          </p:cNvPr>
          <p:cNvSpPr/>
          <p:nvPr/>
        </p:nvSpPr>
        <p:spPr>
          <a:xfrm>
            <a:off x="32777" y="38091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9" name="9.2.1.1 Slide 28 6b.wav"/>
            </a:hlinkClick>
            <a:extLst>
              <a:ext uri="{FF2B5EF4-FFF2-40B4-BE49-F238E27FC236}">
                <a16:creationId xmlns:a16="http://schemas.microsoft.com/office/drawing/2014/main" id="{C7C2F787-6D11-4287-A3C6-EEC152BD392F}"/>
              </a:ext>
            </a:extLst>
          </p:cNvPr>
          <p:cNvSpPr/>
          <p:nvPr/>
        </p:nvSpPr>
        <p:spPr>
          <a:xfrm>
            <a:off x="32777" y="440273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0" name="9.2.1.1 Slide 28 7b.wav"/>
            </a:hlinkClick>
            <a:extLst>
              <a:ext uri="{FF2B5EF4-FFF2-40B4-BE49-F238E27FC236}">
                <a16:creationId xmlns:a16="http://schemas.microsoft.com/office/drawing/2014/main" id="{1FAB9E34-96F8-4EBA-82C2-5A64F9E98DEB}"/>
              </a:ext>
            </a:extLst>
          </p:cNvPr>
          <p:cNvSpPr/>
          <p:nvPr/>
        </p:nvSpPr>
        <p:spPr>
          <a:xfrm>
            <a:off x="32777" y="515006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1" name="9.2.1.1 Slide 28 8b.wav"/>
            </a:hlinkClick>
            <a:extLst>
              <a:ext uri="{FF2B5EF4-FFF2-40B4-BE49-F238E27FC236}">
                <a16:creationId xmlns:a16="http://schemas.microsoft.com/office/drawing/2014/main" id="{C67A306D-D1B6-4E24-BA10-AB54D9801FEB}"/>
              </a:ext>
            </a:extLst>
          </p:cNvPr>
          <p:cNvSpPr/>
          <p:nvPr/>
        </p:nvSpPr>
        <p:spPr>
          <a:xfrm>
            <a:off x="32777" y="579188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1" name="TextBox 40">
            <a:extLst>
              <a:ext uri="{FF2B5EF4-FFF2-40B4-BE49-F238E27FC236}">
                <a16:creationId xmlns:a16="http://schemas.microsoft.com/office/drawing/2014/main" id="{15D46ECB-074B-447B-A17F-7DA86F5F057F}"/>
              </a:ext>
            </a:extLst>
          </p:cNvPr>
          <p:cNvSpPr txBox="1"/>
          <p:nvPr/>
        </p:nvSpPr>
        <p:spPr>
          <a:xfrm>
            <a:off x="7995754" y="33776"/>
            <a:ext cx="2054447"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Jing</a:t>
            </a:r>
          </a:p>
        </p:txBody>
      </p:sp>
      <p:sp>
        <p:nvSpPr>
          <p:cNvPr id="7" name="TextBox 6">
            <a:extLst>
              <a:ext uri="{FF2B5EF4-FFF2-40B4-BE49-F238E27FC236}">
                <a16:creationId xmlns:a16="http://schemas.microsoft.com/office/drawing/2014/main" id="{5BA66137-5BC6-B54C-AFA6-AC9618E70ADD}"/>
              </a:ext>
            </a:extLst>
          </p:cNvPr>
          <p:cNvSpPr txBox="1"/>
          <p:nvPr/>
        </p:nvSpPr>
        <p:spPr>
          <a:xfrm>
            <a:off x="5289731" y="298788"/>
            <a:ext cx="2779463" cy="830997"/>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Hör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zu</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es WO1 </a:t>
            </a:r>
            <a:r>
              <a:rPr lang="en-US" sz="2400" dirty="0" err="1">
                <a:solidFill>
                  <a:schemeClr val="accent5">
                    <a:lumMod val="50000"/>
                  </a:schemeClr>
                </a:solidFill>
                <a:latin typeface="Century Gothic" panose="020B0502020202020204" pitchFamily="34" charset="0"/>
              </a:rPr>
              <a:t>oder</a:t>
            </a:r>
            <a:r>
              <a:rPr lang="en-US" sz="2400" dirty="0">
                <a:solidFill>
                  <a:schemeClr val="accent5">
                    <a:lumMod val="50000"/>
                  </a:schemeClr>
                </a:solidFill>
                <a:latin typeface="Century Gothic" panose="020B0502020202020204" pitchFamily="34" charset="0"/>
              </a:rPr>
              <a:t> WO3?</a:t>
            </a:r>
          </a:p>
        </p:txBody>
      </p:sp>
      <p:sp>
        <p:nvSpPr>
          <p:cNvPr id="42" name="TextBox 41" descr="text box hiding answer">
            <a:extLst>
              <a:ext uri="{FF2B5EF4-FFF2-40B4-BE49-F238E27FC236}">
                <a16:creationId xmlns:a16="http://schemas.microsoft.com/office/drawing/2014/main" id="{DE0353DB-59AD-471F-B24C-CE83FC25FB04}"/>
              </a:ext>
            </a:extLst>
          </p:cNvPr>
          <p:cNvSpPr txBox="1"/>
          <p:nvPr/>
        </p:nvSpPr>
        <p:spPr>
          <a:xfrm>
            <a:off x="10758578" y="2017246"/>
            <a:ext cx="1329868" cy="32504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E7C3C52F-6F2A-4302-B632-FEFCE361636B}"/>
              </a:ext>
            </a:extLst>
          </p:cNvPr>
          <p:cNvSpPr txBox="1"/>
          <p:nvPr/>
        </p:nvSpPr>
        <p:spPr>
          <a:xfrm>
            <a:off x="4085769" y="2463069"/>
            <a:ext cx="5666131" cy="357939"/>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CEDB170C-1E67-4891-9280-1BBDA1F96C62}"/>
              </a:ext>
            </a:extLst>
          </p:cNvPr>
          <p:cNvSpPr txBox="1"/>
          <p:nvPr/>
        </p:nvSpPr>
        <p:spPr>
          <a:xfrm>
            <a:off x="520019" y="2799089"/>
            <a:ext cx="3524681" cy="357939"/>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5977E263-E7CA-4663-9387-D88512E67964}"/>
              </a:ext>
            </a:extLst>
          </p:cNvPr>
          <p:cNvSpPr txBox="1"/>
          <p:nvPr/>
        </p:nvSpPr>
        <p:spPr>
          <a:xfrm>
            <a:off x="11139088" y="2664678"/>
            <a:ext cx="575479" cy="265970"/>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C9C8473B-CEB9-4A86-B18C-743C3E3AFBBA}"/>
              </a:ext>
            </a:extLst>
          </p:cNvPr>
          <p:cNvSpPr txBox="1"/>
          <p:nvPr/>
        </p:nvSpPr>
        <p:spPr>
          <a:xfrm>
            <a:off x="7652259" y="3215878"/>
            <a:ext cx="2072312" cy="23505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72BA2E36-61CD-4811-98DC-05C9388E053A}"/>
              </a:ext>
            </a:extLst>
          </p:cNvPr>
          <p:cNvSpPr txBox="1"/>
          <p:nvPr/>
        </p:nvSpPr>
        <p:spPr>
          <a:xfrm>
            <a:off x="532040" y="3512871"/>
            <a:ext cx="4144624" cy="27946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CE2D4AB7-2047-4114-97FE-C2A33F11286B}"/>
              </a:ext>
            </a:extLst>
          </p:cNvPr>
          <p:cNvSpPr txBox="1"/>
          <p:nvPr/>
        </p:nvSpPr>
        <p:spPr>
          <a:xfrm>
            <a:off x="9888105" y="3333050"/>
            <a:ext cx="870473"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5F5B9730-4473-4C97-A836-5AACAAC726C5}"/>
              </a:ext>
            </a:extLst>
          </p:cNvPr>
          <p:cNvSpPr txBox="1"/>
          <p:nvPr/>
        </p:nvSpPr>
        <p:spPr>
          <a:xfrm>
            <a:off x="5139754" y="3921141"/>
            <a:ext cx="4020338" cy="357939"/>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8AE550A3-FAE3-4B52-A037-EA8F41612C08}"/>
              </a:ext>
            </a:extLst>
          </p:cNvPr>
          <p:cNvSpPr txBox="1"/>
          <p:nvPr/>
        </p:nvSpPr>
        <p:spPr>
          <a:xfrm>
            <a:off x="10085883" y="3966162"/>
            <a:ext cx="639574" cy="307776"/>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1F8B3170-C060-402F-80DA-52E022F4D44E}"/>
              </a:ext>
            </a:extLst>
          </p:cNvPr>
          <p:cNvSpPr txBox="1"/>
          <p:nvPr/>
        </p:nvSpPr>
        <p:spPr>
          <a:xfrm>
            <a:off x="8369515" y="4402739"/>
            <a:ext cx="1349828" cy="33044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3A9DE0D4-9CEC-40EB-9FCE-A27C86A21AF0}"/>
              </a:ext>
            </a:extLst>
          </p:cNvPr>
          <p:cNvSpPr txBox="1"/>
          <p:nvPr/>
        </p:nvSpPr>
        <p:spPr>
          <a:xfrm>
            <a:off x="530011" y="4680399"/>
            <a:ext cx="4146653" cy="29238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098F6032-2F69-4FB5-8B5D-83BD4FE308F4}"/>
              </a:ext>
            </a:extLst>
          </p:cNvPr>
          <p:cNvSpPr txBox="1"/>
          <p:nvPr/>
        </p:nvSpPr>
        <p:spPr>
          <a:xfrm>
            <a:off x="10029048" y="4554516"/>
            <a:ext cx="870473"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E2B30C58-1675-4F65-AC21-930329FBAD6A}"/>
              </a:ext>
            </a:extLst>
          </p:cNvPr>
          <p:cNvSpPr txBox="1"/>
          <p:nvPr/>
        </p:nvSpPr>
        <p:spPr>
          <a:xfrm>
            <a:off x="5731562" y="5092757"/>
            <a:ext cx="4020338" cy="357939"/>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855E4D5A-482F-4718-9E62-3BE1CFA2A561}"/>
              </a:ext>
            </a:extLst>
          </p:cNvPr>
          <p:cNvSpPr txBox="1"/>
          <p:nvPr/>
        </p:nvSpPr>
        <p:spPr>
          <a:xfrm>
            <a:off x="469441" y="5376791"/>
            <a:ext cx="4020338" cy="357939"/>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3CB7C97E-94C3-4886-BB31-C047E56A7F8D}"/>
              </a:ext>
            </a:extLst>
          </p:cNvPr>
          <p:cNvSpPr txBox="1"/>
          <p:nvPr/>
        </p:nvSpPr>
        <p:spPr>
          <a:xfrm>
            <a:off x="10848033" y="5263744"/>
            <a:ext cx="1240413" cy="325047"/>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16BB1326-8726-4A7F-813D-DCB7E1F9BF56}"/>
              </a:ext>
            </a:extLst>
          </p:cNvPr>
          <p:cNvSpPr txBox="1"/>
          <p:nvPr/>
        </p:nvSpPr>
        <p:spPr>
          <a:xfrm>
            <a:off x="5924792" y="5747697"/>
            <a:ext cx="3611093" cy="40213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descr="text box hiding answer">
            <a:extLst>
              <a:ext uri="{FF2B5EF4-FFF2-40B4-BE49-F238E27FC236}">
                <a16:creationId xmlns:a16="http://schemas.microsoft.com/office/drawing/2014/main" id="{DF7C528B-757E-436B-B26C-DD602E9F79CE}"/>
              </a:ext>
            </a:extLst>
          </p:cNvPr>
          <p:cNvSpPr txBox="1"/>
          <p:nvPr/>
        </p:nvSpPr>
        <p:spPr>
          <a:xfrm>
            <a:off x="493486" y="6056822"/>
            <a:ext cx="4146653" cy="29238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815FA533-1A30-43FA-9A90-29489B6EADD5}"/>
              </a:ext>
            </a:extLst>
          </p:cNvPr>
          <p:cNvSpPr txBox="1"/>
          <p:nvPr/>
        </p:nvSpPr>
        <p:spPr>
          <a:xfrm>
            <a:off x="10973631" y="5953770"/>
            <a:ext cx="979804" cy="274211"/>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Action Button: Custom 16">
            <a:hlinkClick r:id="" action="ppaction://noaction" highlightClick="1">
              <a:snd r:embed="rId12" name="9.2.1.1 Slide 28 1.wav"/>
            </a:hlinkClick>
            <a:extLst>
              <a:ext uri="{FF2B5EF4-FFF2-40B4-BE49-F238E27FC236}">
                <a16:creationId xmlns:a16="http://schemas.microsoft.com/office/drawing/2014/main" id="{D5B16522-F509-4526-979E-C57B07A1447C}"/>
              </a:ext>
            </a:extLst>
          </p:cNvPr>
          <p:cNvSpPr/>
          <p:nvPr/>
        </p:nvSpPr>
        <p:spPr>
          <a:xfrm>
            <a:off x="11738299" y="1508256"/>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1" name="Action Button: Custom 16">
            <a:hlinkClick r:id="" action="ppaction://noaction" highlightClick="1">
              <a:snd r:embed="rId13" name="9.2.1.1 Slide 28 2.wav"/>
            </a:hlinkClick>
            <a:extLst>
              <a:ext uri="{FF2B5EF4-FFF2-40B4-BE49-F238E27FC236}">
                <a16:creationId xmlns:a16="http://schemas.microsoft.com/office/drawing/2014/main" id="{B46514D3-4B1D-4DFC-BB93-EBF8142D5513}"/>
              </a:ext>
            </a:extLst>
          </p:cNvPr>
          <p:cNvSpPr/>
          <p:nvPr/>
        </p:nvSpPr>
        <p:spPr>
          <a:xfrm>
            <a:off x="11723785" y="1973060"/>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2" name="Action Button: Custom 16">
            <a:hlinkClick r:id="" action="ppaction://noaction" highlightClick="1">
              <a:snd r:embed="rId14" name="9.2.1.1 Slide 28 3.wav"/>
            </a:hlinkClick>
            <a:extLst>
              <a:ext uri="{FF2B5EF4-FFF2-40B4-BE49-F238E27FC236}">
                <a16:creationId xmlns:a16="http://schemas.microsoft.com/office/drawing/2014/main" id="{DE842791-8C44-490C-A01B-832B48A24411}"/>
              </a:ext>
            </a:extLst>
          </p:cNvPr>
          <p:cNvSpPr/>
          <p:nvPr/>
        </p:nvSpPr>
        <p:spPr>
          <a:xfrm>
            <a:off x="11742047" y="2559090"/>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3" name="Action Button: Custom 16">
            <a:hlinkClick r:id="" action="ppaction://noaction" highlightClick="1">
              <a:snd r:embed="rId15" name="9.2.1.1 Slide 28 4.wav"/>
            </a:hlinkClick>
            <a:extLst>
              <a:ext uri="{FF2B5EF4-FFF2-40B4-BE49-F238E27FC236}">
                <a16:creationId xmlns:a16="http://schemas.microsoft.com/office/drawing/2014/main" id="{A4142E73-E205-4D91-9EE3-988452E90B4A}"/>
              </a:ext>
            </a:extLst>
          </p:cNvPr>
          <p:cNvSpPr/>
          <p:nvPr/>
        </p:nvSpPr>
        <p:spPr>
          <a:xfrm>
            <a:off x="11738299" y="3264214"/>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4" name="Action Button: Custom 16">
            <a:hlinkClick r:id="" action="ppaction://noaction" highlightClick="1">
              <a:snd r:embed="rId16" name="9.2.1.1 Slide 28 5.wav"/>
            </a:hlinkClick>
            <a:extLst>
              <a:ext uri="{FF2B5EF4-FFF2-40B4-BE49-F238E27FC236}">
                <a16:creationId xmlns:a16="http://schemas.microsoft.com/office/drawing/2014/main" id="{AE0C95FE-4929-4585-A6F4-D404A755E2B3}"/>
              </a:ext>
            </a:extLst>
          </p:cNvPr>
          <p:cNvSpPr/>
          <p:nvPr/>
        </p:nvSpPr>
        <p:spPr>
          <a:xfrm>
            <a:off x="11738299" y="3857476"/>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5" name="Action Button: Custom 16">
            <a:hlinkClick r:id="" action="ppaction://noaction" highlightClick="1">
              <a:snd r:embed="rId17" name="9.2.1.1 Slide 28 6.wav"/>
            </a:hlinkClick>
            <a:extLst>
              <a:ext uri="{FF2B5EF4-FFF2-40B4-BE49-F238E27FC236}">
                <a16:creationId xmlns:a16="http://schemas.microsoft.com/office/drawing/2014/main" id="{96150536-8E1F-492D-A729-430657126DD4}"/>
              </a:ext>
            </a:extLst>
          </p:cNvPr>
          <p:cNvSpPr/>
          <p:nvPr/>
        </p:nvSpPr>
        <p:spPr>
          <a:xfrm>
            <a:off x="11738299" y="4451075"/>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6" name="Action Button: Custom 16">
            <a:hlinkClick r:id="" action="ppaction://noaction" highlightClick="1">
              <a:snd r:embed="rId18" name="9.2.1.1 Slide 28 7.wav"/>
            </a:hlinkClick>
            <a:extLst>
              <a:ext uri="{FF2B5EF4-FFF2-40B4-BE49-F238E27FC236}">
                <a16:creationId xmlns:a16="http://schemas.microsoft.com/office/drawing/2014/main" id="{5DA53F60-D17D-4290-BBDF-C60CA7431ACA}"/>
              </a:ext>
            </a:extLst>
          </p:cNvPr>
          <p:cNvSpPr/>
          <p:nvPr/>
        </p:nvSpPr>
        <p:spPr>
          <a:xfrm>
            <a:off x="11738299" y="5198403"/>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7" name="Action Button: Custom 16">
            <a:hlinkClick r:id="" action="ppaction://noaction" highlightClick="1">
              <a:snd r:embed="rId19" name="9.2.1.1 Slide 28 8.wav"/>
            </a:hlinkClick>
            <a:extLst>
              <a:ext uri="{FF2B5EF4-FFF2-40B4-BE49-F238E27FC236}">
                <a16:creationId xmlns:a16="http://schemas.microsoft.com/office/drawing/2014/main" id="{D14AD004-59DF-4381-BF6A-8582FA22EAF0}"/>
              </a:ext>
            </a:extLst>
          </p:cNvPr>
          <p:cNvSpPr/>
          <p:nvPr/>
        </p:nvSpPr>
        <p:spPr>
          <a:xfrm>
            <a:off x="11738299" y="5840224"/>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68" name="Picture 67" descr="A picture containing person, outdoor, standing&#10;&#10;Description automatically generated">
            <a:extLst>
              <a:ext uri="{FF2B5EF4-FFF2-40B4-BE49-F238E27FC236}">
                <a16:creationId xmlns:a16="http://schemas.microsoft.com/office/drawing/2014/main" id="{B5C20B1F-5668-42AA-B274-FF0B2D69132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92789" y="129440"/>
            <a:ext cx="820768" cy="1231634"/>
          </a:xfrm>
          <a:prstGeom prst="rect">
            <a:avLst/>
          </a:prstGeom>
        </p:spPr>
      </p:pic>
      <p:sp>
        <p:nvSpPr>
          <p:cNvPr id="69" name="Speech Bubble: Rectangle with Corners Rounded 6">
            <a:extLst>
              <a:ext uri="{FF2B5EF4-FFF2-40B4-BE49-F238E27FC236}">
                <a16:creationId xmlns:a16="http://schemas.microsoft.com/office/drawing/2014/main" id="{D697BA56-3D24-4A8D-BE79-6E45678AAD51}"/>
              </a:ext>
            </a:extLst>
          </p:cNvPr>
          <p:cNvSpPr/>
          <p:nvPr/>
        </p:nvSpPr>
        <p:spPr>
          <a:xfrm>
            <a:off x="3076823" y="6346888"/>
            <a:ext cx="6459062" cy="523421"/>
          </a:xfrm>
          <a:prstGeom prst="wedgeRoundRectCallout">
            <a:avLst>
              <a:gd name="adj1" fmla="val -22939"/>
              <a:gd name="adj2" fmla="val -4882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schemeClr val="bg1"/>
                </a:solidFill>
                <a:latin typeface="Century Gothic" panose="020B0502020202020204" pitchFamily="34" charset="0"/>
              </a:rPr>
              <a:t>das </a:t>
            </a:r>
            <a:r>
              <a:rPr lang="en-GB" sz="2000" dirty="0" err="1">
                <a:solidFill>
                  <a:schemeClr val="bg1"/>
                </a:solidFill>
                <a:latin typeface="Century Gothic" panose="020B0502020202020204" pitchFamily="34" charset="0"/>
              </a:rPr>
              <a:t>Fernsehen</a:t>
            </a:r>
            <a:r>
              <a:rPr lang="en-GB" sz="2000" dirty="0">
                <a:solidFill>
                  <a:schemeClr val="bg1"/>
                </a:solidFill>
                <a:latin typeface="Century Gothic" panose="020B0502020202020204" pitchFamily="34" charset="0"/>
              </a:rPr>
              <a:t> – TV  | der </a:t>
            </a:r>
            <a:r>
              <a:rPr lang="en-GB" sz="2000" dirty="0" err="1">
                <a:solidFill>
                  <a:schemeClr val="bg1"/>
                </a:solidFill>
                <a:latin typeface="Century Gothic" panose="020B0502020202020204" pitchFamily="34" charset="0"/>
              </a:rPr>
              <a:t>Umschlag</a:t>
            </a:r>
            <a:r>
              <a:rPr lang="en-GB" sz="2000" dirty="0">
                <a:solidFill>
                  <a:schemeClr val="bg1"/>
                </a:solidFill>
                <a:latin typeface="Century Gothic" panose="020B0502020202020204" pitchFamily="34" charset="0"/>
              </a:rPr>
              <a:t> – envelope</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1930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a:t>
            </a:r>
            <a:r>
              <a:rPr lang="en-US" sz="4000" dirty="0">
                <a:solidFill>
                  <a:srgbClr val="4472C4">
                    <a:lumMod val="50000"/>
                  </a:srgbClr>
                </a:solidFill>
                <a:latin typeface="Century Gothic" panose="020F0302020204030204"/>
              </a:rPr>
              <a:t> 16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German </a:t>
            </a:r>
            <a:r>
              <a:rPr lang="en-US" sz="4000" dirty="0" err="1">
                <a:solidFill>
                  <a:srgbClr val="4472C4">
                    <a:lumMod val="50000"/>
                  </a:srgbClr>
                </a:solidFill>
                <a:latin typeface="Century Gothic" panose="020F0302020204030204"/>
              </a:rPr>
              <a:t>Bundesländer</a:t>
            </a:r>
            <a:endParaRPr lang="en-US" sz="4000" dirty="0">
              <a:solidFill>
                <a:srgbClr val="4472C4">
                  <a:lumMod val="50000"/>
                </a:srgbClr>
              </a:solidFill>
              <a:latin typeface="Century Gothic" panose="020F0302020204030204"/>
            </a:endParaRP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T2.1 Week 2</a:t>
            </a:r>
          </a:p>
        </p:txBody>
      </p:sp>
    </p:spTree>
    <p:extLst>
      <p:ext uri="{BB962C8B-B14F-4D97-AF65-F5344CB8AC3E}">
        <p14:creationId xmlns:p14="http://schemas.microsoft.com/office/powerpoint/2010/main" val="1810731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614264" y="170893"/>
            <a:ext cx="234306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EED3F06-B9A0-40A6-9D5E-E1215D113B82}"/>
              </a:ext>
            </a:extLst>
          </p:cNvPr>
          <p:cNvSpPr txBox="1"/>
          <p:nvPr/>
        </p:nvSpPr>
        <p:spPr>
          <a:xfrm>
            <a:off x="3000545" y="349634"/>
            <a:ext cx="51035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Hör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zu</a:t>
            </a:r>
            <a:r>
              <a:rPr lang="en-US" sz="2400" dirty="0">
                <a:solidFill>
                  <a:srgbClr val="4472C4">
                    <a:lumMod val="50000"/>
                  </a:srgbClr>
                </a:solidFill>
                <a:latin typeface="Century Gothic" panose="020F0302020204030204"/>
              </a:rPr>
              <a:t>. Wie oft </a:t>
            </a:r>
            <a:r>
              <a:rPr lang="en-US" sz="2400" dirty="0" err="1">
                <a:solidFill>
                  <a:srgbClr val="4472C4">
                    <a:lumMod val="50000"/>
                  </a:srgbClr>
                </a:solidFill>
                <a:latin typeface="Century Gothic" panose="020F0302020204030204"/>
              </a:rPr>
              <a:t>hörst</a:t>
            </a:r>
            <a:r>
              <a:rPr lang="en-US" sz="2400" dirty="0">
                <a:solidFill>
                  <a:srgbClr val="4472C4">
                    <a:lumMod val="50000"/>
                  </a:srgbClr>
                </a:solidFill>
                <a:latin typeface="Century Gothic" panose="020F0302020204030204"/>
              </a:rPr>
              <a:t> du [d]?</a:t>
            </a:r>
            <a:br>
              <a:rPr lang="en-US" sz="2400" dirty="0">
                <a:solidFill>
                  <a:srgbClr val="4472C4">
                    <a:lumMod val="50000"/>
                  </a:srgbClr>
                </a:solidFill>
                <a:latin typeface="Century Gothic" panose="020F0302020204030204"/>
              </a:rPr>
            </a:br>
            <a:r>
              <a:rPr lang="en-US" sz="2400" dirty="0">
                <a:solidFill>
                  <a:srgbClr val="4472C4">
                    <a:lumMod val="50000"/>
                  </a:srgbClr>
                </a:solidFill>
                <a:latin typeface="Century Gothic" panose="020F0302020204030204"/>
              </a:rPr>
              <a:t>Include all [d] sounds.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 name="Table 1">
            <a:extLst>
              <a:ext uri="{FF2B5EF4-FFF2-40B4-BE49-F238E27FC236}">
                <a16:creationId xmlns:a16="http://schemas.microsoft.com/office/drawing/2014/main" id="{4291335F-ADB0-4379-AC87-9B817541FB05}"/>
              </a:ext>
            </a:extLst>
          </p:cNvPr>
          <p:cNvGraphicFramePr>
            <a:graphicFrameLocks noGrp="1"/>
          </p:cNvGraphicFramePr>
          <p:nvPr/>
        </p:nvGraphicFramePr>
        <p:xfrm>
          <a:off x="196961" y="807148"/>
          <a:ext cx="7102999" cy="5241134"/>
        </p:xfrm>
        <a:graphic>
          <a:graphicData uri="http://schemas.openxmlformats.org/drawingml/2006/table">
            <a:tbl>
              <a:tblPr firstRow="1" bandRow="1">
                <a:tableStyleId>{00A15C55-8517-42AA-B614-E9B94910E393}</a:tableStyleId>
              </a:tblPr>
              <a:tblGrid>
                <a:gridCol w="345416">
                  <a:extLst>
                    <a:ext uri="{9D8B030D-6E8A-4147-A177-3AD203B41FA5}">
                      <a16:colId xmlns:a16="http://schemas.microsoft.com/office/drawing/2014/main" val="2932770065"/>
                    </a:ext>
                  </a:extLst>
                </a:gridCol>
                <a:gridCol w="5995583">
                  <a:extLst>
                    <a:ext uri="{9D8B030D-6E8A-4147-A177-3AD203B41FA5}">
                      <a16:colId xmlns:a16="http://schemas.microsoft.com/office/drawing/2014/main" val="408334765"/>
                    </a:ext>
                  </a:extLst>
                </a:gridCol>
                <a:gridCol w="762000">
                  <a:extLst>
                    <a:ext uri="{9D8B030D-6E8A-4147-A177-3AD203B41FA5}">
                      <a16:colId xmlns:a16="http://schemas.microsoft.com/office/drawing/2014/main" val="2019732001"/>
                    </a:ext>
                  </a:extLst>
                </a:gridCol>
              </a:tblGrid>
              <a:tr h="766898">
                <a:tc>
                  <a:txBody>
                    <a:bodyPr/>
                    <a:lstStyle/>
                    <a:p>
                      <a:endParaRPr lang="en-GB" sz="2000" b="0" i="0" dirty="0">
                        <a:solidFill>
                          <a:schemeClr val="tx2"/>
                        </a:solidFill>
                        <a:latin typeface="Century Gothic" panose="020B0502020202020204" pitchFamily="34" charset="0"/>
                      </a:endParaRPr>
                    </a:p>
                  </a:txBody>
                  <a:tcPr>
                    <a:noFill/>
                  </a:tcPr>
                </a:tc>
                <a:tc>
                  <a:txBody>
                    <a:bodyPr/>
                    <a:lstStyle/>
                    <a:p>
                      <a:endParaRPr lang="en-GB" sz="2000" b="0" i="0" dirty="0">
                        <a:solidFill>
                          <a:schemeClr val="tx2"/>
                        </a:solidFill>
                        <a:latin typeface="Century Gothic" panose="020B0502020202020204" pitchFamily="34" charset="0"/>
                      </a:endParaRPr>
                    </a:p>
                  </a:txBody>
                  <a:tcPr anchor="ctr">
                    <a:noFill/>
                  </a:tcPr>
                </a:tc>
                <a:tc>
                  <a:txBody>
                    <a:bodyPr/>
                    <a:lstStyle/>
                    <a:p>
                      <a:pPr algn="ctr"/>
                      <a:r>
                        <a:rPr lang="en-US" sz="2000" b="0" i="0" dirty="0">
                          <a:solidFill>
                            <a:schemeClr val="tx2"/>
                          </a:solidFill>
                          <a:latin typeface="Century Gothic" panose="020B0502020202020204" pitchFamily="34" charset="0"/>
                        </a:rPr>
                        <a:t>[d]</a:t>
                      </a:r>
                      <a:endParaRPr lang="en-GB" sz="2000" b="0" i="0" dirty="0">
                        <a:solidFill>
                          <a:schemeClr val="tx2"/>
                        </a:solidFill>
                        <a:latin typeface="Century Gothic" panose="020B0502020202020204" pitchFamily="34" charset="0"/>
                      </a:endParaRPr>
                    </a:p>
                  </a:txBody>
                  <a:tcPr anchor="ctr">
                    <a:noFill/>
                  </a:tcPr>
                </a:tc>
                <a:extLst>
                  <a:ext uri="{0D108BD9-81ED-4DB2-BD59-A6C34878D82A}">
                    <a16:rowId xmlns:a16="http://schemas.microsoft.com/office/drawing/2014/main" val="994182683"/>
                  </a:ext>
                </a:extLst>
              </a:tr>
              <a:tr h="745706">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Deutschland hat sechzehn Bundesländer, die alle eigene Regierungen haben.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txBody>
                  <a:tcPr anchor="ctr"/>
                </a:tc>
                <a:tc>
                  <a:txBody>
                    <a:bodyPr/>
                    <a:lstStyle/>
                    <a:p>
                      <a:pPr algn="ctr"/>
                      <a:r>
                        <a:rPr lang="en-US" sz="2800" b="0" i="0" dirty="0">
                          <a:solidFill>
                            <a:schemeClr val="accent1">
                              <a:lumMod val="50000"/>
                            </a:schemeClr>
                          </a:solidFill>
                          <a:latin typeface="Century Gothic" panose="020B0502020202020204" pitchFamily="34" charset="0"/>
                        </a:rPr>
                        <a:t>5</a:t>
                      </a:r>
                      <a:endParaRPr lang="en-GB" sz="28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622679692"/>
                  </a:ext>
                </a:extLst>
              </a:tr>
              <a:tr h="745706">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Bayern ist ein großes Bundesland, das im Süden von Deutschland liegt.</a:t>
                      </a:r>
                    </a:p>
                  </a:txBody>
                  <a:tcPr anchor="ctr"/>
                </a:tc>
                <a:tc>
                  <a:txBody>
                    <a:bodyPr/>
                    <a:lstStyle/>
                    <a:p>
                      <a:pPr algn="ctr"/>
                      <a:r>
                        <a:rPr lang="en-US" sz="2800" b="0" i="0" dirty="0">
                          <a:solidFill>
                            <a:schemeClr val="accent1">
                              <a:lumMod val="50000"/>
                            </a:schemeClr>
                          </a:solidFill>
                          <a:latin typeface="Century Gothic" panose="020B0502020202020204" pitchFamily="34" charset="0"/>
                        </a:rPr>
                        <a:t>6</a:t>
                      </a:r>
                      <a:endParaRPr lang="en-GB" sz="28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332576104"/>
                  </a:ext>
                </a:extLst>
              </a:tr>
              <a:tr h="745706">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Stadt Dortmund liegt in einem Bundesland, das Nordrhein-Westfalen heißt. </a:t>
                      </a:r>
                    </a:p>
                  </a:txBody>
                  <a:tcPr anchor="ctr"/>
                </a:tc>
                <a:tc>
                  <a:txBody>
                    <a:bodyPr/>
                    <a:lstStyle/>
                    <a:p>
                      <a:pPr algn="ctr"/>
                      <a:r>
                        <a:rPr lang="en-US" sz="2800" b="0" i="0" dirty="0">
                          <a:solidFill>
                            <a:schemeClr val="accent1">
                              <a:lumMod val="50000"/>
                            </a:schemeClr>
                          </a:solidFill>
                          <a:latin typeface="Century Gothic" panose="020B0502020202020204" pitchFamily="34" charset="0"/>
                        </a:rPr>
                        <a:t>6</a:t>
                      </a:r>
                      <a:endParaRPr lang="en-GB" sz="28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942461523"/>
                  </a:ext>
                </a:extLst>
              </a:tr>
              <a:tr h="745706">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Ein Dortmunder ist jemand, der in Dortmund wohnt. </a:t>
                      </a:r>
                    </a:p>
                  </a:txBody>
                  <a:tcPr anchor="ctr"/>
                </a:tc>
                <a:tc>
                  <a:txBody>
                    <a:bodyPr/>
                    <a:lstStyle/>
                    <a:p>
                      <a:pPr algn="ctr"/>
                      <a:r>
                        <a:rPr lang="en-US" sz="2800" b="0" i="0" dirty="0">
                          <a:solidFill>
                            <a:schemeClr val="accent1">
                              <a:lumMod val="50000"/>
                            </a:schemeClr>
                          </a:solidFill>
                          <a:latin typeface="Century Gothic" panose="020B0502020202020204" pitchFamily="34" charset="0"/>
                        </a:rPr>
                        <a:t>6</a:t>
                      </a:r>
                      <a:endParaRPr lang="en-GB" sz="28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250713352"/>
                  </a:ext>
                </a:extLst>
              </a:tr>
              <a:tr h="745706">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Niederlande sind ein Land, das links von Norddeutschland liegt. </a:t>
                      </a:r>
                    </a:p>
                  </a:txBody>
                  <a:tcPr anchor="ctr"/>
                </a:tc>
                <a:tc>
                  <a:txBody>
                    <a:bodyPr/>
                    <a:lstStyle/>
                    <a:p>
                      <a:pPr algn="ctr"/>
                      <a:r>
                        <a:rPr lang="en-US" sz="2800" b="0" i="0" dirty="0">
                          <a:solidFill>
                            <a:schemeClr val="accent1">
                              <a:lumMod val="50000"/>
                            </a:schemeClr>
                          </a:solidFill>
                          <a:latin typeface="Century Gothic" panose="020B0502020202020204" pitchFamily="34" charset="0"/>
                        </a:rPr>
                        <a:t>7</a:t>
                      </a:r>
                      <a:endParaRPr lang="en-GB" sz="28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3539343"/>
                  </a:ext>
                </a:extLst>
              </a:tr>
              <a:tr h="745706">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Niederlande haben Inseln, die in der Nordsee liegen.</a:t>
                      </a:r>
                      <a:endParaRPr lang="en-GB" sz="2000" b="0" i="0" dirty="0">
                        <a:solidFill>
                          <a:schemeClr val="accent1">
                            <a:lumMod val="50000"/>
                          </a:schemeClr>
                        </a:solidFill>
                        <a:latin typeface="Century Gothic" panose="020B0502020202020204" pitchFamily="34" charset="0"/>
                      </a:endParaRPr>
                    </a:p>
                  </a:txBody>
                  <a:tcPr anchor="ctr"/>
                </a:tc>
                <a:tc>
                  <a:txBody>
                    <a:bodyPr/>
                    <a:lstStyle/>
                    <a:p>
                      <a:pPr algn="ctr"/>
                      <a:r>
                        <a:rPr lang="en-US" sz="2800" b="0" i="0" dirty="0">
                          <a:solidFill>
                            <a:schemeClr val="accent1">
                              <a:lumMod val="50000"/>
                            </a:schemeClr>
                          </a:solidFill>
                          <a:latin typeface="Century Gothic" panose="020B0502020202020204" pitchFamily="34" charset="0"/>
                        </a:rPr>
                        <a:t>5</a:t>
                      </a:r>
                      <a:endParaRPr lang="en-GB" sz="28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191497627"/>
                  </a:ext>
                </a:extLst>
              </a:tr>
            </a:tbl>
          </a:graphicData>
        </a:graphic>
      </p:graphicFrame>
      <p:sp>
        <p:nvSpPr>
          <p:cNvPr id="27" name="TextBox 26" descr="text box hiding answer">
            <a:extLst>
              <a:ext uri="{FF2B5EF4-FFF2-40B4-BE49-F238E27FC236}">
                <a16:creationId xmlns:a16="http://schemas.microsoft.com/office/drawing/2014/main" id="{D106FB2A-524C-4D37-ADEA-EA7055492687}"/>
              </a:ext>
            </a:extLst>
          </p:cNvPr>
          <p:cNvSpPr txBox="1"/>
          <p:nvPr/>
        </p:nvSpPr>
        <p:spPr>
          <a:xfrm>
            <a:off x="611762" y="2438891"/>
            <a:ext cx="5902646"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148EF3AC-B4AD-4201-BA5E-025DC95A23A8}"/>
              </a:ext>
            </a:extLst>
          </p:cNvPr>
          <p:cNvSpPr txBox="1"/>
          <p:nvPr/>
        </p:nvSpPr>
        <p:spPr>
          <a:xfrm>
            <a:off x="6679247" y="1784810"/>
            <a:ext cx="417710" cy="40091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28213E8C-1B8E-4CA7-88AA-8BB80E5092CF}"/>
              </a:ext>
            </a:extLst>
          </p:cNvPr>
          <p:cNvSpPr txBox="1"/>
          <p:nvPr/>
        </p:nvSpPr>
        <p:spPr>
          <a:xfrm>
            <a:off x="6708836" y="2480535"/>
            <a:ext cx="400095" cy="4492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DD9629BF-4C38-40C6-8F5D-F3C58197B6A1}"/>
              </a:ext>
            </a:extLst>
          </p:cNvPr>
          <p:cNvSpPr txBox="1"/>
          <p:nvPr/>
        </p:nvSpPr>
        <p:spPr>
          <a:xfrm>
            <a:off x="555778" y="3121508"/>
            <a:ext cx="5764652"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9327A986-B8FD-41EA-841D-7E084066A82D}"/>
              </a:ext>
            </a:extLst>
          </p:cNvPr>
          <p:cNvSpPr txBox="1"/>
          <p:nvPr/>
        </p:nvSpPr>
        <p:spPr>
          <a:xfrm>
            <a:off x="6689880" y="3199041"/>
            <a:ext cx="417710" cy="40091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34857F9F-4308-40EF-8C4F-5DB776B7C952}"/>
              </a:ext>
            </a:extLst>
          </p:cNvPr>
          <p:cNvSpPr txBox="1"/>
          <p:nvPr/>
        </p:nvSpPr>
        <p:spPr>
          <a:xfrm>
            <a:off x="631322" y="3885209"/>
            <a:ext cx="5648358"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D9B48773-9DAE-4CD2-A530-33C8D697C863}"/>
              </a:ext>
            </a:extLst>
          </p:cNvPr>
          <p:cNvSpPr txBox="1"/>
          <p:nvPr/>
        </p:nvSpPr>
        <p:spPr>
          <a:xfrm>
            <a:off x="6731876" y="3998741"/>
            <a:ext cx="400095" cy="4492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EA8C7365-0F35-4095-B6C8-3E58012C7FE6}"/>
              </a:ext>
            </a:extLst>
          </p:cNvPr>
          <p:cNvSpPr txBox="1"/>
          <p:nvPr/>
        </p:nvSpPr>
        <p:spPr>
          <a:xfrm>
            <a:off x="631322" y="4618194"/>
            <a:ext cx="5648359"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AB790F71-F335-4E68-B3EB-D9CAA50F90BD}"/>
              </a:ext>
            </a:extLst>
          </p:cNvPr>
          <p:cNvSpPr txBox="1"/>
          <p:nvPr/>
        </p:nvSpPr>
        <p:spPr>
          <a:xfrm>
            <a:off x="6621455" y="4704020"/>
            <a:ext cx="417710" cy="40091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EC8392FE-5D41-4BB0-99C1-B1B58F840C3F}"/>
              </a:ext>
            </a:extLst>
          </p:cNvPr>
          <p:cNvSpPr txBox="1"/>
          <p:nvPr/>
        </p:nvSpPr>
        <p:spPr>
          <a:xfrm>
            <a:off x="640080" y="5363920"/>
            <a:ext cx="5791200"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BA0458F8-3F71-4B85-87AA-E994F4645E00}"/>
              </a:ext>
            </a:extLst>
          </p:cNvPr>
          <p:cNvSpPr txBox="1"/>
          <p:nvPr/>
        </p:nvSpPr>
        <p:spPr>
          <a:xfrm>
            <a:off x="6830310" y="5470621"/>
            <a:ext cx="400095" cy="4492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Action Button: Custom 16">
            <a:hlinkClick r:id="" action="ppaction://noaction" highlightClick="1">
              <a:snd r:embed="rId3" name="9.2.1.2 slide 16 1.wav"/>
            </a:hlinkClick>
            <a:extLst>
              <a:ext uri="{FF2B5EF4-FFF2-40B4-BE49-F238E27FC236}">
                <a16:creationId xmlns:a16="http://schemas.microsoft.com/office/drawing/2014/main" id="{086B3826-CC02-4120-A37F-DFA2AECF1E13}"/>
              </a:ext>
            </a:extLst>
          </p:cNvPr>
          <p:cNvSpPr/>
          <p:nvPr/>
        </p:nvSpPr>
        <p:spPr>
          <a:xfrm>
            <a:off x="27422" y="17848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4" name="9.2.1.2 slide 16 2.wav"/>
            </a:hlinkClick>
            <a:extLst>
              <a:ext uri="{FF2B5EF4-FFF2-40B4-BE49-F238E27FC236}">
                <a16:creationId xmlns:a16="http://schemas.microsoft.com/office/drawing/2014/main" id="{744746D5-4BF6-48D1-B18B-BF7D307B628E}"/>
              </a:ext>
            </a:extLst>
          </p:cNvPr>
          <p:cNvSpPr/>
          <p:nvPr/>
        </p:nvSpPr>
        <p:spPr>
          <a:xfrm>
            <a:off x="31112" y="254874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5" name="9.2.1.2 slide 16 3.wav"/>
            </a:hlinkClick>
            <a:extLst>
              <a:ext uri="{FF2B5EF4-FFF2-40B4-BE49-F238E27FC236}">
                <a16:creationId xmlns:a16="http://schemas.microsoft.com/office/drawing/2014/main" id="{D9178AB6-5E49-4606-8CD2-735333B9EFE1}"/>
              </a:ext>
            </a:extLst>
          </p:cNvPr>
          <p:cNvSpPr/>
          <p:nvPr/>
        </p:nvSpPr>
        <p:spPr>
          <a:xfrm>
            <a:off x="0" y="32205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6" name="9.2.1.2 slide 16 4.wav"/>
            </a:hlinkClick>
            <a:extLst>
              <a:ext uri="{FF2B5EF4-FFF2-40B4-BE49-F238E27FC236}">
                <a16:creationId xmlns:a16="http://schemas.microsoft.com/office/drawing/2014/main" id="{FB71BD5C-936A-4A54-872C-DA73EA925B84}"/>
              </a:ext>
            </a:extLst>
          </p:cNvPr>
          <p:cNvSpPr/>
          <p:nvPr/>
        </p:nvSpPr>
        <p:spPr>
          <a:xfrm>
            <a:off x="27422" y="39813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7" name="9.2.1.2 slide 16 5.wav"/>
            </a:hlinkClick>
            <a:extLst>
              <a:ext uri="{FF2B5EF4-FFF2-40B4-BE49-F238E27FC236}">
                <a16:creationId xmlns:a16="http://schemas.microsoft.com/office/drawing/2014/main" id="{95C99836-23D0-4823-ACBC-ACAF57D79085}"/>
              </a:ext>
            </a:extLst>
          </p:cNvPr>
          <p:cNvSpPr/>
          <p:nvPr/>
        </p:nvSpPr>
        <p:spPr>
          <a:xfrm>
            <a:off x="20220" y="47470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8" name="9.2.1.2 slide 16 6.wav"/>
            </a:hlinkClick>
            <a:extLst>
              <a:ext uri="{FF2B5EF4-FFF2-40B4-BE49-F238E27FC236}">
                <a16:creationId xmlns:a16="http://schemas.microsoft.com/office/drawing/2014/main" id="{FBFD813C-4F40-42AB-B79B-4B2CC4A2AC29}"/>
              </a:ext>
            </a:extLst>
          </p:cNvPr>
          <p:cNvSpPr/>
          <p:nvPr/>
        </p:nvSpPr>
        <p:spPr>
          <a:xfrm>
            <a:off x="10529" y="547194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Map&#10;&#10;Description automatically generated">
            <a:extLst>
              <a:ext uri="{FF2B5EF4-FFF2-40B4-BE49-F238E27FC236}">
                <a16:creationId xmlns:a16="http://schemas.microsoft.com/office/drawing/2014/main" id="{D80862A4-F084-42B2-8491-F2648AFF60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2930" y="876643"/>
            <a:ext cx="4844372" cy="5171639"/>
          </a:xfrm>
          <a:prstGeom prst="rect">
            <a:avLst/>
          </a:prstGeom>
        </p:spPr>
      </p:pic>
      <p:sp>
        <p:nvSpPr>
          <p:cNvPr id="38" name="TextBox 37" descr="text box hiding answer">
            <a:extLst>
              <a:ext uri="{FF2B5EF4-FFF2-40B4-BE49-F238E27FC236}">
                <a16:creationId xmlns:a16="http://schemas.microsoft.com/office/drawing/2014/main" id="{C309A0DF-5198-4FF0-B967-6C2F3DAC04EE}"/>
              </a:ext>
            </a:extLst>
          </p:cNvPr>
          <p:cNvSpPr txBox="1"/>
          <p:nvPr/>
        </p:nvSpPr>
        <p:spPr>
          <a:xfrm>
            <a:off x="555778" y="1659253"/>
            <a:ext cx="5764652"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4041"/>
            <a:ext cx="2920181" cy="869950"/>
          </a:xfrm>
          <a:prstGeom prst="rect">
            <a:avLst/>
          </a:prstGeom>
        </p:spPr>
      </p:pic>
      <p:sp>
        <p:nvSpPr>
          <p:cNvPr id="4" name="Title 3"/>
          <p:cNvSpPr>
            <a:spLocks noGrp="1"/>
          </p:cNvSpPr>
          <p:nvPr>
            <p:ph type="title"/>
          </p:nvPr>
        </p:nvSpPr>
        <p:spPr>
          <a:xfrm>
            <a:off x="-32970" y="335286"/>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39" name="Speech Bubble: Rectangle with Corners Rounded 38">
            <a:extLst>
              <a:ext uri="{FF2B5EF4-FFF2-40B4-BE49-F238E27FC236}">
                <a16:creationId xmlns:a16="http://schemas.microsoft.com/office/drawing/2014/main" id="{04721EB0-050A-4CB6-950B-42864473D939}"/>
              </a:ext>
            </a:extLst>
          </p:cNvPr>
          <p:cNvSpPr/>
          <p:nvPr/>
        </p:nvSpPr>
        <p:spPr>
          <a:xfrm>
            <a:off x="7465809" y="5389000"/>
            <a:ext cx="3013364" cy="1119366"/>
          </a:xfrm>
          <a:prstGeom prst="wedgeRoundRectCallout">
            <a:avLst>
              <a:gd name="adj1" fmla="val -1843"/>
              <a:gd name="adj2" fmla="val -698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bg1"/>
                </a:solidFill>
                <a:latin typeface="Century Gothic" panose="020B0502020202020204" pitchFamily="34" charset="0"/>
              </a:rPr>
              <a:t>Bundesland</a:t>
            </a:r>
            <a:r>
              <a:rPr lang="en-US" sz="2000" dirty="0">
                <a:solidFill>
                  <a:schemeClr val="bg1"/>
                </a:solidFill>
                <a:latin typeface="Century Gothic" panose="020B0502020202020204" pitchFamily="34" charset="0"/>
              </a:rPr>
              <a:t> (state, province) is similar to the English county.</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4AEE676A-504E-4C19-8132-09E1268B9F5E}"/>
              </a:ext>
            </a:extLst>
          </p:cNvPr>
          <p:cNvSpPr/>
          <p:nvPr/>
        </p:nvSpPr>
        <p:spPr>
          <a:xfrm>
            <a:off x="7332930" y="773990"/>
            <a:ext cx="2444767" cy="830997"/>
          </a:xfrm>
          <a:prstGeom prst="wedgeRoundRectCallout">
            <a:avLst>
              <a:gd name="adj1" fmla="val -20544"/>
              <a:gd name="adj2" fmla="val 9930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bg1"/>
                </a:solidFill>
                <a:latin typeface="Century Gothic" panose="020B0502020202020204" pitchFamily="34" charset="0"/>
              </a:rPr>
              <a:t>die </a:t>
            </a:r>
            <a:r>
              <a:rPr lang="en-US" sz="2000" dirty="0" err="1">
                <a:solidFill>
                  <a:schemeClr val="bg1"/>
                </a:solidFill>
                <a:latin typeface="Century Gothic" panose="020B0502020202020204" pitchFamily="34" charset="0"/>
              </a:rPr>
              <a:t>Niederlande</a:t>
            </a:r>
            <a:r>
              <a:rPr lang="en-US" sz="2000" dirty="0">
                <a:solidFill>
                  <a:schemeClr val="bg1"/>
                </a:solidFill>
                <a:latin typeface="Century Gothic" panose="020B0502020202020204" pitchFamily="34" charset="0"/>
              </a:rPr>
              <a:t> – Netherlands  </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591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a:t>
            </a:r>
            <a:r>
              <a:rPr lang="en-US" sz="4000" dirty="0">
                <a:solidFill>
                  <a:srgbClr val="4472C4">
                    <a:lumMod val="50000"/>
                  </a:srgbClr>
                </a:solidFill>
                <a:latin typeface="Century Gothic" panose="020F0302020204030204"/>
              </a:rPr>
              <a:t> 23-24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German TV show, ‘</a:t>
            </a:r>
            <a:r>
              <a:rPr lang="en-US" sz="4000" dirty="0" err="1">
                <a:solidFill>
                  <a:srgbClr val="4472C4">
                    <a:lumMod val="50000"/>
                  </a:srgbClr>
                </a:solidFill>
                <a:latin typeface="Century Gothic" panose="020F0302020204030204"/>
              </a:rPr>
              <a:t>Tatort</a:t>
            </a:r>
            <a:r>
              <a:rPr lang="en-US" sz="4000" dirty="0">
                <a:solidFill>
                  <a:srgbClr val="4472C4">
                    <a:lumMod val="50000"/>
                  </a:srgbClr>
                </a:solidFill>
                <a:latin typeface="Century Gothic" panose="020F0302020204030204"/>
              </a:rPr>
              <a:t>’</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T2.1 Week 3</a:t>
            </a:r>
          </a:p>
        </p:txBody>
      </p:sp>
    </p:spTree>
    <p:extLst>
      <p:ext uri="{BB962C8B-B14F-4D97-AF65-F5344CB8AC3E}">
        <p14:creationId xmlns:p14="http://schemas.microsoft.com/office/powerpoint/2010/main" val="3157521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624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Krimiserie</a:t>
            </a:r>
            <a:r>
              <a:rPr lang="en-GB" sz="3600" b="1" dirty="0">
                <a:solidFill>
                  <a:schemeClr val="bg1"/>
                </a:solidFill>
              </a:rPr>
              <a:t> </a:t>
            </a:r>
            <a:r>
              <a:rPr lang="en-GB" sz="3600" b="1" i="1" dirty="0" err="1">
                <a:solidFill>
                  <a:schemeClr val="bg1"/>
                </a:solidFill>
              </a:rPr>
              <a:t>Tatort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32800" y="1360478"/>
            <a:ext cx="11615760" cy="2677656"/>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Tatort ist eine 1. [bekannt] Krimiserie, die 2. [viel] Leute schon seit 1970 </a:t>
            </a:r>
            <a:br>
              <a:rPr lang="de-DE" sz="2400" dirty="0">
                <a:solidFill>
                  <a:schemeClr val="accent5">
                    <a:lumMod val="50000"/>
                  </a:schemeClr>
                </a:solidFill>
                <a:latin typeface="Century Gothic" panose="020B0502020202020204" pitchFamily="34" charset="0"/>
              </a:rPr>
            </a:br>
            <a:r>
              <a:rPr lang="de-DE" sz="2400" dirty="0">
                <a:solidFill>
                  <a:schemeClr val="accent5">
                    <a:lumMod val="50000"/>
                  </a:schemeClr>
                </a:solidFill>
                <a:latin typeface="Century Gothic" panose="020B0502020202020204" pitchFamily="34" charset="0"/>
              </a:rPr>
              <a:t>3. [spannend] finden. Jede 4. [eigen] Folge* beschreibt auch immer sehr genau die 5. [deutsch] Stadt, wo sie spielt. Immer gibt es einen 6. [hässlich] Mord: Jemand fällt aus einem 7.  [hoch] Fenster, niemand war in der Nähe, aber immer gibt es viel Blut*, das 8. [rot] ist. Deshalb trifft man im Tatort auch immer einen Anwalt, der 9. [offiziell] ist. </a:t>
            </a:r>
          </a:p>
          <a:p>
            <a:endParaRPr lang="de-DE" sz="2400" dirty="0">
              <a:solidFill>
                <a:schemeClr val="accent5">
                  <a:lumMod val="50000"/>
                </a:schemeClr>
              </a:solidFill>
              <a:latin typeface="Century Gothic" panose="020B0502020202020204" pitchFamily="34" charset="0"/>
            </a:endParaRPr>
          </a:p>
        </p:txBody>
      </p:sp>
      <p:sp>
        <p:nvSpPr>
          <p:cNvPr id="2" name="Rectangle 1">
            <a:extLst>
              <a:ext uri="{FF2B5EF4-FFF2-40B4-BE49-F238E27FC236}">
                <a16:creationId xmlns:a16="http://schemas.microsoft.com/office/drawing/2014/main" id="{4089F28B-84F0-4027-BEEA-A2DB9433D881}"/>
              </a:ext>
            </a:extLst>
          </p:cNvPr>
          <p:cNvSpPr/>
          <p:nvPr/>
        </p:nvSpPr>
        <p:spPr>
          <a:xfrm>
            <a:off x="232800" y="3693080"/>
            <a:ext cx="8092439" cy="2677656"/>
          </a:xfrm>
          <a:prstGeom prst="rect">
            <a:avLst/>
          </a:prstGeom>
        </p:spPr>
        <p:txBody>
          <a:bodyPr wrap="square">
            <a:spAutoFit/>
          </a:bodyPr>
          <a:lstStyle/>
          <a:p>
            <a:pPr lvl="0"/>
            <a:r>
              <a:rPr lang="de-DE" sz="2400" dirty="0">
                <a:solidFill>
                  <a:srgbClr val="4472C4">
                    <a:lumMod val="50000"/>
                  </a:srgbClr>
                </a:solidFill>
                <a:latin typeface="Century Gothic" panose="020B0502020202020204" pitchFamily="34" charset="0"/>
              </a:rPr>
              <a:t>Eine Tatort-Figur, die auf der ganzen Welt </a:t>
            </a:r>
            <a:br>
              <a:rPr lang="de-DE" sz="2400" dirty="0">
                <a:solidFill>
                  <a:srgbClr val="4472C4">
                    <a:lumMod val="50000"/>
                  </a:srgbClr>
                </a:solidFill>
                <a:latin typeface="Century Gothic" panose="020B0502020202020204" pitchFamily="34" charset="0"/>
              </a:rPr>
            </a:br>
            <a:r>
              <a:rPr lang="de-DE" sz="2400" dirty="0">
                <a:solidFill>
                  <a:srgbClr val="4472C4">
                    <a:lumMod val="50000"/>
                  </a:srgbClr>
                </a:solidFill>
                <a:latin typeface="Century Gothic" panose="020B0502020202020204" pitchFamily="34" charset="0"/>
              </a:rPr>
              <a:t>10. [bekannt] ist, ist Horst Schimanski. Schimanski ist ein nicht sehr 11. [nett] Kriminalkommissar, der in Duisburg wohnt, eine Stadt, die nicht sehr 12. [schön] ist. Langsam wird es Zeit, dass du vielleicht selbst mal einen Tatort siehst! Das kannst du auf </a:t>
            </a:r>
            <a:r>
              <a:rPr lang="de-DE" sz="2400" dirty="0">
                <a:solidFill>
                  <a:srgbClr val="4472C4">
                    <a:lumMod val="50000"/>
                  </a:srgbClr>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https://www.ardmediathek.de/tatort/</a:t>
            </a:r>
            <a:r>
              <a:rPr lang="de-DE" sz="2400" dirty="0">
                <a:solidFill>
                  <a:srgbClr val="4472C4">
                    <a:lumMod val="50000"/>
                  </a:srgbClr>
                </a:solidFill>
                <a:latin typeface="Century Gothic" panose="020B0502020202020204" pitchFamily="34" charset="0"/>
              </a:rPr>
              <a:t>.</a:t>
            </a:r>
            <a:endParaRPr lang="en-US" sz="2400" dirty="0">
              <a:solidFill>
                <a:srgbClr val="4472C4">
                  <a:lumMod val="50000"/>
                </a:srgbClr>
              </a:solidFill>
              <a:latin typeface="Century Gothic" panose="020B0502020202020204" pitchFamily="34" charset="0"/>
            </a:endParaRPr>
          </a:p>
        </p:txBody>
      </p:sp>
      <p:sp>
        <p:nvSpPr>
          <p:cNvPr id="7" name="TextBox 6">
            <a:extLst>
              <a:ext uri="{FF2B5EF4-FFF2-40B4-BE49-F238E27FC236}">
                <a16:creationId xmlns:a16="http://schemas.microsoft.com/office/drawing/2014/main" id="{C2BFE119-C903-44D8-9499-63B633584864}"/>
              </a:ext>
            </a:extLst>
          </p:cNvPr>
          <p:cNvSpPr txBox="1"/>
          <p:nvPr/>
        </p:nvSpPr>
        <p:spPr>
          <a:xfrm>
            <a:off x="6051285" y="61905"/>
            <a:ext cx="4745829" cy="1200329"/>
          </a:xfrm>
          <a:prstGeom prst="rect">
            <a:avLst/>
          </a:prstGeom>
          <a:no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Schreib</a:t>
            </a:r>
            <a:r>
              <a:rPr lang="en-GB" sz="2400" dirty="0">
                <a:solidFill>
                  <a:schemeClr val="accent5">
                    <a:lumMod val="50000"/>
                  </a:schemeClr>
                </a:solidFill>
                <a:latin typeface="Century Gothic" panose="020B0502020202020204" pitchFamily="34" charset="0"/>
              </a:rPr>
              <a:t> 1-12 und die </a:t>
            </a:r>
            <a:r>
              <a:rPr lang="en-GB" sz="2400" dirty="0" err="1">
                <a:solidFill>
                  <a:schemeClr val="accent5">
                    <a:lumMod val="50000"/>
                  </a:schemeClr>
                </a:solidFill>
                <a:latin typeface="Century Gothic" panose="020B0502020202020204" pitchFamily="34" charset="0"/>
              </a:rPr>
              <a:t>richtige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Adjektivform</a:t>
            </a:r>
            <a:r>
              <a:rPr lang="en-GB" sz="2400" dirty="0">
                <a:solidFill>
                  <a:schemeClr val="accent5">
                    <a:lumMod val="50000"/>
                  </a:schemeClr>
                </a:solidFill>
                <a:latin typeface="Century Gothic" panose="020B0502020202020204" pitchFamily="34" charset="0"/>
              </a:rPr>
              <a:t>. Dann </a:t>
            </a:r>
            <a:r>
              <a:rPr lang="en-GB" sz="2400" dirty="0" err="1">
                <a:solidFill>
                  <a:schemeClr val="accent5">
                    <a:lumMod val="50000"/>
                  </a:schemeClr>
                </a:solidFill>
                <a:latin typeface="Century Gothic" panose="020B0502020202020204" pitchFamily="34" charset="0"/>
              </a:rPr>
              <a:t>schreib</a:t>
            </a:r>
            <a:r>
              <a:rPr lang="en-GB" sz="2400" dirty="0">
                <a:solidFill>
                  <a:schemeClr val="accent5">
                    <a:lumMod val="50000"/>
                  </a:schemeClr>
                </a:solidFill>
                <a:latin typeface="Century Gothic" panose="020B0502020202020204" pitchFamily="34" charset="0"/>
              </a:rPr>
              <a:t> den Text auf </a:t>
            </a:r>
            <a:r>
              <a:rPr lang="en-GB" sz="2400" dirty="0" err="1">
                <a:solidFill>
                  <a:schemeClr val="accent5">
                    <a:lumMod val="50000"/>
                  </a:schemeClr>
                </a:solidFill>
                <a:latin typeface="Century Gothic" panose="020B0502020202020204" pitchFamily="34" charset="0"/>
              </a:rPr>
              <a:t>Englisch</a:t>
            </a:r>
            <a:r>
              <a:rPr lang="en-GB" sz="2400" dirty="0">
                <a:solidFill>
                  <a:schemeClr val="accent5">
                    <a:lumMod val="50000"/>
                  </a:schemeClr>
                </a:solidFill>
                <a:latin typeface="Century Gothic" panose="020B0502020202020204" pitchFamily="34" charset="0"/>
              </a:rPr>
              <a:t>.</a:t>
            </a:r>
          </a:p>
        </p:txBody>
      </p:sp>
      <p:sp>
        <p:nvSpPr>
          <p:cNvPr id="8" name="Rectangle: Rounded Corners 7">
            <a:extLst>
              <a:ext uri="{FF2B5EF4-FFF2-40B4-BE49-F238E27FC236}">
                <a16:creationId xmlns:a16="http://schemas.microsoft.com/office/drawing/2014/main" id="{D184F008-9A7E-4A90-B404-FE6D02901BB0}"/>
              </a:ext>
            </a:extLst>
          </p:cNvPr>
          <p:cNvSpPr/>
          <p:nvPr/>
        </p:nvSpPr>
        <p:spPr>
          <a:xfrm>
            <a:off x="2258995" y="1360478"/>
            <a:ext cx="1897769" cy="456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E6700"/>
                </a:solidFill>
                <a:latin typeface="Century Gothic" panose="020B0502020202020204" pitchFamily="34" charset="0"/>
              </a:rPr>
              <a:t>bekannte</a:t>
            </a:r>
            <a:endParaRPr lang="en-GB" sz="2400" dirty="0">
              <a:solidFill>
                <a:srgbClr val="FE6700"/>
              </a:solidFill>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8D5B8193-59C0-4948-A6C4-163CC75DA59D}"/>
              </a:ext>
            </a:extLst>
          </p:cNvPr>
          <p:cNvSpPr/>
          <p:nvPr/>
        </p:nvSpPr>
        <p:spPr>
          <a:xfrm>
            <a:off x="6227890" y="1379528"/>
            <a:ext cx="1059569" cy="407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E6700"/>
                </a:solidFill>
                <a:latin typeface="Century Gothic" panose="020B0502020202020204" pitchFamily="34" charset="0"/>
              </a:rPr>
              <a:t>viele</a:t>
            </a:r>
            <a:endParaRPr lang="en-GB" sz="2400" dirty="0">
              <a:solidFill>
                <a:srgbClr val="FE6700"/>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B661C574-EEF2-42B2-A91E-10B1CFD3EF27}"/>
              </a:ext>
            </a:extLst>
          </p:cNvPr>
          <p:cNvSpPr/>
          <p:nvPr/>
        </p:nvSpPr>
        <p:spPr>
          <a:xfrm>
            <a:off x="255378" y="1751362"/>
            <a:ext cx="2144922" cy="456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E6700"/>
                </a:solidFill>
                <a:latin typeface="Century Gothic" panose="020B0502020202020204" pitchFamily="34" charset="0"/>
              </a:rPr>
              <a:t>spannend</a:t>
            </a:r>
            <a:endParaRPr lang="en-GB" sz="2400" dirty="0">
              <a:solidFill>
                <a:srgbClr val="FE6700"/>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6BE3908A-B245-4CDF-BF82-226476F57579}"/>
              </a:ext>
            </a:extLst>
          </p:cNvPr>
          <p:cNvSpPr/>
          <p:nvPr/>
        </p:nvSpPr>
        <p:spPr>
          <a:xfrm>
            <a:off x="4295142" y="1729319"/>
            <a:ext cx="1477007" cy="47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E6700"/>
                </a:solidFill>
                <a:latin typeface="Century Gothic" panose="020B0502020202020204" pitchFamily="34" charset="0"/>
              </a:rPr>
              <a:t>eigene</a:t>
            </a:r>
            <a:endParaRPr lang="en-GB" sz="2400" dirty="0">
              <a:solidFill>
                <a:srgbClr val="FE670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5780B62A-10D1-4D34-B017-DBC3D9DFCEB4}"/>
              </a:ext>
            </a:extLst>
          </p:cNvPr>
          <p:cNvSpPr/>
          <p:nvPr/>
        </p:nvSpPr>
        <p:spPr>
          <a:xfrm>
            <a:off x="1872543" y="2092650"/>
            <a:ext cx="1872545" cy="456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E6700"/>
                </a:solidFill>
                <a:latin typeface="Century Gothic" panose="020B0502020202020204" pitchFamily="34" charset="0"/>
              </a:rPr>
              <a:t>deutsche</a:t>
            </a:r>
          </a:p>
        </p:txBody>
      </p:sp>
      <p:sp>
        <p:nvSpPr>
          <p:cNvPr id="15" name="Rectangle: Rounded Corners 14">
            <a:extLst>
              <a:ext uri="{FF2B5EF4-FFF2-40B4-BE49-F238E27FC236}">
                <a16:creationId xmlns:a16="http://schemas.microsoft.com/office/drawing/2014/main" id="{EDAE005F-3DEB-42C5-A047-452CE6FB7A59}"/>
              </a:ext>
            </a:extLst>
          </p:cNvPr>
          <p:cNvSpPr/>
          <p:nvPr/>
        </p:nvSpPr>
        <p:spPr>
          <a:xfrm>
            <a:off x="9553050" y="2120274"/>
            <a:ext cx="1872545" cy="428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E6700"/>
                </a:solidFill>
                <a:latin typeface="Century Gothic" panose="020B0502020202020204" pitchFamily="34" charset="0"/>
              </a:rPr>
              <a:t>hässlichen</a:t>
            </a:r>
            <a:endParaRPr lang="en-GB" sz="2400" dirty="0">
              <a:solidFill>
                <a:srgbClr val="FE670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878BF330-5DA3-48FC-A6DD-40132D1567F2}"/>
              </a:ext>
            </a:extLst>
          </p:cNvPr>
          <p:cNvSpPr/>
          <p:nvPr/>
        </p:nvSpPr>
        <p:spPr>
          <a:xfrm>
            <a:off x="4771702" y="2462868"/>
            <a:ext cx="1477007" cy="47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E6700"/>
                </a:solidFill>
                <a:latin typeface="Century Gothic" panose="020B0502020202020204" pitchFamily="34" charset="0"/>
              </a:rPr>
              <a:t>hohen</a:t>
            </a:r>
            <a:endParaRPr lang="en-GB" sz="2400" dirty="0">
              <a:solidFill>
                <a:srgbClr val="FE670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0EF5D7A4-68AB-4FC7-BD8E-D239B1CB4387}"/>
              </a:ext>
            </a:extLst>
          </p:cNvPr>
          <p:cNvSpPr/>
          <p:nvPr/>
        </p:nvSpPr>
        <p:spPr>
          <a:xfrm>
            <a:off x="5138551" y="2854366"/>
            <a:ext cx="1017640" cy="419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E6700"/>
                </a:solidFill>
                <a:latin typeface="Century Gothic" panose="020B0502020202020204" pitchFamily="34" charset="0"/>
              </a:rPr>
              <a:t>rot</a:t>
            </a:r>
          </a:p>
        </p:txBody>
      </p:sp>
      <p:sp>
        <p:nvSpPr>
          <p:cNvPr id="18" name="Rectangle: Rounded Corners 17">
            <a:extLst>
              <a:ext uri="{FF2B5EF4-FFF2-40B4-BE49-F238E27FC236}">
                <a16:creationId xmlns:a16="http://schemas.microsoft.com/office/drawing/2014/main" id="{24922332-72AC-4F92-9F03-1A1542308394}"/>
              </a:ext>
            </a:extLst>
          </p:cNvPr>
          <p:cNvSpPr/>
          <p:nvPr/>
        </p:nvSpPr>
        <p:spPr>
          <a:xfrm>
            <a:off x="3957160" y="3211320"/>
            <a:ext cx="1629083" cy="456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E6700"/>
                </a:solidFill>
                <a:latin typeface="Century Gothic" panose="020B0502020202020204" pitchFamily="34" charset="0"/>
              </a:rPr>
              <a:t>offiziell</a:t>
            </a:r>
            <a:endParaRPr lang="en-GB" sz="2400" dirty="0">
              <a:solidFill>
                <a:srgbClr val="FE670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9BBB3930-D83E-452F-965C-6065DC4BE2A6}"/>
              </a:ext>
            </a:extLst>
          </p:cNvPr>
          <p:cNvSpPr/>
          <p:nvPr/>
        </p:nvSpPr>
        <p:spPr>
          <a:xfrm>
            <a:off x="232799" y="4038134"/>
            <a:ext cx="2026195" cy="4639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E6700"/>
                </a:solidFill>
                <a:latin typeface="Century Gothic" panose="020B0502020202020204" pitchFamily="34" charset="0"/>
              </a:rPr>
              <a:t>bekannt</a:t>
            </a:r>
            <a:endParaRPr lang="en-GB" sz="2400" dirty="0">
              <a:solidFill>
                <a:srgbClr val="FE670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B4AB2C2-D0FE-4295-AE65-E028F2F01D59}"/>
              </a:ext>
            </a:extLst>
          </p:cNvPr>
          <p:cNvSpPr/>
          <p:nvPr/>
        </p:nvSpPr>
        <p:spPr>
          <a:xfrm>
            <a:off x="2350640" y="4425252"/>
            <a:ext cx="1249810" cy="4740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E6700"/>
                </a:solidFill>
                <a:latin typeface="Century Gothic" panose="020B0502020202020204" pitchFamily="34" charset="0"/>
              </a:rPr>
              <a:t>netter</a:t>
            </a:r>
          </a:p>
        </p:txBody>
      </p:sp>
      <p:sp>
        <p:nvSpPr>
          <p:cNvPr id="21" name="Rectangle: Rounded Corners 20">
            <a:extLst>
              <a:ext uri="{FF2B5EF4-FFF2-40B4-BE49-F238E27FC236}">
                <a16:creationId xmlns:a16="http://schemas.microsoft.com/office/drawing/2014/main" id="{C097812B-0ED8-47F6-BEF1-0F06FA1D1193}"/>
              </a:ext>
            </a:extLst>
          </p:cNvPr>
          <p:cNvSpPr/>
          <p:nvPr/>
        </p:nvSpPr>
        <p:spPr>
          <a:xfrm>
            <a:off x="6461577" y="4838162"/>
            <a:ext cx="1721926" cy="38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E6700"/>
                </a:solidFill>
                <a:latin typeface="Century Gothic" panose="020B0502020202020204" pitchFamily="34" charset="0"/>
              </a:rPr>
              <a:t>schön</a:t>
            </a:r>
            <a:endParaRPr lang="en-GB" sz="2400" dirty="0">
              <a:solidFill>
                <a:srgbClr val="FE6700"/>
              </a:solidFill>
              <a:latin typeface="Century Gothic" panose="020B0502020202020204" pitchFamily="34" charset="0"/>
            </a:endParaRPr>
          </a:p>
        </p:txBody>
      </p:sp>
      <p:sp>
        <p:nvSpPr>
          <p:cNvPr id="22" name="Speech Bubble: Rectangle with Corners Rounded 21">
            <a:extLst>
              <a:ext uri="{FF2B5EF4-FFF2-40B4-BE49-F238E27FC236}">
                <a16:creationId xmlns:a16="http://schemas.microsoft.com/office/drawing/2014/main" id="{FE46EDEB-3798-4127-9AC4-50831AEA42EB}"/>
              </a:ext>
            </a:extLst>
          </p:cNvPr>
          <p:cNvSpPr/>
          <p:nvPr/>
        </p:nvSpPr>
        <p:spPr>
          <a:xfrm>
            <a:off x="6128789" y="5585979"/>
            <a:ext cx="2689132" cy="715868"/>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Folge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episode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Blut</a:t>
            </a:r>
            <a:r>
              <a:rPr lang="en-GB" sz="2000" dirty="0">
                <a:solidFill>
                  <a:prstClr val="white"/>
                </a:solidFill>
                <a:latin typeface="Century Gothic" panose="020B0502020202020204" pitchFamily="34" charset="0"/>
              </a:rPr>
              <a:t>  – blood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8" name="Picture 4" descr="Tatort: Schimanski Box">
            <a:extLst>
              <a:ext uri="{FF2B5EF4-FFF2-40B4-BE49-F238E27FC236}">
                <a16:creationId xmlns:a16="http://schemas.microsoft.com/office/drawing/2014/main" id="{C7ADEEB6-8F06-4C17-A8BC-FCA3347145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137" y="3308614"/>
            <a:ext cx="2103229" cy="2834540"/>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extLst>
              <a:ext uri="{FF2B5EF4-FFF2-40B4-BE49-F238E27FC236}">
                <a16:creationId xmlns:a16="http://schemas.microsoft.com/office/drawing/2014/main" id="{82DF01A0-6C0E-462E-A3F3-B64262494736}"/>
              </a:ext>
            </a:extLst>
          </p:cNvPr>
          <p:cNvSpPr/>
          <p:nvPr/>
        </p:nvSpPr>
        <p:spPr>
          <a:xfrm>
            <a:off x="4751434" y="1056763"/>
            <a:ext cx="2689132" cy="1101775"/>
          </a:xfrm>
          <a:prstGeom prst="wedgeRoundRectCallout">
            <a:avLst>
              <a:gd name="adj1" fmla="val -26594"/>
              <a:gd name="adj2" fmla="val 8798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hoch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changes to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hoh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a noun.</a:t>
            </a:r>
          </a:p>
        </p:txBody>
      </p:sp>
    </p:spTree>
    <p:extLst>
      <p:ext uri="{BB962C8B-B14F-4D97-AF65-F5344CB8AC3E}">
        <p14:creationId xmlns:p14="http://schemas.microsoft.com/office/powerpoint/2010/main" val="94747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9163</Words>
  <Application>Microsoft Macintosh PowerPoint</Application>
  <PresentationFormat>Widescreen</PresentationFormat>
  <Paragraphs>831</Paragraphs>
  <Slides>38</Slides>
  <Notes>27</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Century Gothic</vt:lpstr>
      <vt:lpstr>Office Theme</vt:lpstr>
      <vt:lpstr>PowerPoint Presentation</vt:lpstr>
      <vt:lpstr>Y9 T2.1 Week 1</vt:lpstr>
      <vt:lpstr>das Chinesische Neujahrsfest</vt:lpstr>
      <vt:lpstr>Wie feiern sie? [1/4]</vt:lpstr>
      <vt:lpstr>Wie feiern sie? [2/4]</vt:lpstr>
      <vt:lpstr>Y9 T2.1 Week 2</vt:lpstr>
      <vt:lpstr>Phonetik</vt:lpstr>
      <vt:lpstr>Y9 T2.1 Week 3</vt:lpstr>
      <vt:lpstr>Krimiserie Tatort</vt:lpstr>
      <vt:lpstr>Krimiserie Tatort</vt:lpstr>
      <vt:lpstr>Y9 T2.1 Week 4</vt:lpstr>
      <vt:lpstr>Das Perfekt mit sein [1]</vt:lpstr>
      <vt:lpstr>Johann Wolfgang von Goethe</vt:lpstr>
      <vt:lpstr>Wann war das?</vt:lpstr>
      <vt:lpstr>Wann war das?</vt:lpstr>
      <vt:lpstr>Johann Sebastian Bach</vt:lpstr>
      <vt:lpstr>Englisch und Deutsch 🡪 Denglisch [1/8]</vt:lpstr>
      <vt:lpstr>Y9 T2.1 Week 5</vt:lpstr>
      <vt:lpstr>Die Jahresuhr</vt:lpstr>
      <vt:lpstr>Die Jahresuhr</vt:lpstr>
      <vt:lpstr>Y9 T2.1 Week 6</vt:lpstr>
      <vt:lpstr>Tschüs Heimat*, Hallo Deutschland!</vt:lpstr>
      <vt:lpstr>Das böse Auge</vt:lpstr>
      <vt:lpstr>Migration</vt:lpstr>
      <vt:lpstr>Y9 T2.2 Week 1</vt:lpstr>
      <vt:lpstr>Phonetik</vt:lpstr>
      <vt:lpstr>Adel Karasholi </vt:lpstr>
      <vt:lpstr>Seiltanz – Adel Karasholi</vt:lpstr>
      <vt:lpstr>Syrier in Deutschland</vt:lpstr>
      <vt:lpstr>Y9 T2.2 Week 2</vt:lpstr>
      <vt:lpstr>Franz Marc [1/6]</vt:lpstr>
      <vt:lpstr>Wann war das?</vt:lpstr>
      <vt:lpstr>Y9 T2.2 Week 3</vt:lpstr>
      <vt:lpstr>In Potsdam</vt:lpstr>
      <vt:lpstr>Beschreib die Fotos</vt:lpstr>
      <vt:lpstr>Y9 T2.2 Week 4</vt:lpstr>
      <vt:lpstr>Das Deutsche Rote Kreuz*</vt:lpstr>
      <vt:lpstr>Das Deutsche Rote Kreuz*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Richardson</dc:creator>
  <cp:lastModifiedBy>Mary Richardson</cp:lastModifiedBy>
  <cp:revision>7</cp:revision>
  <dcterms:created xsi:type="dcterms:W3CDTF">2022-05-03T12:50:53Z</dcterms:created>
  <dcterms:modified xsi:type="dcterms:W3CDTF">2022-05-10T10:28:31Z</dcterms:modified>
</cp:coreProperties>
</file>