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8" r:id="rId3"/>
  </p:sldMasterIdLst>
  <p:notesMasterIdLst>
    <p:notesMasterId r:id="rId70"/>
  </p:notesMasterIdLst>
  <p:sldIdLst>
    <p:sldId id="259" r:id="rId4"/>
    <p:sldId id="282" r:id="rId5"/>
    <p:sldId id="334" r:id="rId6"/>
    <p:sldId id="350" r:id="rId7"/>
    <p:sldId id="349" r:id="rId8"/>
    <p:sldId id="367" r:id="rId9"/>
    <p:sldId id="366" r:id="rId10"/>
    <p:sldId id="368" r:id="rId11"/>
    <p:sldId id="343" r:id="rId12"/>
    <p:sldId id="345" r:id="rId13"/>
    <p:sldId id="371" r:id="rId14"/>
    <p:sldId id="372" r:id="rId15"/>
    <p:sldId id="380" r:id="rId16"/>
    <p:sldId id="381" r:id="rId17"/>
    <p:sldId id="330" r:id="rId18"/>
    <p:sldId id="273" r:id="rId19"/>
    <p:sldId id="274" r:id="rId20"/>
    <p:sldId id="382" r:id="rId21"/>
    <p:sldId id="275" r:id="rId22"/>
    <p:sldId id="471" r:id="rId23"/>
    <p:sldId id="470" r:id="rId24"/>
    <p:sldId id="472" r:id="rId25"/>
    <p:sldId id="481" r:id="rId26"/>
    <p:sldId id="474" r:id="rId27"/>
    <p:sldId id="482" r:id="rId28"/>
    <p:sldId id="554" r:id="rId29"/>
    <p:sldId id="555" r:id="rId30"/>
    <p:sldId id="556" r:id="rId31"/>
    <p:sldId id="557" r:id="rId32"/>
    <p:sldId id="559" r:id="rId33"/>
    <p:sldId id="560" r:id="rId34"/>
    <p:sldId id="561" r:id="rId35"/>
    <p:sldId id="558" r:id="rId36"/>
    <p:sldId id="563" r:id="rId37"/>
    <p:sldId id="564" r:id="rId38"/>
    <p:sldId id="565" r:id="rId39"/>
    <p:sldId id="566" r:id="rId40"/>
    <p:sldId id="567" r:id="rId41"/>
    <p:sldId id="568" r:id="rId42"/>
    <p:sldId id="569" r:id="rId43"/>
    <p:sldId id="570" r:id="rId44"/>
    <p:sldId id="571" r:id="rId45"/>
    <p:sldId id="572" r:id="rId46"/>
    <p:sldId id="573" r:id="rId47"/>
    <p:sldId id="574" r:id="rId48"/>
    <p:sldId id="575" r:id="rId49"/>
    <p:sldId id="576" r:id="rId50"/>
    <p:sldId id="577" r:id="rId51"/>
    <p:sldId id="578" r:id="rId52"/>
    <p:sldId id="579" r:id="rId53"/>
    <p:sldId id="580" r:id="rId54"/>
    <p:sldId id="583" r:id="rId55"/>
    <p:sldId id="584" r:id="rId56"/>
    <p:sldId id="585" r:id="rId57"/>
    <p:sldId id="586" r:id="rId58"/>
    <p:sldId id="587" r:id="rId59"/>
    <p:sldId id="588" r:id="rId60"/>
    <p:sldId id="589" r:id="rId61"/>
    <p:sldId id="590" r:id="rId62"/>
    <p:sldId id="591" r:id="rId63"/>
    <p:sldId id="592" r:id="rId64"/>
    <p:sldId id="593" r:id="rId65"/>
    <p:sldId id="581" r:id="rId66"/>
    <p:sldId id="269" r:id="rId67"/>
    <p:sldId id="272" r:id="rId68"/>
    <p:sldId id="58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59290D-0CD1-439F-B6C7-53EA8A3D9EA3}" v="33" dt="2021-02-09T14:06:12.1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4277" autoAdjust="0"/>
  </p:normalViewPr>
  <p:slideViewPr>
    <p:cSldViewPr snapToGrid="0">
      <p:cViewPr varScale="1">
        <p:scale>
          <a:sx n="68" d="100"/>
          <a:sy n="68" d="100"/>
        </p:scale>
        <p:origin x="5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microsoft.com/office/2015/10/relationships/revisionInfo" Target="revisionInfo.xml"/><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635a8712-2fa3-4fac-8927-10587cdfe00c" providerId="ADAL" clId="{9159290D-0CD1-439F-B6C7-53EA8A3D9EA3}"/>
    <pc:docChg chg="undo custSel addSld delSld modSld">
      <pc:chgData name="Charlotte Moss" userId="635a8712-2fa3-4fac-8927-10587cdfe00c" providerId="ADAL" clId="{9159290D-0CD1-439F-B6C7-53EA8A3D9EA3}" dt="2021-02-09T14:11:50.601" v="847" actId="20577"/>
      <pc:docMkLst>
        <pc:docMk/>
      </pc:docMkLst>
      <pc:sldChg chg="modSp mod">
        <pc:chgData name="Charlotte Moss" userId="635a8712-2fa3-4fac-8927-10587cdfe00c" providerId="ADAL" clId="{9159290D-0CD1-439F-B6C7-53EA8A3D9EA3}" dt="2021-02-09T14:10:14.857" v="841" actId="20577"/>
        <pc:sldMkLst>
          <pc:docMk/>
          <pc:sldMk cId="2157176333" sldId="282"/>
        </pc:sldMkLst>
        <pc:spChg chg="mod">
          <ac:chgData name="Charlotte Moss" userId="635a8712-2fa3-4fac-8927-10587cdfe00c" providerId="ADAL" clId="{9159290D-0CD1-439F-B6C7-53EA8A3D9EA3}" dt="2021-02-09T14:10:14.857" v="841" actId="20577"/>
          <ac:spMkLst>
            <pc:docMk/>
            <pc:sldMk cId="2157176333" sldId="282"/>
            <ac:spMk id="7" creationId="{E7D76F78-96CE-0B43-AB66-B64A1E76CA07}"/>
          </ac:spMkLst>
        </pc:spChg>
      </pc:sldChg>
      <pc:sldChg chg="add del">
        <pc:chgData name="Charlotte Moss" userId="635a8712-2fa3-4fac-8927-10587cdfe00c" providerId="ADAL" clId="{9159290D-0CD1-439F-B6C7-53EA8A3D9EA3}" dt="2021-02-09T11:01:19.408" v="46" actId="2696"/>
        <pc:sldMkLst>
          <pc:docMk/>
          <pc:sldMk cId="3024697241" sldId="283"/>
        </pc:sldMkLst>
      </pc:sldChg>
      <pc:sldChg chg="add setBg">
        <pc:chgData name="Charlotte Moss" userId="635a8712-2fa3-4fac-8927-10587cdfe00c" providerId="ADAL" clId="{9159290D-0CD1-439F-B6C7-53EA8A3D9EA3}" dt="2021-02-09T10:58:28.400" v="1"/>
        <pc:sldMkLst>
          <pc:docMk/>
          <pc:sldMk cId="2616364950" sldId="334"/>
        </pc:sldMkLst>
      </pc:sldChg>
      <pc:sldChg chg="add setBg">
        <pc:chgData name="Charlotte Moss" userId="635a8712-2fa3-4fac-8927-10587cdfe00c" providerId="ADAL" clId="{9159290D-0CD1-439F-B6C7-53EA8A3D9EA3}" dt="2021-02-09T11:11:08.513" v="98"/>
        <pc:sldMkLst>
          <pc:docMk/>
          <pc:sldMk cId="2484985710" sldId="343"/>
        </pc:sldMkLst>
      </pc:sldChg>
      <pc:sldChg chg="add setBg">
        <pc:chgData name="Charlotte Moss" userId="635a8712-2fa3-4fac-8927-10587cdfe00c" providerId="ADAL" clId="{9159290D-0CD1-439F-B6C7-53EA8A3D9EA3}" dt="2021-02-09T11:11:27.054" v="99"/>
        <pc:sldMkLst>
          <pc:docMk/>
          <pc:sldMk cId="2182830599" sldId="345"/>
        </pc:sldMkLst>
      </pc:sldChg>
      <pc:sldChg chg="modSp add mod setBg">
        <pc:chgData name="Charlotte Moss" userId="635a8712-2fa3-4fac-8927-10587cdfe00c" providerId="ADAL" clId="{9159290D-0CD1-439F-B6C7-53EA8A3D9EA3}" dt="2021-02-09T14:10:17.088" v="842" actId="20577"/>
        <pc:sldMkLst>
          <pc:docMk/>
          <pc:sldMk cId="4214782460" sldId="350"/>
        </pc:sldMkLst>
        <pc:spChg chg="mod">
          <ac:chgData name="Charlotte Moss" userId="635a8712-2fa3-4fac-8927-10587cdfe00c" providerId="ADAL" clId="{9159290D-0CD1-439F-B6C7-53EA8A3D9EA3}" dt="2021-02-09T11:04:00.650" v="49" actId="20577"/>
          <ac:spMkLst>
            <pc:docMk/>
            <pc:sldMk cId="4214782460" sldId="350"/>
            <ac:spMk id="4" creationId="{00000000-0000-0000-0000-000000000000}"/>
          </ac:spMkLst>
        </pc:spChg>
        <pc:spChg chg="mod">
          <ac:chgData name="Charlotte Moss" userId="635a8712-2fa3-4fac-8927-10587cdfe00c" providerId="ADAL" clId="{9159290D-0CD1-439F-B6C7-53EA8A3D9EA3}" dt="2021-02-09T14:10:17.088" v="842" actId="20577"/>
          <ac:spMkLst>
            <pc:docMk/>
            <pc:sldMk cId="4214782460" sldId="350"/>
            <ac:spMk id="7" creationId="{E7D76F78-96CE-0B43-AB66-B64A1E76CA07}"/>
          </ac:spMkLst>
        </pc:spChg>
      </pc:sldChg>
      <pc:sldChg chg="modSp mod">
        <pc:chgData name="Charlotte Moss" userId="635a8712-2fa3-4fac-8927-10587cdfe00c" providerId="ADAL" clId="{9159290D-0CD1-439F-B6C7-53EA8A3D9EA3}" dt="2021-02-09T14:10:21.087" v="843" actId="20577"/>
        <pc:sldMkLst>
          <pc:docMk/>
          <pc:sldMk cId="3678723339" sldId="367"/>
        </pc:sldMkLst>
        <pc:spChg chg="mod">
          <ac:chgData name="Charlotte Moss" userId="635a8712-2fa3-4fac-8927-10587cdfe00c" providerId="ADAL" clId="{9159290D-0CD1-439F-B6C7-53EA8A3D9EA3}" dt="2021-02-09T11:08:03.637" v="57" actId="20577"/>
          <ac:spMkLst>
            <pc:docMk/>
            <pc:sldMk cId="3678723339" sldId="367"/>
            <ac:spMk id="4" creationId="{00000000-0000-0000-0000-000000000000}"/>
          </ac:spMkLst>
        </pc:spChg>
        <pc:spChg chg="mod">
          <ac:chgData name="Charlotte Moss" userId="635a8712-2fa3-4fac-8927-10587cdfe00c" providerId="ADAL" clId="{9159290D-0CD1-439F-B6C7-53EA8A3D9EA3}" dt="2021-02-09T14:10:21.087" v="843" actId="20577"/>
          <ac:spMkLst>
            <pc:docMk/>
            <pc:sldMk cId="3678723339" sldId="367"/>
            <ac:spMk id="7" creationId="{E7D76F78-96CE-0B43-AB66-B64A1E76CA07}"/>
          </ac:spMkLst>
        </pc:spChg>
      </pc:sldChg>
      <pc:sldChg chg="add del">
        <pc:chgData name="Charlotte Moss" userId="635a8712-2fa3-4fac-8927-10587cdfe00c" providerId="ADAL" clId="{9159290D-0CD1-439F-B6C7-53EA8A3D9EA3}" dt="2021-02-09T11:08:42.249" v="92"/>
        <pc:sldMkLst>
          <pc:docMk/>
          <pc:sldMk cId="2549496041" sldId="368"/>
        </pc:sldMkLst>
      </pc:sldChg>
      <pc:sldChg chg="modSp add mod">
        <pc:chgData name="Charlotte Moss" userId="635a8712-2fa3-4fac-8927-10587cdfe00c" providerId="ADAL" clId="{9159290D-0CD1-439F-B6C7-53EA8A3D9EA3}" dt="2021-02-09T14:10:48.585" v="844" actId="20577"/>
        <pc:sldMkLst>
          <pc:docMk/>
          <pc:sldMk cId="3401345703" sldId="368"/>
        </pc:sldMkLst>
        <pc:spChg chg="mod">
          <ac:chgData name="Charlotte Moss" userId="635a8712-2fa3-4fac-8927-10587cdfe00c" providerId="ADAL" clId="{9159290D-0CD1-439F-B6C7-53EA8A3D9EA3}" dt="2021-02-09T11:09:09.923" v="97" actId="20577"/>
          <ac:spMkLst>
            <pc:docMk/>
            <pc:sldMk cId="3401345703" sldId="368"/>
            <ac:spMk id="4" creationId="{00000000-0000-0000-0000-000000000000}"/>
          </ac:spMkLst>
        </pc:spChg>
        <pc:spChg chg="mod">
          <ac:chgData name="Charlotte Moss" userId="635a8712-2fa3-4fac-8927-10587cdfe00c" providerId="ADAL" clId="{9159290D-0CD1-439F-B6C7-53EA8A3D9EA3}" dt="2021-02-09T14:10:48.585" v="844" actId="20577"/>
          <ac:spMkLst>
            <pc:docMk/>
            <pc:sldMk cId="3401345703" sldId="368"/>
            <ac:spMk id="7" creationId="{E7D76F78-96CE-0B43-AB66-B64A1E76CA07}"/>
          </ac:spMkLst>
        </pc:spChg>
      </pc:sldChg>
      <pc:sldChg chg="modSp add mod">
        <pc:chgData name="Charlotte Moss" userId="635a8712-2fa3-4fac-8927-10587cdfe00c" providerId="ADAL" clId="{9159290D-0CD1-439F-B6C7-53EA8A3D9EA3}" dt="2021-02-09T14:11:01.505" v="845" actId="20577"/>
        <pc:sldMkLst>
          <pc:docMk/>
          <pc:sldMk cId="1671359872" sldId="381"/>
        </pc:sldMkLst>
        <pc:spChg chg="mod">
          <ac:chgData name="Charlotte Moss" userId="635a8712-2fa3-4fac-8927-10587cdfe00c" providerId="ADAL" clId="{9159290D-0CD1-439F-B6C7-53EA8A3D9EA3}" dt="2021-02-09T11:18:45.669" v="263" actId="20577"/>
          <ac:spMkLst>
            <pc:docMk/>
            <pc:sldMk cId="1671359872" sldId="381"/>
            <ac:spMk id="4" creationId="{00000000-0000-0000-0000-000000000000}"/>
          </ac:spMkLst>
        </pc:spChg>
        <pc:spChg chg="mod">
          <ac:chgData name="Charlotte Moss" userId="635a8712-2fa3-4fac-8927-10587cdfe00c" providerId="ADAL" clId="{9159290D-0CD1-439F-B6C7-53EA8A3D9EA3}" dt="2021-02-09T14:11:01.505" v="845" actId="20577"/>
          <ac:spMkLst>
            <pc:docMk/>
            <pc:sldMk cId="1671359872" sldId="381"/>
            <ac:spMk id="7" creationId="{E7D76F78-96CE-0B43-AB66-B64A1E76CA07}"/>
          </ac:spMkLst>
        </pc:spChg>
      </pc:sldChg>
      <pc:sldChg chg="modSp mod">
        <pc:chgData name="Charlotte Moss" userId="635a8712-2fa3-4fac-8927-10587cdfe00c" providerId="ADAL" clId="{9159290D-0CD1-439F-B6C7-53EA8A3D9EA3}" dt="2021-02-09T14:11:32.385" v="846" actId="20577"/>
        <pc:sldMkLst>
          <pc:docMk/>
          <pc:sldMk cId="2108227070" sldId="382"/>
        </pc:sldMkLst>
        <pc:spChg chg="mod">
          <ac:chgData name="Charlotte Moss" userId="635a8712-2fa3-4fac-8927-10587cdfe00c" providerId="ADAL" clId="{9159290D-0CD1-439F-B6C7-53EA8A3D9EA3}" dt="2021-02-09T11:21:41.260" v="334" actId="20577"/>
          <ac:spMkLst>
            <pc:docMk/>
            <pc:sldMk cId="2108227070" sldId="382"/>
            <ac:spMk id="4" creationId="{00000000-0000-0000-0000-000000000000}"/>
          </ac:spMkLst>
        </pc:spChg>
        <pc:spChg chg="mod">
          <ac:chgData name="Charlotte Moss" userId="635a8712-2fa3-4fac-8927-10587cdfe00c" providerId="ADAL" clId="{9159290D-0CD1-439F-B6C7-53EA8A3D9EA3}" dt="2021-02-09T14:11:32.385" v="846" actId="20577"/>
          <ac:spMkLst>
            <pc:docMk/>
            <pc:sldMk cId="2108227070" sldId="382"/>
            <ac:spMk id="7" creationId="{E7D76F78-96CE-0B43-AB66-B64A1E76CA07}"/>
          </ac:spMkLst>
        </pc:spChg>
      </pc:sldChg>
      <pc:sldChg chg="addSp delSp modSp add mod">
        <pc:chgData name="Charlotte Moss" userId="635a8712-2fa3-4fac-8927-10587cdfe00c" providerId="ADAL" clId="{9159290D-0CD1-439F-B6C7-53EA8A3D9EA3}" dt="2021-02-09T14:11:50.601" v="847" actId="20577"/>
        <pc:sldMkLst>
          <pc:docMk/>
          <pc:sldMk cId="3068165588" sldId="471"/>
        </pc:sldMkLst>
        <pc:spChg chg="mod">
          <ac:chgData name="Charlotte Moss" userId="635a8712-2fa3-4fac-8927-10587cdfe00c" providerId="ADAL" clId="{9159290D-0CD1-439F-B6C7-53EA8A3D9EA3}" dt="2021-02-09T11:24:36.732" v="389" actId="20577"/>
          <ac:spMkLst>
            <pc:docMk/>
            <pc:sldMk cId="3068165588" sldId="471"/>
            <ac:spMk id="4" creationId="{00000000-0000-0000-0000-000000000000}"/>
          </ac:spMkLst>
        </pc:spChg>
        <pc:spChg chg="mod">
          <ac:chgData name="Charlotte Moss" userId="635a8712-2fa3-4fac-8927-10587cdfe00c" providerId="ADAL" clId="{9159290D-0CD1-439F-B6C7-53EA8A3D9EA3}" dt="2021-02-09T14:11:50.601" v="847" actId="20577"/>
          <ac:spMkLst>
            <pc:docMk/>
            <pc:sldMk cId="3068165588" sldId="471"/>
            <ac:spMk id="7" creationId="{E7D76F78-96CE-0B43-AB66-B64A1E76CA07}"/>
          </ac:spMkLst>
        </pc:spChg>
        <pc:spChg chg="add del">
          <ac:chgData name="Charlotte Moss" userId="635a8712-2fa3-4fac-8927-10587cdfe00c" providerId="ADAL" clId="{9159290D-0CD1-439F-B6C7-53EA8A3D9EA3}" dt="2021-02-09T11:28:12.945" v="523" actId="478"/>
          <ac:spMkLst>
            <pc:docMk/>
            <pc:sldMk cId="3068165588" sldId="471"/>
            <ac:spMk id="8" creationId="{5C5F9BD8-3736-4E73-9DFE-6553E7F49C06}"/>
          </ac:spMkLst>
        </pc:spChg>
      </pc:sldChg>
      <pc:sldChg chg="modSp mod">
        <pc:chgData name="Charlotte Moss" userId="635a8712-2fa3-4fac-8927-10587cdfe00c" providerId="ADAL" clId="{9159290D-0CD1-439F-B6C7-53EA8A3D9EA3}" dt="2021-02-09T14:09:16.175" v="840" actId="404"/>
        <pc:sldMkLst>
          <pc:docMk/>
          <pc:sldMk cId="393286071" sldId="482"/>
        </pc:sldMkLst>
        <pc:spChg chg="mod">
          <ac:chgData name="Charlotte Moss" userId="635a8712-2fa3-4fac-8927-10587cdfe00c" providerId="ADAL" clId="{9159290D-0CD1-439F-B6C7-53EA8A3D9EA3}" dt="2021-02-09T11:29:01.034" v="524" actId="20577"/>
          <ac:spMkLst>
            <pc:docMk/>
            <pc:sldMk cId="393286071" sldId="482"/>
            <ac:spMk id="4" creationId="{00000000-0000-0000-0000-000000000000}"/>
          </ac:spMkLst>
        </pc:spChg>
        <pc:spChg chg="mod">
          <ac:chgData name="Charlotte Moss" userId="635a8712-2fa3-4fac-8927-10587cdfe00c" providerId="ADAL" clId="{9159290D-0CD1-439F-B6C7-53EA8A3D9EA3}" dt="2021-02-09T14:09:16.175" v="840" actId="404"/>
          <ac:spMkLst>
            <pc:docMk/>
            <pc:sldMk cId="393286071" sldId="482"/>
            <ac:spMk id="7" creationId="{E7D76F78-96CE-0B43-AB66-B64A1E76CA07}"/>
          </ac:spMkLst>
        </pc:spChg>
      </pc:sldChg>
      <pc:sldChg chg="modSp mod">
        <pc:chgData name="Charlotte Moss" userId="635a8712-2fa3-4fac-8927-10587cdfe00c" providerId="ADAL" clId="{9159290D-0CD1-439F-B6C7-53EA8A3D9EA3}" dt="2021-02-09T11:46:43.020" v="682" actId="313"/>
        <pc:sldMkLst>
          <pc:docMk/>
          <pc:sldMk cId="2940858161" sldId="581"/>
        </pc:sldMkLst>
        <pc:spChg chg="mod">
          <ac:chgData name="Charlotte Moss" userId="635a8712-2fa3-4fac-8927-10587cdfe00c" providerId="ADAL" clId="{9159290D-0CD1-439F-B6C7-53EA8A3D9EA3}" dt="2021-02-09T11:41:52.565" v="586" actId="20577"/>
          <ac:spMkLst>
            <pc:docMk/>
            <pc:sldMk cId="2940858161" sldId="581"/>
            <ac:spMk id="4" creationId="{00000000-0000-0000-0000-000000000000}"/>
          </ac:spMkLst>
        </pc:spChg>
        <pc:spChg chg="mod">
          <ac:chgData name="Charlotte Moss" userId="635a8712-2fa3-4fac-8927-10587cdfe00c" providerId="ADAL" clId="{9159290D-0CD1-439F-B6C7-53EA8A3D9EA3}" dt="2021-02-09T11:46:43.020" v="682" actId="313"/>
          <ac:spMkLst>
            <pc:docMk/>
            <pc:sldMk cId="2940858161" sldId="581"/>
            <ac:spMk id="7" creationId="{E7D76F78-96CE-0B43-AB66-B64A1E76CA07}"/>
          </ac:spMkLst>
        </pc:spChg>
      </pc:sldChg>
      <pc:sldChg chg="add">
        <pc:chgData name="Charlotte Moss" userId="635a8712-2fa3-4fac-8927-10587cdfe00c" providerId="ADAL" clId="{9159290D-0CD1-439F-B6C7-53EA8A3D9EA3}" dt="2021-02-09T14:06:12.109" v="750"/>
        <pc:sldMkLst>
          <pc:docMk/>
          <pc:sldMk cId="1086288813" sldId="583"/>
        </pc:sldMkLst>
      </pc:sldChg>
      <pc:sldChg chg="add">
        <pc:chgData name="Charlotte Moss" userId="635a8712-2fa3-4fac-8927-10587cdfe00c" providerId="ADAL" clId="{9159290D-0CD1-439F-B6C7-53EA8A3D9EA3}" dt="2021-02-09T14:06:12.109" v="750"/>
        <pc:sldMkLst>
          <pc:docMk/>
          <pc:sldMk cId="3912488863" sldId="584"/>
        </pc:sldMkLst>
      </pc:sldChg>
      <pc:sldChg chg="add">
        <pc:chgData name="Charlotte Moss" userId="635a8712-2fa3-4fac-8927-10587cdfe00c" providerId="ADAL" clId="{9159290D-0CD1-439F-B6C7-53EA8A3D9EA3}" dt="2021-02-09T14:06:12.109" v="750"/>
        <pc:sldMkLst>
          <pc:docMk/>
          <pc:sldMk cId="1087509679" sldId="585"/>
        </pc:sldMkLst>
      </pc:sldChg>
      <pc:sldChg chg="add">
        <pc:chgData name="Charlotte Moss" userId="635a8712-2fa3-4fac-8927-10587cdfe00c" providerId="ADAL" clId="{9159290D-0CD1-439F-B6C7-53EA8A3D9EA3}" dt="2021-02-09T14:06:12.109" v="750"/>
        <pc:sldMkLst>
          <pc:docMk/>
          <pc:sldMk cId="1871190851" sldId="586"/>
        </pc:sldMkLst>
      </pc:sldChg>
      <pc:sldChg chg="add">
        <pc:chgData name="Charlotte Moss" userId="635a8712-2fa3-4fac-8927-10587cdfe00c" providerId="ADAL" clId="{9159290D-0CD1-439F-B6C7-53EA8A3D9EA3}" dt="2021-02-09T14:06:12.109" v="750"/>
        <pc:sldMkLst>
          <pc:docMk/>
          <pc:sldMk cId="3336092979" sldId="587"/>
        </pc:sldMkLst>
      </pc:sldChg>
      <pc:sldChg chg="add">
        <pc:chgData name="Charlotte Moss" userId="635a8712-2fa3-4fac-8927-10587cdfe00c" providerId="ADAL" clId="{9159290D-0CD1-439F-B6C7-53EA8A3D9EA3}" dt="2021-02-09T14:06:12.109" v="750"/>
        <pc:sldMkLst>
          <pc:docMk/>
          <pc:sldMk cId="3738446821" sldId="588"/>
        </pc:sldMkLst>
      </pc:sldChg>
      <pc:sldChg chg="add">
        <pc:chgData name="Charlotte Moss" userId="635a8712-2fa3-4fac-8927-10587cdfe00c" providerId="ADAL" clId="{9159290D-0CD1-439F-B6C7-53EA8A3D9EA3}" dt="2021-02-09T14:06:12.109" v="750"/>
        <pc:sldMkLst>
          <pc:docMk/>
          <pc:sldMk cId="2239701233" sldId="589"/>
        </pc:sldMkLst>
      </pc:sldChg>
      <pc:sldChg chg="add">
        <pc:chgData name="Charlotte Moss" userId="635a8712-2fa3-4fac-8927-10587cdfe00c" providerId="ADAL" clId="{9159290D-0CD1-439F-B6C7-53EA8A3D9EA3}" dt="2021-02-09T14:06:12.109" v="750"/>
        <pc:sldMkLst>
          <pc:docMk/>
          <pc:sldMk cId="302245364" sldId="590"/>
        </pc:sldMkLst>
      </pc:sldChg>
      <pc:sldChg chg="add">
        <pc:chgData name="Charlotte Moss" userId="635a8712-2fa3-4fac-8927-10587cdfe00c" providerId="ADAL" clId="{9159290D-0CD1-439F-B6C7-53EA8A3D9EA3}" dt="2021-02-09T14:06:12.109" v="750"/>
        <pc:sldMkLst>
          <pc:docMk/>
          <pc:sldMk cId="1460641154" sldId="591"/>
        </pc:sldMkLst>
      </pc:sldChg>
      <pc:sldChg chg="add">
        <pc:chgData name="Charlotte Moss" userId="635a8712-2fa3-4fac-8927-10587cdfe00c" providerId="ADAL" clId="{9159290D-0CD1-439F-B6C7-53EA8A3D9EA3}" dt="2021-02-09T14:06:12.109" v="750"/>
        <pc:sldMkLst>
          <pc:docMk/>
          <pc:sldMk cId="3571608538" sldId="592"/>
        </pc:sldMkLst>
      </pc:sldChg>
      <pc:sldChg chg="add">
        <pc:chgData name="Charlotte Moss" userId="635a8712-2fa3-4fac-8927-10587cdfe00c" providerId="ADAL" clId="{9159290D-0CD1-439F-B6C7-53EA8A3D9EA3}" dt="2021-02-09T14:06:12.109" v="750"/>
        <pc:sldMkLst>
          <pc:docMk/>
          <pc:sldMk cId="3410845566" sldId="5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6F27-C47F-4B0B-9291-5B28D59B59E5}" type="datetimeFigureOut">
              <a:rPr lang="en-GB" smtClean="0"/>
              <a:t>01/03/2021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1AF94-8391-482C-9B82-0C483AB94CE2}" type="slidenum">
              <a:rPr lang="en-GB" smtClean="0"/>
              <a:t>‹#›</a:t>
            </a:fld>
            <a:endParaRPr lang="en-GB"/>
          </a:p>
        </p:txBody>
      </p:sp>
    </p:spTree>
    <p:extLst>
      <p:ext uri="{BB962C8B-B14F-4D97-AF65-F5344CB8AC3E}">
        <p14:creationId xmlns:p14="http://schemas.microsoft.com/office/powerpoint/2010/main" val="3081466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reativecommons.org/licenses/by-nd/2.0/legalcod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expatica.com/de/living/family/german-baby-names-popular-german-boys-and-girls-names-1067023/"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thelocal.de/20131206/15915"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youtube.com/watch?v=KurqAmMi-bc" TargetMode="External"/><Relationship Id="rId7" Type="http://schemas.openxmlformats.org/officeDocument/2006/relationships/hyperlink" Target="https://www.youtube.com/watch?v=lS4wTuvR7Ik"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www.youtube.com/watch?v=RJauT4IM1Y8" TargetMode="External"/><Relationship Id="rId5" Type="http://schemas.openxmlformats.org/officeDocument/2006/relationships/hyperlink" Target="https://www.youtube.com/watch?v=OVSoZn66iC4" TargetMode="External"/><Relationship Id="rId4" Type="http://schemas.openxmlformats.org/officeDocument/2006/relationships/hyperlink" Target="https://www.youtube.com/watch?v=nxvJ1SIRdiI"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youtube.com/watch?v=lS4wTuvR7Ik"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youtube.com/watch?v=lS4wTuvR7Ik"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dirty="0"/>
            </a:br>
            <a:br>
              <a:rPr lang="en-GB" b="1" dirty="0"/>
            </a:br>
            <a:r>
              <a:rPr lang="en-GB" b="1" dirty="0"/>
              <a:t>Aim</a:t>
            </a:r>
            <a:r>
              <a:rPr lang="en-GB" b="1"/>
              <a:t>: To explain how the dictionary form of the verb (infinitive) relates to the third person singular form</a:t>
            </a:r>
            <a:br>
              <a:rPr lang="en-GB" dirty="0"/>
            </a:br>
            <a:br>
              <a:rPr lang="en-GB" dirty="0"/>
            </a:br>
            <a:r>
              <a:rPr lang="en-GB" b="1" dirty="0"/>
              <a:t>Procedure:</a:t>
            </a:r>
            <a:br>
              <a:rPr lang="en-GB" dirty="0"/>
            </a:br>
            <a:r>
              <a:rPr lang="en-GB"/>
              <a:t>1. Click</a:t>
            </a:r>
            <a:r>
              <a:rPr lang="en-GB" baseline="0"/>
              <a:t> to animate the explanation.</a:t>
            </a:r>
            <a:endParaRPr lang="en-GB" dirty="0"/>
          </a:p>
          <a:p>
            <a:r>
              <a:rPr lang="en-GB"/>
              <a:t>2. Check students’ understanding at each stage.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211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1 minute</a:t>
            </a:r>
            <a:br>
              <a:rPr lang="en-GB"/>
            </a:br>
            <a:br>
              <a:rPr lang="en-GB" b="1"/>
            </a:br>
            <a:r>
              <a:rPr lang="en-GB" b="1"/>
              <a:t>Aim: To provide</a:t>
            </a:r>
            <a:r>
              <a:rPr lang="en-GB" b="1" baseline="0"/>
              <a:t> production practice with the verb forms learned</a:t>
            </a:r>
            <a:br>
              <a:rPr lang="en-GB"/>
            </a:br>
            <a:br>
              <a:rPr lang="en-GB"/>
            </a:br>
            <a:r>
              <a:rPr lang="en-GB" b="1"/>
              <a:t>Procedure:</a:t>
            </a:r>
            <a:br>
              <a:rPr lang="en-GB"/>
            </a:br>
            <a:r>
              <a:rPr lang="en-GB"/>
              <a:t>1. Students must now focus on reproducing verbs in the he/she/it form. This activity</a:t>
            </a:r>
            <a:r>
              <a:rPr lang="en-GB" baseline="0"/>
              <a:t> can be done on mini whiteboards or in exercise books.</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2. Answers appear on your click.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458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4 minutes</a:t>
            </a:r>
            <a:br>
              <a:rPr lang="en-GB" dirty="0"/>
            </a:br>
            <a:br>
              <a:rPr lang="en-GB" b="1" dirty="0"/>
            </a:br>
            <a:r>
              <a:rPr lang="en-GB" b="1" dirty="0"/>
              <a:t>Aim</a:t>
            </a:r>
            <a:r>
              <a:rPr lang="en-GB" b="1"/>
              <a:t>: To practice</a:t>
            </a:r>
            <a:r>
              <a:rPr lang="en-GB" b="1" baseline="0"/>
              <a:t> making sentences using the third person singular</a:t>
            </a:r>
            <a:br>
              <a:rPr lang="en-GB" dirty="0"/>
            </a:br>
            <a:br>
              <a:rPr lang="en-GB" dirty="0"/>
            </a:br>
            <a:r>
              <a:rPr lang="en-GB" b="1" dirty="0"/>
              <a:t>Procedure:</a:t>
            </a:r>
            <a:br>
              <a:rPr lang="en-GB" dirty="0"/>
            </a:br>
            <a:r>
              <a:rPr lang="en-GB"/>
              <a:t>1. </a:t>
            </a:r>
            <a:r>
              <a:rPr lang="en-GB" baseline="0"/>
              <a:t>One pupil asks a question and the other responds with the correct pronoun and a combination that makes sense!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080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dirty="0"/>
            </a:br>
            <a:br>
              <a:rPr lang="en-GB" b="1" dirty="0"/>
            </a:br>
            <a:r>
              <a:rPr lang="en-GB" b="1" dirty="0"/>
              <a:t>Aim</a:t>
            </a:r>
            <a:r>
              <a:rPr lang="en-GB" b="1"/>
              <a:t>: To practise</a:t>
            </a:r>
            <a:r>
              <a:rPr lang="en-GB" b="1" baseline="0"/>
              <a:t> writing sentences using the third person singular</a:t>
            </a:r>
            <a:br>
              <a:rPr lang="en-GB" dirty="0"/>
            </a:br>
            <a:br>
              <a:rPr lang="en-GB" dirty="0"/>
            </a:br>
            <a:r>
              <a:rPr lang="en-GB" b="1" dirty="0"/>
              <a:t>Procedure:</a:t>
            </a:r>
            <a:br>
              <a:rPr lang="en-GB" dirty="0"/>
            </a:br>
            <a:r>
              <a:rPr lang="en-GB"/>
              <a:t>1.</a:t>
            </a:r>
            <a:r>
              <a:rPr lang="en-GB" baseline="0"/>
              <a:t> Students must change the infinitive into the he/she form of the verb and combine it with an item of vocabulary, making the necessary additions to make it make complete sense.</a:t>
            </a:r>
          </a:p>
          <a:p>
            <a:r>
              <a:rPr lang="en-GB" baseline="0"/>
              <a:t>2. Students could use mini-whiteboards to enable teachers to check accuracy and students to edit quickly if necessary.</a:t>
            </a:r>
          </a:p>
          <a:p>
            <a:r>
              <a:rPr lang="en-GB" baseline="0"/>
              <a:t>3. Teacher can cue each ‘round’ of single sentence production by asking ‘Was macht Mia?’ or ‘Was macht Wolfgang?’ to check knowledge or ‘er’ and ‘sie’.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499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448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dirty="0"/>
            </a:br>
            <a:br>
              <a:rPr lang="en-GB" b="1" dirty="0"/>
            </a:br>
            <a:r>
              <a:rPr lang="en-GB" b="1" dirty="0"/>
              <a:t>Aim</a:t>
            </a:r>
            <a:r>
              <a:rPr lang="en-GB" b="1"/>
              <a:t>: To practise sentence formation using the first and third person</a:t>
            </a:r>
            <a:r>
              <a:rPr lang="en-GB" b="1" baseline="0"/>
              <a:t> singular forms of the verb</a:t>
            </a:r>
            <a:endParaRPr lang="en-GB" baseline="0"/>
          </a:p>
          <a:p>
            <a:r>
              <a:rPr lang="en-GB" b="1" baseline="0"/>
              <a:t>Note: Most verb forms can go with more than one option.</a:t>
            </a:r>
          </a:p>
          <a:p>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r>
              <a:rPr lang="en-GB" b="1" dirty="0"/>
              <a:t>:</a:t>
            </a:r>
            <a:br>
              <a:rPr lang="en-GB" dirty="0"/>
            </a:br>
            <a:r>
              <a:rPr lang="en-GB"/>
              <a:t>1.</a:t>
            </a:r>
            <a:r>
              <a:rPr lang="en-GB" baseline="0"/>
              <a:t> Partner A: Creates an English sentence that can be made from a combination of the options given (using grammatical knowledge of verb endings, and lexical knowledge of vocabulary provided). S/he tries to use each verb and each item in the circle once. S/he crosses them off on his/her sheet to keep track. When s/he runs out of possible combinations, partners swap roles.</a:t>
            </a:r>
            <a:br>
              <a:rPr lang="en-GB" baseline="0"/>
            </a:br>
            <a:r>
              <a:rPr lang="en-GB" b="0"/>
              <a:t>2.</a:t>
            </a:r>
            <a:r>
              <a:rPr lang="en-GB" b="0" baseline="0"/>
              <a:t> Partner B: Translates the sentence into German (developing speed of retrieval and word production / pronunciation). </a:t>
            </a:r>
            <a:r>
              <a:rPr lang="en-GB" b="0"/>
              <a:t>Differentiation: If vocabulary is already well known, Partner B can challenge him/herself to produce the sentences without reference to the sheet.</a:t>
            </a:r>
          </a:p>
          <a:p>
            <a:r>
              <a:rPr lang="en-GB" b="0"/>
              <a:t>3. Plenary: Teachers </a:t>
            </a:r>
            <a:r>
              <a:rPr lang="en-GB"/>
              <a:t>can use this slide to create</a:t>
            </a:r>
            <a:r>
              <a:rPr lang="en-GB" baseline="0"/>
              <a:t> sentences in English for students to translate into German on mini whiteboards.</a:t>
            </a:r>
            <a:br>
              <a:rPr lang="en-GB" baseline="0"/>
            </a:br>
            <a:r>
              <a:rPr lang="en-GB" baseline="0"/>
              <a:t>(Alternatively, students can volunteer English sentences for the class to write in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4. </a:t>
            </a:r>
            <a:r>
              <a:rPr lang="en-GB" baseline="0"/>
              <a:t>Additional, more challenging plenary on the following slide.</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656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dirty="0"/>
            </a:br>
            <a:br>
              <a:rPr lang="en-GB" b="1" dirty="0"/>
            </a:br>
            <a:r>
              <a:rPr lang="en-GB" b="1" dirty="0"/>
              <a:t>Aim</a:t>
            </a:r>
            <a:r>
              <a:rPr lang="en-GB" b="1"/>
              <a:t>: T</a:t>
            </a:r>
            <a:r>
              <a:rPr lang="en-GB" b="1" baseline="0"/>
              <a:t>o develop productive/mechanical fluency, focusing almost exclusively on this single SSC [ie].</a:t>
            </a:r>
            <a:br>
              <a:rPr lang="en-GB" b="1" baseline="0"/>
            </a:br>
            <a:br>
              <a:rPr lang="en-GB" dirty="0"/>
            </a:br>
            <a:r>
              <a:rPr lang="en-GB" b="1" dirty="0"/>
              <a:t>Procedure:</a:t>
            </a:r>
            <a:br>
              <a:rPr lang="en-GB" dirty="0"/>
            </a:br>
            <a:r>
              <a:rPr lang="en-GB"/>
              <a:t>1. </a:t>
            </a:r>
            <a:r>
              <a:rPr lang="en-GB" baseline="0"/>
              <a:t>There are two recordings of this tongue twister – one slower, one faster.</a:t>
            </a:r>
          </a:p>
          <a:p>
            <a:r>
              <a:rPr lang="en-GB"/>
              <a:t>2. Click on the top button to play the slower version; the</a:t>
            </a:r>
            <a:r>
              <a:rPr lang="en-GB" baseline="0"/>
              <a:t> bottom button plays the faster one.</a:t>
            </a:r>
            <a:endParaRPr lang="en-GB" dirty="0"/>
          </a:p>
          <a:p>
            <a:r>
              <a:rPr lang="en-GB"/>
              <a:t>3.</a:t>
            </a:r>
            <a:r>
              <a:rPr lang="en-GB" baseline="0"/>
              <a:t> Draw out with students the difference between the noun ‘flies’ and the verb ‘fly’ – i.e., the capital letter.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a:br>
            <a:r>
              <a:rPr lang="de-DE" sz="1200"/>
              <a:t>Wenn  Fliegen  hinter  Fliegen  fliegen,  </a:t>
            </a:r>
            <a:br>
              <a:rPr lang="de-DE" sz="1200"/>
            </a:br>
            <a:r>
              <a:rPr lang="de-DE" sz="1200"/>
              <a:t>fliegen  Fliegen  Fliegen  nach.</a:t>
            </a: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a:t>Translation: </a:t>
            </a:r>
            <a:br>
              <a:rPr lang="en-GB"/>
            </a:br>
            <a:r>
              <a:rPr lang="en-GB"/>
              <a:t>When flies behind flies fly,</a:t>
            </a:r>
            <a:br>
              <a:rPr lang="en-GB"/>
            </a:br>
            <a:r>
              <a:rPr lang="en-GB"/>
              <a:t>fly flies after flies.</a:t>
            </a:r>
          </a:p>
          <a:p>
            <a:endParaRPr lang="en-GB"/>
          </a:p>
          <a:p>
            <a:r>
              <a:rPr lang="en-GB">
                <a:hlinkClick r:id="rId3"/>
              </a:rPr>
              <a:t>https://creativecommons.org/licenses/by-nd/2.0/legalcode</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a:br>
            <a:r>
              <a:rPr lang="en-GB" baseline="0"/>
              <a:t>fliegen [930]; die Fliege [&gt;5000]; hinter [288]; nach [38]; wenn [43]</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a:br>
            <a:br>
              <a:rPr lang="en-GB" b="1"/>
            </a:br>
            <a:r>
              <a:rPr lang="en-GB" b="1"/>
              <a:t>Aim: To focus</a:t>
            </a:r>
            <a:r>
              <a:rPr lang="en-GB" b="1" baseline="0"/>
              <a:t> on the following </a:t>
            </a:r>
            <a:r>
              <a:rPr lang="de-DE" sz="1200" b="1" kern="1200" baseline="0">
                <a:solidFill>
                  <a:schemeClr val="tx1"/>
                </a:solidFill>
                <a:effectLst/>
                <a:latin typeface="+mn-lt"/>
                <a:ea typeface="+mn-ea"/>
                <a:cs typeface="+mn-cs"/>
              </a:rPr>
              <a:t>SSCs: Z – IE – long E – short E</a:t>
            </a:r>
            <a:br>
              <a:rPr lang="de-DE" sz="1200" b="1" kern="1200">
                <a:solidFill>
                  <a:schemeClr val="tx1"/>
                </a:solidFill>
                <a:effectLst/>
                <a:latin typeface="+mn-lt"/>
                <a:ea typeface="+mn-ea"/>
                <a:cs typeface="+mn-cs"/>
              </a:rPr>
            </a:br>
            <a:br>
              <a:rPr lang="en-GB"/>
            </a:br>
            <a:r>
              <a:rPr lang="en-GB" b="1"/>
              <a:t>Procedure:</a:t>
            </a:r>
            <a:br>
              <a:rPr lang="en-GB"/>
            </a:br>
            <a:r>
              <a:rPr lang="en-GB"/>
              <a:t>1. </a:t>
            </a:r>
            <a:r>
              <a:rPr lang="en-GB" baseline="0"/>
              <a:t>There are two recordings of this tongue twister – one slower, one faster.</a:t>
            </a:r>
          </a:p>
          <a:p>
            <a:r>
              <a:rPr lang="en-GB"/>
              <a:t>2. Click on the top button to play the slower version; the</a:t>
            </a:r>
            <a:r>
              <a:rPr lang="en-GB" baseline="0"/>
              <a:t> bottom button plays the faster one.</a:t>
            </a:r>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Transcript:</a:t>
            </a:r>
            <a:br>
              <a:rPr lang="en-GB"/>
            </a:br>
            <a:r>
              <a:rPr lang="de-DE" sz="1200" kern="1200">
                <a:solidFill>
                  <a:schemeClr val="tx1"/>
                </a:solidFill>
                <a:effectLst/>
                <a:latin typeface="+mn-lt"/>
                <a:ea typeface="+mn-ea"/>
                <a:cs typeface="+mn-cs"/>
              </a:rPr>
              <a:t>Am zehnten um zehn Uhr zehn ziehen zehn Ziegen zehn Zentner Zucker zum Zoo.</a:t>
            </a:r>
            <a:br>
              <a:rPr lang="de-DE" sz="1200" kern="1200">
                <a:solidFill>
                  <a:schemeClr val="tx1"/>
                </a:solidFill>
                <a:effectLst/>
                <a:latin typeface="+mn-lt"/>
                <a:ea typeface="+mn-ea"/>
                <a:cs typeface="+mn-cs"/>
              </a:rPr>
            </a:br>
            <a:br>
              <a:rPr lang="en-GB"/>
            </a:br>
            <a:r>
              <a:rPr lang="de-DE" sz="1200" kern="1200">
                <a:solidFill>
                  <a:schemeClr val="tx1"/>
                </a:solidFill>
                <a:effectLst/>
                <a:latin typeface="+mn-lt"/>
                <a:ea typeface="+mn-ea"/>
                <a:cs typeface="+mn-cs"/>
              </a:rPr>
              <a:t>Translation: On the 10th at ten</a:t>
            </a:r>
            <a:r>
              <a:rPr lang="de-DE" sz="1200" kern="1200" baseline="0">
                <a:solidFill>
                  <a:schemeClr val="tx1"/>
                </a:solidFill>
                <a:effectLst/>
                <a:latin typeface="+mn-lt"/>
                <a:ea typeface="+mn-ea"/>
                <a:cs typeface="+mn-cs"/>
              </a:rPr>
              <a:t> past ten pull ten goats ten hundredweight of sugar to the zoo.</a:t>
            </a:r>
            <a:br>
              <a:rPr lang="de-DE" sz="1200" kern="1200" baseline="0">
                <a:solidFill>
                  <a:schemeClr val="tx1"/>
                </a:solidFill>
                <a:effectLst/>
                <a:latin typeface="+mn-lt"/>
                <a:ea typeface="+mn-ea"/>
                <a:cs typeface="+mn-cs"/>
              </a:rPr>
            </a:br>
            <a:br>
              <a:rPr lang="en-GB"/>
            </a:br>
            <a:r>
              <a:rPr lang="en-GB" b="1" baseline="0"/>
              <a:t>Word frequency (1 is the most frequent word in German): </a:t>
            </a:r>
            <a:br>
              <a:rPr lang="en-GB" baseline="0"/>
            </a:br>
            <a:r>
              <a:rPr lang="de-DE" sz="1200" kern="1200">
                <a:solidFill>
                  <a:schemeClr val="tx1"/>
                </a:solidFill>
                <a:effectLst/>
                <a:latin typeface="+mn-lt"/>
                <a:ea typeface="+mn-ea"/>
                <a:cs typeface="+mn-cs"/>
              </a:rPr>
              <a:t>an</a:t>
            </a:r>
            <a:r>
              <a:rPr lang="de-DE" sz="1200" kern="1200" baseline="0">
                <a:solidFill>
                  <a:schemeClr val="tx1"/>
                </a:solidFill>
                <a:effectLst/>
                <a:latin typeface="+mn-lt"/>
                <a:ea typeface="+mn-ea"/>
                <a:cs typeface="+mn-cs"/>
              </a:rPr>
              <a:t> [19]; zehn [314]; um [47]; Uhr [349]; ziehen [266]; Ziege [&gt;4037]; Zentner [&gt;4037]; Zucker [3823]; zu [6]; Zoo [&gt;4037]</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a:br>
            <a:r>
              <a:rPr lang="en-GB" i="1"/>
              <a:t>Source:  Jones, R.L. &amp; Tschirner,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r>
              <a:rPr lang="en-GB"/>
              <a:t>Images</a:t>
            </a:r>
            <a:br>
              <a:rPr lang="en-GB"/>
            </a:br>
            <a:r>
              <a:rPr lang="en-GB"/>
              <a:t>www.pixabay.com</a:t>
            </a:r>
            <a:r>
              <a:rPr lang="en-GB" baseline="0"/>
              <a:t> </a:t>
            </a:r>
            <a:br>
              <a:rPr lang="en-GB" baseline="0"/>
            </a:br>
            <a:r>
              <a:rPr lang="en-GB" baseline="0"/>
              <a:t>Except: </a:t>
            </a:r>
            <a:br>
              <a:rPr lang="en-GB" baseline="0"/>
            </a:br>
            <a:r>
              <a:rPr lang="en-GB" baseline="0"/>
              <a:t>Zoo sign</a:t>
            </a:r>
          </a:p>
          <a:p>
            <a:r>
              <a:rPr lang="en-GB"/>
              <a:t>Modified by Antti Palsola (Apalsola) [Public domain]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br>
              <a:rPr lang="en-GB"/>
            </a:br>
            <a:endParaRPr lang="en-GB"/>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640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dirty="0"/>
            </a:br>
            <a:br>
              <a:rPr lang="en-GB" b="1" dirty="0"/>
            </a:br>
            <a:r>
              <a:rPr lang="en-GB" b="1" dirty="0"/>
              <a:t>Aim</a:t>
            </a:r>
            <a:r>
              <a:rPr lang="en-GB" b="1"/>
              <a:t>: </a:t>
            </a:r>
            <a:r>
              <a:rPr lang="en-GB"/>
              <a:t>This is a phonics recap of long and short /o/ and /i/. These German names consist of these sounds together with previously studied SSCs and transferable consonants, with the exception of /j/ in </a:t>
            </a:r>
            <a:r>
              <a:rPr lang="en-GB" b="1"/>
              <a:t>J</a:t>
            </a:r>
            <a:r>
              <a:rPr lang="en-GB" b="0"/>
              <a:t>onas and /s/ in </a:t>
            </a:r>
            <a:r>
              <a:rPr lang="en-GB" b="1"/>
              <a:t>S</a:t>
            </a:r>
            <a:r>
              <a:rPr lang="en-GB" b="0"/>
              <a:t>ofia.</a:t>
            </a:r>
            <a:r>
              <a:rPr lang="en-GB"/>
              <a:t> </a:t>
            </a:r>
          </a:p>
          <a:p>
            <a:r>
              <a:rPr lang="en-GB" b="1"/>
              <a:t>Note:</a:t>
            </a:r>
            <a:r>
              <a:rPr lang="en-GB" b="1" baseline="0"/>
              <a:t> </a:t>
            </a:r>
            <a:r>
              <a:rPr lang="en-GB"/>
              <a:t>Students may be interested to know that these are taken from the list of most popular German baby names 2016: </a:t>
            </a:r>
            <a:r>
              <a:rPr lang="en-GB">
                <a:hlinkClick r:id="rId3"/>
              </a:rPr>
              <a:t>https://www.expatica.com/de/living/family/german-baby-names-popular-german-boys-and-girls-names-1067023</a:t>
            </a:r>
            <a:endParaRPr lang="en-GB"/>
          </a:p>
          <a:p>
            <a:br>
              <a:rPr lang="en-GB" dirty="0"/>
            </a:br>
            <a:r>
              <a:rPr lang="en-GB" b="1" dirty="0"/>
              <a:t>Procedure:</a:t>
            </a:r>
            <a:br>
              <a:rPr lang="en-GB" dirty="0"/>
            </a:br>
            <a:r>
              <a:rPr lang="en-GB"/>
              <a:t>1. Teacher reads</a:t>
            </a:r>
            <a:r>
              <a:rPr lang="en-GB" baseline="0"/>
              <a:t> the names and students identify if they are long or short vowels.</a:t>
            </a:r>
            <a:endParaRPr lang="en-GB"/>
          </a:p>
          <a:p>
            <a:r>
              <a:rPr lang="en-GB"/>
              <a:t>2.</a:t>
            </a:r>
            <a:r>
              <a:rPr lang="en-GB" baseline="0"/>
              <a:t> </a:t>
            </a:r>
            <a:r>
              <a:rPr lang="en-GB"/>
              <a:t>If the class have German names, they should at this point identify any long or short vowels they contain.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132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a:t>
            </a:r>
            <a:r>
              <a:rPr lang="en-GB" b="1" baseline="0"/>
              <a:t> </a:t>
            </a:r>
            <a:r>
              <a:rPr lang="en-GB" b="1"/>
              <a:t>minutes</a:t>
            </a:r>
            <a:br>
              <a:rPr lang="en-GB"/>
            </a:br>
            <a:br>
              <a:rPr lang="en-GB" b="1"/>
            </a:br>
            <a:r>
              <a:rPr lang="en-GB" b="1"/>
              <a:t>Aim: To practise recognising the verbs in a text (reading)</a:t>
            </a:r>
          </a:p>
          <a:p>
            <a:br>
              <a:rPr lang="en-GB" b="1"/>
            </a:br>
            <a:r>
              <a:rPr lang="en-GB" b="1"/>
              <a:t>Procedure:</a:t>
            </a:r>
            <a:br>
              <a:rPr lang="en-GB"/>
            </a:br>
            <a:r>
              <a:rPr lang="en-GB"/>
              <a:t>1. </a:t>
            </a:r>
            <a:r>
              <a:rPr lang="en-GB" baseline="0"/>
              <a:t>Students identify all examples of verbs. They can do this by circling/underlining on a printed copy, or by writing a list in their workbooks.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2.</a:t>
            </a:r>
            <a:r>
              <a:rPr lang="en-GB" b="0" baseline="0"/>
              <a:t> </a:t>
            </a:r>
            <a:r>
              <a:rPr lang="en-GB" i="0" baseline="0"/>
              <a:t>Remind students that the verbs could occur in the </a:t>
            </a:r>
            <a:r>
              <a:rPr lang="en-GB" b="1" i="0" baseline="0"/>
              <a:t>short form </a:t>
            </a:r>
            <a:r>
              <a:rPr lang="en-GB" b="0" i="0" baseline="0"/>
              <a:t>(ending in </a:t>
            </a:r>
            <a:r>
              <a:rPr lang="en-GB" b="1" i="0" baseline="0"/>
              <a:t>–e, -st</a:t>
            </a:r>
            <a:r>
              <a:rPr lang="en-GB" b="0" i="0" baseline="0"/>
              <a:t> or </a:t>
            </a:r>
            <a:r>
              <a:rPr lang="en-GB" b="1" i="0" baseline="0"/>
              <a:t>–t</a:t>
            </a:r>
            <a:r>
              <a:rPr lang="en-GB" b="0" i="0" baseline="0"/>
              <a:t>) or the </a:t>
            </a:r>
            <a:r>
              <a:rPr lang="en-GB" b="1" i="0" baseline="0"/>
              <a:t>long form</a:t>
            </a:r>
            <a:r>
              <a:rPr lang="en-GB" b="0" i="0" baseline="0"/>
              <a:t> (</a:t>
            </a:r>
            <a:r>
              <a:rPr lang="en-GB" b="1" i="0" baseline="0"/>
              <a:t>-en</a:t>
            </a:r>
            <a:r>
              <a:rPr lang="en-GB" b="0" i="0" baseline="0"/>
              <a:t>), and that </a:t>
            </a:r>
            <a:r>
              <a:rPr lang="en-GB" b="0" i="1" baseline="0"/>
              <a:t>haben</a:t>
            </a:r>
            <a:r>
              <a:rPr lang="en-GB" b="0" i="0" baseline="0"/>
              <a:t> and </a:t>
            </a:r>
            <a:r>
              <a:rPr lang="en-GB" b="0" i="1" baseline="0"/>
              <a:t>sein</a:t>
            </a:r>
            <a:r>
              <a:rPr lang="en-GB" b="0" i="0" baseline="0"/>
              <a:t> are also verbs. </a:t>
            </a:r>
            <a:r>
              <a:rPr lang="en-GB" baseline="0"/>
              <a:t>All verbs included are </a:t>
            </a:r>
            <a:r>
              <a:rPr lang="en-GB" b="1" baseline="0"/>
              <a:t>regular in the present tense</a:t>
            </a:r>
            <a:r>
              <a:rPr lang="en-GB" b="0" baseline="0"/>
              <a:t>, with the exception of </a:t>
            </a:r>
            <a:r>
              <a:rPr lang="en-GB" b="0" i="1" baseline="0"/>
              <a:t>haben </a:t>
            </a:r>
            <a:r>
              <a:rPr lang="en-GB" b="0" i="0" baseline="0"/>
              <a:t>and </a:t>
            </a:r>
            <a:r>
              <a:rPr lang="en-GB" b="0" i="1" baseline="0"/>
              <a:t>sein </a:t>
            </a:r>
            <a:r>
              <a:rPr lang="en-GB" b="0" i="0" baseline="0"/>
              <a:t>which students have learned.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3.</a:t>
            </a:r>
            <a:r>
              <a:rPr lang="en-GB" baseline="0"/>
              <a:t> </a:t>
            </a:r>
            <a:r>
              <a:rPr lang="en-GB" i="0" baseline="0"/>
              <a:t>All the verbs are highlighted in one go upon clicking the mouse.</a:t>
            </a:r>
          </a:p>
          <a:p>
            <a:endParaRPr lang="en-GB"/>
          </a:p>
          <a:p>
            <a:r>
              <a:rPr lang="en-GB" b="1" i="0" baseline="0"/>
              <a:t>Notes:</a:t>
            </a:r>
          </a:p>
          <a:p>
            <a:r>
              <a:rPr lang="en-GB" b="0" i="0" baseline="0"/>
              <a:t>1) The majority of these verbs have been encountered before, but seven </a:t>
            </a:r>
            <a:r>
              <a:rPr lang="en-GB" b="1" i="0" baseline="0"/>
              <a:t>unfamiliar high-frequency verbs </a:t>
            </a:r>
            <a:r>
              <a:rPr lang="en-GB" b="0" i="0" baseline="0"/>
              <a:t>are included in preparation for the dictionary work on the next slide: </a:t>
            </a:r>
          </a:p>
          <a:p>
            <a:r>
              <a:rPr lang="en-GB" b="1" i="0" baseline="0"/>
              <a:t>bleiben</a:t>
            </a:r>
            <a:r>
              <a:rPr lang="en-GB" b="0" i="0" baseline="0"/>
              <a:t> [112]; </a:t>
            </a:r>
            <a:r>
              <a:rPr lang="en-GB" b="1" i="0" baseline="0"/>
              <a:t>scheinen</a:t>
            </a:r>
            <a:r>
              <a:rPr lang="en-GB" b="0" i="0" baseline="0"/>
              <a:t> [276]; </a:t>
            </a:r>
            <a:r>
              <a:rPr lang="en-GB" b="1" i="0" baseline="0"/>
              <a:t>besuchen</a:t>
            </a:r>
            <a:r>
              <a:rPr lang="en-GB" b="0" i="0" baseline="0"/>
              <a:t> [703]; </a:t>
            </a:r>
            <a:r>
              <a:rPr lang="en-GB" b="1" i="0" baseline="0"/>
              <a:t>einkaufen</a:t>
            </a:r>
            <a:r>
              <a:rPr lang="en-GB" b="0" i="0" baseline="0"/>
              <a:t> [1789]; </a:t>
            </a:r>
            <a:r>
              <a:rPr lang="en-GB" b="1" i="0" baseline="0"/>
              <a:t>schwimmen</a:t>
            </a:r>
            <a:r>
              <a:rPr lang="en-GB" b="0" i="0" baseline="0"/>
              <a:t> [1832]; </a:t>
            </a:r>
            <a:r>
              <a:rPr lang="en-GB" b="1" i="0" baseline="0"/>
              <a:t>zeichnen</a:t>
            </a:r>
            <a:r>
              <a:rPr lang="en-GB" b="0" i="0" baseline="0"/>
              <a:t> [1808]; </a:t>
            </a:r>
            <a:r>
              <a:rPr lang="en-GB" b="1" i="0" baseline="0"/>
              <a:t>lieben</a:t>
            </a:r>
            <a:r>
              <a:rPr lang="en-GB" b="0" i="0" baseline="0"/>
              <a:t> [816].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2)In terms of other unfamiliar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a/ </a:t>
            </a:r>
            <a:r>
              <a:rPr lang="en-GB"/>
              <a:t>Students have not met</a:t>
            </a:r>
            <a:r>
              <a:rPr lang="en-GB" baseline="0"/>
              <a:t> </a:t>
            </a:r>
            <a:r>
              <a:rPr lang="en-GB" i="1" baseline="0"/>
              <a:t>Tagebuch</a:t>
            </a:r>
            <a:r>
              <a:rPr lang="en-GB" i="0" baseline="0"/>
              <a:t>, but they know ‘</a:t>
            </a:r>
            <a:r>
              <a:rPr lang="en-GB" i="1" baseline="0"/>
              <a:t>Tag</a:t>
            </a:r>
            <a:r>
              <a:rPr lang="en-GB" i="0" baseline="0"/>
              <a:t>’ and ‘</a:t>
            </a:r>
            <a:r>
              <a:rPr lang="en-GB" i="1" baseline="0"/>
              <a:t>Buch</a:t>
            </a:r>
            <a:r>
              <a:rPr lang="en-GB" i="0" baseline="0"/>
              <a:t>’. This is a good opportunity to introduce students to the concept of compounds. Teacher to explain that as students know the gender of </a:t>
            </a:r>
            <a:r>
              <a:rPr lang="en-GB" i="1" baseline="0"/>
              <a:t>Buch</a:t>
            </a:r>
            <a:r>
              <a:rPr lang="en-GB" i="0" baseline="0"/>
              <a:t>, they also know the gender of any word ending in </a:t>
            </a:r>
            <a:r>
              <a:rPr lang="en-GB" i="1" baseline="0"/>
              <a:t>Buch</a:t>
            </a:r>
            <a:r>
              <a:rPr lang="en-GB" i="0" baseline="0"/>
              <a:t>, as the gender of compound nouns agrees with the final stem. Same with </a:t>
            </a:r>
            <a:r>
              <a:rPr lang="en-GB" i="1" baseline="0"/>
              <a:t>Traumwoche. </a:t>
            </a:r>
            <a:r>
              <a:rPr lang="en-GB" i="0" baseline="0"/>
              <a:t>Teachers to ensure that Tagebuch and Traumwoche are understood by students before starting the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b/ </a:t>
            </a:r>
            <a:r>
              <a:rPr lang="en-GB" i="1" baseline="0"/>
              <a:t>Sonne, Limonade, Bonbons, beste </a:t>
            </a:r>
            <a:r>
              <a:rPr lang="en-GB" i="0" baseline="0"/>
              <a:t>and </a:t>
            </a:r>
            <a:r>
              <a:rPr lang="en-GB" i="1" baseline="0"/>
              <a:t>Fotos</a:t>
            </a:r>
            <a:r>
              <a:rPr lang="en-GB" i="0" baseline="0"/>
              <a:t> are all new words, but can be inferred from the English translations.</a:t>
            </a:r>
          </a:p>
          <a:p>
            <a:r>
              <a:rPr lang="en-GB" i="0" baseline="0"/>
              <a:t>c/ Teacher to point out the convention for writing dates – with a full stop after the number.</a:t>
            </a:r>
          </a:p>
          <a:p>
            <a:r>
              <a:rPr lang="en-GB" i="0" baseline="0"/>
              <a:t>d/ Mark Forster – a German singer/songwriter and TV personality.</a:t>
            </a:r>
          </a:p>
          <a:p>
            <a:endParaRPr lang="en-GB" i="0" baseline="0"/>
          </a:p>
          <a:p>
            <a:endParaRPr lang="en-GB" i="0" baseline="0"/>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840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10 minutes</a:t>
            </a:r>
            <a:br>
              <a:rPr lang="en-GB"/>
            </a:br>
            <a:br>
              <a:rPr lang="en-GB" b="1"/>
            </a:br>
            <a:r>
              <a:rPr lang="en-GB" b="1"/>
              <a:t>Aim: </a:t>
            </a:r>
            <a:r>
              <a:rPr lang="en-GB" b="1" baseline="0"/>
              <a:t>To provide practice in the use of dictionaries to look up unfamiliar verbs</a:t>
            </a:r>
            <a:endParaRPr lang="en-GB" b="1"/>
          </a:p>
          <a:p>
            <a:br>
              <a:rPr lang="en-GB" b="1"/>
            </a:br>
            <a:r>
              <a:rPr lang="en-GB" b="1"/>
              <a:t>Procedure:</a:t>
            </a:r>
            <a:br>
              <a:rPr lang="en-GB"/>
            </a:br>
            <a:r>
              <a:rPr lang="en-GB"/>
              <a:t>1. </a:t>
            </a:r>
            <a:r>
              <a:rPr lang="en-GB" baseline="0"/>
              <a:t>Tell students that they have already learnt the meanings of 20 of the 28 verbs in this text, but that some new verbs have been included, which they might need to look up.</a:t>
            </a:r>
          </a:p>
          <a:p>
            <a:r>
              <a:rPr lang="en-GB" b="0"/>
              <a:t>2.</a:t>
            </a:r>
            <a:r>
              <a:rPr lang="en-GB" b="0" baseline="0"/>
              <a:t> </a:t>
            </a:r>
            <a:r>
              <a:rPr lang="en-GB" baseline="0"/>
              <a:t>As a reminder, elicit the process that they would need to go to to find the meaning of ‘bleibe’ in the dictionary, i.e. remove the ending –e, add –en, to form the infinitive –bleiben, then look up its meaning in the dictionary.</a:t>
            </a:r>
          </a:p>
          <a:p>
            <a:r>
              <a:rPr lang="en-GB" baseline="0"/>
              <a:t>3. Also remind students of the </a:t>
            </a:r>
            <a:r>
              <a:rPr lang="en-GB" b="1" baseline="0"/>
              <a:t>word order rules</a:t>
            </a:r>
            <a:r>
              <a:rPr lang="en-GB" b="0" baseline="0"/>
              <a:t> discussed in the ‘building blocks’ section of the previous lesson – where does the adverb go?</a:t>
            </a:r>
            <a:endParaRPr lang="en-GB"/>
          </a:p>
          <a:p>
            <a:r>
              <a:rPr lang="en-GB"/>
              <a:t>4.</a:t>
            </a:r>
            <a:r>
              <a:rPr lang="en-GB" baseline="0"/>
              <a:t> Students can attempt this translation individually at first, and then compare translations with a partner.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549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a:br>
            <a:br>
              <a:rPr lang="en-GB" b="1"/>
            </a:br>
            <a:r>
              <a:rPr lang="en-GB" b="1"/>
              <a:t>Aim: </a:t>
            </a:r>
            <a:r>
              <a:rPr lang="en-GB" b="1" baseline="0"/>
              <a:t>To provide suggested English sentences for the second half of the translation exercise on the previous slide</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This is answer slide 2 of 2.</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a:br>
            <a:r>
              <a:rPr lang="en-GB" b="1"/>
              <a:t>Procedure:</a:t>
            </a:r>
            <a:br>
              <a:rPr lang="en-GB"/>
            </a:br>
            <a:r>
              <a:rPr lang="en-GB"/>
              <a:t>1. </a:t>
            </a:r>
            <a:r>
              <a:rPr lang="en-GB" baseline="0"/>
              <a:t>The suggested English sentences appear one by one on clicks.</a:t>
            </a:r>
            <a:endParaRPr lang="en-GB"/>
          </a:p>
          <a:p>
            <a:r>
              <a:rPr lang="en-GB"/>
              <a:t>2. Teacher can present these suggested</a:t>
            </a:r>
            <a:r>
              <a:rPr lang="en-GB" baseline="0"/>
              <a:t> translations after eliciting suggestions from students. </a:t>
            </a:r>
          </a:p>
          <a:p>
            <a:r>
              <a:rPr lang="en-GB" b="0" baseline="0"/>
              <a:t>3. </a:t>
            </a:r>
            <a:r>
              <a:rPr lang="en-GB" baseline="0"/>
              <a:t>Teacher may wish to collect ideas from the class and come up with a class translation on the board instead.</a:t>
            </a:r>
          </a:p>
          <a:p>
            <a:r>
              <a:rPr lang="en-GB" b="0"/>
              <a:t>4. </a:t>
            </a:r>
            <a:r>
              <a:rPr lang="en-GB" baseline="0"/>
              <a:t>Teacher to stress that there could be several solutions, and to encourage and praise structurally sound alternative suggestions.</a:t>
            </a:r>
          </a:p>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994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10</a:t>
            </a:r>
            <a:r>
              <a:rPr lang="en-GB" b="1" baseline="0"/>
              <a:t> </a:t>
            </a:r>
            <a:r>
              <a:rPr lang="en-GB" b="1"/>
              <a:t>minutes</a:t>
            </a:r>
            <a:br>
              <a:rPr lang="en-GB"/>
            </a:br>
            <a:br>
              <a:rPr lang="en-GB" b="1"/>
            </a:br>
            <a:r>
              <a:rPr lang="en-GB" b="1"/>
              <a:t>Aim: To practise</a:t>
            </a:r>
            <a:r>
              <a:rPr lang="en-GB" b="1" baseline="0"/>
              <a:t> changing verbs and pronouns from 1</a:t>
            </a:r>
            <a:r>
              <a:rPr lang="en-GB" b="1" baseline="30000"/>
              <a:t>st</a:t>
            </a:r>
            <a:r>
              <a:rPr lang="en-GB" b="1" baseline="0"/>
              <a:t> to 3</a:t>
            </a:r>
            <a:r>
              <a:rPr lang="en-GB" b="1" baseline="30000"/>
              <a:t>rd</a:t>
            </a:r>
            <a:r>
              <a:rPr lang="en-GB" b="1" baseline="0"/>
              <a:t> person, and vice versa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a:t>Note: This is</a:t>
            </a:r>
            <a:r>
              <a:rPr lang="en-GB" b="1" baseline="0"/>
              <a:t> intended as </a:t>
            </a:r>
            <a:r>
              <a:rPr lang="en-GB" b="1"/>
              <a:t>an additional task, time permitting / extension / homework</a:t>
            </a:r>
          </a:p>
          <a:p>
            <a:endParaRPr lang="en-GB" b="1"/>
          </a:p>
          <a:p>
            <a:r>
              <a:rPr lang="en-GB" b="1"/>
              <a:t>Procedure:</a:t>
            </a:r>
            <a:br>
              <a:rPr lang="en-GB"/>
            </a:br>
            <a:r>
              <a:rPr lang="en-GB"/>
              <a:t>1. Students</a:t>
            </a:r>
            <a:r>
              <a:rPr lang="en-GB" baseline="0"/>
              <a:t> write a list of the verb changes which are necessary when talking in the third person.</a:t>
            </a:r>
            <a:endParaRPr lang="en-GB"/>
          </a:p>
          <a:p>
            <a:r>
              <a:rPr lang="en-GB" b="0"/>
              <a:t>2.</a:t>
            </a:r>
            <a:r>
              <a:rPr lang="en-GB" b="0" baseline="0"/>
              <a:t> </a:t>
            </a:r>
            <a:r>
              <a:rPr lang="en-GB" baseline="0"/>
              <a:t>Teacher to acknowledge that Mia/</a:t>
            </a:r>
            <a:r>
              <a:rPr lang="en-GB" i="1" baseline="0"/>
              <a:t>sie</a:t>
            </a:r>
            <a:r>
              <a:rPr lang="en-GB" i="0" baseline="0"/>
              <a:t> are often interchangeable.</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3.</a:t>
            </a:r>
            <a:r>
              <a:rPr lang="en-GB" baseline="0"/>
              <a:t> Answers are revealed one by one upon clicking the mouse.</a:t>
            </a:r>
            <a:endParaRPr lang="en-GB"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124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178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sz="1200" b="1" i="0" u="none" strike="noStrike" kern="1200" dirty="0">
                <a:solidFill>
                  <a:schemeClr val="tx1"/>
                </a:solidFill>
                <a:effectLst/>
                <a:latin typeface="+mn-lt"/>
                <a:ea typeface="+mn-ea"/>
                <a:cs typeface="+mn-cs"/>
              </a:rPr>
              <a:t>Practising phonics [ü] in a real 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Note: </a:t>
            </a:r>
            <a:r>
              <a:rPr lang="en-GB" sz="1200" b="0" i="0" u="none" strike="noStrike" kern="1200" dirty="0">
                <a:solidFill>
                  <a:schemeClr val="tx1"/>
                </a:solidFill>
                <a:effectLst/>
                <a:latin typeface="+mn-lt"/>
                <a:ea typeface="+mn-ea"/>
                <a:cs typeface="+mn-cs"/>
              </a:rPr>
              <a:t>lesson two includes a more detailed Christmas song covering the same SSCs. Depending on available time and how the students are getting on with these particular SSCs this activity could be</a:t>
            </a:r>
            <a:r>
              <a:rPr lang="en-GB" sz="1200" b="0" i="0" u="none" strike="noStrike" kern="1200" baseline="0" dirty="0">
                <a:solidFill>
                  <a:schemeClr val="tx1"/>
                </a:solidFill>
                <a:effectLst/>
                <a:latin typeface="+mn-lt"/>
                <a:ea typeface="+mn-ea"/>
                <a:cs typeface="+mn-cs"/>
              </a:rPr>
              <a:t> left out</a:t>
            </a:r>
            <a:r>
              <a:rPr lang="en-GB" sz="1200" b="0" i="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sz="1200" b="0" i="0" u="none" strike="noStrike" kern="1200" dirty="0">
                <a:solidFill>
                  <a:schemeClr val="tx1"/>
                </a:solidFill>
                <a:effectLst/>
                <a:latin typeface="+mn-lt"/>
                <a:ea typeface="+mn-ea"/>
                <a:cs typeface="+mn-cs"/>
              </a:rPr>
              <a:t>Speak the first two lines out loud, drawing attention to the [ü] introduced earlier in the lesson.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2. Students repeat out loud. </a:t>
            </a:r>
            <a:br>
              <a:rPr lang="en-GB" sz="1200" b="0" i="0" u="none" strike="noStrike" kern="1200" dirty="0">
                <a:solidFill>
                  <a:schemeClr val="tx1"/>
                </a:solidFill>
                <a:effectLst/>
                <a:latin typeface="+mn-lt"/>
                <a:ea typeface="+mn-ea"/>
                <a:cs typeface="+mn-cs"/>
              </a:rPr>
            </a:br>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Note: </a:t>
            </a:r>
            <a:r>
              <a:rPr lang="en-GB" sz="1200" b="0" i="0" u="none" strike="noStrike" kern="1200" dirty="0">
                <a:solidFill>
                  <a:schemeClr val="tx1"/>
                </a:solidFill>
                <a:effectLst/>
                <a:latin typeface="+mn-lt"/>
                <a:ea typeface="+mn-ea"/>
                <a:cs typeface="+mn-cs"/>
              </a:rPr>
              <a:t>In</a:t>
            </a:r>
            <a:r>
              <a:rPr lang="en-GB" sz="1200" b="0" i="0" u="none" strike="noStrike" kern="1200" baseline="0" dirty="0">
                <a:solidFill>
                  <a:schemeClr val="tx1"/>
                </a:solidFill>
                <a:effectLst/>
                <a:latin typeface="+mn-lt"/>
                <a:ea typeface="+mn-ea"/>
                <a:cs typeface="+mn-cs"/>
              </a:rPr>
              <a:t> case students are curious about the meaning of the words to this song, the English translations are below:</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mn-lt"/>
              <a:ea typeface="+mn-ea"/>
              <a:cs typeface="+mn-cs"/>
            </a:endParaRPr>
          </a:p>
          <a:p>
            <a:r>
              <a:rPr lang="en-GB" sz="1200" b="0" i="0" u="none" strike="noStrike" kern="1200" dirty="0" err="1">
                <a:solidFill>
                  <a:schemeClr val="tx1"/>
                </a:solidFill>
                <a:effectLst/>
                <a:latin typeface="+mn-lt"/>
                <a:ea typeface="+mn-ea"/>
                <a:cs typeface="+mn-cs"/>
              </a:rPr>
              <a:t>Schmückt</a:t>
            </a:r>
            <a:r>
              <a:rPr lang="en-GB" sz="1200" b="0" i="0" u="none" strike="noStrike" kern="1200" dirty="0">
                <a:solidFill>
                  <a:schemeClr val="tx1"/>
                </a:solidFill>
                <a:effectLst/>
                <a:latin typeface="+mn-lt"/>
                <a:ea typeface="+mn-ea"/>
                <a:cs typeface="+mn-cs"/>
              </a:rPr>
              <a:t> den Saal </a:t>
            </a:r>
            <a:r>
              <a:rPr lang="en-GB" sz="1200" b="0" i="0" u="none" strike="noStrike" kern="1200" dirty="0" err="1">
                <a:solidFill>
                  <a:schemeClr val="tx1"/>
                </a:solidFill>
                <a:effectLst/>
                <a:latin typeface="+mn-lt"/>
                <a:ea typeface="+mn-ea"/>
                <a:cs typeface="+mn-cs"/>
              </a:rPr>
              <a:t>mit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grünen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Zweigen</a:t>
            </a:r>
            <a:r>
              <a:rPr lang="en-GB" sz="1200" b="0" i="0" u="none" strike="noStrike" kern="1200" dirty="0">
                <a:solidFill>
                  <a:schemeClr val="tx1"/>
                </a:solidFill>
                <a:effectLst/>
                <a:latin typeface="+mn-lt"/>
                <a:ea typeface="+mn-ea"/>
                <a:cs typeface="+mn-cs"/>
              </a:rPr>
              <a:t>! (Decorate the room with green boughs/branches)</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Fa-la-la-la-la-la-la-la-la!</a:t>
            </a:r>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r>
              <a:rPr lang="en-GB" sz="1200" b="0" i="0" u="none" strike="noStrike" kern="1200" dirty="0" err="1">
                <a:solidFill>
                  <a:schemeClr val="tx1"/>
                </a:solidFill>
                <a:effectLst/>
                <a:latin typeface="+mn-lt"/>
                <a:ea typeface="+mn-ea"/>
                <a:cs typeface="+mn-cs"/>
              </a:rPr>
              <a:t>Tretet</a:t>
            </a:r>
            <a:r>
              <a:rPr lang="en-GB" sz="1200" b="0" i="0" u="none" strike="noStrike" kern="1200" dirty="0">
                <a:solidFill>
                  <a:schemeClr val="tx1"/>
                </a:solidFill>
                <a:effectLst/>
                <a:latin typeface="+mn-lt"/>
                <a:ea typeface="+mn-ea"/>
                <a:cs typeface="+mn-cs"/>
              </a:rPr>
              <a:t> an </a:t>
            </a:r>
            <a:r>
              <a:rPr lang="en-GB" sz="1200" b="0" i="0" u="none" strike="noStrike" kern="1200" dirty="0" err="1">
                <a:solidFill>
                  <a:schemeClr val="tx1"/>
                </a:solidFill>
                <a:effectLst/>
                <a:latin typeface="+mn-lt"/>
                <a:ea typeface="+mn-ea"/>
                <a:cs typeface="+mn-cs"/>
              </a:rPr>
              <a:t>zum</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bunten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Reigen</a:t>
            </a:r>
            <a:r>
              <a:rPr lang="en-GB" sz="1200" b="0" i="0" u="none" strike="noStrike" kern="1200" dirty="0">
                <a:solidFill>
                  <a:schemeClr val="tx1"/>
                </a:solidFill>
                <a:effectLst/>
                <a:latin typeface="+mn-lt"/>
                <a:ea typeface="+mn-ea"/>
                <a:cs typeface="+mn-cs"/>
              </a:rPr>
              <a:t>! (Step up to the varied melodies - i.e. an invitation</a:t>
            </a:r>
            <a:r>
              <a:rPr lang="en-GB" sz="1200" b="0" i="0" u="none" strike="noStrike" kern="1200" baseline="0" dirty="0">
                <a:solidFill>
                  <a:schemeClr val="tx1"/>
                </a:solidFill>
                <a:effectLst/>
                <a:latin typeface="+mn-lt"/>
                <a:ea typeface="+mn-ea"/>
                <a:cs typeface="+mn-cs"/>
              </a:rPr>
              <a:t> to dance</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Fa-la-la-la-la-la-la-la-la!</a:t>
            </a:r>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Auf und </a:t>
            </a:r>
            <a:r>
              <a:rPr lang="en-GB" sz="1200" b="0" i="0" u="none" strike="noStrike" kern="1200" dirty="0" err="1">
                <a:solidFill>
                  <a:schemeClr val="tx1"/>
                </a:solidFill>
                <a:effectLst/>
                <a:latin typeface="+mn-lt"/>
                <a:ea typeface="+mn-ea"/>
                <a:cs typeface="+mn-cs"/>
              </a:rPr>
              <a:t>nieder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immer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wieder</a:t>
            </a:r>
            <a:r>
              <a:rPr lang="en-GB" sz="1200" b="0" i="0" u="none" strike="noStrike" kern="1200" dirty="0">
                <a:solidFill>
                  <a:schemeClr val="tx1"/>
                </a:solidFill>
                <a:effectLst/>
                <a:latin typeface="+mn-lt"/>
                <a:ea typeface="+mn-ea"/>
                <a:cs typeface="+mn-cs"/>
              </a:rPr>
              <a:t>! (Up and down, over and over again)</a:t>
            </a:r>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Fa-la-la-la-la-la-la-la-la!</a:t>
            </a:r>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r>
              <a:rPr lang="en-GB" sz="1200" b="0" i="0" u="none" strike="noStrike" kern="1200" dirty="0" err="1">
                <a:solidFill>
                  <a:schemeClr val="tx1"/>
                </a:solidFill>
                <a:effectLst/>
                <a:latin typeface="+mn-lt"/>
                <a:ea typeface="+mn-ea"/>
                <a:cs typeface="+mn-cs"/>
              </a:rPr>
              <a:t>Singt</a:t>
            </a:r>
            <a:r>
              <a:rPr lang="en-GB" sz="1200" b="0" i="0" u="none" strike="noStrike" kern="1200" dirty="0">
                <a:solidFill>
                  <a:schemeClr val="tx1"/>
                </a:solidFill>
                <a:effectLst/>
                <a:latin typeface="+mn-lt"/>
                <a:ea typeface="+mn-ea"/>
                <a:cs typeface="+mn-cs"/>
              </a:rPr>
              <a:t> die </a:t>
            </a:r>
            <a:r>
              <a:rPr lang="en-GB" sz="1200" b="0" i="0" u="none" strike="noStrike" kern="1200" dirty="0" err="1">
                <a:solidFill>
                  <a:schemeClr val="tx1"/>
                </a:solidFill>
                <a:effectLst/>
                <a:latin typeface="+mn-lt"/>
                <a:ea typeface="+mn-ea"/>
                <a:cs typeface="+mn-cs"/>
              </a:rPr>
              <a:t>alten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Weihnachtslieder</a:t>
            </a:r>
            <a:r>
              <a:rPr lang="en-GB" sz="1200" b="0" i="0" u="none" strike="noStrike" kern="1200" dirty="0">
                <a:solidFill>
                  <a:schemeClr val="tx1"/>
                </a:solidFill>
                <a:effectLst/>
                <a:latin typeface="+mn-lt"/>
                <a:ea typeface="+mn-ea"/>
                <a:cs typeface="+mn-cs"/>
              </a:rPr>
              <a:t>! (Sing the old Christmas carols)</a:t>
            </a:r>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Fa-la-la-la-la-la-la-la-la!</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692270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 minutes</a:t>
            </a:r>
            <a:br>
              <a:rPr lang="en-GB"/>
            </a:br>
            <a:br>
              <a:rPr lang="en-GB" b="1"/>
            </a:br>
            <a:r>
              <a:rPr lang="en-GB" b="1"/>
              <a:t>Aim: </a:t>
            </a:r>
            <a:r>
              <a:rPr lang="en-GB" sz="1200" b="1" i="0" u="none" strike="noStrike" kern="1200">
                <a:solidFill>
                  <a:schemeClr val="tx1"/>
                </a:solidFill>
                <a:effectLst/>
                <a:latin typeface="+mn-lt"/>
                <a:ea typeface="+mn-ea"/>
                <a:cs typeface="+mn-cs"/>
              </a:rPr>
              <a:t>Practising phonics [ü] in a real 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mn-lt"/>
                <a:ea typeface="+mn-ea"/>
                <a:cs typeface="+mn-cs"/>
              </a:rPr>
              <a:t>Note: </a:t>
            </a:r>
            <a:r>
              <a:rPr lang="en-GB" sz="1200" b="0" i="0" u="none" strike="noStrike" kern="1200">
                <a:solidFill>
                  <a:schemeClr val="tx1"/>
                </a:solidFill>
                <a:effectLst/>
                <a:latin typeface="+mn-lt"/>
                <a:ea typeface="+mn-ea"/>
                <a:cs typeface="+mn-cs"/>
              </a:rPr>
              <a:t>lesson two includes a more detailed Christmas song covering the same SSCs. Depending on available time and how the students are getting on with these particular SSCs this activity could be</a:t>
            </a:r>
            <a:r>
              <a:rPr lang="en-GB" sz="1200" b="0" i="0" u="none" strike="noStrike" kern="1200" baseline="0">
                <a:solidFill>
                  <a:schemeClr val="tx1"/>
                </a:solidFill>
                <a:effectLst/>
                <a:latin typeface="+mn-lt"/>
                <a:ea typeface="+mn-ea"/>
                <a:cs typeface="+mn-cs"/>
              </a:rPr>
              <a:t> left out</a:t>
            </a:r>
            <a:r>
              <a:rPr lang="en-GB" sz="1200" b="0" i="0" u="none" strike="noStrike"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a:br>
            <a:r>
              <a:rPr lang="en-GB" b="1"/>
              <a:t>Procedure:</a:t>
            </a:r>
            <a:br>
              <a:rPr lang="en-GB"/>
            </a:br>
            <a:r>
              <a:rPr lang="en-GB"/>
              <a:t>1. </a:t>
            </a:r>
            <a:r>
              <a:rPr lang="en-GB" sz="1200" b="0" i="0" u="none" strike="noStrike" kern="1200">
                <a:solidFill>
                  <a:schemeClr val="tx1"/>
                </a:solidFill>
                <a:effectLst/>
                <a:latin typeface="+mn-lt"/>
                <a:ea typeface="+mn-ea"/>
                <a:cs typeface="+mn-cs"/>
              </a:rPr>
              <a:t>Highlight the 'ei’ /  'ie’ SSCs in the text lines by 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2. Students repeat out loud. </a:t>
            </a:r>
            <a:br>
              <a:rPr lang="en-GB" sz="1200" b="0" i="0" u="none" strike="noStrike" kern="1200">
                <a:solidFill>
                  <a:schemeClr val="tx1"/>
                </a:solidFill>
                <a:effectLst/>
                <a:latin typeface="+mn-lt"/>
                <a:ea typeface="+mn-ea"/>
                <a:cs typeface="+mn-cs"/>
              </a:rPr>
            </a:br>
            <a:r>
              <a:rPr lang="en-GB" sz="1200" b="0" i="0" u="none" strike="noStrike" kern="1200">
                <a:solidFill>
                  <a:schemeClr val="tx1"/>
                </a:solidFill>
                <a:effectLst/>
                <a:latin typeface="+mn-lt"/>
                <a:ea typeface="+mn-ea"/>
                <a:cs typeface="+mn-cs"/>
              </a:rPr>
              <a:t>3.</a:t>
            </a:r>
            <a:r>
              <a:rPr lang="en-GB" sz="1200" b="0" i="0" u="none" strike="noStrike" kern="1200" baseline="0">
                <a:solidFill>
                  <a:schemeClr val="tx1"/>
                </a:solidFill>
                <a:effectLst/>
                <a:latin typeface="+mn-lt"/>
                <a:ea typeface="+mn-ea"/>
                <a:cs typeface="+mn-cs"/>
              </a:rPr>
              <a:t> </a:t>
            </a:r>
            <a:r>
              <a:rPr lang="en-GB" sz="1200" b="0" i="0" u="none" strike="noStrike" kern="1200">
                <a:solidFill>
                  <a:schemeClr val="tx1"/>
                </a:solidFill>
                <a:effectLst/>
                <a:latin typeface="+mn-lt"/>
                <a:ea typeface="+mn-ea"/>
                <a:cs typeface="+mn-cs"/>
              </a:rPr>
              <a:t>Now sing the song together (Melody is Deck the Halls):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a:solidFill>
                <a:schemeClr val="tx1"/>
              </a:solidFill>
              <a:effectLst/>
              <a:latin typeface="+mn-lt"/>
              <a:ea typeface="+mn-ea"/>
              <a:cs typeface="+mn-cs"/>
            </a:endParaRPr>
          </a:p>
          <a:p>
            <a:r>
              <a:rPr lang="en-GB" sz="1200" b="0" i="0" u="none" strike="noStrike" kern="1200">
                <a:solidFill>
                  <a:schemeClr val="tx1"/>
                </a:solidFill>
                <a:effectLst/>
                <a:latin typeface="+mn-lt"/>
                <a:ea typeface="+mn-ea"/>
                <a:cs typeface="+mn-cs"/>
              </a:rPr>
              <a:t>Schmückt den Saal mit grünen Zweigen!</a:t>
            </a:r>
            <a:br>
              <a:rPr lang="en-GB" sz="1200" b="0" i="0" u="none" strike="noStrike" kern="1200">
                <a:solidFill>
                  <a:schemeClr val="tx1"/>
                </a:solidFill>
                <a:effectLst/>
                <a:latin typeface="+mn-lt"/>
                <a:ea typeface="+mn-ea"/>
                <a:cs typeface="+mn-cs"/>
              </a:rPr>
            </a:br>
            <a:r>
              <a:rPr lang="en-GB" sz="1200" b="0" i="0" u="none" strike="noStrike" kern="1200">
                <a:solidFill>
                  <a:schemeClr val="tx1"/>
                </a:solidFill>
                <a:effectLst/>
                <a:latin typeface="+mn-lt"/>
                <a:ea typeface="+mn-ea"/>
                <a:cs typeface="+mn-cs"/>
              </a:rPr>
              <a:t>Fa-la-la-la-la-la-la-la-la!</a:t>
            </a:r>
            <a:br>
              <a:rPr lang="en-GB" sz="1200" b="0" i="0" u="none" strike="noStrike" kern="1200">
                <a:solidFill>
                  <a:schemeClr val="tx1"/>
                </a:solidFill>
                <a:effectLst/>
                <a:latin typeface="+mn-lt"/>
                <a:ea typeface="+mn-ea"/>
                <a:cs typeface="+mn-cs"/>
              </a:rPr>
            </a:br>
            <a:endParaRPr lang="en-GB" sz="1200" b="0" i="0" u="none" strike="noStrike" kern="1200">
              <a:solidFill>
                <a:schemeClr val="tx1"/>
              </a:solidFill>
              <a:effectLst/>
              <a:latin typeface="+mn-lt"/>
              <a:ea typeface="+mn-ea"/>
              <a:cs typeface="+mn-cs"/>
            </a:endParaRPr>
          </a:p>
          <a:p>
            <a:r>
              <a:rPr lang="en-GB" sz="1200" b="0" i="0" u="none" strike="noStrike" kern="1200">
                <a:solidFill>
                  <a:schemeClr val="tx1"/>
                </a:solidFill>
                <a:effectLst/>
                <a:latin typeface="+mn-lt"/>
                <a:ea typeface="+mn-ea"/>
                <a:cs typeface="+mn-cs"/>
              </a:rPr>
              <a:t>Tretet an zum bunten Reigen!</a:t>
            </a:r>
            <a:br>
              <a:rPr lang="en-GB" sz="1200" b="0" i="0" u="none" strike="noStrike" kern="1200">
                <a:solidFill>
                  <a:schemeClr val="tx1"/>
                </a:solidFill>
                <a:effectLst/>
                <a:latin typeface="+mn-lt"/>
                <a:ea typeface="+mn-ea"/>
                <a:cs typeface="+mn-cs"/>
              </a:rPr>
            </a:br>
            <a:endParaRPr lang="en-GB" sz="1200" b="0" i="0" u="none" strike="noStrike" kern="1200">
              <a:solidFill>
                <a:schemeClr val="tx1"/>
              </a:solidFill>
              <a:effectLst/>
              <a:latin typeface="+mn-lt"/>
              <a:ea typeface="+mn-ea"/>
              <a:cs typeface="+mn-cs"/>
            </a:endParaRPr>
          </a:p>
          <a:p>
            <a:r>
              <a:rPr lang="en-GB" sz="1200" b="0" i="0" u="none" strike="noStrike" kern="1200">
                <a:solidFill>
                  <a:schemeClr val="tx1"/>
                </a:solidFill>
                <a:effectLst/>
                <a:latin typeface="+mn-lt"/>
                <a:ea typeface="+mn-ea"/>
                <a:cs typeface="+mn-cs"/>
              </a:rPr>
              <a:t>Fa-la-la-la-la-la-la-la-la!</a:t>
            </a:r>
            <a:br>
              <a:rPr lang="en-GB" sz="1200" b="0" i="0" u="none" strike="noStrike" kern="1200">
                <a:solidFill>
                  <a:schemeClr val="tx1"/>
                </a:solidFill>
                <a:effectLst/>
                <a:latin typeface="+mn-lt"/>
                <a:ea typeface="+mn-ea"/>
                <a:cs typeface="+mn-cs"/>
              </a:rPr>
            </a:br>
            <a:endParaRPr lang="en-GB" sz="1200" b="0" i="0" u="none" strike="noStrike" kern="1200">
              <a:solidFill>
                <a:schemeClr val="tx1"/>
              </a:solidFill>
              <a:effectLst/>
              <a:latin typeface="+mn-lt"/>
              <a:ea typeface="+mn-ea"/>
              <a:cs typeface="+mn-cs"/>
            </a:endParaRPr>
          </a:p>
          <a:p>
            <a:r>
              <a:rPr lang="en-GB" sz="1200" b="0" i="0" u="none" strike="noStrike" kern="1200">
                <a:solidFill>
                  <a:schemeClr val="tx1"/>
                </a:solidFill>
                <a:effectLst/>
                <a:latin typeface="+mn-lt"/>
                <a:ea typeface="+mn-ea"/>
                <a:cs typeface="+mn-cs"/>
              </a:rPr>
              <a:t>Auf und nieder, immer wieder!</a:t>
            </a:r>
            <a:br>
              <a:rPr lang="en-GB" sz="1200" b="0" i="0" u="none" strike="noStrike" kern="1200">
                <a:solidFill>
                  <a:schemeClr val="tx1"/>
                </a:solidFill>
                <a:effectLst/>
                <a:latin typeface="+mn-lt"/>
                <a:ea typeface="+mn-ea"/>
                <a:cs typeface="+mn-cs"/>
              </a:rPr>
            </a:br>
            <a:endParaRPr lang="en-GB" sz="1200" b="0" i="0" u="none" strike="noStrike" kern="1200">
              <a:solidFill>
                <a:schemeClr val="tx1"/>
              </a:solidFill>
              <a:effectLst/>
              <a:latin typeface="+mn-lt"/>
              <a:ea typeface="+mn-ea"/>
              <a:cs typeface="+mn-cs"/>
            </a:endParaRPr>
          </a:p>
          <a:p>
            <a:r>
              <a:rPr lang="en-GB" sz="1200" b="0" i="0" u="none" strike="noStrike" kern="1200">
                <a:solidFill>
                  <a:schemeClr val="tx1"/>
                </a:solidFill>
                <a:effectLst/>
                <a:latin typeface="+mn-lt"/>
                <a:ea typeface="+mn-ea"/>
                <a:cs typeface="+mn-cs"/>
              </a:rPr>
              <a:t>Fa-la-la-la-la-la-la-la-la!</a:t>
            </a:r>
            <a:br>
              <a:rPr lang="en-GB" sz="1200" b="0" i="0" u="none" strike="noStrike" kern="1200">
                <a:solidFill>
                  <a:schemeClr val="tx1"/>
                </a:solidFill>
                <a:effectLst/>
                <a:latin typeface="+mn-lt"/>
                <a:ea typeface="+mn-ea"/>
                <a:cs typeface="+mn-cs"/>
              </a:rPr>
            </a:br>
            <a:endParaRPr lang="en-GB" sz="1200" b="0" i="0" u="none" strike="noStrike" kern="1200">
              <a:solidFill>
                <a:schemeClr val="tx1"/>
              </a:solidFill>
              <a:effectLst/>
              <a:latin typeface="+mn-lt"/>
              <a:ea typeface="+mn-ea"/>
              <a:cs typeface="+mn-cs"/>
            </a:endParaRPr>
          </a:p>
          <a:p>
            <a:r>
              <a:rPr lang="en-GB" sz="1200" b="0" i="0" u="none" strike="noStrike" kern="1200">
                <a:solidFill>
                  <a:schemeClr val="tx1"/>
                </a:solidFill>
                <a:effectLst/>
                <a:latin typeface="+mn-lt"/>
                <a:ea typeface="+mn-ea"/>
                <a:cs typeface="+mn-cs"/>
              </a:rPr>
              <a:t>Singt die alten Weihnachtslieder!</a:t>
            </a:r>
            <a:br>
              <a:rPr lang="en-GB" sz="1200" b="0" i="0" u="none" strike="noStrike" kern="1200">
                <a:solidFill>
                  <a:schemeClr val="tx1"/>
                </a:solidFill>
                <a:effectLst/>
                <a:latin typeface="+mn-lt"/>
                <a:ea typeface="+mn-ea"/>
                <a:cs typeface="+mn-cs"/>
              </a:rPr>
            </a:br>
            <a:endParaRPr lang="en-GB" sz="1200" b="0" i="0" u="none" strike="noStrike" kern="1200">
              <a:solidFill>
                <a:schemeClr val="tx1"/>
              </a:solidFill>
              <a:effectLst/>
              <a:latin typeface="+mn-lt"/>
              <a:ea typeface="+mn-ea"/>
              <a:cs typeface="+mn-cs"/>
            </a:endParaRPr>
          </a:p>
          <a:p>
            <a:r>
              <a:rPr lang="en-GB" sz="1200" b="0" i="0" u="none" strike="noStrike" kern="1200">
                <a:solidFill>
                  <a:schemeClr val="tx1"/>
                </a:solidFill>
                <a:effectLst/>
                <a:latin typeface="+mn-lt"/>
                <a:ea typeface="+mn-ea"/>
                <a:cs typeface="+mn-cs"/>
              </a:rPr>
              <a:t>Fa-la-la-la-la-la-la-la-la!</a:t>
            </a:r>
            <a:endParaRPr lang="en-GB" baseline="0"/>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65883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b="1" dirty="0"/>
            </a:br>
            <a:br>
              <a:rPr lang="en-GB" b="1" dirty="0"/>
            </a:br>
            <a:r>
              <a:rPr lang="en-GB" b="1" dirty="0"/>
              <a:t>Aim: To</a:t>
            </a:r>
            <a:r>
              <a:rPr lang="en-GB" b="1" baseline="0" dirty="0"/>
              <a:t> share the theme for the lesson (‘</a:t>
            </a:r>
            <a:r>
              <a:rPr lang="en-GB" b="1" baseline="0" dirty="0" err="1"/>
              <a:t>Weihnachten</a:t>
            </a:r>
            <a:r>
              <a:rPr lang="en-GB" b="1" baseline="0" dirty="0"/>
              <a:t>’), whilst </a:t>
            </a:r>
            <a:r>
              <a:rPr lang="en-GB" sz="1200" b="1" kern="1200" dirty="0">
                <a:solidFill>
                  <a:schemeClr val="tx1"/>
                </a:solidFill>
                <a:effectLst/>
                <a:latin typeface="+mn-lt"/>
                <a:ea typeface="+mn-ea"/>
                <a:cs typeface="+mn-cs"/>
              </a:rPr>
              <a:t>revising previously-met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A more complex version of this task, in which only the first letter of each word is given, can be found on the next slide.</a:t>
            </a:r>
            <a:endParaRPr lang="en-GB" b="0" dirty="0"/>
          </a:p>
          <a:p>
            <a:endParaRPr lang="en-GB" b="0" dirty="0"/>
          </a:p>
          <a:p>
            <a:r>
              <a:rPr lang="en-GB" b="1" dirty="0"/>
              <a:t>Procedure:</a:t>
            </a:r>
            <a:br>
              <a:rPr lang="en-GB" dirty="0"/>
            </a:br>
            <a:r>
              <a:rPr lang="en-GB" b="0" dirty="0"/>
              <a:t>1. Teacher asks</a:t>
            </a:r>
            <a:r>
              <a:rPr lang="en-GB" b="0" baseline="0" dirty="0"/>
              <a:t> question / gives clue in German as per A – L on slide.</a:t>
            </a:r>
            <a:br>
              <a:rPr lang="en-GB" b="0" baseline="0" dirty="0"/>
            </a:br>
            <a:r>
              <a:rPr lang="en-GB" b="0" baseline="0" dirty="0"/>
              <a:t>2. Student(s) volunteer(s) the answer (e.g. </a:t>
            </a:r>
            <a:r>
              <a:rPr lang="en-GB" b="0" baseline="0" dirty="0" err="1"/>
              <a:t>einmal</a:t>
            </a:r>
            <a:r>
              <a:rPr lang="en-GB" b="0" baseline="0" dirty="0"/>
              <a:t> die </a:t>
            </a:r>
            <a:r>
              <a:rPr lang="en-GB" b="0" baseline="0" dirty="0" err="1"/>
              <a:t>Woche</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Teacher asks ‘</a:t>
            </a:r>
            <a:r>
              <a:rPr lang="en-GB" b="0" baseline="0" dirty="0" err="1"/>
              <a:t>wie</a:t>
            </a:r>
            <a:r>
              <a:rPr lang="en-GB" b="0" baseline="0" dirty="0"/>
              <a:t> </a:t>
            </a:r>
            <a:r>
              <a:rPr lang="en-GB" b="0" baseline="0" dirty="0" err="1"/>
              <a:t>schreibt</a:t>
            </a:r>
            <a:r>
              <a:rPr lang="en-GB" b="0" baseline="0" dirty="0"/>
              <a:t> man das?’</a:t>
            </a:r>
            <a:br>
              <a:rPr lang="en-GB" b="0" baseline="0" dirty="0"/>
            </a:br>
            <a:r>
              <a:rPr lang="en-GB" b="0" baseline="0" dirty="0"/>
              <a:t>4. Students in chorus (slowly and steadily) respond to spell out the answer: </a:t>
            </a:r>
            <a:r>
              <a:rPr lang="en-GB" i="1" baseline="0" dirty="0"/>
              <a:t>E-I-N-M-A-L D-I-E W-O-C-H-E</a:t>
            </a:r>
            <a:r>
              <a:rPr lang="en-GB" i="0" baseline="0" dirty="0"/>
              <a:t>)  </a:t>
            </a:r>
            <a:br>
              <a:rPr lang="en-GB" i="0" baseline="0" dirty="0"/>
            </a:br>
            <a:r>
              <a:rPr lang="en-GB" b="1" i="0" baseline="0" dirty="0"/>
              <a:t>Note: </a:t>
            </a:r>
            <a:r>
              <a:rPr lang="en-GB" i="0" baseline="0" dirty="0"/>
              <a:t>If students are practising for the Spelling Bee, then they will have learnt the term ‘</a:t>
            </a:r>
            <a:r>
              <a:rPr lang="en-GB" i="0" baseline="0" dirty="0" err="1"/>
              <a:t>Abstand</a:t>
            </a:r>
            <a:r>
              <a:rPr lang="en-GB" i="0" baseline="0" dirty="0"/>
              <a:t>’ for indicating a space between words.  They could be prompted to use that, here.</a:t>
            </a:r>
            <a:endParaRPr lang="en-GB" baseline="0" dirty="0"/>
          </a:p>
          <a:p>
            <a:r>
              <a:rPr lang="en-GB" b="0" baseline="0" dirty="0"/>
              <a:t>5. As students spell the word, teacher reveals each letter on a </a:t>
            </a:r>
            <a:r>
              <a:rPr lang="en-GB" b="0" baseline="0" dirty="0" err="1"/>
              <a:t>click.This</a:t>
            </a:r>
            <a:r>
              <a:rPr lang="en-GB" b="0" baseline="0" dirty="0"/>
              <a:t> will enable the teacher to pick up on any of the trickier letters, and do some remedial practice in the moment.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534741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b="1" dirty="0"/>
            </a:br>
            <a:br>
              <a:rPr lang="en-GB" b="1" dirty="0"/>
            </a:br>
            <a:r>
              <a:rPr lang="en-GB" b="1" dirty="0"/>
              <a:t>Aim: To</a:t>
            </a:r>
            <a:r>
              <a:rPr lang="en-GB" b="1" baseline="0" dirty="0"/>
              <a:t> share the theme for the lesson (‘</a:t>
            </a:r>
            <a:r>
              <a:rPr lang="en-GB" b="1" baseline="0" dirty="0" err="1"/>
              <a:t>Weihnachten</a:t>
            </a:r>
            <a:r>
              <a:rPr lang="en-GB" b="1" baseline="0" dirty="0"/>
              <a:t>’), whilst </a:t>
            </a:r>
            <a:r>
              <a:rPr lang="en-GB" sz="1200" b="1" kern="1200" dirty="0">
                <a:solidFill>
                  <a:schemeClr val="tx1"/>
                </a:solidFill>
                <a:effectLst/>
                <a:latin typeface="+mn-lt"/>
                <a:ea typeface="+mn-ea"/>
                <a:cs typeface="+mn-cs"/>
              </a:rPr>
              <a:t>revising previously-met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This </a:t>
            </a:r>
            <a:r>
              <a:rPr lang="en-GB" b="0" dirty="0"/>
              <a:t>version </a:t>
            </a:r>
            <a:r>
              <a:rPr lang="en-GB" b="0" baseline="0" dirty="0"/>
              <a:t>of this task only gives the first letter of each word. A less complex version, in which more letters of each word are given, can be found on the previous slide.</a:t>
            </a:r>
            <a:endParaRPr lang="en-GB" b="0" dirty="0"/>
          </a:p>
          <a:p>
            <a:endParaRPr lang="en-GB" b="0" dirty="0"/>
          </a:p>
          <a:p>
            <a:r>
              <a:rPr lang="en-GB" b="1" dirty="0"/>
              <a:t>Procedure:</a:t>
            </a:r>
            <a:br>
              <a:rPr lang="en-GB" dirty="0"/>
            </a:br>
            <a:r>
              <a:rPr lang="en-GB" b="0" dirty="0"/>
              <a:t>1. Teacher asks</a:t>
            </a:r>
            <a:r>
              <a:rPr lang="en-GB" b="0" baseline="0" dirty="0"/>
              <a:t> question / gives clue in German as per A – L on slide.</a:t>
            </a:r>
            <a:br>
              <a:rPr lang="en-GB" b="0" baseline="0" dirty="0"/>
            </a:br>
            <a:r>
              <a:rPr lang="en-GB" b="0" baseline="0" dirty="0"/>
              <a:t>2. Student(s) volunteer(s) the answer (e.g. </a:t>
            </a:r>
            <a:r>
              <a:rPr lang="en-GB" b="0" baseline="0" dirty="0" err="1"/>
              <a:t>einmal</a:t>
            </a:r>
            <a:r>
              <a:rPr lang="en-GB" b="0" baseline="0" dirty="0"/>
              <a:t> die </a:t>
            </a:r>
            <a:r>
              <a:rPr lang="en-GB" b="0" baseline="0" dirty="0" err="1"/>
              <a:t>Woche</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Teacher asks ‘</a:t>
            </a:r>
            <a:r>
              <a:rPr lang="en-GB" b="0" baseline="0" dirty="0" err="1"/>
              <a:t>wie</a:t>
            </a:r>
            <a:r>
              <a:rPr lang="en-GB" b="0" baseline="0" dirty="0"/>
              <a:t> </a:t>
            </a:r>
            <a:r>
              <a:rPr lang="en-GB" b="0" baseline="0" dirty="0" err="1"/>
              <a:t>schreibt</a:t>
            </a:r>
            <a:r>
              <a:rPr lang="en-GB" b="0" baseline="0" dirty="0"/>
              <a:t> man das?’</a:t>
            </a:r>
            <a:br>
              <a:rPr lang="en-GB" b="0" baseline="0" dirty="0"/>
            </a:br>
            <a:r>
              <a:rPr lang="en-GB" b="0" baseline="0" dirty="0"/>
              <a:t>4. Students in chorus (slowly and steadily) respond to spell out the answer: </a:t>
            </a:r>
            <a:r>
              <a:rPr lang="en-GB" i="1" baseline="0" dirty="0"/>
              <a:t>E-I-N-M-A-L D-I-E W-O-C-H-E</a:t>
            </a:r>
            <a:r>
              <a:rPr lang="en-GB" i="0" baseline="0" dirty="0"/>
              <a:t>). </a:t>
            </a:r>
            <a:r>
              <a:rPr lang="en-GB" b="1" i="0" baseline="0" dirty="0"/>
              <a:t>Note: </a:t>
            </a:r>
            <a:r>
              <a:rPr lang="en-GB" i="0" baseline="0" dirty="0"/>
              <a:t>If students are practising for the Spelling Bee, then they will have learnt the term ‘</a:t>
            </a:r>
            <a:r>
              <a:rPr lang="en-GB" i="0" baseline="0" dirty="0" err="1"/>
              <a:t>Abstand</a:t>
            </a:r>
            <a:r>
              <a:rPr lang="en-GB" i="0" baseline="0" dirty="0"/>
              <a:t>’ for indicating a space between words.  They could be prompted to use that here.</a:t>
            </a:r>
            <a:endParaRPr lang="en-GB" baseline="0" dirty="0"/>
          </a:p>
          <a:p>
            <a:r>
              <a:rPr lang="en-GB" b="0" baseline="0" dirty="0"/>
              <a:t>5. As students spell the word, the teacher reveals each letter on a click. This will enable the teacher to pick up on any of the trickier letters, and do some remedial practice in the moment.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710451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a:t>
            </a:r>
            <a:r>
              <a:rPr lang="en-GB" b="1" baseline="0" dirty="0"/>
              <a:t> additional task: sp</a:t>
            </a:r>
            <a:r>
              <a:rPr lang="en-GB" b="1" dirty="0"/>
              <a:t>eaking game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 (5 minutes’ creation + 5 minutes playing the game)</a:t>
            </a:r>
            <a:br>
              <a:rPr lang="en-GB" dirty="0"/>
            </a:br>
            <a:br>
              <a:rPr lang="en-GB" b="1" dirty="0"/>
            </a:br>
            <a:r>
              <a:rPr lang="en-GB" b="1" dirty="0"/>
              <a:t>Aim: to practise</a:t>
            </a:r>
            <a:r>
              <a:rPr lang="en-GB" b="1" baseline="0" dirty="0"/>
              <a:t> the forms of ‘</a:t>
            </a:r>
            <a:r>
              <a:rPr lang="en-GB" b="1" baseline="0" dirty="0" err="1"/>
              <a:t>ein</a:t>
            </a:r>
            <a:r>
              <a:rPr lang="en-GB" b="1" baseline="0" dirty="0"/>
              <a:t>’ and ‘</a:t>
            </a:r>
            <a:r>
              <a:rPr lang="en-GB" b="1" baseline="0" dirty="0" err="1"/>
              <a:t>kein</a:t>
            </a:r>
            <a:r>
              <a:rPr lang="en-GB" b="1" baseline="0" dirty="0"/>
              <a:t>’ learned so far, in the speaking modality.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Yes/No game (i.e. you are </a:t>
            </a:r>
            <a:r>
              <a:rPr lang="en-GB" b="1" dirty="0"/>
              <a:t>not allowed </a:t>
            </a:r>
            <a:r>
              <a:rPr lang="en-GB" dirty="0"/>
              <a:t>to say </a:t>
            </a:r>
            <a:r>
              <a:rPr lang="en-GB" dirty="0" err="1"/>
              <a:t>Ja</a:t>
            </a:r>
            <a:r>
              <a:rPr lang="en-GB" dirty="0"/>
              <a:t>/</a:t>
            </a:r>
            <a:r>
              <a:rPr lang="en-GB" dirty="0" err="1"/>
              <a:t>Nein</a:t>
            </a:r>
            <a:r>
              <a:rPr lang="en-GB" dirty="0"/>
              <a:t> or you forfeit your card). The aim of the game</a:t>
            </a:r>
            <a:r>
              <a:rPr lang="en-GB" baseline="0" dirty="0"/>
              <a:t> is to win all of your partner’s cards (or be the one to have the most cards when the time runs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Create own set of mini flashcards (1 x piece A4 paper folded into 12 rectangles) </a:t>
            </a:r>
            <a:r>
              <a:rPr lang="en-GB" b="1" dirty="0"/>
              <a:t>drawing any animals, places, shapes</a:t>
            </a:r>
            <a:r>
              <a:rPr lang="en-GB" dirty="0"/>
              <a:t>. Set time limit for the creation – count down 5-4-3-2-1 for</a:t>
            </a:r>
            <a:r>
              <a:rPr lang="en-GB" baseline="0" dirty="0"/>
              <a:t> the drawing of each item..</a:t>
            </a:r>
            <a:br>
              <a:rPr lang="en-GB" baseline="0" dirty="0"/>
            </a:br>
            <a:r>
              <a:rPr lang="en-GB" dirty="0"/>
              <a:t>Join own set with another person's.</a:t>
            </a:r>
            <a:r>
              <a:rPr lang="en-GB" baseline="0" dirty="0"/>
              <a:t>  Mix them up and deal them equally.</a:t>
            </a:r>
            <a:br>
              <a:rPr lang="en-GB" baseline="0" dirty="0"/>
            </a:br>
            <a:endParaRPr lang="en-GB" baseline="0" dirty="0"/>
          </a:p>
          <a:p>
            <a:r>
              <a:rPr lang="en-GB" b="1" baseline="0" dirty="0"/>
              <a:t>Note: </a:t>
            </a:r>
            <a:r>
              <a:rPr lang="en-GB" baseline="0" dirty="0"/>
              <a:t>It’s important to draw students’ attention (again) to the gender of the nouns  DER ORT, DIE FORM, DAS TIER, as the focus of this task is to correctly produce either ‘</a:t>
            </a:r>
            <a:r>
              <a:rPr lang="en-GB" baseline="0" dirty="0" err="1"/>
              <a:t>ein</a:t>
            </a:r>
            <a:r>
              <a:rPr lang="en-GB" baseline="0" dirty="0"/>
              <a:t>/</a:t>
            </a:r>
            <a:r>
              <a:rPr lang="en-GB" baseline="0" dirty="0" err="1"/>
              <a:t>eine</a:t>
            </a:r>
            <a:r>
              <a:rPr lang="en-GB" baseline="0" dirty="0"/>
              <a:t>’ or ‘</a:t>
            </a:r>
            <a:r>
              <a:rPr lang="en-GB" baseline="0" dirty="0" err="1"/>
              <a:t>kein</a:t>
            </a:r>
            <a:r>
              <a:rPr lang="en-GB" baseline="0" dirty="0"/>
              <a:t>/</a:t>
            </a:r>
            <a:r>
              <a:rPr lang="en-GB" baseline="0" dirty="0" err="1"/>
              <a:t>keine</a:t>
            </a:r>
            <a:r>
              <a:rPr lang="en-GB" baseline="0" dirty="0"/>
              <a:t>’ depending on the meaning, but also differentiating for gender.</a:t>
            </a:r>
            <a:br>
              <a:rPr lang="en-GB" baseline="0" dirty="0"/>
            </a:br>
            <a:br>
              <a:rPr lang="en-GB" baseline="0" dirty="0"/>
            </a:br>
            <a:r>
              <a:rPr lang="en-GB" baseline="0" dirty="0"/>
              <a:t>Place, shape or animal are the choices.  You ask this of your partner, who either answers affirmatively (without Yes) or negatively (without No).</a:t>
            </a:r>
            <a:br>
              <a:rPr lang="en-GB" baseline="0" dirty="0"/>
            </a:br>
            <a:r>
              <a:rPr lang="en-GB" baseline="0" dirty="0"/>
              <a:t>If you guess correctly with your question, you win your partner’s card.  If not, s/he keeps the card and play passes.</a:t>
            </a:r>
            <a:br>
              <a:rPr lang="en-GB" baseline="0" dirty="0"/>
            </a:br>
            <a:r>
              <a:rPr lang="en-GB" baseline="0" dirty="0"/>
              <a:t>If you say </a:t>
            </a:r>
            <a:r>
              <a:rPr lang="en-GB" baseline="0" dirty="0" err="1"/>
              <a:t>Nein</a:t>
            </a:r>
            <a:r>
              <a:rPr lang="en-GB" baseline="0" dirty="0"/>
              <a:t> by mistake (instead of ‘Ich bin </a:t>
            </a:r>
            <a:r>
              <a:rPr lang="en-GB" baseline="0" dirty="0" err="1"/>
              <a:t>keine</a:t>
            </a:r>
            <a:r>
              <a:rPr lang="en-GB" baseline="0" dirty="0"/>
              <a:t> Form’) you also lose your card.</a:t>
            </a:r>
            <a:endParaRPr lang="en-GB" dirty="0"/>
          </a:p>
          <a:p>
            <a:r>
              <a:rPr lang="en-GB" dirty="0"/>
              <a:t>Ask '</a:t>
            </a:r>
            <a:r>
              <a:rPr lang="en-GB" dirty="0" err="1"/>
              <a:t>Bist</a:t>
            </a:r>
            <a:r>
              <a:rPr lang="en-GB" dirty="0"/>
              <a:t> du </a:t>
            </a:r>
            <a:r>
              <a:rPr lang="en-GB" dirty="0" err="1"/>
              <a:t>eine</a:t>
            </a:r>
            <a:r>
              <a:rPr lang="en-GB" dirty="0"/>
              <a:t> Form?' </a:t>
            </a:r>
          </a:p>
          <a:p>
            <a:r>
              <a:rPr lang="en-GB" dirty="0"/>
              <a:t>Answer: Ich bin </a:t>
            </a:r>
            <a:r>
              <a:rPr lang="en-GB" dirty="0" err="1"/>
              <a:t>eine</a:t>
            </a:r>
            <a:r>
              <a:rPr lang="en-GB" dirty="0"/>
              <a:t> Form (have to give up your card)</a:t>
            </a:r>
          </a:p>
          <a:p>
            <a:r>
              <a:rPr lang="en-GB" dirty="0"/>
              <a:t>Ich bin </a:t>
            </a:r>
            <a:r>
              <a:rPr lang="en-GB" dirty="0" err="1"/>
              <a:t>keine</a:t>
            </a:r>
            <a:r>
              <a:rPr lang="en-GB" dirty="0"/>
              <a:t> Form</a:t>
            </a:r>
            <a:r>
              <a:rPr lang="en-GB" baseline="0" dirty="0"/>
              <a:t> (get to keep your card).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de-DE" sz="1200" b="0" i="0" u="none" strike="noStrike" kern="1200" cap="none" dirty="0">
                <a:solidFill>
                  <a:schemeClr val="tx1"/>
                </a:solidFill>
                <a:effectLst/>
                <a:latin typeface="+mn-lt"/>
                <a:ea typeface="Calibri"/>
                <a:cs typeface="Calibri"/>
                <a:sym typeface="Calibri"/>
              </a:rPr>
              <a:t>ist [3] Heft [3598] Tafel [3660] Tisch [494] ich bin [8/3] Ding [337] Form [300] Mensch [104] blau [1016] gelb [1819] groß1 [74] klein [114] rot [381] ein, eine [5] kein, keine [50] </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8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5 minutes (all vocabulary slides in this sequence)</a:t>
            </a:r>
            <a:br>
              <a:rPr lang="en-GB" b="1"/>
            </a:br>
            <a:br>
              <a:rPr lang="en-GB" b="1"/>
            </a:br>
            <a:r>
              <a:rPr lang="en-GB" b="1"/>
              <a:t>Aim: To present</a:t>
            </a:r>
            <a:r>
              <a:rPr lang="en-GB" sz="1200" b="1" i="0" u="none" strike="noStrike" kern="1200">
                <a:solidFill>
                  <a:schemeClr val="tx1"/>
                </a:solidFill>
                <a:effectLst/>
                <a:latin typeface="+mn-lt"/>
                <a:ea typeface="+mn-ea"/>
                <a:cs typeface="+mn-cs"/>
              </a:rPr>
              <a:t> new vocabulary (Christmas</a:t>
            </a:r>
            <a:r>
              <a:rPr lang="en-GB" sz="1200" b="1" i="0" u="none" strike="noStrike" kern="1200" baseline="0">
                <a:solidFill>
                  <a:schemeClr val="tx1"/>
                </a:solidFill>
                <a:effectLst/>
                <a:latin typeface="+mn-lt"/>
                <a:ea typeface="+mn-ea"/>
                <a:cs typeface="+mn-cs"/>
              </a:rPr>
              <a:t>-themed)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mn-lt"/>
                <a:ea typeface="+mn-ea"/>
                <a:cs typeface="+mn-cs"/>
              </a:rPr>
              <a:t>Note: </a:t>
            </a:r>
            <a:r>
              <a:rPr lang="en-GB" sz="1200" b="0" i="0" u="none" strike="noStrike" kern="1200">
                <a:solidFill>
                  <a:schemeClr val="tx1"/>
                </a:solidFill>
                <a:effectLst/>
                <a:latin typeface="+mn-lt"/>
                <a:ea typeface="+mn-ea"/>
                <a:cs typeface="+mn-cs"/>
              </a:rPr>
              <a:t>These are thematic words chosen to illustrate SSCs and plurals. They are not part of the vocabulary set for the week, but are introduced to fit with seasonal themes.</a:t>
            </a:r>
            <a:endParaRPr lang="en-GB" sz="1200" b="1" i="0" u="none" strike="noStrike" kern="1200">
              <a:solidFill>
                <a:schemeClr val="tx1"/>
              </a:solidFill>
              <a:effectLst/>
              <a:latin typeface="+mn-lt"/>
              <a:ea typeface="+mn-ea"/>
              <a:cs typeface="+mn-cs"/>
            </a:endParaRPr>
          </a:p>
          <a:p>
            <a:endParaRPr lang="en-GB" b="1" baseline="0"/>
          </a:p>
          <a:p>
            <a:r>
              <a:rPr lang="en-GB" b="1"/>
              <a:t>Procedure:</a:t>
            </a:r>
            <a:br>
              <a:rPr lang="en-GB"/>
            </a:br>
            <a:r>
              <a:rPr lang="en-GB" b="0"/>
              <a:t>1. Since students have not had the opportunity</a:t>
            </a:r>
            <a:r>
              <a:rPr lang="en-GB" b="0" baseline="0"/>
              <a:t> to pre-learn these words, word and picture appear together from the outset.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2. </a:t>
            </a:r>
            <a:r>
              <a:rPr lang="en-GB" sz="1200" b="0" i="0" u="none" strike="noStrike" kern="1200">
                <a:solidFill>
                  <a:schemeClr val="tx1"/>
                </a:solidFill>
                <a:effectLst/>
                <a:latin typeface="+mn-lt"/>
                <a:ea typeface="+mn-ea"/>
                <a:cs typeface="+mn-cs"/>
              </a:rPr>
              <a:t>Present single word + picture and ask students to read aloud using their knowledge of phonics.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3. </a:t>
            </a:r>
            <a:r>
              <a:rPr lang="en-GB" sz="1200" b="0" i="0" u="none" strike="noStrike" kern="1200">
                <a:solidFill>
                  <a:schemeClr val="tx1"/>
                </a:solidFill>
                <a:effectLst/>
                <a:latin typeface="+mn-lt"/>
                <a:ea typeface="+mn-ea"/>
                <a:cs typeface="+mn-cs"/>
              </a:rPr>
              <a:t>Practise reading aloud and applying SSC knowledge - Key SSC recapped here are: short</a:t>
            </a:r>
            <a:r>
              <a:rPr lang="en-GB" sz="1200" b="0" i="0" u="none" strike="noStrike" kern="1200" baseline="0">
                <a:solidFill>
                  <a:schemeClr val="tx1"/>
                </a:solidFill>
                <a:effectLst/>
                <a:latin typeface="+mn-lt"/>
                <a:ea typeface="+mn-ea"/>
                <a:cs typeface="+mn-cs"/>
              </a:rPr>
              <a:t> E, IE, EI, W, CH, Z.</a:t>
            </a: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4. Advance through all vocabulary slides in the same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mn-lt"/>
                <a:ea typeface="+mn-ea"/>
                <a:cs typeface="+mn-cs"/>
              </a:rPr>
              <a:t>Note:</a:t>
            </a:r>
            <a:r>
              <a:rPr lang="en-GB" sz="1200" b="0" i="0" u="none" strike="noStrike" kern="1200">
                <a:solidFill>
                  <a:schemeClr val="tx1"/>
                </a:solidFill>
                <a:effectLst/>
                <a:latin typeface="+mn-lt"/>
                <a:ea typeface="+mn-ea"/>
                <a:cs typeface="+mn-cs"/>
              </a:rPr>
              <a:t> Christmas vocabulary not to be memorised; it is introduced to apply plural rules / SSC knowledge with different lexis.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der Weihnachtsmann [2722 ,131] der Baum [996], der Stiefel [&gt;4000], der Nikolaus [&gt;4000], der Bonbon [&gt;4000], der Schmuck [&gt;4000], der Stern [1451], Engel [3963] </a:t>
            </a:r>
            <a:br>
              <a:rPr lang="en-GB" sz="1200" b="0" i="0" u="none" strike="noStrike" kern="1200">
                <a:solidFill>
                  <a:schemeClr val="tx1"/>
                </a:solidFill>
                <a:effectLst/>
                <a:latin typeface="+mn-lt"/>
                <a:ea typeface="+mn-ea"/>
                <a:cs typeface="+mn-cs"/>
              </a:rPr>
            </a:b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(2006). A frequency dictionary of German: core vocabulary for learners. Routledge</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045277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024135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 for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Note: The reason for including a boot as a Christmassy item might need a little cultural aside explaining that children leave a boot or shoe outside</a:t>
            </a:r>
            <a:r>
              <a:rPr lang="en-GB" sz="1200" b="0" i="0" u="none" strike="noStrike" kern="1200" baseline="0">
                <a:solidFill>
                  <a:schemeClr val="tx1"/>
                </a:solidFill>
                <a:effectLst/>
                <a:latin typeface="+mn-lt"/>
                <a:ea typeface="+mn-ea"/>
                <a:cs typeface="+mn-cs"/>
              </a:rPr>
              <a:t> their bedroom door on the evening of 5</a:t>
            </a:r>
            <a:r>
              <a:rPr lang="en-GB" sz="1200" b="0" i="0" u="none" strike="noStrike" kern="1200" baseline="30000">
                <a:solidFill>
                  <a:schemeClr val="tx1"/>
                </a:solidFill>
                <a:effectLst/>
                <a:latin typeface="+mn-lt"/>
                <a:ea typeface="+mn-ea"/>
                <a:cs typeface="+mn-cs"/>
              </a:rPr>
              <a:t>th</a:t>
            </a:r>
            <a:r>
              <a:rPr lang="en-GB" sz="1200" b="0" i="0" u="none" strike="noStrike" kern="1200" baseline="0">
                <a:solidFill>
                  <a:schemeClr val="tx1"/>
                </a:solidFill>
                <a:effectLst/>
                <a:latin typeface="+mn-lt"/>
                <a:ea typeface="+mn-ea"/>
                <a:cs typeface="+mn-cs"/>
              </a:rPr>
              <a:t> December for</a:t>
            </a:r>
            <a:r>
              <a:rPr lang="en-GB" sz="1200" b="0" i="0" u="none" strike="noStrike" kern="1200">
                <a:solidFill>
                  <a:schemeClr val="tx1"/>
                </a:solidFill>
                <a:effectLst/>
                <a:latin typeface="+mn-lt"/>
                <a:ea typeface="+mn-ea"/>
                <a:cs typeface="+mn-cs"/>
              </a:rPr>
              <a:t> St Nikolaus. When they wake up in the morning of 6</a:t>
            </a:r>
            <a:r>
              <a:rPr lang="en-GB" sz="1200" b="0" i="0" u="none" strike="noStrike" kern="1200" baseline="30000">
                <a:solidFill>
                  <a:schemeClr val="tx1"/>
                </a:solidFill>
                <a:effectLst/>
                <a:latin typeface="+mn-lt"/>
                <a:ea typeface="+mn-ea"/>
                <a:cs typeface="+mn-cs"/>
              </a:rPr>
              <a:t>th</a:t>
            </a:r>
            <a:r>
              <a:rPr lang="en-GB" sz="1200" b="0" i="0" u="none" strike="noStrike" kern="1200">
                <a:solidFill>
                  <a:schemeClr val="tx1"/>
                </a:solidFill>
                <a:effectLst/>
                <a:latin typeface="+mn-lt"/>
                <a:ea typeface="+mn-ea"/>
                <a:cs typeface="+mn-cs"/>
              </a:rPr>
              <a:t> December, they hopefully find them full of delicious goodies if they’ve been good. St Nikolaus</a:t>
            </a:r>
            <a:r>
              <a:rPr lang="en-GB" sz="1200" b="0" i="0" u="none" strike="noStrike" kern="1200" baseline="0">
                <a:solidFill>
                  <a:schemeClr val="tx1"/>
                </a:solidFill>
                <a:effectLst/>
                <a:latin typeface="+mn-lt"/>
                <a:ea typeface="+mn-ea"/>
                <a:cs typeface="+mn-cs"/>
              </a:rPr>
              <a:t> is not the same tradition as Father Christmas (der Weihnachtsmann). </a:t>
            </a:r>
            <a:r>
              <a:rPr lang="en-GB" sz="1200" b="0" i="0" u="none" strike="noStrike" kern="1200">
                <a:solidFill>
                  <a:schemeClr val="tx1"/>
                </a:solidFill>
                <a:effectLst/>
                <a:latin typeface="+mn-lt"/>
                <a:ea typeface="+mn-ea"/>
                <a:cs typeface="+mn-cs"/>
              </a:rPr>
              <a:t>Read more,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hlinkClick r:id="rId3"/>
              </a:rPr>
              <a:t>https://www.thelocal.de/20131206/15915</a:t>
            </a:r>
            <a:r>
              <a:rPr lang="en-GB" sz="1200" b="0" i="0" u="none" strike="noStrike" kern="1200">
                <a:solidFill>
                  <a:schemeClr val="tx1"/>
                </a:solidFill>
                <a:effectLst/>
                <a:latin typeface="+mn-lt"/>
                <a:ea typeface="+mn-ea"/>
                <a:cs typeface="+mn-cs"/>
              </a:rPr>
              <a:t> </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795529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 for previous slide</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948402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 for previous slide</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5888863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 for previous slide</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888886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 for previous slide</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435076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 minutes</a:t>
            </a:r>
            <a:br>
              <a:rPr lang="en-GB"/>
            </a:br>
            <a:br>
              <a:rPr lang="en-GB" b="1"/>
            </a:br>
            <a:r>
              <a:rPr lang="en-GB" b="1"/>
              <a:t>Aim: To recap quickly on the</a:t>
            </a:r>
            <a:r>
              <a:rPr lang="en-GB" b="1" baseline="0"/>
              <a:t> Christmas-themed vocabulary</a:t>
            </a:r>
            <a:endParaRPr lang="en-GB" sz="1200" b="1"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t>
            </a:r>
            <a:r>
              <a:rPr lang="en-GB" sz="1200" b="0" i="0" u="none" strike="noStrike" kern="1200">
                <a:solidFill>
                  <a:schemeClr val="tx1"/>
                </a:solidFill>
                <a:effectLst/>
                <a:latin typeface="+mn-lt"/>
                <a:ea typeface="+mn-ea"/>
                <a:cs typeface="+mn-cs"/>
              </a:rPr>
              <a:t>Students see how many words they can translate into English in one minute</a:t>
            </a:r>
          </a:p>
          <a:p>
            <a:r>
              <a:rPr lang="en-GB"/>
              <a:t>2. Click to bring</a:t>
            </a:r>
            <a:r>
              <a:rPr lang="en-GB" baseline="0"/>
              <a:t> up the English, one word at a time</a:t>
            </a:r>
            <a:r>
              <a:rPr lang="en-US"/>
              <a:t>.</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mn-lt"/>
                <a:ea typeface="+mn-ea"/>
                <a:cs typeface="+mn-cs"/>
              </a:rPr>
              <a:t>Note: </a:t>
            </a:r>
            <a:r>
              <a:rPr lang="en-GB" sz="1200" b="0" i="0" u="none" strike="noStrike" kern="1200">
                <a:solidFill>
                  <a:schemeClr val="tx1"/>
                </a:solidFill>
                <a:effectLst/>
                <a:latin typeface="+mn-lt"/>
                <a:ea typeface="+mn-ea"/>
                <a:cs typeface="+mn-cs"/>
              </a:rPr>
              <a:t>Christmas vocabulary not to be memorised; it is introduced to apply plural rules / SSC knowledge with different lexis.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der Weihnachtsmann [2722 ,131] der Baum [996], der Stiefel [&gt;4000], der Nikolaus [&gt;4000], der Bonbon [&gt;4000], der Schmuck [&gt;4000], der Stern [1451], Engel [3963] </a:t>
            </a:r>
            <a:br>
              <a:rPr lang="en-GB" sz="1200" b="0" i="0" u="none" strike="noStrike" kern="1200">
                <a:solidFill>
                  <a:schemeClr val="tx1"/>
                </a:solidFill>
                <a:effectLst/>
                <a:latin typeface="+mn-lt"/>
                <a:ea typeface="+mn-ea"/>
                <a:cs typeface="+mn-cs"/>
              </a:rPr>
            </a:b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(2006). A frequency dictionary of German: core vocabulary for learners. Routledge</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099462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10 minutes</a:t>
            </a:r>
            <a:br>
              <a:rPr lang="en-GB"/>
            </a:br>
            <a:br>
              <a:rPr lang="en-GB" b="1"/>
            </a:br>
            <a:r>
              <a:rPr lang="en-GB" b="1"/>
              <a:t>Aim: </a:t>
            </a:r>
            <a:r>
              <a:rPr lang="en-GB" sz="1200" b="1" i="0" u="none" strike="noStrike" kern="1200">
                <a:solidFill>
                  <a:schemeClr val="tx1"/>
                </a:solidFill>
                <a:effectLst/>
                <a:latin typeface="+mn-lt"/>
                <a:ea typeface="+mn-ea"/>
                <a:cs typeface="+mn-cs"/>
              </a:rPr>
              <a:t>Writing activity to practise predicting what the plurals might be using the rules that have been introduced.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t>
            </a:r>
            <a:r>
              <a:rPr lang="en-GB" sz="1200" b="0" i="0" u="none" strike="noStrike" kern="1200">
                <a:solidFill>
                  <a:schemeClr val="tx1"/>
                </a:solidFill>
                <a:effectLst/>
                <a:latin typeface="+mn-lt"/>
                <a:ea typeface="+mn-ea"/>
                <a:cs typeface="+mn-cs"/>
              </a:rPr>
              <a:t>Students write down in German what they think the plural might be for the noun featured on each slide in the sequence.</a:t>
            </a:r>
          </a:p>
          <a:p>
            <a:r>
              <a:rPr lang="en-GB"/>
              <a:t>2. Go through the all</a:t>
            </a:r>
            <a:r>
              <a:rPr lang="en-GB" baseline="0"/>
              <a:t> the questions (one per slide) </a:t>
            </a:r>
            <a:r>
              <a:rPr lang="en-GB"/>
              <a:t>first;</a:t>
            </a:r>
            <a:r>
              <a:rPr lang="en-GB" baseline="0"/>
              <a:t> the answers apear on a second suite of slides</a:t>
            </a:r>
            <a:r>
              <a:rPr lang="en-US"/>
              <a:t>.</a:t>
            </a:r>
            <a:endParaRPr lang="en-GB"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mn-lt"/>
                <a:ea typeface="+mn-ea"/>
                <a:cs typeface="+mn-cs"/>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1) </a:t>
            </a:r>
            <a:r>
              <a:rPr lang="en-GB" sz="1200" b="1" i="0" u="none" strike="noStrike" kern="1200">
                <a:solidFill>
                  <a:schemeClr val="tx1"/>
                </a:solidFill>
                <a:effectLst/>
                <a:latin typeface="+mn-lt"/>
                <a:ea typeface="+mn-ea"/>
                <a:cs typeface="+mn-cs"/>
              </a:rPr>
              <a:t>sehen</a:t>
            </a:r>
            <a:r>
              <a:rPr lang="en-GB" sz="1200" b="0" i="0" u="none" strike="noStrike" kern="1200">
                <a:solidFill>
                  <a:schemeClr val="tx1"/>
                </a:solidFill>
                <a:effectLst/>
                <a:latin typeface="+mn-lt"/>
                <a:ea typeface="+mn-ea"/>
                <a:cs typeface="+mn-cs"/>
              </a:rPr>
              <a:t> was a cluster word for long ‘e’ in lesson 1.1.2. Elicit the meaning from students, prompting with a gesture if necessary.</a:t>
            </a:r>
            <a:br>
              <a:rPr lang="en-GB" sz="1200" b="0" i="0" u="none" strike="noStrike" kern="1200">
                <a:solidFill>
                  <a:schemeClr val="tx1"/>
                </a:solidFill>
                <a:effectLst/>
                <a:latin typeface="+mn-lt"/>
                <a:ea typeface="+mn-ea"/>
                <a:cs typeface="+mn-cs"/>
              </a:rPr>
            </a:br>
            <a:r>
              <a:rPr lang="en-GB" sz="1200" b="0" i="0" u="none" strike="noStrike" kern="1200">
                <a:solidFill>
                  <a:schemeClr val="tx1"/>
                </a:solidFill>
                <a:effectLst/>
                <a:latin typeface="+mn-lt"/>
                <a:ea typeface="+mn-ea"/>
                <a:cs typeface="+mn-cs"/>
              </a:rPr>
              <a:t>2)</a:t>
            </a:r>
            <a:r>
              <a:rPr lang="en-GB" sz="1200" b="0" i="0" u="none" strike="noStrike" kern="1200" baseline="0">
                <a:solidFill>
                  <a:schemeClr val="tx1"/>
                </a:solidFill>
                <a:effectLst/>
                <a:latin typeface="+mn-lt"/>
                <a:ea typeface="+mn-ea"/>
                <a:cs typeface="+mn-cs"/>
              </a:rPr>
              <a:t> </a:t>
            </a:r>
            <a:r>
              <a:rPr lang="en-GB" sz="1200" b="1" i="0" u="none" strike="noStrike" kern="1200">
                <a:solidFill>
                  <a:schemeClr val="tx1"/>
                </a:solidFill>
                <a:effectLst/>
                <a:latin typeface="+mn-lt"/>
                <a:ea typeface="+mn-ea"/>
                <a:cs typeface="+mn-cs"/>
              </a:rPr>
              <a:t>fünf</a:t>
            </a:r>
            <a:r>
              <a:rPr lang="en-GB" sz="1200" b="0" i="0" u="none" strike="noStrike" kern="1200">
                <a:solidFill>
                  <a:schemeClr val="tx1"/>
                </a:solidFill>
                <a:effectLst/>
                <a:latin typeface="+mn-lt"/>
                <a:ea typeface="+mn-ea"/>
                <a:cs typeface="+mn-cs"/>
              </a:rPr>
              <a:t> was introduced</a:t>
            </a:r>
            <a:r>
              <a:rPr lang="en-GB" sz="1200" b="0" i="0" u="none" strike="noStrike" kern="1200" baseline="0">
                <a:solidFill>
                  <a:schemeClr val="tx1"/>
                </a:solidFill>
                <a:effectLst/>
                <a:latin typeface="+mn-lt"/>
                <a:ea typeface="+mn-ea"/>
                <a:cs typeface="+mn-cs"/>
              </a:rPr>
              <a:t> as a phonics source word. Its meaning should be clear, here, particularly given the visual cue.</a:t>
            </a:r>
            <a:endParaRPr lang="en-GB"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3) as these items are not part of the official vocab, students might need to be reminded of the singular form,</a:t>
            </a:r>
            <a:r>
              <a:rPr lang="en-GB" sz="1200" b="0" i="0" u="none" strike="noStrike" kern="1200" baseline="0">
                <a:solidFill>
                  <a:schemeClr val="tx1"/>
                </a:solidFill>
                <a:effectLst/>
                <a:latin typeface="+mn-lt"/>
                <a:ea typeface="+mn-ea"/>
                <a:cs typeface="+mn-cs"/>
              </a:rPr>
              <a:t> i.e. </a:t>
            </a:r>
            <a:r>
              <a:rPr lang="en-GB" sz="1200" b="1" i="0" u="none" strike="noStrike" kern="1200" baseline="0">
                <a:solidFill>
                  <a:schemeClr val="tx1"/>
                </a:solidFill>
                <a:effectLst/>
                <a:latin typeface="+mn-lt"/>
                <a:ea typeface="+mn-ea"/>
                <a:cs typeface="+mn-cs"/>
              </a:rPr>
              <a:t>der Engel.</a:t>
            </a:r>
            <a:endParaRPr lang="en-GB" sz="1200" b="1" i="0" u="none" strike="noStrike"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221819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As for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mn-lt"/>
                <a:ea typeface="+mn-ea"/>
                <a:cs typeface="+mn-cs"/>
              </a:rPr>
              <a:t>Es gibt </a:t>
            </a:r>
            <a:r>
              <a:rPr lang="en-GB" sz="1200" b="0" i="0" u="none" strike="noStrike" kern="1200">
                <a:solidFill>
                  <a:schemeClr val="tx1"/>
                </a:solidFill>
                <a:effectLst/>
                <a:latin typeface="+mn-lt"/>
                <a:ea typeface="+mn-ea"/>
                <a:cs typeface="+mn-cs"/>
              </a:rPr>
              <a:t>is on the vocab list for this week.</a:t>
            </a:r>
            <a:br>
              <a:rPr lang="en-GB" sz="1200" b="0" i="0" u="none" strike="noStrike" kern="1200">
                <a:solidFill>
                  <a:schemeClr val="tx1"/>
                </a:solidFill>
                <a:effectLst/>
                <a:latin typeface="+mn-lt"/>
                <a:ea typeface="+mn-ea"/>
                <a:cs typeface="+mn-cs"/>
              </a:rPr>
            </a:br>
            <a:r>
              <a:rPr lang="en-GB" sz="1200" b="1" i="0" u="none" strike="noStrike" kern="1200">
                <a:solidFill>
                  <a:schemeClr val="tx1"/>
                </a:solidFill>
                <a:effectLst/>
                <a:latin typeface="+mn-lt"/>
                <a:ea typeface="+mn-ea"/>
                <a:cs typeface="+mn-cs"/>
              </a:rPr>
              <a:t>viele</a:t>
            </a:r>
            <a:r>
              <a:rPr lang="en-GB" sz="1200" b="0" i="0" u="none" strike="noStrike" kern="1200">
                <a:solidFill>
                  <a:schemeClr val="tx1"/>
                </a:solidFill>
                <a:effectLst/>
                <a:latin typeface="+mn-lt"/>
                <a:ea typeface="+mn-ea"/>
                <a:cs typeface="+mn-cs"/>
              </a:rPr>
              <a:t> was</a:t>
            </a:r>
            <a:r>
              <a:rPr lang="en-GB" sz="1200" b="0" i="0" u="none" strike="noStrike" kern="1200" baseline="0">
                <a:solidFill>
                  <a:schemeClr val="tx1"/>
                </a:solidFill>
                <a:effectLst/>
                <a:latin typeface="+mn-lt"/>
                <a:ea typeface="+mn-ea"/>
                <a:cs typeface="+mn-cs"/>
              </a:rPr>
              <a:t> also learnt as part of ‘Wie viele’ (how many).</a:t>
            </a:r>
            <a:br>
              <a:rPr lang="en-GB" sz="1200" b="0" i="0" u="none" strike="noStrike" kern="1200" baseline="0">
                <a:solidFill>
                  <a:schemeClr val="tx1"/>
                </a:solidFill>
                <a:effectLst/>
                <a:latin typeface="+mn-lt"/>
                <a:ea typeface="+mn-ea"/>
                <a:cs typeface="+mn-cs"/>
              </a:rPr>
            </a:br>
            <a:br>
              <a:rPr lang="en-GB" sz="1200" b="0" i="0" u="none" strike="noStrike" kern="1200" baseline="0">
                <a:solidFill>
                  <a:schemeClr val="tx1"/>
                </a:solidFill>
                <a:effectLst/>
                <a:latin typeface="+mn-lt"/>
                <a:ea typeface="+mn-ea"/>
                <a:cs typeface="+mn-cs"/>
              </a:rPr>
            </a:br>
            <a:r>
              <a:rPr lang="en-GB" sz="1200" b="0" i="0" u="none" strike="noStrike" kern="1200" baseline="0">
                <a:solidFill>
                  <a:schemeClr val="tx1"/>
                </a:solidFill>
                <a:effectLst/>
                <a:latin typeface="+mn-lt"/>
                <a:ea typeface="+mn-ea"/>
                <a:cs typeface="+mn-cs"/>
              </a:rPr>
              <a:t>Star = </a:t>
            </a:r>
            <a:r>
              <a:rPr lang="en-GB" sz="1200" b="1" i="0" u="none" strike="noStrike" kern="1200" baseline="0">
                <a:solidFill>
                  <a:schemeClr val="tx1"/>
                </a:solidFill>
                <a:effectLst/>
                <a:latin typeface="+mn-lt"/>
                <a:ea typeface="+mn-ea"/>
                <a:cs typeface="+mn-cs"/>
              </a:rPr>
              <a:t>der Stern</a:t>
            </a:r>
            <a:endParaRPr lang="en-GB" sz="1200" b="1" i="0" u="none" strike="noStrike"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355940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6716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As for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mn-lt"/>
                <a:ea typeface="+mn-ea"/>
                <a:cs typeface="+mn-cs"/>
              </a:rPr>
              <a:t>Singular</a:t>
            </a:r>
            <a:r>
              <a:rPr lang="en-GB" sz="1200" b="1" i="0" u="none" strike="noStrike" kern="1200" baseline="0">
                <a:solidFill>
                  <a:schemeClr val="tx1"/>
                </a:solidFill>
                <a:effectLst/>
                <a:latin typeface="+mn-lt"/>
                <a:ea typeface="+mn-ea"/>
                <a:cs typeface="+mn-cs"/>
              </a:rPr>
              <a:t>  = der Baum</a:t>
            </a:r>
            <a:br>
              <a:rPr lang="en-GB" sz="1200" b="0" i="0" u="none" strike="noStrike" kern="1200">
                <a:solidFill>
                  <a:schemeClr val="tx1"/>
                </a:solidFill>
                <a:effectLst/>
                <a:latin typeface="+mn-lt"/>
                <a:ea typeface="+mn-ea"/>
                <a:cs typeface="+mn-cs"/>
              </a:rPr>
            </a:br>
            <a:endParaRPr lang="en-GB" sz="1200" b="0" i="0" u="none" strike="noStrike"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6133013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As for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mn-lt"/>
                <a:ea typeface="+mn-ea"/>
                <a:cs typeface="+mn-cs"/>
              </a:rPr>
              <a:t>Singular</a:t>
            </a:r>
            <a:r>
              <a:rPr lang="en-GB" sz="1200" b="1" i="0" u="none" strike="noStrike" kern="1200" baseline="0">
                <a:solidFill>
                  <a:schemeClr val="tx1"/>
                </a:solidFill>
                <a:effectLst/>
                <a:latin typeface="+mn-lt"/>
                <a:ea typeface="+mn-ea"/>
                <a:cs typeface="+mn-cs"/>
              </a:rPr>
              <a:t>  = der Stiefel</a:t>
            </a:r>
            <a:br>
              <a:rPr lang="en-GB" sz="1200" b="1" i="0" u="none" strike="noStrike" kern="1200" baseline="0">
                <a:solidFill>
                  <a:schemeClr val="tx1"/>
                </a:solidFill>
                <a:effectLst/>
                <a:latin typeface="+mn-lt"/>
                <a:ea typeface="+mn-ea"/>
                <a:cs typeface="+mn-cs"/>
              </a:rPr>
            </a:br>
            <a:r>
              <a:rPr lang="en-GB" sz="1200" b="0" i="0" u="none" strike="noStrike" kern="1200" baseline="0">
                <a:solidFill>
                  <a:schemeClr val="tx1"/>
                </a:solidFill>
                <a:effectLst/>
                <a:latin typeface="+mn-lt"/>
                <a:ea typeface="+mn-ea"/>
                <a:cs typeface="+mn-cs"/>
              </a:rPr>
              <a:t>Ensure that students remember ‘ein Paar’ from Lesson 1.1.2.</a:t>
            </a:r>
            <a:br>
              <a:rPr lang="en-GB" sz="1200" b="0" i="0" u="none" strike="noStrike" kern="1200">
                <a:solidFill>
                  <a:schemeClr val="tx1"/>
                </a:solidFill>
                <a:effectLst/>
                <a:latin typeface="+mn-lt"/>
                <a:ea typeface="+mn-ea"/>
                <a:cs typeface="+mn-cs"/>
              </a:rPr>
            </a:br>
            <a:endParaRPr lang="en-GB" sz="1200" b="0" i="0" u="none" strike="noStrike"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9881792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As for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mn-lt"/>
                <a:ea typeface="+mn-ea"/>
                <a:cs typeface="+mn-cs"/>
              </a:rPr>
              <a:t>Singular = der Marktplatz</a:t>
            </a:r>
            <a:br>
              <a:rPr lang="en-GB" sz="1200" b="0" i="0" u="none" strike="noStrike" kern="1200">
                <a:solidFill>
                  <a:schemeClr val="tx1"/>
                </a:solidFill>
                <a:effectLst/>
                <a:latin typeface="+mn-lt"/>
                <a:ea typeface="+mn-ea"/>
                <a:cs typeface="+mn-cs"/>
              </a:rPr>
            </a:br>
            <a:br>
              <a:rPr lang="en-GB" sz="1200" b="0" i="0" u="none" strike="noStrike" kern="1200">
                <a:solidFill>
                  <a:schemeClr val="tx1"/>
                </a:solidFill>
                <a:effectLst/>
                <a:latin typeface="+mn-lt"/>
                <a:ea typeface="+mn-ea"/>
                <a:cs typeface="+mn-cs"/>
              </a:rPr>
            </a:br>
            <a:r>
              <a:rPr lang="en-GB" sz="1200" b="0" i="0" u="none" strike="noStrike" kern="1200">
                <a:solidFill>
                  <a:schemeClr val="tx1"/>
                </a:solidFill>
                <a:effectLst/>
                <a:latin typeface="+mn-lt"/>
                <a:ea typeface="+mn-ea"/>
                <a:cs typeface="+mn-cs"/>
              </a:rPr>
              <a:t>Note: </a:t>
            </a:r>
            <a:r>
              <a:rPr lang="en-GB" sz="1200" b="1" i="0" u="none" strike="noStrike" kern="1200">
                <a:solidFill>
                  <a:schemeClr val="tx1"/>
                </a:solidFill>
                <a:effectLst/>
                <a:latin typeface="+mn-lt"/>
                <a:ea typeface="+mn-ea"/>
                <a:cs typeface="+mn-cs"/>
              </a:rPr>
              <a:t>Zwei </a:t>
            </a:r>
            <a:r>
              <a:rPr lang="en-GB" sz="1200" b="0" i="0" u="none" strike="noStrike" kern="1200">
                <a:solidFill>
                  <a:schemeClr val="tx1"/>
                </a:solidFill>
                <a:effectLst/>
                <a:latin typeface="+mn-lt"/>
                <a:ea typeface="+mn-ea"/>
                <a:cs typeface="+mn-cs"/>
              </a:rPr>
              <a:t>hasn’t been formally introduced but it is likely that they will</a:t>
            </a:r>
            <a:r>
              <a:rPr lang="en-GB" sz="1200" b="0" i="0" u="none" strike="noStrike" kern="1200" baseline="0">
                <a:solidFill>
                  <a:schemeClr val="tx1"/>
                </a:solidFill>
                <a:effectLst/>
                <a:latin typeface="+mn-lt"/>
                <a:ea typeface="+mn-ea"/>
                <a:cs typeface="+mn-cs"/>
              </a:rPr>
              <a:t> not be confused about its meaning, given the visual cue.</a:t>
            </a:r>
            <a:br>
              <a:rPr lang="en-GB" sz="1200" b="0" i="0" u="none" strike="noStrike" kern="1200">
                <a:solidFill>
                  <a:schemeClr val="tx1"/>
                </a:solidFill>
                <a:effectLst/>
                <a:latin typeface="+mn-lt"/>
                <a:ea typeface="+mn-ea"/>
                <a:cs typeface="+mn-cs"/>
              </a:rPr>
            </a:br>
            <a:endParaRPr lang="en-GB" sz="1200" b="0" i="0" u="none" strike="noStrike"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7861308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As for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mn-lt"/>
                <a:ea typeface="+mn-ea"/>
                <a:cs typeface="+mn-cs"/>
              </a:rPr>
              <a:t>Singular noun = der Weihnachtsmarkt.</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4154464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As for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mn-lt"/>
                <a:ea typeface="+mn-ea"/>
                <a:cs typeface="+mn-cs"/>
              </a:rPr>
              <a:t>Singular</a:t>
            </a:r>
            <a:r>
              <a:rPr lang="en-GB" sz="1200" b="1" i="0" u="none" strike="noStrike" kern="1200" baseline="0">
                <a:solidFill>
                  <a:schemeClr val="tx1"/>
                </a:solidFill>
                <a:effectLst/>
                <a:latin typeface="+mn-lt"/>
                <a:ea typeface="+mn-ea"/>
                <a:cs typeface="+mn-cs"/>
              </a:rPr>
              <a:t> noun = der Weihnachtsmann</a:t>
            </a:r>
            <a:endParaRPr lang="en-GB" sz="1200" b="1" i="0" u="none" strike="noStrike" kern="1200">
              <a:solidFill>
                <a:schemeClr val="tx1"/>
              </a:solidFill>
              <a:effectLst/>
              <a:latin typeface="+mn-lt"/>
              <a:ea typeface="+mn-ea"/>
              <a:cs typeface="+mn-cs"/>
            </a:endParaRPr>
          </a:p>
          <a:p>
            <a:endParaRPr lang="en-GB"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4551889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10 minutes</a:t>
            </a:r>
            <a:br>
              <a:rPr lang="en-GB"/>
            </a:br>
            <a:br>
              <a:rPr lang="en-GB" b="1"/>
            </a:br>
            <a:r>
              <a:rPr lang="en-GB" b="1"/>
              <a:t>Aim: </a:t>
            </a:r>
            <a:r>
              <a:rPr lang="en-GB" sz="1200" b="1" i="0" u="none" strike="noStrike" kern="1200">
                <a:solidFill>
                  <a:schemeClr val="tx1"/>
                </a:solidFill>
                <a:effectLst/>
                <a:latin typeface="+mn-lt"/>
                <a:ea typeface="+mn-ea"/>
                <a:cs typeface="+mn-cs"/>
              </a:rPr>
              <a:t>To</a:t>
            </a:r>
            <a:r>
              <a:rPr lang="en-GB" sz="1200" b="1" i="0" u="none" strike="noStrike" kern="1200" baseline="0">
                <a:solidFill>
                  <a:schemeClr val="tx1"/>
                </a:solidFill>
                <a:effectLst/>
                <a:latin typeface="+mn-lt"/>
                <a:ea typeface="+mn-ea"/>
                <a:cs typeface="+mn-cs"/>
              </a:rPr>
              <a:t> present the answers to the w</a:t>
            </a:r>
            <a:r>
              <a:rPr lang="en-GB" sz="1200" b="1" i="0" u="none" strike="noStrike" kern="1200">
                <a:solidFill>
                  <a:schemeClr val="tx1"/>
                </a:solidFill>
                <a:effectLst/>
                <a:latin typeface="+mn-lt"/>
                <a:ea typeface="+mn-ea"/>
                <a:cs typeface="+mn-cs"/>
              </a:rPr>
              <a:t>riting activity</a:t>
            </a:r>
            <a:br>
              <a:rPr lang="en-GB"/>
            </a:b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a:t>
            </a:r>
            <a:r>
              <a:rPr lang="en-GB" sz="1200" b="0" i="0" u="none" strike="noStrike" kern="1200">
                <a:solidFill>
                  <a:schemeClr val="tx1"/>
                </a:solidFill>
                <a:effectLst/>
                <a:latin typeface="+mn-lt"/>
                <a:ea typeface="+mn-ea"/>
                <a:cs typeface="+mn-cs"/>
              </a:rPr>
              <a:t>Elicit the answer from students.</a:t>
            </a:r>
          </a:p>
          <a:p>
            <a:r>
              <a:rPr lang="en-GB"/>
              <a:t>2. Click to bring up the correct answer</a:t>
            </a:r>
            <a:r>
              <a:rPr lang="en-US"/>
              <a:t>.</a:t>
            </a:r>
          </a:p>
          <a:p>
            <a:r>
              <a:rPr lang="en-US" sz="1200" b="0" i="0" u="none" strike="noStrike" kern="1200">
                <a:solidFill>
                  <a:schemeClr val="tx1"/>
                </a:solidFill>
                <a:effectLst/>
                <a:latin typeface="+mn-lt"/>
                <a:ea typeface="+mn-ea"/>
                <a:cs typeface="+mn-cs"/>
              </a:rPr>
              <a:t>3. Advance through all slides in the sequence</a:t>
            </a:r>
            <a:r>
              <a:rPr lang="en-US" sz="1200" b="0" i="0" u="none" strike="noStrike" kern="1200" baseline="0">
                <a:solidFill>
                  <a:schemeClr val="tx1"/>
                </a:solidFill>
                <a:effectLst/>
                <a:latin typeface="+mn-lt"/>
                <a:ea typeface="+mn-ea"/>
                <a:cs typeface="+mn-cs"/>
              </a:rPr>
              <a:t> in the same way.</a:t>
            </a:r>
            <a:endParaRPr lang="en-GB"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5427107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a:t>
            </a:r>
            <a:r>
              <a:rPr lang="en-GB" baseline="0"/>
              <a:t> for previous slide</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033995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a:t>
            </a:r>
            <a:r>
              <a:rPr lang="en-GB" baseline="0"/>
              <a:t> for previous slide</a:t>
            </a:r>
            <a:endParaRPr lang="en-GB"/>
          </a:p>
          <a:p>
            <a:endParaRPr lang="en-GB" sz="1200" b="0" i="0" u="none" strike="noStrike" kern="1200">
              <a:solidFill>
                <a:schemeClr val="tx1"/>
              </a:solidFill>
              <a:effectLst/>
              <a:latin typeface="+mn-lt"/>
              <a:ea typeface="+mn-ea"/>
              <a:cs typeface="+mn-cs"/>
            </a:endParaRPr>
          </a:p>
          <a:p>
            <a:r>
              <a:rPr lang="en-GB" sz="1200" b="0" i="0" u="none" strike="noStrike" kern="1200">
                <a:solidFill>
                  <a:schemeClr val="tx1"/>
                </a:solidFill>
                <a:effectLst/>
                <a:latin typeface="+mn-lt"/>
                <a:ea typeface="+mn-ea"/>
                <a:cs typeface="+mn-cs"/>
              </a:rPr>
              <a:t>Students will</a:t>
            </a:r>
            <a:r>
              <a:rPr lang="en-GB" sz="1200" b="0" i="0" u="none" strike="noStrike" kern="1200" baseline="0">
                <a:solidFill>
                  <a:schemeClr val="tx1"/>
                </a:solidFill>
                <a:effectLst/>
                <a:latin typeface="+mn-lt"/>
                <a:ea typeface="+mn-ea"/>
                <a:cs typeface="+mn-cs"/>
              </a:rPr>
              <a:t> be taught SSC äu in the 2</a:t>
            </a:r>
            <a:r>
              <a:rPr lang="en-GB" sz="1200" b="0" i="0" u="none" strike="noStrike" kern="1200" baseline="30000">
                <a:solidFill>
                  <a:schemeClr val="tx1"/>
                </a:solidFill>
                <a:effectLst/>
                <a:latin typeface="+mn-lt"/>
                <a:ea typeface="+mn-ea"/>
                <a:cs typeface="+mn-cs"/>
              </a:rPr>
              <a:t>nd</a:t>
            </a:r>
            <a:r>
              <a:rPr lang="en-GB" sz="1200" b="0" i="0" u="none" strike="noStrike" kern="1200" baseline="0">
                <a:solidFill>
                  <a:schemeClr val="tx1"/>
                </a:solidFill>
                <a:effectLst/>
                <a:latin typeface="+mn-lt"/>
                <a:ea typeface="+mn-ea"/>
                <a:cs typeface="+mn-cs"/>
              </a:rPr>
              <a:t> week of Term 2.  They will therefore need some support with the pronunciation at this stage.</a:t>
            </a:r>
            <a:br>
              <a:rPr lang="en-GB" sz="1200" b="0" i="0" u="none" strike="noStrike" kern="1200" baseline="0">
                <a:solidFill>
                  <a:schemeClr val="tx1"/>
                </a:solidFill>
                <a:effectLst/>
                <a:latin typeface="+mn-lt"/>
                <a:ea typeface="+mn-ea"/>
                <a:cs typeface="+mn-cs"/>
              </a:rPr>
            </a:b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40617335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a:t>
            </a:r>
            <a:r>
              <a:rPr lang="en-GB" baseline="0"/>
              <a:t> for previous slide</a:t>
            </a:r>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8643628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a:t>
            </a:r>
            <a:r>
              <a:rPr lang="en-GB" baseline="0"/>
              <a:t> for previous slide</a:t>
            </a:r>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673235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is Person A’s card.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6569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a:t>
            </a:r>
            <a:r>
              <a:rPr lang="en-GB" baseline="0"/>
              <a:t> for previous slide</a:t>
            </a:r>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6517478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a:t>
            </a:r>
            <a:r>
              <a:rPr lang="en-GB" baseline="0"/>
              <a:t> for previous slide</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These examples provide some evidence that most words stick to a limited number of plural patterns. 90% masculine words form their plurals following Rule 1, for example. However, Weihnachtsmann is an </a:t>
            </a:r>
            <a:r>
              <a:rPr lang="en-GB" sz="1200" b="1" i="0" u="none" strike="noStrike" kern="1200">
                <a:solidFill>
                  <a:schemeClr val="tx1"/>
                </a:solidFill>
                <a:effectLst/>
                <a:latin typeface="+mn-lt"/>
                <a:ea typeface="+mn-ea"/>
                <a:cs typeface="+mn-cs"/>
              </a:rPr>
              <a:t>exception</a:t>
            </a:r>
            <a:r>
              <a:rPr lang="en-GB" sz="1200" b="0" i="0" u="none" strike="noStrike" kern="1200">
                <a:solidFill>
                  <a:schemeClr val="tx1"/>
                </a:solidFill>
                <a:effectLst/>
                <a:latin typeface="+mn-lt"/>
                <a:ea typeface="+mn-ea"/>
                <a:cs typeface="+mn-cs"/>
              </a:rPr>
              <a:t>,</a:t>
            </a:r>
            <a:r>
              <a:rPr lang="en-GB" sz="1200" b="0" i="0" u="none" strike="noStrike" kern="1200" baseline="0">
                <a:solidFill>
                  <a:schemeClr val="tx1"/>
                </a:solidFill>
                <a:effectLst/>
                <a:latin typeface="+mn-lt"/>
                <a:ea typeface="+mn-ea"/>
                <a:cs typeface="+mn-cs"/>
              </a:rPr>
              <a:t> because it not only adds an umlaut to the vowel, it adds not just an -e but an -er.</a:t>
            </a:r>
            <a:br>
              <a:rPr lang="en-GB" sz="1200" b="0" i="0" u="none" strike="noStrike" kern="1200">
                <a:solidFill>
                  <a:schemeClr val="tx1"/>
                </a:solidFill>
                <a:effectLst/>
                <a:latin typeface="+mn-lt"/>
                <a:ea typeface="+mn-ea"/>
                <a:cs typeface="+mn-cs"/>
              </a:rPr>
            </a:br>
            <a:endParaRPr lang="en-GB" sz="1200" b="0" i="0" u="none" strike="noStrike"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8556227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 minutes</a:t>
            </a:r>
            <a:br>
              <a:rPr lang="en-GB"/>
            </a:br>
            <a:br>
              <a:rPr lang="en-GB" b="1"/>
            </a:br>
            <a:r>
              <a:rPr lang="en-GB" b="1"/>
              <a:t>Aim: To introduce a seasonal text</a:t>
            </a:r>
            <a:endParaRPr lang="en-GB" sz="1200" b="1"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t>
            </a:r>
            <a:r>
              <a:rPr lang="en-US"/>
              <a:t>Setting the scene. Just play one</a:t>
            </a:r>
            <a:r>
              <a:rPr lang="en-US" baseline="0"/>
              <a:t> verse of an instrumental version.</a:t>
            </a:r>
            <a:br>
              <a:rPr lang="en-US" baseline="0"/>
            </a:br>
            <a:r>
              <a:rPr lang="en-US"/>
              <a:t>Link to instrumental versions: </a:t>
            </a:r>
            <a:br>
              <a:rPr lang="en-US"/>
            </a:br>
            <a:r>
              <a:rPr lang="en-GB">
                <a:hlinkClick r:id="rId3"/>
              </a:rPr>
              <a:t>https://www.youtube.com/watch?v=KurqAmMi-bc</a:t>
            </a:r>
            <a:r>
              <a:rPr lang="en-GB"/>
              <a:t> (various instruments)</a:t>
            </a:r>
            <a:br>
              <a:rPr lang="en-GB"/>
            </a:br>
            <a:r>
              <a:rPr lang="en-GB">
                <a:hlinkClick r:id="rId4"/>
              </a:rPr>
              <a:t>https://www.youtube.com/watch?v=nxvJ1SIRdiI</a:t>
            </a:r>
            <a:r>
              <a:rPr lang="en-GB"/>
              <a:t> </a:t>
            </a:r>
            <a:r>
              <a:rPr lang="en-US"/>
              <a:t>(piano</a:t>
            </a:r>
            <a:r>
              <a:rPr lang="en-US" baseline="0"/>
              <a:t>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2. Alternatively, click on left hand tree, then right hand tree.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Link to versions with lyrics: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hlinkClick r:id="rId5"/>
              </a:rPr>
              <a:t>https://www.youtube.com/watch?v=OVSoZn66iC4</a:t>
            </a:r>
            <a:r>
              <a:rPr lang="en-GB"/>
              <a:t> – a</a:t>
            </a:r>
            <a:r>
              <a:rPr lang="en-GB" baseline="0"/>
              <a:t> capella version, lyrics are fairly clear, there is only one verse</a:t>
            </a:r>
            <a:br>
              <a:rPr lang="en-US" baseline="0"/>
            </a:br>
            <a:r>
              <a:rPr lang="en-GB">
                <a:hlinkClick r:id="rId6"/>
              </a:rPr>
              <a:t>https://www.youtube.com/watch?v=RJauT4IM1Y8</a:t>
            </a:r>
            <a:r>
              <a:rPr lang="en-GB"/>
              <a:t> (choral version; pretty, but as there are a lot of voices, the individual sounds are not as clear– 3 verses, only play verse 1)</a:t>
            </a:r>
            <a:br>
              <a:rPr lang="en-GB"/>
            </a:br>
            <a:r>
              <a:rPr lang="en-GB">
                <a:hlinkClick r:id="rId7"/>
              </a:rPr>
              <a:t>https://www.youtube.com/watch?v=lS4wTuvR7Ik</a:t>
            </a:r>
            <a:r>
              <a:rPr lang="en-GB"/>
              <a:t> (single voice; quite clear sound – 3 verses, only play verse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US"/>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52</a:t>
            </a:fld>
            <a:endParaRPr lang="en-GB"/>
          </a:p>
        </p:txBody>
      </p:sp>
    </p:spTree>
    <p:extLst>
      <p:ext uri="{BB962C8B-B14F-4D97-AF65-F5344CB8AC3E}">
        <p14:creationId xmlns:p14="http://schemas.microsoft.com/office/powerpoint/2010/main" val="32051549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 minutes</a:t>
            </a:r>
            <a:br>
              <a:rPr lang="en-GB"/>
            </a:br>
            <a:br>
              <a:rPr lang="en-GB" b="1"/>
            </a:br>
            <a:r>
              <a:rPr lang="en-GB" b="1"/>
              <a:t>Aim: </a:t>
            </a:r>
            <a:r>
              <a:rPr lang="en-US" b="1"/>
              <a:t>Further</a:t>
            </a:r>
            <a:r>
              <a:rPr lang="en-US" b="1" baseline="0"/>
              <a:t> s</a:t>
            </a:r>
            <a:r>
              <a:rPr lang="en-US" b="1"/>
              <a:t>etting the scene. </a:t>
            </a:r>
            <a:endParaRPr lang="en-GB" sz="1200" b="1"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t>
            </a:r>
            <a:r>
              <a:rPr lang="en-US"/>
              <a:t>The pictures emphasise the natural properties of the tree and not the decorative (Christmassy) aspect. The top right picture might prime ‘snowing’ (wenn es schneit).</a:t>
            </a:r>
          </a:p>
          <a:p>
            <a:r>
              <a:rPr lang="en-US"/>
              <a:t>2. Introduce the noun ‘der Baum’ [996] and invite the students to guess what type of tree a Tannenbaum might be.</a:t>
            </a:r>
            <a:br>
              <a:rPr lang="en-US"/>
            </a:br>
            <a:endParaRPr lang="en-US"/>
          </a:p>
          <a:p>
            <a:r>
              <a:rPr lang="en-US" b="1"/>
              <a:t>Note: </a:t>
            </a:r>
            <a:r>
              <a:rPr lang="en-US"/>
              <a:t>Students have not yet learnt the SSC</a:t>
            </a:r>
            <a:r>
              <a:rPr lang="en-US" baseline="0"/>
              <a:t> ‘au’, but they have encountered some words with ‘au’ already (for example, das Haus). We return to this later in the lesson.</a:t>
            </a:r>
            <a:endParaRPr lang="en-US"/>
          </a:p>
          <a:p>
            <a:endParaRPr lang="en-US"/>
          </a:p>
          <a:p>
            <a:endParaRPr lang="en-US"/>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53</a:t>
            </a:fld>
            <a:endParaRPr lang="en-GB"/>
          </a:p>
        </p:txBody>
      </p:sp>
    </p:spTree>
    <p:extLst>
      <p:ext uri="{BB962C8B-B14F-4D97-AF65-F5344CB8AC3E}">
        <p14:creationId xmlns:p14="http://schemas.microsoft.com/office/powerpoint/2010/main" val="25576020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3 minutes</a:t>
            </a:r>
            <a:br>
              <a:rPr lang="en-GB"/>
            </a:br>
            <a:br>
              <a:rPr lang="en-GB" b="1"/>
            </a:br>
            <a:r>
              <a:rPr lang="en-GB" b="1"/>
              <a:t>Aim: </a:t>
            </a:r>
            <a:r>
              <a:rPr lang="en-US" b="1"/>
              <a:t>Helping students to use their real-world knowledge and</a:t>
            </a:r>
            <a:r>
              <a:rPr lang="en-US" b="1" baseline="0"/>
              <a:t> previous vocabulary knowledge in a new context.</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t>
            </a:r>
            <a:r>
              <a:rPr lang="en-US"/>
              <a:t>Give</a:t>
            </a:r>
            <a:r>
              <a:rPr lang="en-US" baseline="0"/>
              <a:t> the i</a:t>
            </a:r>
            <a:r>
              <a:rPr lang="en-US"/>
              <a:t>nstructions in German: Der Title von diesem</a:t>
            </a:r>
            <a:r>
              <a:rPr lang="en-US" baseline="0"/>
              <a:t> Lied /Song ist: O, Tannenbaum.  </a:t>
            </a:r>
            <a:r>
              <a:rPr lang="en-US"/>
              <a:t>In 60 Sekunden schreib 5 Wörter</a:t>
            </a:r>
            <a:r>
              <a:rPr lang="en-US" baseline="0"/>
              <a:t> (Deutsch oder Englisch) für das Lied.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2. Hear some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Some ideas, with their word frequency:</a:t>
            </a:r>
            <a:br>
              <a:rPr lang="en-US" b="1" baseline="0"/>
            </a:br>
            <a:r>
              <a:rPr lang="en-US" baseline="0"/>
              <a:t>der Baum [996]; das Blatt [1330]; der Stamm [3500]; der Zweig/Ast [&gt;4000]; die Wurzel [3047]; wachsen [482]; grün [556]; braun [2178]; die Erde [781]; die Sonne [953]; der Regen [1690]; der Sommer [704]; der Winter [1288]; der Schnee [2203]</a:t>
            </a:r>
            <a:endParaRPr lang="en-US"/>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54</a:t>
            </a:fld>
            <a:endParaRPr lang="en-GB"/>
          </a:p>
        </p:txBody>
      </p:sp>
    </p:spTree>
    <p:extLst>
      <p:ext uri="{BB962C8B-B14F-4D97-AF65-F5344CB8AC3E}">
        <p14:creationId xmlns:p14="http://schemas.microsoft.com/office/powerpoint/2010/main" val="15550956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a:t>
            </a:r>
            <a:r>
              <a:rPr lang="en-GB" b="1" baseline="0"/>
              <a:t> </a:t>
            </a:r>
            <a:r>
              <a:rPr lang="en-GB" b="1"/>
              <a:t>minutes</a:t>
            </a:r>
            <a:br>
              <a:rPr lang="en-GB"/>
            </a:br>
            <a:br>
              <a:rPr lang="en-GB" b="1"/>
            </a:br>
            <a:r>
              <a:rPr lang="en-GB" b="1"/>
              <a:t>Aim: Phonics</a:t>
            </a:r>
            <a:r>
              <a:rPr lang="en-GB" b="1" baseline="0"/>
              <a:t> practice contrasting ‘u’ and ‘ü’.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Click on the fir tree in the top right hand corner to play the song. Students write</a:t>
            </a:r>
            <a:r>
              <a:rPr lang="en-GB" baseline="0"/>
              <a:t> </a:t>
            </a:r>
            <a:r>
              <a:rPr lang="en-GB"/>
              <a:t>‘u’ or ‘ü’ for each missing vowel.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2. </a:t>
            </a:r>
            <a:r>
              <a:rPr lang="en-GB"/>
              <a:t>Play the song a</a:t>
            </a:r>
            <a:r>
              <a:rPr lang="en-GB" baseline="0"/>
              <a:t> second time</a:t>
            </a:r>
            <a:r>
              <a:rPr lang="en-GB"/>
              <a:t>. The text could also be read aloud if the recording seems too fast.</a:t>
            </a:r>
          </a:p>
          <a:p>
            <a:r>
              <a:rPr lang="en-GB"/>
              <a:t>3. Alternatively, here is a link to a commercial version: </a:t>
            </a:r>
            <a:r>
              <a:rPr lang="en-GB">
                <a:hlinkClick r:id="rId3"/>
              </a:rPr>
              <a:t>https://www.youtube.com/watch?v=lS4wTuvR7Ik</a:t>
            </a:r>
            <a:r>
              <a:rPr lang="en-GB"/>
              <a:t> </a:t>
            </a:r>
          </a:p>
          <a:p>
            <a:r>
              <a:rPr lang="en-GB"/>
              <a:t>(single voice, but quite clear sound – 3 verses, only play verse 1).</a:t>
            </a:r>
          </a:p>
          <a:p>
            <a:r>
              <a:rPr lang="en-GB"/>
              <a:t>4. The answers are provided</a:t>
            </a:r>
            <a:r>
              <a:rPr lang="en-GB" baseline="0"/>
              <a:t> on the next slide.</a:t>
            </a:r>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a:t>
            </a:r>
            <a:r>
              <a:rPr lang="en-GB"/>
              <a:t>We include the source words and pictures as a refresher.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b="1"/>
              <a:t>Instructions in German:</a:t>
            </a:r>
            <a:endParaRPr lang="en-GB"/>
          </a:p>
          <a:p>
            <a:r>
              <a:rPr lang="en-GB"/>
              <a:t>Hör zu</a:t>
            </a:r>
          </a:p>
          <a:p>
            <a:r>
              <a:rPr lang="en-GB"/>
              <a:t>Schreib ‘u’ oder ‘ü’</a:t>
            </a:r>
            <a:br>
              <a:rPr lang="en-GB"/>
            </a:br>
            <a:br>
              <a:rPr lang="en-GB"/>
            </a:br>
            <a:br>
              <a:rPr lang="en-GB"/>
            </a:br>
            <a:endParaRPr lang="en-US"/>
          </a:p>
          <a:p>
            <a:endParaRPr lang="en-US"/>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55</a:t>
            </a:fld>
            <a:endParaRPr lang="en-GB"/>
          </a:p>
        </p:txBody>
      </p:sp>
    </p:spTree>
    <p:extLst>
      <p:ext uri="{BB962C8B-B14F-4D97-AF65-F5344CB8AC3E}">
        <p14:creationId xmlns:p14="http://schemas.microsoft.com/office/powerpoint/2010/main" val="21431764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 minutes</a:t>
            </a:r>
            <a:br>
              <a:rPr lang="en-GB"/>
            </a:br>
            <a:br>
              <a:rPr lang="en-GB" b="1"/>
            </a:br>
            <a:r>
              <a:rPr lang="en-GB" b="1"/>
              <a:t>Aim: To provide the answers to the activity</a:t>
            </a:r>
            <a:r>
              <a:rPr lang="en-GB" b="1" baseline="0"/>
              <a:t>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Ask students which SSC</a:t>
            </a:r>
            <a:r>
              <a:rPr lang="en-GB" baseline="0"/>
              <a:t> is missing each time.c, licking to reveal the answers one by one.</a:t>
            </a:r>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56</a:t>
            </a:fld>
            <a:endParaRPr lang="en-GB"/>
          </a:p>
        </p:txBody>
      </p:sp>
    </p:spTree>
    <p:extLst>
      <p:ext uri="{BB962C8B-B14F-4D97-AF65-F5344CB8AC3E}">
        <p14:creationId xmlns:p14="http://schemas.microsoft.com/office/powerpoint/2010/main" val="8331849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 minutes</a:t>
            </a:r>
            <a:br>
              <a:rPr lang="en-GB"/>
            </a:br>
            <a:br>
              <a:rPr lang="en-GB" b="1"/>
            </a:br>
            <a:r>
              <a:rPr lang="en-GB" b="1"/>
              <a:t>Aim: Phonics</a:t>
            </a:r>
            <a:r>
              <a:rPr lang="en-GB" b="1" baseline="0"/>
              <a:t> practice contrasting ‘ie’ and ‘ei’.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Click on the fir tree in the top right hand corner to play the song. Students write</a:t>
            </a:r>
            <a:r>
              <a:rPr lang="en-GB" baseline="0"/>
              <a:t> </a:t>
            </a:r>
            <a:r>
              <a:rPr lang="en-GB"/>
              <a:t>‘ie’ or ei’ for each missing vowel.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2. </a:t>
            </a:r>
            <a:r>
              <a:rPr lang="en-GB"/>
              <a:t>Play the song a</a:t>
            </a:r>
            <a:r>
              <a:rPr lang="en-GB" baseline="0"/>
              <a:t> second time</a:t>
            </a:r>
            <a:r>
              <a:rPr lang="en-GB"/>
              <a:t>. The text could also be read aloud if the recording seems too fast.</a:t>
            </a:r>
          </a:p>
          <a:p>
            <a:r>
              <a:rPr lang="en-GB"/>
              <a:t>3. Alternatively, here is a link to a commercial version: </a:t>
            </a:r>
            <a:r>
              <a:rPr lang="en-GB">
                <a:hlinkClick r:id="rId3"/>
              </a:rPr>
              <a:t>https://www.youtube.com/watch?v=lS4wTuvR7Ik</a:t>
            </a:r>
            <a:r>
              <a:rPr lang="en-GB"/>
              <a:t> </a:t>
            </a:r>
          </a:p>
          <a:p>
            <a:r>
              <a:rPr lang="en-GB"/>
              <a:t>(single voice, but quite clear sound – 3 verses, only play verse 1).</a:t>
            </a:r>
          </a:p>
          <a:p>
            <a:r>
              <a:rPr lang="en-GB"/>
              <a:t>4. The answers are provided</a:t>
            </a:r>
            <a:r>
              <a:rPr lang="en-GB" baseline="0"/>
              <a:t> on the next slide.</a:t>
            </a:r>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a:t>
            </a:r>
            <a:r>
              <a:rPr lang="en-GB"/>
              <a:t> Revisiting SSCs. In the NCELP SOW these SSCs have been introduced during Term 1.1, Weeks 3 (ei) and 7 (ie). We are using these as a minimal pair because of the spelling similarities. We include the source words and pictures as a refresher.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Hör zu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Schreib ie oder ei</a:t>
            </a: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57</a:t>
            </a:fld>
            <a:endParaRPr lang="en-GB"/>
          </a:p>
        </p:txBody>
      </p:sp>
    </p:spTree>
    <p:extLst>
      <p:ext uri="{BB962C8B-B14F-4D97-AF65-F5344CB8AC3E}">
        <p14:creationId xmlns:p14="http://schemas.microsoft.com/office/powerpoint/2010/main" val="29100472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 minutes</a:t>
            </a:r>
            <a:br>
              <a:rPr lang="en-GB"/>
            </a:br>
            <a:br>
              <a:rPr lang="en-GB" b="1"/>
            </a:br>
            <a:r>
              <a:rPr lang="en-GB" b="1"/>
              <a:t>Aim: To provide the answers to the activity</a:t>
            </a:r>
            <a:r>
              <a:rPr lang="en-GB" b="1" baseline="0"/>
              <a:t>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Ask students which SSC</a:t>
            </a:r>
            <a:r>
              <a:rPr lang="en-GB" baseline="0"/>
              <a:t> is missing each time.c, licking to reveal the answers one by one.</a:t>
            </a:r>
            <a:endParaRPr lang="en-GB"/>
          </a:p>
          <a:p>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58</a:t>
            </a:fld>
            <a:endParaRPr lang="en-GB"/>
          </a:p>
        </p:txBody>
      </p:sp>
    </p:spTree>
    <p:extLst>
      <p:ext uri="{BB962C8B-B14F-4D97-AF65-F5344CB8AC3E}">
        <p14:creationId xmlns:p14="http://schemas.microsoft.com/office/powerpoint/2010/main" val="8309516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 minutes</a:t>
            </a:r>
            <a:br>
              <a:rPr lang="en-GB"/>
            </a:br>
            <a:br>
              <a:rPr lang="en-GB" b="1"/>
            </a:br>
            <a:r>
              <a:rPr lang="en-GB" b="1"/>
              <a:t>Aim: To practise two new sounds – [au] and [sch] – before attempting</a:t>
            </a:r>
            <a:r>
              <a:rPr lang="en-GB" b="1" baseline="0"/>
              <a:t> to sing the song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a:t>
            </a:r>
            <a:r>
              <a:rPr lang="en-GB"/>
              <a:t>T</a:t>
            </a:r>
            <a:r>
              <a:rPr lang="en-US"/>
              <a:t>here are two more sounds that have not been introduced formally (i.e. in a dedicated phonics session), but that pupils will have encountered already in other words: ‘au’ and ‘sch’. The boxes on the right hand side give the sounds in words they have already been introduced to previously in the SOW.</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t>
            </a:r>
            <a:r>
              <a:rPr lang="en-US"/>
              <a:t>Practise these new sounds separately (saying ‘au’ and ‘sch’) and relate them to the</a:t>
            </a:r>
            <a:r>
              <a:rPr lang="en-US" baseline="0"/>
              <a:t> sounds in familiar words, before saying them in the new words.</a:t>
            </a:r>
            <a:endParaRPr lang="en-US"/>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59</a:t>
            </a:fld>
            <a:endParaRPr lang="en-GB"/>
          </a:p>
        </p:txBody>
      </p:sp>
    </p:spTree>
    <p:extLst>
      <p:ext uri="{BB962C8B-B14F-4D97-AF65-F5344CB8AC3E}">
        <p14:creationId xmlns:p14="http://schemas.microsoft.com/office/powerpoint/2010/main" val="2154014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187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5 minutes</a:t>
            </a:r>
            <a:br>
              <a:rPr lang="en-GB"/>
            </a:br>
            <a:br>
              <a:rPr lang="en-GB" b="1"/>
            </a:br>
            <a:r>
              <a:rPr lang="en-GB" b="1"/>
              <a:t>Aim: To practise saying</a:t>
            </a:r>
            <a:r>
              <a:rPr lang="en-GB" b="1" baseline="0"/>
              <a:t> the text/singing the song</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t>
            </a:r>
            <a:r>
              <a:rPr lang="en-US"/>
              <a:t>Ask your students to practise saying the</a:t>
            </a:r>
            <a:r>
              <a:rPr lang="en-US" baseline="0"/>
              <a:t> text</a:t>
            </a:r>
            <a:r>
              <a:rPr lang="en-US"/>
              <a:t>. </a:t>
            </a:r>
            <a:br>
              <a:rPr lang="en-US"/>
            </a:br>
            <a:r>
              <a:rPr lang="en-US"/>
              <a:t>2. Click</a:t>
            </a:r>
            <a:r>
              <a:rPr lang="en-US" baseline="0"/>
              <a:t> on the tree symbol to p</a:t>
            </a:r>
            <a:r>
              <a:rPr lang="en-US"/>
              <a:t>lay the music and ask them to keep in time with the song to help word formation.</a:t>
            </a:r>
            <a:br>
              <a:rPr lang="en-US"/>
            </a:br>
            <a:r>
              <a:rPr lang="en-US"/>
              <a:t>3. Alternatively, students could sing the song.</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a:t>
            </a:r>
            <a:r>
              <a:rPr lang="en-US"/>
              <a:t>Click tree on left for a slower instrumental version, tree on right for a quicker</a:t>
            </a:r>
            <a:r>
              <a:rPr lang="en-US" baseline="0"/>
              <a:t> version.</a:t>
            </a:r>
            <a:endParaRPr lang="en-US"/>
          </a:p>
        </p:txBody>
      </p:sp>
      <p:sp>
        <p:nvSpPr>
          <p:cNvPr id="4" name="Slide Number Placeholder 3"/>
          <p:cNvSpPr>
            <a:spLocks noGrp="1"/>
          </p:cNvSpPr>
          <p:nvPr>
            <p:ph type="sldNum" sz="quarter" idx="10"/>
          </p:nvPr>
        </p:nvSpPr>
        <p:spPr/>
        <p:txBody>
          <a:bodyPr/>
          <a:lstStyle/>
          <a:p>
            <a:fld id="{051212F4-EB5A-464B-92EC-DACFCB1CC2CD}" type="slidenum">
              <a:rPr lang="en-GB" smtClean="0"/>
              <a:t>60</a:t>
            </a:fld>
            <a:endParaRPr lang="en-GB"/>
          </a:p>
        </p:txBody>
      </p:sp>
    </p:spTree>
    <p:extLst>
      <p:ext uri="{BB962C8B-B14F-4D97-AF65-F5344CB8AC3E}">
        <p14:creationId xmlns:p14="http://schemas.microsoft.com/office/powerpoint/2010/main" val="6340851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 minutes</a:t>
            </a:r>
            <a:br>
              <a:rPr lang="en-GB"/>
            </a:br>
            <a:br>
              <a:rPr lang="en-GB" b="1"/>
            </a:br>
            <a:r>
              <a:rPr lang="en-GB" b="1"/>
              <a:t>Aim: To raise</a:t>
            </a:r>
            <a:r>
              <a:rPr lang="en-GB" b="1" baseline="0"/>
              <a:t> awareness of the relationship between certain verbs and adjectives</a:t>
            </a:r>
          </a:p>
          <a:p>
            <a:br>
              <a:rPr lang="en-GB"/>
            </a:br>
            <a:r>
              <a:rPr lang="en-GB" b="1"/>
              <a:t>Procedure:</a:t>
            </a:r>
            <a:br>
              <a:rPr lang="en-GB"/>
            </a:br>
            <a:r>
              <a:rPr lang="en-GB"/>
              <a:t>1. </a:t>
            </a:r>
            <a:r>
              <a:rPr lang="en-US"/>
              <a:t>Ask students what type of word they think ‘grünst’ is. Clues: verb ending; personal pronoun ‘Du’</a:t>
            </a:r>
          </a:p>
          <a:p>
            <a:pPr marL="0" indent="0">
              <a:buFontTx/>
              <a:buNone/>
            </a:pPr>
            <a:r>
              <a:rPr lang="en-US"/>
              <a:t>2. Can they deduce the meaning of ‘grünen’ from the adjective ‘grün’?</a:t>
            </a: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61</a:t>
            </a:fld>
            <a:endParaRPr lang="en-GB"/>
          </a:p>
        </p:txBody>
      </p:sp>
    </p:spTree>
    <p:extLst>
      <p:ext uri="{BB962C8B-B14F-4D97-AF65-F5344CB8AC3E}">
        <p14:creationId xmlns:p14="http://schemas.microsoft.com/office/powerpoint/2010/main" val="37051784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5 minutes</a:t>
            </a:r>
            <a:br>
              <a:rPr lang="en-GB"/>
            </a:br>
            <a:br>
              <a:rPr lang="en-GB" b="1"/>
            </a:br>
            <a:r>
              <a:rPr lang="en-GB" b="1"/>
              <a:t>Aim: To practise translation into</a:t>
            </a:r>
            <a:r>
              <a:rPr lang="en-GB" b="1" baseline="0"/>
              <a:t>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a:t>
            </a:r>
            <a:r>
              <a:rPr lang="en-US"/>
              <a:t>Ask</a:t>
            </a:r>
            <a:r>
              <a:rPr lang="en-US" baseline="0"/>
              <a:t> </a:t>
            </a:r>
            <a:r>
              <a:rPr lang="en-US"/>
              <a:t>students to translate the verse using:</a:t>
            </a:r>
          </a:p>
          <a:p>
            <a:pPr marL="171450" indent="-171450">
              <a:buFontTx/>
              <a:buChar char="-"/>
            </a:pPr>
            <a:r>
              <a:rPr lang="en-US"/>
              <a:t>the words they already know</a:t>
            </a:r>
          </a:p>
          <a:p>
            <a:pPr marL="171450" indent="-171450">
              <a:buFontTx/>
              <a:buChar char="-"/>
            </a:pPr>
            <a:r>
              <a:rPr lang="en-US"/>
              <a:t>contextual expectations (</a:t>
            </a:r>
            <a:r>
              <a:rPr lang="en-US" i="0">
                <a:sym typeface="Wingdings" pitchFamily="2" charset="2"/>
              </a:rPr>
              <a:t>Baum / Blätter / Grün )</a:t>
            </a:r>
            <a:endParaRPr lang="en-US"/>
          </a:p>
          <a:p>
            <a:pPr marL="171450" indent="-171450">
              <a:buFontTx/>
              <a:buChar char="-"/>
            </a:pPr>
            <a:r>
              <a:rPr lang="en-US"/>
              <a:t>cognates (</a:t>
            </a:r>
            <a:r>
              <a:rPr lang="en-US" i="0"/>
              <a:t>Sommer &amp; Winter</a:t>
            </a:r>
            <a:r>
              <a:rPr lang="en-US" i="1"/>
              <a:t>)</a:t>
            </a:r>
            <a:endParaRPr lang="en-US"/>
          </a:p>
          <a:p>
            <a:pPr marL="171450" indent="-171450">
              <a:buFontTx/>
              <a:buChar char="-"/>
            </a:pPr>
            <a:r>
              <a:rPr lang="en-US"/>
              <a:t>generalisations (grünst)</a:t>
            </a:r>
          </a:p>
          <a:p>
            <a:pPr marL="0" indent="0">
              <a:buFontTx/>
              <a:buNone/>
            </a:pPr>
            <a:r>
              <a:rPr lang="en-US"/>
              <a:t>2. Elicit</a:t>
            </a:r>
            <a:r>
              <a:rPr lang="en-US" baseline="0"/>
              <a:t> translations from students line by line.</a:t>
            </a:r>
          </a:p>
          <a:p>
            <a:pPr marL="0" indent="0">
              <a:buFontTx/>
              <a:buNone/>
            </a:pPr>
            <a:r>
              <a:rPr lang="en-US" baseline="0"/>
              <a:t>3. Click to bring up suggested translation, line by line.</a:t>
            </a:r>
            <a:endParaRPr lang="en-US"/>
          </a:p>
        </p:txBody>
      </p:sp>
      <p:sp>
        <p:nvSpPr>
          <p:cNvPr id="4" name="Slide Number Placeholder 3"/>
          <p:cNvSpPr>
            <a:spLocks noGrp="1"/>
          </p:cNvSpPr>
          <p:nvPr>
            <p:ph type="sldNum" sz="quarter" idx="10"/>
          </p:nvPr>
        </p:nvSpPr>
        <p:spPr/>
        <p:txBody>
          <a:bodyPr/>
          <a:lstStyle/>
          <a:p>
            <a:fld id="{051212F4-EB5A-464B-92EC-DACFCB1CC2CD}" type="slidenum">
              <a:rPr lang="en-GB" smtClean="0"/>
              <a:t>62</a:t>
            </a:fld>
            <a:endParaRPr lang="en-GB"/>
          </a:p>
        </p:txBody>
      </p:sp>
    </p:spTree>
    <p:extLst>
      <p:ext uri="{BB962C8B-B14F-4D97-AF65-F5344CB8AC3E}">
        <p14:creationId xmlns:p14="http://schemas.microsoft.com/office/powerpoint/2010/main" val="37485721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6879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Reading text to decide</a:t>
            </a:r>
            <a:r>
              <a:rPr lang="en-GB" sz="1200" b="0" i="1" u="none" strike="noStrike" kern="1200" dirty="0">
                <a:solidFill>
                  <a:schemeClr val="tx1"/>
                </a:solidFill>
                <a:effectLst/>
                <a:latin typeface="+mn-lt"/>
                <a:ea typeface="+mn-ea"/>
                <a:cs typeface="+mn-cs"/>
              </a:rPr>
              <a:t> </a:t>
            </a:r>
            <a:r>
              <a:rPr lang="en-GB" sz="1200" b="0" i="1" u="none" strike="noStrike" kern="1200" dirty="0" err="1">
                <a:solidFill>
                  <a:schemeClr val="tx1"/>
                </a:solidFill>
                <a:effectLst/>
                <a:latin typeface="+mn-lt"/>
                <a:ea typeface="+mn-ea"/>
                <a:cs typeface="+mn-cs"/>
              </a:rPr>
              <a:t>ist</a:t>
            </a:r>
            <a:r>
              <a:rPr lang="en-GB" sz="1200" b="0" i="1"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or </a:t>
            </a:r>
            <a:r>
              <a:rPr lang="en-GB" sz="1200" b="0" i="1" u="none" strike="noStrike" kern="1200" dirty="0" err="1">
                <a:solidFill>
                  <a:schemeClr val="tx1"/>
                </a:solidFill>
                <a:effectLst/>
                <a:latin typeface="+mn-lt"/>
                <a:ea typeface="+mn-ea"/>
                <a:cs typeface="+mn-cs"/>
              </a:rPr>
              <a:t>sind</a:t>
            </a:r>
            <a:r>
              <a:rPr lang="en-GB" sz="1200" b="0" i="1"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depending on the form of the masculine plurals. Language includes nouns recycled from previous week, i.e. the Christmas words + other masculine nouns. Articles are obscured to force students to pay attention to the form.</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NB: </a:t>
            </a:r>
            <a:r>
              <a:rPr lang="en-GB" sz="1200" b="0" i="1" u="none" strike="noStrike" kern="1200" dirty="0" err="1">
                <a:solidFill>
                  <a:schemeClr val="tx1"/>
                </a:solidFill>
                <a:effectLst/>
                <a:latin typeface="+mn-lt"/>
                <a:ea typeface="+mn-ea"/>
                <a:cs typeface="+mn-cs"/>
              </a:rPr>
              <a:t>Stiefel</a:t>
            </a:r>
            <a:r>
              <a:rPr lang="en-GB" sz="1200" b="0" i="1"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 and </a:t>
            </a:r>
            <a:r>
              <a:rPr lang="en-GB" sz="1200" b="0" i="1" u="none" strike="noStrike" kern="1200" dirty="0">
                <a:solidFill>
                  <a:schemeClr val="tx1"/>
                </a:solidFill>
                <a:effectLst/>
                <a:latin typeface="+mn-lt"/>
                <a:ea typeface="+mn-ea"/>
                <a:cs typeface="+mn-cs"/>
              </a:rPr>
              <a:t>Engel</a:t>
            </a:r>
            <a:r>
              <a:rPr lang="en-GB" sz="1200" b="0" i="0" u="none" strike="noStrike" kern="1200" dirty="0">
                <a:solidFill>
                  <a:schemeClr val="tx1"/>
                </a:solidFill>
                <a:effectLst/>
                <a:latin typeface="+mn-lt"/>
                <a:ea typeface="+mn-ea"/>
                <a:cs typeface="+mn-cs"/>
              </a:rPr>
              <a:t> could be both. Teacher can emphasise that the article is a crucial piece of information here.</a:t>
            </a:r>
          </a:p>
          <a:p>
            <a:r>
              <a:rPr lang="en-GB" sz="1200" b="0" i="0" u="none" strike="noStrike" kern="1200" dirty="0">
                <a:solidFill>
                  <a:schemeClr val="tx1"/>
                </a:solidFill>
                <a:effectLst/>
                <a:latin typeface="+mn-lt"/>
                <a:ea typeface="+mn-ea"/>
                <a:cs typeface="+mn-cs"/>
              </a:rPr>
              <a:t>NB: </a:t>
            </a:r>
            <a:r>
              <a:rPr lang="en-GB" sz="1200" b="0" i="1" u="none" strike="noStrike" kern="1200" dirty="0" err="1">
                <a:solidFill>
                  <a:schemeClr val="tx1"/>
                </a:solidFill>
                <a:effectLst/>
                <a:latin typeface="+mn-lt"/>
                <a:ea typeface="+mn-ea"/>
                <a:cs typeface="+mn-cs"/>
              </a:rPr>
              <a:t>lesen</a:t>
            </a:r>
            <a:r>
              <a:rPr lang="en-GB" sz="1200" b="0" i="1"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 is on the list of words to repeat for this week, so this could be an opportunity to elicit the meaning from students.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Students </a:t>
            </a:r>
            <a:r>
              <a:rPr lang="en-GB" sz="1200" b="0" i="1" u="none" strike="noStrike" kern="1200" dirty="0">
                <a:solidFill>
                  <a:schemeClr val="tx1"/>
                </a:solidFill>
                <a:effectLst/>
                <a:latin typeface="+mn-lt"/>
                <a:ea typeface="+mn-ea"/>
                <a:cs typeface="+mn-cs"/>
              </a:rPr>
              <a:t>could </a:t>
            </a:r>
            <a:r>
              <a:rPr lang="en-GB" sz="1200" b="0" i="0" u="none" strike="noStrike" kern="1200" dirty="0">
                <a:solidFill>
                  <a:schemeClr val="tx1"/>
                </a:solidFill>
                <a:effectLst/>
                <a:latin typeface="+mn-lt"/>
                <a:ea typeface="+mn-ea"/>
                <a:cs typeface="+mn-cs"/>
              </a:rPr>
              <a:t>be</a:t>
            </a:r>
            <a:r>
              <a:rPr lang="en-GB" sz="1200" b="0" i="0" u="none" strike="noStrike" kern="1200" baseline="0" dirty="0">
                <a:solidFill>
                  <a:schemeClr val="tx1"/>
                </a:solidFill>
                <a:effectLst/>
                <a:latin typeface="+mn-lt"/>
                <a:ea typeface="+mn-ea"/>
                <a:cs typeface="+mn-cs"/>
              </a:rPr>
              <a:t> asked to write 1-10 and prepare to write full sentences here, first writing in </a:t>
            </a:r>
            <a:r>
              <a:rPr lang="en-GB" sz="1200" b="0" i="0" u="none" strike="noStrike" kern="1200" baseline="0" dirty="0" err="1">
                <a:solidFill>
                  <a:schemeClr val="tx1"/>
                </a:solidFill>
                <a:effectLst/>
                <a:latin typeface="+mn-lt"/>
                <a:ea typeface="+mn-ea"/>
                <a:cs typeface="+mn-cs"/>
              </a:rPr>
              <a:t>ist</a:t>
            </a:r>
            <a:r>
              <a:rPr lang="en-GB" sz="1200" b="0" i="0" u="none" strike="noStrike" kern="1200" baseline="0" dirty="0">
                <a:solidFill>
                  <a:schemeClr val="tx1"/>
                </a:solidFill>
                <a:effectLst/>
                <a:latin typeface="+mn-lt"/>
                <a:ea typeface="+mn-ea"/>
                <a:cs typeface="+mn-cs"/>
              </a:rPr>
              <a:t> or </a:t>
            </a:r>
            <a:r>
              <a:rPr lang="en-GB" sz="1200" b="0" i="0" u="none" strike="noStrike" kern="1200" baseline="0" dirty="0" err="1">
                <a:solidFill>
                  <a:schemeClr val="tx1"/>
                </a:solidFill>
                <a:effectLst/>
                <a:latin typeface="+mn-lt"/>
                <a:ea typeface="+mn-ea"/>
                <a:cs typeface="+mn-cs"/>
              </a:rPr>
              <a:t>sind</a:t>
            </a:r>
            <a:r>
              <a:rPr lang="en-GB" sz="1200" b="0" i="0" u="none" strike="noStrike" kern="1200" baseline="0" dirty="0">
                <a:solidFill>
                  <a:schemeClr val="tx1"/>
                </a:solidFill>
                <a:effectLst/>
                <a:latin typeface="+mn-lt"/>
                <a:ea typeface="+mn-ea"/>
                <a:cs typeface="+mn-cs"/>
              </a:rPr>
              <a:t>, and then the correct article.</a:t>
            </a:r>
            <a:br>
              <a:rPr lang="en-GB" sz="1200" b="0" i="0" u="none" strike="noStrike" kern="1200" baseline="0" dirty="0">
                <a:solidFill>
                  <a:schemeClr val="tx1"/>
                </a:solidFill>
                <a:effectLst/>
                <a:latin typeface="+mn-lt"/>
                <a:ea typeface="+mn-ea"/>
                <a:cs typeface="+mn-cs"/>
              </a:rPr>
            </a:b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Number one is worked through as a modelled example.</a:t>
            </a:r>
            <a:br>
              <a:rPr lang="en-GB" sz="1200" b="0" i="0" u="none" strike="noStrike" kern="1200" baseline="0" dirty="0">
                <a:solidFill>
                  <a:schemeClr val="tx1"/>
                </a:solidFill>
                <a:effectLst/>
                <a:latin typeface="+mn-lt"/>
                <a:ea typeface="+mn-ea"/>
                <a:cs typeface="+mn-cs"/>
              </a:rPr>
            </a:b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Thereafter, questions 2-10 are provided on a single click for students to work through.</a:t>
            </a:r>
          </a:p>
          <a:p>
            <a:r>
              <a:rPr lang="en-GB" sz="1200" b="0" i="0" u="none" strike="noStrike" kern="1200" baseline="0" dirty="0">
                <a:solidFill>
                  <a:schemeClr val="tx1"/>
                </a:solidFill>
                <a:effectLst/>
                <a:latin typeface="+mn-lt"/>
                <a:ea typeface="+mn-ea"/>
                <a:cs typeface="+mn-cs"/>
              </a:rPr>
              <a:t>Then the answers are revealed one by one, verb form first and then article.  </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Teachers to elicit both from students.</a:t>
            </a:r>
            <a:endParaRPr lang="en-GB" sz="1200" b="0" i="1"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pPr marL="228600" indent="-228600">
              <a:buAutoNum type="arabicPeriod"/>
            </a:pPr>
            <a:r>
              <a:rPr lang="en-GB" sz="1200" b="0" i="0" u="none" strike="noStrike" kern="1200" dirty="0">
                <a:solidFill>
                  <a:schemeClr val="tx1"/>
                </a:solidFill>
                <a:effectLst/>
                <a:latin typeface="+mn-lt"/>
                <a:ea typeface="+mn-ea"/>
                <a:cs typeface="+mn-cs"/>
              </a:rPr>
              <a:t>Der </a:t>
            </a:r>
            <a:r>
              <a:rPr lang="en-GB" sz="1200" b="0" i="0" u="none" strike="noStrike" kern="1200" dirty="0" err="1">
                <a:solidFill>
                  <a:schemeClr val="tx1"/>
                </a:solidFill>
                <a:effectLst/>
                <a:latin typeface="+mn-lt"/>
                <a:ea typeface="+mn-ea"/>
                <a:cs typeface="+mn-cs"/>
              </a:rPr>
              <a:t>Marktplatz</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gro</a:t>
            </a:r>
            <a:r>
              <a:rPr lang="en-GB" sz="1200" b="0" i="0" u="none" strike="noStrike" kern="1200" dirty="0" err="1">
                <a:solidFill>
                  <a:schemeClr val="tx1"/>
                </a:solidFill>
                <a:effectLst/>
                <a:latin typeface="+mn-lt"/>
                <a:ea typeface="+mn-ea"/>
                <a:cs typeface="+mn-cs"/>
                <a:sym typeface="Wingdings" pitchFamily="2" charset="2"/>
              </a:rPr>
              <a:t>ß</a:t>
            </a:r>
            <a:r>
              <a:rPr lang="en-GB" sz="1200" b="0" i="0" u="none" strike="noStrike" kern="1200" dirty="0">
                <a:solidFill>
                  <a:schemeClr val="tx1"/>
                </a:solidFill>
                <a:effectLst/>
                <a:latin typeface="+mn-lt"/>
                <a:ea typeface="+mn-ea"/>
                <a:cs typeface="+mn-cs"/>
                <a:sym typeface="Wingdings" pitchFamily="2" charset="2"/>
              </a:rPr>
              <a:t>.</a:t>
            </a:r>
            <a:r>
              <a:rPr lang="en-GB" sz="1200" b="0" i="0" u="none" strike="noStrike" kern="1200" dirty="0">
                <a:solidFill>
                  <a:schemeClr val="tx1"/>
                </a:solidFill>
                <a:effectLst/>
                <a:latin typeface="+mn-lt"/>
                <a:ea typeface="+mn-ea"/>
                <a:cs typeface="+mn-cs"/>
              </a:rPr>
              <a:t> </a:t>
            </a:r>
          </a:p>
          <a:p>
            <a:pPr marL="228600" indent="-228600">
              <a:buAutoNum type="arabicPeriod"/>
            </a:pPr>
            <a:r>
              <a:rPr lang="en-GB" sz="1200" b="0" i="0" u="none" strike="noStrike" kern="1200" dirty="0">
                <a:solidFill>
                  <a:schemeClr val="tx1"/>
                </a:solidFill>
                <a:effectLst/>
                <a:latin typeface="+mn-lt"/>
                <a:ea typeface="+mn-ea"/>
                <a:cs typeface="+mn-cs"/>
                <a:sym typeface="Wingdings" pitchFamily="2" charset="2"/>
              </a:rPr>
              <a:t>Der </a:t>
            </a:r>
            <a:r>
              <a:rPr lang="en-GB" sz="1200" b="0" i="0" u="none" strike="noStrike" kern="1200" dirty="0" err="1">
                <a:solidFill>
                  <a:schemeClr val="tx1"/>
                </a:solidFill>
                <a:effectLst/>
                <a:latin typeface="+mn-lt"/>
                <a:ea typeface="+mn-ea"/>
                <a:cs typeface="+mn-cs"/>
                <a:sym typeface="Wingdings" pitchFamily="2" charset="2"/>
              </a:rPr>
              <a:t>Arzt</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ist</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klein</a:t>
            </a:r>
            <a:endParaRPr lang="en-GB" sz="1200" b="0" i="0" u="none" strike="noStrike" kern="1200" dirty="0">
              <a:solidFill>
                <a:schemeClr val="tx1"/>
              </a:solidFill>
              <a:effectLst/>
              <a:latin typeface="+mn-lt"/>
              <a:ea typeface="+mn-ea"/>
              <a:cs typeface="+mn-cs"/>
              <a:sym typeface="Wingdings" pitchFamily="2" charset="2"/>
            </a:endParaRPr>
          </a:p>
          <a:p>
            <a:pPr marL="228600" indent="-228600">
              <a:buAutoNum type="arabicPeriod"/>
            </a:pPr>
            <a:r>
              <a:rPr lang="en-GB" sz="1200" b="0" i="0" u="none" strike="noStrike" kern="1200" dirty="0">
                <a:solidFill>
                  <a:schemeClr val="tx1"/>
                </a:solidFill>
                <a:effectLst/>
                <a:latin typeface="+mn-lt"/>
                <a:ea typeface="+mn-ea"/>
                <a:cs typeface="+mn-cs"/>
                <a:sym typeface="Wingdings" pitchFamily="2" charset="2"/>
              </a:rPr>
              <a:t>Die </a:t>
            </a:r>
            <a:r>
              <a:rPr lang="en-GB" sz="1200" b="0" i="0" u="none" strike="noStrike" kern="1200" dirty="0" err="1">
                <a:solidFill>
                  <a:schemeClr val="tx1"/>
                </a:solidFill>
                <a:effectLst/>
                <a:latin typeface="+mn-lt"/>
                <a:ea typeface="+mn-ea"/>
                <a:cs typeface="+mn-cs"/>
                <a:sym typeface="Wingdings" pitchFamily="2" charset="2"/>
              </a:rPr>
              <a:t>Weihnachtsmärkte</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sind</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schön</a:t>
            </a:r>
            <a:endParaRPr lang="en-GB" sz="1200" b="0" i="0" u="none" strike="noStrike" kern="1200" dirty="0">
              <a:solidFill>
                <a:schemeClr val="tx1"/>
              </a:solidFill>
              <a:effectLst/>
              <a:latin typeface="+mn-lt"/>
              <a:ea typeface="+mn-ea"/>
              <a:cs typeface="+mn-cs"/>
              <a:sym typeface="Wingdings" pitchFamily="2" charset="2"/>
            </a:endParaRPr>
          </a:p>
          <a:p>
            <a:pPr marL="228600" indent="-228600">
              <a:buAutoNum type="arabicPeriod"/>
            </a:pPr>
            <a:r>
              <a:rPr lang="en-GB" sz="1200" b="0" i="0" u="none" strike="noStrike" kern="1200" dirty="0">
                <a:solidFill>
                  <a:schemeClr val="tx1"/>
                </a:solidFill>
                <a:effectLst/>
                <a:latin typeface="+mn-lt"/>
                <a:ea typeface="+mn-ea"/>
                <a:cs typeface="+mn-cs"/>
                <a:sym typeface="Wingdings" pitchFamily="2" charset="2"/>
              </a:rPr>
              <a:t>Der Kopf is </a:t>
            </a:r>
            <a:r>
              <a:rPr lang="en-GB" sz="1200" b="0" i="0" u="none" strike="noStrike" kern="1200" dirty="0" err="1">
                <a:solidFill>
                  <a:schemeClr val="tx1"/>
                </a:solidFill>
                <a:effectLst/>
                <a:latin typeface="+mn-lt"/>
                <a:ea typeface="+mn-ea"/>
                <a:cs typeface="+mn-cs"/>
                <a:sym typeface="Wingdings" pitchFamily="2" charset="2"/>
              </a:rPr>
              <a:t>groß</a:t>
            </a:r>
            <a:r>
              <a:rPr lang="en-GB" sz="1200" b="0" i="0" u="none" strike="noStrike" kern="1200" dirty="0">
                <a:solidFill>
                  <a:schemeClr val="tx1"/>
                </a:solidFill>
                <a:effectLst/>
                <a:latin typeface="+mn-lt"/>
                <a:ea typeface="+mn-ea"/>
                <a:cs typeface="+mn-cs"/>
                <a:sym typeface="Wingdings" pitchFamily="2" charset="2"/>
              </a:rPr>
              <a:t>.</a:t>
            </a:r>
          </a:p>
          <a:p>
            <a:pPr marL="228600" indent="-228600">
              <a:buAutoNum type="arabicPeriod"/>
            </a:pPr>
            <a:r>
              <a:rPr lang="en-GB" sz="1200" b="0" i="0" u="none" strike="noStrike" kern="1200" dirty="0">
                <a:solidFill>
                  <a:schemeClr val="tx1"/>
                </a:solidFill>
                <a:effectLst/>
                <a:latin typeface="+mn-lt"/>
                <a:ea typeface="+mn-ea"/>
                <a:cs typeface="+mn-cs"/>
                <a:sym typeface="Wingdings" pitchFamily="2" charset="2"/>
              </a:rPr>
              <a:t>Die </a:t>
            </a:r>
            <a:r>
              <a:rPr lang="en-GB" sz="1200" b="0" i="0" u="none" strike="noStrike" kern="1200" dirty="0" err="1">
                <a:solidFill>
                  <a:schemeClr val="tx1"/>
                </a:solidFill>
                <a:effectLst/>
                <a:latin typeface="+mn-lt"/>
                <a:ea typeface="+mn-ea"/>
                <a:cs typeface="+mn-cs"/>
                <a:sym typeface="Wingdings" pitchFamily="2" charset="2"/>
              </a:rPr>
              <a:t>Züge</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sind</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kurz</a:t>
            </a:r>
            <a:r>
              <a:rPr lang="en-GB" sz="1200" b="0" i="0" u="none" strike="noStrike" kern="1200" dirty="0">
                <a:solidFill>
                  <a:schemeClr val="tx1"/>
                </a:solidFill>
                <a:effectLst/>
                <a:latin typeface="+mn-lt"/>
                <a:ea typeface="+mn-ea"/>
                <a:cs typeface="+mn-cs"/>
                <a:sym typeface="Wingdings" pitchFamily="2" charset="2"/>
              </a:rPr>
              <a:t>.</a:t>
            </a:r>
          </a:p>
          <a:p>
            <a:pPr marL="228600" indent="-228600">
              <a:buAutoNum type="arabicPeriod"/>
            </a:pPr>
            <a:r>
              <a:rPr lang="en-GB" sz="1200" b="0" i="0" u="none" strike="noStrike" kern="1200" dirty="0">
                <a:solidFill>
                  <a:schemeClr val="tx1"/>
                </a:solidFill>
                <a:effectLst/>
                <a:latin typeface="+mn-lt"/>
                <a:ea typeface="+mn-ea"/>
                <a:cs typeface="+mn-cs"/>
                <a:sym typeface="Wingdings" pitchFamily="2" charset="2"/>
              </a:rPr>
              <a:t>Die </a:t>
            </a:r>
            <a:r>
              <a:rPr lang="en-GB" sz="1200" b="0" i="0" u="none" strike="noStrike" kern="1200" dirty="0" err="1">
                <a:solidFill>
                  <a:schemeClr val="tx1"/>
                </a:solidFill>
                <a:effectLst/>
                <a:latin typeface="+mn-lt"/>
                <a:ea typeface="+mn-ea"/>
                <a:cs typeface="+mn-cs"/>
                <a:sym typeface="Wingdings" pitchFamily="2" charset="2"/>
              </a:rPr>
              <a:t>Bäume</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sind</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grún</a:t>
            </a:r>
            <a:r>
              <a:rPr lang="en-GB" sz="1200" b="0" i="0" u="none" strike="noStrike" kern="1200" dirty="0">
                <a:solidFill>
                  <a:schemeClr val="tx1"/>
                </a:solidFill>
                <a:effectLst/>
                <a:latin typeface="+mn-lt"/>
                <a:ea typeface="+mn-ea"/>
                <a:cs typeface="+mn-cs"/>
                <a:sym typeface="Wingdings" pitchFamily="2" charset="2"/>
              </a:rPr>
              <a:t>.</a:t>
            </a:r>
          </a:p>
          <a:p>
            <a:pPr marL="228600" indent="-228600">
              <a:buAutoNum type="arabicPeriod"/>
            </a:pPr>
            <a:r>
              <a:rPr lang="en-GB" sz="1200" b="0" i="0" u="none" strike="noStrike" kern="1200" dirty="0">
                <a:solidFill>
                  <a:schemeClr val="tx1"/>
                </a:solidFill>
                <a:effectLst/>
                <a:latin typeface="+mn-lt"/>
                <a:ea typeface="+mn-ea"/>
                <a:cs typeface="+mn-cs"/>
                <a:sym typeface="Wingdings" pitchFamily="2" charset="2"/>
              </a:rPr>
              <a:t>Die Sterne </a:t>
            </a:r>
            <a:r>
              <a:rPr lang="en-GB" sz="1200" b="0" i="0" u="none" strike="noStrike" kern="1200" dirty="0" err="1">
                <a:solidFill>
                  <a:schemeClr val="tx1"/>
                </a:solidFill>
                <a:effectLst/>
                <a:latin typeface="+mn-lt"/>
                <a:ea typeface="+mn-ea"/>
                <a:cs typeface="+mn-cs"/>
                <a:sym typeface="Wingdings" pitchFamily="2" charset="2"/>
              </a:rPr>
              <a:t>sind</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gelb</a:t>
            </a:r>
            <a:r>
              <a:rPr lang="en-GB" sz="1200" b="0" i="0" u="none" strike="noStrike" kern="1200" dirty="0">
                <a:solidFill>
                  <a:schemeClr val="tx1"/>
                </a:solidFill>
                <a:effectLst/>
                <a:latin typeface="+mn-lt"/>
                <a:ea typeface="+mn-ea"/>
                <a:cs typeface="+mn-cs"/>
                <a:sym typeface="Wingdings" pitchFamily="2" charset="2"/>
              </a:rPr>
              <a:t>.</a:t>
            </a:r>
          </a:p>
          <a:p>
            <a:pPr marL="228600" indent="-228600">
              <a:buAutoNum type="arabicPeriod"/>
            </a:pPr>
            <a:r>
              <a:rPr lang="en-GB" sz="1200" b="0" i="0" u="none" strike="noStrike" kern="1200" dirty="0">
                <a:solidFill>
                  <a:schemeClr val="tx1"/>
                </a:solidFill>
                <a:effectLst/>
                <a:latin typeface="+mn-lt"/>
                <a:ea typeface="+mn-ea"/>
                <a:cs typeface="+mn-cs"/>
                <a:sym typeface="Wingdings" pitchFamily="2" charset="2"/>
              </a:rPr>
              <a:t>Der </a:t>
            </a:r>
            <a:r>
              <a:rPr lang="en-GB" sz="1200" b="0" i="0" u="none" strike="noStrike" kern="1200" dirty="0" err="1">
                <a:solidFill>
                  <a:schemeClr val="tx1"/>
                </a:solidFill>
                <a:effectLst/>
                <a:latin typeface="+mn-lt"/>
                <a:ea typeface="+mn-ea"/>
                <a:cs typeface="+mn-cs"/>
                <a:sym typeface="Wingdings" pitchFamily="2" charset="2"/>
              </a:rPr>
              <a:t>Schnee</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ist</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kalt</a:t>
            </a:r>
            <a:r>
              <a:rPr lang="en-GB" sz="1200" b="0" i="0" u="none" strike="noStrike" kern="1200" dirty="0">
                <a:solidFill>
                  <a:schemeClr val="tx1"/>
                </a:solidFill>
                <a:effectLst/>
                <a:latin typeface="+mn-lt"/>
                <a:ea typeface="+mn-ea"/>
                <a:cs typeface="+mn-cs"/>
                <a:sym typeface="Wingdings" pitchFamily="2" charset="2"/>
              </a:rPr>
              <a:t>.</a:t>
            </a:r>
          </a:p>
          <a:p>
            <a:pPr marL="228600" indent="-228600">
              <a:buAutoNum type="arabicPeriod"/>
            </a:pPr>
            <a:r>
              <a:rPr lang="en-GB" sz="1200" b="0" i="0" u="none" strike="noStrike" kern="1200" dirty="0">
                <a:solidFill>
                  <a:schemeClr val="tx1"/>
                </a:solidFill>
                <a:effectLst/>
                <a:latin typeface="+mn-lt"/>
                <a:ea typeface="+mn-ea"/>
                <a:cs typeface="+mn-cs"/>
                <a:sym typeface="Wingdings" pitchFamily="2" charset="2"/>
              </a:rPr>
              <a:t>Die </a:t>
            </a:r>
            <a:r>
              <a:rPr lang="en-GB" sz="1200" b="0" i="0" u="none" strike="noStrike" kern="1200" dirty="0" err="1">
                <a:solidFill>
                  <a:schemeClr val="tx1"/>
                </a:solidFill>
                <a:effectLst/>
                <a:latin typeface="+mn-lt"/>
                <a:ea typeface="+mn-ea"/>
                <a:cs typeface="+mn-cs"/>
                <a:sym typeface="Wingdings" pitchFamily="2" charset="2"/>
              </a:rPr>
              <a:t>Stiefel</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sind</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braun</a:t>
            </a:r>
            <a:r>
              <a:rPr lang="en-GB" sz="1200" b="0" i="0" u="none" strike="noStrike" kern="1200" dirty="0">
                <a:solidFill>
                  <a:schemeClr val="tx1"/>
                </a:solidFill>
                <a:effectLst/>
                <a:latin typeface="+mn-lt"/>
                <a:ea typeface="+mn-ea"/>
                <a:cs typeface="+mn-cs"/>
                <a:sym typeface="Wingdings" pitchFamily="2" charset="2"/>
              </a:rPr>
              <a:t>.</a:t>
            </a:r>
          </a:p>
          <a:p>
            <a:pPr marL="228600" indent="-228600">
              <a:buAutoNum type="arabicPeriod"/>
            </a:pPr>
            <a:r>
              <a:rPr lang="en-GB" sz="1200" b="0" i="0" u="none" strike="noStrike" kern="1200" dirty="0">
                <a:solidFill>
                  <a:schemeClr val="tx1"/>
                </a:solidFill>
                <a:effectLst/>
                <a:latin typeface="+mn-lt"/>
                <a:ea typeface="+mn-ea"/>
                <a:cs typeface="+mn-cs"/>
                <a:sym typeface="Wingdings" pitchFamily="2" charset="2"/>
              </a:rPr>
              <a:t>Der Engel </a:t>
            </a:r>
            <a:r>
              <a:rPr lang="en-GB" sz="1200" b="0" i="0" u="none" strike="noStrike" kern="1200" dirty="0" err="1">
                <a:solidFill>
                  <a:schemeClr val="tx1"/>
                </a:solidFill>
                <a:effectLst/>
                <a:latin typeface="+mn-lt"/>
                <a:ea typeface="+mn-ea"/>
                <a:cs typeface="+mn-cs"/>
                <a:sym typeface="Wingdings" pitchFamily="2" charset="2"/>
              </a:rPr>
              <a:t>ist</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weiß</a:t>
            </a:r>
            <a:endParaRPr lang="en-GB" sz="1200" b="0" i="0" u="none" strike="noStrike" kern="1200" dirty="0">
              <a:solidFill>
                <a:schemeClr val="tx1"/>
              </a:solidFill>
              <a:effectLst/>
              <a:latin typeface="+mn-lt"/>
              <a:ea typeface="+mn-ea"/>
              <a:cs typeface="+mn-cs"/>
              <a:sym typeface="Wingdings" pitchFamily="2" charset="2"/>
            </a:endParaRPr>
          </a:p>
          <a:p>
            <a:pPr marL="228600" indent="-228600">
              <a:buAutoNum type="arabicPeriod"/>
            </a:pP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4043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Phonics practice</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Read out loud line by line. </a:t>
            </a:r>
            <a:r>
              <a:rPr lang="en-GB" sz="1200" b="0" i="1" u="none" strike="noStrike" kern="1200" dirty="0">
                <a:solidFill>
                  <a:schemeClr val="tx1"/>
                </a:solidFill>
                <a:effectLst/>
                <a:latin typeface="+mn-lt"/>
                <a:ea typeface="+mn-ea"/>
                <a:cs typeface="+mn-cs"/>
              </a:rPr>
              <a:t>Neu </a:t>
            </a:r>
            <a:r>
              <a:rPr lang="en-GB" sz="1200" b="0" i="0" u="none" strike="noStrike" kern="1200" dirty="0">
                <a:solidFill>
                  <a:schemeClr val="tx1"/>
                </a:solidFill>
                <a:effectLst/>
                <a:latin typeface="+mn-lt"/>
                <a:ea typeface="+mn-ea"/>
                <a:cs typeface="+mn-cs"/>
              </a:rPr>
              <a:t>is a new sound and needs to be modelled.</a:t>
            </a:r>
            <a:endParaRPr lang="en-GB"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Alternatively or additionally, sing to the tune of ‘We wish you a merry Christmas’.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0181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3] Dictionary work with </a:t>
            </a:r>
            <a:r>
              <a:rPr lang="en-GB" sz="1200" b="0" i="0" u="none" strike="noStrike" kern="1200" dirty="0" err="1">
                <a:solidFill>
                  <a:schemeClr val="tx1"/>
                </a:solidFill>
                <a:effectLst/>
                <a:latin typeface="+mn-lt"/>
                <a:ea typeface="+mn-ea"/>
                <a:cs typeface="+mn-cs"/>
              </a:rPr>
              <a:t>Weihnachtsliste</a:t>
            </a:r>
            <a:r>
              <a:rPr lang="en-GB" sz="1200" b="0" i="0" u="none" strike="noStrike" kern="1200" dirty="0">
                <a:solidFill>
                  <a:schemeClr val="tx1"/>
                </a:solidFill>
                <a:effectLst/>
                <a:latin typeface="+mn-lt"/>
                <a:ea typeface="+mn-ea"/>
                <a:cs typeface="+mn-cs"/>
              </a:rPr>
              <a:t> - Ich </a:t>
            </a:r>
            <a:r>
              <a:rPr lang="en-GB" sz="1200" b="0" i="0" u="none" strike="noStrike" kern="1200" dirty="0" err="1">
                <a:solidFill>
                  <a:schemeClr val="tx1"/>
                </a:solidFill>
                <a:effectLst/>
                <a:latin typeface="+mn-lt"/>
                <a:ea typeface="+mn-ea"/>
                <a:cs typeface="+mn-cs"/>
              </a:rPr>
              <a:t>wünsche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mir</a:t>
            </a:r>
            <a:r>
              <a:rPr lang="en-GB" sz="1200" b="0" i="0" u="none" strike="noStrike" kern="1200" dirty="0">
                <a:solidFill>
                  <a:schemeClr val="tx1"/>
                </a:solidFill>
                <a:effectLst/>
                <a:latin typeface="+mn-lt"/>
                <a:ea typeface="+mn-ea"/>
                <a:cs typeface="+mn-cs"/>
              </a:rPr>
              <a:t> + Row 2 nouns indefinite article (revisiting previous grammar with new lexis)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dirty="0">
                <a:solidFill>
                  <a:schemeClr val="tx1"/>
                </a:solidFill>
                <a:effectLst/>
                <a:latin typeface="+mn-lt"/>
                <a:ea typeface="+mn-ea"/>
                <a:cs typeface="+mn-cs"/>
              </a:rPr>
              <a:t>Explain ‘Ich </a:t>
            </a:r>
            <a:r>
              <a:rPr lang="en-GB" sz="1200" b="0" i="0" u="none" strike="noStrike" kern="1200" dirty="0" err="1">
                <a:solidFill>
                  <a:schemeClr val="tx1"/>
                </a:solidFill>
                <a:effectLst/>
                <a:latin typeface="+mn-lt"/>
                <a:ea typeface="+mn-ea"/>
                <a:cs typeface="+mn-cs"/>
              </a:rPr>
              <a:t>wünsche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mir</a:t>
            </a:r>
            <a:r>
              <a:rPr lang="en-GB" sz="1200" b="0" i="0" u="none" strike="noStrike" kern="1200" dirty="0">
                <a:solidFill>
                  <a:schemeClr val="tx1"/>
                </a:solidFill>
                <a:effectLst/>
                <a:latin typeface="+mn-lt"/>
                <a:ea typeface="+mn-ea"/>
                <a:cs typeface="+mn-cs"/>
              </a:rPr>
              <a:t>’ (I wish (for myself)). At this point we will not explain the case of </a:t>
            </a:r>
            <a:r>
              <a:rPr lang="en-GB" sz="1200" b="0" i="1" u="none" strike="noStrike" kern="1200" dirty="0" err="1">
                <a:solidFill>
                  <a:schemeClr val="tx1"/>
                </a:solidFill>
                <a:effectLst/>
                <a:latin typeface="+mn-lt"/>
                <a:ea typeface="+mn-ea"/>
                <a:cs typeface="+mn-cs"/>
              </a:rPr>
              <a:t>mir</a:t>
            </a:r>
            <a:r>
              <a:rPr lang="en-GB" sz="1200" b="0" i="1" u="none" strike="noStrike" kern="1200" dirty="0">
                <a:solidFill>
                  <a:schemeClr val="tx1"/>
                </a:solidFill>
                <a:effectLst/>
                <a:latin typeface="+mn-lt"/>
                <a:ea typeface="+mn-ea"/>
                <a:cs typeface="+mn-cs"/>
              </a:rPr>
              <a:t>,</a:t>
            </a:r>
            <a:r>
              <a:rPr lang="en-GB" sz="1200" b="0" i="0" u="none" strike="noStrike" kern="1200" dirty="0">
                <a:solidFill>
                  <a:schemeClr val="tx1"/>
                </a:solidFill>
                <a:effectLst/>
                <a:latin typeface="+mn-lt"/>
                <a:ea typeface="+mn-ea"/>
                <a:cs typeface="+mn-cs"/>
              </a:rPr>
              <a:t> but treat it as a chunk.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Go through the examples on the slide to remind the students of the accusative form with indefinite articles. Ask them which indefinite article goes with which gender.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Ask student to look up in the dictionary 6 things in they wish to put on their </a:t>
            </a:r>
            <a:r>
              <a:rPr lang="en-GB" i="1" dirty="0" err="1"/>
              <a:t>Weihnachtslist</a:t>
            </a:r>
            <a:r>
              <a:rPr lang="en-GB"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write the items on their list with the correct indefinite article in the correct form.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266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a:t>
            </a:r>
            <a:r>
              <a:rPr lang="en-GB" b="1" baseline="0" dirty="0"/>
              <a:t> TASK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To provide SSC practice</a:t>
            </a:r>
            <a:r>
              <a:rPr lang="en-GB" b="1" baseline="0" dirty="0"/>
              <a:t> in the form of a </a:t>
            </a:r>
            <a:r>
              <a:rPr lang="en-GB" b="1" baseline="0" dirty="0" err="1"/>
              <a:t>tonguetwister</a:t>
            </a:r>
            <a:r>
              <a:rPr lang="en-GB" b="1" baseline="0" dirty="0"/>
              <a:t> (</a:t>
            </a:r>
            <a:r>
              <a:rPr lang="en-US" b="1" dirty="0" err="1"/>
              <a:t>Zungenbrecher</a:t>
            </a:r>
            <a:r>
              <a:rPr lang="en-US" b="1" dirty="0"/>
              <a:t>)</a:t>
            </a:r>
            <a:r>
              <a:rPr lang="en-GB" b="1" baseline="0" dirty="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target SSC is </a:t>
            </a:r>
            <a:r>
              <a:rPr lang="en-US" dirty="0" err="1"/>
              <a:t>ei</a:t>
            </a:r>
            <a:r>
              <a:rPr lang="en-US" dirty="0"/>
              <a:t>, but some of the others are covered too: </a:t>
            </a:r>
            <a:r>
              <a:rPr lang="en-US" b="1" dirty="0"/>
              <a:t>W</a:t>
            </a:r>
            <a:r>
              <a:rPr lang="en-US" dirty="0"/>
              <a:t> in Weise, </a:t>
            </a:r>
            <a:r>
              <a:rPr lang="en-US" b="1" dirty="0"/>
              <a:t>Z</a:t>
            </a:r>
            <a:r>
              <a:rPr lang="en-US" dirty="0"/>
              <a:t> in </a:t>
            </a:r>
            <a:r>
              <a:rPr lang="en-US" dirty="0" err="1"/>
              <a:t>zweite</a:t>
            </a:r>
            <a:r>
              <a:rPr lang="en-US" dirty="0"/>
              <a:t>, </a:t>
            </a:r>
            <a:r>
              <a:rPr lang="en-US" b="1" dirty="0"/>
              <a:t>a </a:t>
            </a:r>
            <a:r>
              <a:rPr lang="en-US" dirty="0"/>
              <a:t>in </a:t>
            </a:r>
            <a:r>
              <a:rPr lang="en-US" dirty="0" err="1"/>
              <a:t>allein</a:t>
            </a:r>
            <a:r>
              <a:rPr lang="en-US" dirty="0"/>
              <a:t>. Most of the other sounds that have not been covered so far are similar to English with the exception of </a:t>
            </a:r>
            <a:r>
              <a:rPr lang="en-US" b="1" dirty="0"/>
              <a:t>sch</a:t>
            </a:r>
            <a:r>
              <a:rPr lang="en-US" dirty="0"/>
              <a:t>, which should be pointed out and modelled more carefully.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1.</a:t>
            </a:r>
            <a:r>
              <a:rPr lang="en-US" dirty="0"/>
              <a:t> Teacher reads out the whole sentence slowly and then takes the students through it word by word.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Teacher models word; students respond with word. </a:t>
            </a:r>
          </a:p>
          <a:p>
            <a:r>
              <a:rPr lang="en-GB" dirty="0"/>
              <a:t>3. </a:t>
            </a:r>
            <a:r>
              <a:rPr lang="en-US" dirty="0"/>
              <a:t>Discuss the meaning of the sentence.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US" dirty="0"/>
              <a:t>Students </a:t>
            </a:r>
            <a:r>
              <a:rPr lang="en-US" dirty="0" err="1"/>
              <a:t>practise</a:t>
            </a:r>
            <a:r>
              <a:rPr lang="en-US" dirty="0"/>
              <a:t> saying the sentence individually. </a:t>
            </a:r>
          </a:p>
          <a:p>
            <a:r>
              <a:rPr lang="en-GB" dirty="0"/>
              <a:t>5.</a:t>
            </a:r>
            <a:r>
              <a:rPr lang="en-US" dirty="0"/>
              <a:t> They could then do a competition to see who can say it the fastest without tripping up.</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As displayed on slide.</a:t>
            </a:r>
            <a:br>
              <a:rPr lang="en-GB" dirty="0"/>
            </a:br>
            <a:br>
              <a:rPr lang="en-GB" dirty="0"/>
            </a:br>
            <a:r>
              <a:rPr lang="en-GB" b="1" baseline="0" dirty="0"/>
              <a:t>Word frequency (1 is the most frequent word in German): </a:t>
            </a:r>
            <a:br>
              <a:rPr lang="en-GB" baseline="0" dirty="0"/>
            </a:br>
            <a:r>
              <a:rPr lang="en-GB" baseline="0" dirty="0" err="1"/>
              <a:t>geigen</a:t>
            </a:r>
            <a:r>
              <a:rPr lang="en-GB" baseline="0" dirty="0"/>
              <a:t> [&gt;5000] </a:t>
            </a:r>
            <a:r>
              <a:rPr lang="en-GB" baseline="0" dirty="0" err="1"/>
              <a:t>schweigen</a:t>
            </a:r>
            <a:r>
              <a:rPr lang="en-GB" baseline="0" dirty="0"/>
              <a:t> [863] die </a:t>
            </a:r>
            <a:r>
              <a:rPr lang="en-GB" baseline="0" dirty="0" err="1"/>
              <a:t>Meise</a:t>
            </a:r>
            <a:r>
              <a:rPr lang="en-GB" baseline="0" dirty="0"/>
              <a:t> [&gt;5000] die Weise [413] </a:t>
            </a:r>
            <a:r>
              <a:rPr lang="en-GB" baseline="0" dirty="0" err="1"/>
              <a:t>leise</a:t>
            </a:r>
            <a:r>
              <a:rPr lang="en-GB" baseline="0" dirty="0"/>
              <a:t> [1160] </a:t>
            </a:r>
            <a:r>
              <a:rPr lang="en-GB" baseline="0" dirty="0" err="1"/>
              <a:t>leider</a:t>
            </a:r>
            <a:r>
              <a:rPr lang="en-GB" baseline="0" dirty="0"/>
              <a:t> [642] </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121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932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1 minute</a:t>
            </a:r>
            <a:br>
              <a:rPr lang="en-GB"/>
            </a:br>
            <a:br>
              <a:rPr lang="en-GB" b="1"/>
            </a:br>
            <a:r>
              <a:rPr lang="en-GB" b="1"/>
              <a:t>Aim: To practise sentence-building</a:t>
            </a:r>
            <a:r>
              <a:rPr lang="en-GB" b="1" baseline="0"/>
              <a:t> with the vocabulary learnt this week. </a:t>
            </a:r>
            <a:r>
              <a:rPr lang="en-GB" b="1"/>
              <a:t>This is also an opportunity to volunteer the German vocabulary independently without support. </a:t>
            </a:r>
          </a:p>
          <a:p>
            <a:endParaRPr lang="en-GB" b="1"/>
          </a:p>
          <a:p>
            <a:r>
              <a:rPr lang="en-GB" b="1"/>
              <a:t>Procedure:</a:t>
            </a:r>
            <a:br>
              <a:rPr lang="en-GB"/>
            </a:br>
            <a:r>
              <a:rPr lang="en-GB"/>
              <a:t>1. Students are asked to pair up two or three things, forming infinitive phrases and signposting how the items they have learnt for homework will be blended to form sentences in this lesson. </a:t>
            </a:r>
          </a:p>
          <a:p>
            <a:r>
              <a:rPr lang="en-GB"/>
              <a:t>2. The German appears underneath item by item on your clicks.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643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243176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792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51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810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245602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0948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54481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1705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2694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05630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302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4792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011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044815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1163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6602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4375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632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5EBD8-70B8-D24C-8445-20105949B8C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751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915482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6054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97941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64711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23123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43645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28831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339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77842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8048441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3639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6550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6407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3876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9964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8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3478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13466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316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807689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151714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3.gif"/><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jp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jpg"/><Relationship Id="rId7" Type="http://schemas.openxmlformats.org/officeDocument/2006/relationships/audio" Target="../media/audio2.wav"/><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audio" Target="../media/audio1.wav"/><Relationship Id="rId5" Type="http://schemas.openxmlformats.org/officeDocument/2006/relationships/image" Target="../media/image25.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1.jp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7.xml"/><Relationship Id="rId16" Type="http://schemas.openxmlformats.org/officeDocument/2006/relationships/audio" Target="../media/audio4.wav"/><Relationship Id="rId1" Type="http://schemas.openxmlformats.org/officeDocument/2006/relationships/slideLayout" Target="../slideLayouts/slideLayout1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audio" Target="../media/audio3.wav"/><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31.png"/><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audio" Target="../media/audio5.wav"/><Relationship Id="rId5" Type="http://schemas.openxmlformats.org/officeDocument/2006/relationships/image" Target="../media/image39.tiff"/><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39.tiff"/><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39.tiff"/><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43.sv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43.sv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3.png"/><Relationship Id="rId7" Type="http://schemas.openxmlformats.org/officeDocument/2006/relationships/image" Target="../media/image47.sv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3.png"/><Relationship Id="rId7" Type="http://schemas.openxmlformats.org/officeDocument/2006/relationships/image" Target="../media/image47.sv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microsoft.com/office/2007/relationships/hdphoto" Target="../media/hdphoto4.wdp"/><Relationship Id="rId5" Type="http://schemas.microsoft.com/office/2007/relationships/hdphoto" Target="../media/hdphoto3.wdp"/><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8.xml"/><Relationship Id="rId5" Type="http://schemas.openxmlformats.org/officeDocument/2006/relationships/image" Target="../media/image51.sv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55.jp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18.xml"/><Relationship Id="rId6" Type="http://schemas.microsoft.com/office/2007/relationships/hdphoto" Target="../media/hdphoto3.wdp"/><Relationship Id="rId5" Type="http://schemas.microsoft.com/office/2007/relationships/hdphoto" Target="../media/hdphoto4.wdp"/><Relationship Id="rId4" Type="http://schemas.microsoft.com/office/2007/relationships/hdphoto" Target="../media/hdphoto5.wdp"/></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51.sv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18.xml"/><Relationship Id="rId6" Type="http://schemas.openxmlformats.org/officeDocument/2006/relationships/audio" Target="../media/audio7.wav"/><Relationship Id="rId5" Type="http://schemas.openxmlformats.org/officeDocument/2006/relationships/image" Target="../media/image53.png"/><Relationship Id="rId4" Type="http://schemas.openxmlformats.org/officeDocument/2006/relationships/audio" Target="../media/audio6.wav"/></Relationships>
</file>

<file path=ppt/slides/_rels/slide53.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0.jpg"/><Relationship Id="rId2" Type="http://schemas.openxmlformats.org/officeDocument/2006/relationships/notesSlide" Target="../notesSlides/notesSlide53.xml"/><Relationship Id="rId1" Type="http://schemas.openxmlformats.org/officeDocument/2006/relationships/slideLayout" Target="../slideLayouts/slideLayout18.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18.xml"/><Relationship Id="rId6" Type="http://schemas.openxmlformats.org/officeDocument/2006/relationships/audio" Target="../media/audio8.wav"/><Relationship Id="rId5" Type="http://schemas.openxmlformats.org/officeDocument/2006/relationships/image" Target="../media/image63.pn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18.xml"/><Relationship Id="rId5" Type="http://schemas.openxmlformats.org/officeDocument/2006/relationships/image" Target="../media/image63.pn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18.xml"/><Relationship Id="rId6" Type="http://schemas.openxmlformats.org/officeDocument/2006/relationships/audio" Target="../media/audio8.wav"/><Relationship Id="rId5" Type="http://schemas.openxmlformats.org/officeDocument/2006/relationships/image" Target="../media/image65.png"/><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8.xml"/><Relationship Id="rId5" Type="http://schemas.openxmlformats.org/officeDocument/2006/relationships/image" Target="../media/image65.png"/><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18.xml"/><Relationship Id="rId6" Type="http://schemas.openxmlformats.org/officeDocument/2006/relationships/audio" Target="../media/audio7.wav"/><Relationship Id="rId5" Type="http://schemas.openxmlformats.org/officeDocument/2006/relationships/image" Target="../media/image53.png"/><Relationship Id="rId4" Type="http://schemas.openxmlformats.org/officeDocument/2006/relationships/audio" Target="../media/audio6.wav"/></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18.xml"/><Relationship Id="rId4" Type="http://schemas.openxmlformats.org/officeDocument/2006/relationships/hyperlink" Target="https://www.gocomics.com/calvinandhobbes/1993/01/25"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4.xml"/><Relationship Id="rId1" Type="http://schemas.openxmlformats.org/officeDocument/2006/relationships/slideLayout" Target="../slideLayouts/slideLayout28.xml"/><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8.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cultural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Y7 Term 1</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01/03/21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7266432" cy="707849"/>
          </a:xfrm>
        </p:spPr>
        <p:txBody>
          <a:bodyPr>
            <a:normAutofit/>
          </a:bodyPr>
          <a:lstStyle/>
          <a:p>
            <a:r>
              <a:rPr lang="en-GB" sz="2800" b="1">
                <a:solidFill>
                  <a:prstClr val="white"/>
                </a:solidFill>
              </a:rPr>
              <a:t>Dictionary verb vs he/she form</a:t>
            </a:r>
            <a:endParaRPr lang="en-GB" sz="2800" b="1" dirty="0">
              <a:solidFill>
                <a:prstClr val="white"/>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4432" y="247046"/>
            <a:ext cx="164289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Grammatik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ontent Placeholder 2"/>
          <p:cNvSpPr>
            <a:spLocks noGrp="1"/>
          </p:cNvSpPr>
          <p:nvPr>
            <p:ph idx="1"/>
          </p:nvPr>
        </p:nvSpPr>
        <p:spPr>
          <a:xfrm>
            <a:off x="361500" y="1408920"/>
            <a:ext cx="10864988" cy="1235791"/>
          </a:xfrm>
        </p:spPr>
        <p:txBody>
          <a:bodyPr>
            <a:normAutofit/>
          </a:bodyPr>
          <a:lstStyle/>
          <a:p>
            <a:pPr marL="0" indent="0">
              <a:buNone/>
            </a:pPr>
            <a:r>
              <a:rPr lang="en-GB" dirty="0"/>
              <a:t>Only the infinitive form of a verb appears in the dictionary.</a:t>
            </a:r>
          </a:p>
          <a:p>
            <a:pPr marL="0" indent="0">
              <a:buNone/>
            </a:pPr>
            <a:r>
              <a:rPr lang="en-GB" dirty="0"/>
              <a:t>e.g. 	</a:t>
            </a:r>
            <a:r>
              <a:rPr lang="en-GB" dirty="0" err="1"/>
              <a:t>wohnen</a:t>
            </a:r>
            <a:r>
              <a:rPr lang="en-GB" dirty="0"/>
              <a:t> (</a:t>
            </a:r>
            <a:r>
              <a:rPr lang="en-GB" i="1" dirty="0"/>
              <a:t>to live / living</a:t>
            </a:r>
            <a:r>
              <a:rPr lang="en-GB" dirty="0"/>
              <a:t>), </a:t>
            </a:r>
            <a:r>
              <a:rPr lang="en-GB" dirty="0" err="1"/>
              <a:t>lernen</a:t>
            </a:r>
            <a:r>
              <a:rPr lang="en-GB" dirty="0"/>
              <a:t> (</a:t>
            </a:r>
            <a:r>
              <a:rPr lang="en-GB" i="1" dirty="0"/>
              <a:t>to learn / learning</a:t>
            </a:r>
            <a:r>
              <a:rPr lang="en-GB" dirty="0"/>
              <a:t>)</a:t>
            </a:r>
          </a:p>
          <a:p>
            <a:pPr marL="0" indent="0">
              <a:buNone/>
            </a:pPr>
            <a:endParaRPr lang="en-GB" dirty="0">
              <a:solidFill>
                <a:srgbClr val="DAA520"/>
              </a:solidFill>
            </a:endParaRPr>
          </a:p>
        </p:txBody>
      </p:sp>
      <p:sp>
        <p:nvSpPr>
          <p:cNvPr id="8" name="Content Placeholder 2">
            <a:extLst>
              <a:ext uri="{FF2B5EF4-FFF2-40B4-BE49-F238E27FC236}">
                <a16:creationId xmlns:a16="http://schemas.microsoft.com/office/drawing/2014/main" id="{4B10724D-6A27-2A4A-BD42-6F06B0351199}"/>
              </a:ext>
            </a:extLst>
          </p:cNvPr>
          <p:cNvSpPr txBox="1">
            <a:spLocks/>
          </p:cNvSpPr>
          <p:nvPr/>
        </p:nvSpPr>
        <p:spPr>
          <a:xfrm>
            <a:off x="365796" y="2768423"/>
            <a:ext cx="11313051" cy="1067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To say what </a:t>
            </a:r>
            <a:r>
              <a:rPr lang="en-GB" b="1" dirty="0"/>
              <a:t>he/she does </a:t>
            </a:r>
            <a:r>
              <a:rPr lang="en-GB" u="sng" dirty="0"/>
              <a:t>or</a:t>
            </a:r>
            <a:r>
              <a:rPr lang="en-GB" dirty="0"/>
              <a:t> </a:t>
            </a:r>
            <a:r>
              <a:rPr lang="en-GB" b="1" dirty="0"/>
              <a:t>is doing</a:t>
            </a:r>
            <a:r>
              <a:rPr lang="en-GB" dirty="0"/>
              <a:t>, use </a:t>
            </a:r>
            <a:r>
              <a:rPr lang="en-GB" b="1" dirty="0" err="1">
                <a:solidFill>
                  <a:srgbClr val="FF3300"/>
                </a:solidFill>
              </a:rPr>
              <a:t>er</a:t>
            </a:r>
            <a:r>
              <a:rPr lang="en-GB" dirty="0"/>
              <a:t> (</a:t>
            </a:r>
            <a:r>
              <a:rPr lang="en-GB" i="1" dirty="0"/>
              <a:t>he</a:t>
            </a:r>
            <a:r>
              <a:rPr lang="en-GB" dirty="0"/>
              <a:t>), </a:t>
            </a:r>
            <a:r>
              <a:rPr lang="en-GB" b="1" dirty="0" err="1">
                <a:solidFill>
                  <a:srgbClr val="FF3300"/>
                </a:solidFill>
              </a:rPr>
              <a:t>sie</a:t>
            </a:r>
            <a:r>
              <a:rPr lang="en-GB" dirty="0"/>
              <a:t> (</a:t>
            </a:r>
            <a:r>
              <a:rPr lang="en-GB" i="1" dirty="0"/>
              <a:t>she</a:t>
            </a:r>
            <a:r>
              <a:rPr lang="en-GB" dirty="0"/>
              <a:t>)</a:t>
            </a:r>
          </a:p>
          <a:p>
            <a:pPr marL="0" indent="0">
              <a:buFont typeface="Arial" panose="020B0604020202020204" pitchFamily="34" charset="0"/>
              <a:buNone/>
            </a:pPr>
            <a:r>
              <a:rPr lang="en-GB" dirty="0"/>
              <a:t> and change the ending from </a:t>
            </a:r>
            <a:r>
              <a:rPr lang="en-GB" b="1" dirty="0"/>
              <a:t>-</a:t>
            </a:r>
            <a:r>
              <a:rPr lang="en-GB" b="1" dirty="0" err="1"/>
              <a:t>en</a:t>
            </a:r>
            <a:r>
              <a:rPr lang="en-GB" dirty="0"/>
              <a:t> to </a:t>
            </a:r>
            <a:r>
              <a:rPr lang="en-GB" b="1" dirty="0">
                <a:solidFill>
                  <a:srgbClr val="FF3300"/>
                </a:solidFill>
              </a:rPr>
              <a:t>-t</a:t>
            </a:r>
            <a:r>
              <a:rPr lang="en-GB" dirty="0"/>
              <a:t>:</a:t>
            </a:r>
            <a:endParaRPr lang="en-GB" dirty="0">
              <a:solidFill>
                <a:srgbClr val="DAA520"/>
              </a:solidFill>
            </a:endParaRPr>
          </a:p>
        </p:txBody>
      </p:sp>
      <p:sp>
        <p:nvSpPr>
          <p:cNvPr id="9" name="Content Placeholder 2">
            <a:extLst>
              <a:ext uri="{FF2B5EF4-FFF2-40B4-BE49-F238E27FC236}">
                <a16:creationId xmlns:a16="http://schemas.microsoft.com/office/drawing/2014/main" id="{B3E77626-7757-364E-822B-175523BAE4D5}"/>
              </a:ext>
            </a:extLst>
          </p:cNvPr>
          <p:cNvSpPr txBox="1">
            <a:spLocks/>
          </p:cNvSpPr>
          <p:nvPr/>
        </p:nvSpPr>
        <p:spPr>
          <a:xfrm>
            <a:off x="361501" y="4125433"/>
            <a:ext cx="7582350" cy="19816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err="1"/>
              <a:t>wohnen</a:t>
            </a:r>
            <a:r>
              <a:rPr lang="en-GB" dirty="0"/>
              <a:t> – </a:t>
            </a:r>
            <a:r>
              <a:rPr lang="en-GB" b="1" dirty="0" err="1">
                <a:solidFill>
                  <a:srgbClr val="FF3300"/>
                </a:solidFill>
              </a:rPr>
              <a:t>Er</a:t>
            </a:r>
            <a:r>
              <a:rPr lang="en-GB" dirty="0"/>
              <a:t> </a:t>
            </a:r>
            <a:r>
              <a:rPr lang="en-GB" dirty="0" err="1"/>
              <a:t>wohn</a:t>
            </a:r>
            <a:r>
              <a:rPr lang="en-GB" b="1" dirty="0" err="1">
                <a:solidFill>
                  <a:srgbClr val="FF3300"/>
                </a:solidFill>
              </a:rPr>
              <a:t>t</a:t>
            </a:r>
            <a:r>
              <a:rPr lang="en-GB" dirty="0"/>
              <a:t> in Berlin. </a:t>
            </a:r>
          </a:p>
          <a:p>
            <a:pPr marL="0" indent="0">
              <a:buNone/>
            </a:pPr>
            <a:r>
              <a:rPr lang="en-GB" dirty="0"/>
              <a:t>(</a:t>
            </a:r>
            <a:r>
              <a:rPr lang="en-GB" i="1" dirty="0"/>
              <a:t>He </a:t>
            </a:r>
            <a:r>
              <a:rPr lang="en-GB" b="1" i="1" dirty="0"/>
              <a:t>lives</a:t>
            </a:r>
            <a:r>
              <a:rPr lang="en-GB" i="1" dirty="0"/>
              <a:t> in Berlin </a:t>
            </a:r>
            <a:r>
              <a:rPr lang="en-GB" dirty="0"/>
              <a:t>/ </a:t>
            </a:r>
            <a:r>
              <a:rPr lang="en-GB" i="1" dirty="0"/>
              <a:t>He </a:t>
            </a:r>
            <a:r>
              <a:rPr lang="en-GB" b="1" i="1" dirty="0"/>
              <a:t>is living </a:t>
            </a:r>
            <a:r>
              <a:rPr lang="en-GB" i="1" dirty="0"/>
              <a:t>in Berlin</a:t>
            </a:r>
            <a:r>
              <a:rPr lang="en-GB" dirty="0"/>
              <a:t>.)</a:t>
            </a:r>
          </a:p>
          <a:p>
            <a:pPr marL="0" indent="0">
              <a:buFont typeface="Arial" panose="020B0604020202020204" pitchFamily="34" charset="0"/>
              <a:buNone/>
            </a:pPr>
            <a:r>
              <a:rPr lang="en-GB" dirty="0" err="1"/>
              <a:t>lernen</a:t>
            </a:r>
            <a:r>
              <a:rPr lang="en-GB" dirty="0"/>
              <a:t> – </a:t>
            </a:r>
            <a:r>
              <a:rPr lang="en-GB" b="1" dirty="0">
                <a:solidFill>
                  <a:srgbClr val="FF3300"/>
                </a:solidFill>
              </a:rPr>
              <a:t>Sie</a:t>
            </a:r>
            <a:r>
              <a:rPr lang="en-GB" dirty="0"/>
              <a:t> </a:t>
            </a:r>
            <a:r>
              <a:rPr lang="en-GB" dirty="0" err="1"/>
              <a:t>lern</a:t>
            </a:r>
            <a:r>
              <a:rPr lang="en-GB" b="1" dirty="0" err="1">
                <a:solidFill>
                  <a:srgbClr val="FF3300"/>
                </a:solidFill>
              </a:rPr>
              <a:t>t</a:t>
            </a:r>
            <a:r>
              <a:rPr lang="en-GB" dirty="0"/>
              <a:t> </a:t>
            </a:r>
            <a:r>
              <a:rPr lang="en-GB" dirty="0" err="1"/>
              <a:t>Gitarre</a:t>
            </a:r>
            <a:r>
              <a:rPr lang="en-GB" dirty="0"/>
              <a:t>. </a:t>
            </a:r>
          </a:p>
          <a:p>
            <a:pPr marL="0" indent="0">
              <a:buNone/>
            </a:pPr>
            <a:r>
              <a:rPr lang="en-GB" dirty="0"/>
              <a:t>(</a:t>
            </a:r>
            <a:r>
              <a:rPr lang="en-GB" i="1" dirty="0"/>
              <a:t>She </a:t>
            </a:r>
            <a:r>
              <a:rPr lang="en-GB" b="1" i="1" dirty="0"/>
              <a:t>learns</a:t>
            </a:r>
            <a:r>
              <a:rPr lang="en-GB" i="1" dirty="0"/>
              <a:t> guitar / She </a:t>
            </a:r>
            <a:r>
              <a:rPr lang="en-GB" b="1" i="1" dirty="0"/>
              <a:t>is learning</a:t>
            </a:r>
            <a:r>
              <a:rPr lang="en-GB" i="1" dirty="0"/>
              <a:t> guitar</a:t>
            </a:r>
            <a:r>
              <a:rPr lang="en-GB" dirty="0"/>
              <a:t>.) </a:t>
            </a:r>
          </a:p>
          <a:p>
            <a:pPr marL="0" indent="0">
              <a:buFont typeface="Arial" panose="020B0604020202020204" pitchFamily="34" charset="0"/>
              <a:buNone/>
            </a:pPr>
            <a:endParaRPr lang="en-GB" dirty="0"/>
          </a:p>
        </p:txBody>
      </p:sp>
      <p:sp>
        <p:nvSpPr>
          <p:cNvPr id="10" name="Rectangle: Rounded Corners 22">
            <a:extLst>
              <a:ext uri="{FF2B5EF4-FFF2-40B4-BE49-F238E27FC236}">
                <a16:creationId xmlns:a16="http://schemas.microsoft.com/office/drawing/2014/main" id="{DED0D149-0692-439C-AD4B-993F5658C58A}"/>
              </a:ext>
            </a:extLst>
          </p:cNvPr>
          <p:cNvSpPr/>
          <p:nvPr/>
        </p:nvSpPr>
        <p:spPr>
          <a:xfrm>
            <a:off x="9362443" y="3959993"/>
            <a:ext cx="2316404" cy="1564590"/>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Century Gothic" panose="020B0502020202020204" pitchFamily="34" charset="0"/>
              </a:rPr>
              <a:t>There is only one present tense in German! </a:t>
            </a:r>
          </a:p>
        </p:txBody>
      </p:sp>
      <p:pic>
        <p:nvPicPr>
          <p:cNvPr id="11" name="Picture 2" descr="Image result for attention sign on road">
            <a:extLst>
              <a:ext uri="{FF2B5EF4-FFF2-40B4-BE49-F238E27FC236}">
                <a16:creationId xmlns:a16="http://schemas.microsoft.com/office/drawing/2014/main" id="{2D56253E-342A-45E6-98C2-9B4AD22CE8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9153" y="3981258"/>
            <a:ext cx="1781894" cy="15645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23">
            <a:extLst>
              <a:ext uri="{FF2B5EF4-FFF2-40B4-BE49-F238E27FC236}">
                <a16:creationId xmlns:a16="http://schemas.microsoft.com/office/drawing/2014/main" id="{82950A27-9A5D-442E-88A7-F7975618EAC1}"/>
              </a:ext>
            </a:extLst>
          </p:cNvPr>
          <p:cNvSpPr/>
          <p:nvPr/>
        </p:nvSpPr>
        <p:spPr>
          <a:xfrm>
            <a:off x="8109153" y="5529013"/>
            <a:ext cx="3569694" cy="539982"/>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How many are there in English?</a:t>
            </a:r>
          </a:p>
        </p:txBody>
      </p:sp>
    </p:spTree>
    <p:extLst>
      <p:ext uri="{BB962C8B-B14F-4D97-AF65-F5344CB8AC3E}">
        <p14:creationId xmlns:p14="http://schemas.microsoft.com/office/powerpoint/2010/main" val="218283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9" grpId="0" build="p"/>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7388352" cy="707849"/>
          </a:xfrm>
        </p:spPr>
        <p:txBody>
          <a:bodyPr>
            <a:normAutofit/>
          </a:bodyPr>
          <a:lstStyle/>
          <a:p>
            <a:r>
              <a:rPr lang="en-GB" sz="2800" b="1">
                <a:solidFill>
                  <a:schemeClr val="bg1"/>
                </a:solidFill>
              </a:rPr>
              <a:t>Schreiben: Wolfgangs Montag</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9E4335AB-2A02-4057-A89F-27C0F3BE29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1653" y="1146810"/>
            <a:ext cx="4548693" cy="3720045"/>
          </a:xfrm>
          <a:prstGeom prst="rect">
            <a:avLst/>
          </a:prstGeom>
        </p:spPr>
      </p:pic>
      <p:sp>
        <p:nvSpPr>
          <p:cNvPr id="8" name="TextBox 7">
            <a:extLst>
              <a:ext uri="{FF2B5EF4-FFF2-40B4-BE49-F238E27FC236}">
                <a16:creationId xmlns:a16="http://schemas.microsoft.com/office/drawing/2014/main" id="{08198908-3812-4E79-8726-F27CAD6D931B}"/>
              </a:ext>
            </a:extLst>
          </p:cNvPr>
          <p:cNvSpPr txBox="1"/>
          <p:nvPr/>
        </p:nvSpPr>
        <p:spPr>
          <a:xfrm>
            <a:off x="1066800" y="5162640"/>
            <a:ext cx="10058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Er</a:t>
            </a:r>
            <a: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_______  in  Berlin .</a:t>
            </a:r>
          </a:p>
        </p:txBody>
      </p:sp>
      <p:sp>
        <p:nvSpPr>
          <p:cNvPr id="9" name="TextBox 8">
            <a:extLst>
              <a:ext uri="{FF2B5EF4-FFF2-40B4-BE49-F238E27FC236}">
                <a16:creationId xmlns:a16="http://schemas.microsoft.com/office/drawing/2014/main" id="{265EA8A8-BCE7-41B9-BFED-921AB89711D2}"/>
              </a:ext>
            </a:extLst>
          </p:cNvPr>
          <p:cNvSpPr txBox="1"/>
          <p:nvPr/>
        </p:nvSpPr>
        <p:spPr>
          <a:xfrm>
            <a:off x="3867150" y="5141207"/>
            <a:ext cx="21145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wohnt</a:t>
            </a:r>
            <a:endPar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0" name="Action Button: Blank 4">
            <a:hlinkClick r:id="" action="ppaction://noaction" highlightClick="1"/>
            <a:extLst>
              <a:ext uri="{FF2B5EF4-FFF2-40B4-BE49-F238E27FC236}">
                <a16:creationId xmlns:a16="http://schemas.microsoft.com/office/drawing/2014/main" id="{33C675E5-5001-4291-AB68-CF64AA03D17C}"/>
              </a:ext>
            </a:extLst>
          </p:cNvPr>
          <p:cNvSpPr/>
          <p:nvPr/>
        </p:nvSpPr>
        <p:spPr>
          <a:xfrm>
            <a:off x="2266950" y="5091176"/>
            <a:ext cx="870966" cy="869950"/>
          </a:xfrm>
          <a:prstGeom prst="actionButtonBlank">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TextBox 10">
            <a:extLst>
              <a:ext uri="{FF2B5EF4-FFF2-40B4-BE49-F238E27FC236}">
                <a16:creationId xmlns:a16="http://schemas.microsoft.com/office/drawing/2014/main" id="{D7877192-9365-46A6-A48C-4D08B03FAE6C}"/>
              </a:ext>
            </a:extLst>
          </p:cNvPr>
          <p:cNvSpPr txBox="1"/>
          <p:nvPr/>
        </p:nvSpPr>
        <p:spPr>
          <a:xfrm>
            <a:off x="6635750" y="330499"/>
            <a:ext cx="5384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Schreib</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ein</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Verb</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52493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Text</a:t>
            </a:r>
          </a:p>
        </p:txBody>
      </p:sp>
      <p:pic>
        <p:nvPicPr>
          <p:cNvPr id="6" name="Picture 5">
            <a:extLst>
              <a:ext uri="{FF2B5EF4-FFF2-40B4-BE49-F238E27FC236}">
                <a16:creationId xmlns:a16="http://schemas.microsoft.com/office/drawing/2014/main" id="{B77F2F27-4CA3-4FCA-88E0-212F83722B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5857"/>
            <a:ext cx="9525000" cy="869950"/>
          </a:xfrm>
          <a:prstGeom prst="rect">
            <a:avLst/>
          </a:prstGeom>
        </p:spPr>
      </p:pic>
      <p:sp>
        <p:nvSpPr>
          <p:cNvPr id="8" name="Oval 7">
            <a:extLst>
              <a:ext uri="{FF2B5EF4-FFF2-40B4-BE49-F238E27FC236}">
                <a16:creationId xmlns:a16="http://schemas.microsoft.com/office/drawing/2014/main" id="{BCB57AED-2E26-8544-9B32-8BFF2857135B}"/>
              </a:ext>
            </a:extLst>
          </p:cNvPr>
          <p:cNvSpPr/>
          <p:nvPr/>
        </p:nvSpPr>
        <p:spPr>
          <a:xfrm>
            <a:off x="2276220" y="2247899"/>
            <a:ext cx="4499846" cy="405653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DCA5A4E9-44E5-9048-A6C2-3850537C3635}"/>
              </a:ext>
            </a:extLst>
          </p:cNvPr>
          <p:cNvSpPr txBox="1"/>
          <p:nvPr/>
        </p:nvSpPr>
        <p:spPr>
          <a:xfrm>
            <a:off x="3181996" y="289818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Oval 9">
            <a:extLst>
              <a:ext uri="{FF2B5EF4-FFF2-40B4-BE49-F238E27FC236}">
                <a16:creationId xmlns:a16="http://schemas.microsoft.com/office/drawing/2014/main" id="{96E811CE-AE9D-41EF-B5C2-94AF228E8FB1}"/>
              </a:ext>
            </a:extLst>
          </p:cNvPr>
          <p:cNvSpPr/>
          <p:nvPr/>
        </p:nvSpPr>
        <p:spPr>
          <a:xfrm>
            <a:off x="6221270" y="857250"/>
            <a:ext cx="5837380" cy="540515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a:extLst>
              <a:ext uri="{FF2B5EF4-FFF2-40B4-BE49-F238E27FC236}">
                <a16:creationId xmlns:a16="http://schemas.microsoft.com/office/drawing/2014/main" id="{70F9946C-C0A0-4C75-8F3C-C335D1856D84}"/>
              </a:ext>
            </a:extLst>
          </p:cNvPr>
          <p:cNvSpPr/>
          <p:nvPr/>
        </p:nvSpPr>
        <p:spPr>
          <a:xfrm>
            <a:off x="5087885" y="1030243"/>
            <a:ext cx="2384568" cy="2283226"/>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EED8C7B8-D68A-443B-A23D-4EDDBB9FC8CA}"/>
              </a:ext>
            </a:extLst>
          </p:cNvPr>
          <p:cNvSpPr txBox="1"/>
          <p:nvPr/>
        </p:nvSpPr>
        <p:spPr>
          <a:xfrm>
            <a:off x="5087885" y="1512120"/>
            <a:ext cx="17907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Er</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/Sie</a:t>
            </a:r>
          </a:p>
        </p:txBody>
      </p:sp>
      <p:sp>
        <p:nvSpPr>
          <p:cNvPr id="13" name="TextBox 12">
            <a:extLst>
              <a:ext uri="{FF2B5EF4-FFF2-40B4-BE49-F238E27FC236}">
                <a16:creationId xmlns:a16="http://schemas.microsoft.com/office/drawing/2014/main" id="{36D053BC-5F24-4B5B-993F-07BB3A8105A7}"/>
              </a:ext>
            </a:extLst>
          </p:cNvPr>
          <p:cNvSpPr txBox="1"/>
          <p:nvPr/>
        </p:nvSpPr>
        <p:spPr>
          <a:xfrm>
            <a:off x="3125169" y="2406462"/>
            <a:ext cx="2533004"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lernt</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spielt</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schreibt</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wohnt</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redet</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macht</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11408D3-1CAD-4B70-A835-D526D3123890}"/>
              </a:ext>
            </a:extLst>
          </p:cNvPr>
          <p:cNvSpPr txBox="1"/>
          <p:nvPr/>
        </p:nvSpPr>
        <p:spPr>
          <a:xfrm>
            <a:off x="6934200" y="1135280"/>
            <a:ext cx="4506710"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Gitarre</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auf Deutsch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Unterricht</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Klassenzimmer</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in der Schule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mit</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Freunden</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eine</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Aufgabe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in Berlin</a:t>
            </a:r>
          </a:p>
        </p:txBody>
      </p:sp>
      <p:pic>
        <p:nvPicPr>
          <p:cNvPr id="15" name="Picture 14" descr="A close up of a logo&#10;&#10;Description automatically generated">
            <a:extLst>
              <a:ext uri="{FF2B5EF4-FFF2-40B4-BE49-F238E27FC236}">
                <a16:creationId xmlns:a16="http://schemas.microsoft.com/office/drawing/2014/main" id="{B0E539A3-2D59-4734-A800-334CA873E3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7592" y="1177219"/>
            <a:ext cx="1752654" cy="1788820"/>
          </a:xfrm>
          <a:prstGeom prst="rect">
            <a:avLst/>
          </a:prstGeom>
        </p:spPr>
      </p:pic>
      <p:pic>
        <p:nvPicPr>
          <p:cNvPr id="16" name="Picture 15" descr="A close up of a logo&#10;&#10;Description automatically generated">
            <a:extLst>
              <a:ext uri="{FF2B5EF4-FFF2-40B4-BE49-F238E27FC236}">
                <a16:creationId xmlns:a16="http://schemas.microsoft.com/office/drawing/2014/main" id="{8F9BCD8D-E76C-4D8E-8A10-E397FDA318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908" y="1104919"/>
            <a:ext cx="1939564" cy="1866373"/>
          </a:xfrm>
          <a:prstGeom prst="rect">
            <a:avLst/>
          </a:prstGeom>
        </p:spPr>
      </p:pic>
      <p:sp>
        <p:nvSpPr>
          <p:cNvPr id="17" name="TextBox 16">
            <a:extLst>
              <a:ext uri="{FF2B5EF4-FFF2-40B4-BE49-F238E27FC236}">
                <a16:creationId xmlns:a16="http://schemas.microsoft.com/office/drawing/2014/main" id="{23D9E5B6-0A06-4368-9931-EC59D73C8AEF}"/>
              </a:ext>
            </a:extLst>
          </p:cNvPr>
          <p:cNvSpPr txBox="1"/>
          <p:nvPr/>
        </p:nvSpPr>
        <p:spPr>
          <a:xfrm>
            <a:off x="247650" y="171450"/>
            <a:ext cx="8324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Wolfgang/Mia?</a:t>
            </a:r>
          </a:p>
        </p:txBody>
      </p:sp>
      <p:pic>
        <p:nvPicPr>
          <p:cNvPr id="18" name="Picture 7">
            <a:extLst>
              <a:ext uri="{FF2B5EF4-FFF2-40B4-BE49-F238E27FC236}">
                <a16:creationId xmlns:a16="http://schemas.microsoft.com/office/drawing/2014/main" id="{737B1590-C95D-41B0-87ED-D6C2FEE5EE36}"/>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1221881" y="849511"/>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2911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DCA5A4E9-44E5-9048-A6C2-3850537C3635}"/>
              </a:ext>
            </a:extLst>
          </p:cNvPr>
          <p:cNvSpPr txBox="1"/>
          <p:nvPr/>
        </p:nvSpPr>
        <p:spPr>
          <a:xfrm>
            <a:off x="3181996" y="289818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23D9E5B6-0A06-4368-9931-EC59D73C8AEF}"/>
              </a:ext>
            </a:extLst>
          </p:cNvPr>
          <p:cNvSpPr txBox="1"/>
          <p:nvPr/>
        </p:nvSpPr>
        <p:spPr>
          <a:xfrm>
            <a:off x="247650" y="171450"/>
            <a:ext cx="8324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Wolfgang/Mia?</a:t>
            </a:r>
          </a:p>
        </p:txBody>
      </p:sp>
      <p:pic>
        <p:nvPicPr>
          <p:cNvPr id="19" name="Picture 18">
            <a:extLst>
              <a:ext uri="{FF2B5EF4-FFF2-40B4-BE49-F238E27FC236}">
                <a16:creationId xmlns:a16="http://schemas.microsoft.com/office/drawing/2014/main" id="{B77F2F27-4CA3-4FCA-88E0-212F83722B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58" y="234438"/>
            <a:ext cx="9525000" cy="869950"/>
          </a:xfrm>
          <a:prstGeom prst="rect">
            <a:avLst/>
          </a:prstGeom>
        </p:spPr>
      </p:pic>
      <p:sp>
        <p:nvSpPr>
          <p:cNvPr id="20" name="Oval 19">
            <a:extLst>
              <a:ext uri="{FF2B5EF4-FFF2-40B4-BE49-F238E27FC236}">
                <a16:creationId xmlns:a16="http://schemas.microsoft.com/office/drawing/2014/main" id="{BCB57AED-2E26-8544-9B32-8BFF2857135B}"/>
              </a:ext>
            </a:extLst>
          </p:cNvPr>
          <p:cNvSpPr/>
          <p:nvPr/>
        </p:nvSpPr>
        <p:spPr>
          <a:xfrm>
            <a:off x="2428620" y="2400299"/>
            <a:ext cx="4499846" cy="405653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DCA5A4E9-44E5-9048-A6C2-3850537C3635}"/>
              </a:ext>
            </a:extLst>
          </p:cNvPr>
          <p:cNvSpPr txBox="1"/>
          <p:nvPr/>
        </p:nvSpPr>
        <p:spPr>
          <a:xfrm>
            <a:off x="3334396" y="305058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2" name="Oval 21">
            <a:extLst>
              <a:ext uri="{FF2B5EF4-FFF2-40B4-BE49-F238E27FC236}">
                <a16:creationId xmlns:a16="http://schemas.microsoft.com/office/drawing/2014/main" id="{96E811CE-AE9D-41EF-B5C2-94AF228E8FB1}"/>
              </a:ext>
            </a:extLst>
          </p:cNvPr>
          <p:cNvSpPr/>
          <p:nvPr/>
        </p:nvSpPr>
        <p:spPr>
          <a:xfrm>
            <a:off x="6373670" y="1009650"/>
            <a:ext cx="5837380" cy="540515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36D053BC-5F24-4B5B-993F-07BB3A8105A7}"/>
              </a:ext>
            </a:extLst>
          </p:cNvPr>
          <p:cNvSpPr txBox="1"/>
          <p:nvPr/>
        </p:nvSpPr>
        <p:spPr>
          <a:xfrm>
            <a:off x="3341142" y="2510094"/>
            <a:ext cx="2627927"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lernen</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spielen</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schreiben</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wohnen</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reden</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machen</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F11408D3-1CAD-4B70-A835-D526D3123890}"/>
              </a:ext>
            </a:extLst>
          </p:cNvPr>
          <p:cNvSpPr txBox="1"/>
          <p:nvPr/>
        </p:nvSpPr>
        <p:spPr>
          <a:xfrm>
            <a:off x="7086600" y="1287680"/>
            <a:ext cx="4506710"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Gitarre</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Deutsch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Unterricht</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Klassenzimmer</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Schule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Freunden</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Aufgabe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Berlin</a:t>
            </a:r>
          </a:p>
        </p:txBody>
      </p:sp>
      <p:pic>
        <p:nvPicPr>
          <p:cNvPr id="25" name="Picture 24" descr="A close up of a logo&#10;&#10;Description automatically generated">
            <a:extLst>
              <a:ext uri="{FF2B5EF4-FFF2-40B4-BE49-F238E27FC236}">
                <a16:creationId xmlns:a16="http://schemas.microsoft.com/office/drawing/2014/main" id="{B0E539A3-2D59-4734-A800-334CA873E3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9992" y="1232083"/>
            <a:ext cx="1752654" cy="1788820"/>
          </a:xfrm>
          <a:prstGeom prst="rect">
            <a:avLst/>
          </a:prstGeom>
        </p:spPr>
      </p:pic>
      <p:pic>
        <p:nvPicPr>
          <p:cNvPr id="26" name="Picture 25" descr="A close up of a logo&#10;&#10;Description automatically generated">
            <a:extLst>
              <a:ext uri="{FF2B5EF4-FFF2-40B4-BE49-F238E27FC236}">
                <a16:creationId xmlns:a16="http://schemas.microsoft.com/office/drawing/2014/main" id="{8F9BCD8D-E76C-4D8E-8A10-E397FDA318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08" y="1159783"/>
            <a:ext cx="1939564" cy="1866373"/>
          </a:xfrm>
          <a:prstGeom prst="rect">
            <a:avLst/>
          </a:prstGeom>
        </p:spPr>
      </p:pic>
      <p:sp>
        <p:nvSpPr>
          <p:cNvPr id="27" name="TextBox 26">
            <a:extLst>
              <a:ext uri="{FF2B5EF4-FFF2-40B4-BE49-F238E27FC236}">
                <a16:creationId xmlns:a16="http://schemas.microsoft.com/office/drawing/2014/main" id="{23D9E5B6-0A06-4368-9931-EC59D73C8AEF}"/>
              </a:ext>
            </a:extLst>
          </p:cNvPr>
          <p:cNvSpPr txBox="1"/>
          <p:nvPr/>
        </p:nvSpPr>
        <p:spPr>
          <a:xfrm>
            <a:off x="99953" y="323850"/>
            <a:ext cx="8324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Wolfgang/Mia?</a:t>
            </a:r>
          </a:p>
        </p:txBody>
      </p:sp>
    </p:spTree>
    <p:extLst>
      <p:ext uri="{BB962C8B-B14F-4D97-AF65-F5344CB8AC3E}">
        <p14:creationId xmlns:p14="http://schemas.microsoft.com/office/powerpoint/2010/main" val="3052776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Y7 T1.2 Week 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7" name="TextBox 6">
            <a:extLst>
              <a:ext uri="{FF2B5EF4-FFF2-40B4-BE49-F238E27FC236}">
                <a16:creationId xmlns:a16="http://schemas.microsoft.com/office/drawing/2014/main" id="{E7D76F78-96CE-0B43-AB66-B64A1E76CA07}"/>
              </a:ext>
            </a:extLst>
          </p:cNvPr>
          <p:cNvSpPr txBox="1"/>
          <p:nvPr/>
        </p:nvSpPr>
        <p:spPr>
          <a:xfrm>
            <a:off x="439236" y="1282145"/>
            <a:ext cx="11313527"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 20: Speaking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4472C4">
                    <a:lumMod val="50000"/>
                  </a:srgbClr>
                </a:solidFill>
                <a:latin typeface="Century Gothic" panose="020F0302020204030204"/>
              </a:rPr>
              <a:t>Slide 23: Listening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4472C4">
                    <a:lumMod val="50000"/>
                  </a:srgbClr>
                </a:solidFill>
                <a:latin typeface="Century Gothic" panose="020F0302020204030204"/>
              </a:rPr>
              <a:t>Slide 24: 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include Leipzig as a place name; tongue twisters</a:t>
            </a:r>
          </a:p>
        </p:txBody>
      </p:sp>
    </p:spTree>
    <p:extLst>
      <p:ext uri="{BB962C8B-B14F-4D97-AF65-F5344CB8AC3E}">
        <p14:creationId xmlns:p14="http://schemas.microsoft.com/office/powerpoint/2010/main" val="1671359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186634" cy="707849"/>
          </a:xfrm>
        </p:spPr>
        <p:txBody>
          <a:bodyPr>
            <a:normAutofit/>
          </a:bodyPr>
          <a:lstStyle/>
          <a:p>
            <a:r>
              <a:rPr lang="en-US" sz="3600" b="1">
                <a:solidFill>
                  <a:schemeClr val="bg1"/>
                </a:solidFill>
              </a:rPr>
              <a:t>Wer macht was zu Hause? </a:t>
            </a:r>
            <a:endParaRPr lang="en-US"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76013" y="1115164"/>
            <a:ext cx="2097630" cy="1446550"/>
          </a:xfrm>
          <a:prstGeom prst="rect">
            <a:avLst/>
          </a:prstGeom>
          <a:noFill/>
          <a:ln w="3810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Ich</a:t>
            </a:r>
            <a: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b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4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Er</a:t>
            </a:r>
            <a: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 Sie</a:t>
            </a:r>
          </a:p>
        </p:txBody>
      </p:sp>
      <p:sp>
        <p:nvSpPr>
          <p:cNvPr id="9" name="TextBox 8"/>
          <p:cNvSpPr txBox="1"/>
          <p:nvPr/>
        </p:nvSpPr>
        <p:spPr>
          <a:xfrm>
            <a:off x="2645042" y="1081007"/>
            <a:ext cx="3416998" cy="5262979"/>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machen</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arbeiten</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reden</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sitzen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singen</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spielen</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wohnen</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putzen</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kochen</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schreiben</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lernen</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sagen</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haben</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sein</a:t>
            </a:r>
          </a:p>
        </p:txBody>
      </p:sp>
      <p:sp>
        <p:nvSpPr>
          <p:cNvPr id="10" name="Oval 9">
            <a:extLst>
              <a:ext uri="{FF2B5EF4-FFF2-40B4-BE49-F238E27FC236}">
                <a16:creationId xmlns:a16="http://schemas.microsoft.com/office/drawing/2014/main" id="{D65A9833-54B0-CB47-BB0C-45DC72FDC3EF}"/>
              </a:ext>
            </a:extLst>
          </p:cNvPr>
          <p:cNvSpPr/>
          <p:nvPr/>
        </p:nvSpPr>
        <p:spPr>
          <a:xfrm>
            <a:off x="6186634" y="99492"/>
            <a:ext cx="5476805" cy="6178378"/>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7D2F0F1B-009C-E74E-BB54-38085FAE70C6}"/>
              </a:ext>
            </a:extLst>
          </p:cNvPr>
          <p:cNvSpPr/>
          <p:nvPr/>
        </p:nvSpPr>
        <p:spPr>
          <a:xfrm>
            <a:off x="8050929" y="440926"/>
            <a:ext cx="1518649" cy="6461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Tennis</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E0B786EE-5D07-E64D-B23D-25D61FB1A5B1}"/>
              </a:ext>
            </a:extLst>
          </p:cNvPr>
          <p:cNvSpPr/>
          <p:nvPr/>
        </p:nvSpPr>
        <p:spPr>
          <a:xfrm>
            <a:off x="6259750" y="1140367"/>
            <a:ext cx="1850618" cy="6461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oft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471039C0-0830-2F42-A053-4ACD7A8847F8}"/>
              </a:ext>
            </a:extLst>
          </p:cNvPr>
          <p:cNvSpPr/>
          <p:nvPr/>
        </p:nvSpPr>
        <p:spPr>
          <a:xfrm>
            <a:off x="9420931" y="686697"/>
            <a:ext cx="1518649" cy="6461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gut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F866196F-F22E-AD47-BD70-9DFFF97B21FD}"/>
              </a:ext>
            </a:extLst>
          </p:cNvPr>
          <p:cNvSpPr/>
          <p:nvPr/>
        </p:nvSpPr>
        <p:spPr>
          <a:xfrm>
            <a:off x="6284922" y="2223971"/>
            <a:ext cx="2208747" cy="6461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im</a:t>
            </a:r>
            <a:r>
              <a:rPr kumimoji="0" lang="es-E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Garten</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A9D28C54-83DA-1149-B30F-70884A22C8D6}"/>
              </a:ext>
            </a:extLst>
          </p:cNvPr>
          <p:cNvSpPr/>
          <p:nvPr/>
        </p:nvSpPr>
        <p:spPr>
          <a:xfrm>
            <a:off x="7961845" y="1349004"/>
            <a:ext cx="1850618" cy="6461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Deutsch</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D34E58EC-AE0C-8B40-A248-C11A1B51C4B1}"/>
              </a:ext>
            </a:extLst>
          </p:cNvPr>
          <p:cNvSpPr/>
          <p:nvPr/>
        </p:nvSpPr>
        <p:spPr>
          <a:xfrm>
            <a:off x="9123964" y="2984278"/>
            <a:ext cx="2231664" cy="6461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das </a:t>
            </a: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Zimmer</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648F71EA-82E4-7E4A-8287-35F3796EB469}"/>
              </a:ext>
            </a:extLst>
          </p:cNvPr>
          <p:cNvSpPr/>
          <p:nvPr/>
        </p:nvSpPr>
        <p:spPr>
          <a:xfrm>
            <a:off x="6396039" y="3188681"/>
            <a:ext cx="2317881" cy="6461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 Leipzig</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49888FA2-62BA-EF4D-B564-4CCAA96C8F14}"/>
              </a:ext>
            </a:extLst>
          </p:cNvPr>
          <p:cNvSpPr/>
          <p:nvPr/>
        </p:nvSpPr>
        <p:spPr>
          <a:xfrm>
            <a:off x="7554979" y="4022485"/>
            <a:ext cx="1807859" cy="6461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Curry</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D34E58EC-AE0C-8B40-A248-C11A1B51C4B1}"/>
              </a:ext>
            </a:extLst>
          </p:cNvPr>
          <p:cNvSpPr/>
          <p:nvPr/>
        </p:nvSpPr>
        <p:spPr>
          <a:xfrm>
            <a:off x="9431775" y="2160484"/>
            <a:ext cx="223166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den </a:t>
            </a: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Boden</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D34E58EC-AE0C-8B40-A248-C11A1B51C4B1}"/>
              </a:ext>
            </a:extLst>
          </p:cNvPr>
          <p:cNvSpPr/>
          <p:nvPr/>
        </p:nvSpPr>
        <p:spPr>
          <a:xfrm>
            <a:off x="10239796" y="3760875"/>
            <a:ext cx="102259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‘Ja!’</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D34E58EC-AE0C-8B40-A248-C11A1B51C4B1}"/>
              </a:ext>
            </a:extLst>
          </p:cNvPr>
          <p:cNvSpPr/>
          <p:nvPr/>
        </p:nvSpPr>
        <p:spPr>
          <a:xfrm>
            <a:off x="7200287" y="4823804"/>
            <a:ext cx="223166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ein</a:t>
            </a:r>
            <a:r>
              <a:rPr kumimoji="0" lang="es-E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Lied</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D34E58EC-AE0C-8B40-A248-C11A1B51C4B1}"/>
              </a:ext>
            </a:extLst>
          </p:cNvPr>
          <p:cNvSpPr/>
          <p:nvPr/>
        </p:nvSpPr>
        <p:spPr>
          <a:xfrm>
            <a:off x="9011496" y="4527225"/>
            <a:ext cx="223166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ein</a:t>
            </a:r>
            <a:r>
              <a:rPr kumimoji="0" lang="es-E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Haustier</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D34E58EC-AE0C-8B40-A248-C11A1B51C4B1}"/>
              </a:ext>
            </a:extLst>
          </p:cNvPr>
          <p:cNvSpPr/>
          <p:nvPr/>
        </p:nvSpPr>
        <p:spPr>
          <a:xfrm>
            <a:off x="9469113" y="1443034"/>
            <a:ext cx="223166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nichts</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Rounded Rectangular Callout 23"/>
          <p:cNvSpPr/>
          <p:nvPr/>
        </p:nvSpPr>
        <p:spPr>
          <a:xfrm>
            <a:off x="616639" y="2688373"/>
            <a:ext cx="2156389" cy="3407702"/>
          </a:xfrm>
          <a:prstGeom prst="wedgeRoundRectCallout">
            <a:avLst>
              <a:gd name="adj1" fmla="val 67004"/>
              <a:gd name="adj2" fmla="val -32028"/>
              <a:gd name="adj3" fmla="val 16667"/>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you have to change the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verb ending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say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does the action. </a:t>
            </a:r>
          </a:p>
        </p:txBody>
      </p:sp>
    </p:spTree>
    <p:extLst>
      <p:ext uri="{BB962C8B-B14F-4D97-AF65-F5344CB8AC3E}">
        <p14:creationId xmlns:p14="http://schemas.microsoft.com/office/powerpoint/2010/main" val="395217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a:solidFill>
                  <a:schemeClr val="bg1"/>
                </a:solidFill>
              </a:rPr>
              <a:t>Zungenbrecher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1"/>
          <p:cNvSpPr txBox="1">
            <a:spLocks/>
          </p:cNvSpPr>
          <p:nvPr/>
        </p:nvSpPr>
        <p:spPr>
          <a:xfrm>
            <a:off x="120757" y="8247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1"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[Zunge = tongue, Brecher = breaker/crusher]</a:t>
            </a:r>
            <a:endParaRPr kumimoji="0" lang="en-GB" sz="3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8" name="Content Placeholder 2"/>
          <p:cNvSpPr>
            <a:spLocks noGrp="1"/>
          </p:cNvSpPr>
          <p:nvPr>
            <p:ph idx="1"/>
          </p:nvPr>
        </p:nvSpPr>
        <p:spPr>
          <a:xfrm>
            <a:off x="967048" y="1863644"/>
            <a:ext cx="10515600" cy="1115283"/>
          </a:xfrm>
        </p:spPr>
        <p:txBody>
          <a:bodyPr>
            <a:normAutofit/>
          </a:bodyPr>
          <a:lstStyle/>
          <a:p>
            <a:pPr marL="0" indent="0">
              <a:buNone/>
            </a:pPr>
            <a:r>
              <a:rPr lang="de-DE" sz="3600" dirty="0"/>
              <a:t>Wenn  Fliegen  hinter  Fliegen  fliegen,  </a:t>
            </a:r>
            <a:br>
              <a:rPr lang="de-DE" sz="3600" dirty="0"/>
            </a:br>
            <a:r>
              <a:rPr lang="de-DE" sz="3600" dirty="0"/>
              <a:t>fliegen  Fliegen  Fliegen  nach.</a:t>
            </a:r>
            <a:endParaRPr lang="en-GB" sz="3600"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3569" y="3040447"/>
            <a:ext cx="4610616" cy="3073744"/>
          </a:xfrm>
          <a:prstGeom prst="rect">
            <a:avLst/>
          </a:prstGeom>
        </p:spPr>
      </p:pic>
      <p:sp>
        <p:nvSpPr>
          <p:cNvPr id="10" name="Action Button: Forward or Next 9">
            <a:hlinkClick r:id="" action="ppaction://noaction" highlightClick="1">
              <a:snd r:embed="rId6" name="Fliegen Zungenbrecher.wav"/>
            </a:hlinkClick>
          </p:cNvPr>
          <p:cNvSpPr/>
          <p:nvPr/>
        </p:nvSpPr>
        <p:spPr>
          <a:xfrm>
            <a:off x="9658043" y="195937"/>
            <a:ext cx="815546" cy="842031"/>
          </a:xfrm>
          <a:prstGeom prst="actionButtonForwardNext">
            <a:avLst/>
          </a:prstGeom>
          <a:solidFill>
            <a:srgbClr val="DAA52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Action Button: Forward or Next 10">
            <a:hlinkClick r:id="" action="ppaction://noaction" highlightClick="1">
              <a:snd r:embed="rId7" name="Fliegen Zungenbrecher fast.wav"/>
            </a:hlinkClick>
          </p:cNvPr>
          <p:cNvSpPr/>
          <p:nvPr/>
        </p:nvSpPr>
        <p:spPr>
          <a:xfrm>
            <a:off x="9672107" y="1239800"/>
            <a:ext cx="815546" cy="842031"/>
          </a:xfrm>
          <a:prstGeom prst="actionButtonForwardNext">
            <a:avLst/>
          </a:prstGeom>
          <a:solidFill>
            <a:srgbClr val="DAA52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2" name="Picture 1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1057" y="4228879"/>
            <a:ext cx="3204251" cy="2135535"/>
          </a:xfrm>
          <a:prstGeom prst="rect">
            <a:avLst/>
          </a:prstGeom>
        </p:spPr>
      </p:pic>
      <p:pic>
        <p:nvPicPr>
          <p:cNvPr id="13" name="Picture 12"/>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40495" y="3978656"/>
            <a:ext cx="3204251" cy="2135535"/>
          </a:xfrm>
          <a:prstGeom prst="rect">
            <a:avLst/>
          </a:prstGeom>
        </p:spPr>
      </p:pic>
      <p:pic>
        <p:nvPicPr>
          <p:cNvPr id="14" name="Picture 13"/>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25694" y="3523979"/>
            <a:ext cx="3204251" cy="2135535"/>
          </a:xfrm>
          <a:prstGeom prst="rect">
            <a:avLst/>
          </a:prstGeom>
        </p:spPr>
      </p:pic>
      <p:pic>
        <p:nvPicPr>
          <p:cNvPr id="15" name="Picture 14"/>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02445" y="3138227"/>
            <a:ext cx="3204251" cy="2135535"/>
          </a:xfrm>
          <a:prstGeom prst="rect">
            <a:avLst/>
          </a:prstGeom>
        </p:spPr>
      </p:pic>
      <p:pic>
        <p:nvPicPr>
          <p:cNvPr id="16" name="Picture 15"/>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83793" y="2565363"/>
            <a:ext cx="3204251" cy="2135535"/>
          </a:xfrm>
          <a:prstGeom prst="rect">
            <a:avLst/>
          </a:prstGeom>
        </p:spPr>
      </p:pic>
    </p:spTree>
    <p:extLst>
      <p:ext uri="{BB962C8B-B14F-4D97-AF65-F5344CB8AC3E}">
        <p14:creationId xmlns:p14="http://schemas.microsoft.com/office/powerpoint/2010/main" val="1804762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a:solidFill>
                  <a:schemeClr val="bg1"/>
                </a:solidFill>
              </a:rPr>
              <a:t>Zungenbrecher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6"/>
          <p:cNvSpPr/>
          <p:nvPr/>
        </p:nvSpPr>
        <p:spPr>
          <a:xfrm>
            <a:off x="304801" y="1351175"/>
            <a:ext cx="6096000" cy="4708981"/>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Am zehnten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um zehn Uhr zehn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ziehen zehn Ziegen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zehn Zentner Zucker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zum Zoo.</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6266" y="2135287"/>
            <a:ext cx="1151240" cy="1151240"/>
          </a:xfrm>
          <a:prstGeom prst="rect">
            <a:avLst/>
          </a:prstGeom>
        </p:spPr>
      </p:pic>
      <p:pic>
        <p:nvPicPr>
          <p:cNvPr id="10" name="Picture 9"/>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44512" y="2710907"/>
            <a:ext cx="1382602" cy="1380825"/>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9530" y="3038024"/>
            <a:ext cx="1409583" cy="1084294"/>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26768" y="2812437"/>
            <a:ext cx="1401920" cy="1380825"/>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73906" y="4488218"/>
            <a:ext cx="1331545" cy="1024265"/>
          </a:xfrm>
          <a:prstGeom prst="rect">
            <a:avLst/>
          </a:prstGeom>
        </p:spPr>
      </p:pic>
      <p:grpSp>
        <p:nvGrpSpPr>
          <p:cNvPr id="14" name="Group 13"/>
          <p:cNvGrpSpPr/>
          <p:nvPr/>
        </p:nvGrpSpPr>
        <p:grpSpPr>
          <a:xfrm>
            <a:off x="7309530" y="4391399"/>
            <a:ext cx="1386276" cy="1226768"/>
            <a:chOff x="7921798" y="4293624"/>
            <a:chExt cx="1386276" cy="1226768"/>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21798" y="4293624"/>
              <a:ext cx="1226768" cy="1226768"/>
            </a:xfrm>
            <a:prstGeom prst="rect">
              <a:avLst/>
            </a:prstGeom>
          </p:spPr>
        </p:pic>
        <p:sp>
          <p:nvSpPr>
            <p:cNvPr id="16" name="TextBox 15"/>
            <p:cNvSpPr txBox="1"/>
            <p:nvPr/>
          </p:nvSpPr>
          <p:spPr>
            <a:xfrm>
              <a:off x="8218260" y="4595794"/>
              <a:ext cx="10898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100</a:t>
              </a:r>
            </a:p>
          </p:txBody>
        </p:sp>
      </p:grpSp>
      <p:pic>
        <p:nvPicPr>
          <p:cNvPr id="17" name="Picture 16"/>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95806" y="4193262"/>
            <a:ext cx="1663845" cy="1663845"/>
          </a:xfrm>
          <a:prstGeom prst="rect">
            <a:avLst/>
          </a:prstGeom>
        </p:spPr>
      </p:pic>
      <p:pic>
        <p:nvPicPr>
          <p:cNvPr id="18" name="Picture 17"/>
          <p:cNvPicPr>
            <a:picLocks noChangeAspect="1"/>
          </p:cNvPicPr>
          <p:nvPr/>
        </p:nvPicPr>
        <p:blipFill>
          <a:blip r:embed="rId12"/>
          <a:stretch>
            <a:fillRect/>
          </a:stretch>
        </p:blipFill>
        <p:spPr>
          <a:xfrm>
            <a:off x="3670027" y="4923898"/>
            <a:ext cx="1707417" cy="1388538"/>
          </a:xfrm>
          <a:prstGeom prst="rect">
            <a:avLst/>
          </a:prstGeom>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10562" y="5241701"/>
            <a:ext cx="936587" cy="785032"/>
          </a:xfrm>
          <a:prstGeom prst="rect">
            <a:avLst/>
          </a:prstGeom>
        </p:spPr>
      </p:pic>
      <p:grpSp>
        <p:nvGrpSpPr>
          <p:cNvPr id="20" name="Group 19"/>
          <p:cNvGrpSpPr/>
          <p:nvPr/>
        </p:nvGrpSpPr>
        <p:grpSpPr>
          <a:xfrm>
            <a:off x="3472854" y="1267580"/>
            <a:ext cx="1230117" cy="1228194"/>
            <a:chOff x="3472854" y="1267580"/>
            <a:chExt cx="1230117" cy="1228194"/>
          </a:xfrm>
        </p:grpSpPr>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72854" y="1267580"/>
              <a:ext cx="1230117" cy="1228194"/>
            </a:xfrm>
            <a:prstGeom prst="rect">
              <a:avLst/>
            </a:prstGeom>
          </p:spPr>
        </p:pic>
        <p:sp>
          <p:nvSpPr>
            <p:cNvPr id="22" name="TextBox 21"/>
            <p:cNvSpPr txBox="1"/>
            <p:nvPr/>
          </p:nvSpPr>
          <p:spPr>
            <a:xfrm>
              <a:off x="3751772" y="1835844"/>
              <a:ext cx="4450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3300"/>
                  </a:solidFill>
                  <a:effectLst/>
                  <a:uLnTx/>
                  <a:uFillTx/>
                  <a:latin typeface="Century Gothic" panose="020F0302020204030204"/>
                  <a:ea typeface="+mn-ea"/>
                  <a:cs typeface="+mn-cs"/>
                </a:rPr>
                <a:t>10</a:t>
              </a:r>
            </a:p>
          </p:txBody>
        </p:sp>
      </p:grpSp>
      <p:sp>
        <p:nvSpPr>
          <p:cNvPr id="23" name="Action Button: Forward or Next 22">
            <a:hlinkClick r:id="" action="ppaction://noaction" highlightClick="1">
              <a:snd r:embed="rId15" name="Zehn Ziegen.wav"/>
            </a:hlinkClick>
          </p:cNvPr>
          <p:cNvSpPr/>
          <p:nvPr/>
        </p:nvSpPr>
        <p:spPr>
          <a:xfrm>
            <a:off x="9545501" y="195937"/>
            <a:ext cx="815546" cy="842031"/>
          </a:xfrm>
          <a:prstGeom prst="actionButtonForwardNext">
            <a:avLst/>
          </a:prstGeom>
          <a:solidFill>
            <a:srgbClr val="DAA52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Action Button: Forward or Next 23">
            <a:hlinkClick r:id="" action="ppaction://noaction" highlightClick="1">
              <a:snd r:embed="rId16" name="Zehn Ziegen faster.wav"/>
            </a:hlinkClick>
          </p:cNvPr>
          <p:cNvSpPr/>
          <p:nvPr/>
        </p:nvSpPr>
        <p:spPr>
          <a:xfrm>
            <a:off x="9545501" y="1239800"/>
            <a:ext cx="815546" cy="842031"/>
          </a:xfrm>
          <a:prstGeom prst="actionButtonForwardNext">
            <a:avLst/>
          </a:prstGeom>
          <a:solidFill>
            <a:srgbClr val="DAA52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Effect transition="in" filter="fade">
                                      <p:cBhvr>
                                        <p:cTn id="43" dur="500"/>
                                        <p:tgtEl>
                                          <p:spTgt spid="7">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
                                            <p:txEl>
                                              <p:pRg st="4" end="4"/>
                                            </p:txEl>
                                          </p:spTgt>
                                        </p:tgtEl>
                                        <p:attrNameLst>
                                          <p:attrName>style.visibility</p:attrName>
                                        </p:attrNameLst>
                                      </p:cBhvr>
                                      <p:to>
                                        <p:strVal val="visible"/>
                                      </p:to>
                                    </p:set>
                                    <p:animEffect transition="in" filter="fade">
                                      <p:cBhvr>
                                        <p:cTn id="59" dur="500"/>
                                        <p:tgtEl>
                                          <p:spTgt spid="7">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Y7 T1.2 Week 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7" name="TextBox 6">
            <a:extLst>
              <a:ext uri="{FF2B5EF4-FFF2-40B4-BE49-F238E27FC236}">
                <a16:creationId xmlns:a16="http://schemas.microsoft.com/office/drawing/2014/main" id="{E7D76F78-96CE-0B43-AB66-B64A1E76CA07}"/>
              </a:ext>
            </a:extLst>
          </p:cNvPr>
          <p:cNvSpPr txBox="1"/>
          <p:nvPr/>
        </p:nvSpPr>
        <p:spPr>
          <a:xfrm>
            <a:off x="439236" y="1282145"/>
            <a:ext cx="1131352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 2: Reading,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 includes German first names</a:t>
            </a:r>
          </a:p>
        </p:txBody>
      </p:sp>
    </p:spTree>
    <p:extLst>
      <p:ext uri="{BB962C8B-B14F-4D97-AF65-F5344CB8AC3E}">
        <p14:creationId xmlns:p14="http://schemas.microsoft.com/office/powerpoint/2010/main" val="2108227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3" name="TextBox 52">
            <a:extLst>
              <a:ext uri="{FF2B5EF4-FFF2-40B4-BE49-F238E27FC236}">
                <a16:creationId xmlns:a16="http://schemas.microsoft.com/office/drawing/2014/main" id="{F5DF30DE-5E35-4CDE-8452-25B1D5B754B1}"/>
              </a:ext>
            </a:extLst>
          </p:cNvPr>
          <p:cNvSpPr txBox="1"/>
          <p:nvPr/>
        </p:nvSpPr>
        <p:spPr>
          <a:xfrm>
            <a:off x="192058" y="1176515"/>
            <a:ext cx="11807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Wie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sagt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man das?</a:t>
            </a:r>
          </a:p>
        </p:txBody>
      </p:sp>
      <p:sp>
        <p:nvSpPr>
          <p:cNvPr id="54" name="Rounded Rectangle 11">
            <a:extLst>
              <a:ext uri="{FF2B5EF4-FFF2-40B4-BE49-F238E27FC236}">
                <a16:creationId xmlns:a16="http://schemas.microsoft.com/office/drawing/2014/main" id="{FF9D5FC3-2828-4A20-AB45-539B08625342}"/>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5" name="Table 54">
            <a:extLst>
              <a:ext uri="{FF2B5EF4-FFF2-40B4-BE49-F238E27FC236}">
                <a16:creationId xmlns:a16="http://schemas.microsoft.com/office/drawing/2014/main" id="{10B1951E-BED6-4D12-8DF1-53678B5BFD70}"/>
              </a:ext>
            </a:extLst>
          </p:cNvPr>
          <p:cNvGraphicFramePr>
            <a:graphicFrameLocks noGrp="1"/>
          </p:cNvGraphicFramePr>
          <p:nvPr/>
        </p:nvGraphicFramePr>
        <p:xfrm>
          <a:off x="1057275" y="1945639"/>
          <a:ext cx="10058400" cy="3912232"/>
        </p:xfrm>
        <a:graphic>
          <a:graphicData uri="http://schemas.openxmlformats.org/drawingml/2006/table">
            <a:tbl>
              <a:tblPr firstRow="1" bandRow="1">
                <a:tableStyleId>{C4B1156A-380E-4F78-BDF5-A606A8083BF9}</a:tableStyleId>
              </a:tblPr>
              <a:tblGrid>
                <a:gridCol w="3144520">
                  <a:extLst>
                    <a:ext uri="{9D8B030D-6E8A-4147-A177-3AD203B41FA5}">
                      <a16:colId xmlns:a16="http://schemas.microsoft.com/office/drawing/2014/main" val="1629276789"/>
                    </a:ext>
                  </a:extLst>
                </a:gridCol>
                <a:gridCol w="942340">
                  <a:extLst>
                    <a:ext uri="{9D8B030D-6E8A-4147-A177-3AD203B41FA5}">
                      <a16:colId xmlns:a16="http://schemas.microsoft.com/office/drawing/2014/main" val="2643117389"/>
                    </a:ext>
                  </a:extLst>
                </a:gridCol>
                <a:gridCol w="942340">
                  <a:extLst>
                    <a:ext uri="{9D8B030D-6E8A-4147-A177-3AD203B41FA5}">
                      <a16:colId xmlns:a16="http://schemas.microsoft.com/office/drawing/2014/main" val="1718001950"/>
                    </a:ext>
                  </a:extLst>
                </a:gridCol>
                <a:gridCol w="3144520">
                  <a:extLst>
                    <a:ext uri="{9D8B030D-6E8A-4147-A177-3AD203B41FA5}">
                      <a16:colId xmlns:a16="http://schemas.microsoft.com/office/drawing/2014/main" val="3575009211"/>
                    </a:ext>
                  </a:extLst>
                </a:gridCol>
                <a:gridCol w="942340">
                  <a:extLst>
                    <a:ext uri="{9D8B030D-6E8A-4147-A177-3AD203B41FA5}">
                      <a16:colId xmlns:a16="http://schemas.microsoft.com/office/drawing/2014/main" val="1953799880"/>
                    </a:ext>
                  </a:extLst>
                </a:gridCol>
                <a:gridCol w="942340">
                  <a:extLst>
                    <a:ext uri="{9D8B030D-6E8A-4147-A177-3AD203B41FA5}">
                      <a16:colId xmlns:a16="http://schemas.microsoft.com/office/drawing/2014/main" val="3705344677"/>
                    </a:ext>
                  </a:extLst>
                </a:gridCol>
              </a:tblGrid>
              <a:tr h="489029">
                <a:tc>
                  <a:txBody>
                    <a:bodyPr/>
                    <a:lstStyle/>
                    <a:p>
                      <a:pPr algn="ct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long o</a:t>
                      </a:r>
                    </a:p>
                  </a:txBody>
                  <a:tcPr/>
                </a:tc>
                <a:tc>
                  <a:txBody>
                    <a:bodyPr/>
                    <a:lstStyle/>
                    <a:p>
                      <a:pPr algn="ctr"/>
                      <a:r>
                        <a:rPr lang="en-GB" dirty="0">
                          <a:solidFill>
                            <a:schemeClr val="accent1">
                              <a:lumMod val="50000"/>
                            </a:schemeClr>
                          </a:solidFill>
                        </a:rPr>
                        <a:t>short o</a:t>
                      </a:r>
                    </a:p>
                  </a:txBody>
                  <a:tcPr/>
                </a:tc>
                <a:tc>
                  <a:txBody>
                    <a:bodyPr/>
                    <a:lstStyle/>
                    <a:p>
                      <a:pPr algn="ct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long </a:t>
                      </a:r>
                      <a:r>
                        <a:rPr lang="en-GB" dirty="0" err="1">
                          <a:solidFill>
                            <a:schemeClr val="accent1">
                              <a:lumMod val="50000"/>
                            </a:schemeClr>
                          </a:solidFill>
                        </a:rPr>
                        <a:t>i</a:t>
                      </a: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short </a:t>
                      </a:r>
                      <a:r>
                        <a:rPr lang="en-GB" dirty="0" err="1">
                          <a:solidFill>
                            <a:schemeClr val="accent1">
                              <a:lumMod val="50000"/>
                            </a:schemeClr>
                          </a:solidFill>
                        </a:rPr>
                        <a:t>i</a:t>
                      </a:r>
                      <a:endParaRPr lang="en-GB" dirty="0">
                        <a:solidFill>
                          <a:schemeClr val="accent1">
                            <a:lumMod val="50000"/>
                          </a:schemeClr>
                        </a:solidFill>
                      </a:endParaRPr>
                    </a:p>
                  </a:txBody>
                  <a:tcPr/>
                </a:tc>
                <a:extLst>
                  <a:ext uri="{0D108BD9-81ED-4DB2-BD59-A6C34878D82A}">
                    <a16:rowId xmlns:a16="http://schemas.microsoft.com/office/drawing/2014/main" val="2355885382"/>
                  </a:ext>
                </a:extLst>
              </a:tr>
              <a:tr h="489029">
                <a:tc>
                  <a:txBody>
                    <a:bodyPr/>
                    <a:lstStyle/>
                    <a:p>
                      <a:pPr algn="ctr"/>
                      <a:r>
                        <a:rPr lang="en-GB" dirty="0">
                          <a:solidFill>
                            <a:schemeClr val="accent1">
                              <a:lumMod val="50000"/>
                            </a:schemeClr>
                          </a:solidFill>
                        </a:rPr>
                        <a:t>M</a:t>
                      </a:r>
                      <a:r>
                        <a:rPr lang="en-GB" b="1" dirty="0">
                          <a:solidFill>
                            <a:schemeClr val="accent1">
                              <a:lumMod val="50000"/>
                            </a:schemeClr>
                          </a:solidFill>
                        </a:rPr>
                        <a:t>o</a:t>
                      </a:r>
                      <a:r>
                        <a:rPr lang="en-GB" dirty="0">
                          <a:solidFill>
                            <a:schemeClr val="accent1">
                              <a:lumMod val="50000"/>
                            </a:schemeClr>
                          </a:solidFill>
                        </a:rPr>
                        <a:t>ritz</a:t>
                      </a: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M</a:t>
                      </a:r>
                      <a:r>
                        <a:rPr lang="en-GB" b="1" dirty="0">
                          <a:solidFill>
                            <a:schemeClr val="accent1">
                              <a:lumMod val="50000"/>
                            </a:schemeClr>
                          </a:solidFill>
                        </a:rPr>
                        <a:t>i</a:t>
                      </a:r>
                      <a:r>
                        <a:rPr lang="en-GB" dirty="0">
                          <a:solidFill>
                            <a:schemeClr val="accent1">
                              <a:lumMod val="50000"/>
                            </a:schemeClr>
                          </a:solidFill>
                        </a:rPr>
                        <a:t>a</a:t>
                      </a:r>
                    </a:p>
                  </a:txBody>
                  <a:tcPr/>
                </a:tc>
                <a:tc>
                  <a:txBody>
                    <a:bodyPr/>
                    <a:lstStyle/>
                    <a:p>
                      <a:pPr algn="ctr"/>
                      <a:endParaRPr lang="en-GB" dirty="0">
                        <a:solidFill>
                          <a:schemeClr val="accent1">
                            <a:lumMod val="50000"/>
                          </a:schemeClr>
                        </a:solidFill>
                      </a:endParaRPr>
                    </a:p>
                  </a:txBody>
                  <a:tcPr/>
                </a:tc>
                <a:tc>
                  <a:txBody>
                    <a:bodyPr/>
                    <a:lstStyle/>
                    <a:p>
                      <a:pPr algn="ctr"/>
                      <a:endParaRPr lang="en-GB">
                        <a:solidFill>
                          <a:schemeClr val="accent1">
                            <a:lumMod val="50000"/>
                          </a:schemeClr>
                        </a:solidFill>
                      </a:endParaRPr>
                    </a:p>
                  </a:txBody>
                  <a:tcPr/>
                </a:tc>
                <a:extLst>
                  <a:ext uri="{0D108BD9-81ED-4DB2-BD59-A6C34878D82A}">
                    <a16:rowId xmlns:a16="http://schemas.microsoft.com/office/drawing/2014/main" val="675912308"/>
                  </a:ext>
                </a:extLst>
              </a:tr>
              <a:tr h="489029">
                <a:tc>
                  <a:txBody>
                    <a:bodyPr/>
                    <a:lstStyle/>
                    <a:p>
                      <a:pPr algn="ctr"/>
                      <a:r>
                        <a:rPr lang="en-GB" dirty="0">
                          <a:solidFill>
                            <a:schemeClr val="accent1">
                              <a:lumMod val="50000"/>
                            </a:schemeClr>
                          </a:solidFill>
                        </a:rPr>
                        <a:t>Le</a:t>
                      </a:r>
                      <a:r>
                        <a:rPr lang="en-GB" b="1" dirty="0">
                          <a:solidFill>
                            <a:schemeClr val="accent1">
                              <a:lumMod val="50000"/>
                            </a:schemeClr>
                          </a:solidFill>
                        </a:rPr>
                        <a:t>o</a:t>
                      </a:r>
                      <a:r>
                        <a:rPr lang="en-GB" dirty="0">
                          <a:solidFill>
                            <a:schemeClr val="accent1">
                              <a:lumMod val="50000"/>
                            </a:schemeClr>
                          </a:solidFill>
                        </a:rPr>
                        <a:t>nie</a:t>
                      </a: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Fel</a:t>
                      </a:r>
                      <a:r>
                        <a:rPr lang="en-GB" b="1" dirty="0">
                          <a:solidFill>
                            <a:schemeClr val="accent1">
                              <a:lumMod val="50000"/>
                            </a:schemeClr>
                          </a:solidFill>
                        </a:rPr>
                        <a:t>i</a:t>
                      </a:r>
                      <a:r>
                        <a:rPr lang="en-GB" dirty="0">
                          <a:solidFill>
                            <a:schemeClr val="accent1">
                              <a:lumMod val="50000"/>
                            </a:schemeClr>
                          </a:solidFill>
                        </a:rPr>
                        <a:t>x</a:t>
                      </a: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extLst>
                  <a:ext uri="{0D108BD9-81ED-4DB2-BD59-A6C34878D82A}">
                    <a16:rowId xmlns:a16="http://schemas.microsoft.com/office/drawing/2014/main" val="1390717376"/>
                  </a:ext>
                </a:extLst>
              </a:tr>
              <a:tr h="489029">
                <a:tc>
                  <a:txBody>
                    <a:bodyPr/>
                    <a:lstStyle/>
                    <a:p>
                      <a:pPr algn="ctr"/>
                      <a:r>
                        <a:rPr lang="en-GB" dirty="0">
                          <a:solidFill>
                            <a:schemeClr val="accent1">
                              <a:lumMod val="50000"/>
                            </a:schemeClr>
                          </a:solidFill>
                        </a:rPr>
                        <a:t>J</a:t>
                      </a:r>
                      <a:r>
                        <a:rPr lang="en-GB" b="1" dirty="0">
                          <a:solidFill>
                            <a:schemeClr val="accent1">
                              <a:lumMod val="50000"/>
                            </a:schemeClr>
                          </a:solidFill>
                        </a:rPr>
                        <a:t>o</a:t>
                      </a:r>
                      <a:r>
                        <a:rPr lang="en-GB" dirty="0">
                          <a:solidFill>
                            <a:schemeClr val="accent1">
                              <a:lumMod val="50000"/>
                            </a:schemeClr>
                          </a:solidFill>
                        </a:rPr>
                        <a:t>nas</a:t>
                      </a:r>
                    </a:p>
                  </a:txBody>
                  <a:tcPr/>
                </a:tc>
                <a:tc>
                  <a:txBody>
                    <a:bodyPr/>
                    <a:lstStyle/>
                    <a:p>
                      <a:pPr algn="ctr"/>
                      <a:endParaRPr lang="en-GB">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Em</a:t>
                      </a:r>
                      <a:r>
                        <a:rPr lang="en-GB" b="1" dirty="0">
                          <a:solidFill>
                            <a:schemeClr val="accent1">
                              <a:lumMod val="50000"/>
                            </a:schemeClr>
                          </a:solidFill>
                        </a:rPr>
                        <a:t>i</a:t>
                      </a:r>
                      <a:r>
                        <a:rPr lang="en-GB" dirty="0">
                          <a:solidFill>
                            <a:schemeClr val="accent1">
                              <a:lumMod val="50000"/>
                            </a:schemeClr>
                          </a:solidFill>
                        </a:rPr>
                        <a:t>l</a:t>
                      </a: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extLst>
                  <a:ext uri="{0D108BD9-81ED-4DB2-BD59-A6C34878D82A}">
                    <a16:rowId xmlns:a16="http://schemas.microsoft.com/office/drawing/2014/main" val="2551126638"/>
                  </a:ext>
                </a:extLst>
              </a:tr>
              <a:tr h="489029">
                <a:tc>
                  <a:txBody>
                    <a:bodyPr/>
                    <a:lstStyle/>
                    <a:p>
                      <a:pPr algn="ctr"/>
                      <a:r>
                        <a:rPr lang="en-GB" dirty="0">
                          <a:solidFill>
                            <a:schemeClr val="accent1">
                              <a:lumMod val="50000"/>
                            </a:schemeClr>
                          </a:solidFill>
                        </a:rPr>
                        <a:t>Le</a:t>
                      </a:r>
                      <a:r>
                        <a:rPr lang="en-GB" b="1" dirty="0">
                          <a:solidFill>
                            <a:schemeClr val="accent1">
                              <a:lumMod val="50000"/>
                            </a:schemeClr>
                          </a:solidFill>
                        </a:rPr>
                        <a:t>o</a:t>
                      </a:r>
                      <a:r>
                        <a:rPr lang="en-GB" dirty="0">
                          <a:solidFill>
                            <a:schemeClr val="accent1">
                              <a:lumMod val="50000"/>
                            </a:schemeClr>
                          </a:solidFill>
                        </a:rPr>
                        <a:t>n</a:t>
                      </a:r>
                    </a:p>
                  </a:txBody>
                  <a:tcPr/>
                </a:tc>
                <a:tc>
                  <a:txBody>
                    <a:bodyPr/>
                    <a:lstStyle/>
                    <a:p>
                      <a:pPr algn="ctr"/>
                      <a:endParaRPr lang="en-GB">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r>
                        <a:rPr lang="en-GB" b="0" dirty="0">
                          <a:solidFill>
                            <a:schemeClr val="accent1">
                              <a:lumMod val="50000"/>
                            </a:schemeClr>
                          </a:solidFill>
                        </a:rPr>
                        <a:t>F</a:t>
                      </a:r>
                      <a:r>
                        <a:rPr lang="en-GB" b="1" dirty="0">
                          <a:solidFill>
                            <a:schemeClr val="accent1">
                              <a:lumMod val="50000"/>
                            </a:schemeClr>
                          </a:solidFill>
                        </a:rPr>
                        <a:t>i</a:t>
                      </a:r>
                      <a:r>
                        <a:rPr lang="en-GB" b="0" dirty="0">
                          <a:solidFill>
                            <a:schemeClr val="accent1">
                              <a:lumMod val="50000"/>
                            </a:schemeClr>
                          </a:solidFill>
                        </a:rPr>
                        <a:t>nn</a:t>
                      </a: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extLst>
                  <a:ext uri="{0D108BD9-81ED-4DB2-BD59-A6C34878D82A}">
                    <a16:rowId xmlns:a16="http://schemas.microsoft.com/office/drawing/2014/main" val="2466856437"/>
                  </a:ext>
                </a:extLst>
              </a:tr>
              <a:tr h="489029">
                <a:tc>
                  <a:txBody>
                    <a:bodyPr/>
                    <a:lstStyle/>
                    <a:p>
                      <a:pPr algn="ctr"/>
                      <a:r>
                        <a:rPr lang="en-GB" b="1" dirty="0">
                          <a:solidFill>
                            <a:schemeClr val="accent1">
                              <a:lumMod val="50000"/>
                            </a:schemeClr>
                          </a:solidFill>
                        </a:rPr>
                        <a:t>O</a:t>
                      </a:r>
                      <a:r>
                        <a:rPr lang="en-GB" dirty="0">
                          <a:solidFill>
                            <a:schemeClr val="accent1">
                              <a:lumMod val="50000"/>
                            </a:schemeClr>
                          </a:solidFill>
                        </a:rPr>
                        <a:t>skar</a:t>
                      </a:r>
                    </a:p>
                  </a:txBody>
                  <a:tcPr/>
                </a:tc>
                <a:tc>
                  <a:txBody>
                    <a:bodyPr/>
                    <a:lstStyle/>
                    <a:p>
                      <a:pPr algn="ctr"/>
                      <a:endParaRPr lang="en-GB">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Lu</a:t>
                      </a:r>
                      <a:r>
                        <a:rPr lang="en-GB" b="1" dirty="0">
                          <a:solidFill>
                            <a:schemeClr val="accent1">
                              <a:lumMod val="50000"/>
                            </a:schemeClr>
                          </a:solidFill>
                        </a:rPr>
                        <a:t>i</a:t>
                      </a:r>
                      <a:r>
                        <a:rPr lang="en-GB" dirty="0">
                          <a:solidFill>
                            <a:schemeClr val="accent1">
                              <a:lumMod val="50000"/>
                            </a:schemeClr>
                          </a:solidFill>
                        </a:rPr>
                        <a:t>sa</a:t>
                      </a: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extLst>
                  <a:ext uri="{0D108BD9-81ED-4DB2-BD59-A6C34878D82A}">
                    <a16:rowId xmlns:a16="http://schemas.microsoft.com/office/drawing/2014/main" val="648060825"/>
                  </a:ext>
                </a:extLst>
              </a:tr>
              <a:tr h="4890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S</a:t>
                      </a:r>
                      <a:r>
                        <a:rPr lang="en-GB" b="1" dirty="0">
                          <a:solidFill>
                            <a:schemeClr val="accent1">
                              <a:lumMod val="50000"/>
                            </a:schemeClr>
                          </a:solidFill>
                        </a:rPr>
                        <a:t>o</a:t>
                      </a:r>
                      <a:r>
                        <a:rPr lang="en-GB" b="0" dirty="0">
                          <a:solidFill>
                            <a:schemeClr val="accent1">
                              <a:lumMod val="50000"/>
                            </a:schemeClr>
                          </a:solidFill>
                        </a:rPr>
                        <a:t>fia</a:t>
                      </a:r>
                    </a:p>
                  </a:txBody>
                  <a:tcPr/>
                </a:tc>
                <a:tc>
                  <a:txBody>
                    <a:bodyPr/>
                    <a:lstStyle/>
                    <a:p>
                      <a:pPr algn="ctr"/>
                      <a:endParaRPr lang="en-GB">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El</a:t>
                      </a:r>
                      <a:r>
                        <a:rPr lang="en-GB" b="1" dirty="0">
                          <a:solidFill>
                            <a:schemeClr val="accent1">
                              <a:lumMod val="50000"/>
                            </a:schemeClr>
                          </a:solidFill>
                        </a:rPr>
                        <a:t>i</a:t>
                      </a:r>
                      <a:r>
                        <a:rPr lang="en-GB" b="0" dirty="0">
                          <a:solidFill>
                            <a:schemeClr val="accent1">
                              <a:lumMod val="50000"/>
                            </a:schemeClr>
                          </a:solidFill>
                        </a:rPr>
                        <a:t>as</a:t>
                      </a: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extLst>
                  <a:ext uri="{0D108BD9-81ED-4DB2-BD59-A6C34878D82A}">
                    <a16:rowId xmlns:a16="http://schemas.microsoft.com/office/drawing/2014/main" val="1432589411"/>
                  </a:ext>
                </a:extLst>
              </a:tr>
              <a:tr h="4890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Ant</a:t>
                      </a:r>
                      <a:r>
                        <a:rPr lang="en-GB" b="1" dirty="0">
                          <a:solidFill>
                            <a:schemeClr val="accent1">
                              <a:lumMod val="50000"/>
                            </a:schemeClr>
                          </a:solidFill>
                        </a:rPr>
                        <a:t>o</a:t>
                      </a:r>
                      <a:r>
                        <a:rPr lang="en-GB" dirty="0">
                          <a:solidFill>
                            <a:schemeClr val="accent1">
                              <a:lumMod val="50000"/>
                            </a:schemeClr>
                          </a:solidFill>
                        </a:rPr>
                        <a:t>n</a:t>
                      </a:r>
                    </a:p>
                  </a:txBody>
                  <a:tcPr/>
                </a:tc>
                <a:tc>
                  <a:txBody>
                    <a:bodyPr/>
                    <a:lstStyle/>
                    <a:p>
                      <a:pPr algn="ctr"/>
                      <a:endParaRPr lang="en-GB">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L</a:t>
                      </a:r>
                      <a:r>
                        <a:rPr lang="en-GB" b="1" dirty="0">
                          <a:solidFill>
                            <a:schemeClr val="accent1">
                              <a:lumMod val="50000"/>
                            </a:schemeClr>
                          </a:solidFill>
                        </a:rPr>
                        <a:t>i</a:t>
                      </a:r>
                      <a:r>
                        <a:rPr lang="en-GB" b="0" dirty="0">
                          <a:solidFill>
                            <a:schemeClr val="accent1">
                              <a:lumMod val="50000"/>
                            </a:schemeClr>
                          </a:solidFill>
                        </a:rPr>
                        <a:t>na</a:t>
                      </a: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extLst>
                  <a:ext uri="{0D108BD9-81ED-4DB2-BD59-A6C34878D82A}">
                    <a16:rowId xmlns:a16="http://schemas.microsoft.com/office/drawing/2014/main" val="2999719321"/>
                  </a:ext>
                </a:extLst>
              </a:tr>
            </a:tbl>
          </a:graphicData>
        </a:graphic>
      </p:graphicFrame>
      <p:pic>
        <p:nvPicPr>
          <p:cNvPr id="56" name="Picture 55">
            <a:extLst>
              <a:ext uri="{FF2B5EF4-FFF2-40B4-BE49-F238E27FC236}">
                <a16:creationId xmlns:a16="http://schemas.microsoft.com/office/drawing/2014/main" id="{54FCB6DF-F921-415F-A1D9-6ACD82083F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113" y="2505075"/>
            <a:ext cx="285476" cy="297371"/>
          </a:xfrm>
          <a:prstGeom prst="rect">
            <a:avLst/>
          </a:prstGeom>
        </p:spPr>
      </p:pic>
      <p:pic>
        <p:nvPicPr>
          <p:cNvPr id="57" name="Picture 56">
            <a:extLst>
              <a:ext uri="{FF2B5EF4-FFF2-40B4-BE49-F238E27FC236}">
                <a16:creationId xmlns:a16="http://schemas.microsoft.com/office/drawing/2014/main" id="{A1BC389F-87C1-4BB9-BBBE-2C1EFB6878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113" y="3017207"/>
            <a:ext cx="285476" cy="297371"/>
          </a:xfrm>
          <a:prstGeom prst="rect">
            <a:avLst/>
          </a:prstGeom>
        </p:spPr>
      </p:pic>
      <p:pic>
        <p:nvPicPr>
          <p:cNvPr id="58" name="Picture 57">
            <a:extLst>
              <a:ext uri="{FF2B5EF4-FFF2-40B4-BE49-F238E27FC236}">
                <a16:creationId xmlns:a16="http://schemas.microsoft.com/office/drawing/2014/main" id="{2CDAC8A0-9794-42FD-AD81-F8A2038763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113" y="3473351"/>
            <a:ext cx="285476" cy="297371"/>
          </a:xfrm>
          <a:prstGeom prst="rect">
            <a:avLst/>
          </a:prstGeom>
        </p:spPr>
      </p:pic>
      <p:pic>
        <p:nvPicPr>
          <p:cNvPr id="59" name="Picture 58">
            <a:extLst>
              <a:ext uri="{FF2B5EF4-FFF2-40B4-BE49-F238E27FC236}">
                <a16:creationId xmlns:a16="http://schemas.microsoft.com/office/drawing/2014/main" id="{82E05FE1-D82D-4C04-BB37-349DBFCC26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0613" y="4000500"/>
            <a:ext cx="285476" cy="297371"/>
          </a:xfrm>
          <a:prstGeom prst="rect">
            <a:avLst/>
          </a:prstGeom>
        </p:spPr>
      </p:pic>
      <p:pic>
        <p:nvPicPr>
          <p:cNvPr id="60" name="Picture 59">
            <a:extLst>
              <a:ext uri="{FF2B5EF4-FFF2-40B4-BE49-F238E27FC236}">
                <a16:creationId xmlns:a16="http://schemas.microsoft.com/office/drawing/2014/main" id="{FB214944-67E0-4ADC-AD91-E681ACA4F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0613" y="4456644"/>
            <a:ext cx="285476" cy="297371"/>
          </a:xfrm>
          <a:prstGeom prst="rect">
            <a:avLst/>
          </a:prstGeom>
        </p:spPr>
      </p:pic>
      <p:pic>
        <p:nvPicPr>
          <p:cNvPr id="61" name="Picture 60">
            <a:extLst>
              <a:ext uri="{FF2B5EF4-FFF2-40B4-BE49-F238E27FC236}">
                <a16:creationId xmlns:a16="http://schemas.microsoft.com/office/drawing/2014/main" id="{803F519E-959C-48FA-9CFA-EA39359DD2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113" y="4977083"/>
            <a:ext cx="285476" cy="297371"/>
          </a:xfrm>
          <a:prstGeom prst="rect">
            <a:avLst/>
          </a:prstGeom>
        </p:spPr>
      </p:pic>
      <p:pic>
        <p:nvPicPr>
          <p:cNvPr id="62" name="Picture 61">
            <a:extLst>
              <a:ext uri="{FF2B5EF4-FFF2-40B4-BE49-F238E27FC236}">
                <a16:creationId xmlns:a16="http://schemas.microsoft.com/office/drawing/2014/main" id="{63FBF6B4-FAC5-4BC1-B37F-FBB82B980F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0613" y="5481653"/>
            <a:ext cx="285476" cy="297371"/>
          </a:xfrm>
          <a:prstGeom prst="rect">
            <a:avLst/>
          </a:prstGeom>
        </p:spPr>
      </p:pic>
      <p:pic>
        <p:nvPicPr>
          <p:cNvPr id="63" name="Picture 62">
            <a:extLst>
              <a:ext uri="{FF2B5EF4-FFF2-40B4-BE49-F238E27FC236}">
                <a16:creationId xmlns:a16="http://schemas.microsoft.com/office/drawing/2014/main" id="{DDC8A175-E5DD-4786-A4AF-AFACDB05C1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108" y="2529159"/>
            <a:ext cx="285476" cy="297371"/>
          </a:xfrm>
          <a:prstGeom prst="rect">
            <a:avLst/>
          </a:prstGeom>
        </p:spPr>
      </p:pic>
      <p:pic>
        <p:nvPicPr>
          <p:cNvPr id="64" name="Picture 63">
            <a:extLst>
              <a:ext uri="{FF2B5EF4-FFF2-40B4-BE49-F238E27FC236}">
                <a16:creationId xmlns:a16="http://schemas.microsoft.com/office/drawing/2014/main" id="{814B241D-61A0-4E03-96D0-05081B3FF4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0288" y="3005054"/>
            <a:ext cx="285476" cy="297371"/>
          </a:xfrm>
          <a:prstGeom prst="rect">
            <a:avLst/>
          </a:prstGeom>
        </p:spPr>
      </p:pic>
      <p:pic>
        <p:nvPicPr>
          <p:cNvPr id="65" name="Picture 64">
            <a:extLst>
              <a:ext uri="{FF2B5EF4-FFF2-40B4-BE49-F238E27FC236}">
                <a16:creationId xmlns:a16="http://schemas.microsoft.com/office/drawing/2014/main" id="{F1E3164E-05B2-41F7-8CB2-86FE2F71FE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108" y="3473351"/>
            <a:ext cx="285476" cy="297371"/>
          </a:xfrm>
          <a:prstGeom prst="rect">
            <a:avLst/>
          </a:prstGeom>
        </p:spPr>
      </p:pic>
      <p:pic>
        <p:nvPicPr>
          <p:cNvPr id="66" name="Picture 65">
            <a:extLst>
              <a:ext uri="{FF2B5EF4-FFF2-40B4-BE49-F238E27FC236}">
                <a16:creationId xmlns:a16="http://schemas.microsoft.com/office/drawing/2014/main" id="{4BA5EEE4-84C5-4F5E-A489-A5258D4E11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0288" y="3997872"/>
            <a:ext cx="285476" cy="297371"/>
          </a:xfrm>
          <a:prstGeom prst="rect">
            <a:avLst/>
          </a:prstGeom>
        </p:spPr>
      </p:pic>
      <p:pic>
        <p:nvPicPr>
          <p:cNvPr id="67" name="Picture 66">
            <a:extLst>
              <a:ext uri="{FF2B5EF4-FFF2-40B4-BE49-F238E27FC236}">
                <a16:creationId xmlns:a16="http://schemas.microsoft.com/office/drawing/2014/main" id="{B1F69269-9B3B-4B4D-8C2F-EB4D4ACE04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5040" y="4456644"/>
            <a:ext cx="285476" cy="297371"/>
          </a:xfrm>
          <a:prstGeom prst="rect">
            <a:avLst/>
          </a:prstGeom>
        </p:spPr>
      </p:pic>
      <p:pic>
        <p:nvPicPr>
          <p:cNvPr id="68" name="Picture 67">
            <a:extLst>
              <a:ext uri="{FF2B5EF4-FFF2-40B4-BE49-F238E27FC236}">
                <a16:creationId xmlns:a16="http://schemas.microsoft.com/office/drawing/2014/main" id="{7D75B79C-B321-4F1D-99AB-D00A0C9F86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108" y="4977084"/>
            <a:ext cx="285476" cy="297371"/>
          </a:xfrm>
          <a:prstGeom prst="rect">
            <a:avLst/>
          </a:prstGeom>
        </p:spPr>
      </p:pic>
      <p:pic>
        <p:nvPicPr>
          <p:cNvPr id="69" name="Picture 68">
            <a:extLst>
              <a:ext uri="{FF2B5EF4-FFF2-40B4-BE49-F238E27FC236}">
                <a16:creationId xmlns:a16="http://schemas.microsoft.com/office/drawing/2014/main" id="{3B93A126-F43B-4096-9260-B410F3305D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108" y="5439937"/>
            <a:ext cx="285476" cy="297371"/>
          </a:xfrm>
          <a:prstGeom prst="rect">
            <a:avLst/>
          </a:prstGeom>
        </p:spPr>
      </p:pic>
      <p:sp>
        <p:nvSpPr>
          <p:cNvPr id="2" name="Title 1"/>
          <p:cNvSpPr>
            <a:spLocks noGrp="1"/>
          </p:cNvSpPr>
          <p:nvPr>
            <p:ph type="title"/>
          </p:nvPr>
        </p:nvSpPr>
        <p:spPr>
          <a:xfrm>
            <a:off x="127426" y="298972"/>
            <a:ext cx="10515600" cy="1325563"/>
          </a:xfrm>
        </p:spPr>
        <p:txBody>
          <a:bodyPr/>
          <a:lstStyle/>
          <a:p>
            <a:r>
              <a:rPr lang="en-GB" b="1">
                <a:solidFill>
                  <a:schemeClr val="bg1"/>
                </a:solidFill>
              </a:rPr>
              <a:t>Phonetik</a:t>
            </a:r>
            <a:br>
              <a:rPr lang="en-GB" b="1">
                <a:solidFill>
                  <a:schemeClr val="bg1"/>
                </a:solidFill>
              </a:rPr>
            </a:br>
            <a:endParaRPr lang="en-GB"/>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Y7 T1.1 Week 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7" name="TextBox 6">
            <a:extLst>
              <a:ext uri="{FF2B5EF4-FFF2-40B4-BE49-F238E27FC236}">
                <a16:creationId xmlns:a16="http://schemas.microsoft.com/office/drawing/2014/main" id="{E7D76F78-96CE-0B43-AB66-B64A1E76CA07}"/>
              </a:ext>
            </a:extLst>
          </p:cNvPr>
          <p:cNvSpPr txBox="1"/>
          <p:nvPr/>
        </p:nvSpPr>
        <p:spPr>
          <a:xfrm>
            <a:off x="439236" y="1282145"/>
            <a:ext cx="1131352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 28: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4472C4">
                    <a:lumMod val="50000"/>
                  </a:srgbClr>
                </a:solidFill>
                <a:latin typeface="Century Gothic" panose="020F0302020204030204"/>
              </a:rPr>
              <a:t>Slide includes German first names</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Y7 T1.2 Week 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7" name="TextBox 6">
            <a:extLst>
              <a:ext uri="{FF2B5EF4-FFF2-40B4-BE49-F238E27FC236}">
                <a16:creationId xmlns:a16="http://schemas.microsoft.com/office/drawing/2014/main" id="{E7D76F78-96CE-0B43-AB66-B64A1E76CA07}"/>
              </a:ext>
            </a:extLst>
          </p:cNvPr>
          <p:cNvSpPr txBox="1"/>
          <p:nvPr/>
        </p:nvSpPr>
        <p:spPr>
          <a:xfrm>
            <a:off x="439236" y="1282145"/>
            <a:ext cx="11313527"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46-47: Reading, translating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4472C4">
                    <a:lumMod val="50000"/>
                  </a:srgbClr>
                </a:solidFill>
                <a:latin typeface="Century Gothic" panose="020F0302020204030204"/>
              </a:rPr>
              <a:t>Slides 49-50: Translating</a:t>
            </a:r>
            <a:r>
              <a:rPr lang="en-US" sz="4000">
                <a:solidFill>
                  <a:srgbClr val="4472C4">
                    <a:lumMod val="50000"/>
                  </a:srgbClr>
                </a:solidFill>
                <a:latin typeface="Century Gothic" panose="020F0302020204030204"/>
              </a:rPr>
              <a:t>,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mention Mark Forster, German musician</a:t>
            </a:r>
          </a:p>
        </p:txBody>
      </p:sp>
    </p:spTree>
    <p:extLst>
      <p:ext uri="{BB962C8B-B14F-4D97-AF65-F5344CB8AC3E}">
        <p14:creationId xmlns:p14="http://schemas.microsoft.com/office/powerpoint/2010/main" val="3068165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349"/>
            <a:ext cx="6807200" cy="869950"/>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 name="Rounded Rectangle 11">
            <a:extLst>
              <a:ext uri="{FF2B5EF4-FFF2-40B4-BE49-F238E27FC236}">
                <a16:creationId xmlns:a16="http://schemas.microsoft.com/office/drawing/2014/main" id="{483D7EB9-C2AA-4190-98DE-925F861600E9}"/>
              </a:ext>
            </a:extLst>
          </p:cNvPr>
          <p:cNvSpPr/>
          <p:nvPr/>
        </p:nvSpPr>
        <p:spPr>
          <a:xfrm>
            <a:off x="11045951" y="247046"/>
            <a:ext cx="911375" cy="36340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332271" y="1277353"/>
            <a:ext cx="114774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Mia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schreibt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Tagebuch</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Finde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28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Verben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Text!</a:t>
            </a:r>
          </a:p>
        </p:txBody>
      </p:sp>
      <p:pic>
        <p:nvPicPr>
          <p:cNvPr id="9" name="Picture 8"/>
          <p:cNvPicPr>
            <a:picLocks noChangeAspect="1"/>
          </p:cNvPicPr>
          <p:nvPr/>
        </p:nvPicPr>
        <p:blipFill>
          <a:blip r:embed="rId4"/>
          <a:stretch>
            <a:fillRect/>
          </a:stretch>
        </p:blipFill>
        <p:spPr>
          <a:xfrm>
            <a:off x="332272" y="1734363"/>
            <a:ext cx="11477438" cy="4545196"/>
          </a:xfrm>
          <a:prstGeom prst="rect">
            <a:avLst/>
          </a:prstGeom>
        </p:spPr>
      </p:pic>
      <p:sp>
        <p:nvSpPr>
          <p:cNvPr id="10" name="TextBox 9"/>
          <p:cNvSpPr txBox="1"/>
          <p:nvPr/>
        </p:nvSpPr>
        <p:spPr>
          <a:xfrm>
            <a:off x="507735" y="2009826"/>
            <a:ext cx="5309456" cy="3847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sng"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Meine Traumwoche</a:t>
            </a:r>
            <a:r>
              <a:rPr kumimoji="0" lang="de-DE" sz="32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de-DE" sz="3200" b="0" i="0" u="sng"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21. November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sng"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Ich bleibe jeden Tag zu Hause und gehe nicht in die Schule. Wolfgang hat Unterricht und lernt Englisch aber ich sitze im Garten und rede mit Freunden. Die Sonne scheint jeden Tag und ich trinke Limonade und kaufe im Supermarkt Bonbons.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besuche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manchmal</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Nina,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meine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beste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Freundin</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gehe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mit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Nina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einkaufen</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oder</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schwimmen</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endPar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endParaRPr>
          </a:p>
        </p:txBody>
      </p:sp>
      <p:sp>
        <p:nvSpPr>
          <p:cNvPr id="11" name="TextBox 10"/>
          <p:cNvSpPr txBox="1"/>
          <p:nvPr/>
        </p:nvSpPr>
        <p:spPr>
          <a:xfrm>
            <a:off x="6226087" y="2009826"/>
            <a:ext cx="5439044" cy="4278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Wolfgang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macht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Hausaufgaben</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kocht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und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putzt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den Boden.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schreibe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ein</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Buch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spiele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am Computer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oder</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zeichne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Ich singe oft ein Lied und höre jeden Tag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Mark Forster. Mark Forster ist mein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Lieblingssänger. Ich liebe Mark Forster!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putze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nicht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aber</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arbeite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freiwillig</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im</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Garten.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spiele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mit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Opa</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Fußball</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und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zeige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Oma</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Fotos</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endPar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Und …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ja</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das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ist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meine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Traumwoche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sng"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endParaRPr>
          </a:p>
        </p:txBody>
      </p:sp>
      <p:grpSp>
        <p:nvGrpSpPr>
          <p:cNvPr id="12" name="Group 11"/>
          <p:cNvGrpSpPr/>
          <p:nvPr/>
        </p:nvGrpSpPr>
        <p:grpSpPr>
          <a:xfrm>
            <a:off x="507735" y="2009826"/>
            <a:ext cx="11013705" cy="3847207"/>
            <a:chOff x="507735" y="2009826"/>
            <a:chExt cx="11013705" cy="3847207"/>
          </a:xfrm>
        </p:grpSpPr>
        <p:sp>
          <p:nvSpPr>
            <p:cNvPr id="13" name="TextBox 12"/>
            <p:cNvSpPr txBox="1"/>
            <p:nvPr/>
          </p:nvSpPr>
          <p:spPr>
            <a:xfrm>
              <a:off x="6226087" y="2009826"/>
              <a:ext cx="5295353" cy="378565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Wolfgang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macht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Hausaufgaben</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kocht</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und</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putzt</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den Boden.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schreibe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ein</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Buch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spiele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am Computer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oder</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zeichne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Ich</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singe </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oft ein Lied und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höre</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jeden Tag Mark Forster. Mark Forster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ist</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mein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Lieblingssänger. Ich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liebe </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Mark Forster!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putze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nicht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aber</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arbeite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freiwillig</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im</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Garten.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spiele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mit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Opa</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Fußball</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und</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zeige</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Oma</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Fotos</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endPar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Und …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ja</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das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ist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meine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Traumwoche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sym typeface="Wingdings" panose="05000000000000000000" pitchFamily="2" charset="2"/>
                </a:rPr>
                <a:t> </a:t>
              </a:r>
            </a:p>
          </p:txBody>
        </p:sp>
        <p:sp>
          <p:nvSpPr>
            <p:cNvPr id="14" name="TextBox 13"/>
            <p:cNvSpPr txBox="1"/>
            <p:nvPr/>
          </p:nvSpPr>
          <p:spPr>
            <a:xfrm>
              <a:off x="507735" y="2009826"/>
              <a:ext cx="5309456" cy="38472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sng"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Meine Traumwoche</a:t>
              </a:r>
              <a:r>
                <a:rPr kumimoji="0" lang="de-DE" sz="32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de-DE" sz="3200" b="0" i="0" u="sng"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21. November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sng"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Ich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bleibe</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jeden Tag zu Hause und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gehe</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nicht in die Schule. Wolfgang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hat</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Unterricht und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lernt</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Englisch aber ich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sitze</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im Garten und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rede</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mit Freunden. Die Sonne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scheint</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jeden Tag und ich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trinke</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Limonade und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kaufe</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im Supermarkt Bonbons.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besuche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manchmal</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Nina,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meine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beste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Freundin</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gehe</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mit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Nina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einkaufen</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oder</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schwimmen</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a:t>
              </a:r>
              <a:endPar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endParaRPr>
            </a:p>
          </p:txBody>
        </p:sp>
      </p:grpSp>
      <p:grpSp>
        <p:nvGrpSpPr>
          <p:cNvPr id="15" name="Group 14"/>
          <p:cNvGrpSpPr/>
          <p:nvPr/>
        </p:nvGrpSpPr>
        <p:grpSpPr>
          <a:xfrm>
            <a:off x="10566967" y="3251313"/>
            <a:ext cx="1522338" cy="2895609"/>
            <a:chOff x="10566967" y="3251313"/>
            <a:chExt cx="1522338" cy="2895609"/>
          </a:xfrm>
        </p:grpSpPr>
        <p:sp>
          <p:nvSpPr>
            <p:cNvPr id="16" name="Cloud Callout 15"/>
            <p:cNvSpPr/>
            <p:nvPr/>
          </p:nvSpPr>
          <p:spPr>
            <a:xfrm>
              <a:off x="10832123" y="3251313"/>
              <a:ext cx="1257182" cy="967154"/>
            </a:xfrm>
            <a:prstGeom prst="cloudCallout">
              <a:avLst>
                <a:gd name="adj1" fmla="val 148"/>
                <a:gd name="adj2" fmla="val 7159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7" name="Picture 16">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566967" y="4595584"/>
              <a:ext cx="1522338" cy="1551338"/>
            </a:xfrm>
            <a:prstGeom prst="rect">
              <a:avLst/>
            </a:prstGeom>
          </p:spPr>
        </p:pic>
      </p:grpSp>
      <p:sp>
        <p:nvSpPr>
          <p:cNvPr id="18" name="Action Button: Sound 17">
            <a:hlinkClick r:id="" action="ppaction://noaction" highlightClick="1">
              <a:snd r:embed="rId6" name="Reading 1.wav"/>
            </a:hlinkClick>
          </p:cNvPr>
          <p:cNvSpPr/>
          <p:nvPr/>
        </p:nvSpPr>
        <p:spPr>
          <a:xfrm>
            <a:off x="10435586" y="270543"/>
            <a:ext cx="396537" cy="316407"/>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118254" y="339108"/>
            <a:ext cx="10515600" cy="1325563"/>
          </a:xfrm>
        </p:spPr>
        <p:txBody>
          <a:bodyPr/>
          <a:lstStyle/>
          <a:p>
            <a:r>
              <a:rPr lang="en-GB" b="1">
                <a:solidFill>
                  <a:schemeClr val="bg1"/>
                </a:solidFill>
              </a:rPr>
              <a:t>Mias Tagebuch</a:t>
            </a:r>
            <a:br>
              <a:rPr lang="en-GB" b="1">
                <a:solidFill>
                  <a:schemeClr val="bg1"/>
                </a:solidFill>
              </a:rPr>
            </a:br>
            <a:endParaRPr lang="en-GB"/>
          </a:p>
        </p:txBody>
      </p:sp>
    </p:spTree>
    <p:extLst>
      <p:ext uri="{BB962C8B-B14F-4D97-AF65-F5344CB8AC3E}">
        <p14:creationId xmlns:p14="http://schemas.microsoft.com/office/powerpoint/2010/main" val="32741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349"/>
            <a:ext cx="6807200" cy="869950"/>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 name="Rounded Rectangle 11">
            <a:extLst>
              <a:ext uri="{FF2B5EF4-FFF2-40B4-BE49-F238E27FC236}">
                <a16:creationId xmlns:a16="http://schemas.microsoft.com/office/drawing/2014/main" id="{483D7EB9-C2AA-4190-98DE-925F861600E9}"/>
              </a:ext>
            </a:extLst>
          </p:cNvPr>
          <p:cNvSpPr/>
          <p:nvPr/>
        </p:nvSpPr>
        <p:spPr>
          <a:xfrm>
            <a:off x="10488359" y="247046"/>
            <a:ext cx="1468967" cy="48447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übersetzen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332271" y="1277353"/>
            <a:ext cx="114774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ist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Mias</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Traumwoche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Schreib</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Sätze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auf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Englisch</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pic>
        <p:nvPicPr>
          <p:cNvPr id="9" name="Picture 8"/>
          <p:cNvPicPr>
            <a:picLocks noChangeAspect="1"/>
          </p:cNvPicPr>
          <p:nvPr/>
        </p:nvPicPr>
        <p:blipFill>
          <a:blip r:embed="rId4"/>
          <a:stretch>
            <a:fillRect/>
          </a:stretch>
        </p:blipFill>
        <p:spPr>
          <a:xfrm>
            <a:off x="332272" y="1734363"/>
            <a:ext cx="11477438" cy="4545196"/>
          </a:xfrm>
          <a:prstGeom prst="rect">
            <a:avLst/>
          </a:prstGeom>
        </p:spPr>
      </p:pic>
      <p:sp>
        <p:nvSpPr>
          <p:cNvPr id="10" name="TextBox 9"/>
          <p:cNvSpPr txBox="1"/>
          <p:nvPr/>
        </p:nvSpPr>
        <p:spPr>
          <a:xfrm>
            <a:off x="507735" y="2009157"/>
            <a:ext cx="5309456" cy="38472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sng"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Meine Traumwoche</a:t>
            </a:r>
            <a:r>
              <a:rPr kumimoji="0" lang="de-DE" sz="32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de-DE" sz="3200" b="0" i="0" u="sng"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21. November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sng"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Ich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bleibe</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jeden Tag zu Hause und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gehe</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nicht in die Schule. Wolfgang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hat</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Unterricht und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lernt</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Englisch aber ich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sitze</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im Garten und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rede</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mit Freunden. Die Sonne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scheint</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jeden Tag und ich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trinke</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Limonade und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kaufe</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im Supermarkt Bonbons.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besuche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manchmal</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Nina,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meine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beste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Freundin</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gehe</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mit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Nina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einkaufen</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oder</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spazieren</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endPar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endParaRPr>
          </a:p>
        </p:txBody>
      </p:sp>
      <p:sp>
        <p:nvSpPr>
          <p:cNvPr id="11" name="TextBox 10"/>
          <p:cNvSpPr txBox="1"/>
          <p:nvPr/>
        </p:nvSpPr>
        <p:spPr>
          <a:xfrm>
            <a:off x="6226087" y="2009826"/>
            <a:ext cx="5245477" cy="378565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Wolfgang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macht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Hausaufgaben</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kocht</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und</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putzt</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den Boden.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schreibe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ein</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Buch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spiele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am Computer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oder</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zeichne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Ich</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singe </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oft ein Lied und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höre</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jeden Tag Mark Forster. Mark Forster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ist</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mein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Lieblingssänger. Ich  </a:t>
            </a:r>
            <a:r>
              <a:rPr kumimoji="0" lang="de-DE"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liebe </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Mark Forster!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putze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nicht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aber</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arbeite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freiwillig</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im</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Garten.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spiele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mit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Opa</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Fußball</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und</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zeige</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Oma</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Fotos</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endPar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Und …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ja</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das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ist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meine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Traumwoche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sym typeface="Wingdings" panose="05000000000000000000" pitchFamily="2" charset="2"/>
              </a:rPr>
              <a:t> </a:t>
            </a:r>
          </a:p>
        </p:txBody>
      </p:sp>
      <p:pic>
        <p:nvPicPr>
          <p:cNvPr id="12" name="Picture 11">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566967" y="4595584"/>
            <a:ext cx="1522338" cy="1551338"/>
          </a:xfrm>
          <a:prstGeom prst="rect">
            <a:avLst/>
          </a:prstGeom>
        </p:spPr>
      </p:pic>
      <p:sp>
        <p:nvSpPr>
          <p:cNvPr id="13" name="Cloud Callout 12"/>
          <p:cNvSpPr/>
          <p:nvPr/>
        </p:nvSpPr>
        <p:spPr>
          <a:xfrm>
            <a:off x="10832123" y="3251313"/>
            <a:ext cx="1257182" cy="967154"/>
          </a:xfrm>
          <a:prstGeom prst="cloudCallout">
            <a:avLst>
              <a:gd name="adj1" fmla="val 148"/>
              <a:gd name="adj2" fmla="val 7159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51367" y="260399"/>
            <a:ext cx="10515600" cy="1325563"/>
          </a:xfrm>
        </p:spPr>
        <p:txBody>
          <a:bodyPr/>
          <a:lstStyle/>
          <a:p>
            <a:r>
              <a:rPr lang="en-GB" b="1">
                <a:solidFill>
                  <a:schemeClr val="bg1"/>
                </a:solidFill>
              </a:rPr>
              <a:t>Wörterbucharbeit </a:t>
            </a:r>
            <a:br>
              <a:rPr lang="en-GB" b="1">
                <a:solidFill>
                  <a:schemeClr val="bg1"/>
                </a:solidFill>
              </a:rPr>
            </a:br>
            <a:endParaRPr lang="en-GB"/>
          </a:p>
        </p:txBody>
      </p:sp>
    </p:spTree>
    <p:extLst>
      <p:ext uri="{BB962C8B-B14F-4D97-AF65-F5344CB8AC3E}">
        <p14:creationId xmlns:p14="http://schemas.microsoft.com/office/powerpoint/2010/main" val="1254900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Title 3"/>
          <p:cNvSpPr txBox="1">
            <a:spLocks/>
          </p:cNvSpPr>
          <p:nvPr/>
        </p:nvSpPr>
        <p:spPr>
          <a:xfrm>
            <a:off x="101071" y="322754"/>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 name="Rounded Rectangle 11">
            <a:extLst>
              <a:ext uri="{FF2B5EF4-FFF2-40B4-BE49-F238E27FC236}">
                <a16:creationId xmlns:a16="http://schemas.microsoft.com/office/drawing/2014/main" id="{483D7EB9-C2AA-4190-98DE-925F861600E9}"/>
              </a:ext>
            </a:extLst>
          </p:cNvPr>
          <p:cNvSpPr/>
          <p:nvPr/>
        </p:nvSpPr>
        <p:spPr>
          <a:xfrm>
            <a:off x="10111667" y="247046"/>
            <a:ext cx="1845660" cy="48447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übersetzen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p:cNvSpPr txBox="1"/>
          <p:nvPr/>
        </p:nvSpPr>
        <p:spPr>
          <a:xfrm>
            <a:off x="332271" y="1277353"/>
            <a:ext cx="114774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Antwort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8" name="Picture 7"/>
          <p:cNvPicPr>
            <a:picLocks noChangeAspect="1"/>
          </p:cNvPicPr>
          <p:nvPr/>
        </p:nvPicPr>
        <p:blipFill>
          <a:blip r:embed="rId4"/>
          <a:stretch>
            <a:fillRect/>
          </a:stretch>
        </p:blipFill>
        <p:spPr>
          <a:xfrm>
            <a:off x="332272" y="1734363"/>
            <a:ext cx="11477438" cy="4545196"/>
          </a:xfrm>
          <a:prstGeom prst="rect">
            <a:avLst/>
          </a:prstGeom>
        </p:spPr>
      </p:pic>
      <p:pic>
        <p:nvPicPr>
          <p:cNvPr id="9" name="Picture 8">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566967" y="4595584"/>
            <a:ext cx="1522338" cy="1551338"/>
          </a:xfrm>
          <a:prstGeom prst="rect">
            <a:avLst/>
          </a:prstGeom>
        </p:spPr>
      </p:pic>
      <p:sp>
        <p:nvSpPr>
          <p:cNvPr id="10" name="TextBox 9"/>
          <p:cNvSpPr txBox="1"/>
          <p:nvPr/>
        </p:nvSpPr>
        <p:spPr>
          <a:xfrm>
            <a:off x="6283237" y="2027588"/>
            <a:ext cx="5439044"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Wolfgang does his homework, cooks and cleans the floor. I write a book, play on the computer or draw.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I often sing a song and I listen to Mark Forster every day. Mark Forster is my favourite singer.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I love Mark Forster!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I don’t clean, but I work voluntarily in the garden.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I play football with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Opa</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and show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Oma</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photos.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And … yes, that’s my dream week </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sym typeface="Wingdings" panose="05000000000000000000" pitchFamily="2" charset="2"/>
              </a:rPr>
              <a:t> </a:t>
            </a:r>
          </a:p>
        </p:txBody>
      </p:sp>
      <p:sp>
        <p:nvSpPr>
          <p:cNvPr id="11" name="TextBox 10"/>
          <p:cNvSpPr txBox="1"/>
          <p:nvPr/>
        </p:nvSpPr>
        <p:spPr>
          <a:xfrm>
            <a:off x="458607" y="2114135"/>
            <a:ext cx="5291947" cy="378565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Wolfgang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macht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Hausaufgaben</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kocht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und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putzt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den Boden.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schreibe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ein</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Buch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spiele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am Computer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oder</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zeichne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Ich singe oft ein Lied und höre jeden Tag Mark Forster. Mark Forster ist mein Lieblingssänger. Ich liebe Mark Forster!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putze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nicht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aber</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arbeite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freiwillig</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im</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Garten.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spiele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mit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Opa</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Fußball</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und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zeige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Oma</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Fotos</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endPar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Und …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ja</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das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ist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meine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Traumwoche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sym typeface="Wingdings" panose="05000000000000000000" pitchFamily="2" charset="2"/>
              </a:rPr>
              <a:t> </a:t>
            </a:r>
          </a:p>
        </p:txBody>
      </p:sp>
      <p:sp>
        <p:nvSpPr>
          <p:cNvPr id="12" name="TextBox 11"/>
          <p:cNvSpPr txBox="1"/>
          <p:nvPr/>
        </p:nvSpPr>
        <p:spPr>
          <a:xfrm>
            <a:off x="6257742" y="2018267"/>
            <a:ext cx="5306783" cy="49844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TextBox 12"/>
          <p:cNvSpPr txBox="1"/>
          <p:nvPr/>
        </p:nvSpPr>
        <p:spPr>
          <a:xfrm>
            <a:off x="6283236" y="2548485"/>
            <a:ext cx="4426673" cy="3657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Rectangle 13"/>
          <p:cNvSpPr/>
          <p:nvPr/>
        </p:nvSpPr>
        <p:spPr>
          <a:xfrm>
            <a:off x="6345606" y="2954179"/>
            <a:ext cx="5154383" cy="902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TextBox 14"/>
          <p:cNvSpPr txBox="1"/>
          <p:nvPr/>
        </p:nvSpPr>
        <p:spPr>
          <a:xfrm>
            <a:off x="6283238" y="3792852"/>
            <a:ext cx="4340424" cy="49844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TextBox 15"/>
          <p:cNvSpPr txBox="1"/>
          <p:nvPr/>
        </p:nvSpPr>
        <p:spPr>
          <a:xfrm>
            <a:off x="6283236" y="4103294"/>
            <a:ext cx="4838154" cy="49844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7" name="TextBox 16"/>
          <p:cNvSpPr txBox="1"/>
          <p:nvPr/>
        </p:nvSpPr>
        <p:spPr>
          <a:xfrm>
            <a:off x="6345606" y="4593265"/>
            <a:ext cx="4383549" cy="49844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8" name="TextBox 17"/>
          <p:cNvSpPr txBox="1"/>
          <p:nvPr/>
        </p:nvSpPr>
        <p:spPr>
          <a:xfrm>
            <a:off x="6283238" y="5324119"/>
            <a:ext cx="4340424" cy="49844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9" name="Cloud Callout 18"/>
          <p:cNvSpPr/>
          <p:nvPr/>
        </p:nvSpPr>
        <p:spPr>
          <a:xfrm>
            <a:off x="10832123" y="3251313"/>
            <a:ext cx="1257182" cy="967154"/>
          </a:xfrm>
          <a:prstGeom prst="cloudCallout">
            <a:avLst>
              <a:gd name="adj1" fmla="val 148"/>
              <a:gd name="adj2" fmla="val 7159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108062" y="51112"/>
            <a:ext cx="10515600" cy="1325563"/>
          </a:xfrm>
        </p:spPr>
        <p:txBody>
          <a:bodyPr/>
          <a:lstStyle/>
          <a:p>
            <a:r>
              <a:rPr lang="en-GB" b="1">
                <a:solidFill>
                  <a:schemeClr val="bg1"/>
                </a:solidFill>
              </a:rPr>
              <a:t>Übersetzung</a:t>
            </a:r>
            <a:endParaRPr lang="en-GB"/>
          </a:p>
        </p:txBody>
      </p:sp>
    </p:spTree>
    <p:extLst>
      <p:ext uri="{BB962C8B-B14F-4D97-AF65-F5344CB8AC3E}">
        <p14:creationId xmlns:p14="http://schemas.microsoft.com/office/powerpoint/2010/main" val="328054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2272" y="1734363"/>
            <a:ext cx="11477438" cy="4545196"/>
          </a:xfrm>
          <a:prstGeom prst="rect">
            <a:avLst/>
          </a:prstGeom>
        </p:spPr>
      </p:pic>
      <p:sp>
        <p:nvSpPr>
          <p:cNvPr id="5" name="TextBox 4"/>
          <p:cNvSpPr txBox="1"/>
          <p:nvPr/>
        </p:nvSpPr>
        <p:spPr>
          <a:xfrm>
            <a:off x="507735" y="2009157"/>
            <a:ext cx="5309456" cy="38472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sng"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Mias Traumwoche</a:t>
            </a:r>
            <a:r>
              <a:rPr kumimoji="0" lang="de-DE" sz="32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de-DE" sz="3200" b="0" i="0" u="sng"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21. November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sng"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Ich bleibe  jeden Tag zu Hause und  gehe nicht in die Schule. Wolfgang hat Unterricht und lernt Englisch aber ich sitze im Garten und rede mit Freunden. Die Sonne scheint jeden Tag und ich trinke Limonade und kaufe im Supermarkt Bonbons.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besuche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manchmal</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Nina,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meine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beste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Freundin</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gehe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mit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Nina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einkaufen</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or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schwimmen</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endPar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7"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 name="Rounded Rectangle 11">
            <a:extLst>
              <a:ext uri="{FF2B5EF4-FFF2-40B4-BE49-F238E27FC236}">
                <a16:creationId xmlns:a16="http://schemas.microsoft.com/office/drawing/2014/main" id="{483D7EB9-C2AA-4190-98DE-925F861600E9}"/>
              </a:ext>
            </a:extLst>
          </p:cNvPr>
          <p:cNvSpPr/>
          <p:nvPr/>
        </p:nvSpPr>
        <p:spPr>
          <a:xfrm>
            <a:off x="10488359" y="247046"/>
            <a:ext cx="1468967" cy="48447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332271" y="1277353"/>
            <a:ext cx="116250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Now imagine you are telling the story from Wolfgang’s perspective. What changes?</a:t>
            </a:r>
          </a:p>
        </p:txBody>
      </p:sp>
      <p:sp>
        <p:nvSpPr>
          <p:cNvPr id="10" name="TextBox 9"/>
          <p:cNvSpPr txBox="1"/>
          <p:nvPr/>
        </p:nvSpPr>
        <p:spPr>
          <a:xfrm>
            <a:off x="6226087" y="2009826"/>
            <a:ext cx="5439044" cy="4278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Wolfgang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macht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Hausaufgaben</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kocht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und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putzt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den Boden.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schreibe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ein</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Buch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spiele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am Computer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oder</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zeichne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Ich singe oft ein Lied und höre jeden Tag Mark Forster. Mark Forster ist mein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Lieblingssänger. Ich liebe Mark Forster!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putze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nicht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aber</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arbeite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freiwillig</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im</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Garten.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spiele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mit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Opa</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Fußball</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und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zeige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Oma</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Fotos</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endPar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Und …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ja</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das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ist</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meine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Traumwoche</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sng"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endParaRPr>
          </a:p>
        </p:txBody>
      </p:sp>
      <p:pic>
        <p:nvPicPr>
          <p:cNvPr id="11" name="Picture 10">
            <a:extLst>
              <a:ext uri="{FF2B5EF4-FFF2-40B4-BE49-F238E27FC236}">
                <a16:creationId xmlns:a16="http://schemas.microsoft.com/office/drawing/2014/main" id="{72BC4323-F2C7-417C-8739-694A925B1985}"/>
              </a:ext>
            </a:extLst>
          </p:cNvPr>
          <p:cNvPicPr>
            <a:picLocks noChangeAspect="1"/>
          </p:cNvPicPr>
          <p:nvPr/>
        </p:nvPicPr>
        <p:blipFill>
          <a:blip r:embed="rId5"/>
          <a:stretch>
            <a:fillRect/>
          </a:stretch>
        </p:blipFill>
        <p:spPr>
          <a:xfrm>
            <a:off x="10694111" y="4832050"/>
            <a:ext cx="1356168" cy="1473632"/>
          </a:xfrm>
          <a:prstGeom prst="rect">
            <a:avLst/>
          </a:prstGeom>
        </p:spPr>
      </p:pic>
      <p:sp>
        <p:nvSpPr>
          <p:cNvPr id="12" name="TextBox 11"/>
          <p:cNvSpPr txBox="1"/>
          <p:nvPr/>
        </p:nvSpPr>
        <p:spPr>
          <a:xfrm>
            <a:off x="520777" y="2783520"/>
            <a:ext cx="1011422"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Mia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bleib</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t</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p>
        </p:txBody>
      </p:sp>
      <p:sp>
        <p:nvSpPr>
          <p:cNvPr id="13" name="TextBox 12"/>
          <p:cNvSpPr txBox="1"/>
          <p:nvPr/>
        </p:nvSpPr>
        <p:spPr>
          <a:xfrm>
            <a:off x="3904878" y="2777642"/>
            <a:ext cx="533400"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geh</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t</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14" name="TextBox 13"/>
          <p:cNvSpPr txBox="1"/>
          <p:nvPr/>
        </p:nvSpPr>
        <p:spPr>
          <a:xfrm>
            <a:off x="1339400" y="3215060"/>
            <a:ext cx="1333258"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ha</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be</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15" name="TextBox 14"/>
          <p:cNvSpPr txBox="1"/>
          <p:nvPr/>
        </p:nvSpPr>
        <p:spPr>
          <a:xfrm>
            <a:off x="4152231" y="3215060"/>
            <a:ext cx="533400"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lern</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e</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16" name="TextBox 15"/>
          <p:cNvSpPr txBox="1"/>
          <p:nvPr/>
        </p:nvSpPr>
        <p:spPr>
          <a:xfrm>
            <a:off x="1026488" y="3637602"/>
            <a:ext cx="839108"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Mia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sitz</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t</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17" name="TextBox 16"/>
          <p:cNvSpPr txBox="1"/>
          <p:nvPr/>
        </p:nvSpPr>
        <p:spPr>
          <a:xfrm>
            <a:off x="3202249" y="3640302"/>
            <a:ext cx="482895"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rede</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t</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18" name="TextBox 17"/>
          <p:cNvSpPr txBox="1"/>
          <p:nvPr/>
        </p:nvSpPr>
        <p:spPr>
          <a:xfrm>
            <a:off x="3223369" y="4047164"/>
            <a:ext cx="999393"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Mia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trink</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t</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19" name="TextBox 18"/>
          <p:cNvSpPr txBox="1"/>
          <p:nvPr/>
        </p:nvSpPr>
        <p:spPr>
          <a:xfrm>
            <a:off x="577896" y="4490538"/>
            <a:ext cx="541292"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kauf</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t</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20" name="TextBox 19"/>
          <p:cNvSpPr txBox="1"/>
          <p:nvPr/>
        </p:nvSpPr>
        <p:spPr>
          <a:xfrm>
            <a:off x="3430789" y="4491113"/>
            <a:ext cx="1130493"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Sie</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besuch</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t</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21" name="TextBox 20"/>
          <p:cNvSpPr txBox="1"/>
          <p:nvPr/>
        </p:nvSpPr>
        <p:spPr>
          <a:xfrm>
            <a:off x="1154771" y="4914882"/>
            <a:ext cx="541292"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Mia</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s</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22" name="TextBox 21"/>
          <p:cNvSpPr txBox="1"/>
          <p:nvPr/>
        </p:nvSpPr>
        <p:spPr>
          <a:xfrm>
            <a:off x="3162463" y="4914883"/>
            <a:ext cx="917682"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Mia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geh</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t</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23" name="TextBox 22"/>
          <p:cNvSpPr txBox="1"/>
          <p:nvPr/>
        </p:nvSpPr>
        <p:spPr>
          <a:xfrm>
            <a:off x="6304196" y="2046990"/>
            <a:ext cx="1483907"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Ich</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mach</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e</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24" name="TextBox 23"/>
          <p:cNvSpPr txBox="1"/>
          <p:nvPr/>
        </p:nvSpPr>
        <p:spPr>
          <a:xfrm>
            <a:off x="9189767" y="2066060"/>
            <a:ext cx="597521"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koch</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e</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25" name="TextBox 24"/>
          <p:cNvSpPr txBox="1"/>
          <p:nvPr/>
        </p:nvSpPr>
        <p:spPr>
          <a:xfrm>
            <a:off x="10176121" y="2046578"/>
            <a:ext cx="476929"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putz</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e</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26" name="TextBox 25"/>
          <p:cNvSpPr txBox="1"/>
          <p:nvPr/>
        </p:nvSpPr>
        <p:spPr>
          <a:xfrm>
            <a:off x="6965820" y="2482842"/>
            <a:ext cx="1205745"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Mia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schreib</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t</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27" name="TextBox 26"/>
          <p:cNvSpPr txBox="1"/>
          <p:nvPr/>
        </p:nvSpPr>
        <p:spPr>
          <a:xfrm>
            <a:off x="9140069" y="2483332"/>
            <a:ext cx="597521"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spiel</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t</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28" name="TextBox 27"/>
          <p:cNvSpPr txBox="1"/>
          <p:nvPr/>
        </p:nvSpPr>
        <p:spPr>
          <a:xfrm>
            <a:off x="6265626" y="2903115"/>
            <a:ext cx="897826"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zeichne</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t</a:t>
            </a:r>
            <a:r>
              <a:rPr kumimoji="0" lang="en-GB" sz="2800" b="0" i="0" u="none" strike="noStrike" kern="1200" cap="none" spc="0" normalizeH="0" baseline="0" noProof="0" dirty="0">
                <a:ln>
                  <a:noFill/>
                </a:ln>
                <a:solidFill>
                  <a:srgbClr val="44546A"/>
                </a:solidFill>
                <a:effectLst/>
                <a:uLnTx/>
                <a:uFillTx/>
                <a:latin typeface="Freestyle Script" panose="030804020302050B0404" pitchFamily="66" charset="0"/>
                <a:ea typeface="+mn-ea"/>
                <a:cs typeface="+mn-cs"/>
              </a:rPr>
              <a:t>.</a:t>
            </a:r>
          </a:p>
        </p:txBody>
      </p:sp>
      <p:sp>
        <p:nvSpPr>
          <p:cNvPr id="29" name="TextBox 28"/>
          <p:cNvSpPr txBox="1"/>
          <p:nvPr/>
        </p:nvSpPr>
        <p:spPr>
          <a:xfrm>
            <a:off x="7073394" y="2900291"/>
            <a:ext cx="990599"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Sie</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sing</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t</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30" name="TextBox 29"/>
          <p:cNvSpPr txBox="1"/>
          <p:nvPr/>
        </p:nvSpPr>
        <p:spPr>
          <a:xfrm>
            <a:off x="9535961" y="2900290"/>
            <a:ext cx="428100"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hör</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t</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31" name="TextBox 30"/>
          <p:cNvSpPr txBox="1"/>
          <p:nvPr/>
        </p:nvSpPr>
        <p:spPr>
          <a:xfrm>
            <a:off x="9488527" y="3324293"/>
            <a:ext cx="628160"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Mia</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s</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32" name="TextBox 31"/>
          <p:cNvSpPr txBox="1"/>
          <p:nvPr/>
        </p:nvSpPr>
        <p:spPr>
          <a:xfrm>
            <a:off x="7802689" y="3759595"/>
            <a:ext cx="836422"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Sie</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lieb</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t</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33" name="TextBox 32"/>
          <p:cNvSpPr txBox="1"/>
          <p:nvPr/>
        </p:nvSpPr>
        <p:spPr>
          <a:xfrm>
            <a:off x="6261265" y="4615720"/>
            <a:ext cx="947215"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Sie</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spiel</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t</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34" name="TextBox 33"/>
          <p:cNvSpPr txBox="1"/>
          <p:nvPr/>
        </p:nvSpPr>
        <p:spPr>
          <a:xfrm>
            <a:off x="9164720" y="4610071"/>
            <a:ext cx="572907"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zeig</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t</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grpSp>
        <p:nvGrpSpPr>
          <p:cNvPr id="35" name="Group 34"/>
          <p:cNvGrpSpPr/>
          <p:nvPr/>
        </p:nvGrpSpPr>
        <p:grpSpPr>
          <a:xfrm>
            <a:off x="8062913" y="5286671"/>
            <a:ext cx="2209222" cy="435945"/>
            <a:chOff x="8062913" y="5286671"/>
            <a:chExt cx="2209222" cy="435945"/>
          </a:xfrm>
        </p:grpSpPr>
        <p:sp>
          <p:nvSpPr>
            <p:cNvPr id="36" name="TextBox 35"/>
            <p:cNvSpPr txBox="1"/>
            <p:nvPr/>
          </p:nvSpPr>
          <p:spPr>
            <a:xfrm>
              <a:off x="8062913" y="5286671"/>
              <a:ext cx="532415"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Mia</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s</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37" name="TextBox 36"/>
            <p:cNvSpPr txBox="1"/>
            <p:nvPr/>
          </p:nvSpPr>
          <p:spPr>
            <a:xfrm>
              <a:off x="9837078" y="5291729"/>
              <a:ext cx="435057"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sym typeface="Wingdings" panose="05000000000000000000" pitchFamily="2" charset="2"/>
                </a:rPr>
                <a:t></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grpSp>
      <p:sp>
        <p:nvSpPr>
          <p:cNvPr id="38" name="Cloud Callout 37"/>
          <p:cNvSpPr/>
          <p:nvPr/>
        </p:nvSpPr>
        <p:spPr>
          <a:xfrm>
            <a:off x="10860910" y="3261875"/>
            <a:ext cx="1257182" cy="967154"/>
          </a:xfrm>
          <a:prstGeom prst="cloudCallout">
            <a:avLst>
              <a:gd name="adj1" fmla="val 148"/>
              <a:gd name="adj2" fmla="val 7159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Unfair!</a:t>
            </a:r>
          </a:p>
        </p:txBody>
      </p:sp>
      <p:sp>
        <p:nvSpPr>
          <p:cNvPr id="39" name="TextBox 38"/>
          <p:cNvSpPr txBox="1"/>
          <p:nvPr/>
        </p:nvSpPr>
        <p:spPr>
          <a:xfrm>
            <a:off x="8161554" y="4184833"/>
            <a:ext cx="1130905"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sie</a:t>
            </a: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arbeite</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t</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40" name="TextBox 39"/>
          <p:cNvSpPr txBox="1"/>
          <p:nvPr/>
        </p:nvSpPr>
        <p:spPr>
          <a:xfrm>
            <a:off x="6273334" y="4190482"/>
            <a:ext cx="868904"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rPr>
              <a:t>Mia </a:t>
            </a:r>
            <a:r>
              <a:rPr kumimoji="0" lang="en-GB" sz="2800" b="0" i="0" u="none" strike="noStrike" kern="1200" cap="none" spc="0" normalizeH="0" baseline="0" noProof="0" dirty="0" err="1">
                <a:ln>
                  <a:noFill/>
                </a:ln>
                <a:solidFill>
                  <a:srgbClr val="5B9BD5">
                    <a:lumMod val="50000"/>
                  </a:srgbClr>
                </a:solidFill>
                <a:effectLst/>
                <a:uLnTx/>
                <a:uFillTx/>
                <a:latin typeface="Freestyle Script" panose="030804020302050B0404" pitchFamily="66" charset="0"/>
                <a:ea typeface="+mn-ea"/>
                <a:cs typeface="+mn-cs"/>
              </a:rPr>
              <a:t>putz</a:t>
            </a:r>
            <a:r>
              <a:rPr kumimoji="0" lang="en-GB" sz="2800" b="0" i="0" u="none" strike="noStrike" kern="1200" cap="none" spc="0" normalizeH="0" baseline="0" noProof="0" dirty="0" err="1">
                <a:ln>
                  <a:noFill/>
                </a:ln>
                <a:solidFill>
                  <a:srgbClr val="ED7D31"/>
                </a:solidFill>
                <a:effectLst/>
                <a:uLnTx/>
                <a:uFillTx/>
                <a:latin typeface="Freestyle Script" panose="030804020302050B0404" pitchFamily="66" charset="0"/>
                <a:ea typeface="+mn-ea"/>
                <a:cs typeface="+mn-cs"/>
              </a:rPr>
              <a:t>t</a:t>
            </a:r>
            <a:endParaRPr kumimoji="0" lang="en-GB" sz="2800" b="0" i="0" u="none" strike="noStrike" kern="1200" cap="none" spc="0" normalizeH="0" baseline="0" noProof="0" dirty="0">
              <a:ln>
                <a:noFill/>
              </a:ln>
              <a:solidFill>
                <a:srgbClr val="ED7D31"/>
              </a:solidFill>
              <a:effectLst/>
              <a:uLnTx/>
              <a:uFillTx/>
              <a:latin typeface="Freestyle Script" panose="030804020302050B0404" pitchFamily="66" charset="0"/>
              <a:ea typeface="+mn-ea"/>
              <a:cs typeface="+mn-cs"/>
            </a:endParaRPr>
          </a:p>
        </p:txBody>
      </p:sp>
      <p:sp>
        <p:nvSpPr>
          <p:cNvPr id="2" name="Title 1"/>
          <p:cNvSpPr>
            <a:spLocks noGrp="1"/>
          </p:cNvSpPr>
          <p:nvPr>
            <p:ph type="title"/>
          </p:nvPr>
        </p:nvSpPr>
        <p:spPr>
          <a:xfrm>
            <a:off x="0" y="364793"/>
            <a:ext cx="10515600" cy="1325563"/>
          </a:xfrm>
        </p:spPr>
        <p:txBody>
          <a:bodyPr/>
          <a:lstStyle/>
          <a:p>
            <a:r>
              <a:rPr lang="en-GB" b="1">
                <a:solidFill>
                  <a:schemeClr val="bg1"/>
                </a:solidFill>
              </a:rPr>
              <a:t>Wolfgangs Tagebuch </a:t>
            </a:r>
            <a:br>
              <a:rPr lang="en-GB" b="1">
                <a:solidFill>
                  <a:schemeClr val="bg1"/>
                </a:solidFill>
              </a:rPr>
            </a:br>
            <a:endParaRPr lang="en-GB"/>
          </a:p>
        </p:txBody>
      </p:sp>
    </p:spTree>
    <p:extLst>
      <p:ext uri="{BB962C8B-B14F-4D97-AF65-F5344CB8AC3E}">
        <p14:creationId xmlns:p14="http://schemas.microsoft.com/office/powerpoint/2010/main" val="153779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9" grpId="0" animBg="1"/>
      <p:bldP spid="4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Y7 T1.2 Week 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7" name="TextBox 6">
            <a:extLst>
              <a:ext uri="{FF2B5EF4-FFF2-40B4-BE49-F238E27FC236}">
                <a16:creationId xmlns:a16="http://schemas.microsoft.com/office/drawing/2014/main" id="{E7D76F78-96CE-0B43-AB66-B64A1E76CA07}"/>
              </a:ext>
            </a:extLst>
          </p:cNvPr>
          <p:cNvSpPr txBox="1"/>
          <p:nvPr/>
        </p:nvSpPr>
        <p:spPr>
          <a:xfrm>
            <a:off x="439236" y="1282145"/>
            <a:ext cx="1131352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34-35: Speaking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37-60: Reading, writing, speaking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4472C4">
                    <a:lumMod val="50000"/>
                  </a:srgbClr>
                </a:solidFill>
                <a:latin typeface="Century Gothic" panose="020F0302020204030204"/>
              </a:rPr>
              <a:t>Slides 62-72: Listening, reading, writing, speaking, grammar</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dirty="0">
              <a:solidFill>
                <a:srgbClr val="4472C4">
                  <a:lumMod val="50000"/>
                </a:srgbClr>
              </a:solidFill>
              <a:latin typeface="Century Gothic" panose="020F0302020204030204"/>
            </a:endParaRPr>
          </a:p>
          <a:p>
            <a:pPr>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include Christmas songs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Schmückt</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Saal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grünen</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Zweigen</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‘O Tannenbaum’; Christmas-themed vocabulary work</a:t>
            </a:r>
          </a:p>
        </p:txBody>
      </p:sp>
    </p:spTree>
    <p:extLst>
      <p:ext uri="{BB962C8B-B14F-4D97-AF65-F5344CB8AC3E}">
        <p14:creationId xmlns:p14="http://schemas.microsoft.com/office/powerpoint/2010/main" val="393286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5B13C68-825E-AE4E-A1B6-CD9AF7C7A364}"/>
              </a:ext>
            </a:extLst>
          </p:cNvPr>
          <p:cNvSpPr txBox="1">
            <a:spLocks/>
          </p:cNvSpPr>
          <p:nvPr/>
        </p:nvSpPr>
        <p:spPr>
          <a:xfrm>
            <a:off x="4486656" y="713232"/>
            <a:ext cx="7705344" cy="56509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4472C4">
                  <a:lumMod val="20000"/>
                  <a:lumOff val="8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4472C4">
                  <a:lumMod val="20000"/>
                  <a:lumOff val="8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72C4">
                    <a:lumMod val="20000"/>
                    <a:lumOff val="80000"/>
                  </a:srgbClr>
                </a:solidFill>
                <a:effectLst/>
                <a:uLnTx/>
                <a:uFillTx/>
                <a:latin typeface="Century Gothic" panose="020B0502020202020204" pitchFamily="34" charset="0"/>
                <a:ea typeface="+mn-ea"/>
                <a:cs typeface="+mn-cs"/>
              </a:rPr>
              <a:t>Tretet an zum bunten Reigen!</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72C4">
                    <a:lumMod val="20000"/>
                    <a:lumOff val="80000"/>
                  </a:srgbClr>
                </a:solidFill>
                <a:effectLst/>
                <a:uLnTx/>
                <a:uFillTx/>
                <a:latin typeface="Century Gothic" panose="020B0502020202020204" pitchFamily="34" charset="0"/>
                <a:ea typeface="+mn-ea"/>
                <a:cs typeface="+mn-cs"/>
              </a:rPr>
              <a:t>Fa-la-la-la-la-la-la-la-la!</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72C4">
                    <a:lumMod val="20000"/>
                    <a:lumOff val="80000"/>
                  </a:srgbClr>
                </a:solidFill>
                <a:effectLst/>
                <a:uLnTx/>
                <a:uFillTx/>
                <a:latin typeface="Century Gothic" panose="020B0502020202020204" pitchFamily="34" charset="0"/>
                <a:ea typeface="+mn-ea"/>
                <a:cs typeface="+mn-cs"/>
              </a:rPr>
              <a:t>Auf und nieder, immer wieder!</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72C4">
                    <a:lumMod val="20000"/>
                    <a:lumOff val="80000"/>
                  </a:srgbClr>
                </a:solidFill>
                <a:effectLst/>
                <a:uLnTx/>
                <a:uFillTx/>
                <a:latin typeface="Century Gothic" panose="020B0502020202020204" pitchFamily="34" charset="0"/>
                <a:ea typeface="+mn-ea"/>
                <a:cs typeface="+mn-cs"/>
              </a:rPr>
              <a:t>Fa-la-la-la-la-la-la-la-la!</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72C4">
                    <a:lumMod val="20000"/>
                    <a:lumOff val="80000"/>
                  </a:srgbClr>
                </a:solidFill>
                <a:effectLst/>
                <a:uLnTx/>
                <a:uFillTx/>
                <a:latin typeface="Century Gothic" panose="020B0502020202020204" pitchFamily="34" charset="0"/>
                <a:ea typeface="+mn-ea"/>
                <a:cs typeface="+mn-cs"/>
              </a:rPr>
              <a:t>Singt die alten Weihnachtslieder!</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72C4">
                    <a:lumMod val="20000"/>
                    <a:lumOff val="80000"/>
                  </a:srgbClr>
                </a:solidFill>
                <a:effectLst/>
                <a:uLnTx/>
                <a:uFillTx/>
                <a:latin typeface="Century Gothic" panose="020B0502020202020204" pitchFamily="34" charset="0"/>
                <a:ea typeface="+mn-ea"/>
                <a:cs typeface="+mn-cs"/>
              </a:rPr>
              <a:t>Fa-la-la-la-la-la-la-la-la!</a:t>
            </a:r>
            <a:endParaRPr kumimoji="0" lang="en-US" sz="2800" b="0" i="0" u="none" strike="noStrike" kern="1200" cap="none" spc="0" normalizeH="0" baseline="0" noProof="0" dirty="0">
              <a:ln>
                <a:noFill/>
              </a:ln>
              <a:solidFill>
                <a:srgbClr val="4472C4">
                  <a:lumMod val="20000"/>
                  <a:lumOff val="80000"/>
                </a:srgbClr>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4486656" y="861823"/>
            <a:ext cx="7382256" cy="1325563"/>
          </a:xfrm>
        </p:spPr>
        <p:txBody>
          <a:bodyPr>
            <a:noAutofit/>
          </a:bodyPr>
          <a:lstStyle/>
          <a:p>
            <a:pPr marL="0" indent="0">
              <a:lnSpc>
                <a:spcPct val="130000"/>
              </a:lnSpc>
            </a:pPr>
            <a:r>
              <a:rPr lang="en-US" sz="2800">
                <a:solidFill>
                  <a:srgbClr val="115076"/>
                </a:solidFill>
              </a:rPr>
              <a:t>Schm</a:t>
            </a:r>
            <a:r>
              <a:rPr lang="en-US" sz="2800" b="1">
                <a:solidFill>
                  <a:srgbClr val="DAA520"/>
                </a:solidFill>
              </a:rPr>
              <a:t>ü</a:t>
            </a:r>
            <a:r>
              <a:rPr lang="en-US" sz="2800">
                <a:solidFill>
                  <a:srgbClr val="115076"/>
                </a:solidFill>
              </a:rPr>
              <a:t>ckt den Saal mit gr</a:t>
            </a:r>
            <a:r>
              <a:rPr lang="en-US" sz="2800" b="1">
                <a:solidFill>
                  <a:srgbClr val="DAA520"/>
                </a:solidFill>
              </a:rPr>
              <a:t>ü</a:t>
            </a:r>
            <a:r>
              <a:rPr lang="en-US" sz="2800">
                <a:solidFill>
                  <a:srgbClr val="115076"/>
                </a:solidFill>
              </a:rPr>
              <a:t>nen Zweigen!</a:t>
            </a:r>
            <a:br>
              <a:rPr lang="en-US" sz="2800">
                <a:solidFill>
                  <a:srgbClr val="115076"/>
                </a:solidFill>
              </a:rPr>
            </a:br>
            <a:r>
              <a:rPr lang="en-US" sz="2800">
                <a:solidFill>
                  <a:srgbClr val="115076"/>
                </a:solidFill>
              </a:rPr>
              <a:t>Fa-la-la-la-la-la-la-la-la!</a:t>
            </a:r>
          </a:p>
        </p:txBody>
      </p:sp>
      <p:pic>
        <p:nvPicPr>
          <p:cNvPr id="3" name="Picture 2">
            <a:extLst>
              <a:ext uri="{FF2B5EF4-FFF2-40B4-BE49-F238E27FC236}">
                <a16:creationId xmlns:a16="http://schemas.microsoft.com/office/drawing/2014/main" id="{60FF4E5F-D451-A341-BF0F-73BDDC9CAF9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5400000">
            <a:off x="-1048547" y="1048547"/>
            <a:ext cx="6364224" cy="4267130"/>
          </a:xfrm>
          <a:prstGeom prst="rect">
            <a:avLst/>
          </a:prstGeom>
        </p:spPr>
      </p:pic>
      <p:pic>
        <p:nvPicPr>
          <p:cNvPr id="5" name="Graphic 6" descr="Music notes">
            <a:extLst>
              <a:ext uri="{FF2B5EF4-FFF2-40B4-BE49-F238E27FC236}">
                <a16:creationId xmlns:a16="http://schemas.microsoft.com/office/drawing/2014/main" id="{F0D4D339-1787-4E4C-92B2-FB10EE416D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3328" y="1347978"/>
            <a:ext cx="2005584" cy="2005584"/>
          </a:xfrm>
          <a:prstGeom prst="rect">
            <a:avLst/>
          </a:prstGeom>
        </p:spPr>
      </p:pic>
      <p:sp>
        <p:nvSpPr>
          <p:cNvPr id="6"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54467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F4E5F-D451-A341-BF0F-73BDDC9CAF9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5400000">
            <a:off x="-1048547" y="1048547"/>
            <a:ext cx="6364224" cy="4267130"/>
          </a:xfrm>
          <a:prstGeom prst="rect">
            <a:avLst/>
          </a:prstGeom>
        </p:spPr>
      </p:pic>
      <p:sp>
        <p:nvSpPr>
          <p:cNvPr id="4" name="Content Placeholder 2">
            <a:extLst>
              <a:ext uri="{FF2B5EF4-FFF2-40B4-BE49-F238E27FC236}">
                <a16:creationId xmlns:a16="http://schemas.microsoft.com/office/drawing/2014/main" id="{45B13C68-825E-AE4E-A1B6-CD9AF7C7A364}"/>
              </a:ext>
            </a:extLst>
          </p:cNvPr>
          <p:cNvSpPr txBox="1">
            <a:spLocks/>
          </p:cNvSpPr>
          <p:nvPr/>
        </p:nvSpPr>
        <p:spPr>
          <a:xfrm>
            <a:off x="4702628" y="1164229"/>
            <a:ext cx="7489372" cy="52408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Tretet an zum bunten R</a:t>
            </a:r>
            <a:r>
              <a:rPr kumimoji="0" lang="en-US" sz="2800" b="1" i="0" u="none" strike="noStrike" kern="1200" cap="none" spc="0" normalizeH="0" baseline="0" noProof="0">
                <a:ln>
                  <a:noFill/>
                </a:ln>
                <a:solidFill>
                  <a:srgbClr val="DAA520"/>
                </a:solidFill>
                <a:effectLst/>
                <a:uLnTx/>
                <a:uFillTx/>
                <a:latin typeface="Century Gothic" panose="020B0502020202020204" pitchFamily="34" charset="0"/>
                <a:ea typeface="+mn-ea"/>
                <a:cs typeface="+mn-cs"/>
              </a:rPr>
              <a:t>ei</a:t>
            </a:r>
            <a:r>
              <a:rPr kumimoji="0" lang="en-US" sz="28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gen!</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Fa-la-la-la-la-la-la-la-la!</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Auf und n</a:t>
            </a:r>
            <a:r>
              <a:rPr kumimoji="0" lang="en-US" sz="2800" b="1" i="0" u="none" strike="noStrike" kern="1200" cap="none" spc="0" normalizeH="0" baseline="0" noProof="0">
                <a:ln>
                  <a:noFill/>
                </a:ln>
                <a:solidFill>
                  <a:srgbClr val="DAA520"/>
                </a:solidFill>
                <a:effectLst/>
                <a:uLnTx/>
                <a:uFillTx/>
                <a:latin typeface="Century Gothic" panose="020B0502020202020204" pitchFamily="34" charset="0"/>
                <a:ea typeface="+mn-ea"/>
                <a:cs typeface="+mn-cs"/>
              </a:rPr>
              <a:t>ie</a:t>
            </a:r>
            <a:r>
              <a:rPr kumimoji="0" lang="en-US" sz="28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der, immer w</a:t>
            </a:r>
            <a:r>
              <a:rPr kumimoji="0" lang="en-US" sz="2800" b="1" i="0" u="none" strike="noStrike" kern="1200" cap="none" spc="0" normalizeH="0" baseline="0" noProof="0">
                <a:ln>
                  <a:noFill/>
                </a:ln>
                <a:solidFill>
                  <a:srgbClr val="DAA520"/>
                </a:solidFill>
                <a:effectLst/>
                <a:uLnTx/>
                <a:uFillTx/>
                <a:latin typeface="Century Gothic" panose="020B0502020202020204" pitchFamily="34" charset="0"/>
                <a:ea typeface="+mn-ea"/>
                <a:cs typeface="+mn-cs"/>
              </a:rPr>
              <a:t>ie</a:t>
            </a:r>
            <a:r>
              <a:rPr kumimoji="0" lang="en-US" sz="28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der!</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Fa-la-la-la-la-la-la-la-la!</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Singt die alten W</a:t>
            </a:r>
            <a:r>
              <a:rPr kumimoji="0" lang="en-US" sz="2800" b="1" i="0" u="none" strike="noStrike" kern="1200" cap="none" spc="0" normalizeH="0" baseline="0" noProof="0">
                <a:ln>
                  <a:noFill/>
                </a:ln>
                <a:solidFill>
                  <a:srgbClr val="DAA520"/>
                </a:solidFill>
                <a:effectLst/>
                <a:uLnTx/>
                <a:uFillTx/>
                <a:latin typeface="Century Gothic" panose="020B0502020202020204" pitchFamily="34" charset="0"/>
                <a:ea typeface="+mn-ea"/>
                <a:cs typeface="+mn-cs"/>
              </a:rPr>
              <a:t>ei</a:t>
            </a:r>
            <a:r>
              <a:rPr kumimoji="0" lang="en-US" sz="28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hnachtsl</a:t>
            </a:r>
            <a:r>
              <a:rPr kumimoji="0" lang="en-US" sz="2800" b="1" i="0" u="none" strike="noStrike" kern="1200" cap="none" spc="0" normalizeH="0" baseline="0" noProof="0">
                <a:ln>
                  <a:noFill/>
                </a:ln>
                <a:solidFill>
                  <a:srgbClr val="DAA520"/>
                </a:solidFill>
                <a:effectLst/>
                <a:uLnTx/>
                <a:uFillTx/>
                <a:latin typeface="Century Gothic" panose="020B0502020202020204" pitchFamily="34" charset="0"/>
                <a:ea typeface="+mn-ea"/>
                <a:cs typeface="+mn-cs"/>
              </a:rPr>
              <a:t>ie</a:t>
            </a:r>
            <a:r>
              <a:rPr kumimoji="0" lang="en-US" sz="28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der!</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Fa-la-la-la-la-la-la-la-la!</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5" name="Graphic 6" descr="Music notes">
            <a:extLst>
              <a:ext uri="{FF2B5EF4-FFF2-40B4-BE49-F238E27FC236}">
                <a16:creationId xmlns:a16="http://schemas.microsoft.com/office/drawing/2014/main" id="{F0D4D339-1787-4E4C-92B2-FB10EE416D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3328" y="1176528"/>
            <a:ext cx="2005584" cy="2005584"/>
          </a:xfrm>
          <a:prstGeom prst="rect">
            <a:avLst/>
          </a:prstGeom>
        </p:spPr>
      </p:pic>
      <p:sp>
        <p:nvSpPr>
          <p:cNvPr id="2" name="Title 1"/>
          <p:cNvSpPr>
            <a:spLocks noGrp="1"/>
          </p:cNvSpPr>
          <p:nvPr>
            <p:ph type="title"/>
          </p:nvPr>
        </p:nvSpPr>
        <p:spPr>
          <a:xfrm>
            <a:off x="4702628" y="863289"/>
            <a:ext cx="7166283" cy="1325563"/>
          </a:xfrm>
        </p:spPr>
        <p:txBody>
          <a:bodyPr>
            <a:noAutofit/>
          </a:bodyPr>
          <a:lstStyle/>
          <a:p>
            <a:pPr>
              <a:lnSpc>
                <a:spcPct val="150000"/>
              </a:lnSpc>
            </a:pPr>
            <a:r>
              <a:rPr lang="en-US" sz="2800">
                <a:solidFill>
                  <a:srgbClr val="115076"/>
                </a:solidFill>
              </a:rPr>
              <a:t>Schmückt den Saal mit grünen Zw</a:t>
            </a:r>
            <a:r>
              <a:rPr lang="en-US" sz="2800" b="1">
                <a:solidFill>
                  <a:srgbClr val="DAA520"/>
                </a:solidFill>
              </a:rPr>
              <a:t>ei</a:t>
            </a:r>
            <a:r>
              <a:rPr lang="en-US" sz="2800">
                <a:solidFill>
                  <a:srgbClr val="115076"/>
                </a:solidFill>
              </a:rPr>
              <a:t>gen!</a:t>
            </a:r>
            <a:br>
              <a:rPr lang="en-US" sz="2800">
                <a:solidFill>
                  <a:srgbClr val="115076"/>
                </a:solidFill>
              </a:rPr>
            </a:br>
            <a:r>
              <a:rPr lang="en-US" sz="2800">
                <a:solidFill>
                  <a:srgbClr val="115076"/>
                </a:solidFill>
              </a:rPr>
              <a:t>Fa-la-la-la-la-la-la-la-la!</a:t>
            </a:r>
            <a:br>
              <a:rPr lang="en-US" sz="2800">
                <a:solidFill>
                  <a:srgbClr val="115076"/>
                </a:solidFill>
              </a:rPr>
            </a:br>
            <a:endParaRPr lang="en-GB" sz="2800"/>
          </a:p>
        </p:txBody>
      </p:sp>
      <p:sp>
        <p:nvSpPr>
          <p:cNvPr id="6"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1183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483D7EB9-C2AA-4190-98DE-925F861600E9}"/>
              </a:ext>
            </a:extLst>
          </p:cNvPr>
          <p:cNvSpPr/>
          <p:nvPr/>
        </p:nvSpPr>
        <p:spPr>
          <a:xfrm>
            <a:off x="9546418" y="152870"/>
            <a:ext cx="246063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F0302020204030204"/>
                <a:ea typeface="+mn-ea"/>
                <a:cs typeface="+mn-cs"/>
              </a:rPr>
              <a:t>lesen</a:t>
            </a: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4" name="Table 3"/>
          <p:cNvGraphicFramePr>
            <a:graphicFrameLocks noGrp="1"/>
          </p:cNvGraphicFramePr>
          <p:nvPr/>
        </p:nvGraphicFramePr>
        <p:xfrm>
          <a:off x="5467576" y="1568863"/>
          <a:ext cx="6539477" cy="4079240"/>
        </p:xfrm>
        <a:graphic>
          <a:graphicData uri="http://schemas.openxmlformats.org/drawingml/2006/table">
            <a:tbl>
              <a:tblPr firstRow="1" bandRow="1">
                <a:tableStyleId>{5C22544A-7EE6-4342-B048-85BDC9FD1C3A}</a:tableStyleId>
              </a:tblPr>
              <a:tblGrid>
                <a:gridCol w="344183">
                  <a:extLst>
                    <a:ext uri="{9D8B030D-6E8A-4147-A177-3AD203B41FA5}">
                      <a16:colId xmlns:a16="http://schemas.microsoft.com/office/drawing/2014/main" val="263268012"/>
                    </a:ext>
                  </a:extLst>
                </a:gridCol>
                <a:gridCol w="344183">
                  <a:extLst>
                    <a:ext uri="{9D8B030D-6E8A-4147-A177-3AD203B41FA5}">
                      <a16:colId xmlns:a16="http://schemas.microsoft.com/office/drawing/2014/main" val="1957082805"/>
                    </a:ext>
                  </a:extLst>
                </a:gridCol>
                <a:gridCol w="344183">
                  <a:extLst>
                    <a:ext uri="{9D8B030D-6E8A-4147-A177-3AD203B41FA5}">
                      <a16:colId xmlns:a16="http://schemas.microsoft.com/office/drawing/2014/main" val="2298253624"/>
                    </a:ext>
                  </a:extLst>
                </a:gridCol>
                <a:gridCol w="344183">
                  <a:extLst>
                    <a:ext uri="{9D8B030D-6E8A-4147-A177-3AD203B41FA5}">
                      <a16:colId xmlns:a16="http://schemas.microsoft.com/office/drawing/2014/main" val="4294540399"/>
                    </a:ext>
                  </a:extLst>
                </a:gridCol>
                <a:gridCol w="344183">
                  <a:extLst>
                    <a:ext uri="{9D8B030D-6E8A-4147-A177-3AD203B41FA5}">
                      <a16:colId xmlns:a16="http://schemas.microsoft.com/office/drawing/2014/main" val="3126897042"/>
                    </a:ext>
                  </a:extLst>
                </a:gridCol>
                <a:gridCol w="344183">
                  <a:extLst>
                    <a:ext uri="{9D8B030D-6E8A-4147-A177-3AD203B41FA5}">
                      <a16:colId xmlns:a16="http://schemas.microsoft.com/office/drawing/2014/main" val="1207600796"/>
                    </a:ext>
                  </a:extLst>
                </a:gridCol>
                <a:gridCol w="344183">
                  <a:extLst>
                    <a:ext uri="{9D8B030D-6E8A-4147-A177-3AD203B41FA5}">
                      <a16:colId xmlns:a16="http://schemas.microsoft.com/office/drawing/2014/main" val="3305774512"/>
                    </a:ext>
                  </a:extLst>
                </a:gridCol>
                <a:gridCol w="344183">
                  <a:extLst>
                    <a:ext uri="{9D8B030D-6E8A-4147-A177-3AD203B41FA5}">
                      <a16:colId xmlns:a16="http://schemas.microsoft.com/office/drawing/2014/main" val="1078327919"/>
                    </a:ext>
                  </a:extLst>
                </a:gridCol>
                <a:gridCol w="344183">
                  <a:extLst>
                    <a:ext uri="{9D8B030D-6E8A-4147-A177-3AD203B41FA5}">
                      <a16:colId xmlns:a16="http://schemas.microsoft.com/office/drawing/2014/main" val="2951137329"/>
                    </a:ext>
                  </a:extLst>
                </a:gridCol>
                <a:gridCol w="344183">
                  <a:extLst>
                    <a:ext uri="{9D8B030D-6E8A-4147-A177-3AD203B41FA5}">
                      <a16:colId xmlns:a16="http://schemas.microsoft.com/office/drawing/2014/main" val="4187961833"/>
                    </a:ext>
                  </a:extLst>
                </a:gridCol>
                <a:gridCol w="344183">
                  <a:extLst>
                    <a:ext uri="{9D8B030D-6E8A-4147-A177-3AD203B41FA5}">
                      <a16:colId xmlns:a16="http://schemas.microsoft.com/office/drawing/2014/main" val="2281195132"/>
                    </a:ext>
                  </a:extLst>
                </a:gridCol>
                <a:gridCol w="344183">
                  <a:extLst>
                    <a:ext uri="{9D8B030D-6E8A-4147-A177-3AD203B41FA5}">
                      <a16:colId xmlns:a16="http://schemas.microsoft.com/office/drawing/2014/main" val="1898360713"/>
                    </a:ext>
                  </a:extLst>
                </a:gridCol>
                <a:gridCol w="344183">
                  <a:extLst>
                    <a:ext uri="{9D8B030D-6E8A-4147-A177-3AD203B41FA5}">
                      <a16:colId xmlns:a16="http://schemas.microsoft.com/office/drawing/2014/main" val="447930653"/>
                    </a:ext>
                  </a:extLst>
                </a:gridCol>
                <a:gridCol w="344183">
                  <a:extLst>
                    <a:ext uri="{9D8B030D-6E8A-4147-A177-3AD203B41FA5}">
                      <a16:colId xmlns:a16="http://schemas.microsoft.com/office/drawing/2014/main" val="36163679"/>
                    </a:ext>
                  </a:extLst>
                </a:gridCol>
                <a:gridCol w="344183">
                  <a:extLst>
                    <a:ext uri="{9D8B030D-6E8A-4147-A177-3AD203B41FA5}">
                      <a16:colId xmlns:a16="http://schemas.microsoft.com/office/drawing/2014/main" val="879613253"/>
                    </a:ext>
                  </a:extLst>
                </a:gridCol>
                <a:gridCol w="344183">
                  <a:extLst>
                    <a:ext uri="{9D8B030D-6E8A-4147-A177-3AD203B41FA5}">
                      <a16:colId xmlns:a16="http://schemas.microsoft.com/office/drawing/2014/main" val="3833201954"/>
                    </a:ext>
                  </a:extLst>
                </a:gridCol>
                <a:gridCol w="344183">
                  <a:extLst>
                    <a:ext uri="{9D8B030D-6E8A-4147-A177-3AD203B41FA5}">
                      <a16:colId xmlns:a16="http://schemas.microsoft.com/office/drawing/2014/main" val="2635866267"/>
                    </a:ext>
                  </a:extLst>
                </a:gridCol>
                <a:gridCol w="344183">
                  <a:extLst>
                    <a:ext uri="{9D8B030D-6E8A-4147-A177-3AD203B41FA5}">
                      <a16:colId xmlns:a16="http://schemas.microsoft.com/office/drawing/2014/main" val="3714715184"/>
                    </a:ext>
                  </a:extLst>
                </a:gridCol>
                <a:gridCol w="344183">
                  <a:extLst>
                    <a:ext uri="{9D8B030D-6E8A-4147-A177-3AD203B41FA5}">
                      <a16:colId xmlns:a16="http://schemas.microsoft.com/office/drawing/2014/main" val="977521360"/>
                    </a:ext>
                  </a:extLst>
                </a:gridCol>
              </a:tblGrid>
              <a:tr h="370840">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2"/>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2626832"/>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4787418"/>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9530721"/>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2"/>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143554"/>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73759"/>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4761285"/>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6395612"/>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err="1">
                          <a:solidFill>
                            <a:schemeClr val="accent1">
                              <a:lumMod val="50000"/>
                            </a:schemeClr>
                          </a:solidFill>
                        </a:rPr>
                        <a:t>Ö</a:t>
                      </a: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3151360"/>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3322507"/>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0207952"/>
                  </a:ext>
                </a:extLst>
              </a:tr>
              <a:tr h="370840">
                <a:tc>
                  <a:txBody>
                    <a:bodyPr/>
                    <a:lstStyle/>
                    <a:p>
                      <a:pPr algn="ctr"/>
                      <a:r>
                        <a:rPr lang="en-GB" b="1" dirty="0">
                          <a:solidFill>
                            <a:schemeClr val="accent1">
                              <a:lumMod val="50000"/>
                            </a:schemeClr>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6523839"/>
                  </a:ext>
                </a:extLst>
              </a:tr>
            </a:tbl>
          </a:graphicData>
        </a:graphic>
      </p:graphicFrame>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349"/>
            <a:ext cx="6807200" cy="869950"/>
          </a:xfrm>
          <a:prstGeom prst="rect">
            <a:avLst/>
          </a:prstGeom>
        </p:spPr>
      </p:pic>
      <p:sp>
        <p:nvSpPr>
          <p:cNvPr id="6" name="Title 3"/>
          <p:cNvSpPr txBox="1">
            <a:spLocks/>
          </p:cNvSpPr>
          <p:nvPr/>
        </p:nvSpPr>
        <p:spPr>
          <a:xfrm>
            <a:off x="0" y="199865"/>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7" name="Table 6"/>
          <p:cNvGraphicFramePr>
            <a:graphicFrameLocks noGrp="1"/>
          </p:cNvGraphicFramePr>
          <p:nvPr/>
        </p:nvGraphicFramePr>
        <p:xfrm>
          <a:off x="266014" y="1568863"/>
          <a:ext cx="5040767" cy="4358640"/>
        </p:xfrm>
        <a:graphic>
          <a:graphicData uri="http://schemas.openxmlformats.org/drawingml/2006/table">
            <a:tbl>
              <a:tblPr firstRow="1" bandRow="1">
                <a:tableStyleId>{5C22544A-7EE6-4342-B048-85BDC9FD1C3A}</a:tableStyleId>
              </a:tblPr>
              <a:tblGrid>
                <a:gridCol w="5040767">
                  <a:extLst>
                    <a:ext uri="{9D8B030D-6E8A-4147-A177-3AD203B41FA5}">
                      <a16:colId xmlns:a16="http://schemas.microsoft.com/office/drawing/2014/main" val="660022236"/>
                    </a:ext>
                  </a:extLst>
                </a:gridCol>
              </a:tblGrid>
              <a:tr h="370840">
                <a:tc>
                  <a:txBody>
                    <a:bodyPr/>
                    <a:lstStyle/>
                    <a:p>
                      <a:pPr marL="0" indent="0">
                        <a:buNone/>
                      </a:pPr>
                      <a:r>
                        <a:rPr lang="en-GB" sz="2000" b="0" baseline="0" dirty="0">
                          <a:solidFill>
                            <a:schemeClr val="accent1">
                              <a:lumMod val="50000"/>
                            </a:schemeClr>
                          </a:solidFill>
                          <a:latin typeface="Century Gothic" panose="020B0502020202020204" pitchFamily="34" charset="0"/>
                        </a:rPr>
                        <a:t>A. </a:t>
                      </a:r>
                      <a:r>
                        <a:rPr lang="en-GB" sz="2000" b="0" baseline="0" dirty="0" err="1">
                          <a:solidFill>
                            <a:schemeClr val="accent1">
                              <a:lumMod val="50000"/>
                            </a:schemeClr>
                          </a:solidFill>
                          <a:latin typeface="Century Gothic" panose="020B0502020202020204" pitchFamily="34" charset="0"/>
                        </a:rPr>
                        <a:t>Nur</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montags</a:t>
                      </a:r>
                      <a:endParaRPr lang="en-GB" sz="2000" b="0" baseline="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25409"/>
                  </a:ext>
                </a:extLst>
              </a:tr>
              <a:tr h="370840">
                <a:tc>
                  <a:txBody>
                    <a:bodyPr/>
                    <a:lstStyle/>
                    <a:p>
                      <a:r>
                        <a:rPr lang="en-GB" sz="2000" b="0" dirty="0">
                          <a:solidFill>
                            <a:schemeClr val="accent1">
                              <a:lumMod val="50000"/>
                            </a:schemeClr>
                          </a:solidFill>
                          <a:latin typeface="Century Gothic" panose="020B0502020202020204" pitchFamily="34" charset="0"/>
                        </a:rPr>
                        <a:t>B. </a:t>
                      </a:r>
                      <a:r>
                        <a:rPr lang="en-GB" sz="2000" b="0" dirty="0" err="1">
                          <a:solidFill>
                            <a:schemeClr val="accent1">
                              <a:lumMod val="50000"/>
                            </a:schemeClr>
                          </a:solidFill>
                          <a:latin typeface="Century Gothic" panose="020B0502020202020204" pitchFamily="34" charset="0"/>
                        </a:rPr>
                        <a:t>Blau</a:t>
                      </a:r>
                      <a:r>
                        <a:rPr lang="en-GB" sz="2000" b="0" dirty="0">
                          <a:solidFill>
                            <a:schemeClr val="accent1">
                              <a:lumMod val="50000"/>
                            </a:schemeClr>
                          </a:solidFill>
                          <a:latin typeface="Century Gothic" panose="020B0502020202020204" pitchFamily="34" charset="0"/>
                        </a:rPr>
                        <a:t>, </a:t>
                      </a:r>
                      <a:r>
                        <a:rPr lang="en-GB" sz="2000" b="0" dirty="0" err="1">
                          <a:solidFill>
                            <a:schemeClr val="accent1">
                              <a:lumMod val="50000"/>
                            </a:schemeClr>
                          </a:solidFill>
                          <a:latin typeface="Century Gothic" panose="020B0502020202020204" pitchFamily="34" charset="0"/>
                        </a:rPr>
                        <a:t>gelb</a:t>
                      </a:r>
                      <a:r>
                        <a:rPr lang="en-GB" sz="2000" b="0" dirty="0">
                          <a:solidFill>
                            <a:schemeClr val="accent1">
                              <a:lumMod val="50000"/>
                            </a:schemeClr>
                          </a:solidFill>
                          <a:latin typeface="Century Gothic" panose="020B0502020202020204" pitchFamily="34" charset="0"/>
                        </a:rPr>
                        <a:t>, rot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92579"/>
                  </a:ext>
                </a:extLst>
              </a:tr>
              <a:tr h="370840">
                <a:tc>
                  <a:txBody>
                    <a:bodyPr/>
                    <a:lstStyle/>
                    <a:p>
                      <a:r>
                        <a:rPr lang="en-GB" sz="2000" b="0" dirty="0">
                          <a:solidFill>
                            <a:schemeClr val="accent1">
                              <a:lumMod val="50000"/>
                            </a:schemeClr>
                          </a:solidFill>
                          <a:latin typeface="Century Gothic" panose="020B0502020202020204" pitchFamily="34" charset="0"/>
                        </a:rPr>
                        <a:t>C. </a:t>
                      </a:r>
                      <a:r>
                        <a:rPr lang="en-GB" sz="2000" b="0" dirty="0" err="1">
                          <a:solidFill>
                            <a:schemeClr val="accent1">
                              <a:lumMod val="50000"/>
                            </a:schemeClr>
                          </a:solidFill>
                          <a:latin typeface="Century Gothic" panose="020B0502020202020204" pitchFamily="34" charset="0"/>
                        </a:rPr>
                        <a:t>Übersetze</a:t>
                      </a:r>
                      <a:r>
                        <a:rPr lang="en-GB" sz="2000" b="0" dirty="0">
                          <a:solidFill>
                            <a:schemeClr val="accent1">
                              <a:lumMod val="50000"/>
                            </a:schemeClr>
                          </a:solidFill>
                          <a:latin typeface="Century Gothic" panose="020B0502020202020204" pitchFamily="34" charset="0"/>
                        </a:rPr>
                        <a:t> ‘never’</a:t>
                      </a:r>
                      <a:endParaRPr lang="en-GB" sz="2000" b="0" dirty="0">
                        <a:solidFill>
                          <a:schemeClr val="accent1">
                            <a:lumMod val="50000"/>
                          </a:schemeClr>
                        </a:solidFill>
                        <a:highlight>
                          <a:srgbClr val="FFFF00"/>
                        </a:highlight>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774271"/>
                  </a:ext>
                </a:extLst>
              </a:tr>
              <a:tr h="370840">
                <a:tc>
                  <a:txBody>
                    <a:bodyPr/>
                    <a:lstStyle/>
                    <a:p>
                      <a:pPr marL="0" indent="0">
                        <a:buNone/>
                      </a:pPr>
                      <a:r>
                        <a:rPr lang="en-GB" sz="2000" b="0" dirty="0">
                          <a:solidFill>
                            <a:schemeClr val="accent1">
                              <a:lumMod val="50000"/>
                            </a:schemeClr>
                          </a:solidFill>
                          <a:latin typeface="Century Gothic" panose="020B0502020202020204" pitchFamily="34" charset="0"/>
                        </a:rPr>
                        <a:t>D. </a:t>
                      </a:r>
                      <a:r>
                        <a:rPr lang="en-GB" sz="2000" b="0" baseline="0" dirty="0">
                          <a:solidFill>
                            <a:schemeClr val="accent1">
                              <a:lumMod val="50000"/>
                            </a:schemeClr>
                          </a:solidFill>
                          <a:latin typeface="Century Gothic" panose="020B0502020202020204" pitchFamily="34" charset="0"/>
                          <a:sym typeface="Wingdings" panose="05000000000000000000" pitchFamily="2" charset="2"/>
                        </a:rPr>
                        <a:t>          </a:t>
                      </a:r>
                      <a:r>
                        <a:rPr lang="en-GB" sz="2000" b="0" baseline="0" dirty="0" err="1">
                          <a:solidFill>
                            <a:schemeClr val="accent1">
                              <a:lumMod val="50000"/>
                            </a:schemeClr>
                          </a:solidFill>
                          <a:latin typeface="Century Gothic" panose="020B0502020202020204" pitchFamily="34" charset="0"/>
                          <a:sym typeface="Wingdings" panose="05000000000000000000" pitchFamily="2" charset="2"/>
                        </a:rPr>
                        <a:t>oder</a:t>
                      </a:r>
                      <a:r>
                        <a:rPr lang="en-GB" sz="2000" b="0" baseline="0" dirty="0">
                          <a:solidFill>
                            <a:schemeClr val="accent1">
                              <a:lumMod val="50000"/>
                            </a:schemeClr>
                          </a:solidFill>
                          <a:latin typeface="Century Gothic" panose="020B0502020202020204" pitchFamily="34" charset="0"/>
                          <a:sym typeface="Wingdings" panose="05000000000000000000" pitchFamily="2" charset="2"/>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790900"/>
                  </a:ext>
                </a:extLst>
              </a:tr>
              <a:tr h="370840">
                <a:tc>
                  <a:txBody>
                    <a:bodyPr/>
                    <a:lstStyle/>
                    <a:p>
                      <a:pPr marL="0" indent="0">
                        <a:buNone/>
                      </a:pPr>
                      <a:r>
                        <a:rPr lang="en-GB" sz="2000" b="0" dirty="0">
                          <a:solidFill>
                            <a:schemeClr val="accent1">
                              <a:lumMod val="50000"/>
                            </a:schemeClr>
                          </a:solidFill>
                          <a:latin typeface="Century Gothic" panose="020B0502020202020204" pitchFamily="34" charset="0"/>
                        </a:rPr>
                        <a:t>E. Am Sonntag, Montag, </a:t>
                      </a:r>
                      <a:r>
                        <a:rPr lang="en-GB" sz="2000" b="0" dirty="0" err="1">
                          <a:solidFill>
                            <a:schemeClr val="accent1">
                              <a:lumMod val="50000"/>
                            </a:schemeClr>
                          </a:solidFill>
                          <a:latin typeface="Century Gothic" panose="020B0502020202020204" pitchFamily="34" charset="0"/>
                        </a:rPr>
                        <a:t>Dienstag</a:t>
                      </a:r>
                      <a:r>
                        <a:rPr lang="en-GB" sz="2000" b="0" dirty="0">
                          <a:solidFill>
                            <a:schemeClr val="accent1">
                              <a:lumMod val="50000"/>
                            </a:schemeClr>
                          </a:solidFill>
                          <a:latin typeface="Century Gothic" panose="020B0502020202020204" pitchFamily="34" charset="0"/>
                        </a:rPr>
                        <a:t>, etc.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965362"/>
                  </a:ext>
                </a:extLst>
              </a:tr>
              <a:tr h="370840">
                <a:tc>
                  <a:txBody>
                    <a:bodyPr/>
                    <a:lstStyle/>
                    <a:p>
                      <a:r>
                        <a:rPr lang="en-GB" sz="2000" b="0" dirty="0">
                          <a:solidFill>
                            <a:schemeClr val="accent1">
                              <a:lumMod val="50000"/>
                            </a:schemeClr>
                          </a:solidFill>
                          <a:latin typeface="Century Gothic" panose="020B0502020202020204" pitchFamily="34" charset="0"/>
                        </a:rPr>
                        <a:t>F. </a:t>
                      </a:r>
                      <a:r>
                        <a:rPr lang="en-GB" sz="2000" b="0" dirty="0" err="1">
                          <a:solidFill>
                            <a:schemeClr val="accent1">
                              <a:lumMod val="50000"/>
                            </a:schemeClr>
                          </a:solidFill>
                          <a:latin typeface="Century Gothic" panose="020B0502020202020204" pitchFamily="34" charset="0"/>
                        </a:rPr>
                        <a:t>Übersetze</a:t>
                      </a:r>
                      <a:r>
                        <a:rPr lang="en-GB" sz="2000" b="0" dirty="0">
                          <a:solidFill>
                            <a:schemeClr val="accent1">
                              <a:lumMod val="50000"/>
                            </a:schemeClr>
                          </a:solidFill>
                          <a:latin typeface="Century Gothic" panose="020B0502020202020204" pitchFamily="34" charset="0"/>
                        </a:rPr>
                        <a:t> ‘hardly’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6905"/>
                  </a:ext>
                </a:extLst>
              </a:tr>
              <a:tr h="370840">
                <a:tc>
                  <a:txBody>
                    <a:bodyPr/>
                    <a:lstStyle/>
                    <a:p>
                      <a:r>
                        <a:rPr lang="en-GB" sz="2000" b="0" dirty="0">
                          <a:solidFill>
                            <a:schemeClr val="accent1">
                              <a:lumMod val="50000"/>
                            </a:schemeClr>
                          </a:solidFill>
                          <a:latin typeface="Century Gothic" panose="020B0502020202020204" pitchFamily="34" charset="0"/>
                        </a:rPr>
                        <a:t>G. </a:t>
                      </a:r>
                      <a:r>
                        <a:rPr lang="en-GB" sz="2000" b="0" dirty="0" err="1">
                          <a:solidFill>
                            <a:schemeClr val="accent1">
                              <a:lumMod val="50000"/>
                            </a:schemeClr>
                          </a:solidFill>
                          <a:latin typeface="Century Gothic" panose="020B0502020202020204" pitchFamily="34" charset="0"/>
                        </a:rPr>
                        <a:t>Übersetze</a:t>
                      </a:r>
                      <a:r>
                        <a:rPr lang="en-GB" sz="2000" b="0" dirty="0">
                          <a:solidFill>
                            <a:schemeClr val="accent1">
                              <a:lumMod val="50000"/>
                            </a:schemeClr>
                          </a:solidFill>
                          <a:latin typeface="Century Gothic" panose="020B0502020202020204" pitchFamily="34" charset="0"/>
                        </a:rPr>
                        <a:t> ‘to wish’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7953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latin typeface="Century Gothic" panose="020B0502020202020204" pitchFamily="34" charset="0"/>
                        </a:rPr>
                        <a:t>H. </a:t>
                      </a:r>
                      <a:r>
                        <a:rPr lang="en-GB" sz="2000" b="0" dirty="0" err="1">
                          <a:solidFill>
                            <a:schemeClr val="accent1">
                              <a:lumMod val="50000"/>
                            </a:schemeClr>
                          </a:solidFill>
                          <a:latin typeface="Century Gothic" panose="020B0502020202020204" pitchFamily="34" charset="0"/>
                        </a:rPr>
                        <a:t>Schreiben</a:t>
                      </a:r>
                      <a:r>
                        <a:rPr lang="en-GB" sz="2000" b="0" dirty="0">
                          <a:solidFill>
                            <a:schemeClr val="accent1">
                              <a:lumMod val="50000"/>
                            </a:schemeClr>
                          </a:solidFill>
                          <a:latin typeface="Century Gothic" panose="020B0502020202020204" pitchFamily="34" charset="0"/>
                        </a:rPr>
                        <a:t>, </a:t>
                      </a:r>
                      <a:r>
                        <a:rPr lang="en-GB" sz="2000" b="0" dirty="0" err="1">
                          <a:solidFill>
                            <a:schemeClr val="accent1">
                              <a:lumMod val="50000"/>
                            </a:schemeClr>
                          </a:solidFill>
                          <a:latin typeface="Century Gothic" panose="020B0502020202020204" pitchFamily="34" charset="0"/>
                        </a:rPr>
                        <a:t>sprechen</a:t>
                      </a:r>
                      <a:r>
                        <a:rPr lang="en-GB" sz="2000" b="0" dirty="0">
                          <a:solidFill>
                            <a:schemeClr val="accent1">
                              <a:lumMod val="50000"/>
                            </a:schemeClr>
                          </a:solidFill>
                          <a:latin typeface="Century Gothic" panose="020B0502020202020204" pitchFamily="34" charset="0"/>
                        </a:rPr>
                        <a:t>, </a:t>
                      </a:r>
                      <a:r>
                        <a:rPr lang="en-GB" sz="2000" b="0" dirty="0" err="1">
                          <a:solidFill>
                            <a:schemeClr val="accent1">
                              <a:lumMod val="50000"/>
                            </a:schemeClr>
                          </a:solidFill>
                          <a:latin typeface="Century Gothic" panose="020B0502020202020204" pitchFamily="34" charset="0"/>
                        </a:rPr>
                        <a:t>lesen</a:t>
                      </a:r>
                      <a:r>
                        <a:rPr lang="en-GB" sz="2000" b="0" dirty="0">
                          <a:solidFill>
                            <a:schemeClr val="accent1">
                              <a:lumMod val="50000"/>
                            </a:schemeClr>
                          </a:solidFill>
                          <a:latin typeface="Century Gothic" panose="020B0502020202020204" pitchFamily="34" charset="0"/>
                        </a:rPr>
                        <a:t>, und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352797"/>
                  </a:ext>
                </a:extLst>
              </a:tr>
              <a:tr h="370840">
                <a:tc>
                  <a:txBody>
                    <a:bodyPr/>
                    <a:lstStyle/>
                    <a:p>
                      <a:r>
                        <a:rPr lang="en-GB" sz="2000" b="0" dirty="0">
                          <a:solidFill>
                            <a:schemeClr val="accent1">
                              <a:lumMod val="50000"/>
                            </a:schemeClr>
                          </a:solidFill>
                          <a:latin typeface="Century Gothic" panose="020B0502020202020204" pitchFamily="34" charset="0"/>
                        </a:rPr>
                        <a:t>I.</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Nicht</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selten</a:t>
                      </a:r>
                      <a:endParaRPr lang="en-GB" sz="20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700870"/>
                  </a:ext>
                </a:extLst>
              </a:tr>
              <a:tr h="370840">
                <a:tc>
                  <a:txBody>
                    <a:bodyPr/>
                    <a:lstStyle/>
                    <a:p>
                      <a:r>
                        <a:rPr lang="en-GB" sz="2000" b="0" dirty="0">
                          <a:solidFill>
                            <a:schemeClr val="accent1">
                              <a:lumMod val="50000"/>
                            </a:schemeClr>
                          </a:solidFill>
                          <a:latin typeface="Century Gothic" panose="020B0502020202020204" pitchFamily="34" charset="0"/>
                        </a:rPr>
                        <a:t>J. Wo?</a:t>
                      </a:r>
                      <a:endParaRPr lang="en-GB" sz="2000" b="0" dirty="0">
                        <a:solidFill>
                          <a:schemeClr val="accent1">
                            <a:lumMod val="50000"/>
                          </a:schemeClr>
                        </a:solidFill>
                        <a:highlight>
                          <a:srgbClr val="FFFF00"/>
                        </a:highlight>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6715152"/>
                  </a:ext>
                </a:extLst>
              </a:tr>
              <a:tr h="370840">
                <a:tc>
                  <a:txBody>
                    <a:bodyPr/>
                    <a:lstStyle/>
                    <a:p>
                      <a:r>
                        <a:rPr lang="en-GB" sz="2000" b="0" dirty="0">
                          <a:solidFill>
                            <a:schemeClr val="accent1">
                              <a:lumMod val="50000"/>
                            </a:schemeClr>
                          </a:solidFill>
                          <a:latin typeface="Century Gothic" panose="020B0502020202020204" pitchFamily="34" charset="0"/>
                        </a:rPr>
                        <a:t>K. </a:t>
                      </a:r>
                      <a:r>
                        <a:rPr lang="en-GB" sz="2000" b="0" dirty="0" err="1">
                          <a:solidFill>
                            <a:schemeClr val="accent1">
                              <a:lumMod val="50000"/>
                            </a:schemeClr>
                          </a:solidFill>
                          <a:latin typeface="Century Gothic" panose="020B0502020202020204" pitchFamily="34" charset="0"/>
                        </a:rPr>
                        <a:t>Ehm</a:t>
                      </a:r>
                      <a:r>
                        <a:rPr lang="en-GB" sz="2000" b="0" dirty="0">
                          <a:solidFill>
                            <a:schemeClr val="accent1">
                              <a:lumMod val="50000"/>
                            </a:schemeClr>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344852"/>
                  </a:ext>
                </a:extLst>
              </a:tr>
            </a:tbl>
          </a:graphicData>
        </a:graphic>
      </p:graphicFrame>
      <p:sp>
        <p:nvSpPr>
          <p:cNvPr id="8" name="Rectangle 7"/>
          <p:cNvSpPr/>
          <p:nvPr/>
        </p:nvSpPr>
        <p:spPr>
          <a:xfrm>
            <a:off x="9285161" y="162452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Down Arrow 8"/>
          <p:cNvSpPr/>
          <p:nvPr/>
        </p:nvSpPr>
        <p:spPr>
          <a:xfrm>
            <a:off x="9218673" y="804110"/>
            <a:ext cx="386946" cy="628650"/>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10" name="Graphic 2" descr="Cat">
            <a:extLst>
              <a:ext uri="{FF2B5EF4-FFF2-40B4-BE49-F238E27FC236}">
                <a16:creationId xmlns:a16="http://schemas.microsoft.com/office/drawing/2014/main" id="{84BDD1E1-BC86-C440-ACD7-D2AAFD35BA1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06169" y="2810470"/>
            <a:ext cx="342900" cy="342900"/>
          </a:xfrm>
          <a:prstGeom prst="rect">
            <a:avLst/>
          </a:prstGeom>
        </p:spPr>
      </p:pic>
      <p:pic>
        <p:nvPicPr>
          <p:cNvPr id="11" name="Graphic 4" descr="Dog">
            <a:extLst>
              <a:ext uri="{FF2B5EF4-FFF2-40B4-BE49-F238E27FC236}">
                <a16:creationId xmlns:a16="http://schemas.microsoft.com/office/drawing/2014/main" id="{CA533070-4EC2-F543-BADE-B8EA1FB3ED2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0437" y="2686527"/>
            <a:ext cx="535622" cy="535622"/>
          </a:xfrm>
          <a:prstGeom prst="rect">
            <a:avLst/>
          </a:prstGeom>
        </p:spPr>
      </p:pic>
      <p:sp>
        <p:nvSpPr>
          <p:cNvPr id="12" name="Rectangle 11">
            <a:extLst>
              <a:ext uri="{FF2B5EF4-FFF2-40B4-BE49-F238E27FC236}">
                <a16:creationId xmlns:a16="http://schemas.microsoft.com/office/drawing/2014/main" id="{E20BB28D-F96D-B64D-B062-FEBD932962D3}"/>
              </a:ext>
            </a:extLst>
          </p:cNvPr>
          <p:cNvSpPr/>
          <p:nvPr/>
        </p:nvSpPr>
        <p:spPr>
          <a:xfrm>
            <a:off x="9281060" y="200503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249B0F5F-A0AC-B146-83A1-6EDF8B8ED3EC}"/>
              </a:ext>
            </a:extLst>
          </p:cNvPr>
          <p:cNvSpPr/>
          <p:nvPr/>
        </p:nvSpPr>
        <p:spPr>
          <a:xfrm>
            <a:off x="9281515" y="235783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520931D7-0E17-B943-89B8-BE858EC4AC21}"/>
              </a:ext>
            </a:extLst>
          </p:cNvPr>
          <p:cNvSpPr/>
          <p:nvPr/>
        </p:nvSpPr>
        <p:spPr>
          <a:xfrm>
            <a:off x="9299775" y="272581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E8A4A8E6-C0BE-FC48-8561-3D2FFCD403FD}"/>
              </a:ext>
            </a:extLst>
          </p:cNvPr>
          <p:cNvSpPr/>
          <p:nvPr/>
        </p:nvSpPr>
        <p:spPr>
          <a:xfrm>
            <a:off x="9290929" y="3123118"/>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E94ADB3-7045-D24E-9717-55F09180FCC0}"/>
              </a:ext>
            </a:extLst>
          </p:cNvPr>
          <p:cNvSpPr/>
          <p:nvPr/>
        </p:nvSpPr>
        <p:spPr>
          <a:xfrm>
            <a:off x="9290929" y="345640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E1F7C323-F068-A94D-A53E-19378F4856EB}"/>
              </a:ext>
            </a:extLst>
          </p:cNvPr>
          <p:cNvSpPr/>
          <p:nvPr/>
        </p:nvSpPr>
        <p:spPr>
          <a:xfrm>
            <a:off x="9263038" y="380975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30F1939B-47BD-BB48-9797-475814F92D9E}"/>
              </a:ext>
            </a:extLst>
          </p:cNvPr>
          <p:cNvSpPr/>
          <p:nvPr/>
        </p:nvSpPr>
        <p:spPr>
          <a:xfrm>
            <a:off x="9281516" y="423560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894E872B-9F82-B845-89FD-7081F93F9C9E}"/>
              </a:ext>
            </a:extLst>
          </p:cNvPr>
          <p:cNvSpPr/>
          <p:nvPr/>
        </p:nvSpPr>
        <p:spPr>
          <a:xfrm>
            <a:off x="9290930" y="4597620"/>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AFD1931F-69FF-9649-9BB8-A431C155CF72}"/>
              </a:ext>
            </a:extLst>
          </p:cNvPr>
          <p:cNvSpPr/>
          <p:nvPr/>
        </p:nvSpPr>
        <p:spPr>
          <a:xfrm>
            <a:off x="9281517" y="495963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FE54C2E1-5CAF-8246-BA5C-CB3E0222C407}"/>
              </a:ext>
            </a:extLst>
          </p:cNvPr>
          <p:cNvSpPr/>
          <p:nvPr/>
        </p:nvSpPr>
        <p:spPr>
          <a:xfrm>
            <a:off x="9281517" y="534014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2" name="Picture 21">
            <a:extLst>
              <a:ext uri="{FF2B5EF4-FFF2-40B4-BE49-F238E27FC236}">
                <a16:creationId xmlns:a16="http://schemas.microsoft.com/office/drawing/2014/main" id="{947A331A-A0F5-134B-848B-ACF5EF8D615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45696" y="5215741"/>
            <a:ext cx="536517" cy="511996"/>
          </a:xfrm>
          <a:prstGeom prst="rect">
            <a:avLst/>
          </a:prstGeom>
        </p:spPr>
      </p:pic>
      <p:sp>
        <p:nvSpPr>
          <p:cNvPr id="23" name="Rectangle 22">
            <a:extLst>
              <a:ext uri="{FF2B5EF4-FFF2-40B4-BE49-F238E27FC236}">
                <a16:creationId xmlns:a16="http://schemas.microsoft.com/office/drawing/2014/main" id="{9635C3BE-ABED-834C-9144-518D1F02AE80}"/>
              </a:ext>
            </a:extLst>
          </p:cNvPr>
          <p:cNvSpPr/>
          <p:nvPr/>
        </p:nvSpPr>
        <p:spPr>
          <a:xfrm>
            <a:off x="8264734" y="274374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A90A785F-517F-3046-AC57-E4208F79F0FF}"/>
              </a:ext>
            </a:extLst>
          </p:cNvPr>
          <p:cNvSpPr/>
          <p:nvPr/>
        </p:nvSpPr>
        <p:spPr>
          <a:xfrm>
            <a:off x="8642268" y="202824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5C83B1A8-72A7-A448-B969-768B1F68D07F}"/>
              </a:ext>
            </a:extLst>
          </p:cNvPr>
          <p:cNvSpPr/>
          <p:nvPr/>
        </p:nvSpPr>
        <p:spPr>
          <a:xfrm>
            <a:off x="8264734" y="202824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F61A4A9C-A6AD-4F4D-8D8D-97D37AE43849}"/>
              </a:ext>
            </a:extLst>
          </p:cNvPr>
          <p:cNvSpPr/>
          <p:nvPr/>
        </p:nvSpPr>
        <p:spPr>
          <a:xfrm>
            <a:off x="9995092" y="164887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2154A8CB-EDEE-1540-AEBE-E32E83E4F7C8}"/>
              </a:ext>
            </a:extLst>
          </p:cNvPr>
          <p:cNvSpPr/>
          <p:nvPr/>
        </p:nvSpPr>
        <p:spPr>
          <a:xfrm>
            <a:off x="8292983" y="159592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5F47A3B1-7992-7143-96A1-39A6BB54B449}"/>
              </a:ext>
            </a:extLst>
          </p:cNvPr>
          <p:cNvSpPr/>
          <p:nvPr/>
        </p:nvSpPr>
        <p:spPr>
          <a:xfrm>
            <a:off x="6563269" y="162452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AF44CFD5-6685-2B42-A797-D1604405B4F5}"/>
              </a:ext>
            </a:extLst>
          </p:cNvPr>
          <p:cNvSpPr/>
          <p:nvPr/>
        </p:nvSpPr>
        <p:spPr>
          <a:xfrm>
            <a:off x="5834743" y="162452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E6EB127F-C69D-2F44-9917-61B6BDFA5308}"/>
              </a:ext>
            </a:extLst>
          </p:cNvPr>
          <p:cNvSpPr/>
          <p:nvPr/>
        </p:nvSpPr>
        <p:spPr>
          <a:xfrm>
            <a:off x="9980249" y="312038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BC18ED41-A7EE-C745-807D-FE47B953E4C8}"/>
              </a:ext>
            </a:extLst>
          </p:cNvPr>
          <p:cNvSpPr/>
          <p:nvPr/>
        </p:nvSpPr>
        <p:spPr>
          <a:xfrm>
            <a:off x="8606684" y="309409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A0CCAD71-448D-A441-BE7B-748B1772958E}"/>
              </a:ext>
            </a:extLst>
          </p:cNvPr>
          <p:cNvSpPr/>
          <p:nvPr/>
        </p:nvSpPr>
        <p:spPr>
          <a:xfrm>
            <a:off x="9980249" y="273406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C8F7E4AF-F4E2-9345-BB5D-26A60B024A9B}"/>
              </a:ext>
            </a:extLst>
          </p:cNvPr>
          <p:cNvSpPr/>
          <p:nvPr/>
        </p:nvSpPr>
        <p:spPr>
          <a:xfrm>
            <a:off x="10673339" y="273406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15994D69-8CFC-2E4D-9EB3-136401FC69F0}"/>
              </a:ext>
            </a:extLst>
          </p:cNvPr>
          <p:cNvSpPr/>
          <p:nvPr/>
        </p:nvSpPr>
        <p:spPr>
          <a:xfrm>
            <a:off x="8606685" y="274374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F8FB36D9-A802-1B47-85F6-DF878D76D72C}"/>
              </a:ext>
            </a:extLst>
          </p:cNvPr>
          <p:cNvSpPr/>
          <p:nvPr/>
        </p:nvSpPr>
        <p:spPr>
          <a:xfrm>
            <a:off x="5334897" y="534014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57B9F6F3-1567-DC4C-86C1-E62865E48C1B}"/>
              </a:ext>
            </a:extLst>
          </p:cNvPr>
          <p:cNvSpPr/>
          <p:nvPr/>
        </p:nvSpPr>
        <p:spPr>
          <a:xfrm>
            <a:off x="10673338" y="495963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3277271D-6C45-8242-A36C-6CD18245166A}"/>
              </a:ext>
            </a:extLst>
          </p:cNvPr>
          <p:cNvSpPr/>
          <p:nvPr/>
        </p:nvSpPr>
        <p:spPr>
          <a:xfrm>
            <a:off x="9605619" y="423560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376A396-959E-CC47-B46D-BDC9420EC2C0}"/>
              </a:ext>
            </a:extLst>
          </p:cNvPr>
          <p:cNvSpPr/>
          <p:nvPr/>
        </p:nvSpPr>
        <p:spPr>
          <a:xfrm>
            <a:off x="8598525" y="382709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8C5987C1-531C-0340-9970-FBCDA958DE9B}"/>
              </a:ext>
            </a:extLst>
          </p:cNvPr>
          <p:cNvSpPr/>
          <p:nvPr/>
        </p:nvSpPr>
        <p:spPr>
          <a:xfrm>
            <a:off x="8264733" y="382709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9B3942E9-EBA9-ED40-AF47-D8A33178B9C5}"/>
              </a:ext>
            </a:extLst>
          </p:cNvPr>
          <p:cNvSpPr/>
          <p:nvPr/>
        </p:nvSpPr>
        <p:spPr>
          <a:xfrm>
            <a:off x="6895990" y="534411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149248C7-FB5E-0544-AAAF-3AD986E9FC63}"/>
              </a:ext>
            </a:extLst>
          </p:cNvPr>
          <p:cNvSpPr/>
          <p:nvPr/>
        </p:nvSpPr>
        <p:spPr>
          <a:xfrm>
            <a:off x="7547791" y="534014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E1F7C323-F068-A94D-A53E-19378F4856EB}"/>
              </a:ext>
            </a:extLst>
          </p:cNvPr>
          <p:cNvSpPr/>
          <p:nvPr/>
        </p:nvSpPr>
        <p:spPr>
          <a:xfrm>
            <a:off x="9619400" y="383070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E1F7C323-F068-A94D-A53E-19378F4856EB}"/>
              </a:ext>
            </a:extLst>
          </p:cNvPr>
          <p:cNvSpPr/>
          <p:nvPr/>
        </p:nvSpPr>
        <p:spPr>
          <a:xfrm>
            <a:off x="9978712" y="383682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50153" y="193337"/>
            <a:ext cx="10515600" cy="1325563"/>
          </a:xfrm>
        </p:spPr>
        <p:txBody>
          <a:bodyPr/>
          <a:lstStyle/>
          <a:p>
            <a:r>
              <a:rPr lang="en-GB" b="1">
                <a:solidFill>
                  <a:schemeClr val="bg1"/>
                </a:solidFill>
              </a:rPr>
              <a:t>Vokabeln</a:t>
            </a:r>
            <a:br>
              <a:rPr lang="en-GB" b="1">
                <a:solidFill>
                  <a:schemeClr val="bg1"/>
                </a:solidFill>
              </a:rPr>
            </a:br>
            <a:endParaRPr lang="en-GB"/>
          </a:p>
        </p:txBody>
      </p:sp>
    </p:spTree>
    <p:extLst>
      <p:ext uri="{BB962C8B-B14F-4D97-AF65-F5344CB8AC3E}">
        <p14:creationId xmlns:p14="http://schemas.microsoft.com/office/powerpoint/2010/main" val="318355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9"/>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2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3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35"/>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4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41"/>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483D7EB9-C2AA-4190-98DE-925F861600E9}"/>
              </a:ext>
            </a:extLst>
          </p:cNvPr>
          <p:cNvSpPr/>
          <p:nvPr/>
        </p:nvSpPr>
        <p:spPr>
          <a:xfrm>
            <a:off x="9546418" y="152870"/>
            <a:ext cx="246063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F0302020204030204"/>
                <a:ea typeface="+mn-ea"/>
                <a:cs typeface="+mn-cs"/>
              </a:rPr>
              <a:t>lesen</a:t>
            </a: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4" name="Table 3"/>
          <p:cNvGraphicFramePr>
            <a:graphicFrameLocks noGrp="1"/>
          </p:cNvGraphicFramePr>
          <p:nvPr/>
        </p:nvGraphicFramePr>
        <p:xfrm>
          <a:off x="5467576" y="1568863"/>
          <a:ext cx="6539477" cy="4079240"/>
        </p:xfrm>
        <a:graphic>
          <a:graphicData uri="http://schemas.openxmlformats.org/drawingml/2006/table">
            <a:tbl>
              <a:tblPr firstRow="1" bandRow="1">
                <a:tableStyleId>{5C22544A-7EE6-4342-B048-85BDC9FD1C3A}</a:tableStyleId>
              </a:tblPr>
              <a:tblGrid>
                <a:gridCol w="344183">
                  <a:extLst>
                    <a:ext uri="{9D8B030D-6E8A-4147-A177-3AD203B41FA5}">
                      <a16:colId xmlns:a16="http://schemas.microsoft.com/office/drawing/2014/main" val="263268012"/>
                    </a:ext>
                  </a:extLst>
                </a:gridCol>
                <a:gridCol w="344183">
                  <a:extLst>
                    <a:ext uri="{9D8B030D-6E8A-4147-A177-3AD203B41FA5}">
                      <a16:colId xmlns:a16="http://schemas.microsoft.com/office/drawing/2014/main" val="1957082805"/>
                    </a:ext>
                  </a:extLst>
                </a:gridCol>
                <a:gridCol w="344183">
                  <a:extLst>
                    <a:ext uri="{9D8B030D-6E8A-4147-A177-3AD203B41FA5}">
                      <a16:colId xmlns:a16="http://schemas.microsoft.com/office/drawing/2014/main" val="2298253624"/>
                    </a:ext>
                  </a:extLst>
                </a:gridCol>
                <a:gridCol w="344183">
                  <a:extLst>
                    <a:ext uri="{9D8B030D-6E8A-4147-A177-3AD203B41FA5}">
                      <a16:colId xmlns:a16="http://schemas.microsoft.com/office/drawing/2014/main" val="4294540399"/>
                    </a:ext>
                  </a:extLst>
                </a:gridCol>
                <a:gridCol w="344183">
                  <a:extLst>
                    <a:ext uri="{9D8B030D-6E8A-4147-A177-3AD203B41FA5}">
                      <a16:colId xmlns:a16="http://schemas.microsoft.com/office/drawing/2014/main" val="3126897042"/>
                    </a:ext>
                  </a:extLst>
                </a:gridCol>
                <a:gridCol w="344183">
                  <a:extLst>
                    <a:ext uri="{9D8B030D-6E8A-4147-A177-3AD203B41FA5}">
                      <a16:colId xmlns:a16="http://schemas.microsoft.com/office/drawing/2014/main" val="1207600796"/>
                    </a:ext>
                  </a:extLst>
                </a:gridCol>
                <a:gridCol w="344183">
                  <a:extLst>
                    <a:ext uri="{9D8B030D-6E8A-4147-A177-3AD203B41FA5}">
                      <a16:colId xmlns:a16="http://schemas.microsoft.com/office/drawing/2014/main" val="3305774512"/>
                    </a:ext>
                  </a:extLst>
                </a:gridCol>
                <a:gridCol w="344183">
                  <a:extLst>
                    <a:ext uri="{9D8B030D-6E8A-4147-A177-3AD203B41FA5}">
                      <a16:colId xmlns:a16="http://schemas.microsoft.com/office/drawing/2014/main" val="1078327919"/>
                    </a:ext>
                  </a:extLst>
                </a:gridCol>
                <a:gridCol w="344183">
                  <a:extLst>
                    <a:ext uri="{9D8B030D-6E8A-4147-A177-3AD203B41FA5}">
                      <a16:colId xmlns:a16="http://schemas.microsoft.com/office/drawing/2014/main" val="2951137329"/>
                    </a:ext>
                  </a:extLst>
                </a:gridCol>
                <a:gridCol w="344183">
                  <a:extLst>
                    <a:ext uri="{9D8B030D-6E8A-4147-A177-3AD203B41FA5}">
                      <a16:colId xmlns:a16="http://schemas.microsoft.com/office/drawing/2014/main" val="4187961833"/>
                    </a:ext>
                  </a:extLst>
                </a:gridCol>
                <a:gridCol w="344183">
                  <a:extLst>
                    <a:ext uri="{9D8B030D-6E8A-4147-A177-3AD203B41FA5}">
                      <a16:colId xmlns:a16="http://schemas.microsoft.com/office/drawing/2014/main" val="2281195132"/>
                    </a:ext>
                  </a:extLst>
                </a:gridCol>
                <a:gridCol w="344183">
                  <a:extLst>
                    <a:ext uri="{9D8B030D-6E8A-4147-A177-3AD203B41FA5}">
                      <a16:colId xmlns:a16="http://schemas.microsoft.com/office/drawing/2014/main" val="1898360713"/>
                    </a:ext>
                  </a:extLst>
                </a:gridCol>
                <a:gridCol w="344183">
                  <a:extLst>
                    <a:ext uri="{9D8B030D-6E8A-4147-A177-3AD203B41FA5}">
                      <a16:colId xmlns:a16="http://schemas.microsoft.com/office/drawing/2014/main" val="447930653"/>
                    </a:ext>
                  </a:extLst>
                </a:gridCol>
                <a:gridCol w="344183">
                  <a:extLst>
                    <a:ext uri="{9D8B030D-6E8A-4147-A177-3AD203B41FA5}">
                      <a16:colId xmlns:a16="http://schemas.microsoft.com/office/drawing/2014/main" val="36163679"/>
                    </a:ext>
                  </a:extLst>
                </a:gridCol>
                <a:gridCol w="344183">
                  <a:extLst>
                    <a:ext uri="{9D8B030D-6E8A-4147-A177-3AD203B41FA5}">
                      <a16:colId xmlns:a16="http://schemas.microsoft.com/office/drawing/2014/main" val="879613253"/>
                    </a:ext>
                  </a:extLst>
                </a:gridCol>
                <a:gridCol w="344183">
                  <a:extLst>
                    <a:ext uri="{9D8B030D-6E8A-4147-A177-3AD203B41FA5}">
                      <a16:colId xmlns:a16="http://schemas.microsoft.com/office/drawing/2014/main" val="3833201954"/>
                    </a:ext>
                  </a:extLst>
                </a:gridCol>
                <a:gridCol w="344183">
                  <a:extLst>
                    <a:ext uri="{9D8B030D-6E8A-4147-A177-3AD203B41FA5}">
                      <a16:colId xmlns:a16="http://schemas.microsoft.com/office/drawing/2014/main" val="2635866267"/>
                    </a:ext>
                  </a:extLst>
                </a:gridCol>
                <a:gridCol w="344183">
                  <a:extLst>
                    <a:ext uri="{9D8B030D-6E8A-4147-A177-3AD203B41FA5}">
                      <a16:colId xmlns:a16="http://schemas.microsoft.com/office/drawing/2014/main" val="3714715184"/>
                    </a:ext>
                  </a:extLst>
                </a:gridCol>
                <a:gridCol w="344183">
                  <a:extLst>
                    <a:ext uri="{9D8B030D-6E8A-4147-A177-3AD203B41FA5}">
                      <a16:colId xmlns:a16="http://schemas.microsoft.com/office/drawing/2014/main" val="977521360"/>
                    </a:ext>
                  </a:extLst>
                </a:gridCol>
              </a:tblGrid>
              <a:tr h="370840">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2"/>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2626832"/>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F</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4787418"/>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9530721"/>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2"/>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143554"/>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73759"/>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4761285"/>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6395612"/>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err="1">
                          <a:solidFill>
                            <a:schemeClr val="accent1">
                              <a:lumMod val="50000"/>
                            </a:schemeClr>
                          </a:solidFill>
                        </a:rPr>
                        <a:t>Ö</a:t>
                      </a: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3151360"/>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3322507"/>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0207952"/>
                  </a:ext>
                </a:extLst>
              </a:tr>
              <a:tr h="370840">
                <a:tc>
                  <a:txBody>
                    <a:bodyPr/>
                    <a:lstStyle/>
                    <a:p>
                      <a:pPr algn="ctr"/>
                      <a:r>
                        <a:rPr lang="en-GB" b="1" dirty="0">
                          <a:solidFill>
                            <a:schemeClr val="accent1">
                              <a:lumMod val="50000"/>
                            </a:schemeClr>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6523839"/>
                  </a:ext>
                </a:extLst>
              </a:tr>
            </a:tbl>
          </a:graphicData>
        </a:graphic>
      </p:graphicFrame>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349"/>
            <a:ext cx="6807200" cy="869950"/>
          </a:xfrm>
          <a:prstGeom prst="rect">
            <a:avLst/>
          </a:prstGeom>
        </p:spPr>
      </p:pic>
      <p:sp>
        <p:nvSpPr>
          <p:cNvPr id="6" name="Title 3"/>
          <p:cNvSpPr txBox="1">
            <a:spLocks/>
          </p:cNvSpPr>
          <p:nvPr/>
        </p:nvSpPr>
        <p:spPr>
          <a:xfrm>
            <a:off x="0" y="199865"/>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 name="Rectangle 6"/>
          <p:cNvSpPr/>
          <p:nvPr/>
        </p:nvSpPr>
        <p:spPr>
          <a:xfrm>
            <a:off x="9637077" y="163888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Down Arrow 7"/>
          <p:cNvSpPr/>
          <p:nvPr/>
        </p:nvSpPr>
        <p:spPr>
          <a:xfrm>
            <a:off x="9218673" y="804110"/>
            <a:ext cx="386946" cy="628650"/>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9" name="Rectangle 8">
            <a:extLst>
              <a:ext uri="{FF2B5EF4-FFF2-40B4-BE49-F238E27FC236}">
                <a16:creationId xmlns:a16="http://schemas.microsoft.com/office/drawing/2014/main" id="{E20BB28D-F96D-B64D-B062-FEBD932962D3}"/>
              </a:ext>
            </a:extLst>
          </p:cNvPr>
          <p:cNvSpPr/>
          <p:nvPr/>
        </p:nvSpPr>
        <p:spPr>
          <a:xfrm>
            <a:off x="9281060" y="200503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249B0F5F-A0AC-B146-83A1-6EDF8B8ED3EC}"/>
              </a:ext>
            </a:extLst>
          </p:cNvPr>
          <p:cNvSpPr/>
          <p:nvPr/>
        </p:nvSpPr>
        <p:spPr>
          <a:xfrm>
            <a:off x="9281515" y="235783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520931D7-0E17-B943-89B8-BE858EC4AC21}"/>
              </a:ext>
            </a:extLst>
          </p:cNvPr>
          <p:cNvSpPr/>
          <p:nvPr/>
        </p:nvSpPr>
        <p:spPr>
          <a:xfrm>
            <a:off x="9637077" y="273406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E8A4A8E6-C0BE-FC48-8561-3D2FFCD403FD}"/>
              </a:ext>
            </a:extLst>
          </p:cNvPr>
          <p:cNvSpPr/>
          <p:nvPr/>
        </p:nvSpPr>
        <p:spPr>
          <a:xfrm>
            <a:off x="9290929" y="3123118"/>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2E94ADB3-7045-D24E-9717-55F09180FCC0}"/>
              </a:ext>
            </a:extLst>
          </p:cNvPr>
          <p:cNvSpPr/>
          <p:nvPr/>
        </p:nvSpPr>
        <p:spPr>
          <a:xfrm>
            <a:off x="9290929" y="345640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E1F7C323-F068-A94D-A53E-19378F4856EB}"/>
              </a:ext>
            </a:extLst>
          </p:cNvPr>
          <p:cNvSpPr/>
          <p:nvPr/>
        </p:nvSpPr>
        <p:spPr>
          <a:xfrm>
            <a:off x="9301450" y="383461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30F1939B-47BD-BB48-9797-475814F92D9E}"/>
              </a:ext>
            </a:extLst>
          </p:cNvPr>
          <p:cNvSpPr/>
          <p:nvPr/>
        </p:nvSpPr>
        <p:spPr>
          <a:xfrm>
            <a:off x="9995092" y="421653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894E872B-9F82-B845-89FD-7081F93F9C9E}"/>
              </a:ext>
            </a:extLst>
          </p:cNvPr>
          <p:cNvSpPr/>
          <p:nvPr/>
        </p:nvSpPr>
        <p:spPr>
          <a:xfrm>
            <a:off x="9290930" y="4597620"/>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AFD1931F-69FF-9649-9BB8-A431C155CF72}"/>
              </a:ext>
            </a:extLst>
          </p:cNvPr>
          <p:cNvSpPr/>
          <p:nvPr/>
        </p:nvSpPr>
        <p:spPr>
          <a:xfrm>
            <a:off x="9281517" y="495963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FE54C2E1-5CAF-8246-BA5C-CB3E0222C407}"/>
              </a:ext>
            </a:extLst>
          </p:cNvPr>
          <p:cNvSpPr/>
          <p:nvPr/>
        </p:nvSpPr>
        <p:spPr>
          <a:xfrm>
            <a:off x="9281517" y="534014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9635C3BE-ABED-834C-9144-518D1F02AE80}"/>
              </a:ext>
            </a:extLst>
          </p:cNvPr>
          <p:cNvSpPr/>
          <p:nvPr/>
        </p:nvSpPr>
        <p:spPr>
          <a:xfrm>
            <a:off x="8264734" y="274374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A90A785F-517F-3046-AC57-E4208F79F0FF}"/>
              </a:ext>
            </a:extLst>
          </p:cNvPr>
          <p:cNvSpPr/>
          <p:nvPr/>
        </p:nvSpPr>
        <p:spPr>
          <a:xfrm>
            <a:off x="8642268" y="202824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5C83B1A8-72A7-A448-B969-768B1F68D07F}"/>
              </a:ext>
            </a:extLst>
          </p:cNvPr>
          <p:cNvSpPr/>
          <p:nvPr/>
        </p:nvSpPr>
        <p:spPr>
          <a:xfrm>
            <a:off x="8264734" y="202824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F61A4A9C-A6AD-4F4D-8D8D-97D37AE43849}"/>
              </a:ext>
            </a:extLst>
          </p:cNvPr>
          <p:cNvSpPr/>
          <p:nvPr/>
        </p:nvSpPr>
        <p:spPr>
          <a:xfrm>
            <a:off x="9995092" y="164887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2154A8CB-EDEE-1540-AEBE-E32E83E4F7C8}"/>
              </a:ext>
            </a:extLst>
          </p:cNvPr>
          <p:cNvSpPr/>
          <p:nvPr/>
        </p:nvSpPr>
        <p:spPr>
          <a:xfrm>
            <a:off x="8292983" y="159592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5F47A3B1-7992-7143-96A1-39A6BB54B449}"/>
              </a:ext>
            </a:extLst>
          </p:cNvPr>
          <p:cNvSpPr/>
          <p:nvPr/>
        </p:nvSpPr>
        <p:spPr>
          <a:xfrm>
            <a:off x="6563269" y="162452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AF44CFD5-6685-2B42-A797-D1604405B4F5}"/>
              </a:ext>
            </a:extLst>
          </p:cNvPr>
          <p:cNvSpPr/>
          <p:nvPr/>
        </p:nvSpPr>
        <p:spPr>
          <a:xfrm>
            <a:off x="5834743" y="162452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E6EB127F-C69D-2F44-9917-61B6BDFA5308}"/>
              </a:ext>
            </a:extLst>
          </p:cNvPr>
          <p:cNvSpPr/>
          <p:nvPr/>
        </p:nvSpPr>
        <p:spPr>
          <a:xfrm>
            <a:off x="10356140" y="3130994"/>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BC18ED41-A7EE-C745-807D-FE47B953E4C8}"/>
              </a:ext>
            </a:extLst>
          </p:cNvPr>
          <p:cNvSpPr/>
          <p:nvPr/>
        </p:nvSpPr>
        <p:spPr>
          <a:xfrm>
            <a:off x="8606684" y="309409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A0CCAD71-448D-A441-BE7B-748B1772958E}"/>
              </a:ext>
            </a:extLst>
          </p:cNvPr>
          <p:cNvSpPr/>
          <p:nvPr/>
        </p:nvSpPr>
        <p:spPr>
          <a:xfrm>
            <a:off x="9980249" y="273406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C8F7E4AF-F4E2-9345-BB5D-26A60B024A9B}"/>
              </a:ext>
            </a:extLst>
          </p:cNvPr>
          <p:cNvSpPr/>
          <p:nvPr/>
        </p:nvSpPr>
        <p:spPr>
          <a:xfrm>
            <a:off x="10673339" y="273406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15994D69-8CFC-2E4D-9EB3-136401FC69F0}"/>
              </a:ext>
            </a:extLst>
          </p:cNvPr>
          <p:cNvSpPr/>
          <p:nvPr/>
        </p:nvSpPr>
        <p:spPr>
          <a:xfrm>
            <a:off x="8606685" y="274374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F8FB36D9-A802-1B47-85F6-DF878D76D72C}"/>
              </a:ext>
            </a:extLst>
          </p:cNvPr>
          <p:cNvSpPr/>
          <p:nvPr/>
        </p:nvSpPr>
        <p:spPr>
          <a:xfrm>
            <a:off x="5878286" y="534014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57B9F6F3-1567-DC4C-86C1-E62865E48C1B}"/>
              </a:ext>
            </a:extLst>
          </p:cNvPr>
          <p:cNvSpPr/>
          <p:nvPr/>
        </p:nvSpPr>
        <p:spPr>
          <a:xfrm>
            <a:off x="10673338" y="495963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3277271D-6C45-8242-A36C-6CD18245166A}"/>
              </a:ext>
            </a:extLst>
          </p:cNvPr>
          <p:cNvSpPr/>
          <p:nvPr/>
        </p:nvSpPr>
        <p:spPr>
          <a:xfrm>
            <a:off x="9627552" y="421653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A376A396-959E-CC47-B46D-BDC9420EC2C0}"/>
              </a:ext>
            </a:extLst>
          </p:cNvPr>
          <p:cNvSpPr/>
          <p:nvPr/>
        </p:nvSpPr>
        <p:spPr>
          <a:xfrm>
            <a:off x="8929608" y="383461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8C5987C1-531C-0340-9970-FBCDA958DE9B}"/>
              </a:ext>
            </a:extLst>
          </p:cNvPr>
          <p:cNvSpPr/>
          <p:nvPr/>
        </p:nvSpPr>
        <p:spPr>
          <a:xfrm>
            <a:off x="8254600" y="385773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9B3942E9-EBA9-ED40-AF47-D8A33178B9C5}"/>
              </a:ext>
            </a:extLst>
          </p:cNvPr>
          <p:cNvSpPr/>
          <p:nvPr/>
        </p:nvSpPr>
        <p:spPr>
          <a:xfrm>
            <a:off x="7228095" y="533961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149248C7-FB5E-0544-AAAF-3AD986E9FC63}"/>
              </a:ext>
            </a:extLst>
          </p:cNvPr>
          <p:cNvSpPr/>
          <p:nvPr/>
        </p:nvSpPr>
        <p:spPr>
          <a:xfrm>
            <a:off x="7547791" y="534014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7E3BB3BC-11AD-5A4E-A7A6-88DD34B92D39}"/>
              </a:ext>
            </a:extLst>
          </p:cNvPr>
          <p:cNvSpPr/>
          <p:nvPr/>
        </p:nvSpPr>
        <p:spPr>
          <a:xfrm>
            <a:off x="10673338" y="421653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B733722C-8C4B-054F-BCCB-81136037D5D6}"/>
              </a:ext>
            </a:extLst>
          </p:cNvPr>
          <p:cNvSpPr/>
          <p:nvPr/>
        </p:nvSpPr>
        <p:spPr>
          <a:xfrm>
            <a:off x="10332239" y="422903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18471AA6-641C-5648-A9D7-97854EB5BB05}"/>
              </a:ext>
            </a:extLst>
          </p:cNvPr>
          <p:cNvSpPr/>
          <p:nvPr/>
        </p:nvSpPr>
        <p:spPr>
          <a:xfrm>
            <a:off x="8957416" y="459706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8A06C198-23CB-764C-A19E-2A02B774F171}"/>
              </a:ext>
            </a:extLst>
          </p:cNvPr>
          <p:cNvSpPr/>
          <p:nvPr/>
        </p:nvSpPr>
        <p:spPr>
          <a:xfrm>
            <a:off x="11053084" y="495963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4EE815C4-2539-C04A-9731-87F787C7D0F4}"/>
              </a:ext>
            </a:extLst>
          </p:cNvPr>
          <p:cNvSpPr/>
          <p:nvPr/>
        </p:nvSpPr>
        <p:spPr>
          <a:xfrm>
            <a:off x="9605642" y="495963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1CAA5E47-39E7-5445-9C2D-19F1240189B2}"/>
              </a:ext>
            </a:extLst>
          </p:cNvPr>
          <p:cNvSpPr/>
          <p:nvPr/>
        </p:nvSpPr>
        <p:spPr>
          <a:xfrm>
            <a:off x="8929609" y="533961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6BA302DE-EE86-674A-92B0-7B4F1D58C97E}"/>
              </a:ext>
            </a:extLst>
          </p:cNvPr>
          <p:cNvSpPr/>
          <p:nvPr/>
        </p:nvSpPr>
        <p:spPr>
          <a:xfrm>
            <a:off x="7941233" y="533961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6ED1BF74-94E8-584B-A801-5CDE17C7BDF0}"/>
              </a:ext>
            </a:extLst>
          </p:cNvPr>
          <p:cNvSpPr/>
          <p:nvPr/>
        </p:nvSpPr>
        <p:spPr>
          <a:xfrm>
            <a:off x="6207507" y="533961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49A89068-CE86-7044-8F5B-DEA14EA148B4}"/>
              </a:ext>
            </a:extLst>
          </p:cNvPr>
          <p:cNvSpPr/>
          <p:nvPr/>
        </p:nvSpPr>
        <p:spPr>
          <a:xfrm>
            <a:off x="8946269" y="3092064"/>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A2ACA840-52C9-7C4D-B6AF-1B57DEB02E29}"/>
              </a:ext>
            </a:extLst>
          </p:cNvPr>
          <p:cNvSpPr/>
          <p:nvPr/>
        </p:nvSpPr>
        <p:spPr>
          <a:xfrm>
            <a:off x="8264734" y="3092064"/>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6034B065-E7C1-0F4E-8C70-C464D4461E47}"/>
              </a:ext>
            </a:extLst>
          </p:cNvPr>
          <p:cNvSpPr/>
          <p:nvPr/>
        </p:nvSpPr>
        <p:spPr>
          <a:xfrm>
            <a:off x="9980248" y="345289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7B796382-475B-0642-8A5A-F5A5C330D7B1}"/>
              </a:ext>
            </a:extLst>
          </p:cNvPr>
          <p:cNvSpPr/>
          <p:nvPr/>
        </p:nvSpPr>
        <p:spPr>
          <a:xfrm>
            <a:off x="9637077" y="347880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53B4D111-0D10-DA4D-90CB-09E5DEAF4B93}"/>
              </a:ext>
            </a:extLst>
          </p:cNvPr>
          <p:cNvSpPr/>
          <p:nvPr/>
        </p:nvSpPr>
        <p:spPr>
          <a:xfrm>
            <a:off x="9976968" y="383167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727BF380-6D1D-C541-8301-49AD8859C517}"/>
              </a:ext>
            </a:extLst>
          </p:cNvPr>
          <p:cNvSpPr/>
          <p:nvPr/>
        </p:nvSpPr>
        <p:spPr>
          <a:xfrm>
            <a:off x="9639095" y="383278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2CEA720C-EEA1-A843-9FC5-90C7F6F5E7F1}"/>
              </a:ext>
            </a:extLst>
          </p:cNvPr>
          <p:cNvSpPr/>
          <p:nvPr/>
        </p:nvSpPr>
        <p:spPr>
          <a:xfrm>
            <a:off x="8606683" y="388687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6F4F7F36-4C0C-824D-B7D3-6F3BAADCF34B}"/>
              </a:ext>
            </a:extLst>
          </p:cNvPr>
          <p:cNvSpPr/>
          <p:nvPr/>
        </p:nvSpPr>
        <p:spPr>
          <a:xfrm>
            <a:off x="11703731" y="273349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4719A897-9727-4D43-9218-BCE8A8A97EC0}"/>
              </a:ext>
            </a:extLst>
          </p:cNvPr>
          <p:cNvSpPr/>
          <p:nvPr/>
        </p:nvSpPr>
        <p:spPr>
          <a:xfrm>
            <a:off x="11369269" y="273349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51B86852-AC51-8F44-AADA-DFC256CD3E46}"/>
              </a:ext>
            </a:extLst>
          </p:cNvPr>
          <p:cNvSpPr/>
          <p:nvPr/>
        </p:nvSpPr>
        <p:spPr>
          <a:xfrm>
            <a:off x="11021304" y="273895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55">
            <a:extLst>
              <a:ext uri="{FF2B5EF4-FFF2-40B4-BE49-F238E27FC236}">
                <a16:creationId xmlns:a16="http://schemas.microsoft.com/office/drawing/2014/main" id="{320B30B8-35BA-7549-B74B-7B68E74933B6}"/>
              </a:ext>
            </a:extLst>
          </p:cNvPr>
          <p:cNvSpPr/>
          <p:nvPr/>
        </p:nvSpPr>
        <p:spPr>
          <a:xfrm>
            <a:off x="10330167" y="274374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4F4DFC07-C468-4D4D-ACCF-7DF152003EF2}"/>
              </a:ext>
            </a:extLst>
          </p:cNvPr>
          <p:cNvSpPr/>
          <p:nvPr/>
        </p:nvSpPr>
        <p:spPr>
          <a:xfrm>
            <a:off x="10678100" y="312038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C47F3828-64EF-D74A-8862-B1C176823450}"/>
              </a:ext>
            </a:extLst>
          </p:cNvPr>
          <p:cNvSpPr/>
          <p:nvPr/>
        </p:nvSpPr>
        <p:spPr>
          <a:xfrm>
            <a:off x="7228095" y="200503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446AD06E-69E6-C642-9C44-421D15CC5656}"/>
              </a:ext>
            </a:extLst>
          </p:cNvPr>
          <p:cNvSpPr/>
          <p:nvPr/>
        </p:nvSpPr>
        <p:spPr>
          <a:xfrm>
            <a:off x="8955107" y="198868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ectangle 59">
            <a:extLst>
              <a:ext uri="{FF2B5EF4-FFF2-40B4-BE49-F238E27FC236}">
                <a16:creationId xmlns:a16="http://schemas.microsoft.com/office/drawing/2014/main" id="{8C7BE3D1-DED0-4347-AC6B-E8D633752479}"/>
              </a:ext>
            </a:extLst>
          </p:cNvPr>
          <p:cNvSpPr/>
          <p:nvPr/>
        </p:nvSpPr>
        <p:spPr>
          <a:xfrm>
            <a:off x="9658595" y="198923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8151FDA9-2777-8749-B37F-10B3EA21A9B1}"/>
              </a:ext>
            </a:extLst>
          </p:cNvPr>
          <p:cNvSpPr/>
          <p:nvPr/>
        </p:nvSpPr>
        <p:spPr>
          <a:xfrm>
            <a:off x="9631397" y="237207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FA13EFEB-E2A9-C44C-83F2-B38AED65D5ED}"/>
              </a:ext>
            </a:extLst>
          </p:cNvPr>
          <p:cNvSpPr/>
          <p:nvPr/>
        </p:nvSpPr>
        <p:spPr>
          <a:xfrm>
            <a:off x="10673338" y="163037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CD9141E9-39C2-D149-B30B-A06E1477DCBA}"/>
              </a:ext>
            </a:extLst>
          </p:cNvPr>
          <p:cNvSpPr/>
          <p:nvPr/>
        </p:nvSpPr>
        <p:spPr>
          <a:xfrm>
            <a:off x="6867906" y="201821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2940F001-9354-D543-8440-C0E5DA26911B}"/>
              </a:ext>
            </a:extLst>
          </p:cNvPr>
          <p:cNvSpPr/>
          <p:nvPr/>
        </p:nvSpPr>
        <p:spPr>
          <a:xfrm>
            <a:off x="6201445" y="162979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4AFE2D7D-0BD6-3B45-9CC2-8D303878F28C}"/>
              </a:ext>
            </a:extLst>
          </p:cNvPr>
          <p:cNvSpPr/>
          <p:nvPr/>
        </p:nvSpPr>
        <p:spPr>
          <a:xfrm>
            <a:off x="6879691" y="162979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ectangle 65">
            <a:extLst>
              <a:ext uri="{FF2B5EF4-FFF2-40B4-BE49-F238E27FC236}">
                <a16:creationId xmlns:a16="http://schemas.microsoft.com/office/drawing/2014/main" id="{EDE4CF86-CEF7-734E-A6DE-9B436B22E56E}"/>
              </a:ext>
            </a:extLst>
          </p:cNvPr>
          <p:cNvSpPr/>
          <p:nvPr/>
        </p:nvSpPr>
        <p:spPr>
          <a:xfrm>
            <a:off x="7203847" y="1629820"/>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Rectangle 66">
            <a:extLst>
              <a:ext uri="{FF2B5EF4-FFF2-40B4-BE49-F238E27FC236}">
                <a16:creationId xmlns:a16="http://schemas.microsoft.com/office/drawing/2014/main" id="{526B4437-E02E-F141-9E10-81FE9D9D0E33}"/>
              </a:ext>
            </a:extLst>
          </p:cNvPr>
          <p:cNvSpPr/>
          <p:nvPr/>
        </p:nvSpPr>
        <p:spPr>
          <a:xfrm>
            <a:off x="8583441" y="161917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AC2AC442-6CCE-4F48-817E-6DD766B36E40}"/>
              </a:ext>
            </a:extLst>
          </p:cNvPr>
          <p:cNvSpPr/>
          <p:nvPr/>
        </p:nvSpPr>
        <p:spPr>
          <a:xfrm>
            <a:off x="10330166" y="163037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69" name="Table 68"/>
          <p:cNvGraphicFramePr>
            <a:graphicFrameLocks noGrp="1"/>
          </p:cNvGraphicFramePr>
          <p:nvPr/>
        </p:nvGraphicFramePr>
        <p:xfrm>
          <a:off x="298672" y="1568863"/>
          <a:ext cx="5057096" cy="4358640"/>
        </p:xfrm>
        <a:graphic>
          <a:graphicData uri="http://schemas.openxmlformats.org/drawingml/2006/table">
            <a:tbl>
              <a:tblPr firstRow="1" bandRow="1">
                <a:tableStyleId>{5C22544A-7EE6-4342-B048-85BDC9FD1C3A}</a:tableStyleId>
              </a:tblPr>
              <a:tblGrid>
                <a:gridCol w="5057096">
                  <a:extLst>
                    <a:ext uri="{9D8B030D-6E8A-4147-A177-3AD203B41FA5}">
                      <a16:colId xmlns:a16="http://schemas.microsoft.com/office/drawing/2014/main" val="660022236"/>
                    </a:ext>
                  </a:extLst>
                </a:gridCol>
              </a:tblGrid>
              <a:tr h="370840">
                <a:tc>
                  <a:txBody>
                    <a:bodyPr/>
                    <a:lstStyle/>
                    <a:p>
                      <a:pPr marL="0" indent="0">
                        <a:buNone/>
                      </a:pPr>
                      <a:r>
                        <a:rPr lang="en-GB" sz="2000" b="0" baseline="0" dirty="0">
                          <a:solidFill>
                            <a:schemeClr val="accent1">
                              <a:lumMod val="50000"/>
                            </a:schemeClr>
                          </a:solidFill>
                          <a:latin typeface="Century Gothic" panose="020B0502020202020204" pitchFamily="34" charset="0"/>
                        </a:rPr>
                        <a:t>A. </a:t>
                      </a:r>
                      <a:r>
                        <a:rPr lang="en-GB" sz="2000" b="0" baseline="0" dirty="0" err="1">
                          <a:solidFill>
                            <a:schemeClr val="accent1">
                              <a:lumMod val="50000"/>
                            </a:schemeClr>
                          </a:solidFill>
                          <a:latin typeface="Century Gothic" panose="020B0502020202020204" pitchFamily="34" charset="0"/>
                        </a:rPr>
                        <a:t>Nur</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montags</a:t>
                      </a:r>
                      <a:endParaRPr lang="en-GB" sz="2000" b="0" baseline="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25409"/>
                  </a:ext>
                </a:extLst>
              </a:tr>
              <a:tr h="370840">
                <a:tc>
                  <a:txBody>
                    <a:bodyPr/>
                    <a:lstStyle/>
                    <a:p>
                      <a:r>
                        <a:rPr lang="en-GB" sz="2000" b="0" dirty="0">
                          <a:solidFill>
                            <a:schemeClr val="accent1">
                              <a:lumMod val="50000"/>
                            </a:schemeClr>
                          </a:solidFill>
                          <a:latin typeface="Century Gothic" panose="020B0502020202020204" pitchFamily="34" charset="0"/>
                        </a:rPr>
                        <a:t>B. </a:t>
                      </a:r>
                      <a:r>
                        <a:rPr lang="en-GB" sz="2000" b="0" dirty="0" err="1">
                          <a:solidFill>
                            <a:schemeClr val="accent1">
                              <a:lumMod val="50000"/>
                            </a:schemeClr>
                          </a:solidFill>
                          <a:latin typeface="Century Gothic" panose="020B0502020202020204" pitchFamily="34" charset="0"/>
                        </a:rPr>
                        <a:t>Blau</a:t>
                      </a:r>
                      <a:r>
                        <a:rPr lang="en-GB" sz="2000" b="0" dirty="0">
                          <a:solidFill>
                            <a:schemeClr val="accent1">
                              <a:lumMod val="50000"/>
                            </a:schemeClr>
                          </a:solidFill>
                          <a:latin typeface="Century Gothic" panose="020B0502020202020204" pitchFamily="34" charset="0"/>
                        </a:rPr>
                        <a:t>, </a:t>
                      </a:r>
                      <a:r>
                        <a:rPr lang="en-GB" sz="2000" b="0" dirty="0" err="1">
                          <a:solidFill>
                            <a:schemeClr val="accent1">
                              <a:lumMod val="50000"/>
                            </a:schemeClr>
                          </a:solidFill>
                          <a:latin typeface="Century Gothic" panose="020B0502020202020204" pitchFamily="34" charset="0"/>
                        </a:rPr>
                        <a:t>gelb</a:t>
                      </a:r>
                      <a:r>
                        <a:rPr lang="en-GB" sz="2000" b="0" dirty="0">
                          <a:solidFill>
                            <a:schemeClr val="accent1">
                              <a:lumMod val="50000"/>
                            </a:schemeClr>
                          </a:solidFill>
                          <a:latin typeface="Century Gothic" panose="020B0502020202020204" pitchFamily="34" charset="0"/>
                        </a:rPr>
                        <a:t>, rot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92579"/>
                  </a:ext>
                </a:extLst>
              </a:tr>
              <a:tr h="370840">
                <a:tc>
                  <a:txBody>
                    <a:bodyPr/>
                    <a:lstStyle/>
                    <a:p>
                      <a:r>
                        <a:rPr lang="en-GB" sz="2000" b="0" dirty="0">
                          <a:solidFill>
                            <a:schemeClr val="accent1">
                              <a:lumMod val="50000"/>
                            </a:schemeClr>
                          </a:solidFill>
                          <a:latin typeface="Century Gothic" panose="020B0502020202020204" pitchFamily="34" charset="0"/>
                        </a:rPr>
                        <a:t>C. </a:t>
                      </a:r>
                      <a:r>
                        <a:rPr lang="en-GB" sz="2000" b="0" dirty="0" err="1">
                          <a:solidFill>
                            <a:schemeClr val="accent1">
                              <a:lumMod val="50000"/>
                            </a:schemeClr>
                          </a:solidFill>
                          <a:latin typeface="Century Gothic" panose="020B0502020202020204" pitchFamily="34" charset="0"/>
                        </a:rPr>
                        <a:t>Übersetze</a:t>
                      </a:r>
                      <a:r>
                        <a:rPr lang="en-GB" sz="2000" b="0" dirty="0">
                          <a:solidFill>
                            <a:schemeClr val="accent1">
                              <a:lumMod val="50000"/>
                            </a:schemeClr>
                          </a:solidFill>
                          <a:latin typeface="Century Gothic" panose="020B0502020202020204" pitchFamily="34" charset="0"/>
                        </a:rPr>
                        <a:t> ‘never’</a:t>
                      </a:r>
                      <a:endParaRPr lang="en-GB" sz="2000" b="0" dirty="0">
                        <a:solidFill>
                          <a:schemeClr val="accent1">
                            <a:lumMod val="50000"/>
                          </a:schemeClr>
                        </a:solidFill>
                        <a:highlight>
                          <a:srgbClr val="FFFF00"/>
                        </a:highlight>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774271"/>
                  </a:ext>
                </a:extLst>
              </a:tr>
              <a:tr h="370840">
                <a:tc>
                  <a:txBody>
                    <a:bodyPr/>
                    <a:lstStyle/>
                    <a:p>
                      <a:pPr marL="0" indent="0">
                        <a:buNone/>
                      </a:pPr>
                      <a:r>
                        <a:rPr lang="en-GB" sz="2000" b="0" dirty="0">
                          <a:solidFill>
                            <a:schemeClr val="accent1">
                              <a:lumMod val="50000"/>
                            </a:schemeClr>
                          </a:solidFill>
                          <a:latin typeface="Century Gothic" panose="020B0502020202020204" pitchFamily="34" charset="0"/>
                        </a:rPr>
                        <a:t>D. </a:t>
                      </a:r>
                      <a:r>
                        <a:rPr lang="en-GB" sz="2000" b="0" baseline="0" dirty="0">
                          <a:solidFill>
                            <a:schemeClr val="accent1">
                              <a:lumMod val="50000"/>
                            </a:schemeClr>
                          </a:solidFill>
                          <a:latin typeface="Century Gothic" panose="020B0502020202020204" pitchFamily="34" charset="0"/>
                          <a:sym typeface="Wingdings" panose="05000000000000000000" pitchFamily="2" charset="2"/>
                        </a:rPr>
                        <a:t>          </a:t>
                      </a:r>
                      <a:r>
                        <a:rPr lang="en-GB" sz="2000" b="0" baseline="0" dirty="0" err="1">
                          <a:solidFill>
                            <a:schemeClr val="accent1">
                              <a:lumMod val="50000"/>
                            </a:schemeClr>
                          </a:solidFill>
                          <a:latin typeface="Century Gothic" panose="020B0502020202020204" pitchFamily="34" charset="0"/>
                          <a:sym typeface="Wingdings" panose="05000000000000000000" pitchFamily="2" charset="2"/>
                        </a:rPr>
                        <a:t>oder</a:t>
                      </a:r>
                      <a:r>
                        <a:rPr lang="en-GB" sz="2000" b="0" baseline="0" dirty="0">
                          <a:solidFill>
                            <a:schemeClr val="accent1">
                              <a:lumMod val="50000"/>
                            </a:schemeClr>
                          </a:solidFill>
                          <a:latin typeface="Century Gothic" panose="020B0502020202020204" pitchFamily="34" charset="0"/>
                          <a:sym typeface="Wingdings" panose="05000000000000000000" pitchFamily="2" charset="2"/>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790900"/>
                  </a:ext>
                </a:extLst>
              </a:tr>
              <a:tr h="370840">
                <a:tc>
                  <a:txBody>
                    <a:bodyPr/>
                    <a:lstStyle/>
                    <a:p>
                      <a:pPr marL="0" indent="0">
                        <a:buNone/>
                      </a:pPr>
                      <a:r>
                        <a:rPr lang="en-GB" sz="2000" b="0" dirty="0">
                          <a:solidFill>
                            <a:schemeClr val="accent1">
                              <a:lumMod val="50000"/>
                            </a:schemeClr>
                          </a:solidFill>
                          <a:latin typeface="Century Gothic" panose="020B0502020202020204" pitchFamily="34" charset="0"/>
                        </a:rPr>
                        <a:t>E. Am Sonntag, Montag, </a:t>
                      </a:r>
                      <a:r>
                        <a:rPr lang="en-GB" sz="2000" b="0" dirty="0" err="1">
                          <a:solidFill>
                            <a:schemeClr val="accent1">
                              <a:lumMod val="50000"/>
                            </a:schemeClr>
                          </a:solidFill>
                          <a:latin typeface="Century Gothic" panose="020B0502020202020204" pitchFamily="34" charset="0"/>
                        </a:rPr>
                        <a:t>Dienstag</a:t>
                      </a:r>
                      <a:r>
                        <a:rPr lang="en-GB" sz="2000" b="0" dirty="0">
                          <a:solidFill>
                            <a:schemeClr val="accent1">
                              <a:lumMod val="50000"/>
                            </a:schemeClr>
                          </a:solidFill>
                          <a:latin typeface="Century Gothic" panose="020B0502020202020204" pitchFamily="34" charset="0"/>
                        </a:rPr>
                        <a:t>, etc.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965362"/>
                  </a:ext>
                </a:extLst>
              </a:tr>
              <a:tr h="370840">
                <a:tc>
                  <a:txBody>
                    <a:bodyPr/>
                    <a:lstStyle/>
                    <a:p>
                      <a:r>
                        <a:rPr lang="en-GB" sz="2000" b="0" dirty="0">
                          <a:solidFill>
                            <a:schemeClr val="accent1">
                              <a:lumMod val="50000"/>
                            </a:schemeClr>
                          </a:solidFill>
                          <a:latin typeface="Century Gothic" panose="020B0502020202020204" pitchFamily="34" charset="0"/>
                        </a:rPr>
                        <a:t>F. </a:t>
                      </a:r>
                      <a:r>
                        <a:rPr lang="en-GB" sz="2000" b="0" dirty="0" err="1">
                          <a:solidFill>
                            <a:schemeClr val="accent1">
                              <a:lumMod val="50000"/>
                            </a:schemeClr>
                          </a:solidFill>
                          <a:latin typeface="Century Gothic" panose="020B0502020202020204" pitchFamily="34" charset="0"/>
                        </a:rPr>
                        <a:t>Übersetze</a:t>
                      </a:r>
                      <a:r>
                        <a:rPr lang="en-GB" sz="2000" b="0" dirty="0">
                          <a:solidFill>
                            <a:schemeClr val="accent1">
                              <a:lumMod val="50000"/>
                            </a:schemeClr>
                          </a:solidFill>
                          <a:latin typeface="Century Gothic" panose="020B0502020202020204" pitchFamily="34" charset="0"/>
                        </a:rPr>
                        <a:t> ‘hardly’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6905"/>
                  </a:ext>
                </a:extLst>
              </a:tr>
              <a:tr h="370840">
                <a:tc>
                  <a:txBody>
                    <a:bodyPr/>
                    <a:lstStyle/>
                    <a:p>
                      <a:r>
                        <a:rPr lang="en-GB" sz="2000" b="0" dirty="0">
                          <a:solidFill>
                            <a:schemeClr val="accent1">
                              <a:lumMod val="50000"/>
                            </a:schemeClr>
                          </a:solidFill>
                          <a:latin typeface="Century Gothic" panose="020B0502020202020204" pitchFamily="34" charset="0"/>
                        </a:rPr>
                        <a:t>G. </a:t>
                      </a:r>
                      <a:r>
                        <a:rPr lang="en-GB" sz="2000" b="0" dirty="0" err="1">
                          <a:solidFill>
                            <a:schemeClr val="accent1">
                              <a:lumMod val="50000"/>
                            </a:schemeClr>
                          </a:solidFill>
                          <a:latin typeface="Century Gothic" panose="020B0502020202020204" pitchFamily="34" charset="0"/>
                        </a:rPr>
                        <a:t>Übersetze</a:t>
                      </a:r>
                      <a:r>
                        <a:rPr lang="en-GB" sz="2000" b="0" dirty="0">
                          <a:solidFill>
                            <a:schemeClr val="accent1">
                              <a:lumMod val="50000"/>
                            </a:schemeClr>
                          </a:solidFill>
                          <a:latin typeface="Century Gothic" panose="020B0502020202020204" pitchFamily="34" charset="0"/>
                        </a:rPr>
                        <a:t> ‘to wish’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7953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latin typeface="Century Gothic" panose="020B0502020202020204" pitchFamily="34" charset="0"/>
                        </a:rPr>
                        <a:t>H. </a:t>
                      </a:r>
                      <a:r>
                        <a:rPr lang="en-GB" sz="2000" b="0" dirty="0" err="1">
                          <a:solidFill>
                            <a:schemeClr val="accent1">
                              <a:lumMod val="50000"/>
                            </a:schemeClr>
                          </a:solidFill>
                          <a:latin typeface="Century Gothic" panose="020B0502020202020204" pitchFamily="34" charset="0"/>
                        </a:rPr>
                        <a:t>Schreiben</a:t>
                      </a:r>
                      <a:r>
                        <a:rPr lang="en-GB" sz="2000" b="0" dirty="0">
                          <a:solidFill>
                            <a:schemeClr val="accent1">
                              <a:lumMod val="50000"/>
                            </a:schemeClr>
                          </a:solidFill>
                          <a:latin typeface="Century Gothic" panose="020B0502020202020204" pitchFamily="34" charset="0"/>
                        </a:rPr>
                        <a:t>, </a:t>
                      </a:r>
                      <a:r>
                        <a:rPr lang="en-GB" sz="2000" b="0" dirty="0" err="1">
                          <a:solidFill>
                            <a:schemeClr val="accent1">
                              <a:lumMod val="50000"/>
                            </a:schemeClr>
                          </a:solidFill>
                          <a:latin typeface="Century Gothic" panose="020B0502020202020204" pitchFamily="34" charset="0"/>
                        </a:rPr>
                        <a:t>sprechen</a:t>
                      </a:r>
                      <a:r>
                        <a:rPr lang="en-GB" sz="2000" b="0" dirty="0">
                          <a:solidFill>
                            <a:schemeClr val="accent1">
                              <a:lumMod val="50000"/>
                            </a:schemeClr>
                          </a:solidFill>
                          <a:latin typeface="Century Gothic" panose="020B0502020202020204" pitchFamily="34" charset="0"/>
                        </a:rPr>
                        <a:t>, </a:t>
                      </a:r>
                      <a:r>
                        <a:rPr lang="en-GB" sz="2000" b="0" dirty="0" err="1">
                          <a:solidFill>
                            <a:schemeClr val="accent1">
                              <a:lumMod val="50000"/>
                            </a:schemeClr>
                          </a:solidFill>
                          <a:latin typeface="Century Gothic" panose="020B0502020202020204" pitchFamily="34" charset="0"/>
                        </a:rPr>
                        <a:t>lesen</a:t>
                      </a:r>
                      <a:r>
                        <a:rPr lang="en-GB" sz="2000" b="0" dirty="0">
                          <a:solidFill>
                            <a:schemeClr val="accent1">
                              <a:lumMod val="50000"/>
                            </a:schemeClr>
                          </a:solidFill>
                          <a:latin typeface="Century Gothic" panose="020B0502020202020204" pitchFamily="34" charset="0"/>
                        </a:rPr>
                        <a:t>, und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352797"/>
                  </a:ext>
                </a:extLst>
              </a:tr>
              <a:tr h="370840">
                <a:tc>
                  <a:txBody>
                    <a:bodyPr/>
                    <a:lstStyle/>
                    <a:p>
                      <a:r>
                        <a:rPr lang="en-GB" sz="2000" b="0" dirty="0">
                          <a:solidFill>
                            <a:schemeClr val="accent1">
                              <a:lumMod val="50000"/>
                            </a:schemeClr>
                          </a:solidFill>
                          <a:latin typeface="Century Gothic" panose="020B0502020202020204" pitchFamily="34" charset="0"/>
                        </a:rPr>
                        <a:t>I.</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Nicht</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selten</a:t>
                      </a:r>
                      <a:endParaRPr lang="en-GB" sz="20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700870"/>
                  </a:ext>
                </a:extLst>
              </a:tr>
              <a:tr h="370840">
                <a:tc>
                  <a:txBody>
                    <a:bodyPr/>
                    <a:lstStyle/>
                    <a:p>
                      <a:r>
                        <a:rPr lang="en-GB" sz="2000" b="0" dirty="0">
                          <a:solidFill>
                            <a:schemeClr val="accent1">
                              <a:lumMod val="50000"/>
                            </a:schemeClr>
                          </a:solidFill>
                          <a:latin typeface="Century Gothic" panose="020B0502020202020204" pitchFamily="34" charset="0"/>
                        </a:rPr>
                        <a:t>J. Wo?</a:t>
                      </a:r>
                      <a:endParaRPr lang="en-GB" sz="2000" b="0" dirty="0">
                        <a:solidFill>
                          <a:schemeClr val="accent1">
                            <a:lumMod val="50000"/>
                          </a:schemeClr>
                        </a:solidFill>
                        <a:highlight>
                          <a:srgbClr val="FFFF00"/>
                        </a:highlight>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6715152"/>
                  </a:ext>
                </a:extLst>
              </a:tr>
              <a:tr h="370840">
                <a:tc>
                  <a:txBody>
                    <a:bodyPr/>
                    <a:lstStyle/>
                    <a:p>
                      <a:r>
                        <a:rPr lang="en-GB" sz="2000" b="0" dirty="0">
                          <a:solidFill>
                            <a:schemeClr val="accent1">
                              <a:lumMod val="50000"/>
                            </a:schemeClr>
                          </a:solidFill>
                          <a:latin typeface="Century Gothic" panose="020B0502020202020204" pitchFamily="34" charset="0"/>
                        </a:rPr>
                        <a:t>K. </a:t>
                      </a:r>
                      <a:r>
                        <a:rPr lang="en-GB" sz="2000" b="0" dirty="0" err="1">
                          <a:solidFill>
                            <a:schemeClr val="accent1">
                              <a:lumMod val="50000"/>
                            </a:schemeClr>
                          </a:solidFill>
                          <a:latin typeface="Century Gothic" panose="020B0502020202020204" pitchFamily="34" charset="0"/>
                        </a:rPr>
                        <a:t>Ehm</a:t>
                      </a:r>
                      <a:r>
                        <a:rPr lang="en-GB" sz="2000" b="0" dirty="0">
                          <a:solidFill>
                            <a:schemeClr val="accent1">
                              <a:lumMod val="50000"/>
                            </a:schemeClr>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344852"/>
                  </a:ext>
                </a:extLst>
              </a:tr>
            </a:tbl>
          </a:graphicData>
        </a:graphic>
      </p:graphicFrame>
      <p:pic>
        <p:nvPicPr>
          <p:cNvPr id="70" name="Graphic 2" descr="Cat">
            <a:extLst>
              <a:ext uri="{FF2B5EF4-FFF2-40B4-BE49-F238E27FC236}">
                <a16:creationId xmlns:a16="http://schemas.microsoft.com/office/drawing/2014/main" id="{84BDD1E1-BC86-C440-ACD7-D2AAFD35BA1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38827" y="2810470"/>
            <a:ext cx="342900" cy="342900"/>
          </a:xfrm>
          <a:prstGeom prst="rect">
            <a:avLst/>
          </a:prstGeom>
        </p:spPr>
      </p:pic>
      <p:pic>
        <p:nvPicPr>
          <p:cNvPr id="71" name="Graphic 4" descr="Dog">
            <a:extLst>
              <a:ext uri="{FF2B5EF4-FFF2-40B4-BE49-F238E27FC236}">
                <a16:creationId xmlns:a16="http://schemas.microsoft.com/office/drawing/2014/main" id="{CA533070-4EC2-F543-BADE-B8EA1FB3ED2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3095" y="2686527"/>
            <a:ext cx="535622" cy="535622"/>
          </a:xfrm>
          <a:prstGeom prst="rect">
            <a:avLst/>
          </a:prstGeom>
        </p:spPr>
      </p:pic>
      <p:pic>
        <p:nvPicPr>
          <p:cNvPr id="72" name="Picture 71">
            <a:extLst>
              <a:ext uri="{FF2B5EF4-FFF2-40B4-BE49-F238E27FC236}">
                <a16:creationId xmlns:a16="http://schemas.microsoft.com/office/drawing/2014/main" id="{947A331A-A0F5-134B-848B-ACF5EF8D615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78354" y="5215741"/>
            <a:ext cx="536517" cy="511996"/>
          </a:xfrm>
          <a:prstGeom prst="rect">
            <a:avLst/>
          </a:prstGeom>
        </p:spPr>
      </p:pic>
      <p:sp>
        <p:nvSpPr>
          <p:cNvPr id="73" name="Rectangle 72">
            <a:extLst>
              <a:ext uri="{FF2B5EF4-FFF2-40B4-BE49-F238E27FC236}">
                <a16:creationId xmlns:a16="http://schemas.microsoft.com/office/drawing/2014/main" id="{53B4D111-0D10-DA4D-90CB-09E5DEAF4B93}"/>
              </a:ext>
            </a:extLst>
          </p:cNvPr>
          <p:cNvSpPr/>
          <p:nvPr/>
        </p:nvSpPr>
        <p:spPr>
          <a:xfrm>
            <a:off x="10354496" y="383167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33251" y="196345"/>
            <a:ext cx="10515600" cy="1325563"/>
          </a:xfrm>
        </p:spPr>
        <p:txBody>
          <a:bodyPr/>
          <a:lstStyle/>
          <a:p>
            <a:r>
              <a:rPr lang="en-GB" b="1">
                <a:solidFill>
                  <a:schemeClr val="bg1"/>
                </a:solidFill>
              </a:rPr>
              <a:t>Vokabeln</a:t>
            </a:r>
            <a:br>
              <a:rPr lang="en-GB" b="1">
                <a:solidFill>
                  <a:schemeClr val="bg1"/>
                </a:solidFill>
              </a:rPr>
            </a:br>
            <a:endParaRPr lang="en-GB"/>
          </a:p>
        </p:txBody>
      </p:sp>
    </p:spTree>
    <p:extLst>
      <p:ext uri="{BB962C8B-B14F-4D97-AF65-F5344CB8AC3E}">
        <p14:creationId xmlns:p14="http://schemas.microsoft.com/office/powerpoint/2010/main" val="264802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4"/>
                                        </p:tgtEl>
                                      </p:cBhvr>
                                    </p:animEffect>
                                    <p:set>
                                      <p:cBhvr>
                                        <p:cTn id="12" dur="1" fill="hold">
                                          <p:stCondLst>
                                            <p:cond delay="499"/>
                                          </p:stCondLst>
                                        </p:cTn>
                                        <p:tgtEl>
                                          <p:spTgt spid="6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5"/>
                                        </p:tgtEl>
                                      </p:cBhvr>
                                    </p:animEffect>
                                    <p:set>
                                      <p:cBhvr>
                                        <p:cTn id="22" dur="1" fill="hold">
                                          <p:stCondLst>
                                            <p:cond delay="499"/>
                                          </p:stCondLst>
                                        </p:cTn>
                                        <p:tgtEl>
                                          <p:spTgt spid="6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6"/>
                                        </p:tgtEl>
                                      </p:cBhvr>
                                    </p:animEffect>
                                    <p:set>
                                      <p:cBhvr>
                                        <p:cTn id="27" dur="1" fill="hold">
                                          <p:stCondLst>
                                            <p:cond delay="499"/>
                                          </p:stCondLst>
                                        </p:cTn>
                                        <p:tgtEl>
                                          <p:spTgt spid="6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67"/>
                                        </p:tgtEl>
                                      </p:cBhvr>
                                    </p:animEffect>
                                    <p:set>
                                      <p:cBhvr>
                                        <p:cTn id="37" dur="1" fill="hold">
                                          <p:stCondLst>
                                            <p:cond delay="499"/>
                                          </p:stCondLst>
                                        </p:cTn>
                                        <p:tgtEl>
                                          <p:spTgt spid="6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68"/>
                                        </p:tgtEl>
                                      </p:cBhvr>
                                    </p:animEffect>
                                    <p:set>
                                      <p:cBhvr>
                                        <p:cTn id="52" dur="1" fill="hold">
                                          <p:stCondLst>
                                            <p:cond delay="499"/>
                                          </p:stCondLst>
                                        </p:cTn>
                                        <p:tgtEl>
                                          <p:spTgt spid="6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62"/>
                                        </p:tgtEl>
                                      </p:cBhvr>
                                    </p:animEffect>
                                    <p:set>
                                      <p:cBhvr>
                                        <p:cTn id="57" dur="1" fill="hold">
                                          <p:stCondLst>
                                            <p:cond delay="499"/>
                                          </p:stCondLst>
                                        </p:cTn>
                                        <p:tgtEl>
                                          <p:spTgt spid="6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63"/>
                                        </p:tgtEl>
                                      </p:cBhvr>
                                    </p:animEffect>
                                    <p:set>
                                      <p:cBhvr>
                                        <p:cTn id="62" dur="1" fill="hold">
                                          <p:stCondLst>
                                            <p:cond delay="499"/>
                                          </p:stCondLst>
                                        </p:cTn>
                                        <p:tgtEl>
                                          <p:spTgt spid="6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58"/>
                                        </p:tgtEl>
                                      </p:cBhvr>
                                    </p:animEffect>
                                    <p:set>
                                      <p:cBhvr>
                                        <p:cTn id="67" dur="1" fill="hold">
                                          <p:stCondLst>
                                            <p:cond delay="499"/>
                                          </p:stCondLst>
                                        </p:cTn>
                                        <p:tgtEl>
                                          <p:spTgt spid="5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59"/>
                                        </p:tgtEl>
                                      </p:cBhvr>
                                    </p:animEffect>
                                    <p:set>
                                      <p:cBhvr>
                                        <p:cTn id="82" dur="1" fill="hold">
                                          <p:stCondLst>
                                            <p:cond delay="499"/>
                                          </p:stCondLst>
                                        </p:cTn>
                                        <p:tgtEl>
                                          <p:spTgt spid="5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9"/>
                                        </p:tgtEl>
                                      </p:cBhvr>
                                    </p:animEffect>
                                    <p:set>
                                      <p:cBhvr>
                                        <p:cTn id="87" dur="1" fill="hold">
                                          <p:stCondLst>
                                            <p:cond delay="499"/>
                                          </p:stCondLst>
                                        </p:cTn>
                                        <p:tgtEl>
                                          <p:spTgt spid="9"/>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60"/>
                                        </p:tgtEl>
                                      </p:cBhvr>
                                    </p:animEffect>
                                    <p:set>
                                      <p:cBhvr>
                                        <p:cTn id="92" dur="1" fill="hold">
                                          <p:stCondLst>
                                            <p:cond delay="499"/>
                                          </p:stCondLst>
                                        </p:cTn>
                                        <p:tgtEl>
                                          <p:spTgt spid="6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500"/>
                                        <p:tgtEl>
                                          <p:spTgt spid="61"/>
                                        </p:tgtEl>
                                      </p:cBhvr>
                                    </p:animEffect>
                                    <p:set>
                                      <p:cBhvr>
                                        <p:cTn id="102" dur="1" fill="hold">
                                          <p:stCondLst>
                                            <p:cond delay="499"/>
                                          </p:stCondLst>
                                        </p:cTn>
                                        <p:tgtEl>
                                          <p:spTgt spid="6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0" nodeType="clickEffect">
                                  <p:stCondLst>
                                    <p:cond delay="0"/>
                                  </p:stCondLst>
                                  <p:childTnLst>
                                    <p:animEffect transition="out" filter="fade">
                                      <p:cBhvr>
                                        <p:cTn id="106" dur="500"/>
                                        <p:tgtEl>
                                          <p:spTgt spid="19"/>
                                        </p:tgtEl>
                                      </p:cBhvr>
                                    </p:animEffect>
                                    <p:set>
                                      <p:cBhvr>
                                        <p:cTn id="107" dur="1" fill="hold">
                                          <p:stCondLst>
                                            <p:cond delay="499"/>
                                          </p:stCondLst>
                                        </p:cTn>
                                        <p:tgtEl>
                                          <p:spTgt spid="1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30"/>
                                        </p:tgtEl>
                                      </p:cBhvr>
                                    </p:animEffect>
                                    <p:set>
                                      <p:cBhvr>
                                        <p:cTn id="112" dur="1" fill="hold">
                                          <p:stCondLst>
                                            <p:cond delay="499"/>
                                          </p:stCondLst>
                                        </p:cTn>
                                        <p:tgtEl>
                                          <p:spTgt spid="3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500"/>
                                        <p:tgtEl>
                                          <p:spTgt spid="11"/>
                                        </p:tgtEl>
                                      </p:cBhvr>
                                    </p:animEffect>
                                    <p:set>
                                      <p:cBhvr>
                                        <p:cTn id="117" dur="1" fill="hold">
                                          <p:stCondLst>
                                            <p:cond delay="499"/>
                                          </p:stCondLst>
                                        </p:cTn>
                                        <p:tgtEl>
                                          <p:spTgt spid="11"/>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0" nodeType="clickEffect">
                                  <p:stCondLst>
                                    <p:cond delay="0"/>
                                  </p:stCondLst>
                                  <p:childTnLst>
                                    <p:animEffect transition="out" filter="fade">
                                      <p:cBhvr>
                                        <p:cTn id="121" dur="500"/>
                                        <p:tgtEl>
                                          <p:spTgt spid="28"/>
                                        </p:tgtEl>
                                      </p:cBhvr>
                                    </p:animEffect>
                                    <p:set>
                                      <p:cBhvr>
                                        <p:cTn id="122" dur="1" fill="hold">
                                          <p:stCondLst>
                                            <p:cond delay="499"/>
                                          </p:stCondLst>
                                        </p:cTn>
                                        <p:tgtEl>
                                          <p:spTgt spid="28"/>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6"/>
                                        </p:tgtEl>
                                      </p:cBhvr>
                                    </p:animEffect>
                                    <p:set>
                                      <p:cBhvr>
                                        <p:cTn id="127" dur="1" fill="hold">
                                          <p:stCondLst>
                                            <p:cond delay="499"/>
                                          </p:stCondLst>
                                        </p:cTn>
                                        <p:tgtEl>
                                          <p:spTgt spid="56"/>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500"/>
                                        <p:tgtEl>
                                          <p:spTgt spid="29"/>
                                        </p:tgtEl>
                                      </p:cBhvr>
                                    </p:animEffect>
                                    <p:set>
                                      <p:cBhvr>
                                        <p:cTn id="132" dur="1" fill="hold">
                                          <p:stCondLst>
                                            <p:cond delay="499"/>
                                          </p:stCondLst>
                                        </p:cTn>
                                        <p:tgtEl>
                                          <p:spTgt spid="29"/>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0" nodeType="clickEffect">
                                  <p:stCondLst>
                                    <p:cond delay="0"/>
                                  </p:stCondLst>
                                  <p:childTnLst>
                                    <p:animEffect transition="out" filter="fade">
                                      <p:cBhvr>
                                        <p:cTn id="136" dur="500"/>
                                        <p:tgtEl>
                                          <p:spTgt spid="55"/>
                                        </p:tgtEl>
                                      </p:cBhvr>
                                    </p:animEffect>
                                    <p:set>
                                      <p:cBhvr>
                                        <p:cTn id="137" dur="1" fill="hold">
                                          <p:stCondLst>
                                            <p:cond delay="499"/>
                                          </p:stCondLst>
                                        </p:cTn>
                                        <p:tgtEl>
                                          <p:spTgt spid="55"/>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0" nodeType="clickEffect">
                                  <p:stCondLst>
                                    <p:cond delay="0"/>
                                  </p:stCondLst>
                                  <p:childTnLst>
                                    <p:animEffect transition="out" filter="fade">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0" nodeType="clickEffect">
                                  <p:stCondLst>
                                    <p:cond delay="0"/>
                                  </p:stCondLst>
                                  <p:childTnLst>
                                    <p:animEffect transition="out" filter="fade">
                                      <p:cBhvr>
                                        <p:cTn id="146" dur="500"/>
                                        <p:tgtEl>
                                          <p:spTgt spid="53"/>
                                        </p:tgtEl>
                                      </p:cBhvr>
                                    </p:animEffect>
                                    <p:set>
                                      <p:cBhvr>
                                        <p:cTn id="147" dur="1" fill="hold">
                                          <p:stCondLst>
                                            <p:cond delay="499"/>
                                          </p:stCondLst>
                                        </p:cTn>
                                        <p:tgtEl>
                                          <p:spTgt spid="53"/>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0" nodeType="clickEffect">
                                  <p:stCondLst>
                                    <p:cond delay="0"/>
                                  </p:stCondLst>
                                  <p:childTnLst>
                                    <p:animEffect transition="out" filter="fade">
                                      <p:cBhvr>
                                        <p:cTn id="151" dur="500"/>
                                        <p:tgtEl>
                                          <p:spTgt spid="47"/>
                                        </p:tgtEl>
                                      </p:cBhvr>
                                    </p:animEffect>
                                    <p:set>
                                      <p:cBhvr>
                                        <p:cTn id="152" dur="1" fill="hold">
                                          <p:stCondLst>
                                            <p:cond delay="499"/>
                                          </p:stCondLst>
                                        </p:cTn>
                                        <p:tgtEl>
                                          <p:spTgt spid="47"/>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27"/>
                                        </p:tgtEl>
                                      </p:cBhvr>
                                    </p:animEffect>
                                    <p:set>
                                      <p:cBhvr>
                                        <p:cTn id="157" dur="1" fill="hold">
                                          <p:stCondLst>
                                            <p:cond delay="499"/>
                                          </p:stCondLst>
                                        </p:cTn>
                                        <p:tgtEl>
                                          <p:spTgt spid="2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0" nodeType="clickEffect">
                                  <p:stCondLst>
                                    <p:cond delay="0"/>
                                  </p:stCondLst>
                                  <p:childTnLst>
                                    <p:animEffect transition="out" filter="fade">
                                      <p:cBhvr>
                                        <p:cTn id="161" dur="500"/>
                                        <p:tgtEl>
                                          <p:spTgt spid="46"/>
                                        </p:tgtEl>
                                      </p:cBhvr>
                                    </p:animEffect>
                                    <p:set>
                                      <p:cBhvr>
                                        <p:cTn id="162" dur="1" fill="hold">
                                          <p:stCondLst>
                                            <p:cond delay="499"/>
                                          </p:stCondLst>
                                        </p:cTn>
                                        <p:tgtEl>
                                          <p:spTgt spid="46"/>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0" presetClass="exit" presetSubtype="0" fill="hold" grpId="0" nodeType="clickEffect">
                                  <p:stCondLst>
                                    <p:cond delay="0"/>
                                  </p:stCondLst>
                                  <p:childTnLst>
                                    <p:animEffect transition="out" filter="fade">
                                      <p:cBhvr>
                                        <p:cTn id="166" dur="500"/>
                                        <p:tgtEl>
                                          <p:spTgt spid="12"/>
                                        </p:tgtEl>
                                      </p:cBhvr>
                                    </p:animEffect>
                                    <p:set>
                                      <p:cBhvr>
                                        <p:cTn id="167" dur="1" fill="hold">
                                          <p:stCondLst>
                                            <p:cond delay="499"/>
                                          </p:stCondLst>
                                        </p:cTn>
                                        <p:tgtEl>
                                          <p:spTgt spid="12"/>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grpId="0" nodeType="clickEffect">
                                  <p:stCondLst>
                                    <p:cond delay="0"/>
                                  </p:stCondLst>
                                  <p:childTnLst>
                                    <p:animEffect transition="out" filter="fade">
                                      <p:cBhvr>
                                        <p:cTn id="171" dur="500"/>
                                        <p:tgtEl>
                                          <p:spTgt spid="26"/>
                                        </p:tgtEl>
                                      </p:cBhvr>
                                    </p:animEffect>
                                    <p:set>
                                      <p:cBhvr>
                                        <p:cTn id="172" dur="1" fill="hold">
                                          <p:stCondLst>
                                            <p:cond delay="499"/>
                                          </p:stCondLst>
                                        </p:cTn>
                                        <p:tgtEl>
                                          <p:spTgt spid="26"/>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grpId="0" nodeType="clickEffect">
                                  <p:stCondLst>
                                    <p:cond delay="0"/>
                                  </p:stCondLst>
                                  <p:childTnLst>
                                    <p:animEffect transition="out" filter="fade">
                                      <p:cBhvr>
                                        <p:cTn id="176" dur="500"/>
                                        <p:tgtEl>
                                          <p:spTgt spid="57"/>
                                        </p:tgtEl>
                                      </p:cBhvr>
                                    </p:animEffect>
                                    <p:set>
                                      <p:cBhvr>
                                        <p:cTn id="177" dur="1" fill="hold">
                                          <p:stCondLst>
                                            <p:cond delay="499"/>
                                          </p:stCondLst>
                                        </p:cTn>
                                        <p:tgtEl>
                                          <p:spTgt spid="57"/>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grpId="0" nodeType="clickEffect">
                                  <p:stCondLst>
                                    <p:cond delay="0"/>
                                  </p:stCondLst>
                                  <p:childTnLst>
                                    <p:animEffect transition="out" filter="fade">
                                      <p:cBhvr>
                                        <p:cTn id="181" dur="500"/>
                                        <p:tgtEl>
                                          <p:spTgt spid="13"/>
                                        </p:tgtEl>
                                      </p:cBhvr>
                                    </p:animEffect>
                                    <p:set>
                                      <p:cBhvr>
                                        <p:cTn id="182" dur="1" fill="hold">
                                          <p:stCondLst>
                                            <p:cond delay="499"/>
                                          </p:stCondLst>
                                        </p:cTn>
                                        <p:tgtEl>
                                          <p:spTgt spid="13"/>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49"/>
                                        </p:tgtEl>
                                      </p:cBhvr>
                                    </p:animEffect>
                                    <p:set>
                                      <p:cBhvr>
                                        <p:cTn id="187" dur="1" fill="hold">
                                          <p:stCondLst>
                                            <p:cond delay="499"/>
                                          </p:stCondLst>
                                        </p:cTn>
                                        <p:tgtEl>
                                          <p:spTgt spid="49"/>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10" presetClass="exit" presetSubtype="0" fill="hold" grpId="0" nodeType="clickEffect">
                                  <p:stCondLst>
                                    <p:cond delay="0"/>
                                  </p:stCondLst>
                                  <p:childTnLst>
                                    <p:animEffect transition="out" filter="fade">
                                      <p:cBhvr>
                                        <p:cTn id="191" dur="500"/>
                                        <p:tgtEl>
                                          <p:spTgt spid="48"/>
                                        </p:tgtEl>
                                      </p:cBhvr>
                                    </p:animEffect>
                                    <p:set>
                                      <p:cBhvr>
                                        <p:cTn id="192" dur="1" fill="hold">
                                          <p:stCondLst>
                                            <p:cond delay="499"/>
                                          </p:stCondLst>
                                        </p:cTn>
                                        <p:tgtEl>
                                          <p:spTgt spid="48"/>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10" presetClass="exit" presetSubtype="0" fill="hold" grpId="0" nodeType="clickEffect">
                                  <p:stCondLst>
                                    <p:cond delay="0"/>
                                  </p:stCondLst>
                                  <p:childTnLst>
                                    <p:animEffect transition="out" filter="fade">
                                      <p:cBhvr>
                                        <p:cTn id="196" dur="500"/>
                                        <p:tgtEl>
                                          <p:spTgt spid="35"/>
                                        </p:tgtEl>
                                      </p:cBhvr>
                                    </p:animEffect>
                                    <p:set>
                                      <p:cBhvr>
                                        <p:cTn id="197" dur="1" fill="hold">
                                          <p:stCondLst>
                                            <p:cond delay="499"/>
                                          </p:stCondLst>
                                        </p:cTn>
                                        <p:tgtEl>
                                          <p:spTgt spid="35"/>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grpId="0" nodeType="clickEffect">
                                  <p:stCondLst>
                                    <p:cond delay="0"/>
                                  </p:stCondLst>
                                  <p:childTnLst>
                                    <p:animEffect transition="out" filter="fade">
                                      <p:cBhvr>
                                        <p:cTn id="201" dur="500"/>
                                        <p:tgtEl>
                                          <p:spTgt spid="52"/>
                                        </p:tgtEl>
                                      </p:cBhvr>
                                    </p:animEffect>
                                    <p:set>
                                      <p:cBhvr>
                                        <p:cTn id="202" dur="1" fill="hold">
                                          <p:stCondLst>
                                            <p:cond delay="499"/>
                                          </p:stCondLst>
                                        </p:cTn>
                                        <p:tgtEl>
                                          <p:spTgt spid="52"/>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0" nodeType="clickEffect">
                                  <p:stCondLst>
                                    <p:cond delay="0"/>
                                  </p:stCondLst>
                                  <p:childTnLst>
                                    <p:animEffect transition="out" filter="fade">
                                      <p:cBhvr>
                                        <p:cTn id="206" dur="500"/>
                                        <p:tgtEl>
                                          <p:spTgt spid="34"/>
                                        </p:tgtEl>
                                      </p:cBhvr>
                                    </p:animEffect>
                                    <p:set>
                                      <p:cBhvr>
                                        <p:cTn id="207" dur="1" fill="hold">
                                          <p:stCondLst>
                                            <p:cond delay="499"/>
                                          </p:stCondLst>
                                        </p:cTn>
                                        <p:tgtEl>
                                          <p:spTgt spid="34"/>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grpId="0" nodeType="clickEffect">
                                  <p:stCondLst>
                                    <p:cond delay="0"/>
                                  </p:stCondLst>
                                  <p:childTnLst>
                                    <p:animEffect transition="out" filter="fade">
                                      <p:cBhvr>
                                        <p:cTn id="211" dur="500"/>
                                        <p:tgtEl>
                                          <p:spTgt spid="14"/>
                                        </p:tgtEl>
                                      </p:cBhvr>
                                    </p:animEffect>
                                    <p:set>
                                      <p:cBhvr>
                                        <p:cTn id="212" dur="1" fill="hold">
                                          <p:stCondLst>
                                            <p:cond delay="499"/>
                                          </p:stCondLst>
                                        </p:cTn>
                                        <p:tgtEl>
                                          <p:spTgt spid="14"/>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51"/>
                                        </p:tgtEl>
                                      </p:cBhvr>
                                    </p:animEffect>
                                    <p:set>
                                      <p:cBhvr>
                                        <p:cTn id="217" dur="1" fill="hold">
                                          <p:stCondLst>
                                            <p:cond delay="499"/>
                                          </p:stCondLst>
                                        </p:cTn>
                                        <p:tgtEl>
                                          <p:spTgt spid="51"/>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10" presetClass="exit" presetSubtype="0" fill="hold" grpId="0" nodeType="clickEffect">
                                  <p:stCondLst>
                                    <p:cond delay="0"/>
                                  </p:stCondLst>
                                  <p:childTnLst>
                                    <p:animEffect transition="out" filter="fade">
                                      <p:cBhvr>
                                        <p:cTn id="221" dur="500"/>
                                        <p:tgtEl>
                                          <p:spTgt spid="50"/>
                                        </p:tgtEl>
                                      </p:cBhvr>
                                    </p:animEffect>
                                    <p:set>
                                      <p:cBhvr>
                                        <p:cTn id="222" dur="1" fill="hold">
                                          <p:stCondLst>
                                            <p:cond delay="499"/>
                                          </p:stCondLst>
                                        </p:cTn>
                                        <p:tgtEl>
                                          <p:spTgt spid="50"/>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0" presetClass="exit" presetSubtype="0" fill="hold" grpId="0" nodeType="clickEffect">
                                  <p:stCondLst>
                                    <p:cond delay="0"/>
                                  </p:stCondLst>
                                  <p:childTnLst>
                                    <p:animEffect transition="out" filter="fade">
                                      <p:cBhvr>
                                        <p:cTn id="226" dur="500"/>
                                        <p:tgtEl>
                                          <p:spTgt spid="73"/>
                                        </p:tgtEl>
                                      </p:cBhvr>
                                    </p:animEffect>
                                    <p:set>
                                      <p:cBhvr>
                                        <p:cTn id="227" dur="1" fill="hold">
                                          <p:stCondLst>
                                            <p:cond delay="499"/>
                                          </p:stCondLst>
                                        </p:cTn>
                                        <p:tgtEl>
                                          <p:spTgt spid="73"/>
                                        </p:tgtEl>
                                        <p:attrNameLst>
                                          <p:attrName>style.visibility</p:attrName>
                                        </p:attrNameLst>
                                      </p:cBhvr>
                                      <p:to>
                                        <p:strVal val="hidden"/>
                                      </p:to>
                                    </p:set>
                                  </p:childTnLst>
                                </p:cTn>
                              </p:par>
                            </p:childTnLst>
                          </p:cTn>
                        </p:par>
                      </p:childTnLst>
                    </p:cTn>
                  </p:par>
                  <p:par>
                    <p:cTn id="228" fill="hold">
                      <p:stCondLst>
                        <p:cond delay="indefinite"/>
                      </p:stCondLst>
                      <p:childTnLst>
                        <p:par>
                          <p:cTn id="229" fill="hold">
                            <p:stCondLst>
                              <p:cond delay="0"/>
                            </p:stCondLst>
                            <p:childTnLst>
                              <p:par>
                                <p:cTn id="230" presetID="10" presetClass="exit" presetSubtype="0" fill="hold" grpId="0" nodeType="clickEffect">
                                  <p:stCondLst>
                                    <p:cond delay="0"/>
                                  </p:stCondLst>
                                  <p:childTnLst>
                                    <p:animEffect transition="out" filter="fade">
                                      <p:cBhvr>
                                        <p:cTn id="231" dur="500"/>
                                        <p:tgtEl>
                                          <p:spTgt spid="33"/>
                                        </p:tgtEl>
                                      </p:cBhvr>
                                    </p:animEffect>
                                    <p:set>
                                      <p:cBhvr>
                                        <p:cTn id="232" dur="1" fill="hold">
                                          <p:stCondLst>
                                            <p:cond delay="499"/>
                                          </p:stCondLst>
                                        </p:cTn>
                                        <p:tgtEl>
                                          <p:spTgt spid="33"/>
                                        </p:tgtEl>
                                        <p:attrNameLst>
                                          <p:attrName>style.visibility</p:attrName>
                                        </p:attrNameLst>
                                      </p:cBhvr>
                                      <p:to>
                                        <p:strVal val="hidden"/>
                                      </p:to>
                                    </p:set>
                                  </p:childTnLst>
                                </p:cTn>
                              </p:par>
                            </p:childTnLst>
                          </p:cTn>
                        </p:par>
                      </p:childTnLst>
                    </p:cTn>
                  </p:par>
                  <p:par>
                    <p:cTn id="233" fill="hold">
                      <p:stCondLst>
                        <p:cond delay="indefinite"/>
                      </p:stCondLst>
                      <p:childTnLst>
                        <p:par>
                          <p:cTn id="234" fill="hold">
                            <p:stCondLst>
                              <p:cond delay="0"/>
                            </p:stCondLst>
                            <p:childTnLst>
                              <p:par>
                                <p:cTn id="235" presetID="10" presetClass="exit" presetSubtype="0" fill="hold" grpId="0" nodeType="clickEffect">
                                  <p:stCondLst>
                                    <p:cond delay="0"/>
                                  </p:stCondLst>
                                  <p:childTnLst>
                                    <p:animEffect transition="out" filter="fade">
                                      <p:cBhvr>
                                        <p:cTn id="236" dur="500"/>
                                        <p:tgtEl>
                                          <p:spTgt spid="15"/>
                                        </p:tgtEl>
                                      </p:cBhvr>
                                    </p:animEffect>
                                    <p:set>
                                      <p:cBhvr>
                                        <p:cTn id="237" dur="1" fill="hold">
                                          <p:stCondLst>
                                            <p:cond delay="499"/>
                                          </p:stCondLst>
                                        </p:cTn>
                                        <p:tgtEl>
                                          <p:spTgt spid="15"/>
                                        </p:tgtEl>
                                        <p:attrNameLst>
                                          <p:attrName>style.visibility</p:attrName>
                                        </p:attrNameLst>
                                      </p:cBhvr>
                                      <p:to>
                                        <p:strVal val="hidden"/>
                                      </p:to>
                                    </p:set>
                                  </p:childTnLst>
                                </p:cTn>
                              </p:par>
                            </p:childTnLst>
                          </p:cTn>
                        </p:par>
                      </p:childTnLst>
                    </p:cTn>
                  </p:par>
                  <p:par>
                    <p:cTn id="238" fill="hold">
                      <p:stCondLst>
                        <p:cond delay="indefinite"/>
                      </p:stCondLst>
                      <p:childTnLst>
                        <p:par>
                          <p:cTn id="239" fill="hold">
                            <p:stCondLst>
                              <p:cond delay="0"/>
                            </p:stCondLst>
                            <p:childTnLst>
                              <p:par>
                                <p:cTn id="240" presetID="10" presetClass="exit" presetSubtype="0" fill="hold" grpId="0" nodeType="clickEffect">
                                  <p:stCondLst>
                                    <p:cond delay="0"/>
                                  </p:stCondLst>
                                  <p:childTnLst>
                                    <p:animEffect transition="out" filter="fade">
                                      <p:cBhvr>
                                        <p:cTn id="241" dur="500"/>
                                        <p:tgtEl>
                                          <p:spTgt spid="39"/>
                                        </p:tgtEl>
                                      </p:cBhvr>
                                    </p:animEffect>
                                    <p:set>
                                      <p:cBhvr>
                                        <p:cTn id="242" dur="1" fill="hold">
                                          <p:stCondLst>
                                            <p:cond delay="499"/>
                                          </p:stCondLst>
                                        </p:cTn>
                                        <p:tgtEl>
                                          <p:spTgt spid="39"/>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38"/>
                                        </p:tgtEl>
                                      </p:cBhvr>
                                    </p:animEffect>
                                    <p:set>
                                      <p:cBhvr>
                                        <p:cTn id="247" dur="1" fill="hold">
                                          <p:stCondLst>
                                            <p:cond delay="499"/>
                                          </p:stCondLst>
                                        </p:cTn>
                                        <p:tgtEl>
                                          <p:spTgt spid="38"/>
                                        </p:tgtEl>
                                        <p:attrNameLst>
                                          <p:attrName>style.visibility</p:attrName>
                                        </p:attrNameLst>
                                      </p:cBhvr>
                                      <p:to>
                                        <p:strVal val="hidden"/>
                                      </p:to>
                                    </p:set>
                                  </p:childTnLst>
                                </p:cTn>
                              </p:par>
                            </p:childTnLst>
                          </p:cTn>
                        </p:par>
                      </p:childTnLst>
                    </p:cTn>
                  </p:par>
                  <p:par>
                    <p:cTn id="248" fill="hold">
                      <p:stCondLst>
                        <p:cond delay="indefinite"/>
                      </p:stCondLst>
                      <p:childTnLst>
                        <p:par>
                          <p:cTn id="249" fill="hold">
                            <p:stCondLst>
                              <p:cond delay="0"/>
                            </p:stCondLst>
                            <p:childTnLst>
                              <p:par>
                                <p:cTn id="250" presetID="10" presetClass="exit" presetSubtype="0" fill="hold" grpId="0" nodeType="clickEffect">
                                  <p:stCondLst>
                                    <p:cond delay="0"/>
                                  </p:stCondLst>
                                  <p:childTnLst>
                                    <p:animEffect transition="out" filter="fade">
                                      <p:cBhvr>
                                        <p:cTn id="251" dur="500"/>
                                        <p:tgtEl>
                                          <p:spTgt spid="40"/>
                                        </p:tgtEl>
                                      </p:cBhvr>
                                    </p:animEffect>
                                    <p:set>
                                      <p:cBhvr>
                                        <p:cTn id="252" dur="1" fill="hold">
                                          <p:stCondLst>
                                            <p:cond delay="499"/>
                                          </p:stCondLst>
                                        </p:cTn>
                                        <p:tgtEl>
                                          <p:spTgt spid="40"/>
                                        </p:tgtEl>
                                        <p:attrNameLst>
                                          <p:attrName>style.visibility</p:attrName>
                                        </p:attrNameLst>
                                      </p:cBhvr>
                                      <p:to>
                                        <p:strVal val="hidden"/>
                                      </p:to>
                                    </p:set>
                                  </p:childTnLst>
                                </p:cTn>
                              </p:par>
                            </p:childTnLst>
                          </p:cTn>
                        </p:par>
                      </p:childTnLst>
                    </p:cTn>
                  </p:par>
                  <p:par>
                    <p:cTn id="253" fill="hold">
                      <p:stCondLst>
                        <p:cond delay="indefinite"/>
                      </p:stCondLst>
                      <p:childTnLst>
                        <p:par>
                          <p:cTn id="254" fill="hold">
                            <p:stCondLst>
                              <p:cond delay="0"/>
                            </p:stCondLst>
                            <p:childTnLst>
                              <p:par>
                                <p:cTn id="255" presetID="10" presetClass="exit" presetSubtype="0" fill="hold" grpId="0" nodeType="clickEffect">
                                  <p:stCondLst>
                                    <p:cond delay="0"/>
                                  </p:stCondLst>
                                  <p:childTnLst>
                                    <p:animEffect transition="out" filter="fade">
                                      <p:cBhvr>
                                        <p:cTn id="256" dur="500"/>
                                        <p:tgtEl>
                                          <p:spTgt spid="16"/>
                                        </p:tgtEl>
                                      </p:cBhvr>
                                    </p:animEffect>
                                    <p:set>
                                      <p:cBhvr>
                                        <p:cTn id="257" dur="1" fill="hold">
                                          <p:stCondLst>
                                            <p:cond delay="499"/>
                                          </p:stCondLst>
                                        </p:cTn>
                                        <p:tgtEl>
                                          <p:spTgt spid="16"/>
                                        </p:tgtEl>
                                        <p:attrNameLst>
                                          <p:attrName>style.visibility</p:attrName>
                                        </p:attrNameLst>
                                      </p:cBhvr>
                                      <p:to>
                                        <p:strVal val="hidden"/>
                                      </p:to>
                                    </p:set>
                                  </p:childTnLst>
                                </p:cTn>
                              </p:par>
                            </p:childTnLst>
                          </p:cTn>
                        </p:par>
                      </p:childTnLst>
                    </p:cTn>
                  </p:par>
                  <p:par>
                    <p:cTn id="258" fill="hold">
                      <p:stCondLst>
                        <p:cond delay="indefinite"/>
                      </p:stCondLst>
                      <p:childTnLst>
                        <p:par>
                          <p:cTn id="259" fill="hold">
                            <p:stCondLst>
                              <p:cond delay="0"/>
                            </p:stCondLst>
                            <p:childTnLst>
                              <p:par>
                                <p:cTn id="260" presetID="10" presetClass="exit" presetSubtype="0" fill="hold" grpId="0" nodeType="clickEffect">
                                  <p:stCondLst>
                                    <p:cond delay="0"/>
                                  </p:stCondLst>
                                  <p:childTnLst>
                                    <p:animEffect transition="out" filter="fade">
                                      <p:cBhvr>
                                        <p:cTn id="261" dur="500"/>
                                        <p:tgtEl>
                                          <p:spTgt spid="17"/>
                                        </p:tgtEl>
                                      </p:cBhvr>
                                    </p:animEffect>
                                    <p:set>
                                      <p:cBhvr>
                                        <p:cTn id="262" dur="1" fill="hold">
                                          <p:stCondLst>
                                            <p:cond delay="499"/>
                                          </p:stCondLst>
                                        </p:cTn>
                                        <p:tgtEl>
                                          <p:spTgt spid="17"/>
                                        </p:tgtEl>
                                        <p:attrNameLst>
                                          <p:attrName>style.visibility</p:attrName>
                                        </p:attrNameLst>
                                      </p:cBhvr>
                                      <p:to>
                                        <p:strVal val="hidden"/>
                                      </p:to>
                                    </p:set>
                                  </p:childTnLst>
                                </p:cTn>
                              </p:par>
                            </p:childTnLst>
                          </p:cTn>
                        </p:par>
                      </p:childTnLst>
                    </p:cTn>
                  </p:par>
                  <p:par>
                    <p:cTn id="263" fill="hold">
                      <p:stCondLst>
                        <p:cond delay="indefinite"/>
                      </p:stCondLst>
                      <p:childTnLst>
                        <p:par>
                          <p:cTn id="264" fill="hold">
                            <p:stCondLst>
                              <p:cond delay="0"/>
                            </p:stCondLst>
                            <p:childTnLst>
                              <p:par>
                                <p:cTn id="265" presetID="10" presetClass="exit" presetSubtype="0" fill="hold" grpId="0" nodeType="clickEffect">
                                  <p:stCondLst>
                                    <p:cond delay="0"/>
                                  </p:stCondLst>
                                  <p:childTnLst>
                                    <p:animEffect transition="out" filter="fade">
                                      <p:cBhvr>
                                        <p:cTn id="266" dur="500"/>
                                        <p:tgtEl>
                                          <p:spTgt spid="42"/>
                                        </p:tgtEl>
                                      </p:cBhvr>
                                    </p:animEffect>
                                    <p:set>
                                      <p:cBhvr>
                                        <p:cTn id="267" dur="1" fill="hold">
                                          <p:stCondLst>
                                            <p:cond delay="499"/>
                                          </p:stCondLst>
                                        </p:cTn>
                                        <p:tgtEl>
                                          <p:spTgt spid="42"/>
                                        </p:tgtEl>
                                        <p:attrNameLst>
                                          <p:attrName>style.visibility</p:attrName>
                                        </p:attrNameLst>
                                      </p:cBhvr>
                                      <p:to>
                                        <p:strVal val="hidden"/>
                                      </p:to>
                                    </p:set>
                                  </p:childTnLst>
                                </p:cTn>
                              </p:par>
                            </p:childTnLst>
                          </p:cTn>
                        </p:par>
                      </p:childTnLst>
                    </p:cTn>
                  </p:par>
                  <p:par>
                    <p:cTn id="268" fill="hold">
                      <p:stCondLst>
                        <p:cond delay="indefinite"/>
                      </p:stCondLst>
                      <p:childTnLst>
                        <p:par>
                          <p:cTn id="269" fill="hold">
                            <p:stCondLst>
                              <p:cond delay="0"/>
                            </p:stCondLst>
                            <p:childTnLst>
                              <p:par>
                                <p:cTn id="270" presetID="10" presetClass="exit" presetSubtype="0" fill="hold" grpId="0" nodeType="clickEffect">
                                  <p:stCondLst>
                                    <p:cond delay="0"/>
                                  </p:stCondLst>
                                  <p:childTnLst>
                                    <p:animEffect transition="out" filter="fade">
                                      <p:cBhvr>
                                        <p:cTn id="271" dur="500"/>
                                        <p:tgtEl>
                                          <p:spTgt spid="32"/>
                                        </p:tgtEl>
                                      </p:cBhvr>
                                    </p:animEffect>
                                    <p:set>
                                      <p:cBhvr>
                                        <p:cTn id="272" dur="1" fill="hold">
                                          <p:stCondLst>
                                            <p:cond delay="499"/>
                                          </p:stCondLst>
                                        </p:cTn>
                                        <p:tgtEl>
                                          <p:spTgt spid="32"/>
                                        </p:tgtEl>
                                        <p:attrNameLst>
                                          <p:attrName>style.visibility</p:attrName>
                                        </p:attrNameLst>
                                      </p:cBhvr>
                                      <p:to>
                                        <p:strVal val="hidden"/>
                                      </p:to>
                                    </p:set>
                                  </p:childTnLst>
                                </p:cTn>
                              </p:par>
                            </p:childTnLst>
                          </p:cTn>
                        </p:par>
                      </p:childTnLst>
                    </p:cTn>
                  </p:par>
                  <p:par>
                    <p:cTn id="273" fill="hold">
                      <p:stCondLst>
                        <p:cond delay="indefinite"/>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41"/>
                                        </p:tgtEl>
                                      </p:cBhvr>
                                    </p:animEffect>
                                    <p:set>
                                      <p:cBhvr>
                                        <p:cTn id="277" dur="1" fill="hold">
                                          <p:stCondLst>
                                            <p:cond delay="499"/>
                                          </p:stCondLst>
                                        </p:cTn>
                                        <p:tgtEl>
                                          <p:spTgt spid="41"/>
                                        </p:tgtEl>
                                        <p:attrNameLst>
                                          <p:attrName>style.visibility</p:attrName>
                                        </p:attrNameLst>
                                      </p:cBhvr>
                                      <p:to>
                                        <p:strVal val="hidden"/>
                                      </p:to>
                                    </p:set>
                                  </p:childTnLst>
                                </p:cTn>
                              </p:par>
                            </p:childTnLst>
                          </p:cTn>
                        </p:par>
                      </p:childTnLst>
                    </p:cTn>
                  </p:par>
                  <p:par>
                    <p:cTn id="278" fill="hold">
                      <p:stCondLst>
                        <p:cond delay="indefinite"/>
                      </p:stCondLst>
                      <p:childTnLst>
                        <p:par>
                          <p:cTn id="279" fill="hold">
                            <p:stCondLst>
                              <p:cond delay="0"/>
                            </p:stCondLst>
                            <p:childTnLst>
                              <p:par>
                                <p:cTn id="280" presetID="10" presetClass="exit" presetSubtype="0" fill="hold" grpId="0" nodeType="clickEffect">
                                  <p:stCondLst>
                                    <p:cond delay="0"/>
                                  </p:stCondLst>
                                  <p:childTnLst>
                                    <p:animEffect transition="out" filter="fade">
                                      <p:cBhvr>
                                        <p:cTn id="281" dur="500"/>
                                        <p:tgtEl>
                                          <p:spTgt spid="31"/>
                                        </p:tgtEl>
                                      </p:cBhvr>
                                    </p:animEffect>
                                    <p:set>
                                      <p:cBhvr>
                                        <p:cTn id="282" dur="1" fill="hold">
                                          <p:stCondLst>
                                            <p:cond delay="499"/>
                                          </p:stCondLst>
                                        </p:cTn>
                                        <p:tgtEl>
                                          <p:spTgt spid="31"/>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10" presetClass="exit" presetSubtype="0" fill="hold" grpId="0" nodeType="clickEffect">
                                  <p:stCondLst>
                                    <p:cond delay="0"/>
                                  </p:stCondLst>
                                  <p:childTnLst>
                                    <p:animEffect transition="out" filter="fade">
                                      <p:cBhvr>
                                        <p:cTn id="286" dur="500"/>
                                        <p:tgtEl>
                                          <p:spTgt spid="45"/>
                                        </p:tgtEl>
                                      </p:cBhvr>
                                    </p:animEffect>
                                    <p:set>
                                      <p:cBhvr>
                                        <p:cTn id="287" dur="1" fill="hold">
                                          <p:stCondLst>
                                            <p:cond delay="499"/>
                                          </p:stCondLst>
                                        </p:cTn>
                                        <p:tgtEl>
                                          <p:spTgt spid="45"/>
                                        </p:tgtEl>
                                        <p:attrNameLst>
                                          <p:attrName>style.visibility</p:attrName>
                                        </p:attrNameLst>
                                      </p:cBhvr>
                                      <p:to>
                                        <p:strVal val="hidden"/>
                                      </p:to>
                                    </p:set>
                                  </p:childTnLst>
                                </p:cTn>
                              </p:par>
                            </p:childTnLst>
                          </p:cTn>
                        </p:par>
                      </p:childTnLst>
                    </p:cTn>
                  </p:par>
                  <p:par>
                    <p:cTn id="288" fill="hold">
                      <p:stCondLst>
                        <p:cond delay="indefinite"/>
                      </p:stCondLst>
                      <p:childTnLst>
                        <p:par>
                          <p:cTn id="289" fill="hold">
                            <p:stCondLst>
                              <p:cond delay="0"/>
                            </p:stCondLst>
                            <p:childTnLst>
                              <p:par>
                                <p:cTn id="290" presetID="10" presetClass="exit" presetSubtype="0" fill="hold" grpId="0" nodeType="clickEffect">
                                  <p:stCondLst>
                                    <p:cond delay="0"/>
                                  </p:stCondLst>
                                  <p:childTnLst>
                                    <p:animEffect transition="out" filter="fade">
                                      <p:cBhvr>
                                        <p:cTn id="291" dur="500"/>
                                        <p:tgtEl>
                                          <p:spTgt spid="36"/>
                                        </p:tgtEl>
                                      </p:cBhvr>
                                    </p:animEffect>
                                    <p:set>
                                      <p:cBhvr>
                                        <p:cTn id="292" dur="1" fill="hold">
                                          <p:stCondLst>
                                            <p:cond delay="499"/>
                                          </p:stCondLst>
                                        </p:cTn>
                                        <p:tgtEl>
                                          <p:spTgt spid="36"/>
                                        </p:tgtEl>
                                        <p:attrNameLst>
                                          <p:attrName>style.visibility</p:attrName>
                                        </p:attrNameLst>
                                      </p:cBhvr>
                                      <p:to>
                                        <p:strVal val="hidden"/>
                                      </p:to>
                                    </p:set>
                                  </p:childTnLst>
                                </p:cTn>
                              </p:par>
                            </p:childTnLst>
                          </p:cTn>
                        </p:par>
                      </p:childTnLst>
                    </p:cTn>
                  </p:par>
                  <p:par>
                    <p:cTn id="293" fill="hold">
                      <p:stCondLst>
                        <p:cond delay="indefinite"/>
                      </p:stCondLst>
                      <p:childTnLst>
                        <p:par>
                          <p:cTn id="294" fill="hold">
                            <p:stCondLst>
                              <p:cond delay="0"/>
                            </p:stCondLst>
                            <p:childTnLst>
                              <p:par>
                                <p:cTn id="295" presetID="10" presetClass="exit" presetSubtype="0" fill="hold" grpId="0" nodeType="clickEffect">
                                  <p:stCondLst>
                                    <p:cond delay="0"/>
                                  </p:stCondLst>
                                  <p:childTnLst>
                                    <p:animEffect transition="out" filter="fade">
                                      <p:cBhvr>
                                        <p:cTn id="296" dur="500"/>
                                        <p:tgtEl>
                                          <p:spTgt spid="37"/>
                                        </p:tgtEl>
                                      </p:cBhvr>
                                    </p:animEffect>
                                    <p:set>
                                      <p:cBhvr>
                                        <p:cTn id="297" dur="1" fill="hold">
                                          <p:stCondLst>
                                            <p:cond delay="499"/>
                                          </p:stCondLst>
                                        </p:cTn>
                                        <p:tgtEl>
                                          <p:spTgt spid="37"/>
                                        </p:tgtEl>
                                        <p:attrNameLst>
                                          <p:attrName>style.visibility</p:attrName>
                                        </p:attrNameLst>
                                      </p:cBhvr>
                                      <p:to>
                                        <p:strVal val="hidden"/>
                                      </p:to>
                                    </p:set>
                                  </p:childTnLst>
                                </p:cTn>
                              </p:par>
                            </p:childTnLst>
                          </p:cTn>
                        </p:par>
                      </p:childTnLst>
                    </p:cTn>
                  </p:par>
                  <p:par>
                    <p:cTn id="298" fill="hold">
                      <p:stCondLst>
                        <p:cond delay="indefinite"/>
                      </p:stCondLst>
                      <p:childTnLst>
                        <p:par>
                          <p:cTn id="299" fill="hold">
                            <p:stCondLst>
                              <p:cond delay="0"/>
                            </p:stCondLst>
                            <p:childTnLst>
                              <p:par>
                                <p:cTn id="300" presetID="10" presetClass="exit" presetSubtype="0" fill="hold" grpId="0" nodeType="clickEffect">
                                  <p:stCondLst>
                                    <p:cond delay="0"/>
                                  </p:stCondLst>
                                  <p:childTnLst>
                                    <p:animEffect transition="out" filter="fade">
                                      <p:cBhvr>
                                        <p:cTn id="301" dur="500"/>
                                        <p:tgtEl>
                                          <p:spTgt spid="44"/>
                                        </p:tgtEl>
                                      </p:cBhvr>
                                    </p:animEffect>
                                    <p:set>
                                      <p:cBhvr>
                                        <p:cTn id="302" dur="1" fill="hold">
                                          <p:stCondLst>
                                            <p:cond delay="499"/>
                                          </p:stCondLst>
                                        </p:cTn>
                                        <p:tgtEl>
                                          <p:spTgt spid="44"/>
                                        </p:tgtEl>
                                        <p:attrNameLst>
                                          <p:attrName>style.visibility</p:attrName>
                                        </p:attrNameLst>
                                      </p:cBhvr>
                                      <p:to>
                                        <p:strVal val="hidden"/>
                                      </p:to>
                                    </p:set>
                                  </p:childTnLst>
                                </p:cTn>
                              </p:par>
                            </p:childTnLst>
                          </p:cTn>
                        </p:par>
                      </p:childTnLst>
                    </p:cTn>
                  </p:par>
                  <p:par>
                    <p:cTn id="303" fill="hold">
                      <p:stCondLst>
                        <p:cond delay="indefinite"/>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43"/>
                                        </p:tgtEl>
                                      </p:cBhvr>
                                    </p:animEffect>
                                    <p:set>
                                      <p:cBhvr>
                                        <p:cTn id="307" dur="1" fill="hold">
                                          <p:stCondLst>
                                            <p:cond delay="499"/>
                                          </p:stCondLst>
                                        </p:cTn>
                                        <p:tgtEl>
                                          <p:spTgt spid="43"/>
                                        </p:tgtEl>
                                        <p:attrNameLst>
                                          <p:attrName>style.visibility</p:attrName>
                                        </p:attrNameLst>
                                      </p:cBhvr>
                                      <p:to>
                                        <p:strVal val="hidden"/>
                                      </p:to>
                                    </p:set>
                                  </p:childTnLst>
                                </p:cTn>
                              </p:par>
                            </p:childTnLst>
                          </p:cTn>
                        </p:par>
                      </p:childTnLst>
                    </p:cTn>
                  </p:par>
                  <p:par>
                    <p:cTn id="308" fill="hold">
                      <p:stCondLst>
                        <p:cond delay="indefinite"/>
                      </p:stCondLst>
                      <p:childTnLst>
                        <p:par>
                          <p:cTn id="309" fill="hold">
                            <p:stCondLst>
                              <p:cond delay="0"/>
                            </p:stCondLst>
                            <p:childTnLst>
                              <p:par>
                                <p:cTn id="310" presetID="10" presetClass="exit" presetSubtype="0" fill="hold" grpId="0" nodeType="clickEffect">
                                  <p:stCondLst>
                                    <p:cond delay="0"/>
                                  </p:stCondLst>
                                  <p:childTnLst>
                                    <p:animEffect transition="out" filter="fade">
                                      <p:cBhvr>
                                        <p:cTn id="311" dur="500"/>
                                        <p:tgtEl>
                                          <p:spTgt spid="18"/>
                                        </p:tgtEl>
                                      </p:cBhvr>
                                    </p:animEffect>
                                    <p:set>
                                      <p:cBhvr>
                                        <p:cTn id="31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7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31622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72928" y="247046"/>
            <a:ext cx="148627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9" name="Group 18"/>
          <p:cNvGrpSpPr/>
          <p:nvPr/>
        </p:nvGrpSpPr>
        <p:grpSpPr>
          <a:xfrm>
            <a:off x="6630830" y="1250812"/>
            <a:ext cx="2798610" cy="5026921"/>
            <a:chOff x="12945104" y="1283422"/>
            <a:chExt cx="2379502" cy="5026921"/>
          </a:xfrm>
        </p:grpSpPr>
        <p:sp>
          <p:nvSpPr>
            <p:cNvPr id="20" name="Rectangle 19"/>
            <p:cNvSpPr/>
            <p:nvPr/>
          </p:nvSpPr>
          <p:spPr>
            <a:xfrm>
              <a:off x="12945104" y="1283422"/>
              <a:ext cx="2379501"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20"/>
            <p:cNvSpPr/>
            <p:nvPr/>
          </p:nvSpPr>
          <p:spPr>
            <a:xfrm>
              <a:off x="12945105" y="1719960"/>
              <a:ext cx="2379501"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21"/>
            <p:cNvSpPr/>
            <p:nvPr/>
          </p:nvSpPr>
          <p:spPr>
            <a:xfrm>
              <a:off x="12945105" y="2138239"/>
              <a:ext cx="2379501"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22"/>
            <p:cNvSpPr/>
            <p:nvPr/>
          </p:nvSpPr>
          <p:spPr>
            <a:xfrm>
              <a:off x="12945105" y="2599507"/>
              <a:ext cx="2379501"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p:cNvSpPr/>
            <p:nvPr/>
          </p:nvSpPr>
          <p:spPr>
            <a:xfrm>
              <a:off x="12945105" y="3015983"/>
              <a:ext cx="2379501"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p:cNvSpPr/>
            <p:nvPr/>
          </p:nvSpPr>
          <p:spPr>
            <a:xfrm>
              <a:off x="12945105" y="3424197"/>
              <a:ext cx="2379501"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p:cNvSpPr/>
            <p:nvPr/>
          </p:nvSpPr>
          <p:spPr>
            <a:xfrm>
              <a:off x="12945105" y="3863927"/>
              <a:ext cx="2379501"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ectangle 26"/>
            <p:cNvSpPr/>
            <p:nvPr/>
          </p:nvSpPr>
          <p:spPr>
            <a:xfrm>
              <a:off x="12945104" y="4298485"/>
              <a:ext cx="2379501"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ectangle 27"/>
            <p:cNvSpPr/>
            <p:nvPr/>
          </p:nvSpPr>
          <p:spPr>
            <a:xfrm>
              <a:off x="12945105" y="4730064"/>
              <a:ext cx="2379501"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ectangle 28"/>
            <p:cNvSpPr/>
            <p:nvPr/>
          </p:nvSpPr>
          <p:spPr>
            <a:xfrm>
              <a:off x="12945104" y="5179539"/>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Rectangle 29"/>
            <p:cNvSpPr/>
            <p:nvPr/>
          </p:nvSpPr>
          <p:spPr>
            <a:xfrm>
              <a:off x="12945104" y="5579197"/>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12945104" y="5978855"/>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32" name="Group 31"/>
          <p:cNvGrpSpPr/>
          <p:nvPr/>
        </p:nvGrpSpPr>
        <p:grpSpPr>
          <a:xfrm>
            <a:off x="3597293" y="1207002"/>
            <a:ext cx="2646620" cy="5070731"/>
            <a:chOff x="12945104" y="1283422"/>
            <a:chExt cx="2379502" cy="5026921"/>
          </a:xfrm>
        </p:grpSpPr>
        <p:sp>
          <p:nvSpPr>
            <p:cNvPr id="33" name="Rectangle 32"/>
            <p:cNvSpPr/>
            <p:nvPr/>
          </p:nvSpPr>
          <p:spPr>
            <a:xfrm>
              <a:off x="12945104" y="1283422"/>
              <a:ext cx="2379501"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33"/>
            <p:cNvSpPr/>
            <p:nvPr/>
          </p:nvSpPr>
          <p:spPr>
            <a:xfrm>
              <a:off x="12945105" y="1719960"/>
              <a:ext cx="2379501"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34"/>
            <p:cNvSpPr/>
            <p:nvPr/>
          </p:nvSpPr>
          <p:spPr>
            <a:xfrm>
              <a:off x="12945105" y="2138239"/>
              <a:ext cx="2379501"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35"/>
            <p:cNvSpPr/>
            <p:nvPr/>
          </p:nvSpPr>
          <p:spPr>
            <a:xfrm>
              <a:off x="12945105" y="2599507"/>
              <a:ext cx="2379501"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36"/>
            <p:cNvSpPr/>
            <p:nvPr/>
          </p:nvSpPr>
          <p:spPr>
            <a:xfrm>
              <a:off x="12945105" y="3015983"/>
              <a:ext cx="2379501"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ectangle 37"/>
            <p:cNvSpPr/>
            <p:nvPr/>
          </p:nvSpPr>
          <p:spPr>
            <a:xfrm>
              <a:off x="12945105" y="3424197"/>
              <a:ext cx="2379501"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tangle 38"/>
            <p:cNvSpPr/>
            <p:nvPr/>
          </p:nvSpPr>
          <p:spPr>
            <a:xfrm>
              <a:off x="12945105" y="3863927"/>
              <a:ext cx="2379501"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ectangle 39"/>
            <p:cNvSpPr/>
            <p:nvPr/>
          </p:nvSpPr>
          <p:spPr>
            <a:xfrm>
              <a:off x="12945104" y="4298485"/>
              <a:ext cx="2379501"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ectangle 40"/>
            <p:cNvSpPr/>
            <p:nvPr/>
          </p:nvSpPr>
          <p:spPr>
            <a:xfrm>
              <a:off x="12945105" y="4730064"/>
              <a:ext cx="2379501"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41"/>
            <p:cNvSpPr/>
            <p:nvPr/>
          </p:nvSpPr>
          <p:spPr>
            <a:xfrm>
              <a:off x="12945104" y="5179539"/>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Rectangle 42"/>
            <p:cNvSpPr/>
            <p:nvPr/>
          </p:nvSpPr>
          <p:spPr>
            <a:xfrm>
              <a:off x="12945104" y="5579197"/>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Rectangle 43"/>
            <p:cNvSpPr/>
            <p:nvPr/>
          </p:nvSpPr>
          <p:spPr>
            <a:xfrm>
              <a:off x="12945104" y="5978855"/>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2" name="Rectangle 51"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Title 18">
            <a:extLst>
              <a:ext uri="{FF2B5EF4-FFF2-40B4-BE49-F238E27FC236}">
                <a16:creationId xmlns:a16="http://schemas.microsoft.com/office/drawing/2014/main" id="{8B2EC48C-5CCB-0A4A-B888-17346F9F10BF}"/>
              </a:ext>
            </a:extLst>
          </p:cNvPr>
          <p:cNvSpPr txBox="1">
            <a:spLocks/>
          </p:cNvSpPr>
          <p:nvPr/>
        </p:nvSpPr>
        <p:spPr>
          <a:xfrm>
            <a:off x="5796430" y="42049"/>
            <a:ext cx="3146977" cy="646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a:t>Ort, </a:t>
            </a:r>
            <a:r>
              <a:rPr lang="en-GB" sz="2400" b="1">
                <a:solidFill>
                  <a:srgbClr val="FF3300"/>
                </a:solidFill>
              </a:rPr>
              <a:t>Form</a:t>
            </a:r>
            <a:r>
              <a:rPr lang="en-GB" sz="2400" b="1"/>
              <a:t> oder </a:t>
            </a:r>
            <a:r>
              <a:rPr lang="en-GB" sz="2400" b="1">
                <a:solidFill>
                  <a:srgbClr val="00E200"/>
                </a:solidFill>
              </a:rPr>
              <a:t>Tier</a:t>
            </a:r>
            <a:r>
              <a:rPr lang="en-GB" sz="2400" b="1"/>
              <a:t>?</a:t>
            </a:r>
            <a:endParaRPr lang="en-US" sz="2400" dirty="0"/>
          </a:p>
        </p:txBody>
      </p:sp>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9562" y="2096756"/>
            <a:ext cx="3762438" cy="3840076"/>
          </a:xfrm>
          <a:prstGeom prst="rect">
            <a:avLst/>
          </a:prstGeom>
        </p:spPr>
      </p:pic>
      <p:pic>
        <p:nvPicPr>
          <p:cNvPr id="56" name="Picture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931148"/>
            <a:ext cx="4030579" cy="4005684"/>
          </a:xfrm>
          <a:prstGeom prst="rect">
            <a:avLst/>
          </a:prstGeom>
        </p:spPr>
      </p:pic>
      <p:sp>
        <p:nvSpPr>
          <p:cNvPr id="57" name="Speech Bubble: Rectangle with Corners Rounded 7">
            <a:extLst>
              <a:ext uri="{FF2B5EF4-FFF2-40B4-BE49-F238E27FC236}">
                <a16:creationId xmlns:a16="http://schemas.microsoft.com/office/drawing/2014/main" id="{3718B590-C5BF-4C16-88B9-CE8AA8A1CEB1}"/>
              </a:ext>
            </a:extLst>
          </p:cNvPr>
          <p:cNvSpPr/>
          <p:nvPr/>
        </p:nvSpPr>
        <p:spPr>
          <a:xfrm>
            <a:off x="3171472" y="585463"/>
            <a:ext cx="2279697" cy="76719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Bist</a:t>
            </a:r>
            <a:r>
              <a:rPr lang="en-GB" sz="2000" dirty="0">
                <a:latin typeface="Century Gothic" panose="020B0502020202020204" pitchFamily="34" charset="0"/>
              </a:rPr>
              <a:t> du </a:t>
            </a:r>
            <a:r>
              <a:rPr lang="en-GB" sz="2000" dirty="0" err="1">
                <a:latin typeface="Century Gothic" panose="020B0502020202020204" pitchFamily="34" charset="0"/>
              </a:rPr>
              <a:t>ein</a:t>
            </a:r>
            <a:r>
              <a:rPr lang="en-GB" sz="2000" dirty="0">
                <a:latin typeface="Century Gothic" panose="020B0502020202020204" pitchFamily="34" charset="0"/>
              </a:rPr>
              <a:t> Ort?</a:t>
            </a:r>
          </a:p>
        </p:txBody>
      </p:sp>
      <p:sp>
        <p:nvSpPr>
          <p:cNvPr id="58" name="Speech Bubble: Rectangle with Corners Rounded 7">
            <a:extLst>
              <a:ext uri="{FF2B5EF4-FFF2-40B4-BE49-F238E27FC236}">
                <a16:creationId xmlns:a16="http://schemas.microsoft.com/office/drawing/2014/main" id="{3718B590-C5BF-4C16-88B9-CE8AA8A1CEB1}"/>
              </a:ext>
            </a:extLst>
          </p:cNvPr>
          <p:cNvSpPr/>
          <p:nvPr/>
        </p:nvSpPr>
        <p:spPr>
          <a:xfrm>
            <a:off x="7369919" y="900589"/>
            <a:ext cx="2279697" cy="76719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Ich</a:t>
            </a:r>
            <a:r>
              <a:rPr lang="en-GB" sz="2000" dirty="0">
                <a:latin typeface="Century Gothic" panose="020B0502020202020204" pitchFamily="34" charset="0"/>
              </a:rPr>
              <a:t> bin </a:t>
            </a:r>
            <a:r>
              <a:rPr lang="en-GB" sz="2000" dirty="0" err="1">
                <a:latin typeface="Century Gothic" panose="020B0502020202020204" pitchFamily="34" charset="0"/>
              </a:rPr>
              <a:t>kein</a:t>
            </a:r>
            <a:r>
              <a:rPr lang="en-GB" sz="2000" dirty="0">
                <a:latin typeface="Century Gothic" panose="020B0502020202020204" pitchFamily="34" charset="0"/>
              </a:rPr>
              <a:t> Ort.</a:t>
            </a:r>
          </a:p>
        </p:txBody>
      </p:sp>
      <p:sp>
        <p:nvSpPr>
          <p:cNvPr id="59" name="Speech Bubble: Rectangle with Corners Rounded 7">
            <a:extLst>
              <a:ext uri="{FF2B5EF4-FFF2-40B4-BE49-F238E27FC236}">
                <a16:creationId xmlns:a16="http://schemas.microsoft.com/office/drawing/2014/main" id="{3718B590-C5BF-4C16-88B9-CE8AA8A1CEB1}"/>
              </a:ext>
            </a:extLst>
          </p:cNvPr>
          <p:cNvSpPr/>
          <p:nvPr/>
        </p:nvSpPr>
        <p:spPr>
          <a:xfrm>
            <a:off x="7369919" y="1994802"/>
            <a:ext cx="2279697" cy="76719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Bist</a:t>
            </a:r>
            <a:r>
              <a:rPr lang="en-GB" sz="2000" dirty="0">
                <a:latin typeface="Century Gothic" panose="020B0502020202020204" pitchFamily="34" charset="0"/>
              </a:rPr>
              <a:t> du </a:t>
            </a:r>
            <a:r>
              <a:rPr lang="en-GB" sz="2000" dirty="0" err="1">
                <a:latin typeface="Century Gothic" panose="020B0502020202020204" pitchFamily="34" charset="0"/>
              </a:rPr>
              <a:t>ein</a:t>
            </a:r>
            <a:r>
              <a:rPr lang="en-GB" sz="2000" dirty="0">
                <a:latin typeface="Century Gothic" panose="020B0502020202020204" pitchFamily="34" charset="0"/>
              </a:rPr>
              <a:t> Tier?</a:t>
            </a:r>
          </a:p>
        </p:txBody>
      </p:sp>
      <p:sp>
        <p:nvSpPr>
          <p:cNvPr id="60" name="Speech Bubble: Rectangle with Corners Rounded 7">
            <a:extLst>
              <a:ext uri="{FF2B5EF4-FFF2-40B4-BE49-F238E27FC236}">
                <a16:creationId xmlns:a16="http://schemas.microsoft.com/office/drawing/2014/main" id="{3718B590-C5BF-4C16-88B9-CE8AA8A1CEB1}"/>
              </a:ext>
            </a:extLst>
          </p:cNvPr>
          <p:cNvSpPr/>
          <p:nvPr/>
        </p:nvSpPr>
        <p:spPr>
          <a:xfrm>
            <a:off x="3184367" y="1611203"/>
            <a:ext cx="2279697" cy="76719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Ich</a:t>
            </a:r>
            <a:r>
              <a:rPr lang="en-GB" sz="2000" dirty="0">
                <a:latin typeface="Century Gothic" panose="020B0502020202020204" pitchFamily="34" charset="0"/>
              </a:rPr>
              <a:t> bin </a:t>
            </a:r>
            <a:r>
              <a:rPr lang="en-GB" sz="2000" dirty="0" err="1">
                <a:latin typeface="Century Gothic" panose="020B0502020202020204" pitchFamily="34" charset="0"/>
              </a:rPr>
              <a:t>ein</a:t>
            </a:r>
            <a:r>
              <a:rPr lang="en-GB" sz="2000" dirty="0">
                <a:latin typeface="Century Gothic" panose="020B0502020202020204" pitchFamily="34" charset="0"/>
              </a:rPr>
              <a:t> Tier.</a:t>
            </a:r>
          </a:p>
        </p:txBody>
      </p:sp>
      <p:sp>
        <p:nvSpPr>
          <p:cNvPr id="61" name="TextBox 60"/>
          <p:cNvSpPr txBox="1"/>
          <p:nvPr/>
        </p:nvSpPr>
        <p:spPr>
          <a:xfrm>
            <a:off x="9769641" y="947687"/>
            <a:ext cx="2374231" cy="646331"/>
          </a:xfrm>
          <a:prstGeom prst="rect">
            <a:avLst/>
          </a:prstGeom>
          <a:solidFill>
            <a:schemeClr val="accent4">
              <a:lumMod val="40000"/>
              <a:lumOff val="60000"/>
            </a:schemeClr>
          </a:solidFill>
        </p:spPr>
        <p:txBody>
          <a:bodyPr wrap="square" rtlCol="0">
            <a:spAutoFit/>
          </a:bodyPr>
          <a:lstStyle/>
          <a:p>
            <a:pPr algn="ctr"/>
            <a:r>
              <a:rPr lang="en-GB" dirty="0">
                <a:solidFill>
                  <a:schemeClr val="accent5">
                    <a:lumMod val="50000"/>
                  </a:schemeClr>
                </a:solidFill>
                <a:latin typeface="Century Gothic" panose="020B0502020202020204" pitchFamily="34" charset="0"/>
              </a:rPr>
              <a:t>Mia keeps her card and it’s her turn.</a:t>
            </a:r>
          </a:p>
        </p:txBody>
      </p:sp>
      <p:sp>
        <p:nvSpPr>
          <p:cNvPr id="62" name="TextBox 61"/>
          <p:cNvSpPr txBox="1"/>
          <p:nvPr/>
        </p:nvSpPr>
        <p:spPr>
          <a:xfrm>
            <a:off x="3473115" y="2636943"/>
            <a:ext cx="2795338" cy="923330"/>
          </a:xfrm>
          <a:prstGeom prst="rect">
            <a:avLst/>
          </a:prstGeom>
          <a:solidFill>
            <a:schemeClr val="accent4">
              <a:lumMod val="40000"/>
              <a:lumOff val="60000"/>
            </a:schemeClr>
          </a:solidFill>
        </p:spPr>
        <p:txBody>
          <a:bodyPr wrap="square" rtlCol="0">
            <a:spAutoFit/>
          </a:bodyPr>
          <a:lstStyle/>
          <a:p>
            <a:pPr algn="ctr"/>
            <a:r>
              <a:rPr lang="en-GB" dirty="0">
                <a:solidFill>
                  <a:schemeClr val="accent5">
                    <a:lumMod val="50000"/>
                  </a:schemeClr>
                </a:solidFill>
                <a:latin typeface="Century Gothic" panose="020B0502020202020204" pitchFamily="34" charset="0"/>
              </a:rPr>
              <a:t>Wolfgang has to give up his card and it’s still Mia’s turn.</a:t>
            </a:r>
          </a:p>
        </p:txBody>
      </p:sp>
      <p:sp>
        <p:nvSpPr>
          <p:cNvPr id="63" name="Speech Bubble: Rectangle with Corners Rounded 7">
            <a:extLst>
              <a:ext uri="{FF2B5EF4-FFF2-40B4-BE49-F238E27FC236}">
                <a16:creationId xmlns:a16="http://schemas.microsoft.com/office/drawing/2014/main" id="{3718B590-C5BF-4C16-88B9-CE8AA8A1CEB1}"/>
              </a:ext>
            </a:extLst>
          </p:cNvPr>
          <p:cNvSpPr/>
          <p:nvPr/>
        </p:nvSpPr>
        <p:spPr>
          <a:xfrm>
            <a:off x="7289713" y="3045401"/>
            <a:ext cx="2279697" cy="76719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Bist</a:t>
            </a:r>
            <a:r>
              <a:rPr lang="en-GB" sz="2000" dirty="0">
                <a:latin typeface="Century Gothic" panose="020B0502020202020204" pitchFamily="34" charset="0"/>
              </a:rPr>
              <a:t> du </a:t>
            </a:r>
            <a:r>
              <a:rPr lang="en-GB" sz="2000" dirty="0" err="1">
                <a:latin typeface="Century Gothic" panose="020B0502020202020204" pitchFamily="34" charset="0"/>
              </a:rPr>
              <a:t>eine</a:t>
            </a:r>
            <a:r>
              <a:rPr lang="en-GB" sz="2000" dirty="0">
                <a:latin typeface="Century Gothic" panose="020B0502020202020204" pitchFamily="34" charset="0"/>
              </a:rPr>
              <a:t> Form?</a:t>
            </a:r>
          </a:p>
        </p:txBody>
      </p:sp>
      <p:sp>
        <p:nvSpPr>
          <p:cNvPr id="64" name="Speech Bubble: Rectangle with Corners Rounded 7">
            <a:extLst>
              <a:ext uri="{FF2B5EF4-FFF2-40B4-BE49-F238E27FC236}">
                <a16:creationId xmlns:a16="http://schemas.microsoft.com/office/drawing/2014/main" id="{3718B590-C5BF-4C16-88B9-CE8AA8A1CEB1}"/>
              </a:ext>
            </a:extLst>
          </p:cNvPr>
          <p:cNvSpPr/>
          <p:nvPr/>
        </p:nvSpPr>
        <p:spPr>
          <a:xfrm>
            <a:off x="3340346" y="3713660"/>
            <a:ext cx="2755654" cy="60567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Ich</a:t>
            </a:r>
            <a:r>
              <a:rPr lang="en-GB" sz="2000" dirty="0">
                <a:latin typeface="Century Gothic" panose="020B0502020202020204" pitchFamily="34" charset="0"/>
              </a:rPr>
              <a:t> bin </a:t>
            </a:r>
            <a:r>
              <a:rPr lang="en-GB" sz="2000" dirty="0" err="1">
                <a:latin typeface="Century Gothic" panose="020B0502020202020204" pitchFamily="34" charset="0"/>
              </a:rPr>
              <a:t>keine</a:t>
            </a:r>
            <a:r>
              <a:rPr lang="en-GB" sz="2000" dirty="0">
                <a:latin typeface="Century Gothic" panose="020B0502020202020204" pitchFamily="34" charset="0"/>
              </a:rPr>
              <a:t> Form.</a:t>
            </a:r>
          </a:p>
        </p:txBody>
      </p:sp>
      <p:sp>
        <p:nvSpPr>
          <p:cNvPr id="65" name="Speech Bubble: Rectangle with Corners Rounded 7">
            <a:extLst>
              <a:ext uri="{FF2B5EF4-FFF2-40B4-BE49-F238E27FC236}">
                <a16:creationId xmlns:a16="http://schemas.microsoft.com/office/drawing/2014/main" id="{3718B590-C5BF-4C16-88B9-CE8AA8A1CEB1}"/>
              </a:ext>
            </a:extLst>
          </p:cNvPr>
          <p:cNvSpPr/>
          <p:nvPr/>
        </p:nvSpPr>
        <p:spPr>
          <a:xfrm>
            <a:off x="3340346" y="5307294"/>
            <a:ext cx="2755654" cy="60567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Bist</a:t>
            </a:r>
            <a:r>
              <a:rPr lang="en-GB" sz="2000" dirty="0">
                <a:latin typeface="Century Gothic" panose="020B0502020202020204" pitchFamily="34" charset="0"/>
              </a:rPr>
              <a:t> du </a:t>
            </a:r>
            <a:r>
              <a:rPr lang="en-GB" sz="2000" dirty="0" err="1">
                <a:latin typeface="Century Gothic" panose="020B0502020202020204" pitchFamily="34" charset="0"/>
              </a:rPr>
              <a:t>eine</a:t>
            </a:r>
            <a:r>
              <a:rPr lang="en-GB" sz="2000" dirty="0">
                <a:latin typeface="Century Gothic" panose="020B0502020202020204" pitchFamily="34" charset="0"/>
              </a:rPr>
              <a:t> Form?</a:t>
            </a:r>
          </a:p>
        </p:txBody>
      </p:sp>
      <p:sp>
        <p:nvSpPr>
          <p:cNvPr id="66" name="Speech Bubble: Rectangle with Corners Rounded 7">
            <a:extLst>
              <a:ext uri="{FF2B5EF4-FFF2-40B4-BE49-F238E27FC236}">
                <a16:creationId xmlns:a16="http://schemas.microsoft.com/office/drawing/2014/main" id="{3718B590-C5BF-4C16-88B9-CE8AA8A1CEB1}"/>
              </a:ext>
            </a:extLst>
          </p:cNvPr>
          <p:cNvSpPr/>
          <p:nvPr/>
        </p:nvSpPr>
        <p:spPr>
          <a:xfrm>
            <a:off x="7155643" y="4096000"/>
            <a:ext cx="2121925" cy="60567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Nein! Ach….!</a:t>
            </a:r>
          </a:p>
        </p:txBody>
      </p:sp>
      <p:sp>
        <p:nvSpPr>
          <p:cNvPr id="67" name="TextBox 66"/>
          <p:cNvSpPr txBox="1"/>
          <p:nvPr/>
        </p:nvSpPr>
        <p:spPr>
          <a:xfrm>
            <a:off x="3365839" y="4500990"/>
            <a:ext cx="2762965" cy="646331"/>
          </a:xfrm>
          <a:prstGeom prst="rect">
            <a:avLst/>
          </a:prstGeom>
          <a:solidFill>
            <a:schemeClr val="accent4">
              <a:lumMod val="40000"/>
              <a:lumOff val="60000"/>
            </a:schemeClr>
          </a:solidFill>
        </p:spPr>
        <p:txBody>
          <a:bodyPr wrap="square" rtlCol="0">
            <a:spAutoFit/>
          </a:bodyPr>
          <a:lstStyle/>
          <a:p>
            <a:pPr algn="ctr"/>
            <a:r>
              <a:rPr lang="en-GB" dirty="0">
                <a:solidFill>
                  <a:schemeClr val="accent5">
                    <a:lumMod val="50000"/>
                  </a:schemeClr>
                </a:solidFill>
                <a:latin typeface="Century Gothic" panose="020B0502020202020204" pitchFamily="34" charset="0"/>
              </a:rPr>
              <a:t>Wolfgang keeps his card and it’s his turn.</a:t>
            </a:r>
          </a:p>
        </p:txBody>
      </p:sp>
      <p:sp>
        <p:nvSpPr>
          <p:cNvPr id="68" name="TextBox 67"/>
          <p:cNvSpPr txBox="1"/>
          <p:nvPr/>
        </p:nvSpPr>
        <p:spPr>
          <a:xfrm>
            <a:off x="7087608" y="4949748"/>
            <a:ext cx="2374231" cy="646331"/>
          </a:xfrm>
          <a:prstGeom prst="rect">
            <a:avLst/>
          </a:prstGeom>
          <a:solidFill>
            <a:schemeClr val="accent4">
              <a:lumMod val="40000"/>
              <a:lumOff val="60000"/>
            </a:schemeClr>
          </a:solidFill>
        </p:spPr>
        <p:txBody>
          <a:bodyPr wrap="square" rtlCol="0">
            <a:spAutoFit/>
          </a:bodyPr>
          <a:lstStyle/>
          <a:p>
            <a:pPr algn="ctr"/>
            <a:r>
              <a:rPr lang="en-GB" dirty="0">
                <a:solidFill>
                  <a:schemeClr val="accent5">
                    <a:lumMod val="50000"/>
                  </a:schemeClr>
                </a:solidFill>
                <a:latin typeface="Century Gothic" panose="020B0502020202020204" pitchFamily="34" charset="0"/>
              </a:rPr>
              <a:t>Mia said ‘Nein’ so forfeits her card!</a:t>
            </a:r>
          </a:p>
        </p:txBody>
      </p:sp>
    </p:spTree>
    <p:extLst>
      <p:ext uri="{BB962C8B-B14F-4D97-AF65-F5344CB8AC3E}">
        <p14:creationId xmlns:p14="http://schemas.microsoft.com/office/powerpoint/2010/main" val="261636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fade">
                                      <p:cBhvr>
                                        <p:cTn id="62" dur="500"/>
                                        <p:tgtEl>
                                          <p:spTgt spid="6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500"/>
                                        <p:tgtEl>
                                          <p:spTgt spid="6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fade">
                                      <p:cBhvr>
                                        <p:cTn id="72" dur="500"/>
                                        <p:tgtEl>
                                          <p:spTgt spid="6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500"/>
                                        <p:tgtEl>
                                          <p:spTgt spid="6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fade">
                                      <p:cBhvr>
                                        <p:cTn id="8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der Engel</a:t>
            </a:r>
          </a:p>
        </p:txBody>
      </p:sp>
      <p:pic>
        <p:nvPicPr>
          <p:cNvPr id="6" name="Picture 5">
            <a:extLst>
              <a:ext uri="{FF2B5EF4-FFF2-40B4-BE49-F238E27FC236}">
                <a16:creationId xmlns:a16="http://schemas.microsoft.com/office/drawing/2014/main" id="{F42B5761-0C3E-A541-8AD1-03B8D3D5CF1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3498397" y="798980"/>
            <a:ext cx="5195206" cy="2670259"/>
          </a:xfrm>
          <a:prstGeom prst="rect">
            <a:avLst/>
          </a:prstGeom>
        </p:spPr>
      </p:pic>
      <p:sp>
        <p:nvSpPr>
          <p:cNvPr id="7"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a:extLst>
              <a:ext uri="{FF2B5EF4-FFF2-40B4-BE49-F238E27FC236}">
                <a16:creationId xmlns:a16="http://schemas.microsoft.com/office/drawing/2014/main" id="{7470CABF-3E27-764B-B48E-733A060D9660}"/>
              </a:ext>
            </a:extLst>
          </p:cNvPr>
          <p:cNvSpPr txBox="1">
            <a:spLocks/>
          </p:cNvSpPr>
          <p:nvPr/>
        </p:nvSpPr>
        <p:spPr>
          <a:xfrm>
            <a:off x="4342920" y="3292350"/>
            <a:ext cx="3506159" cy="12368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5400" b="1" i="0" u="none" strike="noStrike" kern="1200" cap="none" spc="0" normalizeH="0" baseline="0" noProof="0">
                <a:ln>
                  <a:noFill/>
                </a:ln>
                <a:solidFill>
                  <a:srgbClr val="115076"/>
                </a:solidFill>
                <a:effectLst/>
                <a:uLnTx/>
                <a:uFillTx/>
                <a:latin typeface="Century Gothic" panose="020B0502020202020204" pitchFamily="34" charset="0"/>
                <a:ea typeface="+mj-ea"/>
                <a:cs typeface="+mj-cs"/>
              </a:rPr>
              <a:t>der Engel</a:t>
            </a:r>
            <a:endParaRPr kumimoji="0" lang="en-US"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051446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der Stern</a:t>
            </a:r>
          </a:p>
        </p:txBody>
      </p:sp>
      <p:pic>
        <p:nvPicPr>
          <p:cNvPr id="3" name="Graphic 4" descr="Star">
            <a:extLst>
              <a:ext uri="{FF2B5EF4-FFF2-40B4-BE49-F238E27FC236}">
                <a16:creationId xmlns:a16="http://schemas.microsoft.com/office/drawing/2014/main" id="{4A1E4877-4021-8340-B7A9-C023C4A6A7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77764" y="254193"/>
            <a:ext cx="3636472" cy="3636472"/>
          </a:xfrm>
          <a:prstGeom prst="rect">
            <a:avLst/>
          </a:prstGeom>
        </p:spPr>
      </p:pic>
      <p:sp>
        <p:nvSpPr>
          <p:cNvPr id="4" name="Title 1">
            <a:extLst>
              <a:ext uri="{FF2B5EF4-FFF2-40B4-BE49-F238E27FC236}">
                <a16:creationId xmlns:a16="http://schemas.microsoft.com/office/drawing/2014/main" id="{3CBBABB5-C802-9F40-95F9-41938AD68E4A}"/>
              </a:ext>
            </a:extLst>
          </p:cNvPr>
          <p:cNvSpPr txBox="1">
            <a:spLocks/>
          </p:cNvSpPr>
          <p:nvPr/>
        </p:nvSpPr>
        <p:spPr>
          <a:xfrm>
            <a:off x="625549" y="32278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5400" b="1" i="0" u="none" strike="noStrike" kern="1200" cap="none" spc="0" normalizeH="0" baseline="0" noProof="0">
                <a:ln>
                  <a:noFill/>
                </a:ln>
                <a:solidFill>
                  <a:srgbClr val="115076"/>
                </a:solidFill>
                <a:effectLst/>
                <a:uLnTx/>
                <a:uFillTx/>
                <a:latin typeface="Century Gothic" panose="020B0502020202020204" pitchFamily="34" charset="0"/>
                <a:ea typeface="+mj-ea"/>
                <a:cs typeface="+mj-cs"/>
              </a:rPr>
              <a:t>der Stern</a:t>
            </a:r>
            <a:endParaRPr kumimoji="0" lang="en-US"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5"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40940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der Stiefel</a:t>
            </a:r>
          </a:p>
        </p:txBody>
      </p:sp>
      <p:pic>
        <p:nvPicPr>
          <p:cNvPr id="3" name="Picture 2">
            <a:extLst>
              <a:ext uri="{FF2B5EF4-FFF2-40B4-BE49-F238E27FC236}">
                <a16:creationId xmlns:a16="http://schemas.microsoft.com/office/drawing/2014/main" id="{A2760E2C-4CEB-874B-99AC-E5E5772C2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5848" y="285461"/>
            <a:ext cx="3273578" cy="2892527"/>
          </a:xfrm>
          <a:prstGeom prst="rect">
            <a:avLst/>
          </a:prstGeom>
        </p:spPr>
      </p:pic>
      <p:sp>
        <p:nvSpPr>
          <p:cNvPr id="4" name="Title 1">
            <a:extLst>
              <a:ext uri="{FF2B5EF4-FFF2-40B4-BE49-F238E27FC236}">
                <a16:creationId xmlns:a16="http://schemas.microsoft.com/office/drawing/2014/main" id="{38F68D16-02ED-5D48-AE45-A8FADFF3B6B4}"/>
              </a:ext>
            </a:extLst>
          </p:cNvPr>
          <p:cNvSpPr txBox="1">
            <a:spLocks/>
          </p:cNvSpPr>
          <p:nvPr/>
        </p:nvSpPr>
        <p:spPr>
          <a:xfrm>
            <a:off x="3878225" y="3177988"/>
            <a:ext cx="4435549" cy="15345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5400" b="1" i="0" u="none" strike="noStrike" kern="1200" cap="none" spc="0" normalizeH="0" baseline="0" noProof="0">
                <a:ln>
                  <a:noFill/>
                </a:ln>
                <a:solidFill>
                  <a:srgbClr val="115076"/>
                </a:solidFill>
                <a:effectLst/>
                <a:uLnTx/>
                <a:uFillTx/>
                <a:latin typeface="Century Gothic" panose="020B0502020202020204" pitchFamily="34" charset="0"/>
                <a:ea typeface="+mj-ea"/>
                <a:cs typeface="+mj-cs"/>
              </a:rPr>
              <a:t>der Stiefel </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5"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43983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der Baum</a:t>
            </a:r>
          </a:p>
        </p:txBody>
      </p:sp>
      <p:pic>
        <p:nvPicPr>
          <p:cNvPr id="5" name="Picture 4">
            <a:extLst>
              <a:ext uri="{FF2B5EF4-FFF2-40B4-BE49-F238E27FC236}">
                <a16:creationId xmlns:a16="http://schemas.microsoft.com/office/drawing/2014/main" id="{25F226DE-FDE3-0645-BFD9-308935CC8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1151" y="477478"/>
            <a:ext cx="3300920" cy="3686514"/>
          </a:xfrm>
          <a:prstGeom prst="rect">
            <a:avLst/>
          </a:prstGeom>
        </p:spPr>
      </p:pic>
      <p:sp>
        <p:nvSpPr>
          <p:cNvPr id="6" name="Title 1">
            <a:extLst>
              <a:ext uri="{FF2B5EF4-FFF2-40B4-BE49-F238E27FC236}">
                <a16:creationId xmlns:a16="http://schemas.microsoft.com/office/drawing/2014/main" id="{1BE02F33-9604-9E40-A47E-45C7A4BE1032}"/>
              </a:ext>
            </a:extLst>
          </p:cNvPr>
          <p:cNvSpPr txBox="1">
            <a:spLocks/>
          </p:cNvSpPr>
          <p:nvPr/>
        </p:nvSpPr>
        <p:spPr>
          <a:xfrm>
            <a:off x="4301151" y="3903710"/>
            <a:ext cx="3632537" cy="1470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5400" b="1" i="0" u="none" strike="noStrike" kern="1200" cap="none" spc="0" normalizeH="0" baseline="0" noProof="0">
                <a:ln>
                  <a:noFill/>
                </a:ln>
                <a:solidFill>
                  <a:srgbClr val="115076"/>
                </a:solidFill>
                <a:effectLst/>
                <a:uLnTx/>
                <a:uFillTx/>
                <a:latin typeface="Century Gothic" panose="020B0502020202020204" pitchFamily="34" charset="0"/>
                <a:ea typeface="+mj-ea"/>
                <a:cs typeface="+mj-cs"/>
              </a:rPr>
              <a:t>der Baum</a:t>
            </a:r>
            <a:endParaRPr kumimoji="0" lang="en-US"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7"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98264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der Marktplatz</a:t>
            </a:r>
          </a:p>
        </p:txBody>
      </p:sp>
      <p:pic>
        <p:nvPicPr>
          <p:cNvPr id="3" name="Picture 2">
            <a:extLst>
              <a:ext uri="{FF2B5EF4-FFF2-40B4-BE49-F238E27FC236}">
                <a16:creationId xmlns:a16="http://schemas.microsoft.com/office/drawing/2014/main" id="{89427C61-D4F7-DD45-8107-934FE145A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3942" y="593766"/>
            <a:ext cx="5088890" cy="3381543"/>
          </a:xfrm>
          <a:prstGeom prst="rect">
            <a:avLst/>
          </a:prstGeom>
        </p:spPr>
      </p:pic>
      <p:sp>
        <p:nvSpPr>
          <p:cNvPr id="4" name="Title 1">
            <a:extLst>
              <a:ext uri="{FF2B5EF4-FFF2-40B4-BE49-F238E27FC236}">
                <a16:creationId xmlns:a16="http://schemas.microsoft.com/office/drawing/2014/main" id="{0F9E4474-440C-1A41-A0D7-2749F1B5EDF8}"/>
              </a:ext>
            </a:extLst>
          </p:cNvPr>
          <p:cNvSpPr txBox="1">
            <a:spLocks/>
          </p:cNvSpPr>
          <p:nvPr/>
        </p:nvSpPr>
        <p:spPr>
          <a:xfrm>
            <a:off x="3685032" y="3994362"/>
            <a:ext cx="5257800" cy="13219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5400" b="1" i="0" u="none" strike="noStrike" kern="1200" cap="none" spc="0" normalizeH="0" baseline="0" noProof="0">
                <a:ln>
                  <a:noFill/>
                </a:ln>
                <a:solidFill>
                  <a:srgbClr val="115076"/>
                </a:solidFill>
                <a:effectLst/>
                <a:uLnTx/>
                <a:uFillTx/>
                <a:latin typeface="Century Gothic" panose="020B0502020202020204" pitchFamily="34" charset="0"/>
                <a:ea typeface="+mj-ea"/>
                <a:cs typeface="+mj-cs"/>
              </a:rPr>
              <a:t>der Marktplatz</a:t>
            </a:r>
            <a:endParaRPr kumimoji="0" lang="en-US"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5" name="Rounded Rectangle 11">
            <a:extLst>
              <a:ext uri="{FF2B5EF4-FFF2-40B4-BE49-F238E27FC236}">
                <a16:creationId xmlns:a16="http://schemas.microsoft.com/office/drawing/2014/main" id="{EA88E10F-858E-4049-BBB6-7F3F0457F1F6}"/>
              </a:ext>
            </a:extLst>
          </p:cNvPr>
          <p:cNvSpPr/>
          <p:nvPr/>
        </p:nvSpPr>
        <p:spPr>
          <a:xfrm>
            <a:off x="9727097" y="11263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62831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solidFill>
                  <a:schemeClr val="bg1"/>
                </a:solidFill>
              </a:rPr>
              <a:t>der Weihnachtsmarkt</a:t>
            </a:r>
            <a:br>
              <a:rPr lang="en-US">
                <a:solidFill>
                  <a:schemeClr val="bg1"/>
                </a:solidFill>
              </a:rPr>
            </a:br>
            <a:endParaRPr lang="en-GB">
              <a:solidFill>
                <a:schemeClr val="bg1"/>
              </a:solidFill>
            </a:endParaRPr>
          </a:p>
        </p:txBody>
      </p:sp>
      <p:pic>
        <p:nvPicPr>
          <p:cNvPr id="3" name="Picture 2">
            <a:extLst>
              <a:ext uri="{FF2B5EF4-FFF2-40B4-BE49-F238E27FC236}">
                <a16:creationId xmlns:a16="http://schemas.microsoft.com/office/drawing/2014/main" id="{B33DB33D-FB20-B344-89F4-BFBC35FF0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063" y="522880"/>
            <a:ext cx="6819392" cy="4539158"/>
          </a:xfrm>
          <a:prstGeom prst="rect">
            <a:avLst/>
          </a:prstGeom>
        </p:spPr>
      </p:pic>
      <p:sp>
        <p:nvSpPr>
          <p:cNvPr id="4" name="Title 1">
            <a:extLst>
              <a:ext uri="{FF2B5EF4-FFF2-40B4-BE49-F238E27FC236}">
                <a16:creationId xmlns:a16="http://schemas.microsoft.com/office/drawing/2014/main" id="{42C3EACC-4750-4542-A917-5194686AD743}"/>
              </a:ext>
            </a:extLst>
          </p:cNvPr>
          <p:cNvSpPr txBox="1">
            <a:spLocks/>
          </p:cNvSpPr>
          <p:nvPr/>
        </p:nvSpPr>
        <p:spPr>
          <a:xfrm>
            <a:off x="695959" y="49585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5400" b="1" i="0" u="none" strike="noStrike" kern="1200" cap="none" spc="0" normalizeH="0" baseline="0" noProof="0">
                <a:ln>
                  <a:noFill/>
                </a:ln>
                <a:solidFill>
                  <a:srgbClr val="115076"/>
                </a:solidFill>
                <a:effectLst/>
                <a:uLnTx/>
                <a:uFillTx/>
                <a:latin typeface="Century Gothic" panose="020B0502020202020204" pitchFamily="34" charset="0"/>
                <a:ea typeface="+mj-ea"/>
                <a:cs typeface="+mj-cs"/>
              </a:rPr>
              <a:t>der Weihnachtsmarkt</a:t>
            </a:r>
            <a:endParaRPr kumimoji="0" lang="en-US"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5" name="Rounded Rectangle 11">
            <a:extLst>
              <a:ext uri="{FF2B5EF4-FFF2-40B4-BE49-F238E27FC236}">
                <a16:creationId xmlns:a16="http://schemas.microsoft.com/office/drawing/2014/main" id="{EA88E10F-858E-4049-BBB6-7F3F0457F1F6}"/>
              </a:ext>
            </a:extLst>
          </p:cNvPr>
          <p:cNvSpPr/>
          <p:nvPr/>
        </p:nvSpPr>
        <p:spPr>
          <a:xfrm>
            <a:off x="9727097" y="11263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39074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solidFill>
                  <a:schemeClr val="bg1"/>
                </a:solidFill>
              </a:rPr>
              <a:t>der Weihnachtsmann</a:t>
            </a:r>
            <a:br>
              <a:rPr lang="en-US">
                <a:solidFill>
                  <a:schemeClr val="bg1"/>
                </a:solidFill>
              </a:rPr>
            </a:br>
            <a:endParaRPr lang="en-GB">
              <a:solidFill>
                <a:schemeClr val="bg1"/>
              </a:solidFill>
            </a:endParaRPr>
          </a:p>
        </p:txBody>
      </p:sp>
      <p:pic>
        <p:nvPicPr>
          <p:cNvPr id="5" name="Picture 4">
            <a:extLst>
              <a:ext uri="{FF2B5EF4-FFF2-40B4-BE49-F238E27FC236}">
                <a16:creationId xmlns:a16="http://schemas.microsoft.com/office/drawing/2014/main" id="{95FAEB9F-5185-194F-9244-2442FBABE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119" y="511705"/>
            <a:ext cx="1771974" cy="3360928"/>
          </a:xfrm>
          <a:prstGeom prst="rect">
            <a:avLst/>
          </a:prstGeom>
        </p:spPr>
      </p:pic>
      <p:sp>
        <p:nvSpPr>
          <p:cNvPr id="6" name="Title 1">
            <a:extLst>
              <a:ext uri="{FF2B5EF4-FFF2-40B4-BE49-F238E27FC236}">
                <a16:creationId xmlns:a16="http://schemas.microsoft.com/office/drawing/2014/main" id="{59DFB2E7-54BF-E644-9320-8B29710D4D8E}"/>
              </a:ext>
            </a:extLst>
          </p:cNvPr>
          <p:cNvSpPr txBox="1">
            <a:spLocks/>
          </p:cNvSpPr>
          <p:nvPr/>
        </p:nvSpPr>
        <p:spPr>
          <a:xfrm>
            <a:off x="1014306" y="378566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5400" b="1" i="0" u="none" strike="noStrike" kern="1200" cap="none" spc="0" normalizeH="0" baseline="0" noProof="0">
                <a:ln>
                  <a:noFill/>
                </a:ln>
                <a:solidFill>
                  <a:srgbClr val="115076"/>
                </a:solidFill>
                <a:effectLst/>
                <a:uLnTx/>
                <a:uFillTx/>
                <a:latin typeface="Century Gothic" panose="020B0502020202020204" pitchFamily="34" charset="0"/>
                <a:ea typeface="+mj-ea"/>
                <a:cs typeface="+mj-cs"/>
              </a:rPr>
              <a:t>der Weihnachtsmann</a:t>
            </a:r>
            <a:endParaRPr kumimoji="0" lang="en-US"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7"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62226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04A93E-61EE-B347-8238-7D7CB8D88E15}"/>
              </a:ext>
            </a:extLst>
          </p:cNvPr>
          <p:cNvSpPr/>
          <p:nvPr/>
        </p:nvSpPr>
        <p:spPr>
          <a:xfrm>
            <a:off x="2616307" y="4595663"/>
            <a:ext cx="203132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Engel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7A6AAE62-79BF-E346-908B-C7314FCFA9D1}"/>
              </a:ext>
            </a:extLst>
          </p:cNvPr>
          <p:cNvSpPr/>
          <p:nvPr/>
        </p:nvSpPr>
        <p:spPr>
          <a:xfrm>
            <a:off x="2640147" y="1391467"/>
            <a:ext cx="203132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Stern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78B2EE25-C3E9-F340-BD1F-A074161BA4E0}"/>
              </a:ext>
            </a:extLst>
          </p:cNvPr>
          <p:cNvSpPr/>
          <p:nvPr/>
        </p:nvSpPr>
        <p:spPr>
          <a:xfrm>
            <a:off x="2654271" y="2033253"/>
            <a:ext cx="203132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Stiefel</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3E5D771A-3B18-1548-B0A8-378682FEF5D7}"/>
              </a:ext>
            </a:extLst>
          </p:cNvPr>
          <p:cNvSpPr/>
          <p:nvPr/>
        </p:nvSpPr>
        <p:spPr>
          <a:xfrm>
            <a:off x="2654271" y="2675039"/>
            <a:ext cx="203132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Baum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CAC9642C-934D-3344-A070-E20271DD66F7}"/>
              </a:ext>
            </a:extLst>
          </p:cNvPr>
          <p:cNvSpPr/>
          <p:nvPr/>
        </p:nvSpPr>
        <p:spPr>
          <a:xfrm>
            <a:off x="2649546" y="3313007"/>
            <a:ext cx="295465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Marktplatz</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654C42D7-C646-7F4E-ABEC-6858771E88B3}"/>
              </a:ext>
            </a:extLst>
          </p:cNvPr>
          <p:cNvSpPr/>
          <p:nvPr/>
        </p:nvSpPr>
        <p:spPr>
          <a:xfrm>
            <a:off x="2649546" y="3954277"/>
            <a:ext cx="48013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Weihnachtsmarkt</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4AB47D1C-3FFC-E94E-9457-8FBF34DD7180}"/>
              </a:ext>
            </a:extLst>
          </p:cNvPr>
          <p:cNvSpPr/>
          <p:nvPr/>
        </p:nvSpPr>
        <p:spPr>
          <a:xfrm>
            <a:off x="2640147" y="5236817"/>
            <a:ext cx="48013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Weihnachtsmann</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DBBF8542-0DB5-4E43-9C83-29E7586EAEB9}"/>
              </a:ext>
            </a:extLst>
          </p:cNvPr>
          <p:cNvSpPr/>
          <p:nvPr/>
        </p:nvSpPr>
        <p:spPr>
          <a:xfrm>
            <a:off x="7249064" y="1261219"/>
            <a:ext cx="11079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star	</a:t>
            </a:r>
            <a:endParaRPr kumimoji="0" lang="en-US" sz="2800" b="0"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C44FAD19-2C41-0449-920B-1BA57C802519}"/>
              </a:ext>
            </a:extLst>
          </p:cNvPr>
          <p:cNvSpPr/>
          <p:nvPr/>
        </p:nvSpPr>
        <p:spPr>
          <a:xfrm>
            <a:off x="7249064" y="1902489"/>
            <a:ext cx="11079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boot	</a:t>
            </a:r>
            <a:endParaRPr kumimoji="0" lang="en-US" sz="2800" b="0"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3A77824F-C608-FE46-B562-22E75DEC1792}"/>
              </a:ext>
            </a:extLst>
          </p:cNvPr>
          <p:cNvSpPr/>
          <p:nvPr/>
        </p:nvSpPr>
        <p:spPr>
          <a:xfrm>
            <a:off x="7249064" y="2548723"/>
            <a:ext cx="11079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tree	</a:t>
            </a:r>
            <a:endParaRPr kumimoji="0" lang="en-US" sz="2800" b="0"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DE8F13B8-3812-5D49-A454-5C346A754741}"/>
              </a:ext>
            </a:extLst>
          </p:cNvPr>
          <p:cNvSpPr/>
          <p:nvPr/>
        </p:nvSpPr>
        <p:spPr>
          <a:xfrm>
            <a:off x="7249064" y="3194957"/>
            <a:ext cx="295465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market square	</a:t>
            </a:r>
            <a:endParaRPr kumimoji="0" lang="en-US" sz="2800" b="0"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1C737942-AA8C-D44D-B012-4FAFB1342393}"/>
              </a:ext>
            </a:extLst>
          </p:cNvPr>
          <p:cNvSpPr/>
          <p:nvPr/>
        </p:nvSpPr>
        <p:spPr>
          <a:xfrm>
            <a:off x="7249064" y="3954277"/>
            <a:ext cx="387798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Christmas market	</a:t>
            </a:r>
            <a:endParaRPr kumimoji="0" lang="en-US" sz="2800" b="0"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981630F4-FC9F-ED48-BE1E-E4B971F64379}"/>
              </a:ext>
            </a:extLst>
          </p:cNvPr>
          <p:cNvSpPr/>
          <p:nvPr/>
        </p:nvSpPr>
        <p:spPr>
          <a:xfrm>
            <a:off x="7273877" y="4595663"/>
            <a:ext cx="203132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angel	</a:t>
            </a:r>
            <a:endParaRPr kumimoji="0" lang="en-US" sz="2800" b="0"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42C2D89B-1105-5A4A-8DAC-4362DA28CA6B}"/>
              </a:ext>
            </a:extLst>
          </p:cNvPr>
          <p:cNvSpPr/>
          <p:nvPr/>
        </p:nvSpPr>
        <p:spPr>
          <a:xfrm>
            <a:off x="7273877" y="5236817"/>
            <a:ext cx="387798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Father Christmas	</a:t>
            </a:r>
            <a:endParaRPr kumimoji="0" lang="en-US" sz="2800" b="0"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16438779-7822-EE46-A7EE-5BED2AE48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2" name="Title 3">
            <a:extLst>
              <a:ext uri="{FF2B5EF4-FFF2-40B4-BE49-F238E27FC236}">
                <a16:creationId xmlns:a16="http://schemas.microsoft.com/office/drawing/2014/main" id="{C98658FC-83B3-3940-9BEE-6D8DB02E8466}"/>
              </a:ext>
            </a:extLst>
          </p:cNvPr>
          <p:cNvSpPr txBox="1">
            <a:spLocks/>
          </p:cNvSpPr>
          <p:nvPr/>
        </p:nvSpPr>
        <p:spPr>
          <a:xfrm>
            <a:off x="92597" y="201397"/>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 name="Title 1"/>
          <p:cNvSpPr>
            <a:spLocks noGrp="1"/>
          </p:cNvSpPr>
          <p:nvPr>
            <p:ph type="title"/>
          </p:nvPr>
        </p:nvSpPr>
        <p:spPr>
          <a:xfrm>
            <a:off x="92597" y="175672"/>
            <a:ext cx="10515600" cy="1325563"/>
          </a:xfrm>
        </p:spPr>
        <p:txBody>
          <a:bodyPr/>
          <a:lstStyle/>
          <a:p>
            <a:r>
              <a:rPr lang="en-GB" b="1">
                <a:solidFill>
                  <a:schemeClr val="bg1"/>
                </a:solidFill>
              </a:rPr>
              <a:t>Vokabeln</a:t>
            </a:r>
            <a:br>
              <a:rPr lang="en-GB" b="1">
                <a:solidFill>
                  <a:schemeClr val="bg1"/>
                </a:solidFill>
              </a:rPr>
            </a:br>
            <a:endParaRPr lang="en-GB"/>
          </a:p>
        </p:txBody>
      </p:sp>
      <p:sp>
        <p:nvSpPr>
          <p:cNvPr id="23" name="Rounded Rectangle 22">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lesen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4681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438779-7822-EE46-A7EE-5BED2AE48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619"/>
            <a:ext cx="6807200" cy="869950"/>
          </a:xfrm>
          <a:prstGeom prst="rect">
            <a:avLst/>
          </a:prstGeom>
        </p:spPr>
      </p:pic>
      <p:sp>
        <p:nvSpPr>
          <p:cNvPr id="4" name="Rectangle 3">
            <a:extLst>
              <a:ext uri="{FF2B5EF4-FFF2-40B4-BE49-F238E27FC236}">
                <a16:creationId xmlns:a16="http://schemas.microsoft.com/office/drawing/2014/main" id="{455601F1-B3AD-E349-8869-E5A3675151DE}"/>
              </a:ext>
            </a:extLst>
          </p:cNvPr>
          <p:cNvSpPr/>
          <p:nvPr/>
        </p:nvSpPr>
        <p:spPr>
          <a:xfrm>
            <a:off x="286216" y="977745"/>
            <a:ext cx="387798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Ich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sehe</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fünf</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0" y="108460"/>
            <a:ext cx="10515600" cy="1325563"/>
          </a:xfrm>
        </p:spPr>
        <p:txBody>
          <a:bodyPr/>
          <a:lstStyle/>
          <a:p>
            <a:r>
              <a:rPr lang="en-GB" b="1">
                <a:solidFill>
                  <a:schemeClr val="bg1"/>
                </a:solidFill>
              </a:rPr>
              <a:t>Pluralformen</a:t>
            </a:r>
            <a:br>
              <a:rPr lang="en-GB" b="1">
                <a:solidFill>
                  <a:schemeClr val="bg1"/>
                </a:solidFill>
              </a:rPr>
            </a:br>
            <a:endParaRPr lang="en-GB"/>
          </a:p>
        </p:txBody>
      </p:sp>
      <p:pic>
        <p:nvPicPr>
          <p:cNvPr id="3" name="Picture 2">
            <a:extLst>
              <a:ext uri="{FF2B5EF4-FFF2-40B4-BE49-F238E27FC236}">
                <a16:creationId xmlns:a16="http://schemas.microsoft.com/office/drawing/2014/main" id="{F42B5761-0C3E-A541-8AD1-03B8D3D5CF1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3874490" y="1679326"/>
            <a:ext cx="3404133" cy="1749674"/>
          </a:xfrm>
          <a:prstGeom prst="rect">
            <a:avLst/>
          </a:prstGeom>
        </p:spPr>
      </p:pic>
      <p:pic>
        <p:nvPicPr>
          <p:cNvPr id="5" name="Picture 4">
            <a:extLst>
              <a:ext uri="{FF2B5EF4-FFF2-40B4-BE49-F238E27FC236}">
                <a16:creationId xmlns:a16="http://schemas.microsoft.com/office/drawing/2014/main" id="{AC4D0920-FEF2-5B43-94F6-A03123D7D5D3}"/>
              </a:ext>
            </a:extLst>
          </p:cNvPr>
          <p:cNvPicPr>
            <a:picLocks noChangeAspect="1"/>
          </p:cNvPicPr>
          <p:nvPr/>
        </p:nvPicPr>
        <p:blipFill rotWithShape="1">
          <a:blip r:embed="rId4" cstate="print">
            <a:extLst>
              <a:ext uri="{BEBA8EAE-BF5A-486C-A8C5-ECC9F3942E4B}">
                <a14:imgProps xmlns:a14="http://schemas.microsoft.com/office/drawing/2010/main">
                  <a14:imgLayer r:embed="rId6">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7007834" y="1679326"/>
            <a:ext cx="3404133" cy="1749674"/>
          </a:xfrm>
          <a:prstGeom prst="rect">
            <a:avLst/>
          </a:prstGeom>
        </p:spPr>
      </p:pic>
      <p:pic>
        <p:nvPicPr>
          <p:cNvPr id="6" name="Picture 5">
            <a:extLst>
              <a:ext uri="{FF2B5EF4-FFF2-40B4-BE49-F238E27FC236}">
                <a16:creationId xmlns:a16="http://schemas.microsoft.com/office/drawing/2014/main" id="{F42B5761-0C3E-A541-8AD1-03B8D3D5CF1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1064868" y="3167731"/>
            <a:ext cx="3404133" cy="1749674"/>
          </a:xfrm>
          <a:prstGeom prst="rect">
            <a:avLst/>
          </a:prstGeom>
        </p:spPr>
      </p:pic>
      <p:pic>
        <p:nvPicPr>
          <p:cNvPr id="7" name="Picture 6">
            <a:extLst>
              <a:ext uri="{FF2B5EF4-FFF2-40B4-BE49-F238E27FC236}">
                <a16:creationId xmlns:a16="http://schemas.microsoft.com/office/drawing/2014/main" id="{F42B5761-0C3E-A541-8AD1-03B8D3D5CF1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4393933" y="3807415"/>
            <a:ext cx="3404133" cy="1749674"/>
          </a:xfrm>
          <a:prstGeom prst="rect">
            <a:avLst/>
          </a:prstGeom>
        </p:spPr>
      </p:pic>
      <p:pic>
        <p:nvPicPr>
          <p:cNvPr id="8" name="Picture 7">
            <a:extLst>
              <a:ext uri="{FF2B5EF4-FFF2-40B4-BE49-F238E27FC236}">
                <a16:creationId xmlns:a16="http://schemas.microsoft.com/office/drawing/2014/main" id="{F42B5761-0C3E-A541-8AD1-03B8D3D5CF1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8186513" y="3606738"/>
            <a:ext cx="3404133" cy="1749674"/>
          </a:xfrm>
          <a:prstGeom prst="rect">
            <a:avLst/>
          </a:prstGeom>
        </p:spPr>
      </p:pic>
      <p:sp>
        <p:nvSpPr>
          <p:cNvPr id="9" name="Rounded Rectangle 8">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itle 3">
            <a:extLst>
              <a:ext uri="{FF2B5EF4-FFF2-40B4-BE49-F238E27FC236}">
                <a16:creationId xmlns:a16="http://schemas.microsoft.com/office/drawing/2014/main" id="{C98658FC-83B3-3940-9BEE-6D8DB02E8466}"/>
              </a:ext>
            </a:extLst>
          </p:cNvPr>
          <p:cNvSpPr txBox="1">
            <a:spLocks/>
          </p:cNvSpPr>
          <p:nvPr/>
        </p:nvSpPr>
        <p:spPr>
          <a:xfrm>
            <a:off x="0" y="102003"/>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826380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438779-7822-EE46-A7EE-5BED2AE48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619"/>
            <a:ext cx="6807200" cy="869950"/>
          </a:xfrm>
          <a:prstGeom prst="rect">
            <a:avLst/>
          </a:prstGeom>
        </p:spPr>
      </p:pic>
      <p:sp>
        <p:nvSpPr>
          <p:cNvPr id="2" name="Title 1"/>
          <p:cNvSpPr>
            <a:spLocks noGrp="1"/>
          </p:cNvSpPr>
          <p:nvPr>
            <p:ph type="title"/>
          </p:nvPr>
        </p:nvSpPr>
        <p:spPr>
          <a:xfrm>
            <a:off x="16118" y="123252"/>
            <a:ext cx="10515600" cy="1325563"/>
          </a:xfrm>
        </p:spPr>
        <p:txBody>
          <a:bodyPr/>
          <a:lstStyle/>
          <a:p>
            <a:r>
              <a:rPr lang="en-GB" b="1">
                <a:solidFill>
                  <a:schemeClr val="bg1"/>
                </a:solidFill>
              </a:rPr>
              <a:t>Pluralformen</a:t>
            </a:r>
            <a:br>
              <a:rPr lang="en-GB" b="1">
                <a:solidFill>
                  <a:schemeClr val="bg1"/>
                </a:solidFill>
              </a:rPr>
            </a:br>
            <a:endParaRPr lang="en-GB"/>
          </a:p>
        </p:txBody>
      </p:sp>
      <p:pic>
        <p:nvPicPr>
          <p:cNvPr id="3" name="Graphic 4" descr="Star">
            <a:extLst>
              <a:ext uri="{FF2B5EF4-FFF2-40B4-BE49-F238E27FC236}">
                <a16:creationId xmlns:a16="http://schemas.microsoft.com/office/drawing/2014/main" id="{4A1E4877-4021-8340-B7A9-C023C4A6A7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24187" y="945987"/>
            <a:ext cx="2839629" cy="2839629"/>
          </a:xfrm>
          <a:prstGeom prst="rect">
            <a:avLst/>
          </a:prstGeom>
        </p:spPr>
      </p:pic>
      <p:sp>
        <p:nvSpPr>
          <p:cNvPr id="4" name="Rectangle 3">
            <a:extLst>
              <a:ext uri="{FF2B5EF4-FFF2-40B4-BE49-F238E27FC236}">
                <a16:creationId xmlns:a16="http://schemas.microsoft.com/office/drawing/2014/main" id="{10B21033-0675-274F-90AA-2F183888CDC0}"/>
              </a:ext>
            </a:extLst>
          </p:cNvPr>
          <p:cNvSpPr/>
          <p:nvPr/>
        </p:nvSpPr>
        <p:spPr>
          <a:xfrm>
            <a:off x="215430" y="1080869"/>
            <a:ext cx="387798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Es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gibt</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viele</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5" name="Graphic 6" descr="Star">
            <a:extLst>
              <a:ext uri="{FF2B5EF4-FFF2-40B4-BE49-F238E27FC236}">
                <a16:creationId xmlns:a16="http://schemas.microsoft.com/office/drawing/2014/main" id="{63106AF6-274C-EA45-884F-77443E6F58A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63699" y="4652491"/>
            <a:ext cx="1580669" cy="1580669"/>
          </a:xfrm>
          <a:prstGeom prst="rect">
            <a:avLst/>
          </a:prstGeom>
        </p:spPr>
      </p:pic>
      <p:pic>
        <p:nvPicPr>
          <p:cNvPr id="6" name="Graphic 7" descr="Star">
            <a:extLst>
              <a:ext uri="{FF2B5EF4-FFF2-40B4-BE49-F238E27FC236}">
                <a16:creationId xmlns:a16="http://schemas.microsoft.com/office/drawing/2014/main" id="{DA9D83B7-65EF-8F43-8629-4AC49557EC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48455" y="3566161"/>
            <a:ext cx="2483013" cy="2483013"/>
          </a:xfrm>
          <a:prstGeom prst="rect">
            <a:avLst/>
          </a:prstGeom>
        </p:spPr>
      </p:pic>
      <p:pic>
        <p:nvPicPr>
          <p:cNvPr id="7" name="Graphic 8" descr="Star">
            <a:extLst>
              <a:ext uri="{FF2B5EF4-FFF2-40B4-BE49-F238E27FC236}">
                <a16:creationId xmlns:a16="http://schemas.microsoft.com/office/drawing/2014/main" id="{3DA9632F-E9F9-CE48-A6F8-06DF024931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69775" y="1577895"/>
            <a:ext cx="1988266" cy="1988266"/>
          </a:xfrm>
          <a:prstGeom prst="rect">
            <a:avLst/>
          </a:prstGeom>
        </p:spPr>
      </p:pic>
      <p:pic>
        <p:nvPicPr>
          <p:cNvPr id="8" name="Graphic 9" descr="Star">
            <a:extLst>
              <a:ext uri="{FF2B5EF4-FFF2-40B4-BE49-F238E27FC236}">
                <a16:creationId xmlns:a16="http://schemas.microsoft.com/office/drawing/2014/main" id="{A0BC519B-185C-7847-820F-A65078EF69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90212" y="681037"/>
            <a:ext cx="2483013" cy="2483013"/>
          </a:xfrm>
          <a:prstGeom prst="rect">
            <a:avLst/>
          </a:prstGeom>
        </p:spPr>
      </p:pic>
      <p:pic>
        <p:nvPicPr>
          <p:cNvPr id="9" name="Graphic 10" descr="Star">
            <a:extLst>
              <a:ext uri="{FF2B5EF4-FFF2-40B4-BE49-F238E27FC236}">
                <a16:creationId xmlns:a16="http://schemas.microsoft.com/office/drawing/2014/main" id="{8F6C027A-F740-1449-99D7-7FC566C6B4E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86706" y="681037"/>
            <a:ext cx="1524000" cy="1524000"/>
          </a:xfrm>
          <a:prstGeom prst="rect">
            <a:avLst/>
          </a:prstGeom>
        </p:spPr>
      </p:pic>
      <p:pic>
        <p:nvPicPr>
          <p:cNvPr id="10" name="Graphic 11" descr="Star">
            <a:extLst>
              <a:ext uri="{FF2B5EF4-FFF2-40B4-BE49-F238E27FC236}">
                <a16:creationId xmlns:a16="http://schemas.microsoft.com/office/drawing/2014/main" id="{A6F0C0A1-6020-4B49-885E-F43E0373B80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34306" y="2819401"/>
            <a:ext cx="1524000" cy="1524000"/>
          </a:xfrm>
          <a:prstGeom prst="rect">
            <a:avLst/>
          </a:prstGeom>
        </p:spPr>
      </p:pic>
      <p:pic>
        <p:nvPicPr>
          <p:cNvPr id="11" name="Graphic 12" descr="Star">
            <a:extLst>
              <a:ext uri="{FF2B5EF4-FFF2-40B4-BE49-F238E27FC236}">
                <a16:creationId xmlns:a16="http://schemas.microsoft.com/office/drawing/2014/main" id="{47D3C1F2-4A2E-B74C-AA70-879B603EC4C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01106" y="2125337"/>
            <a:ext cx="1303663" cy="1303663"/>
          </a:xfrm>
          <a:prstGeom prst="rect">
            <a:avLst/>
          </a:prstGeom>
        </p:spPr>
      </p:pic>
      <p:sp>
        <p:nvSpPr>
          <p:cNvPr id="13" name="Title 3">
            <a:extLst>
              <a:ext uri="{FF2B5EF4-FFF2-40B4-BE49-F238E27FC236}">
                <a16:creationId xmlns:a16="http://schemas.microsoft.com/office/drawing/2014/main" id="{C98658FC-83B3-3940-9BEE-6D8DB02E8466}"/>
              </a:ext>
            </a:extLst>
          </p:cNvPr>
          <p:cNvSpPr txBox="1">
            <a:spLocks/>
          </p:cNvSpPr>
          <p:nvPr/>
        </p:nvSpPr>
        <p:spPr>
          <a:xfrm>
            <a:off x="0" y="102003"/>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Rounded Rectangle 13">
            <a:extLst>
              <a:ext uri="{FF2B5EF4-FFF2-40B4-BE49-F238E27FC236}">
                <a16:creationId xmlns:a16="http://schemas.microsoft.com/office/drawing/2014/main" id="{FF9D5FC3-2828-4A20-AB45-539B08625342}"/>
              </a:ext>
            </a:extLst>
          </p:cNvPr>
          <p:cNvSpPr/>
          <p:nvPr/>
        </p:nvSpPr>
        <p:spPr>
          <a:xfrm>
            <a:off x="9924437" y="1427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62756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Y7 T1.1 Week 5</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7" name="TextBox 6">
            <a:extLst>
              <a:ext uri="{FF2B5EF4-FFF2-40B4-BE49-F238E27FC236}">
                <a16:creationId xmlns:a16="http://schemas.microsoft.com/office/drawing/2014/main" id="{E7D76F78-96CE-0B43-AB66-B64A1E76CA07}"/>
              </a:ext>
            </a:extLst>
          </p:cNvPr>
          <p:cNvSpPr txBox="1"/>
          <p:nvPr/>
        </p:nvSpPr>
        <p:spPr>
          <a:xfrm>
            <a:off x="439236" y="1282145"/>
            <a:ext cx="1131352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 48: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4472C4">
                    <a:lumMod val="50000"/>
                  </a:srgbClr>
                </a:solidFill>
                <a:latin typeface="Century Gothic" panose="020F0302020204030204"/>
              </a:rPr>
              <a:t>Slides include</a:t>
            </a:r>
            <a:r>
              <a:rPr lang="en-GB" sz="4000" dirty="0">
                <a:solidFill>
                  <a:srgbClr val="4472C4">
                    <a:lumMod val="50000"/>
                  </a:srgbClr>
                </a:solidFill>
                <a:latin typeface="Century Gothic" panose="020F0302020204030204"/>
              </a:rPr>
              <a:t>s German first names</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14782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F226DE-FDE3-0645-BFD9-308935CC8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7050" y="1225296"/>
            <a:ext cx="2729091" cy="3047887"/>
          </a:xfrm>
          <a:prstGeom prst="rect">
            <a:avLst/>
          </a:prstGeom>
        </p:spPr>
      </p:pic>
      <p:pic>
        <p:nvPicPr>
          <p:cNvPr id="5" name="Picture 4">
            <a:extLst>
              <a:ext uri="{FF2B5EF4-FFF2-40B4-BE49-F238E27FC236}">
                <a16:creationId xmlns:a16="http://schemas.microsoft.com/office/drawing/2014/main" id="{9CF1F225-FF95-D249-8C10-D7E67FC51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938" y="646176"/>
            <a:ext cx="2729091" cy="3047887"/>
          </a:xfrm>
          <a:prstGeom prst="rect">
            <a:avLst/>
          </a:prstGeom>
        </p:spPr>
      </p:pic>
      <p:pic>
        <p:nvPicPr>
          <p:cNvPr id="6" name="Picture 5">
            <a:extLst>
              <a:ext uri="{FF2B5EF4-FFF2-40B4-BE49-F238E27FC236}">
                <a16:creationId xmlns:a16="http://schemas.microsoft.com/office/drawing/2014/main" id="{D6861415-9F67-4741-8F1D-E7DB9B5BE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2410" y="3151688"/>
            <a:ext cx="2729091" cy="3047887"/>
          </a:xfrm>
          <a:prstGeom prst="rect">
            <a:avLst/>
          </a:prstGeom>
        </p:spPr>
      </p:pic>
      <p:pic>
        <p:nvPicPr>
          <p:cNvPr id="7" name="Picture 6">
            <a:extLst>
              <a:ext uri="{FF2B5EF4-FFF2-40B4-BE49-F238E27FC236}">
                <a16:creationId xmlns:a16="http://schemas.microsoft.com/office/drawing/2014/main" id="{9D1B50EE-8AAC-E341-AAC9-C6D1D5B46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7411" y="3810113"/>
            <a:ext cx="2729091" cy="3047887"/>
          </a:xfrm>
          <a:prstGeom prst="rect">
            <a:avLst/>
          </a:prstGeom>
        </p:spPr>
      </p:pic>
      <p:sp>
        <p:nvSpPr>
          <p:cNvPr id="8" name="Rectangle 7">
            <a:extLst>
              <a:ext uri="{FF2B5EF4-FFF2-40B4-BE49-F238E27FC236}">
                <a16:creationId xmlns:a16="http://schemas.microsoft.com/office/drawing/2014/main" id="{B56AF2D6-430F-8047-9CCE-30032324358A}"/>
              </a:ext>
            </a:extLst>
          </p:cNvPr>
          <p:cNvSpPr/>
          <p:nvPr/>
        </p:nvSpPr>
        <p:spPr>
          <a:xfrm>
            <a:off x="266585" y="1523788"/>
            <a:ext cx="387798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Es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gibt</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viele</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16438779-7822-EE46-A7EE-5BED2AE48D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4619"/>
            <a:ext cx="6807200" cy="869950"/>
          </a:xfrm>
          <a:prstGeom prst="rect">
            <a:avLst/>
          </a:prstGeom>
        </p:spPr>
      </p:pic>
      <p:sp>
        <p:nvSpPr>
          <p:cNvPr id="10" name="Title 3">
            <a:extLst>
              <a:ext uri="{FF2B5EF4-FFF2-40B4-BE49-F238E27FC236}">
                <a16:creationId xmlns:a16="http://schemas.microsoft.com/office/drawing/2014/main" id="{C98658FC-83B3-3940-9BEE-6D8DB02E8466}"/>
              </a:ext>
            </a:extLst>
          </p:cNvPr>
          <p:cNvSpPr txBox="1">
            <a:spLocks/>
          </p:cNvSpPr>
          <p:nvPr/>
        </p:nvSpPr>
        <p:spPr>
          <a:xfrm>
            <a:off x="0" y="102003"/>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 name="Title 1"/>
          <p:cNvSpPr>
            <a:spLocks noGrp="1"/>
          </p:cNvSpPr>
          <p:nvPr>
            <p:ph type="title"/>
          </p:nvPr>
        </p:nvSpPr>
        <p:spPr>
          <a:xfrm>
            <a:off x="0" y="-206855"/>
            <a:ext cx="10515600" cy="1325563"/>
          </a:xfrm>
        </p:spPr>
        <p:txBody>
          <a:bodyPr/>
          <a:lstStyle/>
          <a:p>
            <a:r>
              <a:rPr lang="en-GB" b="1">
                <a:solidFill>
                  <a:schemeClr val="bg1"/>
                </a:solidFill>
              </a:rPr>
              <a:t>Pluralformen</a:t>
            </a:r>
            <a:endParaRPr lang="en-GB" b="1" dirty="0">
              <a:solidFill>
                <a:schemeClr val="bg1"/>
              </a:solidFill>
            </a:endParaRPr>
          </a:p>
        </p:txBody>
      </p:sp>
      <p:sp>
        <p:nvSpPr>
          <p:cNvPr id="11" name="Rounded Rectangle 10">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39974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760E2C-4CEB-874B-99AC-E5E5772C2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993" y="2368550"/>
            <a:ext cx="2400300" cy="2120900"/>
          </a:xfrm>
          <a:prstGeom prst="rect">
            <a:avLst/>
          </a:prstGeom>
        </p:spPr>
      </p:pic>
      <p:pic>
        <p:nvPicPr>
          <p:cNvPr id="4" name="Picture 3">
            <a:extLst>
              <a:ext uri="{FF2B5EF4-FFF2-40B4-BE49-F238E27FC236}">
                <a16:creationId xmlns:a16="http://schemas.microsoft.com/office/drawing/2014/main" id="{1EB53AD6-47C8-0B44-AD7B-7B1596D59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0552" y="2496820"/>
            <a:ext cx="2400300" cy="2120900"/>
          </a:xfrm>
          <a:prstGeom prst="rect">
            <a:avLst/>
          </a:prstGeom>
        </p:spPr>
      </p:pic>
      <p:sp>
        <p:nvSpPr>
          <p:cNvPr id="5" name="Rectangle 4">
            <a:extLst>
              <a:ext uri="{FF2B5EF4-FFF2-40B4-BE49-F238E27FC236}">
                <a16:creationId xmlns:a16="http://schemas.microsoft.com/office/drawing/2014/main" id="{4350B0E0-677D-AB4D-8174-732EDA6C946B}"/>
              </a:ext>
            </a:extLst>
          </p:cNvPr>
          <p:cNvSpPr/>
          <p:nvPr/>
        </p:nvSpPr>
        <p:spPr>
          <a:xfrm>
            <a:off x="324316" y="1181427"/>
            <a:ext cx="480131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Es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gibt</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ein</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Paar</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 	</a:t>
            </a:r>
            <a:endParaRPr kumimoji="0" lang="en-U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16438779-7822-EE46-A7EE-5BED2AE48D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4619"/>
            <a:ext cx="6807200" cy="869950"/>
          </a:xfrm>
          <a:prstGeom prst="rect">
            <a:avLst/>
          </a:prstGeom>
        </p:spPr>
      </p:pic>
      <p:sp>
        <p:nvSpPr>
          <p:cNvPr id="7" name="Title 3">
            <a:extLst>
              <a:ext uri="{FF2B5EF4-FFF2-40B4-BE49-F238E27FC236}">
                <a16:creationId xmlns:a16="http://schemas.microsoft.com/office/drawing/2014/main" id="{C98658FC-83B3-3940-9BEE-6D8DB02E8466}"/>
              </a:ext>
            </a:extLst>
          </p:cNvPr>
          <p:cNvSpPr txBox="1">
            <a:spLocks/>
          </p:cNvSpPr>
          <p:nvPr/>
        </p:nvSpPr>
        <p:spPr>
          <a:xfrm>
            <a:off x="0" y="102003"/>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 name="Title 1"/>
          <p:cNvSpPr>
            <a:spLocks noGrp="1"/>
          </p:cNvSpPr>
          <p:nvPr>
            <p:ph type="title"/>
          </p:nvPr>
        </p:nvSpPr>
        <p:spPr>
          <a:xfrm>
            <a:off x="0" y="109810"/>
            <a:ext cx="10515600" cy="1325563"/>
          </a:xfrm>
        </p:spPr>
        <p:txBody>
          <a:bodyPr/>
          <a:lstStyle/>
          <a:p>
            <a:r>
              <a:rPr lang="en-GB" b="1">
                <a:solidFill>
                  <a:schemeClr val="bg1"/>
                </a:solidFill>
              </a:rPr>
              <a:t>Pluralformen</a:t>
            </a:r>
            <a:br>
              <a:rPr lang="en-GB" b="1">
                <a:solidFill>
                  <a:schemeClr val="bg1"/>
                </a:solidFill>
              </a:rPr>
            </a:br>
            <a:endParaRPr lang="en-GB"/>
          </a:p>
        </p:txBody>
      </p:sp>
      <p:sp>
        <p:nvSpPr>
          <p:cNvPr id="8" name="Rounded Rectangle 7">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00164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427C61-D4F7-DD45-8107-934FE145A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110" y="2074377"/>
            <a:ext cx="5088890" cy="3381543"/>
          </a:xfrm>
          <a:prstGeom prst="rect">
            <a:avLst/>
          </a:prstGeom>
        </p:spPr>
      </p:pic>
      <p:pic>
        <p:nvPicPr>
          <p:cNvPr id="9" name="Picture 8">
            <a:extLst>
              <a:ext uri="{FF2B5EF4-FFF2-40B4-BE49-F238E27FC236}">
                <a16:creationId xmlns:a16="http://schemas.microsoft.com/office/drawing/2014/main" id="{27B7EA7D-3D00-2B48-BCEA-5C5CC71C4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4054" y="2074376"/>
            <a:ext cx="5088890" cy="3381543"/>
          </a:xfrm>
          <a:prstGeom prst="rect">
            <a:avLst/>
          </a:prstGeom>
        </p:spPr>
      </p:pic>
      <p:sp>
        <p:nvSpPr>
          <p:cNvPr id="10" name="Rectangle 9">
            <a:extLst>
              <a:ext uri="{FF2B5EF4-FFF2-40B4-BE49-F238E27FC236}">
                <a16:creationId xmlns:a16="http://schemas.microsoft.com/office/drawing/2014/main" id="{6CB27399-99B3-6945-BB54-71A1E0EB1337}"/>
              </a:ext>
            </a:extLst>
          </p:cNvPr>
          <p:cNvSpPr/>
          <p:nvPr/>
        </p:nvSpPr>
        <p:spPr>
          <a:xfrm>
            <a:off x="476716" y="1181427"/>
            <a:ext cx="387798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Ich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sehe</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zwei</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16438779-7822-EE46-A7EE-5BED2AE48D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4619"/>
            <a:ext cx="6807200" cy="869950"/>
          </a:xfrm>
          <a:prstGeom prst="rect">
            <a:avLst/>
          </a:prstGeom>
        </p:spPr>
      </p:pic>
      <p:sp>
        <p:nvSpPr>
          <p:cNvPr id="12" name="Title 3">
            <a:extLst>
              <a:ext uri="{FF2B5EF4-FFF2-40B4-BE49-F238E27FC236}">
                <a16:creationId xmlns:a16="http://schemas.microsoft.com/office/drawing/2014/main" id="{C98658FC-83B3-3940-9BEE-6D8DB02E8466}"/>
              </a:ext>
            </a:extLst>
          </p:cNvPr>
          <p:cNvSpPr txBox="1">
            <a:spLocks/>
          </p:cNvSpPr>
          <p:nvPr/>
        </p:nvSpPr>
        <p:spPr>
          <a:xfrm>
            <a:off x="0" y="102003"/>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 name="Title 1"/>
          <p:cNvSpPr>
            <a:spLocks noGrp="1"/>
          </p:cNvSpPr>
          <p:nvPr>
            <p:ph type="title"/>
          </p:nvPr>
        </p:nvSpPr>
        <p:spPr>
          <a:xfrm>
            <a:off x="0" y="147070"/>
            <a:ext cx="10515600" cy="1325563"/>
          </a:xfrm>
        </p:spPr>
        <p:txBody>
          <a:bodyPr/>
          <a:lstStyle/>
          <a:p>
            <a:r>
              <a:rPr lang="en-GB" b="1">
                <a:solidFill>
                  <a:schemeClr val="bg1"/>
                </a:solidFill>
              </a:rPr>
              <a:t>Pluralformen</a:t>
            </a:r>
            <a:br>
              <a:rPr lang="en-GB" b="1">
                <a:solidFill>
                  <a:schemeClr val="bg1"/>
                </a:solidFill>
              </a:rPr>
            </a:br>
            <a:endParaRPr lang="en-GB"/>
          </a:p>
        </p:txBody>
      </p:sp>
      <p:sp>
        <p:nvSpPr>
          <p:cNvPr id="13" name="Rounded Rectangle 12">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066401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438779-7822-EE46-A7EE-5BED2AE48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619"/>
            <a:ext cx="6807200" cy="869950"/>
          </a:xfrm>
          <a:prstGeom prst="rect">
            <a:avLst/>
          </a:prstGeom>
        </p:spPr>
      </p:pic>
      <p:sp>
        <p:nvSpPr>
          <p:cNvPr id="2" name="Title 1"/>
          <p:cNvSpPr>
            <a:spLocks noGrp="1"/>
          </p:cNvSpPr>
          <p:nvPr>
            <p:ph type="title"/>
          </p:nvPr>
        </p:nvSpPr>
        <p:spPr>
          <a:xfrm>
            <a:off x="0" y="131742"/>
            <a:ext cx="10515600" cy="1325563"/>
          </a:xfrm>
        </p:spPr>
        <p:txBody>
          <a:bodyPr/>
          <a:lstStyle/>
          <a:p>
            <a:r>
              <a:rPr lang="en-GB" b="1">
                <a:solidFill>
                  <a:schemeClr val="bg1"/>
                </a:solidFill>
              </a:rPr>
              <a:t>Pluralformen</a:t>
            </a:r>
            <a:br>
              <a:rPr lang="en-GB" b="1">
                <a:solidFill>
                  <a:schemeClr val="bg1"/>
                </a:solidFill>
              </a:rPr>
            </a:br>
            <a:endParaRPr lang="en-GB"/>
          </a:p>
        </p:txBody>
      </p:sp>
      <p:pic>
        <p:nvPicPr>
          <p:cNvPr id="3" name="Picture 2">
            <a:extLst>
              <a:ext uri="{FF2B5EF4-FFF2-40B4-BE49-F238E27FC236}">
                <a16:creationId xmlns:a16="http://schemas.microsoft.com/office/drawing/2014/main" id="{B33DB33D-FB20-B344-89F4-BFBC35FF0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0" y="2214661"/>
            <a:ext cx="5379470" cy="3580710"/>
          </a:xfrm>
          <a:prstGeom prst="rect">
            <a:avLst/>
          </a:prstGeom>
        </p:spPr>
      </p:pic>
      <p:pic>
        <p:nvPicPr>
          <p:cNvPr id="4" name="Picture 3">
            <a:extLst>
              <a:ext uri="{FF2B5EF4-FFF2-40B4-BE49-F238E27FC236}">
                <a16:creationId xmlns:a16="http://schemas.microsoft.com/office/drawing/2014/main" id="{CBC3BE5B-29DE-9F4B-A41D-998A69099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6066" y="2214661"/>
            <a:ext cx="5379470" cy="3580710"/>
          </a:xfrm>
          <a:prstGeom prst="rect">
            <a:avLst/>
          </a:prstGeom>
        </p:spPr>
      </p:pic>
      <p:sp>
        <p:nvSpPr>
          <p:cNvPr id="5" name="Rectangle 4">
            <a:extLst>
              <a:ext uri="{FF2B5EF4-FFF2-40B4-BE49-F238E27FC236}">
                <a16:creationId xmlns:a16="http://schemas.microsoft.com/office/drawing/2014/main" id="{34C3C3DA-1CCB-894F-9D57-388FDD275FC5}"/>
              </a:ext>
            </a:extLst>
          </p:cNvPr>
          <p:cNvSpPr/>
          <p:nvPr/>
        </p:nvSpPr>
        <p:spPr>
          <a:xfrm>
            <a:off x="476716" y="1181427"/>
            <a:ext cx="387798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Es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gibt</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zwei</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itle 3">
            <a:extLst>
              <a:ext uri="{FF2B5EF4-FFF2-40B4-BE49-F238E27FC236}">
                <a16:creationId xmlns:a16="http://schemas.microsoft.com/office/drawing/2014/main" id="{C98658FC-83B3-3940-9BEE-6D8DB02E8466}"/>
              </a:ext>
            </a:extLst>
          </p:cNvPr>
          <p:cNvSpPr txBox="1">
            <a:spLocks/>
          </p:cNvSpPr>
          <p:nvPr/>
        </p:nvSpPr>
        <p:spPr>
          <a:xfrm>
            <a:off x="0" y="102003"/>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 name="Rounded Rectangle 7">
            <a:extLst>
              <a:ext uri="{FF2B5EF4-FFF2-40B4-BE49-F238E27FC236}">
                <a16:creationId xmlns:a16="http://schemas.microsoft.com/office/drawing/2014/main" id="{FF9D5FC3-2828-4A20-AB45-539B08625342}"/>
              </a:ext>
            </a:extLst>
          </p:cNvPr>
          <p:cNvSpPr/>
          <p:nvPr/>
        </p:nvSpPr>
        <p:spPr>
          <a:xfrm>
            <a:off x="9924437" y="12366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583929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758E3-6063-0E4E-BB85-D08FF570F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260" y="1241929"/>
            <a:ext cx="1771974" cy="3360928"/>
          </a:xfrm>
          <a:prstGeom prst="rect">
            <a:avLst/>
          </a:prstGeom>
        </p:spPr>
      </p:pic>
      <p:pic>
        <p:nvPicPr>
          <p:cNvPr id="4" name="Picture 3">
            <a:extLst>
              <a:ext uri="{FF2B5EF4-FFF2-40B4-BE49-F238E27FC236}">
                <a16:creationId xmlns:a16="http://schemas.microsoft.com/office/drawing/2014/main" id="{0478D4E9-4338-A547-8665-C175C69DB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112" y="1284601"/>
            <a:ext cx="1771974" cy="3360928"/>
          </a:xfrm>
          <a:prstGeom prst="rect">
            <a:avLst/>
          </a:prstGeom>
        </p:spPr>
      </p:pic>
      <p:pic>
        <p:nvPicPr>
          <p:cNvPr id="5" name="Picture 4">
            <a:extLst>
              <a:ext uri="{FF2B5EF4-FFF2-40B4-BE49-F238E27FC236}">
                <a16:creationId xmlns:a16="http://schemas.microsoft.com/office/drawing/2014/main" id="{885E894D-E30D-264E-BE46-D9B572F57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3031" y="1327273"/>
            <a:ext cx="1771974" cy="3360928"/>
          </a:xfrm>
          <a:prstGeom prst="rect">
            <a:avLst/>
          </a:prstGeom>
        </p:spPr>
      </p:pic>
      <p:pic>
        <p:nvPicPr>
          <p:cNvPr id="6" name="Picture 5">
            <a:extLst>
              <a:ext uri="{FF2B5EF4-FFF2-40B4-BE49-F238E27FC236}">
                <a16:creationId xmlns:a16="http://schemas.microsoft.com/office/drawing/2014/main" id="{541894EE-6C20-8147-B331-7FF70F12A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576" y="1473577"/>
            <a:ext cx="1771974" cy="3360928"/>
          </a:xfrm>
          <a:prstGeom prst="rect">
            <a:avLst/>
          </a:prstGeom>
        </p:spPr>
      </p:pic>
      <p:pic>
        <p:nvPicPr>
          <p:cNvPr id="7" name="Picture 6">
            <a:extLst>
              <a:ext uri="{FF2B5EF4-FFF2-40B4-BE49-F238E27FC236}">
                <a16:creationId xmlns:a16="http://schemas.microsoft.com/office/drawing/2014/main" id="{9C91FAF2-0ED8-3D45-988A-7A68BD87C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196" y="1945001"/>
            <a:ext cx="1771974" cy="3360928"/>
          </a:xfrm>
          <a:prstGeom prst="rect">
            <a:avLst/>
          </a:prstGeom>
        </p:spPr>
      </p:pic>
      <p:pic>
        <p:nvPicPr>
          <p:cNvPr id="8" name="Picture 7">
            <a:extLst>
              <a:ext uri="{FF2B5EF4-FFF2-40B4-BE49-F238E27FC236}">
                <a16:creationId xmlns:a16="http://schemas.microsoft.com/office/drawing/2014/main" id="{BC6D1AF8-849B-7D42-947E-50F6A2576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7158" y="2091305"/>
            <a:ext cx="1771974" cy="3360928"/>
          </a:xfrm>
          <a:prstGeom prst="rect">
            <a:avLst/>
          </a:prstGeom>
        </p:spPr>
      </p:pic>
      <p:pic>
        <p:nvPicPr>
          <p:cNvPr id="9" name="Picture 8">
            <a:extLst>
              <a:ext uri="{FF2B5EF4-FFF2-40B4-BE49-F238E27FC236}">
                <a16:creationId xmlns:a16="http://schemas.microsoft.com/office/drawing/2014/main" id="{644EDB6D-ADF5-CC42-99F1-8F97D3728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8718" y="2627753"/>
            <a:ext cx="1771974" cy="3360928"/>
          </a:xfrm>
          <a:prstGeom prst="rect">
            <a:avLst/>
          </a:prstGeom>
        </p:spPr>
      </p:pic>
      <p:pic>
        <p:nvPicPr>
          <p:cNvPr id="10" name="Picture 9">
            <a:extLst>
              <a:ext uri="{FF2B5EF4-FFF2-40B4-BE49-F238E27FC236}">
                <a16:creationId xmlns:a16="http://schemas.microsoft.com/office/drawing/2014/main" id="{091701BB-8B3B-F243-A999-267A31C9F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9866" y="2704969"/>
            <a:ext cx="1771974" cy="3360928"/>
          </a:xfrm>
          <a:prstGeom prst="rect">
            <a:avLst/>
          </a:prstGeom>
        </p:spPr>
      </p:pic>
      <p:pic>
        <p:nvPicPr>
          <p:cNvPr id="11" name="Picture 10">
            <a:extLst>
              <a:ext uri="{FF2B5EF4-FFF2-40B4-BE49-F238E27FC236}">
                <a16:creationId xmlns:a16="http://schemas.microsoft.com/office/drawing/2014/main" id="{6F6C7154-3046-344B-9E6C-2E34C37E5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0280" y="1766185"/>
            <a:ext cx="1771974" cy="3360928"/>
          </a:xfrm>
          <a:prstGeom prst="rect">
            <a:avLst/>
          </a:prstGeom>
        </p:spPr>
      </p:pic>
      <p:pic>
        <p:nvPicPr>
          <p:cNvPr id="12" name="Picture 11">
            <a:extLst>
              <a:ext uri="{FF2B5EF4-FFF2-40B4-BE49-F238E27FC236}">
                <a16:creationId xmlns:a16="http://schemas.microsoft.com/office/drawing/2014/main" id="{F9791928-FD7E-5743-BB79-AE673ED2C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0399" y="2782185"/>
            <a:ext cx="1771974" cy="3360928"/>
          </a:xfrm>
          <a:prstGeom prst="rect">
            <a:avLst/>
          </a:prstGeom>
        </p:spPr>
      </p:pic>
      <p:sp>
        <p:nvSpPr>
          <p:cNvPr id="13" name="Rectangle 12">
            <a:extLst>
              <a:ext uri="{FF2B5EF4-FFF2-40B4-BE49-F238E27FC236}">
                <a16:creationId xmlns:a16="http://schemas.microsoft.com/office/drawing/2014/main" id="{7D4E19B7-38CA-C547-B081-B844BC5F259E}"/>
              </a:ext>
            </a:extLst>
          </p:cNvPr>
          <p:cNvSpPr/>
          <p:nvPr/>
        </p:nvSpPr>
        <p:spPr>
          <a:xfrm>
            <a:off x="210016" y="1306142"/>
            <a:ext cx="387798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Ich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sehe</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viele</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4" name="Picture 13">
            <a:extLst>
              <a:ext uri="{FF2B5EF4-FFF2-40B4-BE49-F238E27FC236}">
                <a16:creationId xmlns:a16="http://schemas.microsoft.com/office/drawing/2014/main" id="{16438779-7822-EE46-A7EE-5BED2AE48D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4619"/>
            <a:ext cx="6807200" cy="869950"/>
          </a:xfrm>
          <a:prstGeom prst="rect">
            <a:avLst/>
          </a:prstGeom>
        </p:spPr>
      </p:pic>
      <p:sp>
        <p:nvSpPr>
          <p:cNvPr id="15" name="Title 3">
            <a:extLst>
              <a:ext uri="{FF2B5EF4-FFF2-40B4-BE49-F238E27FC236}">
                <a16:creationId xmlns:a16="http://schemas.microsoft.com/office/drawing/2014/main" id="{C98658FC-83B3-3940-9BEE-6D8DB02E8466}"/>
              </a:ext>
            </a:extLst>
          </p:cNvPr>
          <p:cNvSpPr txBox="1">
            <a:spLocks/>
          </p:cNvSpPr>
          <p:nvPr/>
        </p:nvSpPr>
        <p:spPr>
          <a:xfrm>
            <a:off x="0" y="102003"/>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 name="Title 1"/>
          <p:cNvSpPr>
            <a:spLocks noGrp="1"/>
          </p:cNvSpPr>
          <p:nvPr>
            <p:ph type="title"/>
          </p:nvPr>
        </p:nvSpPr>
        <p:spPr>
          <a:xfrm>
            <a:off x="813" y="109565"/>
            <a:ext cx="10515600" cy="1325563"/>
          </a:xfrm>
        </p:spPr>
        <p:txBody>
          <a:bodyPr/>
          <a:lstStyle/>
          <a:p>
            <a:r>
              <a:rPr lang="en-GB" b="1">
                <a:solidFill>
                  <a:schemeClr val="bg1"/>
                </a:solidFill>
              </a:rPr>
              <a:t>Pluralformen</a:t>
            </a:r>
            <a:br>
              <a:rPr lang="en-GB" b="1">
                <a:solidFill>
                  <a:schemeClr val="bg1"/>
                </a:solidFill>
              </a:rPr>
            </a:br>
            <a:endParaRPr lang="en-GB"/>
          </a:p>
        </p:txBody>
      </p:sp>
      <p:sp>
        <p:nvSpPr>
          <p:cNvPr id="16" name="Rounded Rectangle 15">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33878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Pluralformen</a:t>
            </a:r>
          </a:p>
        </p:txBody>
      </p:sp>
      <p:pic>
        <p:nvPicPr>
          <p:cNvPr id="3" name="Picture 2">
            <a:extLst>
              <a:ext uri="{FF2B5EF4-FFF2-40B4-BE49-F238E27FC236}">
                <a16:creationId xmlns:a16="http://schemas.microsoft.com/office/drawing/2014/main" id="{F42B5761-0C3E-A541-8AD1-03B8D3D5CF1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3874490" y="1679326"/>
            <a:ext cx="3404133" cy="1749674"/>
          </a:xfrm>
          <a:prstGeom prst="rect">
            <a:avLst/>
          </a:prstGeom>
        </p:spPr>
      </p:pic>
      <p:sp>
        <p:nvSpPr>
          <p:cNvPr id="4" name="Rectangle 3">
            <a:extLst>
              <a:ext uri="{FF2B5EF4-FFF2-40B4-BE49-F238E27FC236}">
                <a16:creationId xmlns:a16="http://schemas.microsoft.com/office/drawing/2014/main" id="{455601F1-B3AD-E349-8869-E5A3675151DE}"/>
              </a:ext>
            </a:extLst>
          </p:cNvPr>
          <p:cNvSpPr/>
          <p:nvPr/>
        </p:nvSpPr>
        <p:spPr>
          <a:xfrm>
            <a:off x="591016" y="419427"/>
            <a:ext cx="387798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Ich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sehe</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fünf</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AC4D0920-FEF2-5B43-94F6-A03123D7D5D3}"/>
              </a:ext>
            </a:extLst>
          </p:cNvPr>
          <p:cNvPicPr>
            <a:picLocks noChangeAspect="1"/>
          </p:cNvPicPr>
          <p:nvPr/>
        </p:nvPicPr>
        <p:blipFill rotWithShape="1">
          <a:blip r:embed="rId3" cstate="print">
            <a:extLst>
              <a:ext uri="{BEBA8EAE-BF5A-486C-A8C5-ECC9F3942E4B}">
                <a14:imgProps xmlns:a14="http://schemas.microsoft.com/office/drawing/2010/main">
                  <a14:imgLayer r:embed="rId5">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7007834" y="1679326"/>
            <a:ext cx="3404133" cy="1749674"/>
          </a:xfrm>
          <a:prstGeom prst="rect">
            <a:avLst/>
          </a:prstGeom>
        </p:spPr>
      </p:pic>
      <p:sp>
        <p:nvSpPr>
          <p:cNvPr id="6" name="Rectangle 5">
            <a:extLst>
              <a:ext uri="{FF2B5EF4-FFF2-40B4-BE49-F238E27FC236}">
                <a16:creationId xmlns:a16="http://schemas.microsoft.com/office/drawing/2014/main" id="{BA7B41ED-9FD4-AB42-B8A3-BCC35D35694F}"/>
              </a:ext>
            </a:extLst>
          </p:cNvPr>
          <p:cNvSpPr/>
          <p:nvPr/>
        </p:nvSpPr>
        <p:spPr>
          <a:xfrm>
            <a:off x="4279096" y="419427"/>
            <a:ext cx="203132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Engel </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F42B5761-0C3E-A541-8AD1-03B8D3D5CF15}"/>
              </a:ext>
            </a:extLst>
          </p:cNvPr>
          <p:cNvPicPr>
            <a:picLocks noChangeAspect="1"/>
          </p:cNvPicPr>
          <p:nvPr/>
        </p:nvPicPr>
        <p:blipFill rotWithShape="1">
          <a:blip r:embed="rId3" cstate="print">
            <a:extLst>
              <a:ext uri="{BEBA8EAE-BF5A-486C-A8C5-ECC9F3942E4B}">
                <a14:imgProps xmlns:a14="http://schemas.microsoft.com/office/drawing/2010/main">
                  <a14:imgLayer r:embed="rId6">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1064868" y="3167731"/>
            <a:ext cx="3404133" cy="1749674"/>
          </a:xfrm>
          <a:prstGeom prst="rect">
            <a:avLst/>
          </a:prstGeom>
        </p:spPr>
      </p:pic>
      <p:pic>
        <p:nvPicPr>
          <p:cNvPr id="8" name="Picture 7">
            <a:extLst>
              <a:ext uri="{FF2B5EF4-FFF2-40B4-BE49-F238E27FC236}">
                <a16:creationId xmlns:a16="http://schemas.microsoft.com/office/drawing/2014/main" id="{F42B5761-0C3E-A541-8AD1-03B8D3D5CF15}"/>
              </a:ext>
            </a:extLst>
          </p:cNvPr>
          <p:cNvPicPr>
            <a:picLocks noChangeAspect="1"/>
          </p:cNvPicPr>
          <p:nvPr/>
        </p:nvPicPr>
        <p:blipFill rotWithShape="1">
          <a:blip r:embed="rId3" cstate="print">
            <a:extLst>
              <a:ext uri="{BEBA8EAE-BF5A-486C-A8C5-ECC9F3942E4B}">
                <a14:imgProps xmlns:a14="http://schemas.microsoft.com/office/drawing/2010/main">
                  <a14:imgLayer r:embed="rId6">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4393933" y="3807415"/>
            <a:ext cx="3404133" cy="1749674"/>
          </a:xfrm>
          <a:prstGeom prst="rect">
            <a:avLst/>
          </a:prstGeom>
        </p:spPr>
      </p:pic>
      <p:pic>
        <p:nvPicPr>
          <p:cNvPr id="9" name="Picture 8">
            <a:extLst>
              <a:ext uri="{FF2B5EF4-FFF2-40B4-BE49-F238E27FC236}">
                <a16:creationId xmlns:a16="http://schemas.microsoft.com/office/drawing/2014/main" id="{F42B5761-0C3E-A541-8AD1-03B8D3D5CF15}"/>
              </a:ext>
            </a:extLst>
          </p:cNvPr>
          <p:cNvPicPr>
            <a:picLocks noChangeAspect="1"/>
          </p:cNvPicPr>
          <p:nvPr/>
        </p:nvPicPr>
        <p:blipFill rotWithShape="1">
          <a:blip r:embed="rId3" cstate="print">
            <a:extLst>
              <a:ext uri="{BEBA8EAE-BF5A-486C-A8C5-ECC9F3942E4B}">
                <a14:imgProps xmlns:a14="http://schemas.microsoft.com/office/drawing/2010/main">
                  <a14:imgLayer r:embed="rId6">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8186513" y="3606738"/>
            <a:ext cx="3404133" cy="1749674"/>
          </a:xfrm>
          <a:prstGeom prst="rect">
            <a:avLst/>
          </a:prstGeom>
        </p:spPr>
      </p:pic>
      <p:sp>
        <p:nvSpPr>
          <p:cNvPr id="10" name="Rounded Rectangle 9">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itle 1">
            <a:extLst>
              <a:ext uri="{FF2B5EF4-FFF2-40B4-BE49-F238E27FC236}">
                <a16:creationId xmlns:a16="http://schemas.microsoft.com/office/drawing/2014/main" id="{27F7DAE8-0583-5C48-9E3B-6FCEC4549C7F}"/>
              </a:ext>
            </a:extLst>
          </p:cNvPr>
          <p:cNvSpPr txBox="1">
            <a:spLocks/>
          </p:cNvSpPr>
          <p:nvPr/>
        </p:nvSpPr>
        <p:spPr>
          <a:xfrm>
            <a:off x="9948158" y="104619"/>
            <a:ext cx="2075475" cy="400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Antworten</a:t>
            </a:r>
            <a:endParaRPr kumimoji="0" lang="en-US"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83693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Pluralformen</a:t>
            </a:r>
          </a:p>
        </p:txBody>
      </p:sp>
      <p:pic>
        <p:nvPicPr>
          <p:cNvPr id="3" name="Graphic 4" descr="Star">
            <a:extLst>
              <a:ext uri="{FF2B5EF4-FFF2-40B4-BE49-F238E27FC236}">
                <a16:creationId xmlns:a16="http://schemas.microsoft.com/office/drawing/2014/main" id="{4A1E4877-4021-8340-B7A9-C023C4A6A7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4187" y="945987"/>
            <a:ext cx="2839629" cy="2839629"/>
          </a:xfrm>
          <a:prstGeom prst="rect">
            <a:avLst/>
          </a:prstGeom>
        </p:spPr>
      </p:pic>
      <p:sp>
        <p:nvSpPr>
          <p:cNvPr id="4" name="Rectangle 3">
            <a:extLst>
              <a:ext uri="{FF2B5EF4-FFF2-40B4-BE49-F238E27FC236}">
                <a16:creationId xmlns:a16="http://schemas.microsoft.com/office/drawing/2014/main" id="{10B21033-0675-274F-90AA-2F183888CDC0}"/>
              </a:ext>
            </a:extLst>
          </p:cNvPr>
          <p:cNvSpPr/>
          <p:nvPr/>
        </p:nvSpPr>
        <p:spPr>
          <a:xfrm>
            <a:off x="591016" y="419427"/>
            <a:ext cx="387798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Es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gibt</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viele</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5" name="Graphic 6" descr="Star">
            <a:extLst>
              <a:ext uri="{FF2B5EF4-FFF2-40B4-BE49-F238E27FC236}">
                <a16:creationId xmlns:a16="http://schemas.microsoft.com/office/drawing/2014/main" id="{63106AF6-274C-EA45-884F-77443E6F58A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3699" y="4652491"/>
            <a:ext cx="1580669" cy="1580669"/>
          </a:xfrm>
          <a:prstGeom prst="rect">
            <a:avLst/>
          </a:prstGeom>
        </p:spPr>
      </p:pic>
      <p:pic>
        <p:nvPicPr>
          <p:cNvPr id="6" name="Graphic 7" descr="Star">
            <a:extLst>
              <a:ext uri="{FF2B5EF4-FFF2-40B4-BE49-F238E27FC236}">
                <a16:creationId xmlns:a16="http://schemas.microsoft.com/office/drawing/2014/main" id="{DA9D83B7-65EF-8F43-8629-4AC49557EC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48455" y="3566161"/>
            <a:ext cx="2483013" cy="2483013"/>
          </a:xfrm>
          <a:prstGeom prst="rect">
            <a:avLst/>
          </a:prstGeom>
        </p:spPr>
      </p:pic>
      <p:pic>
        <p:nvPicPr>
          <p:cNvPr id="7" name="Graphic 8" descr="Star">
            <a:extLst>
              <a:ext uri="{FF2B5EF4-FFF2-40B4-BE49-F238E27FC236}">
                <a16:creationId xmlns:a16="http://schemas.microsoft.com/office/drawing/2014/main" id="{3DA9632F-E9F9-CE48-A6F8-06DF024931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69775" y="1577895"/>
            <a:ext cx="1988266" cy="1988266"/>
          </a:xfrm>
          <a:prstGeom prst="rect">
            <a:avLst/>
          </a:prstGeom>
        </p:spPr>
      </p:pic>
      <p:pic>
        <p:nvPicPr>
          <p:cNvPr id="8" name="Graphic 9" descr="Star">
            <a:extLst>
              <a:ext uri="{FF2B5EF4-FFF2-40B4-BE49-F238E27FC236}">
                <a16:creationId xmlns:a16="http://schemas.microsoft.com/office/drawing/2014/main" id="{A0BC519B-185C-7847-820F-A65078EF69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90212" y="681037"/>
            <a:ext cx="2483013" cy="2483013"/>
          </a:xfrm>
          <a:prstGeom prst="rect">
            <a:avLst/>
          </a:prstGeom>
        </p:spPr>
      </p:pic>
      <p:pic>
        <p:nvPicPr>
          <p:cNvPr id="9" name="Graphic 10" descr="Star">
            <a:extLst>
              <a:ext uri="{FF2B5EF4-FFF2-40B4-BE49-F238E27FC236}">
                <a16:creationId xmlns:a16="http://schemas.microsoft.com/office/drawing/2014/main" id="{8F6C027A-F740-1449-99D7-7FC566C6B4E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86706" y="681037"/>
            <a:ext cx="1524000" cy="1524000"/>
          </a:xfrm>
          <a:prstGeom prst="rect">
            <a:avLst/>
          </a:prstGeom>
        </p:spPr>
      </p:pic>
      <p:pic>
        <p:nvPicPr>
          <p:cNvPr id="10" name="Graphic 11" descr="Star">
            <a:extLst>
              <a:ext uri="{FF2B5EF4-FFF2-40B4-BE49-F238E27FC236}">
                <a16:creationId xmlns:a16="http://schemas.microsoft.com/office/drawing/2014/main" id="{A6F0C0A1-6020-4B49-885E-F43E0373B80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34306" y="2819401"/>
            <a:ext cx="1524000" cy="1524000"/>
          </a:xfrm>
          <a:prstGeom prst="rect">
            <a:avLst/>
          </a:prstGeom>
        </p:spPr>
      </p:pic>
      <p:pic>
        <p:nvPicPr>
          <p:cNvPr id="11" name="Graphic 12" descr="Star">
            <a:extLst>
              <a:ext uri="{FF2B5EF4-FFF2-40B4-BE49-F238E27FC236}">
                <a16:creationId xmlns:a16="http://schemas.microsoft.com/office/drawing/2014/main" id="{47D3C1F2-4A2E-B74C-AA70-879B603EC4C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01106" y="2125337"/>
            <a:ext cx="1303663" cy="1303663"/>
          </a:xfrm>
          <a:prstGeom prst="rect">
            <a:avLst/>
          </a:prstGeom>
        </p:spPr>
      </p:pic>
      <p:sp>
        <p:nvSpPr>
          <p:cNvPr id="12" name="Rectangle 11">
            <a:extLst>
              <a:ext uri="{FF2B5EF4-FFF2-40B4-BE49-F238E27FC236}">
                <a16:creationId xmlns:a16="http://schemas.microsoft.com/office/drawing/2014/main" id="{545CB951-12ED-2D4F-AF4F-8A3B6E5F19FC}"/>
              </a:ext>
            </a:extLst>
          </p:cNvPr>
          <p:cNvSpPr/>
          <p:nvPr/>
        </p:nvSpPr>
        <p:spPr>
          <a:xfrm>
            <a:off x="3761163" y="419427"/>
            <a:ext cx="203132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Sterne </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Rounded Rectangle 12">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itle 1">
            <a:extLst>
              <a:ext uri="{FF2B5EF4-FFF2-40B4-BE49-F238E27FC236}">
                <a16:creationId xmlns:a16="http://schemas.microsoft.com/office/drawing/2014/main" id="{7471157F-437E-0742-91EF-580B29F2BEBC}"/>
              </a:ext>
            </a:extLst>
          </p:cNvPr>
          <p:cNvSpPr txBox="1">
            <a:spLocks/>
          </p:cNvSpPr>
          <p:nvPr/>
        </p:nvSpPr>
        <p:spPr>
          <a:xfrm>
            <a:off x="9924437" y="101125"/>
            <a:ext cx="2099196" cy="4044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Antworten</a:t>
            </a:r>
            <a:endParaRPr kumimoji="0" lang="en-US"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02601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Pluralformen</a:t>
            </a:r>
          </a:p>
        </p:txBody>
      </p:sp>
      <p:pic>
        <p:nvPicPr>
          <p:cNvPr id="3" name="Picture 2">
            <a:extLst>
              <a:ext uri="{FF2B5EF4-FFF2-40B4-BE49-F238E27FC236}">
                <a16:creationId xmlns:a16="http://schemas.microsoft.com/office/drawing/2014/main" id="{25F226DE-FDE3-0645-BFD9-308935CC8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7050" y="1225296"/>
            <a:ext cx="2729091" cy="3047887"/>
          </a:xfrm>
          <a:prstGeom prst="rect">
            <a:avLst/>
          </a:prstGeom>
        </p:spPr>
      </p:pic>
      <p:pic>
        <p:nvPicPr>
          <p:cNvPr id="4" name="Picture 3">
            <a:extLst>
              <a:ext uri="{FF2B5EF4-FFF2-40B4-BE49-F238E27FC236}">
                <a16:creationId xmlns:a16="http://schemas.microsoft.com/office/drawing/2014/main" id="{9CF1F225-FF95-D249-8C10-D7E67FC51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938" y="646176"/>
            <a:ext cx="2729091" cy="3047887"/>
          </a:xfrm>
          <a:prstGeom prst="rect">
            <a:avLst/>
          </a:prstGeom>
        </p:spPr>
      </p:pic>
      <p:pic>
        <p:nvPicPr>
          <p:cNvPr id="5" name="Picture 4">
            <a:extLst>
              <a:ext uri="{FF2B5EF4-FFF2-40B4-BE49-F238E27FC236}">
                <a16:creationId xmlns:a16="http://schemas.microsoft.com/office/drawing/2014/main" id="{D6861415-9F67-4741-8F1D-E7DB9B5BE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2410" y="3151688"/>
            <a:ext cx="2729091" cy="3047887"/>
          </a:xfrm>
          <a:prstGeom prst="rect">
            <a:avLst/>
          </a:prstGeom>
        </p:spPr>
      </p:pic>
      <p:pic>
        <p:nvPicPr>
          <p:cNvPr id="6" name="Picture 5">
            <a:extLst>
              <a:ext uri="{FF2B5EF4-FFF2-40B4-BE49-F238E27FC236}">
                <a16:creationId xmlns:a16="http://schemas.microsoft.com/office/drawing/2014/main" id="{9D1B50EE-8AAC-E341-AAC9-C6D1D5B46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7411" y="3810113"/>
            <a:ext cx="2729091" cy="3047887"/>
          </a:xfrm>
          <a:prstGeom prst="rect">
            <a:avLst/>
          </a:prstGeom>
        </p:spPr>
      </p:pic>
      <p:sp>
        <p:nvSpPr>
          <p:cNvPr id="7" name="Rectangle 6">
            <a:extLst>
              <a:ext uri="{FF2B5EF4-FFF2-40B4-BE49-F238E27FC236}">
                <a16:creationId xmlns:a16="http://schemas.microsoft.com/office/drawing/2014/main" id="{B56AF2D6-430F-8047-9CCE-30032324358A}"/>
              </a:ext>
            </a:extLst>
          </p:cNvPr>
          <p:cNvSpPr/>
          <p:nvPr/>
        </p:nvSpPr>
        <p:spPr>
          <a:xfrm>
            <a:off x="591016" y="419427"/>
            <a:ext cx="387798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Es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gibt</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viele</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8F296166-30D4-BA44-9BE9-9EE21FC95CF8}"/>
              </a:ext>
            </a:extLst>
          </p:cNvPr>
          <p:cNvSpPr/>
          <p:nvPr/>
        </p:nvSpPr>
        <p:spPr>
          <a:xfrm>
            <a:off x="3727046" y="419427"/>
            <a:ext cx="203132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Bäume</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9" name="Rounded Rectangle 8">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itle 1">
            <a:extLst>
              <a:ext uri="{FF2B5EF4-FFF2-40B4-BE49-F238E27FC236}">
                <a16:creationId xmlns:a16="http://schemas.microsoft.com/office/drawing/2014/main" id="{6DDE040E-FB28-7140-B692-DDD65B8DC8C5}"/>
              </a:ext>
            </a:extLst>
          </p:cNvPr>
          <p:cNvSpPr txBox="1">
            <a:spLocks/>
          </p:cNvSpPr>
          <p:nvPr/>
        </p:nvSpPr>
        <p:spPr>
          <a:xfrm>
            <a:off x="9959155" y="104619"/>
            <a:ext cx="2064478" cy="400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Antworten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98996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Pluralformen</a:t>
            </a:r>
          </a:p>
        </p:txBody>
      </p:sp>
      <p:pic>
        <p:nvPicPr>
          <p:cNvPr id="3" name="Picture 2">
            <a:extLst>
              <a:ext uri="{FF2B5EF4-FFF2-40B4-BE49-F238E27FC236}">
                <a16:creationId xmlns:a16="http://schemas.microsoft.com/office/drawing/2014/main" id="{A2760E2C-4CEB-874B-99AC-E5E5772C2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993" y="2368550"/>
            <a:ext cx="2400300" cy="2120900"/>
          </a:xfrm>
          <a:prstGeom prst="rect">
            <a:avLst/>
          </a:prstGeom>
        </p:spPr>
      </p:pic>
      <p:pic>
        <p:nvPicPr>
          <p:cNvPr id="4" name="Picture 3">
            <a:extLst>
              <a:ext uri="{FF2B5EF4-FFF2-40B4-BE49-F238E27FC236}">
                <a16:creationId xmlns:a16="http://schemas.microsoft.com/office/drawing/2014/main" id="{1EB53AD6-47C8-0B44-AD7B-7B1596D59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0552" y="2496820"/>
            <a:ext cx="2400300" cy="2120900"/>
          </a:xfrm>
          <a:prstGeom prst="rect">
            <a:avLst/>
          </a:prstGeom>
        </p:spPr>
      </p:pic>
      <p:sp>
        <p:nvSpPr>
          <p:cNvPr id="5" name="Rectangle 4">
            <a:extLst>
              <a:ext uri="{FF2B5EF4-FFF2-40B4-BE49-F238E27FC236}">
                <a16:creationId xmlns:a16="http://schemas.microsoft.com/office/drawing/2014/main" id="{4350B0E0-677D-AB4D-8174-732EDA6C946B}"/>
              </a:ext>
            </a:extLst>
          </p:cNvPr>
          <p:cNvSpPr/>
          <p:nvPr/>
        </p:nvSpPr>
        <p:spPr>
          <a:xfrm>
            <a:off x="141904" y="419426"/>
            <a:ext cx="480131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Es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gibt</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ein</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Paar</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12372DF2-2F93-5945-84AD-79310459AB2B}"/>
              </a:ext>
            </a:extLst>
          </p:cNvPr>
          <p:cNvSpPr/>
          <p:nvPr/>
        </p:nvSpPr>
        <p:spPr>
          <a:xfrm>
            <a:off x="4064675" y="423299"/>
            <a:ext cx="203132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Stiefel</a:t>
            </a:r>
            <a:r>
              <a:rPr kumimoji="0" lang="en-GB" sz="3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Rounded Rectangle 6">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a:extLst>
              <a:ext uri="{FF2B5EF4-FFF2-40B4-BE49-F238E27FC236}">
                <a16:creationId xmlns:a16="http://schemas.microsoft.com/office/drawing/2014/main" id="{430E8107-236A-9645-B84D-ED554ABE8ACC}"/>
              </a:ext>
            </a:extLst>
          </p:cNvPr>
          <p:cNvSpPr txBox="1">
            <a:spLocks/>
          </p:cNvSpPr>
          <p:nvPr/>
        </p:nvSpPr>
        <p:spPr>
          <a:xfrm>
            <a:off x="9949940" y="94257"/>
            <a:ext cx="2099196" cy="4112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Antworten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44840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Pluralformen</a:t>
            </a:r>
          </a:p>
        </p:txBody>
      </p:sp>
      <p:pic>
        <p:nvPicPr>
          <p:cNvPr id="3" name="Picture 2">
            <a:extLst>
              <a:ext uri="{FF2B5EF4-FFF2-40B4-BE49-F238E27FC236}">
                <a16:creationId xmlns:a16="http://schemas.microsoft.com/office/drawing/2014/main" id="{89427C61-D4F7-DD45-8107-934FE145A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110" y="2074377"/>
            <a:ext cx="5088890" cy="3381543"/>
          </a:xfrm>
          <a:prstGeom prst="rect">
            <a:avLst/>
          </a:prstGeom>
        </p:spPr>
      </p:pic>
      <p:pic>
        <p:nvPicPr>
          <p:cNvPr id="4" name="Picture 3">
            <a:extLst>
              <a:ext uri="{FF2B5EF4-FFF2-40B4-BE49-F238E27FC236}">
                <a16:creationId xmlns:a16="http://schemas.microsoft.com/office/drawing/2014/main" id="{27B7EA7D-3D00-2B48-BCEA-5C5CC71C4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4054" y="2074376"/>
            <a:ext cx="5088890" cy="3381543"/>
          </a:xfrm>
          <a:prstGeom prst="rect">
            <a:avLst/>
          </a:prstGeom>
        </p:spPr>
      </p:pic>
      <p:sp>
        <p:nvSpPr>
          <p:cNvPr id="5" name="Rectangle 4">
            <a:extLst>
              <a:ext uri="{FF2B5EF4-FFF2-40B4-BE49-F238E27FC236}">
                <a16:creationId xmlns:a16="http://schemas.microsoft.com/office/drawing/2014/main" id="{6CB27399-99B3-6945-BB54-71A1E0EB1337}"/>
              </a:ext>
            </a:extLst>
          </p:cNvPr>
          <p:cNvSpPr/>
          <p:nvPr/>
        </p:nvSpPr>
        <p:spPr>
          <a:xfrm>
            <a:off x="591016" y="419427"/>
            <a:ext cx="387798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Ich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sehe</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zwei</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224BA37A-6EA6-F74F-8380-30575010BA8B}"/>
              </a:ext>
            </a:extLst>
          </p:cNvPr>
          <p:cNvSpPr/>
          <p:nvPr/>
        </p:nvSpPr>
        <p:spPr>
          <a:xfrm>
            <a:off x="4064675" y="419426"/>
            <a:ext cx="295465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Marktplätze</a:t>
            </a:r>
            <a:r>
              <a:rPr kumimoji="0" lang="en-GB" sz="3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Rounded Rectangle 6">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a:extLst>
              <a:ext uri="{FF2B5EF4-FFF2-40B4-BE49-F238E27FC236}">
                <a16:creationId xmlns:a16="http://schemas.microsoft.com/office/drawing/2014/main" id="{60FC675A-68A0-7247-A78E-9C2E9F655F25}"/>
              </a:ext>
            </a:extLst>
          </p:cNvPr>
          <p:cNvSpPr txBox="1">
            <a:spLocks/>
          </p:cNvSpPr>
          <p:nvPr/>
        </p:nvSpPr>
        <p:spPr>
          <a:xfrm>
            <a:off x="9924437" y="102913"/>
            <a:ext cx="2099196" cy="4026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Antworten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93572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3" name="Table 32">
            <a:extLst>
              <a:ext uri="{FF2B5EF4-FFF2-40B4-BE49-F238E27FC236}">
                <a16:creationId xmlns:a16="http://schemas.microsoft.com/office/drawing/2014/main" id="{1EFCD0C4-0B4A-F641-BDA2-3C7B74F35D03}"/>
              </a:ext>
            </a:extLst>
          </p:cNvPr>
          <p:cNvGraphicFramePr>
            <a:graphicFrameLocks noGrp="1"/>
          </p:cNvGraphicFramePr>
          <p:nvPr/>
        </p:nvGraphicFramePr>
        <p:xfrm>
          <a:off x="360362" y="1831805"/>
          <a:ext cx="7254876" cy="3761847"/>
        </p:xfrm>
        <a:graphic>
          <a:graphicData uri="http://schemas.openxmlformats.org/drawingml/2006/table">
            <a:tbl>
              <a:tblPr firstRow="1" bandRow="1">
                <a:tableStyleId>{5940675A-B579-460E-94D1-54222C63F5DA}</a:tableStyleId>
              </a:tblPr>
              <a:tblGrid>
                <a:gridCol w="1489234">
                  <a:extLst>
                    <a:ext uri="{9D8B030D-6E8A-4147-A177-3AD203B41FA5}">
                      <a16:colId xmlns:a16="http://schemas.microsoft.com/office/drawing/2014/main" val="2132698641"/>
                    </a:ext>
                  </a:extLst>
                </a:gridCol>
                <a:gridCol w="5765642">
                  <a:extLst>
                    <a:ext uri="{9D8B030D-6E8A-4147-A177-3AD203B41FA5}">
                      <a16:colId xmlns:a16="http://schemas.microsoft.com/office/drawing/2014/main" val="2722482911"/>
                    </a:ext>
                  </a:extLst>
                </a:gridCol>
              </a:tblGrid>
              <a:tr h="417983">
                <a:tc>
                  <a:txBody>
                    <a:bodyPr/>
                    <a:lstStyle/>
                    <a:p>
                      <a:r>
                        <a:rPr lang="en-US" sz="2000" b="1" dirty="0">
                          <a:solidFill>
                            <a:srgbClr val="115076"/>
                          </a:solidFill>
                          <a:latin typeface="Century Gothic" panose="020B0502020202020204" pitchFamily="34" charset="0"/>
                        </a:rPr>
                        <a:t>Person</a:t>
                      </a:r>
                    </a:p>
                  </a:txBody>
                  <a:tcPr anchor="ctr"/>
                </a:tc>
                <a:tc>
                  <a:txBody>
                    <a:bodyPr/>
                    <a:lstStyle/>
                    <a:p>
                      <a:r>
                        <a:rPr lang="en-US" sz="2000" b="1" dirty="0">
                          <a:solidFill>
                            <a:srgbClr val="115076"/>
                          </a:solidFill>
                          <a:latin typeface="Century Gothic" panose="020B0502020202020204" pitchFamily="34" charset="0"/>
                        </a:rPr>
                        <a:t>Ding</a:t>
                      </a:r>
                    </a:p>
                  </a:txBody>
                  <a:tcPr/>
                </a:tc>
                <a:extLst>
                  <a:ext uri="{0D108BD9-81ED-4DB2-BD59-A6C34878D82A}">
                    <a16:rowId xmlns:a16="http://schemas.microsoft.com/office/drawing/2014/main" val="4039388433"/>
                  </a:ext>
                </a:extLst>
              </a:tr>
              <a:tr h="417983">
                <a:tc rowSpan="2">
                  <a:txBody>
                    <a:bodyPr/>
                    <a:lstStyle/>
                    <a:p>
                      <a:r>
                        <a:rPr lang="en-US" sz="2000" dirty="0">
                          <a:solidFill>
                            <a:srgbClr val="115076"/>
                          </a:solidFill>
                          <a:latin typeface="Century Gothic" panose="020B0502020202020204" pitchFamily="34" charset="0"/>
                        </a:rPr>
                        <a:t>Hannah</a:t>
                      </a:r>
                    </a:p>
                  </a:txBody>
                  <a:tcPr anchor="ct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val="2959997141"/>
                  </a:ext>
                </a:extLst>
              </a:tr>
              <a:tr h="417983">
                <a:tc vMerge="1">
                  <a:txBody>
                    <a:bodyPr/>
                    <a:lstStyle/>
                    <a:p>
                      <a:endParaRPr lang="en-US" sz="2000" dirty="0">
                        <a:latin typeface="Century Gothic" panose="020B0502020202020204" pitchFamily="34" charset="0"/>
                      </a:endParaRPr>
                    </a:p>
                  </a:txBody>
                  <a:tcPr/>
                </a:tc>
                <a:tc>
                  <a:txBody>
                    <a:bodyPr/>
                    <a:lstStyle/>
                    <a:p>
                      <a:endParaRPr lang="en-US"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val="391158562"/>
                  </a:ext>
                </a:extLst>
              </a:tr>
              <a:tr h="417983">
                <a:tc rowSpan="2">
                  <a:txBody>
                    <a:bodyPr/>
                    <a:lstStyle/>
                    <a:p>
                      <a:r>
                        <a:rPr lang="en-US" sz="2000" dirty="0">
                          <a:solidFill>
                            <a:srgbClr val="115076"/>
                          </a:solidFill>
                          <a:latin typeface="Century Gothic" panose="020B0502020202020204" pitchFamily="34" charset="0"/>
                        </a:rPr>
                        <a:t>Julius</a:t>
                      </a:r>
                    </a:p>
                  </a:txBody>
                  <a:tcPr anchor="ctr"/>
                </a:tc>
                <a:tc>
                  <a:txBody>
                    <a:bodyPr/>
                    <a:lstStyle/>
                    <a:p>
                      <a:endParaRPr lang="en-US"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val="4057685358"/>
                  </a:ext>
                </a:extLst>
              </a:tr>
              <a:tr h="417983">
                <a:tc vMerge="1">
                  <a:txBody>
                    <a:bodyPr/>
                    <a:lstStyle/>
                    <a:p>
                      <a:endParaRPr lang="en-US" sz="2000" dirty="0">
                        <a:latin typeface="Century Gothic" panose="020B0502020202020204" pitchFamily="34" charset="0"/>
                      </a:endParaRPr>
                    </a:p>
                  </a:txBody>
                  <a:tcP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val="1762686702"/>
                  </a:ext>
                </a:extLst>
              </a:tr>
              <a:tr h="417983">
                <a:tc rowSpan="2">
                  <a:txBody>
                    <a:bodyPr/>
                    <a:lstStyle/>
                    <a:p>
                      <a:r>
                        <a:rPr lang="en-US" sz="2000" dirty="0">
                          <a:solidFill>
                            <a:srgbClr val="115076"/>
                          </a:solidFill>
                          <a:latin typeface="Century Gothic" panose="020B0502020202020204" pitchFamily="34" charset="0"/>
                        </a:rPr>
                        <a:t>Noah</a:t>
                      </a:r>
                    </a:p>
                  </a:txBody>
                  <a:tcPr anchor="ct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val="3778289632"/>
                  </a:ext>
                </a:extLst>
              </a:tr>
              <a:tr h="417983">
                <a:tc vMerge="1">
                  <a:txBody>
                    <a:bodyPr/>
                    <a:lstStyle/>
                    <a:p>
                      <a:endParaRPr lang="en-US" sz="2000" dirty="0">
                        <a:latin typeface="Century Gothic" panose="020B0502020202020204" pitchFamily="34" charset="0"/>
                      </a:endParaRPr>
                    </a:p>
                  </a:txBody>
                  <a:tcP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val="25982956"/>
                  </a:ext>
                </a:extLst>
              </a:tr>
              <a:tr h="417983">
                <a:tc rowSpan="2">
                  <a:txBody>
                    <a:bodyPr/>
                    <a:lstStyle/>
                    <a:p>
                      <a:r>
                        <a:rPr lang="en-US" sz="2000" dirty="0">
                          <a:solidFill>
                            <a:srgbClr val="115076"/>
                          </a:solidFill>
                          <a:latin typeface="Century Gothic" panose="020B0502020202020204" pitchFamily="34" charset="0"/>
                        </a:rPr>
                        <a:t>Sarah</a:t>
                      </a:r>
                    </a:p>
                  </a:txBody>
                  <a:tcPr anchor="ct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val="3768084617"/>
                  </a:ext>
                </a:extLst>
              </a:tr>
              <a:tr h="417983">
                <a:tc vMerge="1">
                  <a:txBody>
                    <a:bodyPr/>
                    <a:lstStyle/>
                    <a:p>
                      <a:endParaRPr lang="en-US" sz="2000" dirty="0">
                        <a:latin typeface="Century Gothic" panose="020B0502020202020204" pitchFamily="34" charset="0"/>
                      </a:endParaRPr>
                    </a:p>
                  </a:txBody>
                  <a:tcPr/>
                </a:tc>
                <a:tc>
                  <a:txBody>
                    <a:bodyPr/>
                    <a:lstStyle/>
                    <a:p>
                      <a:endParaRPr lang="en-US"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val="3595474123"/>
                  </a:ext>
                </a:extLst>
              </a:tr>
            </a:tbl>
          </a:graphicData>
        </a:graphic>
      </p:graphicFrame>
      <p:sp>
        <p:nvSpPr>
          <p:cNvPr id="34" name="TextBox 33">
            <a:extLst>
              <a:ext uri="{FF2B5EF4-FFF2-40B4-BE49-F238E27FC236}">
                <a16:creationId xmlns:a16="http://schemas.microsoft.com/office/drawing/2014/main" id="{DFE22D3D-B478-2F42-93B9-6850BF912F91}"/>
              </a:ext>
            </a:extLst>
          </p:cNvPr>
          <p:cNvSpPr txBox="1"/>
          <p:nvPr/>
        </p:nvSpPr>
        <p:spPr>
          <a:xfrm flipH="1">
            <a:off x="159150" y="1205580"/>
            <a:ext cx="15581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PERSON A</a:t>
            </a:r>
          </a:p>
        </p:txBody>
      </p:sp>
      <p:pic>
        <p:nvPicPr>
          <p:cNvPr id="35" name="Picture 34">
            <a:extLst>
              <a:ext uri="{FF2B5EF4-FFF2-40B4-BE49-F238E27FC236}">
                <a16:creationId xmlns:a16="http://schemas.microsoft.com/office/drawing/2014/main" id="{D72811DA-7046-6C43-B230-3A8DA265F1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8446" y="840132"/>
            <a:ext cx="752929" cy="947080"/>
          </a:xfrm>
          <a:prstGeom prst="rect">
            <a:avLst/>
          </a:prstGeom>
        </p:spPr>
      </p:pic>
      <p:pic>
        <p:nvPicPr>
          <p:cNvPr id="36" name="Picture 35">
            <a:extLst>
              <a:ext uri="{FF2B5EF4-FFF2-40B4-BE49-F238E27FC236}">
                <a16:creationId xmlns:a16="http://schemas.microsoft.com/office/drawing/2014/main" id="{BEEEB4DF-1916-9D46-9AA5-DE8EDB5111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6974" y="3265915"/>
            <a:ext cx="1471362" cy="891735"/>
          </a:xfrm>
          <a:prstGeom prst="rect">
            <a:avLst/>
          </a:prstGeom>
        </p:spPr>
      </p:pic>
      <p:pic>
        <p:nvPicPr>
          <p:cNvPr id="37" name="Picture 36">
            <a:extLst>
              <a:ext uri="{FF2B5EF4-FFF2-40B4-BE49-F238E27FC236}">
                <a16:creationId xmlns:a16="http://schemas.microsoft.com/office/drawing/2014/main" id="{01F99B04-4468-1249-9D29-D64213CA22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39559" y="5167591"/>
            <a:ext cx="1475003" cy="999724"/>
          </a:xfrm>
          <a:prstGeom prst="rect">
            <a:avLst/>
          </a:prstGeom>
        </p:spPr>
      </p:pic>
      <p:pic>
        <p:nvPicPr>
          <p:cNvPr id="38" name="Picture 37">
            <a:extLst>
              <a:ext uri="{FF2B5EF4-FFF2-40B4-BE49-F238E27FC236}">
                <a16:creationId xmlns:a16="http://schemas.microsoft.com/office/drawing/2014/main" id="{FAA81C09-55E0-724A-B7E6-932EFFAB84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5603" y="1335918"/>
            <a:ext cx="643463" cy="1286924"/>
          </a:xfrm>
          <a:prstGeom prst="rect">
            <a:avLst/>
          </a:prstGeom>
        </p:spPr>
      </p:pic>
      <p:pic>
        <p:nvPicPr>
          <p:cNvPr id="39" name="Picture 38">
            <a:extLst>
              <a:ext uri="{FF2B5EF4-FFF2-40B4-BE49-F238E27FC236}">
                <a16:creationId xmlns:a16="http://schemas.microsoft.com/office/drawing/2014/main" id="{E18DA37D-09CE-D54C-91DB-42A1AE1E4A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9707" y="4272128"/>
            <a:ext cx="1045728" cy="1051009"/>
          </a:xfrm>
          <a:prstGeom prst="rect">
            <a:avLst/>
          </a:prstGeom>
        </p:spPr>
      </p:pic>
      <p:pic>
        <p:nvPicPr>
          <p:cNvPr id="40" name="Picture 39">
            <a:extLst>
              <a:ext uri="{FF2B5EF4-FFF2-40B4-BE49-F238E27FC236}">
                <a16:creationId xmlns:a16="http://schemas.microsoft.com/office/drawing/2014/main" id="{3D353B51-A1B3-AC4E-8279-6542445C20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44938" y="3429000"/>
            <a:ext cx="1130738" cy="1391320"/>
          </a:xfrm>
          <a:prstGeom prst="rect">
            <a:avLst/>
          </a:prstGeom>
        </p:spPr>
      </p:pic>
      <p:pic>
        <p:nvPicPr>
          <p:cNvPr id="41" name="Picture 40">
            <a:extLst>
              <a:ext uri="{FF2B5EF4-FFF2-40B4-BE49-F238E27FC236}">
                <a16:creationId xmlns:a16="http://schemas.microsoft.com/office/drawing/2014/main" id="{903C8EB7-A618-1845-9659-6502AFE3B95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78446" y="1979380"/>
            <a:ext cx="1197230" cy="1203277"/>
          </a:xfrm>
          <a:prstGeom prst="rect">
            <a:avLst/>
          </a:prstGeom>
        </p:spPr>
      </p:pic>
      <p:pic>
        <p:nvPicPr>
          <p:cNvPr id="42" name="Picture 41">
            <a:extLst>
              <a:ext uri="{FF2B5EF4-FFF2-40B4-BE49-F238E27FC236}">
                <a16:creationId xmlns:a16="http://schemas.microsoft.com/office/drawing/2014/main" id="{95994ACB-5DB8-C645-93EB-FADC9A7CAFAA}"/>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656791" y="462941"/>
            <a:ext cx="605864" cy="1286924"/>
          </a:xfrm>
          <a:prstGeom prst="rect">
            <a:avLst/>
          </a:prstGeom>
        </p:spPr>
      </p:pic>
      <p:pic>
        <p:nvPicPr>
          <p:cNvPr id="43" name="Picture 42">
            <a:extLst>
              <a:ext uri="{FF2B5EF4-FFF2-40B4-BE49-F238E27FC236}">
                <a16:creationId xmlns:a16="http://schemas.microsoft.com/office/drawing/2014/main" id="{66FA03B5-E518-B949-805D-0FB3C9D1296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64618" y="2162636"/>
            <a:ext cx="1075089" cy="805197"/>
          </a:xfrm>
          <a:prstGeom prst="rect">
            <a:avLst/>
          </a:prstGeom>
        </p:spPr>
      </p:pic>
      <p:pic>
        <p:nvPicPr>
          <p:cNvPr id="44" name="Picture 43">
            <a:extLst>
              <a:ext uri="{FF2B5EF4-FFF2-40B4-BE49-F238E27FC236}">
                <a16:creationId xmlns:a16="http://schemas.microsoft.com/office/drawing/2014/main" id="{13B581D7-D4AB-D242-8F08-F071BB4FAAF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10987" y="5123718"/>
            <a:ext cx="1148736" cy="1087470"/>
          </a:xfrm>
          <a:prstGeom prst="rect">
            <a:avLst/>
          </a:prstGeom>
        </p:spPr>
      </p:pic>
    </p:spTree>
    <p:extLst>
      <p:ext uri="{BB962C8B-B14F-4D97-AF65-F5344CB8AC3E}">
        <p14:creationId xmlns:p14="http://schemas.microsoft.com/office/powerpoint/2010/main" val="3867123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Pluralformen</a:t>
            </a:r>
          </a:p>
        </p:txBody>
      </p:sp>
      <p:pic>
        <p:nvPicPr>
          <p:cNvPr id="3" name="Picture 2">
            <a:extLst>
              <a:ext uri="{FF2B5EF4-FFF2-40B4-BE49-F238E27FC236}">
                <a16:creationId xmlns:a16="http://schemas.microsoft.com/office/drawing/2014/main" id="{B33DB33D-FB20-B344-89F4-BFBC35FF0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530" y="2214661"/>
            <a:ext cx="5379470" cy="3580710"/>
          </a:xfrm>
          <a:prstGeom prst="rect">
            <a:avLst/>
          </a:prstGeom>
        </p:spPr>
      </p:pic>
      <p:pic>
        <p:nvPicPr>
          <p:cNvPr id="4" name="Picture 3">
            <a:extLst>
              <a:ext uri="{FF2B5EF4-FFF2-40B4-BE49-F238E27FC236}">
                <a16:creationId xmlns:a16="http://schemas.microsoft.com/office/drawing/2014/main" id="{CBC3BE5B-29DE-9F4B-A41D-998A69099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6066" y="2214661"/>
            <a:ext cx="5379470" cy="3580710"/>
          </a:xfrm>
          <a:prstGeom prst="rect">
            <a:avLst/>
          </a:prstGeom>
        </p:spPr>
      </p:pic>
      <p:sp>
        <p:nvSpPr>
          <p:cNvPr id="5" name="Rectangle 4">
            <a:extLst>
              <a:ext uri="{FF2B5EF4-FFF2-40B4-BE49-F238E27FC236}">
                <a16:creationId xmlns:a16="http://schemas.microsoft.com/office/drawing/2014/main" id="{34C3C3DA-1CCB-894F-9D57-388FDD275FC5}"/>
              </a:ext>
            </a:extLst>
          </p:cNvPr>
          <p:cNvSpPr/>
          <p:nvPr/>
        </p:nvSpPr>
        <p:spPr>
          <a:xfrm>
            <a:off x="591016" y="419427"/>
            <a:ext cx="387798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Es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gibt</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zwei</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72AF9BA9-ECBA-804E-945E-33AA086E2BA8}"/>
              </a:ext>
            </a:extLst>
          </p:cNvPr>
          <p:cNvSpPr/>
          <p:nvPr/>
        </p:nvSpPr>
        <p:spPr>
          <a:xfrm>
            <a:off x="3639016" y="419427"/>
            <a:ext cx="480131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Weihnachtsmärkte</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Rounded Rectangle 6">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a:extLst>
              <a:ext uri="{FF2B5EF4-FFF2-40B4-BE49-F238E27FC236}">
                <a16:creationId xmlns:a16="http://schemas.microsoft.com/office/drawing/2014/main" id="{68BF0D1D-2AF2-AF45-B8C2-84F8159A506E}"/>
              </a:ext>
            </a:extLst>
          </p:cNvPr>
          <p:cNvSpPr txBox="1">
            <a:spLocks/>
          </p:cNvSpPr>
          <p:nvPr/>
        </p:nvSpPr>
        <p:spPr>
          <a:xfrm>
            <a:off x="9924437" y="104619"/>
            <a:ext cx="2099196" cy="400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Antworten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26355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Pluralformen</a:t>
            </a:r>
          </a:p>
        </p:txBody>
      </p:sp>
      <p:pic>
        <p:nvPicPr>
          <p:cNvPr id="3" name="Picture 2">
            <a:extLst>
              <a:ext uri="{FF2B5EF4-FFF2-40B4-BE49-F238E27FC236}">
                <a16:creationId xmlns:a16="http://schemas.microsoft.com/office/drawing/2014/main" id="{289758E3-6063-0E4E-BB85-D08FF570F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8855" y="1374929"/>
            <a:ext cx="1771974" cy="3360928"/>
          </a:xfrm>
          <a:prstGeom prst="rect">
            <a:avLst/>
          </a:prstGeom>
        </p:spPr>
      </p:pic>
      <p:pic>
        <p:nvPicPr>
          <p:cNvPr id="4" name="Picture 3">
            <a:extLst>
              <a:ext uri="{FF2B5EF4-FFF2-40B4-BE49-F238E27FC236}">
                <a16:creationId xmlns:a16="http://schemas.microsoft.com/office/drawing/2014/main" id="{0478D4E9-4338-A547-8665-C175C69DB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707" y="1417601"/>
            <a:ext cx="1771974" cy="3360928"/>
          </a:xfrm>
          <a:prstGeom prst="rect">
            <a:avLst/>
          </a:prstGeom>
        </p:spPr>
      </p:pic>
      <p:pic>
        <p:nvPicPr>
          <p:cNvPr id="5" name="Picture 4">
            <a:extLst>
              <a:ext uri="{FF2B5EF4-FFF2-40B4-BE49-F238E27FC236}">
                <a16:creationId xmlns:a16="http://schemas.microsoft.com/office/drawing/2014/main" id="{885E894D-E30D-264E-BE46-D9B572F57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626" y="1460273"/>
            <a:ext cx="1771974" cy="3360928"/>
          </a:xfrm>
          <a:prstGeom prst="rect">
            <a:avLst/>
          </a:prstGeom>
        </p:spPr>
      </p:pic>
      <p:pic>
        <p:nvPicPr>
          <p:cNvPr id="6" name="Picture 5">
            <a:extLst>
              <a:ext uri="{FF2B5EF4-FFF2-40B4-BE49-F238E27FC236}">
                <a16:creationId xmlns:a16="http://schemas.microsoft.com/office/drawing/2014/main" id="{541894EE-6C20-8147-B331-7FF70F12A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9171" y="1606577"/>
            <a:ext cx="1771974" cy="3360928"/>
          </a:xfrm>
          <a:prstGeom prst="rect">
            <a:avLst/>
          </a:prstGeom>
        </p:spPr>
      </p:pic>
      <p:pic>
        <p:nvPicPr>
          <p:cNvPr id="7" name="Picture 6">
            <a:extLst>
              <a:ext uri="{FF2B5EF4-FFF2-40B4-BE49-F238E27FC236}">
                <a16:creationId xmlns:a16="http://schemas.microsoft.com/office/drawing/2014/main" id="{9C91FAF2-0ED8-3D45-988A-7A68BD87C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0791" y="2078001"/>
            <a:ext cx="1771974" cy="3360928"/>
          </a:xfrm>
          <a:prstGeom prst="rect">
            <a:avLst/>
          </a:prstGeom>
        </p:spPr>
      </p:pic>
      <p:pic>
        <p:nvPicPr>
          <p:cNvPr id="8" name="Picture 7">
            <a:extLst>
              <a:ext uri="{FF2B5EF4-FFF2-40B4-BE49-F238E27FC236}">
                <a16:creationId xmlns:a16="http://schemas.microsoft.com/office/drawing/2014/main" id="{BC6D1AF8-849B-7D42-947E-50F6A2576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753" y="2224305"/>
            <a:ext cx="1771974" cy="3360928"/>
          </a:xfrm>
          <a:prstGeom prst="rect">
            <a:avLst/>
          </a:prstGeom>
        </p:spPr>
      </p:pic>
      <p:pic>
        <p:nvPicPr>
          <p:cNvPr id="9" name="Picture 8">
            <a:extLst>
              <a:ext uri="{FF2B5EF4-FFF2-40B4-BE49-F238E27FC236}">
                <a16:creationId xmlns:a16="http://schemas.microsoft.com/office/drawing/2014/main" id="{644EDB6D-ADF5-CC42-99F1-8F97D3728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313" y="2760753"/>
            <a:ext cx="1771974" cy="3360928"/>
          </a:xfrm>
          <a:prstGeom prst="rect">
            <a:avLst/>
          </a:prstGeom>
        </p:spPr>
      </p:pic>
      <p:pic>
        <p:nvPicPr>
          <p:cNvPr id="10" name="Picture 9">
            <a:extLst>
              <a:ext uri="{FF2B5EF4-FFF2-40B4-BE49-F238E27FC236}">
                <a16:creationId xmlns:a16="http://schemas.microsoft.com/office/drawing/2014/main" id="{091701BB-8B3B-F243-A999-267A31C9F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9461" y="2837969"/>
            <a:ext cx="1771974" cy="3360928"/>
          </a:xfrm>
          <a:prstGeom prst="rect">
            <a:avLst/>
          </a:prstGeom>
        </p:spPr>
      </p:pic>
      <p:pic>
        <p:nvPicPr>
          <p:cNvPr id="11" name="Picture 10">
            <a:extLst>
              <a:ext uri="{FF2B5EF4-FFF2-40B4-BE49-F238E27FC236}">
                <a16:creationId xmlns:a16="http://schemas.microsoft.com/office/drawing/2014/main" id="{6F6C7154-3046-344B-9E6C-2E34C37E5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9875" y="1899185"/>
            <a:ext cx="1771974" cy="3360928"/>
          </a:xfrm>
          <a:prstGeom prst="rect">
            <a:avLst/>
          </a:prstGeom>
        </p:spPr>
      </p:pic>
      <p:pic>
        <p:nvPicPr>
          <p:cNvPr id="12" name="Picture 11">
            <a:extLst>
              <a:ext uri="{FF2B5EF4-FFF2-40B4-BE49-F238E27FC236}">
                <a16:creationId xmlns:a16="http://schemas.microsoft.com/office/drawing/2014/main" id="{F9791928-FD7E-5743-BB79-AE673ED2C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9994" y="2915185"/>
            <a:ext cx="1771974" cy="3360928"/>
          </a:xfrm>
          <a:prstGeom prst="rect">
            <a:avLst/>
          </a:prstGeom>
        </p:spPr>
      </p:pic>
      <p:sp>
        <p:nvSpPr>
          <p:cNvPr id="13" name="Rectangle 12">
            <a:extLst>
              <a:ext uri="{FF2B5EF4-FFF2-40B4-BE49-F238E27FC236}">
                <a16:creationId xmlns:a16="http://schemas.microsoft.com/office/drawing/2014/main" id="{7D4E19B7-38CA-C547-B081-B844BC5F259E}"/>
              </a:ext>
            </a:extLst>
          </p:cNvPr>
          <p:cNvSpPr/>
          <p:nvPr/>
        </p:nvSpPr>
        <p:spPr>
          <a:xfrm>
            <a:off x="591016" y="419427"/>
            <a:ext cx="387798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Ich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sehe</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viele</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AC0C1ACF-7AD8-4241-9DE7-293B8788F405}"/>
              </a:ext>
            </a:extLst>
          </p:cNvPr>
          <p:cNvSpPr/>
          <p:nvPr/>
        </p:nvSpPr>
        <p:spPr>
          <a:xfrm>
            <a:off x="4093643" y="401088"/>
            <a:ext cx="480131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Weihnachtsmänner</a:t>
            </a:r>
            <a:r>
              <a:rPr kumimoji="0" lang="en-GB" sz="3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5" name="Rounded Rectangle 14">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itle 1">
            <a:extLst>
              <a:ext uri="{FF2B5EF4-FFF2-40B4-BE49-F238E27FC236}">
                <a16:creationId xmlns:a16="http://schemas.microsoft.com/office/drawing/2014/main" id="{1262A879-D1C4-C64B-A1B2-2A649807AE72}"/>
              </a:ext>
            </a:extLst>
          </p:cNvPr>
          <p:cNvSpPr txBox="1">
            <a:spLocks/>
          </p:cNvSpPr>
          <p:nvPr/>
        </p:nvSpPr>
        <p:spPr>
          <a:xfrm>
            <a:off x="9991968" y="121043"/>
            <a:ext cx="2031665" cy="3844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Antworten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28447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0" y="26120"/>
            <a:ext cx="10515600" cy="1325563"/>
          </a:xfrm>
        </p:spPr>
        <p:txBody>
          <a:bodyPr/>
          <a:lstStyle/>
          <a:p>
            <a:r>
              <a:rPr lang="en-GB" b="1">
                <a:solidFill>
                  <a:prstClr val="white"/>
                </a:solidFill>
              </a:rPr>
              <a:t>O Tannenbaum</a:t>
            </a:r>
            <a:endParaRPr lang="en-US" dirty="0"/>
          </a:p>
        </p:txBody>
      </p:sp>
      <p:sp>
        <p:nvSpPr>
          <p:cNvPr id="4" name="Title 1">
            <a:extLst>
              <a:ext uri="{FF2B5EF4-FFF2-40B4-BE49-F238E27FC236}">
                <a16:creationId xmlns:a16="http://schemas.microsoft.com/office/drawing/2014/main" id="{1C7EE4FA-811D-9D48-91D1-36CD9252F1FB}"/>
              </a:ext>
            </a:extLst>
          </p:cNvPr>
          <p:cNvSpPr txBox="1">
            <a:spLocks/>
          </p:cNvSpPr>
          <p:nvPr/>
        </p:nvSpPr>
        <p:spPr>
          <a:xfrm>
            <a:off x="0" y="294041"/>
            <a:ext cx="5741581" cy="7897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500" dirty="0"/>
          </a:p>
        </p:txBody>
      </p:sp>
      <p:sp>
        <p:nvSpPr>
          <p:cNvPr id="5" name="Content Placeholder 2"/>
          <p:cNvSpPr txBox="1">
            <a:spLocks/>
          </p:cNvSpPr>
          <p:nvPr/>
        </p:nvSpPr>
        <p:spPr>
          <a:xfrm>
            <a:off x="483781" y="1575772"/>
            <a:ext cx="10515600"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Hör die Musik an.</a:t>
            </a:r>
          </a:p>
          <a:p>
            <a:pPr marL="0" indent="0">
              <a:buFont typeface="Arial" panose="020B0604020202020204" pitchFamily="34" charset="0"/>
              <a:buNone/>
            </a:pPr>
            <a:endParaRPr lang="en-US"/>
          </a:p>
          <a:p>
            <a:pPr marL="0" indent="0">
              <a:buFont typeface="Arial" panose="020B0604020202020204" pitchFamily="34" charset="0"/>
              <a:buNone/>
            </a:pPr>
            <a:r>
              <a:rPr lang="en-US"/>
              <a:t>Ist die Musik…</a:t>
            </a:r>
          </a:p>
          <a:p>
            <a:pPr marL="0" indent="0">
              <a:buFont typeface="Arial" panose="020B0604020202020204" pitchFamily="34" charset="0"/>
              <a:buNone/>
            </a:pPr>
            <a:r>
              <a:rPr lang="en-US"/>
              <a:t>a. Popmusik</a:t>
            </a:r>
          </a:p>
          <a:p>
            <a:pPr marL="0" indent="0">
              <a:buFont typeface="Arial" panose="020B0604020202020204" pitchFamily="34" charset="0"/>
              <a:buNone/>
            </a:pPr>
            <a:r>
              <a:rPr lang="en-US"/>
              <a:t>b. traditionell</a:t>
            </a:r>
          </a:p>
          <a:p>
            <a:pPr marL="0" indent="0">
              <a:buFont typeface="Arial" panose="020B0604020202020204" pitchFamily="34" charset="0"/>
              <a:buNone/>
            </a:pPr>
            <a:r>
              <a:rPr lang="en-US"/>
              <a:t>c. klassisch</a:t>
            </a:r>
          </a:p>
          <a:p>
            <a:endParaRPr lang="en-US"/>
          </a:p>
          <a:p>
            <a:pPr marL="0" indent="0">
              <a:buFont typeface="Arial" panose="020B0604020202020204" pitchFamily="34" charset="0"/>
              <a:buNone/>
            </a:pPr>
            <a:r>
              <a:rPr lang="en-US"/>
              <a:t>Was ist das Thema?</a:t>
            </a:r>
          </a:p>
          <a:p>
            <a:pPr marL="0" indent="0">
              <a:buFont typeface="Arial" panose="020B0604020202020204" pitchFamily="34" charset="0"/>
              <a:buNone/>
            </a:pPr>
            <a:r>
              <a:rPr lang="en-US"/>
              <a:t>a. Liebe</a:t>
            </a:r>
          </a:p>
          <a:p>
            <a:pPr marL="0" indent="0">
              <a:buFont typeface="Arial" panose="020B0604020202020204" pitchFamily="34" charset="0"/>
              <a:buNone/>
            </a:pPr>
            <a:r>
              <a:rPr lang="en-US"/>
              <a:t>b. Natur</a:t>
            </a:r>
          </a:p>
          <a:p>
            <a:pPr marL="0" indent="0">
              <a:buFont typeface="Arial" panose="020B0604020202020204" pitchFamily="34" charset="0"/>
              <a:buNone/>
            </a:pPr>
            <a:r>
              <a:rPr lang="en-US"/>
              <a:t>c. Europa</a:t>
            </a:r>
            <a:endParaRPr lang="en-US" dirty="0"/>
          </a:p>
        </p:txBody>
      </p:sp>
      <p:pic>
        <p:nvPicPr>
          <p:cNvPr id="6" name="Picture 5">
            <a:hlinkClick r:id="" action="ppaction://noaction">
              <a:snd r:embed="rId4" name="O Tannenbaum inst slower.wav"/>
            </a:hlinkClick>
            <a:extLst>
              <a:ext uri="{FF2B5EF4-FFF2-40B4-BE49-F238E27FC236}">
                <a16:creationId xmlns:a16="http://schemas.microsoft.com/office/drawing/2014/main" id="{BB6F01D2-9C40-204E-BCCE-79341E4AC8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5911" y="281075"/>
            <a:ext cx="925920" cy="1034081"/>
          </a:xfrm>
          <a:prstGeom prst="rect">
            <a:avLst/>
          </a:prstGeom>
        </p:spPr>
      </p:pic>
      <p:pic>
        <p:nvPicPr>
          <p:cNvPr id="7" name="Picture 6">
            <a:hlinkClick r:id="" action="ppaction://noaction">
              <a:snd r:embed="rId6" name="O Tannenbaum piano version faster.wav"/>
            </a:hlinkClick>
            <a:extLst>
              <a:ext uri="{FF2B5EF4-FFF2-40B4-BE49-F238E27FC236}">
                <a16:creationId xmlns:a16="http://schemas.microsoft.com/office/drawing/2014/main" id="{D024BA74-711B-D847-9F9B-415D51EE7B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8430" y="274989"/>
            <a:ext cx="925920" cy="1034081"/>
          </a:xfrm>
          <a:prstGeom prst="rect">
            <a:avLst/>
          </a:prstGeom>
        </p:spPr>
      </p:pic>
    </p:spTree>
    <p:extLst>
      <p:ext uri="{BB962C8B-B14F-4D97-AF65-F5344CB8AC3E}">
        <p14:creationId xmlns:p14="http://schemas.microsoft.com/office/powerpoint/2010/main" val="108628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C8C350-8135-C245-AF7B-19D60302F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pic>
        <p:nvPicPr>
          <p:cNvPr id="5" name="Picture 4">
            <a:extLst>
              <a:ext uri="{FF2B5EF4-FFF2-40B4-BE49-F238E27FC236}">
                <a16:creationId xmlns:a16="http://schemas.microsoft.com/office/drawing/2014/main" id="{9E802B8A-4200-0E4E-B7B5-D8558D816A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66101" y="-7970"/>
            <a:ext cx="10515600" cy="1325563"/>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4400" b="1" kern="1200">
                <a:solidFill>
                  <a:schemeClr val="bg1"/>
                </a:solidFill>
                <a:effectLst/>
              </a:rPr>
              <a:t>O Tannenbaum</a:t>
            </a:r>
            <a:endParaRPr lang="en-GB">
              <a:solidFill>
                <a:schemeClr val="bg1"/>
              </a:solidFill>
              <a:effectLst/>
            </a:endParaRPr>
          </a:p>
        </p:txBody>
      </p:sp>
      <p:sp>
        <p:nvSpPr>
          <p:cNvPr id="3" name="TextBox 2">
            <a:extLst>
              <a:ext uri="{FF2B5EF4-FFF2-40B4-BE49-F238E27FC236}">
                <a16:creationId xmlns:a16="http://schemas.microsoft.com/office/drawing/2014/main" id="{75440C40-BF03-834F-8630-F1EC02DE36B6}"/>
              </a:ext>
            </a:extLst>
          </p:cNvPr>
          <p:cNvSpPr txBox="1"/>
          <p:nvPr/>
        </p:nvSpPr>
        <p:spPr>
          <a:xfrm>
            <a:off x="6978869" y="6494075"/>
            <a:ext cx="3248866"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Alferink / Rachel Hawkes</a:t>
            </a:r>
          </a:p>
        </p:txBody>
      </p:sp>
      <p:pic>
        <p:nvPicPr>
          <p:cNvPr id="6" name="Picture 5">
            <a:extLst>
              <a:ext uri="{FF2B5EF4-FFF2-40B4-BE49-F238E27FC236}">
                <a16:creationId xmlns:a16="http://schemas.microsoft.com/office/drawing/2014/main" id="{FBA8B8D6-D5E7-9746-859C-F6BCFD641D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4830" y="0"/>
            <a:ext cx="6497170" cy="4331446"/>
          </a:xfrm>
          <a:prstGeom prst="rect">
            <a:avLst/>
          </a:prstGeom>
        </p:spPr>
      </p:pic>
      <p:pic>
        <p:nvPicPr>
          <p:cNvPr id="7" name="Picture 6">
            <a:extLst>
              <a:ext uri="{FF2B5EF4-FFF2-40B4-BE49-F238E27FC236}">
                <a16:creationId xmlns:a16="http://schemas.microsoft.com/office/drawing/2014/main" id="{B0362FA8-71EF-3141-878E-FB080B0F3C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4624" y="2165723"/>
            <a:ext cx="4001518" cy="2667970"/>
          </a:xfrm>
          <a:prstGeom prst="rect">
            <a:avLst/>
          </a:prstGeom>
        </p:spPr>
      </p:pic>
      <p:sp>
        <p:nvSpPr>
          <p:cNvPr id="8" name="TextBox 7">
            <a:extLst>
              <a:ext uri="{FF2B5EF4-FFF2-40B4-BE49-F238E27FC236}">
                <a16:creationId xmlns:a16="http://schemas.microsoft.com/office/drawing/2014/main" id="{50861BED-C690-EF48-888E-6E28CCEF0E0E}"/>
              </a:ext>
            </a:extLst>
          </p:cNvPr>
          <p:cNvSpPr txBox="1"/>
          <p:nvPr/>
        </p:nvSpPr>
        <p:spPr>
          <a:xfrm>
            <a:off x="7110412" y="5299667"/>
            <a:ext cx="5386388" cy="769441"/>
          </a:xfrm>
          <a:prstGeom prst="rect">
            <a:avLst/>
          </a:prstGeom>
          <a:noFill/>
        </p:spPr>
        <p:txBody>
          <a:bodyPr wrap="square" rtlCol="0">
            <a:spAutoFit/>
          </a:bodyPr>
          <a:lstStyle/>
          <a:p>
            <a:r>
              <a:rPr lang="en-US" sz="4400" b="1" dirty="0">
                <a:solidFill>
                  <a:srgbClr val="E87D1E"/>
                </a:solidFill>
                <a:latin typeface="Century Gothic" panose="020B0502020202020204" pitchFamily="34" charset="0"/>
              </a:rPr>
              <a:t>O, Tannenbaum</a:t>
            </a:r>
          </a:p>
        </p:txBody>
      </p:sp>
      <p:sp>
        <p:nvSpPr>
          <p:cNvPr id="9" name="Title 1">
            <a:extLst>
              <a:ext uri="{FF2B5EF4-FFF2-40B4-BE49-F238E27FC236}">
                <a16:creationId xmlns:a16="http://schemas.microsoft.com/office/drawing/2014/main" id="{4EA46F66-9CB2-284F-A34D-972393BE2B83}"/>
              </a:ext>
            </a:extLst>
          </p:cNvPr>
          <p:cNvSpPr txBox="1">
            <a:spLocks/>
          </p:cNvSpPr>
          <p:nvPr/>
        </p:nvSpPr>
        <p:spPr>
          <a:xfrm>
            <a:off x="300038" y="338224"/>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endParaRPr lang="en-US" sz="3500" dirty="0"/>
          </a:p>
        </p:txBody>
      </p:sp>
      <p:pic>
        <p:nvPicPr>
          <p:cNvPr id="10" name="Content Placeholder 4">
            <a:extLst>
              <a:ext uri="{FF2B5EF4-FFF2-40B4-BE49-F238E27FC236}">
                <a16:creationId xmlns:a16="http://schemas.microsoft.com/office/drawing/2014/main" id="{CFF5720D-9D11-D548-953E-7DDB35AD84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906" t="22768" r="36307"/>
          <a:stretch/>
        </p:blipFill>
        <p:spPr>
          <a:xfrm>
            <a:off x="10215563" y="74613"/>
            <a:ext cx="1976437" cy="3975100"/>
          </a:xfrm>
          <a:prstGeom prst="rect">
            <a:avLst/>
          </a:prstGeom>
        </p:spPr>
      </p:pic>
      <p:grpSp>
        <p:nvGrpSpPr>
          <p:cNvPr id="11" name="Group 10">
            <a:extLst>
              <a:ext uri="{FF2B5EF4-FFF2-40B4-BE49-F238E27FC236}">
                <a16:creationId xmlns:a16="http://schemas.microsoft.com/office/drawing/2014/main" id="{31334273-C186-E94F-8E9B-10B631446987}"/>
              </a:ext>
            </a:extLst>
          </p:cNvPr>
          <p:cNvGrpSpPr/>
          <p:nvPr/>
        </p:nvGrpSpPr>
        <p:grpSpPr>
          <a:xfrm>
            <a:off x="9739957" y="246002"/>
            <a:ext cx="1862641" cy="5823106"/>
            <a:chOff x="9739957" y="246002"/>
            <a:chExt cx="1862641" cy="5823106"/>
          </a:xfrm>
        </p:grpSpPr>
        <p:grpSp>
          <p:nvGrpSpPr>
            <p:cNvPr id="12" name="Group 11">
              <a:extLst>
                <a:ext uri="{FF2B5EF4-FFF2-40B4-BE49-F238E27FC236}">
                  <a16:creationId xmlns:a16="http://schemas.microsoft.com/office/drawing/2014/main" id="{A77D9D53-8968-404B-8309-DCE030296887}"/>
                </a:ext>
              </a:extLst>
            </p:cNvPr>
            <p:cNvGrpSpPr/>
            <p:nvPr/>
          </p:nvGrpSpPr>
          <p:grpSpPr>
            <a:xfrm>
              <a:off x="9958388" y="4143374"/>
              <a:ext cx="1643062" cy="1925734"/>
              <a:chOff x="9958388" y="4143374"/>
              <a:chExt cx="1643062" cy="1925734"/>
            </a:xfrm>
          </p:grpSpPr>
          <p:sp>
            <p:nvSpPr>
              <p:cNvPr id="14" name="Rectangle 13">
                <a:extLst>
                  <a:ext uri="{FF2B5EF4-FFF2-40B4-BE49-F238E27FC236}">
                    <a16:creationId xmlns:a16="http://schemas.microsoft.com/office/drawing/2014/main" id="{122A4948-EFDF-1945-BEB6-3203B52F97D7}"/>
                  </a:ext>
                </a:extLst>
              </p:cNvPr>
              <p:cNvSpPr/>
              <p:nvPr/>
            </p:nvSpPr>
            <p:spPr>
              <a:xfrm>
                <a:off x="9958388" y="5299667"/>
                <a:ext cx="1643062" cy="769441"/>
              </a:xfrm>
              <a:prstGeom prst="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Down Arrow 14">
                <a:extLst>
                  <a:ext uri="{FF2B5EF4-FFF2-40B4-BE49-F238E27FC236}">
                    <a16:creationId xmlns:a16="http://schemas.microsoft.com/office/drawing/2014/main" id="{DBF29073-99A3-774F-B3B3-37E7697E228B}"/>
                  </a:ext>
                </a:extLst>
              </p:cNvPr>
              <p:cNvSpPr/>
              <p:nvPr/>
            </p:nvSpPr>
            <p:spPr>
              <a:xfrm rot="10800000">
                <a:off x="10414872" y="4143374"/>
                <a:ext cx="730091" cy="1063084"/>
              </a:xfrm>
              <a:prstGeom prst="downArrow">
                <a:avLst/>
              </a:prstGeom>
              <a:solidFill>
                <a:srgbClr val="E87D1E"/>
              </a:solidFill>
              <a:ln w="762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3" name="TextBox 12">
              <a:extLst>
                <a:ext uri="{FF2B5EF4-FFF2-40B4-BE49-F238E27FC236}">
                  <a16:creationId xmlns:a16="http://schemas.microsoft.com/office/drawing/2014/main" id="{DCD66166-8C5E-0F47-B3AB-1DDD41A15B15}"/>
                </a:ext>
              </a:extLst>
            </p:cNvPr>
            <p:cNvSpPr txBox="1"/>
            <p:nvPr/>
          </p:nvSpPr>
          <p:spPr>
            <a:xfrm>
              <a:off x="9739957" y="246002"/>
              <a:ext cx="1862641" cy="523220"/>
            </a:xfrm>
            <a:prstGeom prst="rect">
              <a:avLst/>
            </a:prstGeom>
            <a:noFill/>
          </p:spPr>
          <p:txBody>
            <a:bodyPr wrap="square" rtlCol="0">
              <a:spAutoFit/>
            </a:bodyPr>
            <a:lstStyle/>
            <a:p>
              <a:r>
                <a:rPr lang="en-US" sz="2800" b="1" dirty="0">
                  <a:solidFill>
                    <a:srgbClr val="E87D1E"/>
                  </a:solidFill>
                  <a:latin typeface="Century Gothic" panose="020B0502020202020204" pitchFamily="34" charset="0"/>
                </a:rPr>
                <a:t>Der Baum</a:t>
              </a:r>
            </a:p>
          </p:txBody>
        </p:sp>
      </p:grpSp>
    </p:spTree>
    <p:extLst>
      <p:ext uri="{BB962C8B-B14F-4D97-AF65-F5344CB8AC3E}">
        <p14:creationId xmlns:p14="http://schemas.microsoft.com/office/powerpoint/2010/main" val="391248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6">
            <a:extLst>
              <a:ext uri="{FF2B5EF4-FFF2-40B4-BE49-F238E27FC236}">
                <a16:creationId xmlns:a16="http://schemas.microsoft.com/office/drawing/2014/main" id="{8802CE07-5684-5D45-A6E4-36CD352BEE9F}"/>
              </a:ext>
            </a:extLst>
          </p:cNvPr>
          <p:cNvSpPr txBox="1">
            <a:spLocks/>
          </p:cNvSpPr>
          <p:nvPr/>
        </p:nvSpPr>
        <p:spPr>
          <a:xfrm>
            <a:off x="86528" y="189450"/>
            <a:ext cx="5732721" cy="9671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dirty="0"/>
          </a:p>
        </p:txBody>
      </p:sp>
      <p:pic>
        <p:nvPicPr>
          <p:cNvPr id="5" name="Picture 4">
            <a:extLst>
              <a:ext uri="{FF2B5EF4-FFF2-40B4-BE49-F238E27FC236}">
                <a16:creationId xmlns:a16="http://schemas.microsoft.com/office/drawing/2014/main" id="{D79C0F59-2289-2A47-B527-9A85BD510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048" y="1410181"/>
            <a:ext cx="3532304" cy="394492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9811" y="0"/>
            <a:ext cx="805498" cy="1135369"/>
          </a:xfrm>
          <a:prstGeom prst="rect">
            <a:avLst/>
          </a:prstGeom>
        </p:spPr>
      </p:pic>
      <p:sp>
        <p:nvSpPr>
          <p:cNvPr id="10" name="TextBox 9"/>
          <p:cNvSpPr txBox="1"/>
          <p:nvPr/>
        </p:nvSpPr>
        <p:spPr>
          <a:xfrm>
            <a:off x="294968" y="2273878"/>
            <a:ext cx="2821011" cy="400110"/>
          </a:xfrm>
          <a:prstGeom prst="rect">
            <a:avLst/>
          </a:prstGeom>
          <a:noFill/>
        </p:spPr>
        <p:txBody>
          <a:bodyPr wrap="square" rtlCol="0">
            <a:spAutoFit/>
          </a:bodyPr>
          <a:lstStyle/>
          <a:p>
            <a:r>
              <a:rPr lang="en-GB" sz="2000" b="1" dirty="0">
                <a:solidFill>
                  <a:srgbClr val="115076"/>
                </a:solidFill>
                <a:latin typeface="Century Gothic" panose="020B0502020202020204" pitchFamily="34" charset="0"/>
              </a:rPr>
              <a:t>60 </a:t>
            </a:r>
            <a:r>
              <a:rPr lang="en-GB" sz="2000" b="1" dirty="0" err="1">
                <a:solidFill>
                  <a:srgbClr val="115076"/>
                </a:solidFill>
                <a:latin typeface="Century Gothic" panose="020B0502020202020204" pitchFamily="34" charset="0"/>
              </a:rPr>
              <a:t>Sekunden</a:t>
            </a:r>
            <a:r>
              <a:rPr lang="en-GB" sz="2000" b="1" dirty="0">
                <a:solidFill>
                  <a:srgbClr val="115076"/>
                </a:solidFill>
                <a:latin typeface="Century Gothic" panose="020B0502020202020204" pitchFamily="34" charset="0"/>
              </a:rPr>
              <a:t>.</a:t>
            </a:r>
          </a:p>
        </p:txBody>
      </p:sp>
      <p:sp>
        <p:nvSpPr>
          <p:cNvPr id="11" name="TextBox 10"/>
          <p:cNvSpPr txBox="1"/>
          <p:nvPr/>
        </p:nvSpPr>
        <p:spPr>
          <a:xfrm>
            <a:off x="294968" y="2716365"/>
            <a:ext cx="3259394" cy="707886"/>
          </a:xfrm>
          <a:prstGeom prst="rect">
            <a:avLst/>
          </a:prstGeom>
          <a:noFill/>
        </p:spPr>
        <p:txBody>
          <a:bodyPr wrap="square" rtlCol="0">
            <a:spAutoFit/>
          </a:bodyPr>
          <a:lstStyle/>
          <a:p>
            <a:r>
              <a:rPr lang="en-GB" sz="2000" b="1" dirty="0">
                <a:solidFill>
                  <a:srgbClr val="115076"/>
                </a:solidFill>
                <a:latin typeface="Century Gothic" panose="020B0502020202020204" pitchFamily="34" charset="0"/>
              </a:rPr>
              <a:t>5 </a:t>
            </a:r>
            <a:r>
              <a:rPr lang="en-GB" sz="2000" b="1" dirty="0" err="1">
                <a:solidFill>
                  <a:srgbClr val="115076"/>
                </a:solidFill>
                <a:latin typeface="Century Gothic" panose="020B0502020202020204" pitchFamily="34" charset="0"/>
              </a:rPr>
              <a:t>Wörter</a:t>
            </a:r>
            <a:r>
              <a:rPr lang="en-GB" sz="2000" b="1" dirty="0">
                <a:solidFill>
                  <a:srgbClr val="115076"/>
                </a:solidFill>
                <a:latin typeface="Century Gothic" panose="020B0502020202020204" pitchFamily="34" charset="0"/>
              </a:rPr>
              <a:t> </a:t>
            </a:r>
            <a:br>
              <a:rPr lang="en-GB" sz="2000" b="1" dirty="0">
                <a:solidFill>
                  <a:srgbClr val="115076"/>
                </a:solidFill>
                <a:latin typeface="Century Gothic" panose="020B0502020202020204" pitchFamily="34" charset="0"/>
              </a:rPr>
            </a:br>
            <a:r>
              <a:rPr lang="en-GB" sz="2000" b="1" dirty="0">
                <a:solidFill>
                  <a:srgbClr val="115076"/>
                </a:solidFill>
                <a:latin typeface="Century Gothic" panose="020B0502020202020204" pitchFamily="34" charset="0"/>
              </a:rPr>
              <a:t>(Deutsch </a:t>
            </a:r>
            <a:r>
              <a:rPr lang="en-GB" sz="2000" b="1" dirty="0" err="1">
                <a:solidFill>
                  <a:srgbClr val="115076"/>
                </a:solidFill>
                <a:latin typeface="Century Gothic" panose="020B0502020202020204" pitchFamily="34" charset="0"/>
              </a:rPr>
              <a:t>oder</a:t>
            </a:r>
            <a:r>
              <a:rPr lang="en-GB" sz="2000" b="1"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Englisch</a:t>
            </a:r>
            <a:r>
              <a:rPr lang="en-GB" sz="2000" b="1" dirty="0">
                <a:solidFill>
                  <a:srgbClr val="115076"/>
                </a:solidFill>
                <a:latin typeface="Century Gothic" panose="020B0502020202020204" pitchFamily="34" charset="0"/>
              </a:rPr>
              <a:t>)</a:t>
            </a:r>
          </a:p>
        </p:txBody>
      </p:sp>
      <p:sp>
        <p:nvSpPr>
          <p:cNvPr id="12" name="TextBox 11">
            <a:extLst>
              <a:ext uri="{FF2B5EF4-FFF2-40B4-BE49-F238E27FC236}">
                <a16:creationId xmlns:a16="http://schemas.microsoft.com/office/drawing/2014/main" id="{50861BED-C690-EF48-888E-6E28CCEF0E0E}"/>
              </a:ext>
            </a:extLst>
          </p:cNvPr>
          <p:cNvSpPr txBox="1"/>
          <p:nvPr/>
        </p:nvSpPr>
        <p:spPr>
          <a:xfrm>
            <a:off x="160618" y="1284458"/>
            <a:ext cx="6646581" cy="769441"/>
          </a:xfrm>
          <a:prstGeom prst="rect">
            <a:avLst/>
          </a:prstGeom>
          <a:noFill/>
        </p:spPr>
        <p:txBody>
          <a:bodyPr wrap="square" rtlCol="0">
            <a:spAutoFit/>
          </a:bodyPr>
          <a:lstStyle/>
          <a:p>
            <a:r>
              <a:rPr lang="en-US" sz="4400" b="1" dirty="0" err="1">
                <a:solidFill>
                  <a:srgbClr val="115076"/>
                </a:solidFill>
                <a:latin typeface="Century Gothic" panose="020B0502020202020204" pitchFamily="34" charset="0"/>
              </a:rPr>
              <a:t>Titel</a:t>
            </a:r>
            <a:r>
              <a:rPr lang="en-US" sz="4400" b="1" dirty="0">
                <a:solidFill>
                  <a:srgbClr val="115076"/>
                </a:solidFill>
                <a:latin typeface="Century Gothic" panose="020B0502020202020204" pitchFamily="34" charset="0"/>
              </a:rPr>
              <a:t>: O, Tannenbaum</a:t>
            </a:r>
          </a:p>
        </p:txBody>
      </p:sp>
      <p:sp>
        <p:nvSpPr>
          <p:cNvPr id="2" name="Title 1"/>
          <p:cNvSpPr>
            <a:spLocks noGrp="1"/>
          </p:cNvSpPr>
          <p:nvPr>
            <p:ph type="title"/>
          </p:nvPr>
        </p:nvSpPr>
        <p:spPr>
          <a:xfrm>
            <a:off x="0" y="27773"/>
            <a:ext cx="10515600" cy="1325563"/>
          </a:xfrm>
        </p:spPr>
        <p:txBody>
          <a:bodyPr>
            <a:normAutofit/>
          </a:bodyPr>
          <a:lstStyle/>
          <a:p>
            <a:r>
              <a:rPr lang="en-GB" sz="3600" b="1">
                <a:solidFill>
                  <a:schemeClr val="bg1"/>
                </a:solidFill>
              </a:rPr>
              <a:t>Geistesblitz - Vokabeln</a:t>
            </a:r>
            <a:endParaRPr lang="en-GB" sz="3600">
              <a:solidFill>
                <a:schemeClr val="bg1"/>
              </a:solidFill>
            </a:endParaRPr>
          </a:p>
        </p:txBody>
      </p:sp>
      <p:sp>
        <p:nvSpPr>
          <p:cNvPr id="13" name="Rounded Rectangle 12">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schreiben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8750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4" name="Picture 3">
            <a:extLst>
              <a:ext uri="{FF2B5EF4-FFF2-40B4-BE49-F238E27FC236}">
                <a16:creationId xmlns:a16="http://schemas.microsoft.com/office/drawing/2014/main" id="{9B6F9B09-D31F-7E49-A6D8-F879B137DC72}"/>
              </a:ext>
            </a:extLst>
          </p:cNvPr>
          <p:cNvPicPr>
            <a:picLocks noChangeAspect="1"/>
          </p:cNvPicPr>
          <p:nvPr/>
        </p:nvPicPr>
        <p:blipFill>
          <a:blip r:embed="rId4"/>
          <a:stretch>
            <a:fillRect/>
          </a:stretch>
        </p:blipFill>
        <p:spPr>
          <a:xfrm>
            <a:off x="7507878" y="839740"/>
            <a:ext cx="3639574" cy="2284844"/>
          </a:xfrm>
          <a:prstGeom prst="rect">
            <a:avLst/>
          </a:prstGeom>
        </p:spPr>
      </p:pic>
      <p:pic>
        <p:nvPicPr>
          <p:cNvPr id="5" name="Picture 4">
            <a:extLst>
              <a:ext uri="{FF2B5EF4-FFF2-40B4-BE49-F238E27FC236}">
                <a16:creationId xmlns:a16="http://schemas.microsoft.com/office/drawing/2014/main" id="{2A4645B9-1C84-394E-A258-C64D0BA691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7878" y="3664974"/>
            <a:ext cx="3319130" cy="2605870"/>
          </a:xfrm>
          <a:prstGeom prst="rect">
            <a:avLst/>
          </a:prstGeom>
        </p:spPr>
      </p:pic>
      <p:sp>
        <p:nvSpPr>
          <p:cNvPr id="6" name="Title 1">
            <a:extLst>
              <a:ext uri="{FF2B5EF4-FFF2-40B4-BE49-F238E27FC236}">
                <a16:creationId xmlns:a16="http://schemas.microsoft.com/office/drawing/2014/main" id="{18274096-422A-DD4C-9828-80A9A0DF1BD0}"/>
              </a:ext>
            </a:extLst>
          </p:cNvPr>
          <p:cNvSpPr txBox="1">
            <a:spLocks/>
          </p:cNvSpPr>
          <p:nvPr/>
        </p:nvSpPr>
        <p:spPr>
          <a:xfrm>
            <a:off x="300038" y="257173"/>
            <a:ext cx="3455167" cy="8699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500" dirty="0"/>
          </a:p>
        </p:txBody>
      </p:sp>
      <p:sp>
        <p:nvSpPr>
          <p:cNvPr id="7" name="Content Placeholder 2">
            <a:extLst>
              <a:ext uri="{FF2B5EF4-FFF2-40B4-BE49-F238E27FC236}">
                <a16:creationId xmlns:a16="http://schemas.microsoft.com/office/drawing/2014/main" id="{5CB65608-359B-2743-82B8-A840EF6A5821}"/>
              </a:ext>
            </a:extLst>
          </p:cNvPr>
          <p:cNvSpPr txBox="1">
            <a:spLocks/>
          </p:cNvSpPr>
          <p:nvPr/>
        </p:nvSpPr>
        <p:spPr>
          <a:xfrm>
            <a:off x="459825" y="1489305"/>
            <a:ext cx="7048053" cy="43586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O Tannenbaum, o Tannenbaum,</a:t>
            </a:r>
          </a:p>
          <a:p>
            <a:pPr marL="0" indent="0">
              <a:buFont typeface="Arial" panose="020B0604020202020204" pitchFamily="34" charset="0"/>
              <a:buNone/>
            </a:pPr>
            <a:r>
              <a:rPr lang="en-GB" dirty="0" err="1"/>
              <a:t>wie</a:t>
            </a:r>
            <a:r>
              <a:rPr lang="en-GB" dirty="0"/>
              <a:t> </a:t>
            </a:r>
            <a:r>
              <a:rPr lang="en-GB" b="1" dirty="0" err="1"/>
              <a:t>gr</a:t>
            </a:r>
            <a:r>
              <a:rPr lang="en-GB" b="1" dirty="0" err="1">
                <a:solidFill>
                  <a:srgbClr val="E87D1E"/>
                </a:solidFill>
              </a:rPr>
              <a:t>_</a:t>
            </a:r>
            <a:r>
              <a:rPr lang="en-GB" b="1" dirty="0" err="1"/>
              <a:t>n</a:t>
            </a:r>
            <a:r>
              <a:rPr lang="en-GB" dirty="0"/>
              <a:t> </a:t>
            </a:r>
            <a:r>
              <a:rPr lang="en-GB" dirty="0" err="1"/>
              <a:t>sind</a:t>
            </a:r>
            <a:r>
              <a:rPr lang="en-GB" dirty="0"/>
              <a:t> </a:t>
            </a:r>
            <a:r>
              <a:rPr lang="en-GB" dirty="0" err="1"/>
              <a:t>deine</a:t>
            </a:r>
            <a:r>
              <a:rPr lang="en-GB" dirty="0"/>
              <a:t> </a:t>
            </a:r>
            <a:r>
              <a:rPr lang="en-GB" dirty="0" err="1"/>
              <a:t>Blätter</a:t>
            </a:r>
            <a:r>
              <a:rPr lang="en-GB" dirty="0"/>
              <a:t>!</a:t>
            </a:r>
          </a:p>
          <a:p>
            <a:pPr marL="0" indent="0">
              <a:buFont typeface="Arial" panose="020B0604020202020204" pitchFamily="34" charset="0"/>
              <a:buNone/>
            </a:pPr>
            <a:r>
              <a:rPr lang="en-GB" b="1" dirty="0"/>
              <a:t>D</a:t>
            </a:r>
            <a:r>
              <a:rPr lang="en-GB" b="1" dirty="0">
                <a:solidFill>
                  <a:srgbClr val="E87D1E"/>
                </a:solidFill>
              </a:rPr>
              <a:t>_</a:t>
            </a:r>
            <a:r>
              <a:rPr lang="en-GB" b="1" dirty="0"/>
              <a:t> </a:t>
            </a:r>
            <a:r>
              <a:rPr lang="en-GB" b="1" dirty="0" err="1"/>
              <a:t>gr</a:t>
            </a:r>
            <a:r>
              <a:rPr lang="en-GB" b="1" dirty="0" err="1">
                <a:solidFill>
                  <a:srgbClr val="E87D1E"/>
                </a:solidFill>
              </a:rPr>
              <a:t>_</a:t>
            </a:r>
            <a:r>
              <a:rPr lang="en-GB" b="1" dirty="0" err="1"/>
              <a:t>nst</a:t>
            </a:r>
            <a:r>
              <a:rPr lang="en-GB" b="1" dirty="0"/>
              <a:t> </a:t>
            </a:r>
            <a:r>
              <a:rPr lang="en-GB" dirty="0" err="1"/>
              <a:t>nicht</a:t>
            </a:r>
            <a:r>
              <a:rPr lang="en-GB" dirty="0"/>
              <a:t> </a:t>
            </a:r>
            <a:r>
              <a:rPr lang="en-GB" b="1" dirty="0" err="1"/>
              <a:t>n</a:t>
            </a:r>
            <a:r>
              <a:rPr lang="en-GB" b="1" dirty="0" err="1">
                <a:solidFill>
                  <a:srgbClr val="E87D1E"/>
                </a:solidFill>
              </a:rPr>
              <a:t>_</a:t>
            </a:r>
            <a:r>
              <a:rPr lang="en-GB" b="1" dirty="0" err="1"/>
              <a:t>r</a:t>
            </a:r>
            <a:r>
              <a:rPr lang="en-GB" dirty="0"/>
              <a:t> </a:t>
            </a:r>
            <a:r>
              <a:rPr lang="en-GB" b="1" dirty="0" err="1"/>
              <a:t>z</a:t>
            </a:r>
            <a:r>
              <a:rPr lang="en-GB" b="1" dirty="0" err="1">
                <a:solidFill>
                  <a:srgbClr val="E87D1E"/>
                </a:solidFill>
              </a:rPr>
              <a:t>_</a:t>
            </a:r>
            <a:r>
              <a:rPr lang="en-GB" b="1" dirty="0" err="1"/>
              <a:t>r</a:t>
            </a:r>
            <a:r>
              <a:rPr lang="en-GB" b="1" dirty="0"/>
              <a:t> </a:t>
            </a:r>
            <a:r>
              <a:rPr lang="en-GB" dirty="0" err="1"/>
              <a:t>Sommerzeit</a:t>
            </a:r>
            <a:r>
              <a:rPr lang="en-GB" dirty="0"/>
              <a:t>,</a:t>
            </a:r>
          </a:p>
          <a:p>
            <a:pPr marL="0" indent="0">
              <a:buFont typeface="Arial" panose="020B0604020202020204" pitchFamily="34" charset="0"/>
              <a:buNone/>
            </a:pPr>
            <a:r>
              <a:rPr lang="en-GB" dirty="0" err="1"/>
              <a:t>Nein</a:t>
            </a:r>
            <a:r>
              <a:rPr lang="en-GB" dirty="0"/>
              <a:t> </a:t>
            </a:r>
            <a:r>
              <a:rPr lang="en-GB" dirty="0" err="1"/>
              <a:t>auch</a:t>
            </a:r>
            <a:r>
              <a:rPr lang="en-GB" dirty="0"/>
              <a:t> </a:t>
            </a:r>
            <a:r>
              <a:rPr lang="en-GB" dirty="0" err="1"/>
              <a:t>im</a:t>
            </a:r>
            <a:r>
              <a:rPr lang="en-GB" dirty="0"/>
              <a:t> Winter, </a:t>
            </a:r>
            <a:r>
              <a:rPr lang="en-GB" dirty="0" err="1"/>
              <a:t>wenn</a:t>
            </a:r>
            <a:r>
              <a:rPr lang="en-GB" dirty="0"/>
              <a:t> es </a:t>
            </a:r>
            <a:r>
              <a:rPr lang="en-GB" dirty="0" err="1"/>
              <a:t>schneit</a:t>
            </a:r>
            <a:r>
              <a:rPr lang="en-GB" dirty="0"/>
              <a:t>.</a:t>
            </a:r>
          </a:p>
          <a:p>
            <a:pPr marL="0" indent="0">
              <a:buFont typeface="Arial" panose="020B0604020202020204" pitchFamily="34" charset="0"/>
              <a:buNone/>
            </a:pPr>
            <a:r>
              <a:rPr lang="en-GB" dirty="0"/>
              <a:t>O Tannenbaum, o Tannenbaum,</a:t>
            </a:r>
          </a:p>
          <a:p>
            <a:pPr marL="0" indent="0">
              <a:buFont typeface="Arial" panose="020B0604020202020204" pitchFamily="34" charset="0"/>
              <a:buNone/>
            </a:pPr>
            <a:r>
              <a:rPr lang="en-GB" dirty="0" err="1"/>
              <a:t>wie</a:t>
            </a:r>
            <a:r>
              <a:rPr lang="en-GB" dirty="0"/>
              <a:t> </a:t>
            </a:r>
            <a:r>
              <a:rPr lang="en-GB" b="1" dirty="0" err="1"/>
              <a:t>gr</a:t>
            </a:r>
            <a:r>
              <a:rPr lang="en-GB" b="1" dirty="0" err="1">
                <a:solidFill>
                  <a:srgbClr val="E87D1E"/>
                </a:solidFill>
              </a:rPr>
              <a:t>_</a:t>
            </a:r>
            <a:r>
              <a:rPr lang="en-GB" b="1" dirty="0" err="1"/>
              <a:t>n</a:t>
            </a:r>
            <a:r>
              <a:rPr lang="en-GB" b="1" dirty="0"/>
              <a:t> </a:t>
            </a:r>
            <a:r>
              <a:rPr lang="en-GB" dirty="0" err="1"/>
              <a:t>sind</a:t>
            </a:r>
            <a:r>
              <a:rPr lang="en-GB" dirty="0"/>
              <a:t> </a:t>
            </a:r>
            <a:r>
              <a:rPr lang="en-GB" dirty="0" err="1"/>
              <a:t>deine</a:t>
            </a:r>
            <a:r>
              <a:rPr lang="en-GB" dirty="0"/>
              <a:t> </a:t>
            </a:r>
            <a:r>
              <a:rPr lang="en-GB" dirty="0" err="1"/>
              <a:t>Blätter</a:t>
            </a:r>
            <a:r>
              <a:rPr lang="en-GB" dirty="0"/>
              <a:t>!</a:t>
            </a:r>
          </a:p>
        </p:txBody>
      </p:sp>
      <p:pic>
        <p:nvPicPr>
          <p:cNvPr id="8" name="Picture 7">
            <a:hlinkClick r:id="" action="ppaction://noaction">
              <a:snd r:embed="rId6" name="O_T.wav"/>
            </a:hlinkClick>
            <a:extLst>
              <a:ext uri="{FF2B5EF4-FFF2-40B4-BE49-F238E27FC236}">
                <a16:creationId xmlns:a16="http://schemas.microsoft.com/office/drawing/2014/main" id="{D79C0F59-2289-2A47-B527-9A85BD5100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47452" y="672976"/>
            <a:ext cx="1044548" cy="1166566"/>
          </a:xfrm>
          <a:prstGeom prst="rect">
            <a:avLst/>
          </a:prstGeom>
        </p:spPr>
      </p:pic>
      <p:sp>
        <p:nvSpPr>
          <p:cNvPr id="2" name="Title 1"/>
          <p:cNvSpPr>
            <a:spLocks noGrp="1"/>
          </p:cNvSpPr>
          <p:nvPr>
            <p:ph type="title"/>
          </p:nvPr>
        </p:nvSpPr>
        <p:spPr>
          <a:xfrm>
            <a:off x="79952" y="345269"/>
            <a:ext cx="10515600" cy="1325563"/>
          </a:xfrm>
        </p:spPr>
        <p:txBody>
          <a:bodyPr/>
          <a:lstStyle/>
          <a:p>
            <a:r>
              <a:rPr lang="en-GB" b="1">
                <a:solidFill>
                  <a:prstClr val="white"/>
                </a:solidFill>
              </a:rPr>
              <a:t>‘U’ oder ‘Ü’?</a:t>
            </a:r>
            <a:br>
              <a:rPr lang="en-US"/>
            </a:br>
            <a:endParaRPr lang="en-GB"/>
          </a:p>
        </p:txBody>
      </p:sp>
      <p:sp>
        <p:nvSpPr>
          <p:cNvPr id="9" name="Rounded Rectangle 8">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hören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8711908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FF9D5FC3-2828-4A20-AB45-539B08625342}"/>
              </a:ext>
            </a:extLst>
          </p:cNvPr>
          <p:cNvSpPr/>
          <p:nvPr/>
        </p:nvSpPr>
        <p:spPr>
          <a:xfrm>
            <a:off x="9885102" y="173374"/>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Antworten</a:t>
            </a:r>
            <a:endParaRPr lang="en-GB" sz="2400" b="1" dirty="0">
              <a:solidFill>
                <a:prstClr val="white"/>
              </a:solidFill>
              <a:latin typeface="Century Gothic" panose="020B0502020202020204" pitchFamily="34" charset="0"/>
            </a:endParaRPr>
          </a:p>
        </p:txBody>
      </p:sp>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4" name="Picture 3">
            <a:extLst>
              <a:ext uri="{FF2B5EF4-FFF2-40B4-BE49-F238E27FC236}">
                <a16:creationId xmlns:a16="http://schemas.microsoft.com/office/drawing/2014/main" id="{FBF37A46-35AE-4B40-BCA7-53B0BAF0993F}"/>
              </a:ext>
            </a:extLst>
          </p:cNvPr>
          <p:cNvPicPr>
            <a:picLocks noChangeAspect="1"/>
          </p:cNvPicPr>
          <p:nvPr/>
        </p:nvPicPr>
        <p:blipFill>
          <a:blip r:embed="rId4"/>
          <a:stretch>
            <a:fillRect/>
          </a:stretch>
        </p:blipFill>
        <p:spPr>
          <a:xfrm>
            <a:off x="7714226" y="603766"/>
            <a:ext cx="3639574" cy="2284844"/>
          </a:xfrm>
          <a:prstGeom prst="rect">
            <a:avLst/>
          </a:prstGeom>
        </p:spPr>
      </p:pic>
      <p:pic>
        <p:nvPicPr>
          <p:cNvPr id="5" name="Picture 4">
            <a:extLst>
              <a:ext uri="{FF2B5EF4-FFF2-40B4-BE49-F238E27FC236}">
                <a16:creationId xmlns:a16="http://schemas.microsoft.com/office/drawing/2014/main" id="{16FCD53C-7F23-C442-BD86-3D7C6D427D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4226" y="3429000"/>
            <a:ext cx="3319130" cy="2605870"/>
          </a:xfrm>
          <a:prstGeom prst="rect">
            <a:avLst/>
          </a:prstGeom>
        </p:spPr>
      </p:pic>
      <p:sp>
        <p:nvSpPr>
          <p:cNvPr id="6" name="Title 1">
            <a:extLst>
              <a:ext uri="{FF2B5EF4-FFF2-40B4-BE49-F238E27FC236}">
                <a16:creationId xmlns:a16="http://schemas.microsoft.com/office/drawing/2014/main" id="{C24CB03A-E950-114E-BE5B-F2B760CF983F}"/>
              </a:ext>
            </a:extLst>
          </p:cNvPr>
          <p:cNvSpPr txBox="1">
            <a:spLocks/>
          </p:cNvSpPr>
          <p:nvPr/>
        </p:nvSpPr>
        <p:spPr>
          <a:xfrm>
            <a:off x="303392" y="20157"/>
            <a:ext cx="37560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000" dirty="0"/>
          </a:p>
        </p:txBody>
      </p:sp>
      <p:sp>
        <p:nvSpPr>
          <p:cNvPr id="7" name="Content Placeholder 2">
            <a:extLst>
              <a:ext uri="{FF2B5EF4-FFF2-40B4-BE49-F238E27FC236}">
                <a16:creationId xmlns:a16="http://schemas.microsoft.com/office/drawing/2014/main" id="{A0BFD377-E303-C74A-9E23-FD81473FDE2A}"/>
              </a:ext>
            </a:extLst>
          </p:cNvPr>
          <p:cNvSpPr txBox="1">
            <a:spLocks/>
          </p:cNvSpPr>
          <p:nvPr/>
        </p:nvSpPr>
        <p:spPr>
          <a:xfrm>
            <a:off x="237234" y="1831248"/>
            <a:ext cx="72596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O Tannenbaum, o Tannenbaum,</a:t>
            </a:r>
          </a:p>
          <a:p>
            <a:pPr marL="0" indent="0">
              <a:buFont typeface="Arial" panose="020B0604020202020204" pitchFamily="34" charset="0"/>
              <a:buNone/>
            </a:pPr>
            <a:r>
              <a:rPr lang="en-GB" dirty="0" err="1"/>
              <a:t>wie</a:t>
            </a:r>
            <a:r>
              <a:rPr lang="en-GB" dirty="0"/>
              <a:t> </a:t>
            </a:r>
            <a:r>
              <a:rPr lang="en-GB" dirty="0" err="1"/>
              <a:t>gr</a:t>
            </a:r>
            <a:r>
              <a:rPr lang="en-GB" dirty="0" err="1">
                <a:solidFill>
                  <a:srgbClr val="E87D1E"/>
                </a:solidFill>
              </a:rPr>
              <a:t>_</a:t>
            </a:r>
            <a:r>
              <a:rPr lang="en-GB" dirty="0" err="1"/>
              <a:t>n</a:t>
            </a:r>
            <a:r>
              <a:rPr lang="en-GB" dirty="0"/>
              <a:t> </a:t>
            </a:r>
            <a:r>
              <a:rPr lang="en-GB" dirty="0" err="1"/>
              <a:t>sind</a:t>
            </a:r>
            <a:r>
              <a:rPr lang="en-GB" dirty="0"/>
              <a:t> </a:t>
            </a:r>
            <a:r>
              <a:rPr lang="en-GB" dirty="0" err="1"/>
              <a:t>deine</a:t>
            </a:r>
            <a:r>
              <a:rPr lang="en-GB" dirty="0"/>
              <a:t> </a:t>
            </a:r>
            <a:r>
              <a:rPr lang="en-GB" dirty="0" err="1"/>
              <a:t>Blätter</a:t>
            </a:r>
            <a:r>
              <a:rPr lang="en-GB" dirty="0"/>
              <a:t>!</a:t>
            </a:r>
          </a:p>
          <a:p>
            <a:pPr marL="0" indent="0">
              <a:buFont typeface="Arial" panose="020B0604020202020204" pitchFamily="34" charset="0"/>
              <a:buNone/>
            </a:pPr>
            <a:r>
              <a:rPr lang="en-GB" dirty="0"/>
              <a:t>D</a:t>
            </a:r>
            <a:r>
              <a:rPr lang="en-GB" dirty="0">
                <a:solidFill>
                  <a:srgbClr val="E87D1E"/>
                </a:solidFill>
              </a:rPr>
              <a:t>_</a:t>
            </a:r>
            <a:r>
              <a:rPr lang="en-GB" dirty="0"/>
              <a:t> </a:t>
            </a:r>
            <a:r>
              <a:rPr lang="en-GB" dirty="0" err="1"/>
              <a:t>gr</a:t>
            </a:r>
            <a:r>
              <a:rPr lang="en-GB" dirty="0" err="1">
                <a:solidFill>
                  <a:srgbClr val="E87D1E"/>
                </a:solidFill>
              </a:rPr>
              <a:t>_</a:t>
            </a:r>
            <a:r>
              <a:rPr lang="en-GB" dirty="0" err="1"/>
              <a:t>nst</a:t>
            </a:r>
            <a:r>
              <a:rPr lang="en-GB" dirty="0"/>
              <a:t> </a:t>
            </a:r>
            <a:r>
              <a:rPr lang="en-GB" dirty="0" err="1"/>
              <a:t>nicht</a:t>
            </a:r>
            <a:r>
              <a:rPr lang="en-GB" dirty="0"/>
              <a:t> </a:t>
            </a:r>
            <a:r>
              <a:rPr lang="en-GB" dirty="0" err="1"/>
              <a:t>n</a:t>
            </a:r>
            <a:r>
              <a:rPr lang="en-GB" dirty="0" err="1">
                <a:solidFill>
                  <a:srgbClr val="E87D1E"/>
                </a:solidFill>
              </a:rPr>
              <a:t>_</a:t>
            </a:r>
            <a:r>
              <a:rPr lang="en-GB" dirty="0" err="1"/>
              <a:t>r</a:t>
            </a:r>
            <a:r>
              <a:rPr lang="en-GB" dirty="0"/>
              <a:t> </a:t>
            </a:r>
            <a:r>
              <a:rPr lang="en-GB" dirty="0" err="1"/>
              <a:t>z</a:t>
            </a:r>
            <a:r>
              <a:rPr lang="en-GB" dirty="0" err="1">
                <a:solidFill>
                  <a:srgbClr val="E87D1E"/>
                </a:solidFill>
              </a:rPr>
              <a:t>_</a:t>
            </a:r>
            <a:r>
              <a:rPr lang="en-GB" dirty="0" err="1"/>
              <a:t>r</a:t>
            </a:r>
            <a:r>
              <a:rPr lang="en-GB" dirty="0"/>
              <a:t> </a:t>
            </a:r>
            <a:r>
              <a:rPr lang="en-GB" dirty="0" err="1"/>
              <a:t>Sommerzeit</a:t>
            </a:r>
            <a:r>
              <a:rPr lang="en-GB" dirty="0"/>
              <a:t>,</a:t>
            </a:r>
          </a:p>
          <a:p>
            <a:pPr marL="0" indent="0">
              <a:buFont typeface="Arial" panose="020B0604020202020204" pitchFamily="34" charset="0"/>
              <a:buNone/>
            </a:pPr>
            <a:r>
              <a:rPr lang="en-GB" dirty="0" err="1"/>
              <a:t>Nein</a:t>
            </a:r>
            <a:r>
              <a:rPr lang="en-GB" dirty="0"/>
              <a:t> </a:t>
            </a:r>
            <a:r>
              <a:rPr lang="en-GB" dirty="0" err="1"/>
              <a:t>auch</a:t>
            </a:r>
            <a:r>
              <a:rPr lang="en-GB" dirty="0"/>
              <a:t> </a:t>
            </a:r>
            <a:r>
              <a:rPr lang="en-GB" dirty="0" err="1"/>
              <a:t>im</a:t>
            </a:r>
            <a:r>
              <a:rPr lang="en-GB" dirty="0"/>
              <a:t> Winter, </a:t>
            </a:r>
            <a:r>
              <a:rPr lang="en-GB" dirty="0" err="1"/>
              <a:t>wenn</a:t>
            </a:r>
            <a:r>
              <a:rPr lang="en-GB" dirty="0"/>
              <a:t> es </a:t>
            </a:r>
            <a:r>
              <a:rPr lang="en-GB" dirty="0" err="1"/>
              <a:t>schneit</a:t>
            </a:r>
            <a:r>
              <a:rPr lang="en-GB" dirty="0"/>
              <a:t>.</a:t>
            </a:r>
          </a:p>
          <a:p>
            <a:pPr marL="0" indent="0">
              <a:buFont typeface="Arial" panose="020B0604020202020204" pitchFamily="34" charset="0"/>
              <a:buNone/>
            </a:pPr>
            <a:r>
              <a:rPr lang="en-GB" dirty="0"/>
              <a:t>O Tannenbaum, o Tannenbaum,</a:t>
            </a:r>
          </a:p>
          <a:p>
            <a:pPr marL="0" indent="0">
              <a:buFont typeface="Arial" panose="020B0604020202020204" pitchFamily="34" charset="0"/>
              <a:buNone/>
            </a:pPr>
            <a:r>
              <a:rPr lang="en-GB" dirty="0" err="1"/>
              <a:t>wie</a:t>
            </a:r>
            <a:r>
              <a:rPr lang="en-GB" dirty="0"/>
              <a:t> </a:t>
            </a:r>
            <a:r>
              <a:rPr lang="en-GB" dirty="0" err="1"/>
              <a:t>gr</a:t>
            </a:r>
            <a:r>
              <a:rPr lang="en-GB" dirty="0" err="1">
                <a:solidFill>
                  <a:srgbClr val="E87D1E"/>
                </a:solidFill>
              </a:rPr>
              <a:t>_</a:t>
            </a:r>
            <a:r>
              <a:rPr lang="en-GB" dirty="0" err="1"/>
              <a:t>n</a:t>
            </a:r>
            <a:r>
              <a:rPr lang="en-GB" dirty="0"/>
              <a:t> </a:t>
            </a:r>
            <a:r>
              <a:rPr lang="en-GB" dirty="0" err="1"/>
              <a:t>sind</a:t>
            </a:r>
            <a:r>
              <a:rPr lang="en-GB" dirty="0"/>
              <a:t> </a:t>
            </a:r>
            <a:r>
              <a:rPr lang="en-GB" dirty="0" err="1"/>
              <a:t>deine</a:t>
            </a:r>
            <a:r>
              <a:rPr lang="en-GB" dirty="0"/>
              <a:t> </a:t>
            </a:r>
            <a:r>
              <a:rPr lang="en-GB" dirty="0" err="1"/>
              <a:t>Blätter</a:t>
            </a:r>
            <a:r>
              <a:rPr lang="en-GB" dirty="0"/>
              <a:t>!</a:t>
            </a:r>
          </a:p>
        </p:txBody>
      </p:sp>
      <p:sp>
        <p:nvSpPr>
          <p:cNvPr id="8" name="Rectangle 7">
            <a:extLst>
              <a:ext uri="{FF2B5EF4-FFF2-40B4-BE49-F238E27FC236}">
                <a16:creationId xmlns:a16="http://schemas.microsoft.com/office/drawing/2014/main" id="{EDEB51FF-8421-594D-9A48-36F80C1616D9}"/>
              </a:ext>
            </a:extLst>
          </p:cNvPr>
          <p:cNvSpPr/>
          <p:nvPr/>
        </p:nvSpPr>
        <p:spPr>
          <a:xfrm>
            <a:off x="1006997" y="2419109"/>
            <a:ext cx="821803" cy="370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a:extLst>
              <a:ext uri="{FF2B5EF4-FFF2-40B4-BE49-F238E27FC236}">
                <a16:creationId xmlns:a16="http://schemas.microsoft.com/office/drawing/2014/main" id="{8E411520-6792-B440-9095-B008FFEE65DC}"/>
              </a:ext>
            </a:extLst>
          </p:cNvPr>
          <p:cNvSpPr txBox="1"/>
          <p:nvPr/>
        </p:nvSpPr>
        <p:spPr>
          <a:xfrm>
            <a:off x="921926" y="2291096"/>
            <a:ext cx="1036393" cy="523220"/>
          </a:xfrm>
          <a:prstGeom prst="rect">
            <a:avLst/>
          </a:prstGeom>
          <a:noFill/>
        </p:spPr>
        <p:txBody>
          <a:bodyPr wrap="square" rtlCol="0">
            <a:spAutoFit/>
          </a:bodyPr>
          <a:lstStyle/>
          <a:p>
            <a:r>
              <a:rPr lang="en-US" sz="2800" dirty="0" err="1">
                <a:solidFill>
                  <a:srgbClr val="115076"/>
                </a:solidFill>
                <a:latin typeface="Century Gothic" panose="020B0502020202020204" pitchFamily="34" charset="0"/>
              </a:rPr>
              <a:t>gr</a:t>
            </a:r>
            <a:r>
              <a:rPr lang="en-US" sz="2800" b="1" dirty="0" err="1">
                <a:solidFill>
                  <a:srgbClr val="E87D1E"/>
                </a:solidFill>
                <a:latin typeface="Century Gothic" panose="020B0502020202020204" pitchFamily="34" charset="0"/>
              </a:rPr>
              <a:t>ü</a:t>
            </a:r>
            <a:r>
              <a:rPr lang="en-US" sz="2800" dirty="0" err="1">
                <a:solidFill>
                  <a:srgbClr val="115076"/>
                </a:solidFill>
                <a:latin typeface="Century Gothic" panose="020B0502020202020204" pitchFamily="34" charset="0"/>
              </a:rPr>
              <a:t>n</a:t>
            </a:r>
            <a:endParaRPr lang="en-US" sz="2800" dirty="0">
              <a:solidFill>
                <a:srgbClr val="115076"/>
              </a:solidFill>
              <a:latin typeface="Century Gothic" panose="020B0502020202020204" pitchFamily="34" charset="0"/>
            </a:endParaRPr>
          </a:p>
        </p:txBody>
      </p:sp>
      <p:sp>
        <p:nvSpPr>
          <p:cNvPr id="10" name="Rectangle 9">
            <a:extLst>
              <a:ext uri="{FF2B5EF4-FFF2-40B4-BE49-F238E27FC236}">
                <a16:creationId xmlns:a16="http://schemas.microsoft.com/office/drawing/2014/main" id="{C121938D-EE57-2340-BCD8-60B73A63AF75}"/>
              </a:ext>
            </a:extLst>
          </p:cNvPr>
          <p:cNvSpPr/>
          <p:nvPr/>
        </p:nvSpPr>
        <p:spPr>
          <a:xfrm>
            <a:off x="300039" y="2888610"/>
            <a:ext cx="538162" cy="411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id="{02652AFC-2794-0E4B-9432-474DA5181546}"/>
              </a:ext>
            </a:extLst>
          </p:cNvPr>
          <p:cNvSpPr/>
          <p:nvPr/>
        </p:nvSpPr>
        <p:spPr>
          <a:xfrm>
            <a:off x="237234" y="2832901"/>
            <a:ext cx="769763" cy="523220"/>
          </a:xfrm>
          <a:prstGeom prst="rect">
            <a:avLst/>
          </a:prstGeom>
        </p:spPr>
        <p:txBody>
          <a:bodyPr wrap="none">
            <a:spAutoFit/>
          </a:bodyPr>
          <a:lstStyle/>
          <a:p>
            <a:r>
              <a:rPr lang="en-GB" sz="2800" dirty="0">
                <a:solidFill>
                  <a:srgbClr val="4472C4">
                    <a:lumMod val="50000"/>
                  </a:srgbClr>
                </a:solidFill>
                <a:latin typeface="Century Gothic" panose="020B0502020202020204" pitchFamily="34" charset="0"/>
              </a:rPr>
              <a:t>D</a:t>
            </a:r>
            <a:r>
              <a:rPr lang="en-GB" sz="2800" b="1" dirty="0">
                <a:solidFill>
                  <a:srgbClr val="E87D1E"/>
                </a:solidFill>
                <a:latin typeface="Century Gothic" panose="020B0502020202020204" pitchFamily="34" charset="0"/>
              </a:rPr>
              <a:t>u</a:t>
            </a:r>
            <a:r>
              <a:rPr lang="en-GB" sz="2800" dirty="0">
                <a:solidFill>
                  <a:srgbClr val="4472C4">
                    <a:lumMod val="50000"/>
                  </a:srgbClr>
                </a:solidFill>
                <a:latin typeface="Century Gothic" panose="020B0502020202020204" pitchFamily="34" charset="0"/>
              </a:rPr>
              <a:t> </a:t>
            </a:r>
            <a:endParaRPr lang="en-US" dirty="0">
              <a:solidFill>
                <a:prstClr val="black"/>
              </a:solidFill>
            </a:endParaRPr>
          </a:p>
        </p:txBody>
      </p:sp>
      <p:sp>
        <p:nvSpPr>
          <p:cNvPr id="12" name="Rectangle 11">
            <a:extLst>
              <a:ext uri="{FF2B5EF4-FFF2-40B4-BE49-F238E27FC236}">
                <a16:creationId xmlns:a16="http://schemas.microsoft.com/office/drawing/2014/main" id="{B88FB476-136D-2641-893F-AC8BF5DAE8D8}"/>
              </a:ext>
            </a:extLst>
          </p:cNvPr>
          <p:cNvSpPr/>
          <p:nvPr/>
        </p:nvSpPr>
        <p:spPr>
          <a:xfrm>
            <a:off x="899701" y="2888610"/>
            <a:ext cx="1036393" cy="411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a:extLst>
              <a:ext uri="{FF2B5EF4-FFF2-40B4-BE49-F238E27FC236}">
                <a16:creationId xmlns:a16="http://schemas.microsoft.com/office/drawing/2014/main" id="{52D7AF07-DDE4-AF4A-A37D-5B9D416D92B5}"/>
              </a:ext>
            </a:extLst>
          </p:cNvPr>
          <p:cNvSpPr txBox="1"/>
          <p:nvPr/>
        </p:nvSpPr>
        <p:spPr>
          <a:xfrm>
            <a:off x="800841" y="2814316"/>
            <a:ext cx="1233030"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gr</a:t>
            </a:r>
            <a:r>
              <a:rPr lang="en-GB" sz="2800" b="1" dirty="0" err="1">
                <a:solidFill>
                  <a:srgbClr val="E87D1E"/>
                </a:solidFill>
                <a:latin typeface="Century Gothic" panose="020B0502020202020204" pitchFamily="34" charset="0"/>
              </a:rPr>
              <a:t>ü</a:t>
            </a:r>
            <a:r>
              <a:rPr lang="en-GB" sz="2800" dirty="0" err="1">
                <a:solidFill>
                  <a:srgbClr val="4472C4">
                    <a:lumMod val="50000"/>
                  </a:srgbClr>
                </a:solidFill>
                <a:latin typeface="Century Gothic" panose="020B0502020202020204" pitchFamily="34" charset="0"/>
              </a:rPr>
              <a:t>nst</a:t>
            </a:r>
            <a:endParaRPr lang="en-US" dirty="0">
              <a:solidFill>
                <a:prstClr val="black"/>
              </a:solidFill>
            </a:endParaRPr>
          </a:p>
        </p:txBody>
      </p:sp>
      <p:sp>
        <p:nvSpPr>
          <p:cNvPr id="14" name="Rectangle 13">
            <a:extLst>
              <a:ext uri="{FF2B5EF4-FFF2-40B4-BE49-F238E27FC236}">
                <a16:creationId xmlns:a16="http://schemas.microsoft.com/office/drawing/2014/main" id="{C084A9FB-0C41-8046-8827-4C943A1A8804}"/>
              </a:ext>
            </a:extLst>
          </p:cNvPr>
          <p:cNvSpPr/>
          <p:nvPr/>
        </p:nvSpPr>
        <p:spPr>
          <a:xfrm>
            <a:off x="2949228" y="2942329"/>
            <a:ext cx="579785" cy="354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a:extLst>
              <a:ext uri="{FF2B5EF4-FFF2-40B4-BE49-F238E27FC236}">
                <a16:creationId xmlns:a16="http://schemas.microsoft.com/office/drawing/2014/main" id="{4369AE47-CEAC-DC4E-88C8-650AC3ADEC7A}"/>
              </a:ext>
            </a:extLst>
          </p:cNvPr>
          <p:cNvSpPr/>
          <p:nvPr/>
        </p:nvSpPr>
        <p:spPr>
          <a:xfrm>
            <a:off x="3479630" y="2898576"/>
            <a:ext cx="579785" cy="354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a:extLst>
              <a:ext uri="{FF2B5EF4-FFF2-40B4-BE49-F238E27FC236}">
                <a16:creationId xmlns:a16="http://schemas.microsoft.com/office/drawing/2014/main" id="{EF735AE8-67F4-594A-903A-E49567402C89}"/>
              </a:ext>
            </a:extLst>
          </p:cNvPr>
          <p:cNvSpPr/>
          <p:nvPr/>
        </p:nvSpPr>
        <p:spPr>
          <a:xfrm>
            <a:off x="1005913" y="4472696"/>
            <a:ext cx="822887" cy="354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a:extLst>
              <a:ext uri="{FF2B5EF4-FFF2-40B4-BE49-F238E27FC236}">
                <a16:creationId xmlns:a16="http://schemas.microsoft.com/office/drawing/2014/main" id="{A6984115-5BFD-E148-B167-B782E3425E16}"/>
              </a:ext>
            </a:extLst>
          </p:cNvPr>
          <p:cNvSpPr txBox="1"/>
          <p:nvPr/>
        </p:nvSpPr>
        <p:spPr>
          <a:xfrm>
            <a:off x="3417151" y="2815550"/>
            <a:ext cx="662361"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z</a:t>
            </a:r>
            <a:r>
              <a:rPr lang="en-GB" sz="2800" b="1" dirty="0" err="1">
                <a:solidFill>
                  <a:srgbClr val="E87D1E"/>
                </a:solidFill>
                <a:latin typeface="Century Gothic" panose="020B0502020202020204" pitchFamily="34" charset="0"/>
              </a:rPr>
              <a:t>u</a:t>
            </a:r>
            <a:r>
              <a:rPr lang="en-GB" sz="2800" dirty="0" err="1">
                <a:solidFill>
                  <a:srgbClr val="4472C4">
                    <a:lumMod val="50000"/>
                  </a:srgbClr>
                </a:solidFill>
                <a:latin typeface="Century Gothic" panose="020B0502020202020204" pitchFamily="34" charset="0"/>
              </a:rPr>
              <a:t>r</a:t>
            </a:r>
            <a:endParaRPr lang="en-US" dirty="0">
              <a:solidFill>
                <a:prstClr val="black"/>
              </a:solidFill>
            </a:endParaRPr>
          </a:p>
        </p:txBody>
      </p:sp>
      <p:sp>
        <p:nvSpPr>
          <p:cNvPr id="18" name="TextBox 17">
            <a:extLst>
              <a:ext uri="{FF2B5EF4-FFF2-40B4-BE49-F238E27FC236}">
                <a16:creationId xmlns:a16="http://schemas.microsoft.com/office/drawing/2014/main" id="{5FA69ED0-4004-DD4E-94F9-9615E32BACA5}"/>
              </a:ext>
            </a:extLst>
          </p:cNvPr>
          <p:cNvSpPr txBox="1"/>
          <p:nvPr/>
        </p:nvSpPr>
        <p:spPr>
          <a:xfrm>
            <a:off x="2812297" y="2811125"/>
            <a:ext cx="72968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n</a:t>
            </a:r>
            <a:r>
              <a:rPr lang="en-GB" sz="2800" b="1" dirty="0" err="1">
                <a:solidFill>
                  <a:srgbClr val="E87D1E"/>
                </a:solidFill>
                <a:latin typeface="Century Gothic" panose="020B0502020202020204" pitchFamily="34" charset="0"/>
              </a:rPr>
              <a:t>u</a:t>
            </a:r>
            <a:r>
              <a:rPr lang="en-GB" sz="2800" dirty="0" err="1">
                <a:solidFill>
                  <a:srgbClr val="4472C4">
                    <a:lumMod val="50000"/>
                  </a:srgbClr>
                </a:solidFill>
                <a:latin typeface="Century Gothic" panose="020B0502020202020204" pitchFamily="34" charset="0"/>
              </a:rPr>
              <a:t>r</a:t>
            </a:r>
            <a:endParaRPr lang="en-US" dirty="0">
              <a:solidFill>
                <a:prstClr val="black"/>
              </a:solidFill>
            </a:endParaRPr>
          </a:p>
        </p:txBody>
      </p:sp>
      <p:sp>
        <p:nvSpPr>
          <p:cNvPr id="19" name="TextBox 18">
            <a:extLst>
              <a:ext uri="{FF2B5EF4-FFF2-40B4-BE49-F238E27FC236}">
                <a16:creationId xmlns:a16="http://schemas.microsoft.com/office/drawing/2014/main" id="{6CBF95BE-55CE-ED48-9184-F695E1993F64}"/>
              </a:ext>
            </a:extLst>
          </p:cNvPr>
          <p:cNvSpPr txBox="1"/>
          <p:nvPr/>
        </p:nvSpPr>
        <p:spPr>
          <a:xfrm>
            <a:off x="899701" y="4342433"/>
            <a:ext cx="971741"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gr</a:t>
            </a:r>
            <a:r>
              <a:rPr lang="en-GB" sz="2800" b="1" dirty="0" err="1">
                <a:solidFill>
                  <a:srgbClr val="E87D1E"/>
                </a:solidFill>
                <a:latin typeface="Century Gothic" panose="020B0502020202020204" pitchFamily="34" charset="0"/>
              </a:rPr>
              <a:t>ü</a:t>
            </a:r>
            <a:r>
              <a:rPr lang="en-GB" sz="2800" dirty="0" err="1">
                <a:solidFill>
                  <a:srgbClr val="4472C4">
                    <a:lumMod val="50000"/>
                  </a:srgbClr>
                </a:solidFill>
                <a:latin typeface="Century Gothic" panose="020B0502020202020204" pitchFamily="34" charset="0"/>
              </a:rPr>
              <a:t>n</a:t>
            </a:r>
            <a:endParaRPr lang="en-US" dirty="0">
              <a:solidFill>
                <a:prstClr val="black"/>
              </a:solidFill>
            </a:endParaRPr>
          </a:p>
        </p:txBody>
      </p:sp>
      <p:sp>
        <p:nvSpPr>
          <p:cNvPr id="2" name="Title 1"/>
          <p:cNvSpPr>
            <a:spLocks noGrp="1"/>
          </p:cNvSpPr>
          <p:nvPr>
            <p:ph type="title"/>
          </p:nvPr>
        </p:nvSpPr>
        <p:spPr>
          <a:xfrm>
            <a:off x="0" y="310596"/>
            <a:ext cx="10515600" cy="1325563"/>
          </a:xfrm>
        </p:spPr>
        <p:txBody>
          <a:bodyPr/>
          <a:lstStyle/>
          <a:p>
            <a:r>
              <a:rPr lang="en-GB" b="1">
                <a:solidFill>
                  <a:prstClr val="white"/>
                </a:solidFill>
              </a:rPr>
              <a:t>Antworten – u vs ü</a:t>
            </a:r>
            <a:br>
              <a:rPr lang="en-US"/>
            </a:br>
            <a:endParaRPr lang="en-GB"/>
          </a:p>
        </p:txBody>
      </p:sp>
    </p:spTree>
    <p:extLst>
      <p:ext uri="{BB962C8B-B14F-4D97-AF65-F5344CB8AC3E}">
        <p14:creationId xmlns:p14="http://schemas.microsoft.com/office/powerpoint/2010/main" val="333609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P spid="14" grpId="0" animBg="1"/>
      <p:bldP spid="15" grpId="0" animBg="1"/>
      <p:bldP spid="16" grpId="0" animBg="1"/>
      <p:bldP spid="17" grpId="0"/>
      <p:bldP spid="18" grpId="0"/>
      <p:bldP spid="1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a:extLst>
              <a:ext uri="{FF2B5EF4-FFF2-40B4-BE49-F238E27FC236}">
                <a16:creationId xmlns:a16="http://schemas.microsoft.com/office/drawing/2014/main" id="{977E6C5F-E528-6B4B-9E86-AFB0AE3F483E}"/>
              </a:ext>
            </a:extLst>
          </p:cNvPr>
          <p:cNvSpPr txBox="1">
            <a:spLocks/>
          </p:cNvSpPr>
          <p:nvPr/>
        </p:nvSpPr>
        <p:spPr>
          <a:xfrm>
            <a:off x="278705" y="21114"/>
            <a:ext cx="28472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500" dirty="0"/>
          </a:p>
        </p:txBody>
      </p:sp>
      <p:pic>
        <p:nvPicPr>
          <p:cNvPr id="5" name="Picture 4">
            <a:extLst>
              <a:ext uri="{FF2B5EF4-FFF2-40B4-BE49-F238E27FC236}">
                <a16:creationId xmlns:a16="http://schemas.microsoft.com/office/drawing/2014/main" id="{421EBD5C-F3C4-9145-AA68-D0F431AEAA35}"/>
              </a:ext>
            </a:extLst>
          </p:cNvPr>
          <p:cNvPicPr>
            <a:picLocks noChangeAspect="1"/>
          </p:cNvPicPr>
          <p:nvPr/>
        </p:nvPicPr>
        <p:blipFill>
          <a:blip r:embed="rId4"/>
          <a:stretch>
            <a:fillRect/>
          </a:stretch>
        </p:blipFill>
        <p:spPr>
          <a:xfrm>
            <a:off x="7513495" y="3477513"/>
            <a:ext cx="4073462" cy="2876882"/>
          </a:xfrm>
          <a:prstGeom prst="rect">
            <a:avLst/>
          </a:prstGeom>
        </p:spPr>
      </p:pic>
      <p:pic>
        <p:nvPicPr>
          <p:cNvPr id="6" name="Picture 5">
            <a:extLst>
              <a:ext uri="{FF2B5EF4-FFF2-40B4-BE49-F238E27FC236}">
                <a16:creationId xmlns:a16="http://schemas.microsoft.com/office/drawing/2014/main" id="{447FADBA-A893-9B4C-98F2-784E08061302}"/>
              </a:ext>
            </a:extLst>
          </p:cNvPr>
          <p:cNvPicPr>
            <a:picLocks noChangeAspect="1"/>
          </p:cNvPicPr>
          <p:nvPr/>
        </p:nvPicPr>
        <p:blipFill>
          <a:blip r:embed="rId5"/>
          <a:stretch>
            <a:fillRect/>
          </a:stretch>
        </p:blipFill>
        <p:spPr>
          <a:xfrm>
            <a:off x="7505701" y="563176"/>
            <a:ext cx="3980632" cy="2876882"/>
          </a:xfrm>
          <a:prstGeom prst="rect">
            <a:avLst/>
          </a:prstGeom>
        </p:spPr>
      </p:pic>
      <p:sp>
        <p:nvSpPr>
          <p:cNvPr id="7" name="Content Placeholder 2">
            <a:extLst>
              <a:ext uri="{FF2B5EF4-FFF2-40B4-BE49-F238E27FC236}">
                <a16:creationId xmlns:a16="http://schemas.microsoft.com/office/drawing/2014/main" id="{1A2AD4A5-05D9-DC43-A870-FBE609E74DF3}"/>
              </a:ext>
            </a:extLst>
          </p:cNvPr>
          <p:cNvSpPr txBox="1">
            <a:spLocks/>
          </p:cNvSpPr>
          <p:nvPr/>
        </p:nvSpPr>
        <p:spPr>
          <a:xfrm>
            <a:off x="406476" y="1619604"/>
            <a:ext cx="7105650" cy="31321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O Tannenbaum, o Tannenbaum,</a:t>
            </a:r>
          </a:p>
          <a:p>
            <a:pPr marL="0" indent="0">
              <a:buFont typeface="Arial" panose="020B0604020202020204" pitchFamily="34" charset="0"/>
              <a:buNone/>
            </a:pPr>
            <a:r>
              <a:rPr lang="en-GB" dirty="0"/>
              <a:t>w</a:t>
            </a:r>
            <a:r>
              <a:rPr lang="en-GB" dirty="0">
                <a:solidFill>
                  <a:srgbClr val="E87D1E"/>
                </a:solidFill>
              </a:rPr>
              <a:t>__</a:t>
            </a:r>
            <a:r>
              <a:rPr lang="en-GB" dirty="0"/>
              <a:t> </a:t>
            </a:r>
            <a:r>
              <a:rPr lang="en-GB" dirty="0" err="1"/>
              <a:t>grün</a:t>
            </a:r>
            <a:r>
              <a:rPr lang="en-GB" dirty="0"/>
              <a:t> </a:t>
            </a:r>
            <a:r>
              <a:rPr lang="en-GB" dirty="0" err="1"/>
              <a:t>sind</a:t>
            </a:r>
            <a:r>
              <a:rPr lang="en-GB" dirty="0"/>
              <a:t> </a:t>
            </a:r>
            <a:r>
              <a:rPr lang="en-GB" dirty="0" err="1"/>
              <a:t>d</a:t>
            </a:r>
            <a:r>
              <a:rPr lang="en-GB" dirty="0" err="1">
                <a:solidFill>
                  <a:srgbClr val="E87D1E"/>
                </a:solidFill>
              </a:rPr>
              <a:t>__</a:t>
            </a:r>
            <a:r>
              <a:rPr lang="en-GB" dirty="0" err="1"/>
              <a:t>ne</a:t>
            </a:r>
            <a:r>
              <a:rPr lang="en-GB" dirty="0"/>
              <a:t> </a:t>
            </a:r>
            <a:r>
              <a:rPr lang="en-GB" dirty="0" err="1"/>
              <a:t>Blätter</a:t>
            </a:r>
            <a:r>
              <a:rPr lang="en-GB" dirty="0"/>
              <a:t>!</a:t>
            </a:r>
          </a:p>
          <a:p>
            <a:pPr marL="0" indent="0">
              <a:buFont typeface="Arial" panose="020B0604020202020204" pitchFamily="34" charset="0"/>
              <a:buNone/>
            </a:pPr>
            <a:r>
              <a:rPr lang="en-GB" dirty="0"/>
              <a:t>Du </a:t>
            </a:r>
            <a:r>
              <a:rPr lang="en-GB" dirty="0" err="1"/>
              <a:t>grünst</a:t>
            </a:r>
            <a:r>
              <a:rPr lang="en-GB" dirty="0"/>
              <a:t> </a:t>
            </a:r>
            <a:r>
              <a:rPr lang="en-GB" dirty="0" err="1"/>
              <a:t>nicht</a:t>
            </a:r>
            <a:r>
              <a:rPr lang="en-GB" dirty="0"/>
              <a:t> </a:t>
            </a:r>
            <a:r>
              <a:rPr lang="en-GB" dirty="0" err="1"/>
              <a:t>nur</a:t>
            </a:r>
            <a:r>
              <a:rPr lang="en-GB" dirty="0"/>
              <a:t> </a:t>
            </a:r>
            <a:r>
              <a:rPr lang="en-GB" dirty="0" err="1"/>
              <a:t>zur</a:t>
            </a:r>
            <a:r>
              <a:rPr lang="en-GB" dirty="0"/>
              <a:t> </a:t>
            </a:r>
            <a:r>
              <a:rPr lang="en-GB" dirty="0" err="1"/>
              <a:t>Sommerz</a:t>
            </a:r>
            <a:r>
              <a:rPr lang="en-GB" dirty="0">
                <a:solidFill>
                  <a:srgbClr val="E87D1E"/>
                </a:solidFill>
              </a:rPr>
              <a:t>__</a:t>
            </a:r>
            <a:r>
              <a:rPr lang="en-GB" dirty="0"/>
              <a:t>t,</a:t>
            </a:r>
          </a:p>
          <a:p>
            <a:pPr marL="0" indent="0">
              <a:buFont typeface="Arial" panose="020B0604020202020204" pitchFamily="34" charset="0"/>
              <a:buNone/>
            </a:pPr>
            <a:r>
              <a:rPr lang="en-GB" dirty="0" err="1"/>
              <a:t>N</a:t>
            </a:r>
            <a:r>
              <a:rPr lang="en-GB" dirty="0" err="1">
                <a:solidFill>
                  <a:srgbClr val="E87D1E"/>
                </a:solidFill>
              </a:rPr>
              <a:t>__</a:t>
            </a:r>
            <a:r>
              <a:rPr lang="en-GB" dirty="0" err="1"/>
              <a:t>n</a:t>
            </a:r>
            <a:r>
              <a:rPr lang="en-GB" dirty="0"/>
              <a:t> </a:t>
            </a:r>
            <a:r>
              <a:rPr lang="en-GB" dirty="0" err="1"/>
              <a:t>auch</a:t>
            </a:r>
            <a:r>
              <a:rPr lang="en-GB" dirty="0"/>
              <a:t> </a:t>
            </a:r>
            <a:r>
              <a:rPr lang="en-GB" dirty="0" err="1"/>
              <a:t>im</a:t>
            </a:r>
            <a:r>
              <a:rPr lang="en-GB" dirty="0"/>
              <a:t> Winter, </a:t>
            </a:r>
            <a:r>
              <a:rPr lang="en-GB" dirty="0" err="1"/>
              <a:t>wenn</a:t>
            </a:r>
            <a:r>
              <a:rPr lang="en-GB" dirty="0"/>
              <a:t> es </a:t>
            </a:r>
            <a:r>
              <a:rPr lang="en-GB" dirty="0" err="1"/>
              <a:t>schn</a:t>
            </a:r>
            <a:r>
              <a:rPr lang="en-GB" dirty="0">
                <a:solidFill>
                  <a:srgbClr val="E87D1E"/>
                </a:solidFill>
              </a:rPr>
              <a:t>__</a:t>
            </a:r>
            <a:r>
              <a:rPr lang="en-GB" dirty="0"/>
              <a:t>t.</a:t>
            </a:r>
          </a:p>
          <a:p>
            <a:pPr marL="0" indent="0">
              <a:buFont typeface="Arial" panose="020B0604020202020204" pitchFamily="34" charset="0"/>
              <a:buNone/>
            </a:pPr>
            <a:r>
              <a:rPr lang="en-GB" dirty="0"/>
              <a:t>O Tannenbaum, o Tannenbaum,</a:t>
            </a:r>
          </a:p>
          <a:p>
            <a:pPr marL="0" indent="0">
              <a:buFont typeface="Arial" panose="020B0604020202020204" pitchFamily="34" charset="0"/>
              <a:buNone/>
            </a:pPr>
            <a:r>
              <a:rPr lang="en-GB" dirty="0"/>
              <a:t>w</a:t>
            </a:r>
            <a:r>
              <a:rPr lang="en-GB" dirty="0">
                <a:solidFill>
                  <a:srgbClr val="E87D1E"/>
                </a:solidFill>
              </a:rPr>
              <a:t>__</a:t>
            </a:r>
            <a:r>
              <a:rPr lang="en-GB" dirty="0"/>
              <a:t> </a:t>
            </a:r>
            <a:r>
              <a:rPr lang="en-GB" dirty="0" err="1"/>
              <a:t>grün</a:t>
            </a:r>
            <a:r>
              <a:rPr lang="en-GB" dirty="0"/>
              <a:t> </a:t>
            </a:r>
            <a:r>
              <a:rPr lang="en-GB" dirty="0" err="1"/>
              <a:t>sind</a:t>
            </a:r>
            <a:r>
              <a:rPr lang="en-GB" dirty="0"/>
              <a:t> </a:t>
            </a:r>
            <a:r>
              <a:rPr lang="en-GB" dirty="0" err="1"/>
              <a:t>d</a:t>
            </a:r>
            <a:r>
              <a:rPr lang="en-GB" dirty="0" err="1">
                <a:solidFill>
                  <a:srgbClr val="E87D1E"/>
                </a:solidFill>
              </a:rPr>
              <a:t>__</a:t>
            </a:r>
            <a:r>
              <a:rPr lang="en-GB" dirty="0" err="1"/>
              <a:t>ne</a:t>
            </a:r>
            <a:r>
              <a:rPr lang="en-GB" dirty="0"/>
              <a:t> </a:t>
            </a:r>
            <a:r>
              <a:rPr lang="en-GB" dirty="0" err="1"/>
              <a:t>Blätter</a:t>
            </a:r>
            <a:r>
              <a:rPr lang="en-GB" dirty="0"/>
              <a:t>!</a:t>
            </a:r>
          </a:p>
          <a:p>
            <a:pPr marL="0" indent="0">
              <a:buFont typeface="Arial" panose="020B0604020202020204" pitchFamily="34" charset="0"/>
              <a:buNone/>
            </a:pPr>
            <a:endParaRPr lang="en-GB" dirty="0"/>
          </a:p>
        </p:txBody>
      </p:sp>
      <p:pic>
        <p:nvPicPr>
          <p:cNvPr id="8" name="Picture 7">
            <a:hlinkClick r:id="" action="ppaction://noaction">
              <a:snd r:embed="rId6" name="O_T.wav"/>
            </a:hlinkClick>
            <a:extLst>
              <a:ext uri="{FF2B5EF4-FFF2-40B4-BE49-F238E27FC236}">
                <a16:creationId xmlns:a16="http://schemas.microsoft.com/office/drawing/2014/main" id="{D79C0F59-2289-2A47-B527-9A85BD5100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1252" y="939676"/>
            <a:ext cx="1044548" cy="1166566"/>
          </a:xfrm>
          <a:prstGeom prst="rect">
            <a:avLst/>
          </a:prstGeom>
        </p:spPr>
      </p:pic>
      <p:sp>
        <p:nvSpPr>
          <p:cNvPr id="2" name="Title 1"/>
          <p:cNvSpPr>
            <a:spLocks noGrp="1"/>
          </p:cNvSpPr>
          <p:nvPr>
            <p:ph type="title"/>
          </p:nvPr>
        </p:nvSpPr>
        <p:spPr>
          <a:xfrm>
            <a:off x="61934" y="294041"/>
            <a:ext cx="10515600" cy="1325563"/>
          </a:xfrm>
        </p:spPr>
        <p:txBody>
          <a:bodyPr/>
          <a:lstStyle/>
          <a:p>
            <a:r>
              <a:rPr lang="en-GB" b="1">
                <a:solidFill>
                  <a:prstClr val="white"/>
                </a:solidFill>
              </a:rPr>
              <a:t>‘IE’ oder ‘EI’</a:t>
            </a:r>
            <a:br>
              <a:rPr lang="en-US"/>
            </a:br>
            <a:endParaRPr lang="en-GB"/>
          </a:p>
        </p:txBody>
      </p:sp>
      <p:sp>
        <p:nvSpPr>
          <p:cNvPr id="9" name="Rounded Rectangle 8">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hören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7384468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4" name="Picture 3">
            <a:extLst>
              <a:ext uri="{FF2B5EF4-FFF2-40B4-BE49-F238E27FC236}">
                <a16:creationId xmlns:a16="http://schemas.microsoft.com/office/drawing/2014/main" id="{8C34A839-023D-FC44-8241-12F8340B1F04}"/>
              </a:ext>
            </a:extLst>
          </p:cNvPr>
          <p:cNvPicPr>
            <a:picLocks noChangeAspect="1"/>
          </p:cNvPicPr>
          <p:nvPr/>
        </p:nvPicPr>
        <p:blipFill>
          <a:blip r:embed="rId4"/>
          <a:stretch>
            <a:fillRect/>
          </a:stretch>
        </p:blipFill>
        <p:spPr>
          <a:xfrm>
            <a:off x="7513495" y="3477513"/>
            <a:ext cx="4073462" cy="2876882"/>
          </a:xfrm>
          <a:prstGeom prst="rect">
            <a:avLst/>
          </a:prstGeom>
        </p:spPr>
      </p:pic>
      <p:pic>
        <p:nvPicPr>
          <p:cNvPr id="5" name="Picture 4">
            <a:extLst>
              <a:ext uri="{FF2B5EF4-FFF2-40B4-BE49-F238E27FC236}">
                <a16:creationId xmlns:a16="http://schemas.microsoft.com/office/drawing/2014/main" id="{1B50A8C6-C4ED-3247-9EAC-46CCFA286F46}"/>
              </a:ext>
            </a:extLst>
          </p:cNvPr>
          <p:cNvPicPr>
            <a:picLocks noChangeAspect="1"/>
          </p:cNvPicPr>
          <p:nvPr/>
        </p:nvPicPr>
        <p:blipFill>
          <a:blip r:embed="rId5"/>
          <a:stretch>
            <a:fillRect/>
          </a:stretch>
        </p:blipFill>
        <p:spPr>
          <a:xfrm>
            <a:off x="7513495" y="658426"/>
            <a:ext cx="3972837" cy="2876882"/>
          </a:xfrm>
          <a:prstGeom prst="rect">
            <a:avLst/>
          </a:prstGeom>
        </p:spPr>
      </p:pic>
      <p:sp>
        <p:nvSpPr>
          <p:cNvPr id="6" name="Title 1">
            <a:extLst>
              <a:ext uri="{FF2B5EF4-FFF2-40B4-BE49-F238E27FC236}">
                <a16:creationId xmlns:a16="http://schemas.microsoft.com/office/drawing/2014/main" id="{9BA7F2C4-50A5-4644-B026-E00BD6B6BE06}"/>
              </a:ext>
            </a:extLst>
          </p:cNvPr>
          <p:cNvSpPr txBox="1">
            <a:spLocks/>
          </p:cNvSpPr>
          <p:nvPr/>
        </p:nvSpPr>
        <p:spPr>
          <a:xfrm>
            <a:off x="281729" y="192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000" dirty="0"/>
          </a:p>
        </p:txBody>
      </p:sp>
      <p:sp>
        <p:nvSpPr>
          <p:cNvPr id="7" name="Content Placeholder 2">
            <a:extLst>
              <a:ext uri="{FF2B5EF4-FFF2-40B4-BE49-F238E27FC236}">
                <a16:creationId xmlns:a16="http://schemas.microsoft.com/office/drawing/2014/main" id="{9889F542-F49B-F341-83BB-D4032C95EB57}"/>
              </a:ext>
            </a:extLst>
          </p:cNvPr>
          <p:cNvSpPr txBox="1">
            <a:spLocks/>
          </p:cNvSpPr>
          <p:nvPr/>
        </p:nvSpPr>
        <p:spPr>
          <a:xfrm>
            <a:off x="300038" y="1525367"/>
            <a:ext cx="7105650"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O Tannenbaum, o Tannenbaum,</a:t>
            </a:r>
          </a:p>
          <a:p>
            <a:pPr marL="0" indent="0">
              <a:buFont typeface="Arial" panose="020B0604020202020204" pitchFamily="34" charset="0"/>
              <a:buNone/>
            </a:pPr>
            <a:r>
              <a:rPr lang="en-GB"/>
              <a:t>w</a:t>
            </a:r>
            <a:r>
              <a:rPr lang="en-GB">
                <a:solidFill>
                  <a:srgbClr val="E87D1E"/>
                </a:solidFill>
              </a:rPr>
              <a:t>__</a:t>
            </a:r>
            <a:r>
              <a:rPr lang="en-GB"/>
              <a:t> grün sind d</a:t>
            </a:r>
            <a:r>
              <a:rPr lang="en-GB">
                <a:solidFill>
                  <a:srgbClr val="E87D1E"/>
                </a:solidFill>
              </a:rPr>
              <a:t>__</a:t>
            </a:r>
            <a:r>
              <a:rPr lang="en-GB"/>
              <a:t>ne Blätter!</a:t>
            </a:r>
          </a:p>
          <a:p>
            <a:pPr marL="0" indent="0">
              <a:buFont typeface="Arial" panose="020B0604020202020204" pitchFamily="34" charset="0"/>
              <a:buNone/>
            </a:pPr>
            <a:r>
              <a:rPr lang="en-GB"/>
              <a:t>Du grünst nicht nur zur Sommersz</a:t>
            </a:r>
            <a:r>
              <a:rPr lang="en-GB">
                <a:solidFill>
                  <a:srgbClr val="E87D1E"/>
                </a:solidFill>
              </a:rPr>
              <a:t>__</a:t>
            </a:r>
            <a:r>
              <a:rPr lang="en-GB"/>
              <a:t>t,</a:t>
            </a:r>
          </a:p>
          <a:p>
            <a:pPr marL="0" indent="0">
              <a:buFont typeface="Arial" panose="020B0604020202020204" pitchFamily="34" charset="0"/>
              <a:buNone/>
            </a:pPr>
            <a:r>
              <a:rPr lang="en-GB"/>
              <a:t>N</a:t>
            </a:r>
            <a:r>
              <a:rPr lang="en-GB">
                <a:solidFill>
                  <a:srgbClr val="E87D1E"/>
                </a:solidFill>
              </a:rPr>
              <a:t>__</a:t>
            </a:r>
            <a:r>
              <a:rPr lang="en-GB"/>
              <a:t>n auch im Winter, wenn es schn</a:t>
            </a:r>
            <a:r>
              <a:rPr lang="en-GB">
                <a:solidFill>
                  <a:srgbClr val="E87D1E"/>
                </a:solidFill>
              </a:rPr>
              <a:t>__</a:t>
            </a:r>
            <a:r>
              <a:rPr lang="en-GB"/>
              <a:t>t.</a:t>
            </a:r>
          </a:p>
          <a:p>
            <a:pPr marL="0" indent="0">
              <a:buFont typeface="Arial" panose="020B0604020202020204" pitchFamily="34" charset="0"/>
              <a:buNone/>
            </a:pPr>
            <a:r>
              <a:rPr lang="en-GB"/>
              <a:t>O Tannenbaum, o Tannenbaum,</a:t>
            </a:r>
          </a:p>
          <a:p>
            <a:pPr marL="0" indent="0">
              <a:buFont typeface="Arial" panose="020B0604020202020204" pitchFamily="34" charset="0"/>
              <a:buNone/>
            </a:pPr>
            <a:r>
              <a:rPr lang="en-GB"/>
              <a:t>w</a:t>
            </a:r>
            <a:r>
              <a:rPr lang="en-GB">
                <a:solidFill>
                  <a:srgbClr val="E87D1E"/>
                </a:solidFill>
              </a:rPr>
              <a:t>__</a:t>
            </a:r>
            <a:r>
              <a:rPr lang="en-GB"/>
              <a:t> grün sind d</a:t>
            </a:r>
            <a:r>
              <a:rPr lang="en-GB">
                <a:solidFill>
                  <a:srgbClr val="E87D1E"/>
                </a:solidFill>
              </a:rPr>
              <a:t>__</a:t>
            </a:r>
            <a:r>
              <a:rPr lang="en-GB"/>
              <a:t>ne Blätter!</a:t>
            </a:r>
          </a:p>
          <a:p>
            <a:pPr marL="0" indent="0">
              <a:buFont typeface="Arial" panose="020B0604020202020204" pitchFamily="34" charset="0"/>
              <a:buNone/>
            </a:pPr>
            <a:endParaRPr lang="en-GB" dirty="0"/>
          </a:p>
        </p:txBody>
      </p:sp>
      <p:sp>
        <p:nvSpPr>
          <p:cNvPr id="8" name="Rectangle 7">
            <a:extLst>
              <a:ext uri="{FF2B5EF4-FFF2-40B4-BE49-F238E27FC236}">
                <a16:creationId xmlns:a16="http://schemas.microsoft.com/office/drawing/2014/main" id="{A695E93B-BEE1-4742-8882-17084F3B5B40}"/>
              </a:ext>
            </a:extLst>
          </p:cNvPr>
          <p:cNvSpPr/>
          <p:nvPr/>
        </p:nvSpPr>
        <p:spPr>
          <a:xfrm>
            <a:off x="300038" y="2071688"/>
            <a:ext cx="842962"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a:extLst>
              <a:ext uri="{FF2B5EF4-FFF2-40B4-BE49-F238E27FC236}">
                <a16:creationId xmlns:a16="http://schemas.microsoft.com/office/drawing/2014/main" id="{41DD6D0A-0973-BC4E-9695-34A75F880FC4}"/>
              </a:ext>
            </a:extLst>
          </p:cNvPr>
          <p:cNvSpPr/>
          <p:nvPr/>
        </p:nvSpPr>
        <p:spPr>
          <a:xfrm>
            <a:off x="2781301" y="2068595"/>
            <a:ext cx="1090612"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id="{E2CA0005-8C0E-AF4E-912E-E13919B71BCE}"/>
              </a:ext>
            </a:extLst>
          </p:cNvPr>
          <p:cNvSpPr/>
          <p:nvPr/>
        </p:nvSpPr>
        <p:spPr>
          <a:xfrm>
            <a:off x="361951" y="3083895"/>
            <a:ext cx="842962"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id="{17FD313B-0343-5D43-8A74-A3FCDEDB6A09}"/>
              </a:ext>
            </a:extLst>
          </p:cNvPr>
          <p:cNvSpPr/>
          <p:nvPr/>
        </p:nvSpPr>
        <p:spPr>
          <a:xfrm>
            <a:off x="4251192" y="2571830"/>
            <a:ext cx="2334292"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a:extLst>
              <a:ext uri="{FF2B5EF4-FFF2-40B4-BE49-F238E27FC236}">
                <a16:creationId xmlns:a16="http://schemas.microsoft.com/office/drawing/2014/main" id="{4CB07E6A-3F3C-A243-AC33-8A238CAB83B2}"/>
              </a:ext>
            </a:extLst>
          </p:cNvPr>
          <p:cNvSpPr/>
          <p:nvPr/>
        </p:nvSpPr>
        <p:spPr>
          <a:xfrm>
            <a:off x="5582816" y="3060083"/>
            <a:ext cx="1503783"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a:extLst>
              <a:ext uri="{FF2B5EF4-FFF2-40B4-BE49-F238E27FC236}">
                <a16:creationId xmlns:a16="http://schemas.microsoft.com/office/drawing/2014/main" id="{263A961E-221D-184A-9AFB-F4059DD35612}"/>
              </a:ext>
            </a:extLst>
          </p:cNvPr>
          <p:cNvSpPr/>
          <p:nvPr/>
        </p:nvSpPr>
        <p:spPr>
          <a:xfrm>
            <a:off x="97381" y="4096102"/>
            <a:ext cx="1019174"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a:extLst>
              <a:ext uri="{FF2B5EF4-FFF2-40B4-BE49-F238E27FC236}">
                <a16:creationId xmlns:a16="http://schemas.microsoft.com/office/drawing/2014/main" id="{F9A84CDE-35C8-BE41-8651-64E3D28A53F1}"/>
              </a:ext>
            </a:extLst>
          </p:cNvPr>
          <p:cNvSpPr/>
          <p:nvPr/>
        </p:nvSpPr>
        <p:spPr>
          <a:xfrm>
            <a:off x="2762252" y="4136060"/>
            <a:ext cx="1090611"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97C1370-7BE2-4845-B143-C3639F838807}"/>
              </a:ext>
            </a:extLst>
          </p:cNvPr>
          <p:cNvSpPr txBox="1"/>
          <p:nvPr/>
        </p:nvSpPr>
        <p:spPr>
          <a:xfrm>
            <a:off x="342744" y="2000130"/>
            <a:ext cx="79861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w</a:t>
            </a:r>
            <a:r>
              <a:rPr lang="en-GB" sz="2800" b="1" dirty="0" err="1">
                <a:solidFill>
                  <a:srgbClr val="E87D1E"/>
                </a:solidFill>
                <a:latin typeface="Century Gothic" panose="020B0502020202020204" pitchFamily="34" charset="0"/>
              </a:rPr>
              <a:t>ie</a:t>
            </a:r>
            <a:endParaRPr lang="en-US" b="1" dirty="0">
              <a:solidFill>
                <a:prstClr val="black"/>
              </a:solidFill>
            </a:endParaRPr>
          </a:p>
        </p:txBody>
      </p:sp>
      <p:sp>
        <p:nvSpPr>
          <p:cNvPr id="16" name="TextBox 15">
            <a:extLst>
              <a:ext uri="{FF2B5EF4-FFF2-40B4-BE49-F238E27FC236}">
                <a16:creationId xmlns:a16="http://schemas.microsoft.com/office/drawing/2014/main" id="{39EF802C-5911-534E-A188-A6850574CCC6}"/>
              </a:ext>
            </a:extLst>
          </p:cNvPr>
          <p:cNvSpPr txBox="1"/>
          <p:nvPr/>
        </p:nvSpPr>
        <p:spPr>
          <a:xfrm>
            <a:off x="2707873" y="1994820"/>
            <a:ext cx="119936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d</a:t>
            </a:r>
            <a:r>
              <a:rPr lang="en-GB" sz="2800" b="1" dirty="0" err="1">
                <a:solidFill>
                  <a:srgbClr val="E87D1E"/>
                </a:solidFill>
                <a:latin typeface="Century Gothic" panose="020B0502020202020204" pitchFamily="34" charset="0"/>
              </a:rPr>
              <a:t>ei</a:t>
            </a:r>
            <a:r>
              <a:rPr lang="en-GB" sz="2800" dirty="0" err="1">
                <a:solidFill>
                  <a:srgbClr val="4472C4">
                    <a:lumMod val="50000"/>
                  </a:srgbClr>
                </a:solidFill>
                <a:latin typeface="Century Gothic" panose="020B0502020202020204" pitchFamily="34" charset="0"/>
              </a:rPr>
              <a:t>ne</a:t>
            </a:r>
            <a:endParaRPr lang="en-US" dirty="0">
              <a:solidFill>
                <a:prstClr val="black"/>
              </a:solidFill>
            </a:endParaRPr>
          </a:p>
        </p:txBody>
      </p:sp>
      <p:sp>
        <p:nvSpPr>
          <p:cNvPr id="17" name="TextBox 16">
            <a:extLst>
              <a:ext uri="{FF2B5EF4-FFF2-40B4-BE49-F238E27FC236}">
                <a16:creationId xmlns:a16="http://schemas.microsoft.com/office/drawing/2014/main" id="{B08DBFE3-7E18-F441-ABB2-BD72347BC211}"/>
              </a:ext>
            </a:extLst>
          </p:cNvPr>
          <p:cNvSpPr txBox="1"/>
          <p:nvPr/>
        </p:nvSpPr>
        <p:spPr>
          <a:xfrm>
            <a:off x="4193600" y="2502978"/>
            <a:ext cx="2204450"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Sommerz</a:t>
            </a:r>
            <a:r>
              <a:rPr lang="en-GB" sz="2800" b="1" dirty="0" err="1">
                <a:solidFill>
                  <a:srgbClr val="E87D1E"/>
                </a:solidFill>
                <a:latin typeface="Century Gothic" panose="020B0502020202020204" pitchFamily="34" charset="0"/>
              </a:rPr>
              <a:t>ei</a:t>
            </a:r>
            <a:r>
              <a:rPr lang="en-GB" sz="2800" dirty="0" err="1">
                <a:solidFill>
                  <a:srgbClr val="4472C4">
                    <a:lumMod val="50000"/>
                  </a:srgbClr>
                </a:solidFill>
                <a:latin typeface="Century Gothic" panose="020B0502020202020204" pitchFamily="34" charset="0"/>
              </a:rPr>
              <a:t>t</a:t>
            </a:r>
            <a:endParaRPr lang="en-US" dirty="0">
              <a:solidFill>
                <a:prstClr val="black"/>
              </a:solidFill>
            </a:endParaRPr>
          </a:p>
        </p:txBody>
      </p:sp>
      <p:sp>
        <p:nvSpPr>
          <p:cNvPr id="18" name="TextBox 17">
            <a:extLst>
              <a:ext uri="{FF2B5EF4-FFF2-40B4-BE49-F238E27FC236}">
                <a16:creationId xmlns:a16="http://schemas.microsoft.com/office/drawing/2014/main" id="{DD0093CD-AAE7-0440-B2DB-AD388E5400DB}"/>
              </a:ext>
            </a:extLst>
          </p:cNvPr>
          <p:cNvSpPr txBox="1"/>
          <p:nvPr/>
        </p:nvSpPr>
        <p:spPr>
          <a:xfrm>
            <a:off x="335600" y="3026198"/>
            <a:ext cx="98616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N</a:t>
            </a:r>
            <a:r>
              <a:rPr lang="en-GB" sz="2800" b="1" dirty="0" err="1">
                <a:solidFill>
                  <a:srgbClr val="E87D1E"/>
                </a:solidFill>
                <a:latin typeface="Century Gothic" panose="020B0502020202020204" pitchFamily="34" charset="0"/>
              </a:rPr>
              <a:t>ei</a:t>
            </a:r>
            <a:r>
              <a:rPr lang="en-GB" sz="2800" dirty="0" err="1">
                <a:solidFill>
                  <a:srgbClr val="4472C4">
                    <a:lumMod val="50000"/>
                  </a:srgbClr>
                </a:solidFill>
                <a:latin typeface="Century Gothic" panose="020B0502020202020204" pitchFamily="34" charset="0"/>
              </a:rPr>
              <a:t>n</a:t>
            </a:r>
            <a:endParaRPr lang="en-US" dirty="0">
              <a:solidFill>
                <a:prstClr val="black"/>
              </a:solidFill>
            </a:endParaRPr>
          </a:p>
        </p:txBody>
      </p:sp>
      <p:sp>
        <p:nvSpPr>
          <p:cNvPr id="19" name="TextBox 18">
            <a:extLst>
              <a:ext uri="{FF2B5EF4-FFF2-40B4-BE49-F238E27FC236}">
                <a16:creationId xmlns:a16="http://schemas.microsoft.com/office/drawing/2014/main" id="{52916D4E-4689-D34C-9C82-1C013A0D175F}"/>
              </a:ext>
            </a:extLst>
          </p:cNvPr>
          <p:cNvSpPr txBox="1"/>
          <p:nvPr/>
        </p:nvSpPr>
        <p:spPr>
          <a:xfrm>
            <a:off x="5539529" y="3026198"/>
            <a:ext cx="1423788"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schn</a:t>
            </a:r>
            <a:r>
              <a:rPr lang="en-GB" sz="2800" b="1" dirty="0" err="1">
                <a:solidFill>
                  <a:srgbClr val="E87D1E"/>
                </a:solidFill>
                <a:latin typeface="Century Gothic" panose="020B0502020202020204" pitchFamily="34" charset="0"/>
              </a:rPr>
              <a:t>ei</a:t>
            </a:r>
            <a:r>
              <a:rPr lang="en-GB" sz="2800" dirty="0" err="1">
                <a:solidFill>
                  <a:srgbClr val="4472C4">
                    <a:lumMod val="50000"/>
                  </a:srgbClr>
                </a:solidFill>
                <a:latin typeface="Century Gothic" panose="020B0502020202020204" pitchFamily="34" charset="0"/>
              </a:rPr>
              <a:t>t</a:t>
            </a:r>
            <a:endParaRPr lang="en-US" dirty="0">
              <a:solidFill>
                <a:prstClr val="black"/>
              </a:solidFill>
            </a:endParaRPr>
          </a:p>
        </p:txBody>
      </p:sp>
      <p:sp>
        <p:nvSpPr>
          <p:cNvPr id="20" name="TextBox 19">
            <a:extLst>
              <a:ext uri="{FF2B5EF4-FFF2-40B4-BE49-F238E27FC236}">
                <a16:creationId xmlns:a16="http://schemas.microsoft.com/office/drawing/2014/main" id="{FA56154F-A7AE-A44D-BF71-686F34CC95E8}"/>
              </a:ext>
            </a:extLst>
          </p:cNvPr>
          <p:cNvSpPr txBox="1"/>
          <p:nvPr/>
        </p:nvSpPr>
        <p:spPr>
          <a:xfrm>
            <a:off x="300038" y="4027177"/>
            <a:ext cx="79861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w</a:t>
            </a:r>
            <a:r>
              <a:rPr lang="en-GB" sz="2800" b="1" dirty="0" err="1">
                <a:solidFill>
                  <a:srgbClr val="E87D1E"/>
                </a:solidFill>
                <a:latin typeface="Century Gothic" panose="020B0502020202020204" pitchFamily="34" charset="0"/>
              </a:rPr>
              <a:t>ie</a:t>
            </a:r>
            <a:endParaRPr lang="en-US" b="1" dirty="0">
              <a:solidFill>
                <a:prstClr val="black"/>
              </a:solidFill>
            </a:endParaRPr>
          </a:p>
        </p:txBody>
      </p:sp>
      <p:sp>
        <p:nvSpPr>
          <p:cNvPr id="21" name="TextBox 20">
            <a:extLst>
              <a:ext uri="{FF2B5EF4-FFF2-40B4-BE49-F238E27FC236}">
                <a16:creationId xmlns:a16="http://schemas.microsoft.com/office/drawing/2014/main" id="{C1FBC186-E6F2-F345-B53B-2876451292E4}"/>
              </a:ext>
            </a:extLst>
          </p:cNvPr>
          <p:cNvSpPr txBox="1"/>
          <p:nvPr/>
        </p:nvSpPr>
        <p:spPr>
          <a:xfrm>
            <a:off x="2726923" y="4041660"/>
            <a:ext cx="119936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d</a:t>
            </a:r>
            <a:r>
              <a:rPr lang="en-GB" sz="2800" b="1" dirty="0" err="1">
                <a:solidFill>
                  <a:srgbClr val="E87D1E"/>
                </a:solidFill>
                <a:latin typeface="Century Gothic" panose="020B0502020202020204" pitchFamily="34" charset="0"/>
              </a:rPr>
              <a:t>ei</a:t>
            </a:r>
            <a:r>
              <a:rPr lang="en-GB" sz="2800" dirty="0" err="1">
                <a:solidFill>
                  <a:srgbClr val="4472C4">
                    <a:lumMod val="50000"/>
                  </a:srgbClr>
                </a:solidFill>
                <a:latin typeface="Century Gothic" panose="020B0502020202020204" pitchFamily="34" charset="0"/>
              </a:rPr>
              <a:t>ne</a:t>
            </a:r>
            <a:endParaRPr lang="en-US" dirty="0">
              <a:solidFill>
                <a:prstClr val="black"/>
              </a:solidFill>
            </a:endParaRPr>
          </a:p>
        </p:txBody>
      </p:sp>
      <p:sp>
        <p:nvSpPr>
          <p:cNvPr id="2" name="Title 1"/>
          <p:cNvSpPr>
            <a:spLocks noGrp="1"/>
          </p:cNvSpPr>
          <p:nvPr>
            <p:ph type="title"/>
          </p:nvPr>
        </p:nvSpPr>
        <p:spPr>
          <a:xfrm>
            <a:off x="0" y="294041"/>
            <a:ext cx="10515600" cy="1325563"/>
          </a:xfrm>
        </p:spPr>
        <p:txBody>
          <a:bodyPr/>
          <a:lstStyle/>
          <a:p>
            <a:r>
              <a:rPr lang="en-GB" b="1">
                <a:solidFill>
                  <a:prstClr val="white"/>
                </a:solidFill>
              </a:rPr>
              <a:t>Antworten – ie vs ei</a:t>
            </a:r>
            <a:br>
              <a:rPr lang="en-US"/>
            </a:br>
            <a:endParaRPr lang="en-GB"/>
          </a:p>
        </p:txBody>
      </p:sp>
      <p:sp>
        <p:nvSpPr>
          <p:cNvPr id="22" name="Rounded Rectangle 21">
            <a:extLst>
              <a:ext uri="{FF2B5EF4-FFF2-40B4-BE49-F238E27FC236}">
                <a16:creationId xmlns:a16="http://schemas.microsoft.com/office/drawing/2014/main" id="{FF9D5FC3-2828-4A20-AB45-539B08625342}"/>
              </a:ext>
            </a:extLst>
          </p:cNvPr>
          <p:cNvSpPr/>
          <p:nvPr/>
        </p:nvSpPr>
        <p:spPr>
          <a:xfrm>
            <a:off x="9885102" y="173374"/>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Antworten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23970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p:bldP spid="2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644970-E8D1-D842-8086-45C0C7EADC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Content Placeholder 2">
            <a:extLst>
              <a:ext uri="{FF2B5EF4-FFF2-40B4-BE49-F238E27FC236}">
                <a16:creationId xmlns:a16="http://schemas.microsoft.com/office/drawing/2014/main" id="{3ECD9CD3-6431-B848-9015-CAF2B7C23751}"/>
              </a:ext>
            </a:extLst>
          </p:cNvPr>
          <p:cNvSpPr txBox="1">
            <a:spLocks/>
          </p:cNvSpPr>
          <p:nvPr/>
        </p:nvSpPr>
        <p:spPr>
          <a:xfrm>
            <a:off x="509587" y="1481049"/>
            <a:ext cx="6807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rgbClr val="115076"/>
                </a:solidFill>
              </a:rPr>
              <a:t>O Tannenbaum, o Tannenbaum,</a:t>
            </a:r>
          </a:p>
          <a:p>
            <a:pPr marL="0" indent="0">
              <a:buFont typeface="Arial" panose="020B0604020202020204" pitchFamily="34" charset="0"/>
              <a:buNone/>
            </a:pPr>
            <a:r>
              <a:rPr lang="en-GB" dirty="0">
                <a:solidFill>
                  <a:srgbClr val="115076"/>
                </a:solidFill>
              </a:rPr>
              <a:t>wie grün sind deine Blätter!</a:t>
            </a:r>
          </a:p>
          <a:p>
            <a:pPr marL="0" indent="0">
              <a:buFont typeface="Arial" panose="020B0604020202020204" pitchFamily="34" charset="0"/>
              <a:buNone/>
            </a:pPr>
            <a:r>
              <a:rPr lang="en-GB" dirty="0">
                <a:solidFill>
                  <a:srgbClr val="115076"/>
                </a:solidFill>
              </a:rPr>
              <a:t>Du grünst </a:t>
            </a:r>
            <a:r>
              <a:rPr lang="en-GB" dirty="0" err="1">
                <a:solidFill>
                  <a:srgbClr val="115076"/>
                </a:solidFill>
              </a:rPr>
              <a:t>nicht</a:t>
            </a:r>
            <a:r>
              <a:rPr lang="en-GB" dirty="0">
                <a:solidFill>
                  <a:srgbClr val="115076"/>
                </a:solidFill>
              </a:rPr>
              <a:t> </a:t>
            </a:r>
            <a:r>
              <a:rPr lang="en-GB" dirty="0" err="1">
                <a:solidFill>
                  <a:srgbClr val="115076"/>
                </a:solidFill>
              </a:rPr>
              <a:t>nur</a:t>
            </a:r>
            <a:r>
              <a:rPr lang="en-GB" dirty="0">
                <a:solidFill>
                  <a:srgbClr val="115076"/>
                </a:solidFill>
              </a:rPr>
              <a:t> </a:t>
            </a:r>
            <a:r>
              <a:rPr lang="en-GB" dirty="0" err="1">
                <a:solidFill>
                  <a:srgbClr val="115076"/>
                </a:solidFill>
              </a:rPr>
              <a:t>zur</a:t>
            </a:r>
            <a:r>
              <a:rPr lang="en-GB" dirty="0">
                <a:solidFill>
                  <a:srgbClr val="115076"/>
                </a:solidFill>
              </a:rPr>
              <a:t> </a:t>
            </a:r>
            <a:r>
              <a:rPr lang="en-GB" dirty="0" err="1">
                <a:solidFill>
                  <a:srgbClr val="115076"/>
                </a:solidFill>
              </a:rPr>
              <a:t>Sommerzeit</a:t>
            </a:r>
            <a:r>
              <a:rPr lang="en-GB" dirty="0">
                <a:solidFill>
                  <a:srgbClr val="115076"/>
                </a:solidFill>
              </a:rPr>
              <a:t>,</a:t>
            </a:r>
          </a:p>
          <a:p>
            <a:pPr marL="0" indent="0">
              <a:buFont typeface="Arial" panose="020B0604020202020204" pitchFamily="34" charset="0"/>
              <a:buNone/>
            </a:pPr>
            <a:r>
              <a:rPr lang="en-GB" dirty="0">
                <a:solidFill>
                  <a:srgbClr val="115076"/>
                </a:solidFill>
              </a:rPr>
              <a:t>Nein auch im Winter, wenn es </a:t>
            </a:r>
            <a:r>
              <a:rPr lang="en-GB" b="1" dirty="0">
                <a:solidFill>
                  <a:srgbClr val="E87D1E"/>
                </a:solidFill>
              </a:rPr>
              <a:t>sch</a:t>
            </a:r>
            <a:r>
              <a:rPr lang="en-GB" dirty="0">
                <a:solidFill>
                  <a:srgbClr val="115076"/>
                </a:solidFill>
              </a:rPr>
              <a:t>neit.</a:t>
            </a:r>
          </a:p>
          <a:p>
            <a:pPr marL="0" indent="0">
              <a:buFont typeface="Arial" panose="020B0604020202020204" pitchFamily="34" charset="0"/>
              <a:buNone/>
            </a:pPr>
            <a:r>
              <a:rPr lang="en-GB" dirty="0">
                <a:solidFill>
                  <a:srgbClr val="115076"/>
                </a:solidFill>
              </a:rPr>
              <a:t>O Tannenbaum, o Tannenbaum,</a:t>
            </a:r>
          </a:p>
          <a:p>
            <a:pPr marL="0" indent="0">
              <a:buFont typeface="Arial" panose="020B0604020202020204" pitchFamily="34" charset="0"/>
              <a:buNone/>
            </a:pPr>
            <a:r>
              <a:rPr lang="en-GB" dirty="0">
                <a:solidFill>
                  <a:srgbClr val="115076"/>
                </a:solidFill>
              </a:rPr>
              <a:t>wie grün sind deine Blätter!</a:t>
            </a:r>
          </a:p>
          <a:p>
            <a:pPr marL="0" indent="0">
              <a:buFont typeface="Arial" panose="020B0604020202020204" pitchFamily="34" charset="0"/>
              <a:buNone/>
            </a:pPr>
            <a:endParaRPr lang="en-GB" dirty="0">
              <a:solidFill>
                <a:srgbClr val="4472C4">
                  <a:lumMod val="50000"/>
                </a:srgbClr>
              </a:solidFill>
            </a:endParaRPr>
          </a:p>
        </p:txBody>
      </p:sp>
      <p:sp>
        <p:nvSpPr>
          <p:cNvPr id="5" name="Title 1">
            <a:extLst>
              <a:ext uri="{FF2B5EF4-FFF2-40B4-BE49-F238E27FC236}">
                <a16:creationId xmlns:a16="http://schemas.microsoft.com/office/drawing/2014/main" id="{E02F6C4B-15EE-2E46-84FD-03A99E8059A4}"/>
              </a:ext>
            </a:extLst>
          </p:cNvPr>
          <p:cNvSpPr txBox="1">
            <a:spLocks/>
          </p:cNvSpPr>
          <p:nvPr/>
        </p:nvSpPr>
        <p:spPr>
          <a:xfrm>
            <a:off x="300038" y="662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500" dirty="0"/>
          </a:p>
        </p:txBody>
      </p:sp>
      <p:sp>
        <p:nvSpPr>
          <p:cNvPr id="6" name="Content Placeholder 2">
            <a:extLst>
              <a:ext uri="{FF2B5EF4-FFF2-40B4-BE49-F238E27FC236}">
                <a16:creationId xmlns:a16="http://schemas.microsoft.com/office/drawing/2014/main" id="{97EE9626-BCEF-9946-BA31-02FDDBA61157}"/>
              </a:ext>
            </a:extLst>
          </p:cNvPr>
          <p:cNvSpPr txBox="1">
            <a:spLocks/>
          </p:cNvSpPr>
          <p:nvPr/>
        </p:nvSpPr>
        <p:spPr>
          <a:xfrm>
            <a:off x="509587" y="1481050"/>
            <a:ext cx="6807200"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rgbClr val="115076"/>
                </a:solidFill>
              </a:rPr>
              <a:t>O Tannenb</a:t>
            </a:r>
            <a:r>
              <a:rPr lang="en-GB" b="1" dirty="0">
                <a:solidFill>
                  <a:srgbClr val="E87D1E"/>
                </a:solidFill>
              </a:rPr>
              <a:t>au</a:t>
            </a:r>
            <a:r>
              <a:rPr lang="en-GB" dirty="0">
                <a:solidFill>
                  <a:srgbClr val="115076"/>
                </a:solidFill>
              </a:rPr>
              <a:t>m, o Tannenb</a:t>
            </a:r>
            <a:r>
              <a:rPr lang="en-GB" b="1" dirty="0">
                <a:solidFill>
                  <a:srgbClr val="E87D1E"/>
                </a:solidFill>
              </a:rPr>
              <a:t>au</a:t>
            </a:r>
            <a:r>
              <a:rPr lang="en-GB" dirty="0">
                <a:solidFill>
                  <a:srgbClr val="115076"/>
                </a:solidFill>
              </a:rPr>
              <a:t>m,</a:t>
            </a:r>
          </a:p>
          <a:p>
            <a:pPr marL="0" indent="0">
              <a:buFont typeface="Arial" panose="020B0604020202020204" pitchFamily="34" charset="0"/>
              <a:buNone/>
            </a:pPr>
            <a:r>
              <a:rPr lang="en-GB" dirty="0" err="1">
                <a:solidFill>
                  <a:srgbClr val="115076"/>
                </a:solidFill>
              </a:rPr>
              <a:t>wie</a:t>
            </a:r>
            <a:r>
              <a:rPr lang="en-GB" dirty="0">
                <a:solidFill>
                  <a:srgbClr val="115076"/>
                </a:solidFill>
              </a:rPr>
              <a:t> </a:t>
            </a:r>
            <a:r>
              <a:rPr lang="en-GB" dirty="0" err="1">
                <a:solidFill>
                  <a:srgbClr val="115076"/>
                </a:solidFill>
              </a:rPr>
              <a:t>grün</a:t>
            </a:r>
            <a:r>
              <a:rPr lang="en-GB" dirty="0">
                <a:solidFill>
                  <a:srgbClr val="115076"/>
                </a:solidFill>
              </a:rPr>
              <a:t> </a:t>
            </a:r>
            <a:r>
              <a:rPr lang="en-GB" dirty="0" err="1">
                <a:solidFill>
                  <a:srgbClr val="115076"/>
                </a:solidFill>
              </a:rPr>
              <a:t>sind</a:t>
            </a:r>
            <a:r>
              <a:rPr lang="en-GB" dirty="0">
                <a:solidFill>
                  <a:srgbClr val="115076"/>
                </a:solidFill>
              </a:rPr>
              <a:t> </a:t>
            </a:r>
            <a:r>
              <a:rPr lang="en-GB" dirty="0" err="1">
                <a:solidFill>
                  <a:srgbClr val="115076"/>
                </a:solidFill>
              </a:rPr>
              <a:t>deine</a:t>
            </a:r>
            <a:r>
              <a:rPr lang="en-GB" dirty="0">
                <a:solidFill>
                  <a:srgbClr val="115076"/>
                </a:solidFill>
              </a:rPr>
              <a:t> </a:t>
            </a:r>
            <a:r>
              <a:rPr lang="en-GB" dirty="0" err="1">
                <a:solidFill>
                  <a:srgbClr val="115076"/>
                </a:solidFill>
              </a:rPr>
              <a:t>Blätter</a:t>
            </a:r>
            <a:r>
              <a:rPr lang="en-GB" dirty="0">
                <a:solidFill>
                  <a:srgbClr val="115076"/>
                </a:solidFill>
              </a:rPr>
              <a:t>!</a:t>
            </a:r>
          </a:p>
          <a:p>
            <a:pPr marL="0" indent="0">
              <a:buFont typeface="Arial" panose="020B0604020202020204" pitchFamily="34" charset="0"/>
              <a:buNone/>
            </a:pPr>
            <a:r>
              <a:rPr lang="en-GB" dirty="0">
                <a:solidFill>
                  <a:srgbClr val="115076"/>
                </a:solidFill>
              </a:rPr>
              <a:t>Du </a:t>
            </a:r>
            <a:r>
              <a:rPr lang="en-GB" dirty="0" err="1">
                <a:solidFill>
                  <a:srgbClr val="115076"/>
                </a:solidFill>
              </a:rPr>
              <a:t>grünst</a:t>
            </a:r>
            <a:r>
              <a:rPr lang="en-GB" dirty="0">
                <a:solidFill>
                  <a:srgbClr val="115076"/>
                </a:solidFill>
              </a:rPr>
              <a:t> </a:t>
            </a:r>
            <a:r>
              <a:rPr lang="en-GB" dirty="0" err="1">
                <a:solidFill>
                  <a:srgbClr val="115076"/>
                </a:solidFill>
              </a:rPr>
              <a:t>nicht</a:t>
            </a:r>
            <a:r>
              <a:rPr lang="en-GB" dirty="0">
                <a:solidFill>
                  <a:srgbClr val="115076"/>
                </a:solidFill>
              </a:rPr>
              <a:t> </a:t>
            </a:r>
            <a:r>
              <a:rPr lang="en-GB" dirty="0" err="1">
                <a:solidFill>
                  <a:srgbClr val="115076"/>
                </a:solidFill>
              </a:rPr>
              <a:t>nur</a:t>
            </a:r>
            <a:r>
              <a:rPr lang="en-GB" dirty="0">
                <a:solidFill>
                  <a:srgbClr val="115076"/>
                </a:solidFill>
              </a:rPr>
              <a:t> </a:t>
            </a:r>
            <a:r>
              <a:rPr lang="en-GB" dirty="0" err="1">
                <a:solidFill>
                  <a:srgbClr val="115076"/>
                </a:solidFill>
              </a:rPr>
              <a:t>zur</a:t>
            </a:r>
            <a:r>
              <a:rPr lang="en-GB" dirty="0">
                <a:solidFill>
                  <a:srgbClr val="115076"/>
                </a:solidFill>
              </a:rPr>
              <a:t> </a:t>
            </a:r>
            <a:r>
              <a:rPr lang="en-GB" dirty="0" err="1">
                <a:solidFill>
                  <a:srgbClr val="115076"/>
                </a:solidFill>
              </a:rPr>
              <a:t>Sommerzeit</a:t>
            </a:r>
            <a:r>
              <a:rPr lang="en-GB" dirty="0">
                <a:solidFill>
                  <a:srgbClr val="115076"/>
                </a:solidFill>
              </a:rPr>
              <a:t>,</a:t>
            </a:r>
          </a:p>
          <a:p>
            <a:pPr marL="0" indent="0">
              <a:buFont typeface="Arial" panose="020B0604020202020204" pitchFamily="34" charset="0"/>
              <a:buNone/>
            </a:pPr>
            <a:r>
              <a:rPr lang="en-GB" dirty="0" err="1">
                <a:solidFill>
                  <a:srgbClr val="115076"/>
                </a:solidFill>
              </a:rPr>
              <a:t>Nein</a:t>
            </a:r>
            <a:r>
              <a:rPr lang="en-GB" dirty="0">
                <a:solidFill>
                  <a:srgbClr val="115076"/>
                </a:solidFill>
              </a:rPr>
              <a:t> </a:t>
            </a:r>
            <a:r>
              <a:rPr lang="en-GB" b="1" dirty="0" err="1">
                <a:solidFill>
                  <a:srgbClr val="E87D1E"/>
                </a:solidFill>
              </a:rPr>
              <a:t>au</a:t>
            </a:r>
            <a:r>
              <a:rPr lang="en-GB" dirty="0" err="1">
                <a:solidFill>
                  <a:srgbClr val="115076"/>
                </a:solidFill>
              </a:rPr>
              <a:t>ch</a:t>
            </a:r>
            <a:r>
              <a:rPr lang="en-GB" dirty="0">
                <a:solidFill>
                  <a:srgbClr val="115076"/>
                </a:solidFill>
              </a:rPr>
              <a:t> </a:t>
            </a:r>
            <a:r>
              <a:rPr lang="en-GB" dirty="0" err="1">
                <a:solidFill>
                  <a:srgbClr val="115076"/>
                </a:solidFill>
              </a:rPr>
              <a:t>im</a:t>
            </a:r>
            <a:r>
              <a:rPr lang="en-GB" dirty="0">
                <a:solidFill>
                  <a:srgbClr val="115076"/>
                </a:solidFill>
              </a:rPr>
              <a:t> Winter, </a:t>
            </a:r>
            <a:r>
              <a:rPr lang="en-GB" dirty="0" err="1">
                <a:solidFill>
                  <a:srgbClr val="115076"/>
                </a:solidFill>
              </a:rPr>
              <a:t>wenn</a:t>
            </a:r>
            <a:r>
              <a:rPr lang="en-GB" dirty="0">
                <a:solidFill>
                  <a:srgbClr val="115076"/>
                </a:solidFill>
              </a:rPr>
              <a:t> es </a:t>
            </a:r>
            <a:r>
              <a:rPr lang="en-GB" dirty="0" err="1">
                <a:solidFill>
                  <a:srgbClr val="115076"/>
                </a:solidFill>
              </a:rPr>
              <a:t>schneit</a:t>
            </a:r>
            <a:r>
              <a:rPr lang="en-GB" dirty="0">
                <a:solidFill>
                  <a:srgbClr val="115076"/>
                </a:solidFill>
              </a:rPr>
              <a:t>.</a:t>
            </a:r>
          </a:p>
          <a:p>
            <a:pPr marL="0" indent="0">
              <a:buFont typeface="Arial" panose="020B0604020202020204" pitchFamily="34" charset="0"/>
              <a:buNone/>
            </a:pPr>
            <a:r>
              <a:rPr lang="en-GB" dirty="0">
                <a:solidFill>
                  <a:srgbClr val="115076"/>
                </a:solidFill>
              </a:rPr>
              <a:t>O Tannenb</a:t>
            </a:r>
            <a:r>
              <a:rPr lang="en-GB" b="1" dirty="0">
                <a:solidFill>
                  <a:srgbClr val="E87D1E"/>
                </a:solidFill>
              </a:rPr>
              <a:t>au</a:t>
            </a:r>
            <a:r>
              <a:rPr lang="en-GB" dirty="0">
                <a:solidFill>
                  <a:srgbClr val="115076"/>
                </a:solidFill>
              </a:rPr>
              <a:t>m, o Tannenb</a:t>
            </a:r>
            <a:r>
              <a:rPr lang="en-GB" b="1" dirty="0">
                <a:solidFill>
                  <a:srgbClr val="E87D1E"/>
                </a:solidFill>
              </a:rPr>
              <a:t>au</a:t>
            </a:r>
            <a:r>
              <a:rPr lang="en-GB" dirty="0">
                <a:solidFill>
                  <a:srgbClr val="115076"/>
                </a:solidFill>
              </a:rPr>
              <a:t>m,</a:t>
            </a:r>
          </a:p>
          <a:p>
            <a:pPr marL="0" indent="0">
              <a:buFont typeface="Arial" panose="020B0604020202020204" pitchFamily="34" charset="0"/>
              <a:buNone/>
            </a:pPr>
            <a:r>
              <a:rPr lang="en-GB" dirty="0" err="1">
                <a:solidFill>
                  <a:srgbClr val="115076"/>
                </a:solidFill>
              </a:rPr>
              <a:t>wie</a:t>
            </a:r>
            <a:r>
              <a:rPr lang="en-GB" dirty="0">
                <a:solidFill>
                  <a:srgbClr val="115076"/>
                </a:solidFill>
              </a:rPr>
              <a:t> </a:t>
            </a:r>
            <a:r>
              <a:rPr lang="en-GB" dirty="0" err="1">
                <a:solidFill>
                  <a:srgbClr val="115076"/>
                </a:solidFill>
              </a:rPr>
              <a:t>grün</a:t>
            </a:r>
            <a:r>
              <a:rPr lang="en-GB" dirty="0">
                <a:solidFill>
                  <a:srgbClr val="115076"/>
                </a:solidFill>
              </a:rPr>
              <a:t> </a:t>
            </a:r>
            <a:r>
              <a:rPr lang="en-GB" dirty="0" err="1">
                <a:solidFill>
                  <a:srgbClr val="115076"/>
                </a:solidFill>
              </a:rPr>
              <a:t>sind</a:t>
            </a:r>
            <a:r>
              <a:rPr lang="en-GB" dirty="0">
                <a:solidFill>
                  <a:srgbClr val="115076"/>
                </a:solidFill>
              </a:rPr>
              <a:t> </a:t>
            </a:r>
            <a:r>
              <a:rPr lang="en-GB" dirty="0" err="1">
                <a:solidFill>
                  <a:srgbClr val="115076"/>
                </a:solidFill>
              </a:rPr>
              <a:t>deine</a:t>
            </a:r>
            <a:r>
              <a:rPr lang="en-GB" dirty="0">
                <a:solidFill>
                  <a:srgbClr val="115076"/>
                </a:solidFill>
              </a:rPr>
              <a:t> </a:t>
            </a:r>
            <a:r>
              <a:rPr lang="en-GB" dirty="0" err="1">
                <a:solidFill>
                  <a:srgbClr val="115076"/>
                </a:solidFill>
              </a:rPr>
              <a:t>Blätter</a:t>
            </a:r>
            <a:r>
              <a:rPr lang="en-GB" dirty="0">
                <a:solidFill>
                  <a:srgbClr val="115076"/>
                </a:solidFill>
              </a:rPr>
              <a:t>!</a:t>
            </a:r>
          </a:p>
          <a:p>
            <a:pPr marL="0" indent="0">
              <a:buFont typeface="Arial" panose="020B0604020202020204" pitchFamily="34" charset="0"/>
              <a:buNone/>
            </a:pPr>
            <a:endParaRPr lang="en-GB" dirty="0"/>
          </a:p>
        </p:txBody>
      </p:sp>
      <p:sp>
        <p:nvSpPr>
          <p:cNvPr id="7" name="TextBox 6">
            <a:extLst>
              <a:ext uri="{FF2B5EF4-FFF2-40B4-BE49-F238E27FC236}">
                <a16:creationId xmlns:a16="http://schemas.microsoft.com/office/drawing/2014/main" id="{BA091B6A-CFDB-1F40-8DFE-B226223F668E}"/>
              </a:ext>
            </a:extLst>
          </p:cNvPr>
          <p:cNvSpPr txBox="1"/>
          <p:nvPr/>
        </p:nvSpPr>
        <p:spPr>
          <a:xfrm>
            <a:off x="8700556" y="1077813"/>
            <a:ext cx="1762021" cy="2246769"/>
          </a:xfrm>
          <a:prstGeom prst="rect">
            <a:avLst/>
          </a:prstGeom>
          <a:noFill/>
        </p:spPr>
        <p:txBody>
          <a:bodyPr wrap="none" rtlCol="0">
            <a:spAutoFit/>
          </a:bodyPr>
          <a:lstStyle/>
          <a:p>
            <a:r>
              <a:rPr lang="en-US" sz="2800" b="1" dirty="0">
                <a:solidFill>
                  <a:srgbClr val="E87D1E"/>
                </a:solidFill>
                <a:latin typeface="Century Gothic" panose="020B0502020202020204" pitchFamily="34" charset="0"/>
              </a:rPr>
              <a:t>AU</a:t>
            </a:r>
          </a:p>
          <a:p>
            <a:r>
              <a:rPr lang="en-US" sz="2800" dirty="0" err="1">
                <a:solidFill>
                  <a:srgbClr val="115076"/>
                </a:solidFill>
                <a:latin typeface="Century Gothic" panose="020B0502020202020204" pitchFamily="34" charset="0"/>
              </a:rPr>
              <a:t>bl</a:t>
            </a:r>
            <a:r>
              <a:rPr lang="en-US" sz="2800" dirty="0" err="1">
                <a:solidFill>
                  <a:srgbClr val="E87D1E"/>
                </a:solidFill>
                <a:latin typeface="Century Gothic" panose="020B0502020202020204" pitchFamily="34" charset="0"/>
              </a:rPr>
              <a:t>au</a:t>
            </a:r>
            <a:endParaRPr lang="en-US" sz="2800" dirty="0">
              <a:solidFill>
                <a:srgbClr val="E87D1E"/>
              </a:solidFill>
              <a:latin typeface="Century Gothic" panose="020B0502020202020204" pitchFamily="34" charset="0"/>
            </a:endParaRPr>
          </a:p>
          <a:p>
            <a:r>
              <a:rPr lang="en-US" sz="2800" dirty="0">
                <a:solidFill>
                  <a:srgbClr val="115076"/>
                </a:solidFill>
                <a:latin typeface="Century Gothic" panose="020B0502020202020204" pitchFamily="34" charset="0"/>
              </a:rPr>
              <a:t>das H</a:t>
            </a:r>
            <a:r>
              <a:rPr lang="en-US" sz="2800" dirty="0">
                <a:solidFill>
                  <a:srgbClr val="E87D1E"/>
                </a:solidFill>
                <a:latin typeface="Century Gothic" panose="020B0502020202020204" pitchFamily="34" charset="0"/>
              </a:rPr>
              <a:t>au</a:t>
            </a:r>
            <a:r>
              <a:rPr lang="en-US" sz="2800" dirty="0">
                <a:solidFill>
                  <a:srgbClr val="115076"/>
                </a:solidFill>
                <a:latin typeface="Century Gothic" panose="020B0502020202020204" pitchFamily="34" charset="0"/>
              </a:rPr>
              <a:t>s</a:t>
            </a:r>
          </a:p>
          <a:p>
            <a:r>
              <a:rPr lang="en-US" sz="2800" dirty="0" err="1">
                <a:solidFill>
                  <a:srgbClr val="115076"/>
                </a:solidFill>
                <a:latin typeface="Century Gothic" panose="020B0502020202020204" pitchFamily="34" charset="0"/>
              </a:rPr>
              <a:t>k</a:t>
            </a:r>
            <a:r>
              <a:rPr lang="en-US" sz="2800" dirty="0" err="1">
                <a:solidFill>
                  <a:srgbClr val="E87D1E"/>
                </a:solidFill>
                <a:latin typeface="Century Gothic" panose="020B0502020202020204" pitchFamily="34" charset="0"/>
              </a:rPr>
              <a:t>au</a:t>
            </a:r>
            <a:r>
              <a:rPr lang="en-US" sz="2800" dirty="0" err="1">
                <a:solidFill>
                  <a:srgbClr val="115076"/>
                </a:solidFill>
                <a:latin typeface="Century Gothic" panose="020B0502020202020204" pitchFamily="34" charset="0"/>
              </a:rPr>
              <a:t>m</a:t>
            </a:r>
            <a:endParaRPr lang="en-US" sz="2800" dirty="0">
              <a:solidFill>
                <a:srgbClr val="115076"/>
              </a:solidFill>
              <a:latin typeface="Century Gothic" panose="020B0502020202020204" pitchFamily="34" charset="0"/>
            </a:endParaRPr>
          </a:p>
          <a:p>
            <a:endParaRPr lang="en-US" sz="2800" dirty="0">
              <a:solidFill>
                <a:srgbClr val="115076"/>
              </a:solidFill>
              <a:latin typeface="Century Gothic" panose="020B0502020202020204" pitchFamily="34" charset="0"/>
            </a:endParaRPr>
          </a:p>
        </p:txBody>
      </p:sp>
      <p:sp>
        <p:nvSpPr>
          <p:cNvPr id="8" name="TextBox 7">
            <a:extLst>
              <a:ext uri="{FF2B5EF4-FFF2-40B4-BE49-F238E27FC236}">
                <a16:creationId xmlns:a16="http://schemas.microsoft.com/office/drawing/2014/main" id="{234530A3-6503-F341-B6F6-096C04F38D03}"/>
              </a:ext>
            </a:extLst>
          </p:cNvPr>
          <p:cNvSpPr txBox="1"/>
          <p:nvPr/>
        </p:nvSpPr>
        <p:spPr>
          <a:xfrm>
            <a:off x="8700556" y="3471863"/>
            <a:ext cx="2417650" cy="2677656"/>
          </a:xfrm>
          <a:prstGeom prst="rect">
            <a:avLst/>
          </a:prstGeom>
          <a:noFill/>
        </p:spPr>
        <p:txBody>
          <a:bodyPr wrap="none" rtlCol="0">
            <a:spAutoFit/>
          </a:bodyPr>
          <a:lstStyle/>
          <a:p>
            <a:r>
              <a:rPr lang="en-US" sz="2800" b="1" dirty="0">
                <a:solidFill>
                  <a:srgbClr val="E87D1E"/>
                </a:solidFill>
                <a:latin typeface="Century Gothic" panose="020B0502020202020204" pitchFamily="34" charset="0"/>
              </a:rPr>
              <a:t>SCH</a:t>
            </a:r>
          </a:p>
          <a:p>
            <a:r>
              <a:rPr lang="en-US" sz="2800" dirty="0">
                <a:solidFill>
                  <a:srgbClr val="115076"/>
                </a:solidFill>
                <a:latin typeface="Century Gothic" panose="020B0502020202020204" pitchFamily="34" charset="0"/>
              </a:rPr>
              <a:t>der Ti</a:t>
            </a:r>
            <a:r>
              <a:rPr lang="en-US" sz="2800" dirty="0">
                <a:solidFill>
                  <a:srgbClr val="E87D1E"/>
                </a:solidFill>
                <a:latin typeface="Century Gothic" panose="020B0502020202020204" pitchFamily="34" charset="0"/>
              </a:rPr>
              <a:t>sch</a:t>
            </a:r>
          </a:p>
          <a:p>
            <a:r>
              <a:rPr lang="en-US" sz="2800" dirty="0">
                <a:solidFill>
                  <a:srgbClr val="115076"/>
                </a:solidFill>
                <a:latin typeface="Century Gothic" panose="020B0502020202020204" pitchFamily="34" charset="0"/>
              </a:rPr>
              <a:t>die </a:t>
            </a:r>
            <a:r>
              <a:rPr lang="en-US" sz="2800" dirty="0" err="1">
                <a:solidFill>
                  <a:srgbClr val="115076"/>
                </a:solidFill>
                <a:latin typeface="Century Gothic" panose="020B0502020202020204" pitchFamily="34" charset="0"/>
              </a:rPr>
              <a:t>Fla</a:t>
            </a:r>
            <a:r>
              <a:rPr lang="en-US" sz="2800" dirty="0" err="1">
                <a:solidFill>
                  <a:srgbClr val="E87D1E"/>
                </a:solidFill>
                <a:latin typeface="Century Gothic" panose="020B0502020202020204" pitchFamily="34" charset="0"/>
              </a:rPr>
              <a:t>sch</a:t>
            </a:r>
            <a:r>
              <a:rPr lang="en-US" sz="2800" dirty="0" err="1">
                <a:solidFill>
                  <a:srgbClr val="115076"/>
                </a:solidFill>
                <a:latin typeface="Century Gothic" panose="020B0502020202020204" pitchFamily="34" charset="0"/>
              </a:rPr>
              <a:t>e</a:t>
            </a:r>
            <a:endParaRPr lang="en-US" sz="2800" dirty="0">
              <a:solidFill>
                <a:srgbClr val="115076"/>
              </a:solidFill>
              <a:latin typeface="Century Gothic" panose="020B0502020202020204" pitchFamily="34" charset="0"/>
            </a:endParaRPr>
          </a:p>
          <a:p>
            <a:r>
              <a:rPr lang="en-US" sz="2800" dirty="0" err="1">
                <a:solidFill>
                  <a:srgbClr val="115076"/>
                </a:solidFill>
                <a:latin typeface="Century Gothic" panose="020B0502020202020204" pitchFamily="34" charset="0"/>
              </a:rPr>
              <a:t>fal</a:t>
            </a:r>
            <a:r>
              <a:rPr lang="en-US" sz="2800" dirty="0" err="1">
                <a:solidFill>
                  <a:srgbClr val="E87D1E"/>
                </a:solidFill>
                <a:latin typeface="Century Gothic" panose="020B0502020202020204" pitchFamily="34" charset="0"/>
              </a:rPr>
              <a:t>sch</a:t>
            </a:r>
            <a:endParaRPr lang="en-US" sz="2800" dirty="0">
              <a:solidFill>
                <a:srgbClr val="E87D1E"/>
              </a:solidFill>
              <a:latin typeface="Century Gothic" panose="020B0502020202020204" pitchFamily="34" charset="0"/>
            </a:endParaRPr>
          </a:p>
          <a:p>
            <a:r>
              <a:rPr lang="en-US" sz="2800" dirty="0" err="1">
                <a:solidFill>
                  <a:srgbClr val="E87D1E"/>
                </a:solidFill>
                <a:latin typeface="Century Gothic" panose="020B0502020202020204" pitchFamily="34" charset="0"/>
              </a:rPr>
              <a:t>sch</a:t>
            </a:r>
            <a:r>
              <a:rPr lang="en-US" sz="2800" dirty="0" err="1">
                <a:solidFill>
                  <a:srgbClr val="115076"/>
                </a:solidFill>
                <a:latin typeface="Century Gothic" panose="020B0502020202020204" pitchFamily="34" charset="0"/>
              </a:rPr>
              <a:t>reiben</a:t>
            </a:r>
            <a:endParaRPr lang="en-US" sz="2800" dirty="0">
              <a:solidFill>
                <a:srgbClr val="115076"/>
              </a:solidFill>
              <a:latin typeface="Century Gothic" panose="020B0502020202020204" pitchFamily="34" charset="0"/>
            </a:endParaRPr>
          </a:p>
          <a:p>
            <a:r>
              <a:rPr lang="en-US" sz="2800" dirty="0">
                <a:solidFill>
                  <a:srgbClr val="115076"/>
                </a:solidFill>
                <a:latin typeface="Century Gothic" panose="020B0502020202020204" pitchFamily="34" charset="0"/>
              </a:rPr>
              <a:t>in der </a:t>
            </a:r>
            <a:r>
              <a:rPr lang="en-US" sz="2800" dirty="0">
                <a:solidFill>
                  <a:srgbClr val="E87D1E"/>
                </a:solidFill>
                <a:latin typeface="Century Gothic" panose="020B0502020202020204" pitchFamily="34" charset="0"/>
              </a:rPr>
              <a:t>Sch</a:t>
            </a:r>
            <a:r>
              <a:rPr lang="en-US" sz="2800" dirty="0">
                <a:solidFill>
                  <a:srgbClr val="115076"/>
                </a:solidFill>
                <a:latin typeface="Century Gothic" panose="020B0502020202020204" pitchFamily="34" charset="0"/>
              </a:rPr>
              <a:t>ule</a:t>
            </a:r>
          </a:p>
        </p:txBody>
      </p:sp>
      <p:sp>
        <p:nvSpPr>
          <p:cNvPr id="2" name="Title 1"/>
          <p:cNvSpPr>
            <a:spLocks noGrp="1"/>
          </p:cNvSpPr>
          <p:nvPr>
            <p:ph type="title"/>
          </p:nvPr>
        </p:nvSpPr>
        <p:spPr>
          <a:xfrm>
            <a:off x="0" y="341391"/>
            <a:ext cx="10515600" cy="1325563"/>
          </a:xfrm>
        </p:spPr>
        <p:txBody>
          <a:bodyPr/>
          <a:lstStyle/>
          <a:p>
            <a:r>
              <a:rPr lang="en-GB" b="1" dirty="0">
                <a:solidFill>
                  <a:prstClr val="white"/>
                </a:solidFill>
              </a:rPr>
              <a:t>‘AU’ und ‘SCH</a:t>
            </a:r>
            <a:br>
              <a:rPr lang="en-US" dirty="0"/>
            </a:br>
            <a:endParaRPr lang="en-GB" dirty="0"/>
          </a:p>
        </p:txBody>
      </p:sp>
      <p:sp>
        <p:nvSpPr>
          <p:cNvPr id="9" name="Rounded Rectangle 8">
            <a:extLst>
              <a:ext uri="{FF2B5EF4-FFF2-40B4-BE49-F238E27FC236}">
                <a16:creationId xmlns:a16="http://schemas.microsoft.com/office/drawing/2014/main" id="{FF9D5FC3-2828-4A20-AB45-539B08625342}"/>
              </a:ext>
            </a:extLst>
          </p:cNvPr>
          <p:cNvSpPr/>
          <p:nvPr/>
        </p:nvSpPr>
        <p:spPr>
          <a:xfrm>
            <a:off x="9885102" y="173374"/>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sprechen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0224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6" grpId="1" build="p"/>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Y7 T1.1 Week 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7" name="TextBox 6">
            <a:extLst>
              <a:ext uri="{FF2B5EF4-FFF2-40B4-BE49-F238E27FC236}">
                <a16:creationId xmlns:a16="http://schemas.microsoft.com/office/drawing/2014/main" id="{E7D76F78-96CE-0B43-AB66-B64A1E76CA07}"/>
              </a:ext>
            </a:extLst>
          </p:cNvPr>
          <p:cNvSpPr txBox="1"/>
          <p:nvPr/>
        </p:nvSpPr>
        <p:spPr>
          <a:xfrm>
            <a:off x="439236" y="1282145"/>
            <a:ext cx="1131352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 47: Listening,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 includes a German tongue twister</a:t>
            </a:r>
          </a:p>
        </p:txBody>
      </p:sp>
    </p:spTree>
    <p:extLst>
      <p:ext uri="{BB962C8B-B14F-4D97-AF65-F5344CB8AC3E}">
        <p14:creationId xmlns:p14="http://schemas.microsoft.com/office/powerpoint/2010/main" val="36787233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0" y="191171"/>
            <a:ext cx="11353800" cy="1325563"/>
          </a:xfrm>
        </p:spPr>
        <p:txBody>
          <a:bodyPr>
            <a:normAutofit/>
          </a:bodyPr>
          <a:lstStyle/>
          <a:p>
            <a:r>
              <a:rPr lang="en-GB" sz="3200" b="1">
                <a:solidFill>
                  <a:prstClr val="white"/>
                </a:solidFill>
              </a:rPr>
              <a:t>Sprich es aus oder sing mit!</a:t>
            </a:r>
            <a:br>
              <a:rPr lang="en-US" sz="3200"/>
            </a:br>
            <a:endParaRPr lang="en-GB" sz="3200"/>
          </a:p>
        </p:txBody>
      </p:sp>
      <p:sp>
        <p:nvSpPr>
          <p:cNvPr id="4" name="Title 1">
            <a:extLst>
              <a:ext uri="{FF2B5EF4-FFF2-40B4-BE49-F238E27FC236}">
                <a16:creationId xmlns:a16="http://schemas.microsoft.com/office/drawing/2014/main" id="{337D5346-9F1A-9345-B801-04B40021D5DA}"/>
              </a:ext>
            </a:extLst>
          </p:cNvPr>
          <p:cNvSpPr txBox="1">
            <a:spLocks/>
          </p:cNvSpPr>
          <p:nvPr/>
        </p:nvSpPr>
        <p:spPr>
          <a:xfrm>
            <a:off x="0" y="283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200" dirty="0"/>
          </a:p>
        </p:txBody>
      </p:sp>
      <p:sp>
        <p:nvSpPr>
          <p:cNvPr id="5" name="Content Placeholder 2">
            <a:extLst>
              <a:ext uri="{FF2B5EF4-FFF2-40B4-BE49-F238E27FC236}">
                <a16:creationId xmlns:a16="http://schemas.microsoft.com/office/drawing/2014/main" id="{AAC5AF95-96B2-BA45-B724-954E7962733A}"/>
              </a:ext>
            </a:extLst>
          </p:cNvPr>
          <p:cNvSpPr txBox="1">
            <a:spLocks/>
          </p:cNvSpPr>
          <p:nvPr/>
        </p:nvSpPr>
        <p:spPr>
          <a:xfrm>
            <a:off x="467833" y="1516734"/>
            <a:ext cx="6807200"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O Tannenbaum, o Tannenbaum,</a:t>
            </a:r>
          </a:p>
          <a:p>
            <a:pPr marL="0" indent="0">
              <a:buFont typeface="Arial" panose="020B0604020202020204" pitchFamily="34" charset="0"/>
              <a:buNone/>
            </a:pPr>
            <a:r>
              <a:rPr lang="en-GB" dirty="0" err="1"/>
              <a:t>wie</a:t>
            </a:r>
            <a:r>
              <a:rPr lang="en-GB" dirty="0"/>
              <a:t> </a:t>
            </a:r>
            <a:r>
              <a:rPr lang="en-GB" dirty="0" err="1"/>
              <a:t>grün</a:t>
            </a:r>
            <a:r>
              <a:rPr lang="en-GB" dirty="0"/>
              <a:t> </a:t>
            </a:r>
            <a:r>
              <a:rPr lang="en-GB" dirty="0" err="1"/>
              <a:t>sind</a:t>
            </a:r>
            <a:r>
              <a:rPr lang="en-GB" dirty="0"/>
              <a:t> </a:t>
            </a:r>
            <a:r>
              <a:rPr lang="en-GB" dirty="0" err="1"/>
              <a:t>deine</a:t>
            </a:r>
            <a:r>
              <a:rPr lang="en-GB" dirty="0"/>
              <a:t> </a:t>
            </a:r>
            <a:r>
              <a:rPr lang="en-GB" dirty="0" err="1"/>
              <a:t>Blätter</a:t>
            </a:r>
            <a:r>
              <a:rPr lang="en-GB" dirty="0"/>
              <a:t>!</a:t>
            </a:r>
          </a:p>
          <a:p>
            <a:pPr marL="0" indent="0">
              <a:buFont typeface="Arial" panose="020B0604020202020204" pitchFamily="34" charset="0"/>
              <a:buNone/>
            </a:pPr>
            <a:r>
              <a:rPr lang="en-GB" dirty="0"/>
              <a:t>Du </a:t>
            </a:r>
            <a:r>
              <a:rPr lang="en-GB" dirty="0" err="1"/>
              <a:t>grünst</a:t>
            </a:r>
            <a:r>
              <a:rPr lang="en-GB" dirty="0"/>
              <a:t> </a:t>
            </a:r>
            <a:r>
              <a:rPr lang="en-GB" dirty="0" err="1"/>
              <a:t>nicht</a:t>
            </a:r>
            <a:r>
              <a:rPr lang="en-GB" dirty="0"/>
              <a:t> </a:t>
            </a:r>
            <a:r>
              <a:rPr lang="en-GB" dirty="0" err="1"/>
              <a:t>nur</a:t>
            </a:r>
            <a:r>
              <a:rPr lang="en-GB" dirty="0"/>
              <a:t> </a:t>
            </a:r>
            <a:r>
              <a:rPr lang="en-GB" dirty="0" err="1"/>
              <a:t>zur</a:t>
            </a:r>
            <a:r>
              <a:rPr lang="en-GB" dirty="0"/>
              <a:t> </a:t>
            </a:r>
            <a:r>
              <a:rPr lang="en-GB" dirty="0" err="1"/>
              <a:t>Sommerzeit</a:t>
            </a:r>
            <a:r>
              <a:rPr lang="en-GB" dirty="0"/>
              <a:t>,</a:t>
            </a:r>
          </a:p>
          <a:p>
            <a:pPr marL="0" indent="0">
              <a:buFont typeface="Arial" panose="020B0604020202020204" pitchFamily="34" charset="0"/>
              <a:buNone/>
            </a:pPr>
            <a:r>
              <a:rPr lang="en-GB" dirty="0" err="1"/>
              <a:t>Nein</a:t>
            </a:r>
            <a:r>
              <a:rPr lang="en-GB" dirty="0"/>
              <a:t> </a:t>
            </a:r>
            <a:r>
              <a:rPr lang="en-GB" dirty="0" err="1"/>
              <a:t>auch</a:t>
            </a:r>
            <a:r>
              <a:rPr lang="en-GB" dirty="0"/>
              <a:t> </a:t>
            </a:r>
            <a:r>
              <a:rPr lang="en-GB" dirty="0" err="1"/>
              <a:t>im</a:t>
            </a:r>
            <a:r>
              <a:rPr lang="en-GB" dirty="0"/>
              <a:t> Winter, </a:t>
            </a:r>
            <a:r>
              <a:rPr lang="en-GB" dirty="0" err="1"/>
              <a:t>wenn</a:t>
            </a:r>
            <a:r>
              <a:rPr lang="en-GB" dirty="0"/>
              <a:t> es </a:t>
            </a:r>
            <a:r>
              <a:rPr lang="en-GB" dirty="0" err="1"/>
              <a:t>schneit</a:t>
            </a:r>
            <a:r>
              <a:rPr lang="en-GB" dirty="0"/>
              <a:t>.</a:t>
            </a:r>
          </a:p>
          <a:p>
            <a:pPr marL="0" indent="0">
              <a:buFont typeface="Arial" panose="020B0604020202020204" pitchFamily="34" charset="0"/>
              <a:buNone/>
            </a:pPr>
            <a:r>
              <a:rPr lang="en-GB" dirty="0"/>
              <a:t>O Tannenbaum, o Tannenbaum,</a:t>
            </a:r>
          </a:p>
          <a:p>
            <a:pPr marL="0" indent="0">
              <a:buFont typeface="Arial" panose="020B0604020202020204" pitchFamily="34" charset="0"/>
              <a:buNone/>
            </a:pPr>
            <a:r>
              <a:rPr lang="en-GB" dirty="0" err="1"/>
              <a:t>wie</a:t>
            </a:r>
            <a:r>
              <a:rPr lang="en-GB" dirty="0"/>
              <a:t> </a:t>
            </a:r>
            <a:r>
              <a:rPr lang="en-GB" dirty="0" err="1"/>
              <a:t>grün</a:t>
            </a:r>
            <a:r>
              <a:rPr lang="en-GB" dirty="0"/>
              <a:t> </a:t>
            </a:r>
            <a:r>
              <a:rPr lang="en-GB" dirty="0" err="1"/>
              <a:t>sind</a:t>
            </a:r>
            <a:r>
              <a:rPr lang="en-GB" dirty="0"/>
              <a:t> </a:t>
            </a:r>
            <a:r>
              <a:rPr lang="en-GB" dirty="0" err="1"/>
              <a:t>deine</a:t>
            </a:r>
            <a:r>
              <a:rPr lang="en-GB" dirty="0"/>
              <a:t> </a:t>
            </a:r>
            <a:r>
              <a:rPr lang="en-GB" dirty="0" err="1"/>
              <a:t>Blätter</a:t>
            </a:r>
            <a:r>
              <a:rPr lang="en-GB" dirty="0"/>
              <a:t>!</a:t>
            </a:r>
          </a:p>
        </p:txBody>
      </p:sp>
      <p:pic>
        <p:nvPicPr>
          <p:cNvPr id="6" name="Picture 5">
            <a:hlinkClick r:id="" action="ppaction://noaction">
              <a:snd r:embed="rId4" name="O Tannenbaum inst slower.wav"/>
            </a:hlinkClick>
            <a:extLst>
              <a:ext uri="{FF2B5EF4-FFF2-40B4-BE49-F238E27FC236}">
                <a16:creationId xmlns:a16="http://schemas.microsoft.com/office/drawing/2014/main" id="{D79C0F59-2289-2A47-B527-9A85BD5100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5685" y="813716"/>
            <a:ext cx="1044548" cy="1166566"/>
          </a:xfrm>
          <a:prstGeom prst="rect">
            <a:avLst/>
          </a:prstGeom>
        </p:spPr>
      </p:pic>
      <p:pic>
        <p:nvPicPr>
          <p:cNvPr id="7" name="Picture 6">
            <a:hlinkClick r:id="" action="ppaction://noaction">
              <a:snd r:embed="rId6" name="O Tannenbaum piano version faster.wav"/>
            </a:hlinkClick>
            <a:extLst>
              <a:ext uri="{FF2B5EF4-FFF2-40B4-BE49-F238E27FC236}">
                <a16:creationId xmlns:a16="http://schemas.microsoft.com/office/drawing/2014/main" id="{D79C0F59-2289-2A47-B527-9A85BD5100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5052" y="812653"/>
            <a:ext cx="1044548" cy="1166566"/>
          </a:xfrm>
          <a:prstGeom prst="rect">
            <a:avLst/>
          </a:prstGeom>
        </p:spPr>
      </p:pic>
      <p:sp>
        <p:nvSpPr>
          <p:cNvPr id="8" name="Rounded Rectangle 7">
            <a:extLst>
              <a:ext uri="{FF2B5EF4-FFF2-40B4-BE49-F238E27FC236}">
                <a16:creationId xmlns:a16="http://schemas.microsoft.com/office/drawing/2014/main" id="{FF9D5FC3-2828-4A20-AB45-539B08625342}"/>
              </a:ext>
            </a:extLst>
          </p:cNvPr>
          <p:cNvSpPr/>
          <p:nvPr/>
        </p:nvSpPr>
        <p:spPr>
          <a:xfrm>
            <a:off x="9885102" y="173374"/>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sprechen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4606411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1">
            <a:extLst>
              <a:ext uri="{FF2B5EF4-FFF2-40B4-BE49-F238E27FC236}">
                <a16:creationId xmlns:a16="http://schemas.microsoft.com/office/drawing/2014/main" id="{9DD7C9BB-FFF8-504B-9815-1A6BFE117169}"/>
              </a:ext>
            </a:extLst>
          </p:cNvPr>
          <p:cNvSpPr txBox="1">
            <a:spLocks/>
          </p:cNvSpPr>
          <p:nvPr/>
        </p:nvSpPr>
        <p:spPr>
          <a:xfrm>
            <a:off x="288797" y="112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500" dirty="0"/>
          </a:p>
        </p:txBody>
      </p:sp>
      <p:sp>
        <p:nvSpPr>
          <p:cNvPr id="5" name="Content Placeholder 2"/>
          <p:cNvSpPr txBox="1">
            <a:spLocks/>
          </p:cNvSpPr>
          <p:nvPr/>
        </p:nvSpPr>
        <p:spPr>
          <a:xfrm>
            <a:off x="0" y="1509713"/>
            <a:ext cx="10515600" cy="4352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Du </a:t>
            </a:r>
            <a:r>
              <a:rPr lang="en-GB" b="1">
                <a:solidFill>
                  <a:srgbClr val="E87D1E"/>
                </a:solidFill>
              </a:rPr>
              <a:t>grünst</a:t>
            </a:r>
            <a:r>
              <a:rPr lang="en-GB"/>
              <a:t> nicht nur zur Sommerzeit</a:t>
            </a:r>
            <a:endParaRPr lang="en-GB" dirty="0"/>
          </a:p>
        </p:txBody>
      </p:sp>
      <p:sp>
        <p:nvSpPr>
          <p:cNvPr id="6" name="Rectangle 5">
            <a:extLst>
              <a:ext uri="{FF2B5EF4-FFF2-40B4-BE49-F238E27FC236}">
                <a16:creationId xmlns:a16="http://schemas.microsoft.com/office/drawing/2014/main" id="{682DC489-8264-EA40-B301-E35E2ADD9D80}"/>
              </a:ext>
            </a:extLst>
          </p:cNvPr>
          <p:cNvSpPr/>
          <p:nvPr/>
        </p:nvSpPr>
        <p:spPr>
          <a:xfrm>
            <a:off x="5324168" y="5735382"/>
            <a:ext cx="7660558" cy="369332"/>
          </a:xfrm>
          <a:prstGeom prst="rect">
            <a:avLst/>
          </a:prstGeom>
        </p:spPr>
        <p:txBody>
          <a:bodyPr wrap="square">
            <a:spAutoFit/>
          </a:bodyPr>
          <a:lstStyle/>
          <a:p>
            <a:r>
              <a:rPr lang="en-US" dirty="0">
                <a:solidFill>
                  <a:srgbClr val="115076"/>
                </a:solidFill>
                <a:latin typeface="Century Gothic" panose="020B0502020202020204" pitchFamily="34" charset="0"/>
                <a:hlinkClick r:id="rId4"/>
              </a:rPr>
              <a:t>https://</a:t>
            </a:r>
            <a:r>
              <a:rPr lang="en-US" dirty="0" err="1">
                <a:solidFill>
                  <a:srgbClr val="115076"/>
                </a:solidFill>
                <a:latin typeface="Century Gothic" panose="020B0502020202020204" pitchFamily="34" charset="0"/>
                <a:hlinkClick r:id="rId4"/>
              </a:rPr>
              <a:t>www.gocomics.com</a:t>
            </a:r>
            <a:r>
              <a:rPr lang="en-US" dirty="0">
                <a:solidFill>
                  <a:srgbClr val="115076"/>
                </a:solidFill>
                <a:latin typeface="Century Gothic" panose="020B0502020202020204" pitchFamily="34" charset="0"/>
                <a:hlinkClick r:id="rId4"/>
              </a:rPr>
              <a:t>/</a:t>
            </a:r>
            <a:r>
              <a:rPr lang="en-US" dirty="0" err="1">
                <a:solidFill>
                  <a:srgbClr val="115076"/>
                </a:solidFill>
                <a:latin typeface="Century Gothic" panose="020B0502020202020204" pitchFamily="34" charset="0"/>
                <a:hlinkClick r:id="rId4"/>
              </a:rPr>
              <a:t>calvinandhobbes</a:t>
            </a:r>
            <a:r>
              <a:rPr lang="en-US" dirty="0">
                <a:solidFill>
                  <a:srgbClr val="115076"/>
                </a:solidFill>
                <a:latin typeface="Century Gothic" panose="020B0502020202020204" pitchFamily="34" charset="0"/>
                <a:hlinkClick r:id="rId4"/>
              </a:rPr>
              <a:t>/1993/01/25</a:t>
            </a:r>
            <a:endParaRPr lang="en-US" dirty="0">
              <a:solidFill>
                <a:srgbClr val="115076"/>
              </a:solidFill>
              <a:latin typeface="Century Gothic" panose="020B0502020202020204" pitchFamily="34" charset="0"/>
            </a:endParaRPr>
          </a:p>
        </p:txBody>
      </p:sp>
      <p:sp>
        <p:nvSpPr>
          <p:cNvPr id="2" name="Title 1"/>
          <p:cNvSpPr>
            <a:spLocks noGrp="1"/>
          </p:cNvSpPr>
          <p:nvPr>
            <p:ph type="title"/>
          </p:nvPr>
        </p:nvSpPr>
        <p:spPr>
          <a:xfrm>
            <a:off x="66368" y="294041"/>
            <a:ext cx="10515600" cy="1325563"/>
          </a:xfrm>
        </p:spPr>
        <p:txBody>
          <a:bodyPr/>
          <a:lstStyle/>
          <a:p>
            <a:r>
              <a:rPr lang="en-GB" b="1">
                <a:solidFill>
                  <a:prstClr val="white"/>
                </a:solidFill>
              </a:rPr>
              <a:t>Verbing nouns</a:t>
            </a:r>
            <a:br>
              <a:rPr lang="en-US"/>
            </a:br>
            <a:endParaRPr lang="en-GB"/>
          </a:p>
        </p:txBody>
      </p:sp>
      <p:sp>
        <p:nvSpPr>
          <p:cNvPr id="7" name="Rounded Rectangle 6">
            <a:extLst>
              <a:ext uri="{FF2B5EF4-FFF2-40B4-BE49-F238E27FC236}">
                <a16:creationId xmlns:a16="http://schemas.microsoft.com/office/drawing/2014/main" id="{FF9D5FC3-2828-4A20-AB45-539B08625342}"/>
              </a:ext>
            </a:extLst>
          </p:cNvPr>
          <p:cNvSpPr/>
          <p:nvPr/>
        </p:nvSpPr>
        <p:spPr>
          <a:xfrm>
            <a:off x="9885102" y="173374"/>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Grammatik</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716085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graphicFrame>
        <p:nvGraphicFramePr>
          <p:cNvPr id="4" name="Table 3">
            <a:extLst>
              <a:ext uri="{FF2B5EF4-FFF2-40B4-BE49-F238E27FC236}">
                <a16:creationId xmlns:a16="http://schemas.microsoft.com/office/drawing/2014/main" id="{2321F9CF-8BA7-F047-950C-9AA9E9F7A503}"/>
              </a:ext>
            </a:extLst>
          </p:cNvPr>
          <p:cNvGraphicFramePr>
            <a:graphicFrameLocks noGrp="1"/>
          </p:cNvGraphicFramePr>
          <p:nvPr/>
        </p:nvGraphicFramePr>
        <p:xfrm>
          <a:off x="300038" y="1726343"/>
          <a:ext cx="11675086" cy="3764413"/>
        </p:xfrm>
        <a:graphic>
          <a:graphicData uri="http://schemas.openxmlformats.org/drawingml/2006/table">
            <a:tbl>
              <a:tblPr firstRow="1" bandRow="1">
                <a:tableStyleId>{2D5ABB26-0587-4C30-8999-92F81FD0307C}</a:tableStyleId>
              </a:tblPr>
              <a:tblGrid>
                <a:gridCol w="5837543">
                  <a:extLst>
                    <a:ext uri="{9D8B030D-6E8A-4147-A177-3AD203B41FA5}">
                      <a16:colId xmlns:a16="http://schemas.microsoft.com/office/drawing/2014/main" val="564234393"/>
                    </a:ext>
                  </a:extLst>
                </a:gridCol>
                <a:gridCol w="5837543">
                  <a:extLst>
                    <a:ext uri="{9D8B030D-6E8A-4147-A177-3AD203B41FA5}">
                      <a16:colId xmlns:a16="http://schemas.microsoft.com/office/drawing/2014/main" val="1317246006"/>
                    </a:ext>
                  </a:extLst>
                </a:gridCol>
              </a:tblGrid>
              <a:tr h="547984">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 Tannenbaum, o Tannenbaum,</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O fir tree, o fir tree</a:t>
                      </a: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9768320"/>
                  </a:ext>
                </a:extLst>
              </a:tr>
              <a:tr h="5956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wie grün sind deine Blätter</a:t>
                      </a:r>
                      <a:endParaRPr lang="en-US" dirty="0">
                        <a:latin typeface="Century Gothic" panose="020B0502020202020204" pitchFamily="34" charset="0"/>
                      </a:endParaRP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how green are your leaves!</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1335021"/>
                  </a:ext>
                </a:extLst>
              </a:tr>
              <a:tr h="976842">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Du grünst nicht nur zur Sommerzeit,</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You are not just green in summer(time),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500247"/>
                  </a:ext>
                </a:extLst>
              </a:tr>
              <a:tr h="547984">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Nein auch im Winter, wenn es schneit.</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No, also in the winter, when it snows.</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447368"/>
                  </a:ext>
                </a:extLst>
              </a:tr>
              <a:tr h="547984">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 Tannenbaum, o Tannenbaum,</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O fir tree, o fir tree</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8591568"/>
                  </a:ext>
                </a:extLst>
              </a:tr>
              <a:tr h="5479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wie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grün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sind</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Blätter</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lang="en-US" sz="2400" dirty="0">
                        <a:latin typeface="Century Gothic" panose="020B0502020202020204" pitchFamily="34" charset="0"/>
                      </a:endParaRP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How green are your leaves!</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88653305"/>
                  </a:ext>
                </a:extLst>
              </a:tr>
            </a:tbl>
          </a:graphicData>
        </a:graphic>
      </p:graphicFrame>
      <p:sp>
        <p:nvSpPr>
          <p:cNvPr id="5" name="Rectangle 4">
            <a:extLst>
              <a:ext uri="{FF2B5EF4-FFF2-40B4-BE49-F238E27FC236}">
                <a16:creationId xmlns:a16="http://schemas.microsoft.com/office/drawing/2014/main" id="{E484EE99-C522-614F-A4E2-8EFED89E9BD8}"/>
              </a:ext>
            </a:extLst>
          </p:cNvPr>
          <p:cNvSpPr/>
          <p:nvPr/>
        </p:nvSpPr>
        <p:spPr>
          <a:xfrm>
            <a:off x="5982648" y="1585479"/>
            <a:ext cx="5879124" cy="581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E484EE99-C522-614F-A4E2-8EFED89E9BD8}"/>
              </a:ext>
            </a:extLst>
          </p:cNvPr>
          <p:cNvSpPr/>
          <p:nvPr/>
        </p:nvSpPr>
        <p:spPr>
          <a:xfrm>
            <a:off x="6039324" y="2147831"/>
            <a:ext cx="5879124" cy="581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id="{E484EE99-C522-614F-A4E2-8EFED89E9BD8}"/>
              </a:ext>
            </a:extLst>
          </p:cNvPr>
          <p:cNvSpPr/>
          <p:nvPr/>
        </p:nvSpPr>
        <p:spPr>
          <a:xfrm>
            <a:off x="6039324" y="2943723"/>
            <a:ext cx="5879124" cy="744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a:extLst>
              <a:ext uri="{FF2B5EF4-FFF2-40B4-BE49-F238E27FC236}">
                <a16:creationId xmlns:a16="http://schemas.microsoft.com/office/drawing/2014/main" id="{E484EE99-C522-614F-A4E2-8EFED89E9BD8}"/>
              </a:ext>
            </a:extLst>
          </p:cNvPr>
          <p:cNvSpPr/>
          <p:nvPr/>
        </p:nvSpPr>
        <p:spPr>
          <a:xfrm>
            <a:off x="6039324" y="3688720"/>
            <a:ext cx="5879124" cy="581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a:extLst>
              <a:ext uri="{FF2B5EF4-FFF2-40B4-BE49-F238E27FC236}">
                <a16:creationId xmlns:a16="http://schemas.microsoft.com/office/drawing/2014/main" id="{E484EE99-C522-614F-A4E2-8EFED89E9BD8}"/>
              </a:ext>
            </a:extLst>
          </p:cNvPr>
          <p:cNvSpPr/>
          <p:nvPr/>
        </p:nvSpPr>
        <p:spPr>
          <a:xfrm>
            <a:off x="6039324" y="4251072"/>
            <a:ext cx="5879124" cy="581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id="{E484EE99-C522-614F-A4E2-8EFED89E9BD8}"/>
              </a:ext>
            </a:extLst>
          </p:cNvPr>
          <p:cNvSpPr/>
          <p:nvPr/>
        </p:nvSpPr>
        <p:spPr>
          <a:xfrm>
            <a:off x="6067662" y="4832903"/>
            <a:ext cx="5879124" cy="581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itle 1">
            <a:extLst>
              <a:ext uri="{FF2B5EF4-FFF2-40B4-BE49-F238E27FC236}">
                <a16:creationId xmlns:a16="http://schemas.microsoft.com/office/drawing/2014/main" id="{BE0A1EF3-EA57-F246-AA34-5B6E1FF417DD}"/>
              </a:ext>
            </a:extLst>
          </p:cNvPr>
          <p:cNvSpPr txBox="1">
            <a:spLocks/>
          </p:cNvSpPr>
          <p:nvPr/>
        </p:nvSpPr>
        <p:spPr>
          <a:xfrm>
            <a:off x="300038" y="294040"/>
            <a:ext cx="2783404" cy="8699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500" dirty="0"/>
          </a:p>
        </p:txBody>
      </p:sp>
      <p:sp>
        <p:nvSpPr>
          <p:cNvPr id="2" name="Title 1"/>
          <p:cNvSpPr>
            <a:spLocks noGrp="1"/>
          </p:cNvSpPr>
          <p:nvPr>
            <p:ph type="title"/>
          </p:nvPr>
        </p:nvSpPr>
        <p:spPr>
          <a:xfrm>
            <a:off x="0" y="341938"/>
            <a:ext cx="10515600" cy="1325563"/>
          </a:xfrm>
        </p:spPr>
        <p:txBody>
          <a:bodyPr/>
          <a:lstStyle/>
          <a:p>
            <a:r>
              <a:rPr lang="en-GB" b="1">
                <a:solidFill>
                  <a:prstClr val="white"/>
                </a:solidFill>
              </a:rPr>
              <a:t>Übersetzen</a:t>
            </a:r>
            <a:br>
              <a:rPr lang="en-US"/>
            </a:br>
            <a:endParaRPr lang="en-GB"/>
          </a:p>
        </p:txBody>
      </p:sp>
      <p:sp>
        <p:nvSpPr>
          <p:cNvPr id="12" name="Rounded Rectangle 11">
            <a:extLst>
              <a:ext uri="{FF2B5EF4-FFF2-40B4-BE49-F238E27FC236}">
                <a16:creationId xmlns:a16="http://schemas.microsoft.com/office/drawing/2014/main" id="{FF9D5FC3-2828-4A20-AB45-539B08625342}"/>
              </a:ext>
            </a:extLst>
          </p:cNvPr>
          <p:cNvSpPr/>
          <p:nvPr/>
        </p:nvSpPr>
        <p:spPr>
          <a:xfrm>
            <a:off x="9885102" y="173374"/>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lesen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41084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Y7 T1.2 Week 7</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7" name="TextBox 6">
            <a:extLst>
              <a:ext uri="{FF2B5EF4-FFF2-40B4-BE49-F238E27FC236}">
                <a16:creationId xmlns:a16="http://schemas.microsoft.com/office/drawing/2014/main" id="{E7D76F78-96CE-0B43-AB66-B64A1E76CA07}"/>
              </a:ext>
            </a:extLst>
          </p:cNvPr>
          <p:cNvSpPr txBox="1"/>
          <p:nvPr/>
        </p:nvSpPr>
        <p:spPr>
          <a:xfrm>
            <a:off x="439236" y="1282145"/>
            <a:ext cx="11313527"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 12: Reading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 54: Speaking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4472C4">
                    <a:lumMod val="50000"/>
                  </a:srgbClr>
                </a:solidFill>
                <a:latin typeface="Century Gothic" panose="020F0302020204030204"/>
              </a:rPr>
              <a:t>Slide 55:</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Dictionary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include p</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ractice</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Christmas-themed vocabulary; Christmas song ‘</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wünschen</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frohe</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Weihnacht</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'Christmas list' theme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9408581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4271B8-996B-FE44-85AF-3687EC40DE08}"/>
              </a:ext>
            </a:extLst>
          </p:cNvPr>
          <p:cNvSpPr/>
          <p:nvPr/>
        </p:nvSpPr>
        <p:spPr>
          <a:xfrm>
            <a:off x="395214" y="2769903"/>
            <a:ext cx="48013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4. Der Kopf _____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groß</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B1421A98-F178-3645-927D-A9DD3E75B2F0}"/>
              </a:ext>
            </a:extLst>
          </p:cNvPr>
          <p:cNvSpPr/>
          <p:nvPr/>
        </p:nvSpPr>
        <p:spPr>
          <a:xfrm>
            <a:off x="417024" y="2270258"/>
            <a:ext cx="787724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3. Die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Weihnachtsmärkte</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_____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schön</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6" name="Rectangle 5">
            <a:extLst>
              <a:ext uri="{FF2B5EF4-FFF2-40B4-BE49-F238E27FC236}">
                <a16:creationId xmlns:a16="http://schemas.microsoft.com/office/drawing/2014/main" id="{BE32EF27-8671-FA49-A147-D2E175276E0F}"/>
              </a:ext>
            </a:extLst>
          </p:cNvPr>
          <p:cNvSpPr/>
          <p:nvPr/>
        </p:nvSpPr>
        <p:spPr>
          <a:xfrm>
            <a:off x="305615" y="5834683"/>
            <a:ext cx="48013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10. Der Engel _____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weiß</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705826AB-5B20-DA4C-867E-65C713EF12D3}"/>
              </a:ext>
            </a:extLst>
          </p:cNvPr>
          <p:cNvSpPr/>
          <p:nvPr/>
        </p:nvSpPr>
        <p:spPr>
          <a:xfrm>
            <a:off x="417024" y="4300509"/>
            <a:ext cx="434125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7. Die Sterne _____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gelb</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0B1990BB-605E-5E41-B662-6D5AB3E4FA5B}"/>
              </a:ext>
            </a:extLst>
          </p:cNvPr>
          <p:cNvSpPr/>
          <p:nvPr/>
        </p:nvSpPr>
        <p:spPr>
          <a:xfrm>
            <a:off x="414380" y="5348938"/>
            <a:ext cx="48013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9. Die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Stiefel</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_____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braun</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F84B801D-BBC6-A04D-9912-5C55E151E3D9}"/>
              </a:ext>
            </a:extLst>
          </p:cNvPr>
          <p:cNvSpPr/>
          <p:nvPr/>
        </p:nvSpPr>
        <p:spPr>
          <a:xfrm>
            <a:off x="417024" y="3780743"/>
            <a:ext cx="457849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6. Die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Bäume</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_____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grün</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82B88014-F0CC-1F41-B0D4-6CC008722934}"/>
              </a:ext>
            </a:extLst>
          </p:cNvPr>
          <p:cNvSpPr/>
          <p:nvPr/>
        </p:nvSpPr>
        <p:spPr>
          <a:xfrm>
            <a:off x="448943" y="1178354"/>
            <a:ext cx="57246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 Der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Marktplatz</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_____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groß</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9F9BFE95-C734-7545-88B5-83449F853953}"/>
              </a:ext>
            </a:extLst>
          </p:cNvPr>
          <p:cNvSpPr/>
          <p:nvPr/>
        </p:nvSpPr>
        <p:spPr>
          <a:xfrm>
            <a:off x="395214" y="3290459"/>
            <a:ext cx="48013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5. Die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Züge</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_____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kurz</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0C681AC9-891B-4548-9863-EFB6935816E8}"/>
              </a:ext>
            </a:extLst>
          </p:cNvPr>
          <p:cNvSpPr/>
          <p:nvPr/>
        </p:nvSpPr>
        <p:spPr>
          <a:xfrm>
            <a:off x="448942" y="1734474"/>
            <a:ext cx="48013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2. Der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Arzt</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_____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klein</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18011ACE-7128-9A49-B44A-44B658567CAE}"/>
              </a:ext>
            </a:extLst>
          </p:cNvPr>
          <p:cNvSpPr/>
          <p:nvPr/>
        </p:nvSpPr>
        <p:spPr>
          <a:xfrm>
            <a:off x="434417" y="4841997"/>
            <a:ext cx="44967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8. Der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Schnee</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_____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kalt</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aphicFrame>
        <p:nvGraphicFramePr>
          <p:cNvPr id="2" name="Table 1">
            <a:extLst>
              <a:ext uri="{FF2B5EF4-FFF2-40B4-BE49-F238E27FC236}">
                <a16:creationId xmlns:a16="http://schemas.microsoft.com/office/drawing/2014/main" id="{277DC163-B4E0-954A-AF43-D947D3FE1E02}"/>
              </a:ext>
            </a:extLst>
          </p:cNvPr>
          <p:cNvGraphicFramePr>
            <a:graphicFrameLocks noGrp="1"/>
          </p:cNvGraphicFramePr>
          <p:nvPr/>
        </p:nvGraphicFramePr>
        <p:xfrm>
          <a:off x="7096917" y="540223"/>
          <a:ext cx="4801314" cy="5777553"/>
        </p:xfrm>
        <a:graphic>
          <a:graphicData uri="http://schemas.openxmlformats.org/drawingml/2006/table">
            <a:tbl>
              <a:tblPr firstRow="1" bandRow="1">
                <a:tableStyleId>{5940675A-B579-460E-94D1-54222C63F5DA}</a:tableStyleId>
              </a:tblPr>
              <a:tblGrid>
                <a:gridCol w="2400657">
                  <a:extLst>
                    <a:ext uri="{9D8B030D-6E8A-4147-A177-3AD203B41FA5}">
                      <a16:colId xmlns:a16="http://schemas.microsoft.com/office/drawing/2014/main" val="1545339376"/>
                    </a:ext>
                  </a:extLst>
                </a:gridCol>
                <a:gridCol w="2400657">
                  <a:extLst>
                    <a:ext uri="{9D8B030D-6E8A-4147-A177-3AD203B41FA5}">
                      <a16:colId xmlns:a16="http://schemas.microsoft.com/office/drawing/2014/main" val="21593949"/>
                    </a:ext>
                  </a:extLst>
                </a:gridCol>
              </a:tblGrid>
              <a:tr h="720603">
                <a:tc>
                  <a:txBody>
                    <a:bodyPr/>
                    <a:lstStyle/>
                    <a:p>
                      <a:pPr algn="ctr"/>
                      <a:r>
                        <a:rPr lang="en-GB" sz="4000" b="1" dirty="0" err="1">
                          <a:solidFill>
                            <a:schemeClr val="accent5">
                              <a:lumMod val="50000"/>
                            </a:schemeClr>
                          </a:solidFill>
                        </a:rPr>
                        <a:t>ist</a:t>
                      </a:r>
                      <a:endParaRPr lang="en-GB" sz="4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4000" b="1" dirty="0" err="1">
                          <a:solidFill>
                            <a:schemeClr val="accent5">
                              <a:lumMod val="50000"/>
                            </a:schemeClr>
                          </a:solidFill>
                        </a:rPr>
                        <a:t>sind</a:t>
                      </a:r>
                      <a:endParaRPr lang="en-GB" sz="4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94185098"/>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023972281"/>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20323602"/>
                  </a:ext>
                </a:extLst>
              </a:tr>
              <a:tr h="505695">
                <a:tc>
                  <a:txBody>
                    <a:bodyPr/>
                    <a:lstStyle/>
                    <a:p>
                      <a:pPr algn="ctr"/>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225902414"/>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1581118"/>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36621115"/>
                  </a:ext>
                </a:extLst>
              </a:tr>
              <a:tr h="505695">
                <a:tc>
                  <a:txBody>
                    <a:bodyPr/>
                    <a:lstStyle/>
                    <a:p>
                      <a:pPr algn="ctr"/>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890924961"/>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240679817"/>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03462270"/>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658697510"/>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039422561"/>
                  </a:ext>
                </a:extLst>
              </a:tr>
            </a:tbl>
          </a:graphicData>
        </a:graphic>
      </p:graphicFrame>
      <p:pic>
        <p:nvPicPr>
          <p:cNvPr id="23" name="Picture 22">
            <a:extLst>
              <a:ext uri="{FF2B5EF4-FFF2-40B4-BE49-F238E27FC236}">
                <a16:creationId xmlns:a16="http://schemas.microsoft.com/office/drawing/2014/main" id="{86124EF0-6B24-F545-AF81-BDD975C977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974" y="1200168"/>
            <a:ext cx="493476" cy="514037"/>
          </a:xfrm>
          <a:prstGeom prst="rect">
            <a:avLst/>
          </a:prstGeom>
        </p:spPr>
      </p:pic>
      <p:pic>
        <p:nvPicPr>
          <p:cNvPr id="24" name="Picture 23">
            <a:extLst>
              <a:ext uri="{FF2B5EF4-FFF2-40B4-BE49-F238E27FC236}">
                <a16:creationId xmlns:a16="http://schemas.microsoft.com/office/drawing/2014/main" id="{9475CE7F-8691-7746-ABB0-977B9AC606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6009" y="5243005"/>
            <a:ext cx="493476" cy="514037"/>
          </a:xfrm>
          <a:prstGeom prst="rect">
            <a:avLst/>
          </a:prstGeom>
        </p:spPr>
      </p:pic>
      <p:pic>
        <p:nvPicPr>
          <p:cNvPr id="25" name="Picture 24">
            <a:extLst>
              <a:ext uri="{FF2B5EF4-FFF2-40B4-BE49-F238E27FC236}">
                <a16:creationId xmlns:a16="http://schemas.microsoft.com/office/drawing/2014/main" id="{259C4445-23EA-A54C-95F4-02B820A3A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386" y="2192743"/>
            <a:ext cx="493476" cy="514037"/>
          </a:xfrm>
          <a:prstGeom prst="rect">
            <a:avLst/>
          </a:prstGeom>
        </p:spPr>
      </p:pic>
      <p:pic>
        <p:nvPicPr>
          <p:cNvPr id="26" name="Picture 25">
            <a:extLst>
              <a:ext uri="{FF2B5EF4-FFF2-40B4-BE49-F238E27FC236}">
                <a16:creationId xmlns:a16="http://schemas.microsoft.com/office/drawing/2014/main" id="{413D134A-DE73-8C4D-AB9F-E0B984FD56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974" y="2707302"/>
            <a:ext cx="493476" cy="514037"/>
          </a:xfrm>
          <a:prstGeom prst="rect">
            <a:avLst/>
          </a:prstGeom>
        </p:spPr>
      </p:pic>
      <p:pic>
        <p:nvPicPr>
          <p:cNvPr id="27" name="Picture 26">
            <a:extLst>
              <a:ext uri="{FF2B5EF4-FFF2-40B4-BE49-F238E27FC236}">
                <a16:creationId xmlns:a16="http://schemas.microsoft.com/office/drawing/2014/main" id="{ACA38BF9-80FD-6147-8351-653B363495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8132" y="3193929"/>
            <a:ext cx="493476" cy="514037"/>
          </a:xfrm>
          <a:prstGeom prst="rect">
            <a:avLst/>
          </a:prstGeom>
        </p:spPr>
      </p:pic>
      <p:pic>
        <p:nvPicPr>
          <p:cNvPr id="28" name="Picture 27">
            <a:extLst>
              <a:ext uri="{FF2B5EF4-FFF2-40B4-BE49-F238E27FC236}">
                <a16:creationId xmlns:a16="http://schemas.microsoft.com/office/drawing/2014/main" id="{B15D353E-D0A1-3043-ACA4-6F97E58EC2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6801" y="3717035"/>
            <a:ext cx="493476" cy="514037"/>
          </a:xfrm>
          <a:prstGeom prst="rect">
            <a:avLst/>
          </a:prstGeom>
        </p:spPr>
      </p:pic>
      <p:pic>
        <p:nvPicPr>
          <p:cNvPr id="29" name="Picture 28">
            <a:extLst>
              <a:ext uri="{FF2B5EF4-FFF2-40B4-BE49-F238E27FC236}">
                <a16:creationId xmlns:a16="http://schemas.microsoft.com/office/drawing/2014/main" id="{5B9144AC-5735-D646-8BAE-08BEBEE58F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6631" y="4247199"/>
            <a:ext cx="493476" cy="514037"/>
          </a:xfrm>
          <a:prstGeom prst="rect">
            <a:avLst/>
          </a:prstGeom>
        </p:spPr>
      </p:pic>
      <p:pic>
        <p:nvPicPr>
          <p:cNvPr id="30" name="Picture 29">
            <a:extLst>
              <a:ext uri="{FF2B5EF4-FFF2-40B4-BE49-F238E27FC236}">
                <a16:creationId xmlns:a16="http://schemas.microsoft.com/office/drawing/2014/main" id="{1227AB2D-AC9E-174F-9124-6DFED6CECA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974" y="4716526"/>
            <a:ext cx="493476" cy="514037"/>
          </a:xfrm>
          <a:prstGeom prst="rect">
            <a:avLst/>
          </a:prstGeom>
        </p:spPr>
      </p:pic>
      <p:pic>
        <p:nvPicPr>
          <p:cNvPr id="31" name="Picture 30">
            <a:extLst>
              <a:ext uri="{FF2B5EF4-FFF2-40B4-BE49-F238E27FC236}">
                <a16:creationId xmlns:a16="http://schemas.microsoft.com/office/drawing/2014/main" id="{25DC3C5D-4726-E74A-AAD3-B342DA2853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974" y="5244804"/>
            <a:ext cx="493476" cy="514037"/>
          </a:xfrm>
          <a:prstGeom prst="rect">
            <a:avLst/>
          </a:prstGeom>
        </p:spPr>
      </p:pic>
      <p:pic>
        <p:nvPicPr>
          <p:cNvPr id="32" name="Picture 31">
            <a:extLst>
              <a:ext uri="{FF2B5EF4-FFF2-40B4-BE49-F238E27FC236}">
                <a16:creationId xmlns:a16="http://schemas.microsoft.com/office/drawing/2014/main" id="{BDD939E8-2C45-B84D-93CE-5E7C9A412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4095" y="5751661"/>
            <a:ext cx="493476" cy="514037"/>
          </a:xfrm>
          <a:prstGeom prst="rect">
            <a:avLst/>
          </a:prstGeom>
        </p:spPr>
      </p:pic>
      <p:pic>
        <p:nvPicPr>
          <p:cNvPr id="33" name="Picture 32">
            <a:extLst>
              <a:ext uri="{FF2B5EF4-FFF2-40B4-BE49-F238E27FC236}">
                <a16:creationId xmlns:a16="http://schemas.microsoft.com/office/drawing/2014/main" id="{63E4EC5B-3F1D-B04C-BD3D-3C33582344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71524" y="959498"/>
            <a:ext cx="914401" cy="976440"/>
          </a:xfrm>
          <a:prstGeom prst="rect">
            <a:avLst/>
          </a:prstGeom>
        </p:spPr>
      </p:pic>
      <p:pic>
        <p:nvPicPr>
          <p:cNvPr id="44" name="Picture 43">
            <a:extLst>
              <a:ext uri="{FF2B5EF4-FFF2-40B4-BE49-F238E27FC236}">
                <a16:creationId xmlns:a16="http://schemas.microsoft.com/office/drawing/2014/main" id="{B32AB247-98D0-4145-940E-2E3A31DF7A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53320" y="1415669"/>
            <a:ext cx="914401" cy="976440"/>
          </a:xfrm>
          <a:prstGeom prst="rect">
            <a:avLst/>
          </a:prstGeom>
        </p:spPr>
      </p:pic>
      <p:pic>
        <p:nvPicPr>
          <p:cNvPr id="45" name="Picture 44">
            <a:extLst>
              <a:ext uri="{FF2B5EF4-FFF2-40B4-BE49-F238E27FC236}">
                <a16:creationId xmlns:a16="http://schemas.microsoft.com/office/drawing/2014/main" id="{C8BEA057-4D63-B547-A10A-151558809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4457" y="1688391"/>
            <a:ext cx="493476" cy="514037"/>
          </a:xfrm>
          <a:prstGeom prst="rect">
            <a:avLst/>
          </a:prstGeom>
        </p:spPr>
      </p:pic>
      <p:pic>
        <p:nvPicPr>
          <p:cNvPr id="46" name="Picture 45">
            <a:extLst>
              <a:ext uri="{FF2B5EF4-FFF2-40B4-BE49-F238E27FC236}">
                <a16:creationId xmlns:a16="http://schemas.microsoft.com/office/drawing/2014/main" id="{E4F8282D-1F1B-0642-AA38-1F35EB458A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974" y="5773082"/>
            <a:ext cx="493476" cy="514037"/>
          </a:xfrm>
          <a:prstGeom prst="rect">
            <a:avLst/>
          </a:prstGeom>
        </p:spPr>
      </p:pic>
      <p:sp>
        <p:nvSpPr>
          <p:cNvPr id="47" name="Rounded Rectangle 11">
            <a:extLst>
              <a:ext uri="{FF2B5EF4-FFF2-40B4-BE49-F238E27FC236}">
                <a16:creationId xmlns:a16="http://schemas.microsoft.com/office/drawing/2014/main" id="{DB98F7B1-86A7-1A47-A238-5BA87687CB61}"/>
              </a:ext>
            </a:extLst>
          </p:cNvPr>
          <p:cNvSpPr/>
          <p:nvPr/>
        </p:nvSpPr>
        <p:spPr>
          <a:xfrm>
            <a:off x="10244415" y="62779"/>
            <a:ext cx="151394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6" name="Picture 35">
            <a:extLst>
              <a:ext uri="{FF2B5EF4-FFF2-40B4-BE49-F238E27FC236}">
                <a16:creationId xmlns:a16="http://schemas.microsoft.com/office/drawing/2014/main" id="{19F1282C-1CA7-9E4D-BD09-2C066D8E1C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63336" y="1973576"/>
            <a:ext cx="914401" cy="976440"/>
          </a:xfrm>
          <a:prstGeom prst="rect">
            <a:avLst/>
          </a:prstGeom>
        </p:spPr>
      </p:pic>
      <p:pic>
        <p:nvPicPr>
          <p:cNvPr id="37" name="Picture 36">
            <a:extLst>
              <a:ext uri="{FF2B5EF4-FFF2-40B4-BE49-F238E27FC236}">
                <a16:creationId xmlns:a16="http://schemas.microsoft.com/office/drawing/2014/main" id="{0A9B8257-5ED7-0845-A867-963FC3B35D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26752" y="2486613"/>
            <a:ext cx="914401" cy="976440"/>
          </a:xfrm>
          <a:prstGeom prst="rect">
            <a:avLst/>
          </a:prstGeom>
        </p:spPr>
      </p:pic>
      <p:pic>
        <p:nvPicPr>
          <p:cNvPr id="38" name="Picture 37">
            <a:extLst>
              <a:ext uri="{FF2B5EF4-FFF2-40B4-BE49-F238E27FC236}">
                <a16:creationId xmlns:a16="http://schemas.microsoft.com/office/drawing/2014/main" id="{06FF5994-8C89-D546-B499-830D3C893B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16736" y="2980913"/>
            <a:ext cx="914401" cy="976440"/>
          </a:xfrm>
          <a:prstGeom prst="rect">
            <a:avLst/>
          </a:prstGeom>
        </p:spPr>
      </p:pic>
      <p:pic>
        <p:nvPicPr>
          <p:cNvPr id="39" name="Picture 38">
            <a:extLst>
              <a:ext uri="{FF2B5EF4-FFF2-40B4-BE49-F238E27FC236}">
                <a16:creationId xmlns:a16="http://schemas.microsoft.com/office/drawing/2014/main" id="{9765F059-9BB1-EF46-980D-6A08C03389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04960" y="3472187"/>
            <a:ext cx="914401" cy="976440"/>
          </a:xfrm>
          <a:prstGeom prst="rect">
            <a:avLst/>
          </a:prstGeom>
        </p:spPr>
      </p:pic>
      <p:pic>
        <p:nvPicPr>
          <p:cNvPr id="40" name="Picture 39">
            <a:extLst>
              <a:ext uri="{FF2B5EF4-FFF2-40B4-BE49-F238E27FC236}">
                <a16:creationId xmlns:a16="http://schemas.microsoft.com/office/drawing/2014/main" id="{85AC1CFA-DBCD-5C43-83A8-BC8420723C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08098" y="3997845"/>
            <a:ext cx="914401" cy="976440"/>
          </a:xfrm>
          <a:prstGeom prst="rect">
            <a:avLst/>
          </a:prstGeom>
        </p:spPr>
      </p:pic>
      <p:pic>
        <p:nvPicPr>
          <p:cNvPr id="41" name="Picture 40">
            <a:extLst>
              <a:ext uri="{FF2B5EF4-FFF2-40B4-BE49-F238E27FC236}">
                <a16:creationId xmlns:a16="http://schemas.microsoft.com/office/drawing/2014/main" id="{3491DA0F-E9A2-004E-AD12-6EA73B97CA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46908" y="4578382"/>
            <a:ext cx="914401" cy="976440"/>
          </a:xfrm>
          <a:prstGeom prst="rect">
            <a:avLst/>
          </a:prstGeom>
        </p:spPr>
      </p:pic>
      <p:pic>
        <p:nvPicPr>
          <p:cNvPr id="42" name="Picture 41">
            <a:extLst>
              <a:ext uri="{FF2B5EF4-FFF2-40B4-BE49-F238E27FC236}">
                <a16:creationId xmlns:a16="http://schemas.microsoft.com/office/drawing/2014/main" id="{1AF68932-C690-7043-82FD-A8690B15A8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71524" y="5094852"/>
            <a:ext cx="914401" cy="976440"/>
          </a:xfrm>
          <a:prstGeom prst="rect">
            <a:avLst/>
          </a:prstGeom>
        </p:spPr>
      </p:pic>
      <p:pic>
        <p:nvPicPr>
          <p:cNvPr id="43" name="Picture 42">
            <a:extLst>
              <a:ext uri="{FF2B5EF4-FFF2-40B4-BE49-F238E27FC236}">
                <a16:creationId xmlns:a16="http://schemas.microsoft.com/office/drawing/2014/main" id="{C5955E2B-1878-9642-B18A-9A0B44F406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825906" y="5575732"/>
            <a:ext cx="914401" cy="976440"/>
          </a:xfrm>
          <a:prstGeom prst="rect">
            <a:avLst/>
          </a:prstGeom>
        </p:spPr>
      </p:pic>
      <p:sp>
        <p:nvSpPr>
          <p:cNvPr id="3" name="TextBox 2"/>
          <p:cNvSpPr txBox="1"/>
          <p:nvPr/>
        </p:nvSpPr>
        <p:spPr>
          <a:xfrm>
            <a:off x="3505320" y="1124079"/>
            <a:ext cx="10020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TextBox 3"/>
          <p:cNvSpPr txBox="1"/>
          <p:nvPr/>
        </p:nvSpPr>
        <p:spPr>
          <a:xfrm>
            <a:off x="84922" y="147155"/>
            <a:ext cx="71705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Singular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Plural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1-10 und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8" name="TextBox 47"/>
          <p:cNvSpPr txBox="1"/>
          <p:nvPr/>
        </p:nvSpPr>
        <p:spPr>
          <a:xfrm>
            <a:off x="2340804" y="1664572"/>
            <a:ext cx="10020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p:cNvSpPr txBox="1"/>
          <p:nvPr/>
        </p:nvSpPr>
        <p:spPr>
          <a:xfrm>
            <a:off x="4850253" y="2219392"/>
            <a:ext cx="10020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p:cNvSpPr txBox="1"/>
          <p:nvPr/>
        </p:nvSpPr>
        <p:spPr>
          <a:xfrm>
            <a:off x="2498433" y="2692449"/>
            <a:ext cx="10020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p:cNvSpPr txBox="1"/>
          <p:nvPr/>
        </p:nvSpPr>
        <p:spPr>
          <a:xfrm>
            <a:off x="2416758" y="3236020"/>
            <a:ext cx="10020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p:cNvSpPr txBox="1"/>
          <p:nvPr/>
        </p:nvSpPr>
        <p:spPr>
          <a:xfrm>
            <a:off x="2845911" y="3738613"/>
            <a:ext cx="10020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p:cNvSpPr txBox="1"/>
          <p:nvPr/>
        </p:nvSpPr>
        <p:spPr>
          <a:xfrm>
            <a:off x="2718675" y="4229707"/>
            <a:ext cx="10020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p:cNvSpPr txBox="1"/>
          <p:nvPr/>
        </p:nvSpPr>
        <p:spPr>
          <a:xfrm>
            <a:off x="2994543" y="4785427"/>
            <a:ext cx="10020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p:cNvSpPr txBox="1"/>
          <p:nvPr/>
        </p:nvSpPr>
        <p:spPr>
          <a:xfrm>
            <a:off x="2609255" y="5419248"/>
            <a:ext cx="10914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Oval 4"/>
          <p:cNvSpPr/>
          <p:nvPr/>
        </p:nvSpPr>
        <p:spPr>
          <a:xfrm>
            <a:off x="2994543" y="5419248"/>
            <a:ext cx="675632" cy="400110"/>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TextBox 55"/>
          <p:cNvSpPr txBox="1"/>
          <p:nvPr/>
        </p:nvSpPr>
        <p:spPr>
          <a:xfrm>
            <a:off x="2640185" y="5920608"/>
            <a:ext cx="10914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Oval 56"/>
          <p:cNvSpPr/>
          <p:nvPr/>
        </p:nvSpPr>
        <p:spPr>
          <a:xfrm>
            <a:off x="2647073" y="5920608"/>
            <a:ext cx="459382" cy="400110"/>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6573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44"/>
                                        </p:tgtEl>
                                      </p:cBhvr>
                                    </p:animEffect>
                                    <p:set>
                                      <p:cBhvr>
                                        <p:cTn id="68" dur="1" fill="hold">
                                          <p:stCondLst>
                                            <p:cond delay="499"/>
                                          </p:stCondLst>
                                        </p:cTn>
                                        <p:tgtEl>
                                          <p:spTgt spid="4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36"/>
                                        </p:tgtEl>
                                      </p:cBhvr>
                                    </p:animEffect>
                                    <p:set>
                                      <p:cBhvr>
                                        <p:cTn id="79" dur="1" fill="hold">
                                          <p:stCondLst>
                                            <p:cond delay="499"/>
                                          </p:stCondLst>
                                        </p:cTn>
                                        <p:tgtEl>
                                          <p:spTgt spid="36"/>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50"/>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37"/>
                                        </p:tgtEl>
                                      </p:cBhvr>
                                    </p:animEffect>
                                    <p:set>
                                      <p:cBhvr>
                                        <p:cTn id="90" dur="1" fill="hold">
                                          <p:stCondLst>
                                            <p:cond delay="499"/>
                                          </p:stCondLst>
                                        </p:cTn>
                                        <p:tgtEl>
                                          <p:spTgt spid="3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38"/>
                                        </p:tgtEl>
                                      </p:cBhvr>
                                    </p:animEffect>
                                    <p:set>
                                      <p:cBhvr>
                                        <p:cTn id="101" dur="1" fill="hold">
                                          <p:stCondLst>
                                            <p:cond delay="499"/>
                                          </p:stCondLst>
                                        </p:cTn>
                                        <p:tgtEl>
                                          <p:spTgt spid="38"/>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28"/>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52"/>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39"/>
                                        </p:tgtEl>
                                      </p:cBhvr>
                                    </p:animEffect>
                                    <p:set>
                                      <p:cBhvr>
                                        <p:cTn id="112" dur="1" fill="hold">
                                          <p:stCondLst>
                                            <p:cond delay="499"/>
                                          </p:stCondLst>
                                        </p:cTn>
                                        <p:tgtEl>
                                          <p:spTgt spid="3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9"/>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500"/>
                                        <p:tgtEl>
                                          <p:spTgt spid="40"/>
                                        </p:tgtEl>
                                      </p:cBhvr>
                                    </p:animEffect>
                                    <p:set>
                                      <p:cBhvr>
                                        <p:cTn id="123" dur="1" fill="hold">
                                          <p:stCondLst>
                                            <p:cond delay="499"/>
                                          </p:stCondLst>
                                        </p:cTn>
                                        <p:tgtEl>
                                          <p:spTgt spid="40"/>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30"/>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54"/>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nodeType="clickEffect">
                                  <p:stCondLst>
                                    <p:cond delay="0"/>
                                  </p:stCondLst>
                                  <p:childTnLst>
                                    <p:animEffect transition="out" filter="fade">
                                      <p:cBhvr>
                                        <p:cTn id="133" dur="500"/>
                                        <p:tgtEl>
                                          <p:spTgt spid="41"/>
                                        </p:tgtEl>
                                      </p:cBhvr>
                                    </p:animEffect>
                                    <p:set>
                                      <p:cBhvr>
                                        <p:cTn id="134" dur="1" fill="hold">
                                          <p:stCondLst>
                                            <p:cond delay="499"/>
                                          </p:stCondLst>
                                        </p:cTn>
                                        <p:tgtEl>
                                          <p:spTgt spid="4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1"/>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24"/>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55"/>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500"/>
                                        <p:tgtEl>
                                          <p:spTgt spid="42"/>
                                        </p:tgtEl>
                                      </p:cBhvr>
                                    </p:animEffect>
                                    <p:set>
                                      <p:cBhvr>
                                        <p:cTn id="149" dur="1" fill="hold">
                                          <p:stCondLst>
                                            <p:cond delay="499"/>
                                          </p:stCondLst>
                                        </p:cTn>
                                        <p:tgtEl>
                                          <p:spTgt spid="42"/>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 presetClass="exit" presetSubtype="0" fill="hold" nodeType="clickEffect">
                                  <p:stCondLst>
                                    <p:cond delay="0"/>
                                  </p:stCondLst>
                                  <p:childTnLst>
                                    <p:set>
                                      <p:cBhvr>
                                        <p:cTn id="153" dur="1" fill="hold">
                                          <p:stCondLst>
                                            <p:cond delay="0"/>
                                          </p:stCondLst>
                                        </p:cTn>
                                        <p:tgtEl>
                                          <p:spTgt spid="31"/>
                                        </p:tgtEl>
                                        <p:attrNameLst>
                                          <p:attrName>style.visibility</p:attrName>
                                        </p:attrNameLst>
                                      </p:cBhvr>
                                      <p:to>
                                        <p:strVal val="hidden"/>
                                      </p:to>
                                    </p:set>
                                  </p:childTnLst>
                                </p:cTn>
                              </p:par>
                              <p:par>
                                <p:cTn id="154" presetID="10" presetClass="entr" presetSubtype="0" fill="hold" grpId="0" nodeType="withEffect">
                                  <p:stCondLst>
                                    <p:cond delay="0"/>
                                  </p:stCondLst>
                                  <p:childTnLst>
                                    <p:set>
                                      <p:cBhvr>
                                        <p:cTn id="155" dur="1" fill="hold">
                                          <p:stCondLst>
                                            <p:cond delay="0"/>
                                          </p:stCondLst>
                                        </p:cTn>
                                        <p:tgtEl>
                                          <p:spTgt spid="5"/>
                                        </p:tgtEl>
                                        <p:attrNameLst>
                                          <p:attrName>style.visibility</p:attrName>
                                        </p:attrNameLst>
                                      </p:cBhvr>
                                      <p:to>
                                        <p:strVal val="visible"/>
                                      </p:to>
                                    </p:set>
                                    <p:animEffect transition="in" filter="fade">
                                      <p:cBhvr>
                                        <p:cTn id="156" dur="500"/>
                                        <p:tgtEl>
                                          <p:spTgt spid="5"/>
                                        </p:tgtEl>
                                      </p:cBhvr>
                                    </p:animEffec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46"/>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32"/>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56"/>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xit" presetSubtype="0" fill="hold" nodeType="clickEffect">
                                  <p:stCondLst>
                                    <p:cond delay="0"/>
                                  </p:stCondLst>
                                  <p:childTnLst>
                                    <p:set>
                                      <p:cBhvr>
                                        <p:cTn id="168" dur="1" fill="hold">
                                          <p:stCondLst>
                                            <p:cond delay="0"/>
                                          </p:stCondLst>
                                        </p:cTn>
                                        <p:tgtEl>
                                          <p:spTgt spid="43"/>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1" presetClass="exit" presetSubtype="0" fill="hold" nodeType="clickEffect">
                                  <p:stCondLst>
                                    <p:cond delay="0"/>
                                  </p:stCondLst>
                                  <p:childTnLst>
                                    <p:set>
                                      <p:cBhvr>
                                        <p:cTn id="172" dur="1" fill="hold">
                                          <p:stCondLst>
                                            <p:cond delay="0"/>
                                          </p:stCondLst>
                                        </p:cTn>
                                        <p:tgtEl>
                                          <p:spTgt spid="32"/>
                                        </p:tgtEl>
                                        <p:attrNameLst>
                                          <p:attrName>style.visibility</p:attrName>
                                        </p:attrNameLst>
                                      </p:cBhvr>
                                      <p:to>
                                        <p:strVal val="hidden"/>
                                      </p:to>
                                    </p:set>
                                  </p:childTnLst>
                                </p:cTn>
                              </p:par>
                              <p:par>
                                <p:cTn id="173" presetID="10" presetClass="entr" presetSubtype="0" fill="hold" grpId="0" nodeType="withEffect">
                                  <p:stCondLst>
                                    <p:cond delay="0"/>
                                  </p:stCondLst>
                                  <p:childTnLst>
                                    <p:set>
                                      <p:cBhvr>
                                        <p:cTn id="174" dur="1" fill="hold">
                                          <p:stCondLst>
                                            <p:cond delay="0"/>
                                          </p:stCondLst>
                                        </p:cTn>
                                        <p:tgtEl>
                                          <p:spTgt spid="57"/>
                                        </p:tgtEl>
                                        <p:attrNameLst>
                                          <p:attrName>style.visibility</p:attrName>
                                        </p:attrNameLst>
                                      </p:cBhvr>
                                      <p:to>
                                        <p:strVal val="visible"/>
                                      </p:to>
                                    </p:set>
                                    <p:animEffect transition="in" filter="fade">
                                      <p:cBhvr>
                                        <p:cTn id="17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6" grpId="0"/>
      <p:bldP spid="7" grpId="0"/>
      <p:bldP spid="9" grpId="0"/>
      <p:bldP spid="11" grpId="0"/>
      <p:bldP spid="17" grpId="0"/>
      <p:bldP spid="20" grpId="0"/>
      <p:bldP spid="21" grpId="0"/>
      <p:bldP spid="22" grpId="0"/>
      <p:bldP spid="3" grpId="0"/>
      <p:bldP spid="48" grpId="0"/>
      <p:bldP spid="49" grpId="0"/>
      <p:bldP spid="50" grpId="0"/>
      <p:bldP spid="51" grpId="0"/>
      <p:bldP spid="52" grpId="0"/>
      <p:bldP spid="53" grpId="0"/>
      <p:bldP spid="54" grpId="0"/>
      <p:bldP spid="55" grpId="0"/>
      <p:bldP spid="5" grpId="0" animBg="1"/>
      <p:bldP spid="56" grpId="0"/>
      <p:bldP spid="5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2DD17B-3CF6-7A4F-9CFE-ADE6489EC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7753" y="0"/>
            <a:ext cx="6414247" cy="638605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Sag es!</a:t>
            </a:r>
          </a:p>
        </p:txBody>
      </p:sp>
      <p:sp>
        <p:nvSpPr>
          <p:cNvPr id="5" name="TextBox 4">
            <a:extLst>
              <a:ext uri="{FF2B5EF4-FFF2-40B4-BE49-F238E27FC236}">
                <a16:creationId xmlns:a16="http://schemas.microsoft.com/office/drawing/2014/main" id="{D8C45D1F-2847-4F40-8207-66754D27D271}"/>
              </a:ext>
            </a:extLst>
          </p:cNvPr>
          <p:cNvSpPr txBox="1"/>
          <p:nvPr/>
        </p:nvSpPr>
        <p:spPr>
          <a:xfrm>
            <a:off x="179876" y="1708552"/>
            <a:ext cx="823814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wünschen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frohe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Weihnacht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wünschen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frohe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Weihnacht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wünschen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frohe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Weihnacht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glücklich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Neujahr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ounded Rectangle 11">
            <a:extLst>
              <a:ext uri="{FF2B5EF4-FFF2-40B4-BE49-F238E27FC236}">
                <a16:creationId xmlns:a16="http://schemas.microsoft.com/office/drawing/2014/main" id="{D23DB26A-5E05-F544-B43C-976C30A8C003}"/>
              </a:ext>
            </a:extLst>
          </p:cNvPr>
          <p:cNvSpPr/>
          <p:nvPr/>
        </p:nvSpPr>
        <p:spPr>
          <a:xfrm>
            <a:off x="10501745" y="93581"/>
            <a:ext cx="151394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8736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336473" cy="707849"/>
          </a:xfrm>
        </p:spPr>
        <p:txBody>
          <a:bodyPr>
            <a:normAutofit/>
          </a:bodyPr>
          <a:lstStyle/>
          <a:p>
            <a:r>
              <a:rPr lang="en-GB" sz="3600" b="1" dirty="0">
                <a:solidFill>
                  <a:schemeClr val="bg1"/>
                </a:solidFill>
              </a:rPr>
              <a:t>Ich </a:t>
            </a:r>
            <a:r>
              <a:rPr lang="en-GB" sz="3600" b="1" dirty="0" err="1">
                <a:solidFill>
                  <a:schemeClr val="bg1"/>
                </a:solidFill>
              </a:rPr>
              <a:t>wünsche</a:t>
            </a:r>
            <a:r>
              <a:rPr lang="en-GB" sz="3600" b="1" dirty="0">
                <a:solidFill>
                  <a:schemeClr val="bg1"/>
                </a:solidFill>
              </a:rPr>
              <a:t> </a:t>
            </a:r>
            <a:r>
              <a:rPr lang="en-GB" sz="3600" b="1" dirty="0" err="1">
                <a:solidFill>
                  <a:schemeClr val="bg1"/>
                </a:solidFill>
              </a:rPr>
              <a:t>mir</a:t>
            </a:r>
            <a:r>
              <a:rPr lang="en-GB" sz="3600" b="1" dirty="0">
                <a:solidFill>
                  <a:schemeClr val="bg1"/>
                </a:solidFill>
              </a:rPr>
              <a:t>…</a:t>
            </a:r>
          </a:p>
        </p:txBody>
      </p:sp>
      <p:pic>
        <p:nvPicPr>
          <p:cNvPr id="6" name="Picture 5">
            <a:extLst>
              <a:ext uri="{FF2B5EF4-FFF2-40B4-BE49-F238E27FC236}">
                <a16:creationId xmlns:a16="http://schemas.microsoft.com/office/drawing/2014/main" id="{81ED576C-B59F-CB45-B879-F3EB490A5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200" y="180044"/>
            <a:ext cx="5086350" cy="6165273"/>
          </a:xfrm>
          <a:prstGeom prst="rect">
            <a:avLst/>
          </a:prstGeom>
        </p:spPr>
      </p:pic>
      <p:sp>
        <p:nvSpPr>
          <p:cNvPr id="9" name="TextBox 8">
            <a:extLst>
              <a:ext uri="{FF2B5EF4-FFF2-40B4-BE49-F238E27FC236}">
                <a16:creationId xmlns:a16="http://schemas.microsoft.com/office/drawing/2014/main" id="{80C6B33F-6EDF-DC4B-8B81-44189C36F7AC}"/>
              </a:ext>
            </a:extLst>
          </p:cNvPr>
          <p:cNvSpPr txBox="1"/>
          <p:nvPr/>
        </p:nvSpPr>
        <p:spPr>
          <a:xfrm>
            <a:off x="7247972" y="2516565"/>
            <a:ext cx="3010454" cy="270901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______________</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______________</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______________</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______________</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______________</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______________</a:t>
            </a:r>
          </a:p>
        </p:txBody>
      </p:sp>
      <p:sp>
        <p:nvSpPr>
          <p:cNvPr id="7" name="TextBox 6">
            <a:extLst>
              <a:ext uri="{FF2B5EF4-FFF2-40B4-BE49-F238E27FC236}">
                <a16:creationId xmlns:a16="http://schemas.microsoft.com/office/drawing/2014/main" id="{6A2915C9-AF99-FF4E-9E5B-F4049DF7BC7C}"/>
              </a:ext>
            </a:extLst>
          </p:cNvPr>
          <p:cNvSpPr txBox="1"/>
          <p:nvPr/>
        </p:nvSpPr>
        <p:spPr>
          <a:xfrm>
            <a:off x="612904" y="3062156"/>
            <a:ext cx="26413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Haustier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EC2AE190-A3A1-BA4E-9834-CBDA6B5C6E47}"/>
              </a:ext>
            </a:extLst>
          </p:cNvPr>
          <p:cNvSpPr txBox="1"/>
          <p:nvPr/>
        </p:nvSpPr>
        <p:spPr>
          <a:xfrm>
            <a:off x="612904" y="2054900"/>
            <a:ext cx="31331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Fußball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F19DF091-2A27-0140-B3C1-355EA5D15489}"/>
              </a:ext>
            </a:extLst>
          </p:cNvPr>
          <p:cNvSpPr txBox="1"/>
          <p:nvPr/>
        </p:nvSpPr>
        <p:spPr>
          <a:xfrm>
            <a:off x="612903" y="4088033"/>
            <a:ext cx="26413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Kerze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5432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4" descr="Image result for bird chirping 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7805" y="3122700"/>
            <a:ext cx="5101823" cy="31438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bird chirping clip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865243" y="3348749"/>
            <a:ext cx="2335103" cy="26917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notes"/>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08020" y="3299226"/>
            <a:ext cx="1054427" cy="6363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notes"/>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524" y="2497560"/>
            <a:ext cx="1054427" cy="6363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00379" y="1141967"/>
            <a:ext cx="10368643"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1"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Ei</a:t>
            </a:r>
            <a:r>
              <a:rPr kumimoji="0" lang="de-DE"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ne kl</a:t>
            </a:r>
            <a:r>
              <a:rPr kumimoji="0" lang="de-DE" sz="4000" b="1"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ei</a:t>
            </a:r>
            <a:r>
              <a:rPr kumimoji="0" lang="de-DE"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ne M</a:t>
            </a:r>
            <a:r>
              <a:rPr kumimoji="0" lang="de-DE" sz="4000" b="1"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ei</a:t>
            </a:r>
            <a:r>
              <a:rPr kumimoji="0" lang="de-DE"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se g</a:t>
            </a:r>
            <a:r>
              <a:rPr kumimoji="0" lang="de-DE" sz="4000" b="1"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ei</a:t>
            </a:r>
            <a:r>
              <a:rPr kumimoji="0" lang="de-DE"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gt all</a:t>
            </a:r>
            <a:r>
              <a:rPr kumimoji="0" lang="de-DE" sz="4000" b="1"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ei</a:t>
            </a:r>
            <a:r>
              <a:rPr kumimoji="0" lang="de-DE"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 </a:t>
            </a:r>
            <a:r>
              <a:rPr kumimoji="0" lang="de-DE" sz="4000" b="1"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ei</a:t>
            </a:r>
            <a:r>
              <a:rPr kumimoji="0" lang="de-DE"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ne l</a:t>
            </a:r>
            <a:r>
              <a:rPr kumimoji="0" lang="de-DE" sz="4000" b="1"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ei</a:t>
            </a:r>
            <a:r>
              <a:rPr kumimoji="0" lang="de-DE"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se W</a:t>
            </a:r>
            <a:r>
              <a:rPr kumimoji="0" lang="de-DE" sz="4000" b="1"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ei</a:t>
            </a:r>
            <a:r>
              <a:rPr kumimoji="0" lang="de-DE"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se, </a:t>
            </a:r>
            <a:r>
              <a:rPr kumimoji="0" lang="de-DE" sz="4000" b="1"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ei</a:t>
            </a:r>
            <a:r>
              <a:rPr kumimoji="0" lang="de-DE"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ne zw</a:t>
            </a:r>
            <a:r>
              <a:rPr kumimoji="0" lang="de-DE" sz="4000" b="1"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ei</a:t>
            </a:r>
            <a:r>
              <a:rPr kumimoji="0" lang="de-DE"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te schw</a:t>
            </a:r>
            <a:r>
              <a:rPr kumimoji="0" lang="de-DE" sz="4000" b="1"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ei</a:t>
            </a:r>
            <a:r>
              <a:rPr kumimoji="0" lang="de-DE"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gt l</a:t>
            </a:r>
            <a:r>
              <a:rPr kumimoji="0" lang="de-DE" sz="4000" b="1"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ei</a:t>
            </a:r>
            <a:r>
              <a:rPr kumimoji="0" lang="de-DE"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a:t>
            </a:r>
          </a:p>
        </p:txBody>
      </p:sp>
    </p:spTree>
    <p:extLst>
      <p:ext uri="{BB962C8B-B14F-4D97-AF65-F5344CB8AC3E}">
        <p14:creationId xmlns:p14="http://schemas.microsoft.com/office/powerpoint/2010/main" val="2769121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Y7 T1.2 Week 1</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7" name="TextBox 6">
            <a:extLst>
              <a:ext uri="{FF2B5EF4-FFF2-40B4-BE49-F238E27FC236}">
                <a16:creationId xmlns:a16="http://schemas.microsoft.com/office/drawing/2014/main" id="{E7D76F78-96CE-0B43-AB66-B64A1E76CA07}"/>
              </a:ext>
            </a:extLst>
          </p:cNvPr>
          <p:cNvSpPr txBox="1"/>
          <p:nvPr/>
        </p:nvSpPr>
        <p:spPr>
          <a:xfrm>
            <a:off x="439236" y="1282145"/>
            <a:ext cx="11313527"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 31: Speaking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4472C4">
                    <a:lumMod val="50000"/>
                  </a:srgbClr>
                </a:solidFill>
                <a:latin typeface="Century Gothic" panose="020F0302020204030204"/>
              </a:rPr>
              <a:t>Slide 33: Grammar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 54: Writing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4472C4">
                    <a:lumMod val="50000"/>
                  </a:srgbClr>
                </a:solidFill>
                <a:latin typeface="Century Gothic" panose="020F0302020204030204"/>
              </a:rPr>
              <a:t>Slides 65-66: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include Berlin as a place name</a:t>
            </a:r>
          </a:p>
        </p:txBody>
      </p:sp>
    </p:spTree>
    <p:extLst>
      <p:ext uri="{BB962C8B-B14F-4D97-AF65-F5344CB8AC3E}">
        <p14:creationId xmlns:p14="http://schemas.microsoft.com/office/powerpoint/2010/main" val="3401345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ross 5">
            <a:extLst>
              <a:ext uri="{FF2B5EF4-FFF2-40B4-BE49-F238E27FC236}">
                <a16:creationId xmlns:a16="http://schemas.microsoft.com/office/drawing/2014/main" id="{081453D2-48BE-44EE-9534-91DA099B196C}"/>
              </a:ext>
            </a:extLst>
          </p:cNvPr>
          <p:cNvSpPr/>
          <p:nvPr/>
        </p:nvSpPr>
        <p:spPr>
          <a:xfrm>
            <a:off x="6315075" y="2849250"/>
            <a:ext cx="742950" cy="704850"/>
          </a:xfrm>
          <a:prstGeom prst="plu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a:extLst>
              <a:ext uri="{FF2B5EF4-FFF2-40B4-BE49-F238E27FC236}">
                <a16:creationId xmlns:a16="http://schemas.microsoft.com/office/drawing/2014/main" id="{B91489E4-7D40-4688-A181-76F3BE757CDD}"/>
              </a:ext>
            </a:extLst>
          </p:cNvPr>
          <p:cNvGrpSpPr/>
          <p:nvPr/>
        </p:nvGrpSpPr>
        <p:grpSpPr>
          <a:xfrm>
            <a:off x="8109778" y="2439833"/>
            <a:ext cx="3148772" cy="1496578"/>
            <a:chOff x="989435" y="1774138"/>
            <a:chExt cx="2339379" cy="1145306"/>
          </a:xfrm>
        </p:grpSpPr>
        <p:pic>
          <p:nvPicPr>
            <p:cNvPr id="9" name="Picture 8">
              <a:extLst>
                <a:ext uri="{FF2B5EF4-FFF2-40B4-BE49-F238E27FC236}">
                  <a16:creationId xmlns:a16="http://schemas.microsoft.com/office/drawing/2014/main" id="{3F7626B1-E7D2-4686-A2B4-AE9D6C6FD3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0" name="Picture 9">
              <a:extLst>
                <a:ext uri="{FF2B5EF4-FFF2-40B4-BE49-F238E27FC236}">
                  <a16:creationId xmlns:a16="http://schemas.microsoft.com/office/drawing/2014/main" id="{0FC634ED-70B3-4646-887E-213119DCA7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11" name="Group 10">
            <a:extLst>
              <a:ext uri="{FF2B5EF4-FFF2-40B4-BE49-F238E27FC236}">
                <a16:creationId xmlns:a16="http://schemas.microsoft.com/office/drawing/2014/main" id="{ADE2EEEC-5F49-432A-A5C6-B342EE36EFF1}"/>
              </a:ext>
            </a:extLst>
          </p:cNvPr>
          <p:cNvGrpSpPr/>
          <p:nvPr/>
        </p:nvGrpSpPr>
        <p:grpSpPr>
          <a:xfrm>
            <a:off x="342900" y="1525433"/>
            <a:ext cx="5753100" cy="2876550"/>
            <a:chOff x="342900" y="342900"/>
            <a:chExt cx="5753100" cy="2876550"/>
          </a:xfrm>
        </p:grpSpPr>
        <p:pic>
          <p:nvPicPr>
            <p:cNvPr id="12" name="Picture 2" descr="Berlin, Skyline, Urban, Tv Tower, Brandenburger Tor">
              <a:extLst>
                <a:ext uri="{FF2B5EF4-FFF2-40B4-BE49-F238E27FC236}">
                  <a16:creationId xmlns:a16="http://schemas.microsoft.com/office/drawing/2014/main" id="{DBD3A36C-2751-46D1-9DCC-DED37C20B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 y="342900"/>
              <a:ext cx="5753100" cy="2876550"/>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Down 1">
              <a:extLst>
                <a:ext uri="{FF2B5EF4-FFF2-40B4-BE49-F238E27FC236}">
                  <a16:creationId xmlns:a16="http://schemas.microsoft.com/office/drawing/2014/main" id="{2736EC54-F8FC-41A1-A24B-5C50768565DF}"/>
                </a:ext>
              </a:extLst>
            </p:cNvPr>
            <p:cNvSpPr/>
            <p:nvPr/>
          </p:nvSpPr>
          <p:spPr>
            <a:xfrm>
              <a:off x="2638425" y="494067"/>
              <a:ext cx="933450" cy="1077400"/>
            </a:xfrm>
            <a:prstGeom prst="downArrow">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TextBox 13">
            <a:extLst>
              <a:ext uri="{FF2B5EF4-FFF2-40B4-BE49-F238E27FC236}">
                <a16:creationId xmlns:a16="http://schemas.microsoft.com/office/drawing/2014/main" id="{528A91CE-E972-4EF4-8EB7-F5208E64882D}"/>
              </a:ext>
            </a:extLst>
          </p:cNvPr>
          <p:cNvSpPr txBox="1"/>
          <p:nvPr/>
        </p:nvSpPr>
        <p:spPr>
          <a:xfrm>
            <a:off x="1085850" y="4661153"/>
            <a:ext cx="5010150" cy="769441"/>
          </a:xfrm>
          <a:prstGeom prst="rect">
            <a:avLst/>
          </a:prstGeom>
          <a:noFill/>
        </p:spPr>
        <p:txBody>
          <a:bodyPr wrap="square" rtlCol="0">
            <a:spAutoFit/>
          </a:bodyPr>
          <a:lstStyle/>
          <a:p>
            <a:pPr algn="r"/>
            <a:r>
              <a:rPr lang="en-GB" sz="4400" dirty="0">
                <a:solidFill>
                  <a:srgbClr val="115076"/>
                </a:solidFill>
                <a:latin typeface="Century Gothic" panose="020B0502020202020204" pitchFamily="34" charset="0"/>
              </a:rPr>
              <a:t>in Berlin</a:t>
            </a:r>
          </a:p>
        </p:txBody>
      </p:sp>
      <p:sp>
        <p:nvSpPr>
          <p:cNvPr id="15" name="TextBox 14">
            <a:extLst>
              <a:ext uri="{FF2B5EF4-FFF2-40B4-BE49-F238E27FC236}">
                <a16:creationId xmlns:a16="http://schemas.microsoft.com/office/drawing/2014/main" id="{98D381FE-556F-4868-924D-F32E3FF048B7}"/>
              </a:ext>
            </a:extLst>
          </p:cNvPr>
          <p:cNvSpPr txBox="1"/>
          <p:nvPr/>
        </p:nvSpPr>
        <p:spPr>
          <a:xfrm>
            <a:off x="6096000" y="4661153"/>
            <a:ext cx="3733800" cy="769441"/>
          </a:xfrm>
          <a:prstGeom prst="rect">
            <a:avLst/>
          </a:prstGeom>
          <a:noFill/>
        </p:spPr>
        <p:txBody>
          <a:bodyPr wrap="square" rtlCol="0">
            <a:spAutoFit/>
          </a:bodyPr>
          <a:lstStyle/>
          <a:p>
            <a:r>
              <a:rPr lang="en-GB" sz="4400" dirty="0" err="1">
                <a:solidFill>
                  <a:srgbClr val="115076"/>
                </a:solidFill>
                <a:latin typeface="Century Gothic" panose="020B0502020202020204" pitchFamily="34" charset="0"/>
              </a:rPr>
              <a:t>wohnen</a:t>
            </a:r>
            <a:endParaRPr lang="en-GB" sz="44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248498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8933</Words>
  <Application>Microsoft Office PowerPoint</Application>
  <PresentationFormat>Widescreen</PresentationFormat>
  <Paragraphs>1113</Paragraphs>
  <Slides>66</Slides>
  <Notes>66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66</vt:i4>
      </vt:variant>
    </vt:vector>
  </HeadingPairs>
  <TitlesOfParts>
    <vt:vector size="73" baseType="lpstr">
      <vt:lpstr>Arial</vt:lpstr>
      <vt:lpstr>Calibri</vt:lpstr>
      <vt:lpstr>Century Gothic</vt:lpstr>
      <vt:lpstr>Freestyle Script</vt:lpstr>
      <vt:lpstr>1_Office Theme</vt:lpstr>
      <vt:lpstr>2_Office Theme</vt:lpstr>
      <vt:lpstr>3_Office Theme</vt:lpstr>
      <vt:lpstr>German cultural collection</vt:lpstr>
      <vt:lpstr>Y7 T1.1 Week 4</vt:lpstr>
      <vt:lpstr>Vokabeln</vt:lpstr>
      <vt:lpstr>Y7 T1.1 Week 5</vt:lpstr>
      <vt:lpstr>Vokabeln</vt:lpstr>
      <vt:lpstr>Y7 T1.1 Week 6</vt:lpstr>
      <vt:lpstr>Phonetik</vt:lpstr>
      <vt:lpstr>Y7 T1.2 Week 1</vt:lpstr>
      <vt:lpstr>Grammatik</vt:lpstr>
      <vt:lpstr>Dictionary verb vs he/she form</vt:lpstr>
      <vt:lpstr>Schreiben: Wolfgangs Montag</vt:lpstr>
      <vt:lpstr>Grammatik</vt:lpstr>
      <vt:lpstr>Grammatik</vt:lpstr>
      <vt:lpstr>Y7 T1.2 Week 2</vt:lpstr>
      <vt:lpstr>Wer macht was zu Hause? </vt:lpstr>
      <vt:lpstr>Zungenbrecher</vt:lpstr>
      <vt:lpstr>Zungenbrecher</vt:lpstr>
      <vt:lpstr>Y7 T1.2 Week 3</vt:lpstr>
      <vt:lpstr>Phonetik </vt:lpstr>
      <vt:lpstr>Y7 T1.2 Week 4</vt:lpstr>
      <vt:lpstr>Mias Tagebuch </vt:lpstr>
      <vt:lpstr>Wörterbucharbeit  </vt:lpstr>
      <vt:lpstr>Übersetzung</vt:lpstr>
      <vt:lpstr>Wolfgangs Tagebuch  </vt:lpstr>
      <vt:lpstr>Y7 T1.2 Week 6</vt:lpstr>
      <vt:lpstr>Schmückt den Saal mit grünen Zweigen! Fa-la-la-la-la-la-la-la-la!</vt:lpstr>
      <vt:lpstr>Schmückt den Saal mit grünen Zweigen! Fa-la-la-la-la-la-la-la-la! </vt:lpstr>
      <vt:lpstr>Vokabeln </vt:lpstr>
      <vt:lpstr>Vokabeln </vt:lpstr>
      <vt:lpstr>der Engel</vt:lpstr>
      <vt:lpstr>der Stern</vt:lpstr>
      <vt:lpstr>der Stiefel</vt:lpstr>
      <vt:lpstr>der Baum</vt:lpstr>
      <vt:lpstr>der Marktplatz</vt:lpstr>
      <vt:lpstr>der Weihnachtsmarkt </vt:lpstr>
      <vt:lpstr>der Weihnachtsmann </vt:lpstr>
      <vt:lpstr>Vokabeln </vt:lpstr>
      <vt:lpstr>Pluralformen </vt:lpstr>
      <vt:lpstr>Pluralformen </vt:lpstr>
      <vt:lpstr>Pluralformen</vt:lpstr>
      <vt:lpstr>Pluralformen </vt:lpstr>
      <vt:lpstr>Pluralformen </vt:lpstr>
      <vt:lpstr>Pluralformen </vt:lpstr>
      <vt:lpstr>Pluralformen </vt:lpstr>
      <vt:lpstr>Pluralformen</vt:lpstr>
      <vt:lpstr>Pluralformen</vt:lpstr>
      <vt:lpstr>Pluralformen</vt:lpstr>
      <vt:lpstr>Pluralformen</vt:lpstr>
      <vt:lpstr>Pluralformen</vt:lpstr>
      <vt:lpstr>Pluralformen</vt:lpstr>
      <vt:lpstr>Pluralformen</vt:lpstr>
      <vt:lpstr>O Tannenbaum</vt:lpstr>
      <vt:lpstr>O Tannenbaum</vt:lpstr>
      <vt:lpstr>Geistesblitz - Vokabeln</vt:lpstr>
      <vt:lpstr>‘U’ oder ‘Ü’? </vt:lpstr>
      <vt:lpstr>Antworten – u vs ü </vt:lpstr>
      <vt:lpstr>‘IE’ oder ‘EI’ </vt:lpstr>
      <vt:lpstr>Antworten – ie vs ei </vt:lpstr>
      <vt:lpstr>‘AU’ und ‘SCH </vt:lpstr>
      <vt:lpstr>Sprich es aus oder sing mit! </vt:lpstr>
      <vt:lpstr>Verbing nouns </vt:lpstr>
      <vt:lpstr>Übersetzen </vt:lpstr>
      <vt:lpstr>Y7 T1.2 Week 7</vt:lpstr>
      <vt:lpstr>PowerPoint Presentation</vt:lpstr>
      <vt:lpstr>Sag es!</vt:lpstr>
      <vt:lpstr>Ich wünsche mir…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cultural collection</dc:title>
  <dc:creator>Rachel Hawkes</dc:creator>
  <cp:lastModifiedBy>Catherine Morris</cp:lastModifiedBy>
  <cp:revision>3</cp:revision>
  <dcterms:created xsi:type="dcterms:W3CDTF">2021-02-09T09:46:37Z</dcterms:created>
  <dcterms:modified xsi:type="dcterms:W3CDTF">2021-03-01T09:42:24Z</dcterms:modified>
</cp:coreProperties>
</file>