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686" r:id="rId2"/>
  </p:sldMasterIdLst>
  <p:notesMasterIdLst>
    <p:notesMasterId r:id="rId9"/>
  </p:notesMasterIdLst>
  <p:sldIdLst>
    <p:sldId id="268" r:id="rId3"/>
    <p:sldId id="515" r:id="rId4"/>
    <p:sldId id="516" r:id="rId5"/>
    <p:sldId id="521" r:id="rId6"/>
    <p:sldId id="518" r:id="rId7"/>
    <p:sldId id="52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AFD"/>
    <a:srgbClr val="115076"/>
    <a:srgbClr val="EE6000"/>
    <a:srgbClr val="FBF0D5"/>
    <a:srgbClr val="DAA5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9245" autoAdjust="0"/>
  </p:normalViewPr>
  <p:slideViewPr>
    <p:cSldViewPr snapToGrid="0">
      <p:cViewPr varScale="1">
        <p:scale>
          <a:sx n="50" d="100"/>
          <a:sy n="50" d="100"/>
        </p:scale>
        <p:origin x="1500" y="4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BAE9C-ACF2-4362-814B-1AB50972AD2E}" type="datetimeFigureOut">
              <a:rPr lang="en-GB" smtClean="0"/>
              <a:t>17/04/2020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212F4-EB5A-464B-92EC-DACFCB1CC2CD}" type="slidenum">
              <a:rPr lang="en-GB" smtClean="0"/>
              <a:t>‹#›</a:t>
            </a:fld>
            <a:endParaRPr lang="en-GB"/>
          </a:p>
        </p:txBody>
      </p:sp>
    </p:spTree>
    <p:extLst>
      <p:ext uri="{BB962C8B-B14F-4D97-AF65-F5344CB8AC3E}">
        <p14:creationId xmlns:p14="http://schemas.microsoft.com/office/powerpoint/2010/main" val="2351856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b="1" dirty="0"/>
              <a:t>Learning outcomes</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t>Introducing</a:t>
            </a:r>
            <a:r>
              <a:rPr lang="en-GB" dirty="0"/>
              <a:t> first</a:t>
            </a:r>
            <a:r>
              <a:rPr lang="en-GB" baseline="0" dirty="0"/>
              <a:t>, second and third person plural forms of</a:t>
            </a:r>
            <a:r>
              <a:rPr lang="en-GB" dirty="0"/>
              <a:t> ‘</a:t>
            </a:r>
            <a:r>
              <a:rPr lang="en-GB" sz="1200" dirty="0" err="1">
                <a:solidFill>
                  <a:prstClr val="white"/>
                </a:solidFill>
                <a:latin typeface="Calibri" panose="020F0502020204030204" pitchFamily="34" charset="0"/>
                <a:cs typeface="Calibri" panose="020F0502020204030204" pitchFamily="34" charset="0"/>
              </a:rPr>
              <a:t>apprendre</a:t>
            </a:r>
            <a:r>
              <a:rPr lang="en-GB" sz="1200" dirty="0">
                <a:solidFill>
                  <a:prstClr val="white"/>
                </a:solidFill>
                <a:latin typeface="Calibri" panose="020F0502020204030204" pitchFamily="34" charset="0"/>
                <a:cs typeface="Calibri" panose="020F0502020204030204" pitchFamily="34" charset="0"/>
              </a:rPr>
              <a:t>’, ‘</a:t>
            </a:r>
            <a:r>
              <a:rPr lang="en-GB" sz="1200" dirty="0" err="1">
                <a:solidFill>
                  <a:prstClr val="white"/>
                </a:solidFill>
                <a:latin typeface="Calibri" panose="020F0502020204030204" pitchFamily="34" charset="0"/>
                <a:cs typeface="Calibri" panose="020F0502020204030204" pitchFamily="34" charset="0"/>
              </a:rPr>
              <a:t>comprendre</a:t>
            </a:r>
            <a:r>
              <a:rPr lang="en-GB" sz="1200" dirty="0">
                <a:solidFill>
                  <a:prstClr val="white"/>
                </a:solidFill>
                <a:latin typeface="Calibri" panose="020F0502020204030204" pitchFamily="34" charset="0"/>
                <a:cs typeface="Calibri" panose="020F0502020204030204" pitchFamily="34" charset="0"/>
              </a:rPr>
              <a:t>’, ‘prendre’</a:t>
            </a:r>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378637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b="0" i="0"/>
              <a:t>The first three persons singular of the</a:t>
            </a:r>
            <a:r>
              <a:rPr lang="en-GB" b="0" i="0" baseline="0"/>
              <a:t> verb </a:t>
            </a:r>
            <a:r>
              <a:rPr lang="en-GB" b="0" i="1" baseline="0"/>
              <a:t>prendre</a:t>
            </a:r>
            <a:r>
              <a:rPr lang="en-GB" b="0" i="0" baseline="0"/>
              <a:t> are now presented.</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b="0" i="0" baseline="0"/>
              <a:t>Point out to students that all three of these verb forms sound the same in French.</a:t>
            </a:r>
            <a:endParaRPr lang="en-GB" b="0" i="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GB" b="0" i="0"/>
          </a:p>
        </p:txBody>
      </p:sp>
      <p:sp>
        <p:nvSpPr>
          <p:cNvPr id="143" name="Google Shape;14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577484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b="0" i="0"/>
              <a:t>The first three persons singular of the</a:t>
            </a:r>
            <a:r>
              <a:rPr lang="en-GB" b="0" i="0" baseline="0"/>
              <a:t> verb </a:t>
            </a:r>
            <a:r>
              <a:rPr lang="en-GB" b="0" i="1" baseline="0"/>
              <a:t>apprendre</a:t>
            </a:r>
            <a:r>
              <a:rPr lang="en-GB" b="0" i="0" baseline="0"/>
              <a:t> are now presented.</a:t>
            </a:r>
            <a:endParaRPr lang="en-GB" b="0" i="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b="0" i="0"/>
              <a:t>Point out the contraction of </a:t>
            </a:r>
            <a:r>
              <a:rPr lang="en-GB" b="0" i="1"/>
              <a:t>je</a:t>
            </a:r>
            <a:r>
              <a:rPr lang="en-GB" b="0" i="0"/>
              <a:t> to </a:t>
            </a:r>
            <a:r>
              <a:rPr lang="en-GB" b="0" i="1"/>
              <a:t>j’</a:t>
            </a:r>
            <a:r>
              <a:rPr lang="en-GB" b="0" i="0"/>
              <a:t> before the ‘a’ of </a:t>
            </a:r>
            <a:r>
              <a:rPr lang="en-GB" b="0" i="1"/>
              <a:t>apprends</a:t>
            </a:r>
            <a:r>
              <a:rPr lang="en-GB" b="0" i="0"/>
              <a:t>.</a:t>
            </a:r>
            <a:r>
              <a:rPr lang="en-GB" b="0" i="0" baseline="0"/>
              <a:t> Students have seen this previously, for example with </a:t>
            </a:r>
            <a:r>
              <a:rPr lang="en-GB" b="0" i="1" baseline="0"/>
              <a:t>j’ai</a:t>
            </a:r>
            <a:r>
              <a:rPr lang="en-GB" b="0" i="0" baseline="0"/>
              <a:t> , </a:t>
            </a:r>
            <a:r>
              <a:rPr lang="en-GB" b="0" i="1" baseline="0"/>
              <a:t>j’aime </a:t>
            </a:r>
            <a:r>
              <a:rPr lang="en-GB" b="0" i="0" baseline="0"/>
              <a:t>and </a:t>
            </a:r>
            <a:r>
              <a:rPr lang="en-GB" b="0" i="1" u="none" baseline="0"/>
              <a:t>j’étudie</a:t>
            </a:r>
            <a:r>
              <a:rPr lang="en-GB" b="0" i="0" u="none" baseline="0"/>
              <a:t>.</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b="0" i="0" baseline="0"/>
              <a:t>Point out to students that all three of these verb forms sound the same in French.</a:t>
            </a:r>
            <a:endParaRPr lang="en-GB" b="0" i="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GB" b="0" i="0" u="none"/>
          </a:p>
        </p:txBody>
      </p:sp>
      <p:sp>
        <p:nvSpPr>
          <p:cNvPr id="143" name="Google Shape;14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362859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b="0" i="0" dirty="0"/>
              <a:t>The first three persons singular of the</a:t>
            </a:r>
            <a:r>
              <a:rPr lang="en-GB" b="0" i="0" baseline="0" dirty="0"/>
              <a:t> verb </a:t>
            </a:r>
            <a:r>
              <a:rPr lang="en-GB" b="0" i="1" baseline="0" dirty="0" err="1"/>
              <a:t>comprendre</a:t>
            </a:r>
            <a:r>
              <a:rPr lang="en-GB" b="0" i="0" baseline="0" dirty="0"/>
              <a:t> are now presented.</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b="0" i="0" baseline="0" dirty="0"/>
              <a:t>Point out to students that all three of these verb forms sound the same in French.</a:t>
            </a:r>
            <a:endParaRPr lang="en-GB" b="0" i="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GB" b="0" i="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GB" b="0" i="0" dirty="0"/>
          </a:p>
        </p:txBody>
      </p:sp>
      <p:sp>
        <p:nvSpPr>
          <p:cNvPr id="143" name="Google Shape;14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1335391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r>
              <a:rPr lang="en-US" dirty="0"/>
              <a:t>In this reading</a:t>
            </a:r>
            <a:r>
              <a:rPr lang="en-US" baseline="0" dirty="0"/>
              <a:t> task, students use the form of </a:t>
            </a:r>
            <a:r>
              <a:rPr kumimoji="0" lang="en-GB" sz="1200" b="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the verb </a:t>
            </a:r>
            <a: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in each sentence to work out the subject pronoun in each case – </a:t>
            </a:r>
            <a:r>
              <a:rPr kumimoji="0" lang="en-GB" sz="1200" b="1"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je/</a:t>
            </a:r>
            <a:r>
              <a:rPr kumimoji="0" lang="en-GB" sz="1200" b="1" i="0" u="none" strike="noStrike" kern="1200" cap="none" spc="0" normalizeH="0" baseline="0" noProof="0" dirty="0" err="1">
                <a:ln>
                  <a:noFill/>
                </a:ln>
                <a:solidFill>
                  <a:srgbClr val="002060"/>
                </a:solidFill>
                <a:effectLst/>
                <a:uLnTx/>
                <a:uFillTx/>
                <a:latin typeface="Century Gothic" panose="020B0502020202020204" pitchFamily="34" charset="0"/>
                <a:cs typeface="Arial"/>
                <a:sym typeface="Arial"/>
              </a:rPr>
              <a:t>tu</a:t>
            </a:r>
            <a: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 or </a:t>
            </a:r>
            <a:r>
              <a:rPr kumimoji="0" lang="en-GB" sz="1200" b="1" i="0" u="none" strike="noStrike" kern="1200" cap="none" spc="0" normalizeH="0" baseline="0" noProof="0" dirty="0" err="1">
                <a:ln>
                  <a:noFill/>
                </a:ln>
                <a:solidFill>
                  <a:srgbClr val="002060"/>
                </a:solidFill>
                <a:effectLst/>
                <a:uLnTx/>
                <a:uFillTx/>
                <a:latin typeface="Century Gothic" panose="020B0502020202020204" pitchFamily="34" charset="0"/>
                <a:cs typeface="Arial"/>
                <a:sym typeface="Arial"/>
              </a:rPr>
              <a:t>il</a:t>
            </a:r>
            <a:r>
              <a:rPr kumimoji="0" lang="en-GB" sz="1200" b="1"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a:t>
            </a:r>
            <a:r>
              <a:rPr kumimoji="0" lang="en-GB" sz="1200" b="1" i="0" u="none" strike="noStrike" kern="1200" cap="none" spc="0" normalizeH="0" baseline="0" noProof="0" dirty="0" err="1">
                <a:ln>
                  <a:noFill/>
                </a:ln>
                <a:solidFill>
                  <a:srgbClr val="002060"/>
                </a:solidFill>
                <a:effectLst/>
                <a:uLnTx/>
                <a:uFillTx/>
                <a:latin typeface="Century Gothic" panose="020B0502020202020204" pitchFamily="34" charset="0"/>
                <a:cs typeface="Arial"/>
                <a:sym typeface="Arial"/>
              </a:rPr>
              <a:t>elle</a:t>
            </a:r>
            <a: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 - noting the correct pronouns in their books. The answers are animated upon successive mouse clicks. </a:t>
            </a:r>
            <a:b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br>
            <a:b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br>
            <a: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The possible translations (given the two persons possible for the form with/without –s, and present continuous versus simple present alternatives) would require too much space to display here. </a:t>
            </a:r>
            <a:b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br>
            <a: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Students should first discuss these in pairs, orally and then feed back to the teacher. </a:t>
            </a:r>
            <a:b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br>
            <a:b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br>
            <a: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Remind students to think about whether they wish to use the present </a:t>
            </a:r>
            <a:r>
              <a:rPr kumimoji="0" lang="en-GB" sz="1200" b="1"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simple</a:t>
            </a:r>
            <a: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 or </a:t>
            </a:r>
            <a:r>
              <a:rPr kumimoji="0" lang="en-GB" sz="1200" b="1"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continuous</a:t>
            </a:r>
            <a: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 forms.</a:t>
            </a:r>
            <a:b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br>
            <a: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Do the first question together to make clear that there are usually four possible translations for each question, i.e., </a:t>
            </a:r>
            <a:b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br>
            <a: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She takes the train.</a:t>
            </a:r>
            <a:b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br>
            <a: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He takes the train.</a:t>
            </a:r>
            <a:b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br>
            <a: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She is taking the train.</a:t>
            </a:r>
            <a:b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br>
            <a: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He is taking the train.</a:t>
            </a:r>
          </a:p>
          <a:p>
            <a:b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br>
            <a: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N.B. The idiomatic use of </a:t>
            </a:r>
            <a:r>
              <a:rPr kumimoji="0" lang="en-GB" sz="1200" b="1" i="0" u="none" strike="noStrike" kern="1200" cap="none" spc="0" normalizeH="0" baseline="0" noProof="0" dirty="0" err="1">
                <a:ln>
                  <a:noFill/>
                </a:ln>
                <a:solidFill>
                  <a:srgbClr val="002060"/>
                </a:solidFill>
                <a:effectLst/>
                <a:uLnTx/>
                <a:uFillTx/>
                <a:latin typeface="Century Gothic" panose="020B0502020202020204" pitchFamily="34" charset="0"/>
                <a:cs typeface="Arial"/>
                <a:sym typeface="Arial"/>
              </a:rPr>
              <a:t>prendre</a:t>
            </a:r>
            <a: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 with meals will come up as students try to translate it.  Ensure that all are clear about the meaning and that it can apply to all meals. (Any students who read widely or have watched a period drama such as Downton Abbey may have heard ‘take’ used with meals, e.g. ‘We’ll take lunch in the garden today…’ tell students that whilst it is more common for us to use ‘have’ with meals these days, ‘take’ is still possible, if a little antiquated! Tell students that in French they can’t use ‘</a:t>
            </a:r>
            <a:r>
              <a:rPr kumimoji="0" lang="en-GB" sz="1200" b="0" i="0" u="none" strike="noStrike" kern="1200" cap="none" spc="0" normalizeH="0" baseline="0" noProof="0" dirty="0" err="1">
                <a:ln>
                  <a:noFill/>
                </a:ln>
                <a:solidFill>
                  <a:srgbClr val="002060"/>
                </a:solidFill>
                <a:effectLst/>
                <a:uLnTx/>
                <a:uFillTx/>
                <a:latin typeface="Century Gothic" panose="020B0502020202020204" pitchFamily="34" charset="0"/>
                <a:cs typeface="Arial"/>
                <a:sym typeface="Arial"/>
              </a:rPr>
              <a:t>avoir</a:t>
            </a:r>
            <a: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 in place of ‘</a:t>
            </a:r>
            <a:r>
              <a:rPr kumimoji="0" lang="en-GB" sz="1200" b="0" i="0" u="none" strike="noStrike" kern="1200" cap="none" spc="0" normalizeH="0" baseline="0" noProof="0" dirty="0" err="1">
                <a:ln>
                  <a:noFill/>
                </a:ln>
                <a:solidFill>
                  <a:srgbClr val="002060"/>
                </a:solidFill>
                <a:effectLst/>
                <a:uLnTx/>
                <a:uFillTx/>
                <a:latin typeface="Century Gothic" panose="020B0502020202020204" pitchFamily="34" charset="0"/>
                <a:cs typeface="Arial"/>
                <a:sym typeface="Arial"/>
              </a:rPr>
              <a:t>prendre</a:t>
            </a:r>
            <a: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a:t>
            </a:r>
            <a:b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br>
            <a:b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br>
            <a: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N.B. Since the form of the verb for all three persons (singular) </a:t>
            </a:r>
            <a:r>
              <a:rPr kumimoji="0" lang="en-GB" sz="1200" b="0" i="1"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sounds</a:t>
            </a:r>
            <a: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 the same, no listening activity is possible to practise distinguishing between these verb forms. Point this out to students.</a:t>
            </a:r>
          </a:p>
          <a:p>
            <a:endPar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endParaRPr>
          </a:p>
          <a:p>
            <a:r>
              <a:rPr kumimoji="0" lang="en-GB" sz="1200" b="1"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Additional revisited 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le déjeuner – 1.2.5 [2724]</a:t>
            </a:r>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le train 1.1.7 (as SSC source), 2.1.5 [232]</a:t>
            </a:r>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le bateau 1.2.2 [1287]</a:t>
            </a:r>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la voiture 1.1.4 [881]</a:t>
            </a:r>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le français 1.1.1 [251]</a:t>
            </a:r>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l’anglais 11.1 [784]</a:t>
            </a:r>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la question 1.2.2 [144]</a:t>
            </a:r>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la réponse 1.2.2 [456]</a:t>
            </a:r>
            <a:endParaRPr lang="en-GB" sz="1200" kern="1200" dirty="0">
              <a:solidFill>
                <a:schemeClr val="tx1"/>
              </a:solidFill>
              <a:effectLst/>
              <a:latin typeface="+mn-lt"/>
              <a:ea typeface="+mn-ea"/>
              <a:cs typeface="+mn-cs"/>
            </a:endParaRPr>
          </a:p>
          <a:p>
            <a:endParaRPr lang="en-US" dirty="0"/>
          </a:p>
        </p:txBody>
      </p:sp>
      <p:sp>
        <p:nvSpPr>
          <p:cNvPr id="143" name="Google Shape;14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131071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r>
              <a:rPr lang="en-GB" sz="1200" b="0" baseline="0" dirty="0">
                <a:solidFill>
                  <a:schemeClr val="accent5">
                    <a:lumMod val="50000"/>
                  </a:schemeClr>
                </a:solidFill>
                <a:latin typeface="Century Gothic" panose="020B0502020202020204" pitchFamily="34" charset="0"/>
              </a:rPr>
              <a:t>Students translate the sentences, which incorporate the vocabulary from the reading exercise on the previous slide, into French. Remind them that there is only one form of the present tense in French, used to express both present simple and present continuous meanings.</a:t>
            </a:r>
          </a:p>
          <a:p>
            <a:pPr marL="0" indent="0"/>
            <a:endParaRPr lang="en-GB" sz="1200" b="0" baseline="0" dirty="0">
              <a:solidFill>
                <a:schemeClr val="accent5">
                  <a:lumMod val="50000"/>
                </a:schemeClr>
              </a:solidFill>
              <a:latin typeface="Century Gothic" panose="020B0502020202020204" pitchFamily="34" charset="0"/>
            </a:endParaRPr>
          </a:p>
          <a:p>
            <a:r>
              <a:rPr lang="en-US" b="0" i="0" baseline="0" dirty="0"/>
              <a:t>The answers are animated and appear upon successive mouse clicks.</a:t>
            </a:r>
          </a:p>
          <a:p>
            <a:pPr marL="0" indent="0"/>
            <a:endParaRPr lang="en-GB" sz="1200" b="0" baseline="0" dirty="0">
              <a:solidFill>
                <a:schemeClr val="accent5">
                  <a:lumMod val="50000"/>
                </a:schemeClr>
              </a:solidFill>
              <a:latin typeface="Century Gothic" panose="020B0502020202020204" pitchFamily="34" charset="0"/>
            </a:endParaRPr>
          </a:p>
          <a:p>
            <a: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N.B. Since the form of the verb for all three persons (singular) </a:t>
            </a:r>
            <a:r>
              <a:rPr kumimoji="0" lang="en-GB" sz="1200" b="0" i="1"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sounds</a:t>
            </a:r>
            <a:r>
              <a:rPr kumimoji="0" lang="en-GB" sz="1200" b="0" i="0" u="none" strike="noStrike" kern="1200" cap="none" spc="0" normalizeH="0" baseline="0" noProof="0" dirty="0">
                <a:ln>
                  <a:noFill/>
                </a:ln>
                <a:solidFill>
                  <a:srgbClr val="002060"/>
                </a:solidFill>
                <a:effectLst/>
                <a:uLnTx/>
                <a:uFillTx/>
                <a:latin typeface="Century Gothic" panose="020B0502020202020204" pitchFamily="34" charset="0"/>
                <a:cs typeface="Arial"/>
                <a:sym typeface="Arial"/>
              </a:rPr>
              <a:t> the same, no speaking activity is possible to practise distinguishing between these verb forms.</a:t>
            </a:r>
            <a:endParaRPr lang="en-US" dirty="0"/>
          </a:p>
          <a:p>
            <a:pPr marL="0" indent="0"/>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0849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430553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3424071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1953303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962415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72666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4007311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552974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264782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477157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2132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59778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24719218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7591786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085672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933307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17/04/2020</a:t>
            </a:fld>
            <a:endParaRPr lang="en-GB">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756293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A070A8-75FF-4F63-93B6-8413D3C9B57A}"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94554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FA070A8-75FF-4F63-93B6-8413D3C9B57A}" type="datetimeFigureOut">
              <a:rPr lang="en-GB" smtClean="0"/>
              <a:t>17/04/2020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1604234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FA070A8-75FF-4F63-93B6-8413D3C9B57A}" type="datetimeFigureOut">
              <a:rPr lang="en-GB" smtClean="0"/>
              <a:t>17/04/2020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1872319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FA070A8-75FF-4F63-93B6-8413D3C9B57A}" type="datetimeFigureOut">
              <a:rPr lang="en-GB" smtClean="0"/>
              <a:t>17/04/2020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2856068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070A8-75FF-4F63-93B6-8413D3C9B57A}" type="datetimeFigureOut">
              <a:rPr lang="en-GB" smtClean="0"/>
              <a:t>17/04/2020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2126075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A070A8-75FF-4F63-93B6-8413D3C9B57A}" type="datetimeFigureOut">
              <a:rPr lang="en-GB" smtClean="0"/>
              <a:t>17/04/2020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4226936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A070A8-75FF-4F63-93B6-8413D3C9B57A}" type="datetimeFigureOut">
              <a:rPr lang="en-GB" smtClean="0"/>
              <a:t>17/04/2020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773427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A070A8-75FF-4F63-93B6-8413D3C9B57A}" type="datetimeFigureOut">
              <a:rPr lang="en-GB" smtClean="0"/>
              <a:t>17/04/2020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E9109-AB8D-4945-A2DA-93F8155F9609}" type="slidenum">
              <a:rPr lang="en-GB" smtClean="0"/>
              <a:t>‹#›</a:t>
            </a:fld>
            <a:endParaRPr lang="en-GB"/>
          </a:p>
        </p:txBody>
      </p:sp>
    </p:spTree>
    <p:extLst>
      <p:ext uri="{BB962C8B-B14F-4D97-AF65-F5344CB8AC3E}">
        <p14:creationId xmlns:p14="http://schemas.microsoft.com/office/powerpoint/2010/main" val="57062536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7686326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descr="background rectangle">
            <a:extLst>
              <a:ext uri="{C183D7F6-B498-43B3-948B-1728B52AA6E4}">
                <adec:decorative xmlns:adec="http://schemas.microsoft.com/office/drawing/2017/decorative" val="1"/>
              </a:ext>
            </a:extLst>
          </p:cNvPr>
          <p:cNvGrpSpPr/>
          <p:nvPr/>
        </p:nvGrpSpPr>
        <p:grpSpPr>
          <a:xfrm>
            <a:off x="143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BF0D5"/>
            </a:solidFill>
          </p:grpSpPr>
          <p:sp>
            <p:nvSpPr>
              <p:cNvPr id="9" name="Isosceles Triangle 8">
                <a:extLst>
                  <a:ext uri="{C183D7F6-B498-43B3-948B-1728B52AA6E4}">
                    <adec:decorative xmlns:adec="http://schemas.microsoft.com/office/drawing/2017/decorative" val="1"/>
                  </a:ext>
                </a:extLst>
              </p:cNvPr>
              <p:cNvSpPr/>
              <p:nvPr/>
            </p:nvSpPr>
            <p:spPr>
              <a:xfrm rot="5400000">
                <a:off x="4992512" y="-341488"/>
                <a:ext cx="6857998" cy="7540978"/>
              </a:xfrm>
              <a:prstGeom prst="triangle">
                <a:avLst>
                  <a:gd name="adj" fmla="val 0"/>
                </a:avLst>
              </a:prstGeom>
              <a:solidFill>
                <a:srgbClr val="E3E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prstClr val="white"/>
                  </a:solidFill>
                </a:endParaRPr>
              </a:p>
            </p:txBody>
          </p:sp>
          <p:sp>
            <p:nvSpPr>
              <p:cNvPr id="10" name="Rectangle 9">
                <a:extLst>
                  <a:ext uri="{C183D7F6-B498-43B3-948B-1728B52AA6E4}">
                    <adec:decorative xmlns:adec="http://schemas.microsoft.com/office/drawing/2017/decorative" val="1"/>
                  </a:ext>
                </a:extLst>
              </p:cNvPr>
              <p:cNvSpPr/>
              <p:nvPr/>
            </p:nvSpPr>
            <p:spPr>
              <a:xfrm>
                <a:off x="0" y="0"/>
                <a:ext cx="4651022" cy="6858000"/>
              </a:xfrm>
              <a:prstGeom prst="rect">
                <a:avLst/>
              </a:prstGeom>
              <a:solidFill>
                <a:srgbClr val="E3E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prstClr val="white"/>
                  </a:solidFill>
                </a:endParaRPr>
              </a:p>
            </p:txBody>
          </p:sp>
        </p:grpSp>
        <p:sp>
          <p:nvSpPr>
            <p:cNvPr id="4" name="Isosceles Triangle 3">
              <a:extLst>
                <a:ext uri="{C183D7F6-B498-43B3-948B-1728B52AA6E4}">
                  <adec:decorative xmlns:adec="http://schemas.microsoft.com/office/drawing/2017/decorative" val="1"/>
                </a:ext>
              </a:extLst>
            </p:cNvPr>
            <p:cNvSpPr/>
            <p:nvPr/>
          </p:nvSpPr>
          <p:spPr>
            <a:xfrm rot="5400000">
              <a:off x="4636029" y="-341488"/>
              <a:ext cx="6857998" cy="7540978"/>
            </a:xfrm>
            <a:prstGeom prst="triangle">
              <a:avLst>
                <a:gd name="adj" fmla="val 0"/>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prstClr val="white"/>
                </a:solidFill>
              </a:endParaRPr>
            </a:p>
          </p:txBody>
        </p:sp>
        <p:sp>
          <p:nvSpPr>
            <p:cNvPr id="5" name="Rectangle 4">
              <a:extLst>
                <a:ext uri="{C183D7F6-B498-43B3-948B-1728B52AA6E4}">
                  <adec:decorative xmlns:adec="http://schemas.microsoft.com/office/drawing/2017/decorative" val="1"/>
                </a:ext>
              </a:extLst>
            </p:cNvPr>
            <p:cNvSpPr/>
            <p:nvPr/>
          </p:nvSpPr>
          <p:spPr>
            <a:xfrm>
              <a:off x="-56445" y="0"/>
              <a:ext cx="4350984" cy="6858000"/>
            </a:xfrm>
            <a:prstGeom prst="rect">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prstClr val="white"/>
                </a:solidFill>
              </a:endParaRPr>
            </a:p>
          </p:txBody>
        </p:sp>
      </p:grpSp>
      <p:sp>
        <p:nvSpPr>
          <p:cNvPr id="2" name="Title 1">
            <a:extLst>
              <a:ext uri="{FF2B5EF4-FFF2-40B4-BE49-F238E27FC236}">
                <a16:creationId xmlns:a16="http://schemas.microsoft.com/office/drawing/2014/main" id="{5044CCBB-4163-804F-A894-CFAA691F0EAD}"/>
              </a:ext>
            </a:extLst>
          </p:cNvPr>
          <p:cNvSpPr>
            <a:spLocks noGrp="1"/>
          </p:cNvSpPr>
          <p:nvPr>
            <p:ph type="ctrTitle"/>
          </p:nvPr>
        </p:nvSpPr>
        <p:spPr>
          <a:xfrm>
            <a:off x="182548" y="2033492"/>
            <a:ext cx="5545979" cy="1671669"/>
          </a:xfrm>
        </p:spPr>
        <p:txBody>
          <a:bodyPr>
            <a:normAutofit/>
          </a:bodyPr>
          <a:lstStyle/>
          <a:p>
            <a:pPr lvl="0" algn="l">
              <a:lnSpc>
                <a:spcPct val="100000"/>
              </a:lnSpc>
              <a:spcBef>
                <a:spcPts val="0"/>
              </a:spcBef>
            </a:pPr>
            <a:r>
              <a:rPr lang="en-GB" sz="4000" b="1" dirty="0">
                <a:solidFill>
                  <a:prstClr val="white"/>
                </a:solidFill>
                <a:latin typeface="Century Gothic" panose="020B0502020202020204" pitchFamily="34" charset="0"/>
                <a:ea typeface="+mn-ea"/>
                <a:cs typeface="+mn-cs"/>
              </a:rPr>
              <a:t>Grammar</a:t>
            </a:r>
            <a:br>
              <a:rPr lang="en-GB" sz="4000" b="1" dirty="0">
                <a:solidFill>
                  <a:prstClr val="white"/>
                </a:solidFill>
                <a:latin typeface="Century Gothic" panose="020B0502020202020204" pitchFamily="34" charset="0"/>
                <a:ea typeface="+mn-ea"/>
                <a:cs typeface="+mn-cs"/>
              </a:rPr>
            </a:br>
            <a:endParaRPr lang="en-US" dirty="0"/>
          </a:p>
        </p:txBody>
      </p:sp>
      <p:sp>
        <p:nvSpPr>
          <p:cNvPr id="6" name="Subtitle 5">
            <a:extLst>
              <a:ext uri="{FF2B5EF4-FFF2-40B4-BE49-F238E27FC236}">
                <a16:creationId xmlns:a16="http://schemas.microsoft.com/office/drawing/2014/main" id="{04EEAAF6-8224-B84C-9791-2E52851ED7E8}"/>
              </a:ext>
            </a:extLst>
          </p:cNvPr>
          <p:cNvSpPr>
            <a:spLocks noGrp="1"/>
          </p:cNvSpPr>
          <p:nvPr>
            <p:ph type="subTitle" idx="1"/>
          </p:nvPr>
        </p:nvSpPr>
        <p:spPr>
          <a:xfrm>
            <a:off x="227215" y="2877280"/>
            <a:ext cx="5545979" cy="1655762"/>
          </a:xfrm>
        </p:spPr>
        <p:txBody>
          <a:bodyPr/>
          <a:lstStyle/>
          <a:p>
            <a:pPr lvl="0" algn="l"/>
            <a:r>
              <a:rPr lang="en-GB" b="1" dirty="0">
                <a:solidFill>
                  <a:prstClr val="white"/>
                </a:solidFill>
                <a:latin typeface="Century Gothic" panose="020B0502020202020204" pitchFamily="34" charset="0"/>
              </a:rPr>
              <a:t>APPRENDRE</a:t>
            </a:r>
            <a:r>
              <a:rPr lang="en-GB" dirty="0">
                <a:solidFill>
                  <a:prstClr val="white"/>
                </a:solidFill>
                <a:latin typeface="Century Gothic" panose="020B0502020202020204" pitchFamily="34" charset="0"/>
              </a:rPr>
              <a:t>, </a:t>
            </a:r>
            <a:r>
              <a:rPr lang="en-GB" b="1" dirty="0">
                <a:solidFill>
                  <a:prstClr val="white"/>
                </a:solidFill>
                <a:latin typeface="Century Gothic" panose="020B0502020202020204" pitchFamily="34" charset="0"/>
              </a:rPr>
              <a:t>COMPRENDRE</a:t>
            </a:r>
            <a:r>
              <a:rPr lang="en-GB" dirty="0">
                <a:solidFill>
                  <a:prstClr val="white"/>
                </a:solidFill>
                <a:latin typeface="Century Gothic" panose="020B0502020202020204" pitchFamily="34" charset="0"/>
              </a:rPr>
              <a:t>, </a:t>
            </a:r>
            <a:r>
              <a:rPr lang="en-GB" b="1" dirty="0">
                <a:solidFill>
                  <a:prstClr val="white"/>
                </a:solidFill>
                <a:latin typeface="Century Gothic" panose="020B0502020202020204" pitchFamily="34" charset="0"/>
              </a:rPr>
              <a:t>PRENDRE</a:t>
            </a:r>
            <a:r>
              <a:rPr lang="en-GB" dirty="0">
                <a:solidFill>
                  <a:prstClr val="white"/>
                </a:solidFill>
                <a:latin typeface="Century Gothic" panose="020B0502020202020204" pitchFamily="34" charset="0"/>
              </a:rPr>
              <a:t> in the 1st, 2nd, 3rd persons singular</a:t>
            </a:r>
          </a:p>
          <a:p>
            <a:endParaRPr lang="en-US" dirty="0"/>
          </a:p>
        </p:txBody>
      </p:sp>
      <p:sp>
        <p:nvSpPr>
          <p:cNvPr id="14" name="Title 3">
            <a:extLst>
              <a:ext uri="{FF2B5EF4-FFF2-40B4-BE49-F238E27FC236}">
                <a16:creationId xmlns:a16="http://schemas.microsoft.com/office/drawing/2014/main" id="{7B424077-B2D5-46AA-BDA8-6FF15DA500E8}"/>
              </a:ext>
            </a:extLst>
          </p:cNvPr>
          <p:cNvSpPr txBox="1">
            <a:spLocks/>
          </p:cNvSpPr>
          <p:nvPr/>
        </p:nvSpPr>
        <p:spPr>
          <a:xfrm>
            <a:off x="266807" y="5153439"/>
            <a:ext cx="5784972" cy="99889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Y7 French</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0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Term 3.1 - Week </a:t>
            </a:r>
            <a:r>
              <a:rPr lang="en-GB" sz="2000" dirty="0">
                <a:solidFill>
                  <a:prstClr val="white"/>
                </a:solidFill>
                <a:latin typeface="Century Gothic" panose="020B0502020202020204" pitchFamily="34" charset="0"/>
              </a:rPr>
              <a:t>1</a:t>
            </a:r>
            <a:endParaRPr kumimoji="0" lang="en-GB" sz="20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
        <p:nvSpPr>
          <p:cNvPr id="16" name="Title 3">
            <a:extLst>
              <a:ext uri="{FF2B5EF4-FFF2-40B4-BE49-F238E27FC236}">
                <a16:creationId xmlns:a16="http://schemas.microsoft.com/office/drawing/2014/main" id="{C0508B9B-5891-4D3C-9F6E-ECDA43B43AC2}"/>
              </a:ext>
            </a:extLst>
          </p:cNvPr>
          <p:cNvSpPr txBox="1">
            <a:spLocks/>
          </p:cNvSpPr>
          <p:nvPr/>
        </p:nvSpPr>
        <p:spPr>
          <a:xfrm>
            <a:off x="294412" y="6008293"/>
            <a:ext cx="5784972" cy="594189"/>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lvl="0">
              <a:defRPr/>
            </a:pPr>
            <a:r>
              <a:rPr lang="en-GB" sz="1400" dirty="0">
                <a:solidFill>
                  <a:prstClr val="white"/>
                </a:solidFill>
                <a:latin typeface="Century Gothic" panose="020B0502020202020204" pitchFamily="34" charset="0"/>
              </a:rPr>
              <a:t>Stephen Owen / Kirsten Somerville / Natalie Finlayson</a:t>
            </a:r>
          </a:p>
          <a:p>
            <a:pPr lvl="0">
              <a:defRPr/>
            </a:pPr>
            <a:endParaRPr lang="en-GB" sz="1600" dirty="0">
              <a:solidFill>
                <a:prstClr val="white"/>
              </a:solidFill>
              <a:latin typeface="Century Gothic" panose="020B0502020202020204" pitchFamily="34" charset="0"/>
            </a:endParaRPr>
          </a:p>
          <a:p>
            <a:pPr lvl="0">
              <a:defRPr/>
            </a:pPr>
            <a:r>
              <a:rPr lang="en-GB" sz="1400" dirty="0">
                <a:solidFill>
                  <a:prstClr val="white"/>
                </a:solidFill>
                <a:latin typeface="Century Gothic" panose="020B0502020202020204" pitchFamily="34" charset="0"/>
              </a:rPr>
              <a:t>Date updated: 17/04/20</a:t>
            </a:r>
          </a:p>
        </p:txBody>
      </p:sp>
      <p:pic>
        <p:nvPicPr>
          <p:cNvPr id="15" name="Picture 14" descr="NCELP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2358062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pic>
        <p:nvPicPr>
          <p:cNvPr id="2" name="Picture 1" descr="background rectangle ">
            <a:extLst>
              <a:ext uri="{FF2B5EF4-FFF2-40B4-BE49-F238E27FC236}">
                <a16:creationId xmlns:a16="http://schemas.microsoft.com/office/drawing/2014/main" id="{30C7BAD3-E64C-4DA2-A293-193FDB2EF9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4" name="Rectangle 3">
            <a:extLst>
              <a:ext uri="{FF2B5EF4-FFF2-40B4-BE49-F238E27FC236}">
                <a16:creationId xmlns:a16="http://schemas.microsoft.com/office/drawing/2014/main" id="{8132F48A-915B-4E31-8C93-5D8BB29C529D}"/>
              </a:ext>
            </a:extLst>
          </p:cNvPr>
          <p:cNvSpPr/>
          <p:nvPr/>
        </p:nvSpPr>
        <p:spPr>
          <a:xfrm>
            <a:off x="300657" y="1437365"/>
            <a:ext cx="11201607"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We have seen how to form the </a:t>
            </a:r>
            <a:r>
              <a:rPr kumimoji="0" lang="en-GB" sz="28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third person singular </a:t>
            </a:r>
            <a:r>
              <a:rPr kumimoji="0" lang="en-GB" sz="28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of </a:t>
            </a:r>
            <a:r>
              <a:rPr kumimoji="0" lang="en-GB" sz="2800" b="0" i="1"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prendre</a:t>
            </a:r>
            <a:r>
              <a:rPr kumimoji="0" lang="en-GB" sz="28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a:t>
            </a:r>
          </a:p>
        </p:txBody>
      </p:sp>
      <p:sp>
        <p:nvSpPr>
          <p:cNvPr id="5" name="TextBox 4">
            <a:extLst>
              <a:ext uri="{FF2B5EF4-FFF2-40B4-BE49-F238E27FC236}">
                <a16:creationId xmlns:a16="http://schemas.microsoft.com/office/drawing/2014/main" id="{829ABE20-583E-4FFA-A34C-A512B8D2D5E2}"/>
              </a:ext>
            </a:extLst>
          </p:cNvPr>
          <p:cNvSpPr txBox="1"/>
          <p:nvPr/>
        </p:nvSpPr>
        <p:spPr>
          <a:xfrm>
            <a:off x="1309536" y="2772917"/>
            <a:ext cx="3346657" cy="830997"/>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a:ln>
                  <a:noFill/>
                </a:ln>
                <a:solidFill>
                  <a:srgbClr val="5B9BD5">
                    <a:lumMod val="50000"/>
                  </a:srgbClr>
                </a:solidFill>
                <a:effectLst/>
                <a:uLnTx/>
                <a:uFillTx/>
                <a:latin typeface="Century Gothic" panose="020B0502020202020204" pitchFamily="34" charset="0"/>
                <a:ea typeface="+mn-ea"/>
                <a:cs typeface="+mn-cs"/>
              </a:rPr>
              <a:t>je prend</a:t>
            </a:r>
            <a:r>
              <a:rPr kumimoji="0" lang="en-GB" sz="4800" b="1" i="0" u="none" strike="noStrike" kern="1200" cap="none" spc="0" normalizeH="0" baseline="0" noProof="0">
                <a:ln>
                  <a:noFill/>
                </a:ln>
                <a:solidFill>
                  <a:srgbClr val="ED7D31"/>
                </a:solidFill>
                <a:effectLst/>
                <a:uLnTx/>
                <a:uFillTx/>
                <a:latin typeface="Century Gothic" panose="020B0502020202020204" pitchFamily="34" charset="0"/>
                <a:ea typeface="+mn-ea"/>
                <a:cs typeface="+mn-cs"/>
              </a:rPr>
              <a:t>s</a:t>
            </a:r>
          </a:p>
        </p:txBody>
      </p:sp>
      <p:sp>
        <p:nvSpPr>
          <p:cNvPr id="6" name="TextBox 5">
            <a:extLst>
              <a:ext uri="{FF2B5EF4-FFF2-40B4-BE49-F238E27FC236}">
                <a16:creationId xmlns:a16="http://schemas.microsoft.com/office/drawing/2014/main" id="{9E0B19B6-3AF3-4C6B-BF9A-BFD1157B71F1}"/>
              </a:ext>
            </a:extLst>
          </p:cNvPr>
          <p:cNvSpPr txBox="1"/>
          <p:nvPr/>
        </p:nvSpPr>
        <p:spPr>
          <a:xfrm>
            <a:off x="4771652" y="2928085"/>
            <a:ext cx="6442802" cy="584775"/>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a:ln>
                  <a:noFill/>
                </a:ln>
                <a:solidFill>
                  <a:srgbClr val="5B9BD5">
                    <a:lumMod val="50000"/>
                  </a:srgbClr>
                </a:solidFill>
                <a:effectLst/>
                <a:uLnTx/>
                <a:uFillTx/>
                <a:latin typeface="Century Gothic" panose="020B0502020202020204" pitchFamily="34" charset="0"/>
                <a:ea typeface="+mn-ea"/>
                <a:cs typeface="+mn-cs"/>
              </a:rPr>
              <a:t>I take / I am taking</a:t>
            </a:r>
          </a:p>
        </p:txBody>
      </p:sp>
      <p:sp>
        <p:nvSpPr>
          <p:cNvPr id="7" name="TextBox 6">
            <a:extLst>
              <a:ext uri="{FF2B5EF4-FFF2-40B4-BE49-F238E27FC236}">
                <a16:creationId xmlns:a16="http://schemas.microsoft.com/office/drawing/2014/main" id="{CBD7264A-35DF-4C40-9411-9E88464091E4}"/>
              </a:ext>
            </a:extLst>
          </p:cNvPr>
          <p:cNvSpPr txBox="1"/>
          <p:nvPr/>
        </p:nvSpPr>
        <p:spPr>
          <a:xfrm>
            <a:off x="767513" y="4458124"/>
            <a:ext cx="3688672" cy="830997"/>
          </a:xfrm>
          <a:prstGeom prst="rect">
            <a:avLst/>
          </a:prstGeom>
          <a:solidFill>
            <a:schemeClr val="bg1"/>
          </a:solid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mn-cs"/>
              </a:rPr>
              <a:t>il</a:t>
            </a:r>
            <a:r>
              <a:rPr kumimoji="0" lang="en-GB" sz="48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a:t>
            </a:r>
            <a:r>
              <a:rPr kumimoji="0" lang="en-GB" sz="4800" b="1"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mn-cs"/>
              </a:rPr>
              <a:t>prend</a:t>
            </a:r>
            <a:r>
              <a:rPr kumimoji="0" lang="en-GB" sz="48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a:t>
            </a:r>
          </a:p>
        </p:txBody>
      </p:sp>
      <p:sp>
        <p:nvSpPr>
          <p:cNvPr id="8" name="TextBox 7">
            <a:extLst>
              <a:ext uri="{FF2B5EF4-FFF2-40B4-BE49-F238E27FC236}">
                <a16:creationId xmlns:a16="http://schemas.microsoft.com/office/drawing/2014/main" id="{EA45B3FD-5539-4D9F-AF5F-438E11F004DA}"/>
              </a:ext>
            </a:extLst>
          </p:cNvPr>
          <p:cNvSpPr txBox="1"/>
          <p:nvPr/>
        </p:nvSpPr>
        <p:spPr>
          <a:xfrm>
            <a:off x="4852731" y="5289121"/>
            <a:ext cx="7088727" cy="584775"/>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a:ln>
                  <a:noFill/>
                </a:ln>
                <a:solidFill>
                  <a:srgbClr val="5B9BD5">
                    <a:lumMod val="50000"/>
                  </a:srgbClr>
                </a:solidFill>
                <a:effectLst/>
                <a:uLnTx/>
                <a:uFillTx/>
                <a:latin typeface="Century Gothic" panose="020B0502020202020204" pitchFamily="34" charset="0"/>
                <a:ea typeface="+mn-ea"/>
                <a:cs typeface="+mn-cs"/>
              </a:rPr>
              <a:t>she takes / she is taking</a:t>
            </a:r>
          </a:p>
        </p:txBody>
      </p:sp>
      <p:sp>
        <p:nvSpPr>
          <p:cNvPr id="9" name="TextBox 8">
            <a:extLst>
              <a:ext uri="{FF2B5EF4-FFF2-40B4-BE49-F238E27FC236}">
                <a16:creationId xmlns:a16="http://schemas.microsoft.com/office/drawing/2014/main" id="{877AE412-E859-4B58-9311-A8F4A4DC56FC}"/>
              </a:ext>
            </a:extLst>
          </p:cNvPr>
          <p:cNvSpPr txBox="1"/>
          <p:nvPr/>
        </p:nvSpPr>
        <p:spPr>
          <a:xfrm>
            <a:off x="4852731" y="4645348"/>
            <a:ext cx="6969961" cy="584775"/>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a:ln>
                  <a:noFill/>
                </a:ln>
                <a:solidFill>
                  <a:srgbClr val="5B9BD5">
                    <a:lumMod val="50000"/>
                  </a:srgbClr>
                </a:solidFill>
                <a:effectLst/>
                <a:uLnTx/>
                <a:uFillTx/>
                <a:latin typeface="Century Gothic" panose="020B0502020202020204" pitchFamily="34" charset="0"/>
                <a:ea typeface="+mn-ea"/>
                <a:cs typeface="+mn-cs"/>
              </a:rPr>
              <a:t>he takes / he is taking</a:t>
            </a:r>
          </a:p>
        </p:txBody>
      </p:sp>
      <p:sp>
        <p:nvSpPr>
          <p:cNvPr id="10" name="Rectangle 9">
            <a:extLst>
              <a:ext uri="{FF2B5EF4-FFF2-40B4-BE49-F238E27FC236}">
                <a16:creationId xmlns:a16="http://schemas.microsoft.com/office/drawing/2014/main" id="{618442BA-8AE7-4F81-8308-5BDF92A8A587}"/>
              </a:ext>
            </a:extLst>
          </p:cNvPr>
          <p:cNvSpPr/>
          <p:nvPr/>
        </p:nvSpPr>
        <p:spPr>
          <a:xfrm>
            <a:off x="1268966" y="5107013"/>
            <a:ext cx="3214342" cy="830997"/>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err="1">
                <a:ln>
                  <a:noFill/>
                </a:ln>
                <a:solidFill>
                  <a:srgbClr val="5B9BD5">
                    <a:lumMod val="50000"/>
                  </a:srgbClr>
                </a:solidFill>
                <a:effectLst/>
                <a:uLnTx/>
                <a:uFillTx/>
                <a:latin typeface="Century Gothic" panose="020B0502020202020204" pitchFamily="34" charset="0"/>
                <a:ea typeface="+mn-ea"/>
                <a:cs typeface="+mn-cs"/>
              </a:rPr>
              <a:t>elle</a:t>
            </a:r>
            <a:r>
              <a:rPr kumimoji="0" lang="en-GB" sz="4800" b="1" i="0" u="none" strike="noStrike" kern="1200" cap="none" spc="0" normalizeH="0" baseline="0" noProof="0">
                <a:ln>
                  <a:noFill/>
                </a:ln>
                <a:solidFill>
                  <a:srgbClr val="5B9BD5">
                    <a:lumMod val="50000"/>
                  </a:srgbClr>
                </a:solidFill>
                <a:effectLst/>
                <a:uLnTx/>
                <a:uFillTx/>
                <a:latin typeface="Century Gothic" panose="020B0502020202020204" pitchFamily="34" charset="0"/>
                <a:ea typeface="+mn-ea"/>
                <a:cs typeface="+mn-cs"/>
              </a:rPr>
              <a:t> prend</a:t>
            </a:r>
          </a:p>
        </p:txBody>
      </p:sp>
      <p:sp>
        <p:nvSpPr>
          <p:cNvPr id="11" name="TextBox 10">
            <a:extLst>
              <a:ext uri="{FF2B5EF4-FFF2-40B4-BE49-F238E27FC236}">
                <a16:creationId xmlns:a16="http://schemas.microsoft.com/office/drawing/2014/main" id="{51785505-E840-45D2-8EFC-A07818020BB4}"/>
              </a:ext>
            </a:extLst>
          </p:cNvPr>
          <p:cNvSpPr txBox="1"/>
          <p:nvPr/>
        </p:nvSpPr>
        <p:spPr>
          <a:xfrm>
            <a:off x="1509545" y="3512860"/>
            <a:ext cx="294664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mn-cs"/>
              </a:rPr>
              <a:t>tu</a:t>
            </a:r>
            <a:r>
              <a:rPr kumimoji="0" lang="en-GB" sz="48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a:t>
            </a:r>
            <a:r>
              <a:rPr kumimoji="0" lang="en-GB" sz="4800" b="1"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mn-cs"/>
              </a:rPr>
              <a:t>prend</a:t>
            </a:r>
            <a:r>
              <a:rPr kumimoji="0" lang="en-GB" sz="4800" b="1" i="0" u="none" strike="noStrike" kern="1200" cap="none" spc="0" normalizeH="0" baseline="0" noProof="0" dirty="0" err="1">
                <a:ln>
                  <a:noFill/>
                </a:ln>
                <a:solidFill>
                  <a:srgbClr val="ED7D31"/>
                </a:solidFill>
                <a:effectLst/>
                <a:uLnTx/>
                <a:uFillTx/>
                <a:latin typeface="Century Gothic" panose="020B0502020202020204" pitchFamily="34" charset="0"/>
                <a:ea typeface="+mn-ea"/>
                <a:cs typeface="+mn-cs"/>
              </a:rPr>
              <a:t>s</a:t>
            </a:r>
            <a:endParaRPr kumimoji="0" lang="en-GB" sz="4800" b="1" i="0" u="none" strike="noStrike" kern="1200" cap="none" spc="0" normalizeH="0" baseline="0" noProof="0" dirty="0">
              <a:ln>
                <a:noFill/>
              </a:ln>
              <a:solidFill>
                <a:srgbClr val="ED7D31"/>
              </a:solidFill>
              <a:effectLst/>
              <a:uLnTx/>
              <a:uFillTx/>
              <a:latin typeface="Century Gothic" panose="020B0502020202020204" pitchFamily="34" charset="0"/>
              <a:ea typeface="+mn-ea"/>
              <a:cs typeface="+mn-cs"/>
            </a:endParaRPr>
          </a:p>
        </p:txBody>
      </p:sp>
      <p:sp>
        <p:nvSpPr>
          <p:cNvPr id="12" name="TextBox 11">
            <a:extLst>
              <a:ext uri="{FF2B5EF4-FFF2-40B4-BE49-F238E27FC236}">
                <a16:creationId xmlns:a16="http://schemas.microsoft.com/office/drawing/2014/main" id="{5C2CD311-430F-47DC-AB63-9F70C17F3870}"/>
              </a:ext>
            </a:extLst>
          </p:cNvPr>
          <p:cNvSpPr txBox="1"/>
          <p:nvPr/>
        </p:nvSpPr>
        <p:spPr>
          <a:xfrm>
            <a:off x="4771652" y="3646165"/>
            <a:ext cx="6730613" cy="584775"/>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you </a:t>
            </a:r>
            <a:r>
              <a:rPr kumimoji="0" lang="en-GB" sz="32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take</a:t>
            </a:r>
            <a:r>
              <a:rPr kumimoji="0" lang="en-GB" sz="32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 / y</a:t>
            </a:r>
            <a:r>
              <a:rPr kumimoji="0" lang="en-GB" sz="32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ou</a:t>
            </a:r>
            <a:r>
              <a:rPr kumimoji="0" lang="en-GB" sz="32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 are </a:t>
            </a:r>
            <a:r>
              <a:rPr kumimoji="0" lang="en-GB" sz="32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takin</a:t>
            </a:r>
            <a:r>
              <a:rPr kumimoji="0" lang="en-GB" sz="32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g</a:t>
            </a:r>
          </a:p>
        </p:txBody>
      </p:sp>
      <p:sp>
        <p:nvSpPr>
          <p:cNvPr id="13" name="Rounded Rectangle 46">
            <a:extLst>
              <a:ext uri="{FF2B5EF4-FFF2-40B4-BE49-F238E27FC236}">
                <a16:creationId xmlns:a16="http://schemas.microsoft.com/office/drawing/2014/main" id="{CBE14D19-A974-4F42-B0C5-30CC11627200}"/>
              </a:ext>
            </a:extLst>
          </p:cNvPr>
          <p:cNvSpPr/>
          <p:nvPr/>
        </p:nvSpPr>
        <p:spPr>
          <a:xfrm>
            <a:off x="9076766" y="177535"/>
            <a:ext cx="2864692" cy="461200"/>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r>
              <a:rPr kumimoji="0" lang="en-GB" sz="2000" b="1" i="0" u="none" strike="noStrike" kern="1200" cap="none" spc="0" normalizeH="0" baseline="0" noProof="0" err="1">
                <a:ln>
                  <a:noFill/>
                </a:ln>
                <a:solidFill>
                  <a:prstClr val="white"/>
                </a:solidFill>
                <a:effectLst/>
                <a:uLnTx/>
                <a:uFillTx/>
                <a:latin typeface="Century Gothic" panose="020B0502020202020204" pitchFamily="34" charset="0"/>
                <a:ea typeface="+mn-ea"/>
                <a:cs typeface="+mn-cs"/>
                <a:sym typeface="Arial"/>
              </a:rPr>
              <a:t>grammaire</a:t>
            </a:r>
            <a:endParaRPr kumimoji="0" lang="en-GB" sz="2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sym typeface="Arial"/>
            </a:endParaRPr>
          </a:p>
        </p:txBody>
      </p:sp>
      <p:sp>
        <p:nvSpPr>
          <p:cNvPr id="16" name="Title 15"/>
          <p:cNvSpPr>
            <a:spLocks noGrp="1"/>
          </p:cNvSpPr>
          <p:nvPr>
            <p:ph type="title"/>
          </p:nvPr>
        </p:nvSpPr>
        <p:spPr>
          <a:xfrm>
            <a:off x="161485" y="23491"/>
            <a:ext cx="5167184" cy="1325563"/>
          </a:xfrm>
        </p:spPr>
        <p:txBody>
          <a:bodyPr>
            <a:normAutofit/>
          </a:bodyPr>
          <a:lstStyle/>
          <a:p>
            <a:pPr rtl="0" eaLnBrk="1" fontAlgn="auto" latinLnBrk="0" hangingPunct="1"/>
            <a:r>
              <a:rPr lang="en-GB" sz="2800" b="1" i="0" spc="0" baseline="0" dirty="0">
                <a:ln>
                  <a:noFill/>
                </a:ln>
                <a:solidFill>
                  <a:srgbClr val="FFFFFF"/>
                </a:solidFill>
                <a:effectLst/>
                <a:latin typeface="Century Gothic" panose="020B0502020202020204" pitchFamily="34" charset="0"/>
                <a:ea typeface="+mn-ea"/>
                <a:cs typeface="+mn-cs"/>
              </a:rPr>
              <a:t>The verb ‘prendre’ – to take</a:t>
            </a:r>
            <a:endParaRPr lang="en-GB" sz="3600" dirty="0">
              <a:effectLst/>
            </a:endParaRPr>
          </a:p>
        </p:txBody>
      </p:sp>
      <p:sp>
        <p:nvSpPr>
          <p:cNvPr id="18" name="Rectangle 17">
            <a:extLst>
              <a:ext uri="{FF2B5EF4-FFF2-40B4-BE49-F238E27FC236}">
                <a16:creationId xmlns:a16="http://schemas.microsoft.com/office/drawing/2014/main" id="{8132F48A-915B-4E31-8C93-5D8BB29C529D}"/>
              </a:ext>
            </a:extLst>
          </p:cNvPr>
          <p:cNvSpPr/>
          <p:nvPr/>
        </p:nvSpPr>
        <p:spPr>
          <a:xfrm>
            <a:off x="275757" y="2135786"/>
            <a:ext cx="943078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The </a:t>
            </a:r>
            <a:r>
              <a:rPr kumimoji="0" lang="en-GB" sz="28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first</a:t>
            </a:r>
            <a:r>
              <a:rPr kumimoji="0" lang="en-GB" sz="28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and </a:t>
            </a:r>
            <a:r>
              <a:rPr kumimoji="0" lang="en-GB" sz="28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second person</a:t>
            </a:r>
            <a:r>
              <a:rPr kumimoji="0" lang="en-GB" sz="28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a:t>
            </a:r>
            <a:r>
              <a:rPr kumimoji="0" lang="en-GB" sz="28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singular</a:t>
            </a:r>
            <a:r>
              <a:rPr kumimoji="0" lang="en-GB" sz="28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forms just add </a:t>
            </a:r>
            <a:r>
              <a:rPr kumimoji="0" lang="en-GB" sz="2800" b="1" i="0" u="none" strike="noStrike" kern="1200" cap="none" spc="0" normalizeH="0" baseline="0" noProof="0" dirty="0">
                <a:ln>
                  <a:noFill/>
                </a:ln>
                <a:solidFill>
                  <a:srgbClr val="ED7D31"/>
                </a:solidFill>
                <a:effectLst/>
                <a:uLnTx/>
                <a:uFillTx/>
                <a:latin typeface="Century Gothic" panose="020B0502020202020204" pitchFamily="34" charset="0"/>
                <a:ea typeface="+mn-ea"/>
                <a:cs typeface="+mn-cs"/>
              </a:rPr>
              <a:t>-s</a:t>
            </a:r>
            <a:r>
              <a:rPr kumimoji="0" lang="en-GB" sz="2800" b="1"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a:t>
            </a:r>
          </a:p>
        </p:txBody>
      </p:sp>
      <p:grpSp>
        <p:nvGrpSpPr>
          <p:cNvPr id="14" name="Group 13">
            <a:extLst>
              <a:ext uri="{FF2B5EF4-FFF2-40B4-BE49-F238E27FC236}">
                <a16:creationId xmlns:a16="http://schemas.microsoft.com/office/drawing/2014/main" id="{A4A8D8C0-7FDE-4D1C-B713-0E9DDD691078}"/>
              </a:ext>
            </a:extLst>
          </p:cNvPr>
          <p:cNvGrpSpPr/>
          <p:nvPr/>
        </p:nvGrpSpPr>
        <p:grpSpPr>
          <a:xfrm>
            <a:off x="4456185" y="4414449"/>
            <a:ext cx="6712299" cy="1749344"/>
            <a:chOff x="4852731" y="4355451"/>
            <a:chExt cx="6712299" cy="1749344"/>
          </a:xfrm>
        </p:grpSpPr>
        <p:sp>
          <p:nvSpPr>
            <p:cNvPr id="3" name="Oval Callout 2"/>
            <p:cNvSpPr/>
            <p:nvPr/>
          </p:nvSpPr>
          <p:spPr>
            <a:xfrm>
              <a:off x="4852731" y="4355451"/>
              <a:ext cx="6712299" cy="1749344"/>
            </a:xfrm>
            <a:prstGeom prst="wedgeEllipseCallout">
              <a:avLst>
                <a:gd name="adj1" fmla="val -51592"/>
                <a:gd name="adj2" fmla="val -47466"/>
              </a:avLst>
            </a:prstGeom>
            <a:solidFill>
              <a:schemeClr val="accent1">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sp>
          <p:nvSpPr>
            <p:cNvPr id="20" name="TextBox 19"/>
            <p:cNvSpPr txBox="1"/>
            <p:nvPr/>
          </p:nvSpPr>
          <p:spPr>
            <a:xfrm>
              <a:off x="5240364" y="4707871"/>
              <a:ext cx="587828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t>These verb forms all sound the same!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t>The </a:t>
              </a:r>
              <a:r>
                <a:rPr kumimoji="0" lang="en-GB" sz="2400" b="1" i="0" u="none" strike="noStrike" kern="1200" cap="none" spc="0" normalizeH="0" baseline="0" noProof="0" dirty="0">
                  <a:ln>
                    <a:noFill/>
                  </a:ln>
                  <a:solidFill>
                    <a:prstClr val="white"/>
                  </a:solidFill>
                  <a:effectLst/>
                  <a:uLnTx/>
                  <a:uFillTx/>
                  <a:latin typeface="Century Gothic" panose="020F0302020204030204"/>
                  <a:ea typeface="+mn-ea"/>
                  <a:cs typeface="+mn-cs"/>
                </a:rPr>
                <a:t>–s </a:t>
              </a:r>
              <a: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t>on the </a:t>
              </a:r>
              <a:r>
                <a:rPr kumimoji="0" lang="en-GB" sz="2400" b="0" i="1" u="none" strike="noStrike" kern="1200" cap="none" spc="0" normalizeH="0" baseline="0" noProof="0" dirty="0">
                  <a:ln>
                    <a:noFill/>
                  </a:ln>
                  <a:solidFill>
                    <a:prstClr val="white"/>
                  </a:solidFill>
                  <a:effectLst/>
                  <a:uLnTx/>
                  <a:uFillTx/>
                  <a:latin typeface="Century Gothic" panose="020F0302020204030204"/>
                  <a:ea typeface="+mn-ea"/>
                  <a:cs typeface="+mn-cs"/>
                </a:rPr>
                <a:t>je</a:t>
              </a:r>
              <a: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t> and </a:t>
              </a:r>
              <a:r>
                <a:rPr kumimoji="0" lang="en-GB" sz="2400" b="0" i="1" u="none" strike="noStrike" kern="1200" cap="none" spc="0" normalizeH="0" baseline="0" noProof="0" dirty="0" err="1">
                  <a:ln>
                    <a:noFill/>
                  </a:ln>
                  <a:solidFill>
                    <a:prstClr val="white"/>
                  </a:solidFill>
                  <a:effectLst/>
                  <a:uLnTx/>
                  <a:uFillTx/>
                  <a:latin typeface="Century Gothic" panose="020F0302020204030204"/>
                  <a:ea typeface="+mn-ea"/>
                  <a:cs typeface="+mn-cs"/>
                </a:rPr>
                <a:t>tu</a:t>
              </a:r>
              <a:r>
                <a:rPr kumimoji="0" lang="en-GB" sz="2400" b="0" i="1" u="none" strike="noStrike" kern="1200" cap="none" spc="0" normalizeH="0" baseline="0" noProof="0" dirty="0">
                  <a:ln>
                    <a:noFill/>
                  </a:ln>
                  <a:solidFill>
                    <a:prstClr val="white"/>
                  </a:solidFill>
                  <a:effectLst/>
                  <a:uLnTx/>
                  <a:uFillTx/>
                  <a:latin typeface="Century Gothic" panose="020F0302020204030204"/>
                  <a:ea typeface="+mn-ea"/>
                  <a:cs typeface="+mn-cs"/>
                </a:rPr>
                <a:t> </a:t>
              </a:r>
              <a: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t>forms is a </a:t>
              </a:r>
              <a:b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br>
              <a:r>
                <a:rPr kumimoji="0" lang="en-GB" sz="2400" b="1" i="0" u="none" strike="noStrike" kern="1200" cap="none" spc="0" normalizeH="0" baseline="0" noProof="0" dirty="0">
                  <a:ln>
                    <a:noFill/>
                  </a:ln>
                  <a:solidFill>
                    <a:prstClr val="white"/>
                  </a:solidFill>
                  <a:effectLst/>
                  <a:uLnTx/>
                  <a:uFillTx/>
                  <a:latin typeface="Century Gothic" panose="020F0302020204030204"/>
                  <a:ea typeface="+mn-ea"/>
                  <a:cs typeface="+mn-cs"/>
                </a:rPr>
                <a:t>silent final consonant </a:t>
              </a:r>
              <a: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t>(SFC)</a:t>
              </a:r>
            </a:p>
          </p:txBody>
        </p:sp>
      </p:grpSp>
    </p:spTree>
    <p:extLst>
      <p:ext uri="{BB962C8B-B14F-4D97-AF65-F5344CB8AC3E}">
        <p14:creationId xmlns:p14="http://schemas.microsoft.com/office/powerpoint/2010/main" val="1251796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 calcmode="lin" valueType="num">
                                      <p:cBhvr additive="base">
                                        <p:cTn id="33" dur="500" fill="hold"/>
                                        <p:tgtEl>
                                          <p:spTgt spid="11"/>
                                        </p:tgtEl>
                                        <p:attrNameLst>
                                          <p:attrName>ppt_x</p:attrName>
                                        </p:attrNameLst>
                                      </p:cBhvr>
                                      <p:tavLst>
                                        <p:tav tm="0">
                                          <p:val>
                                            <p:strVal val="#ppt_x"/>
                                          </p:val>
                                        </p:tav>
                                        <p:tav tm="100000">
                                          <p:val>
                                            <p:strVal val="#ppt_x"/>
                                          </p:val>
                                        </p:tav>
                                      </p:tavLst>
                                    </p:anim>
                                    <p:anim calcmode="lin" valueType="num">
                                      <p:cBhvr additive="base">
                                        <p:cTn id="34" dur="500" fill="hold"/>
                                        <p:tgtEl>
                                          <p:spTgt spid="11"/>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p:bldP spid="11" grpId="0"/>
      <p:bldP spid="12" grpId="0" animBg="1"/>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pic>
        <p:nvPicPr>
          <p:cNvPr id="2" name="Picture 1" descr="background rectangle ">
            <a:extLst>
              <a:ext uri="{FF2B5EF4-FFF2-40B4-BE49-F238E27FC236}">
                <a16:creationId xmlns:a16="http://schemas.microsoft.com/office/drawing/2014/main" id="{30C7BAD3-E64C-4DA2-A293-193FDB2EF9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296864"/>
            <a:ext cx="6705601" cy="867128"/>
          </a:xfrm>
          <a:prstGeom prst="rect">
            <a:avLst/>
          </a:prstGeom>
        </p:spPr>
      </p:pic>
      <p:sp>
        <p:nvSpPr>
          <p:cNvPr id="4" name="Rectangle 3">
            <a:extLst>
              <a:ext uri="{FF2B5EF4-FFF2-40B4-BE49-F238E27FC236}">
                <a16:creationId xmlns:a16="http://schemas.microsoft.com/office/drawing/2014/main" id="{8132F48A-915B-4E31-8C93-5D8BB29C529D}"/>
              </a:ext>
            </a:extLst>
          </p:cNvPr>
          <p:cNvSpPr/>
          <p:nvPr/>
        </p:nvSpPr>
        <p:spPr>
          <a:xfrm>
            <a:off x="201526" y="1622427"/>
            <a:ext cx="8563563"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The pattern is the same for </a:t>
            </a:r>
            <a:r>
              <a:rPr kumimoji="0" lang="en-GB" sz="2800" b="1" i="1"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mn-cs"/>
              </a:rPr>
              <a:t>apprendre</a:t>
            </a:r>
            <a:r>
              <a:rPr kumimoji="0" lang="en-GB" sz="2800" b="1" i="1"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a:t>
            </a:r>
            <a:r>
              <a:rPr kumimoji="0" lang="en-GB" sz="28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(to learn):</a:t>
            </a:r>
          </a:p>
        </p:txBody>
      </p:sp>
      <p:sp>
        <p:nvSpPr>
          <p:cNvPr id="5" name="TextBox 4">
            <a:extLst>
              <a:ext uri="{FF2B5EF4-FFF2-40B4-BE49-F238E27FC236}">
                <a16:creationId xmlns:a16="http://schemas.microsoft.com/office/drawing/2014/main" id="{829ABE20-583E-4FFA-A34C-A512B8D2D5E2}"/>
              </a:ext>
            </a:extLst>
          </p:cNvPr>
          <p:cNvSpPr txBox="1"/>
          <p:nvPr/>
        </p:nvSpPr>
        <p:spPr>
          <a:xfrm>
            <a:off x="1309536" y="2700798"/>
            <a:ext cx="3346657" cy="830997"/>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a:ln>
                  <a:noFill/>
                </a:ln>
                <a:solidFill>
                  <a:srgbClr val="5B9BD5">
                    <a:lumMod val="50000"/>
                  </a:srgbClr>
                </a:solidFill>
                <a:effectLst/>
                <a:uLnTx/>
                <a:uFillTx/>
                <a:latin typeface="Century Gothic" panose="020B0502020202020204" pitchFamily="34" charset="0"/>
                <a:ea typeface="+mn-ea"/>
                <a:cs typeface="+mn-cs"/>
              </a:rPr>
              <a:t>j’apprend</a:t>
            </a:r>
            <a:r>
              <a:rPr kumimoji="0" lang="en-GB" sz="4800" b="1" i="0" u="none" strike="noStrike" kern="1200" cap="none" spc="0" normalizeH="0" baseline="0" noProof="0">
                <a:ln>
                  <a:noFill/>
                </a:ln>
                <a:solidFill>
                  <a:srgbClr val="ED7D31"/>
                </a:solidFill>
                <a:effectLst/>
                <a:uLnTx/>
                <a:uFillTx/>
                <a:latin typeface="Century Gothic" panose="020B0502020202020204" pitchFamily="34" charset="0"/>
                <a:ea typeface="+mn-ea"/>
                <a:cs typeface="+mn-cs"/>
              </a:rPr>
              <a:t>s</a:t>
            </a:r>
          </a:p>
        </p:txBody>
      </p:sp>
      <p:sp>
        <p:nvSpPr>
          <p:cNvPr id="6" name="TextBox 5">
            <a:extLst>
              <a:ext uri="{FF2B5EF4-FFF2-40B4-BE49-F238E27FC236}">
                <a16:creationId xmlns:a16="http://schemas.microsoft.com/office/drawing/2014/main" id="{9E0B19B6-3AF3-4C6B-BF9A-BFD1157B71F1}"/>
              </a:ext>
            </a:extLst>
          </p:cNvPr>
          <p:cNvSpPr txBox="1"/>
          <p:nvPr/>
        </p:nvSpPr>
        <p:spPr>
          <a:xfrm>
            <a:off x="4771652" y="2855966"/>
            <a:ext cx="6442802" cy="584775"/>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a:ln>
                  <a:noFill/>
                </a:ln>
                <a:solidFill>
                  <a:srgbClr val="5B9BD5">
                    <a:lumMod val="50000"/>
                  </a:srgbClr>
                </a:solidFill>
                <a:effectLst/>
                <a:uLnTx/>
                <a:uFillTx/>
                <a:latin typeface="Century Gothic" panose="020B0502020202020204" pitchFamily="34" charset="0"/>
                <a:ea typeface="+mn-ea"/>
                <a:cs typeface="+mn-cs"/>
              </a:rPr>
              <a:t>I learn / I am learning</a:t>
            </a:r>
          </a:p>
        </p:txBody>
      </p:sp>
      <p:sp>
        <p:nvSpPr>
          <p:cNvPr id="7" name="TextBox 6">
            <a:extLst>
              <a:ext uri="{FF2B5EF4-FFF2-40B4-BE49-F238E27FC236}">
                <a16:creationId xmlns:a16="http://schemas.microsoft.com/office/drawing/2014/main" id="{CBD7264A-35DF-4C40-9411-9E88464091E4}"/>
              </a:ext>
            </a:extLst>
          </p:cNvPr>
          <p:cNvSpPr txBox="1"/>
          <p:nvPr/>
        </p:nvSpPr>
        <p:spPr>
          <a:xfrm>
            <a:off x="767513" y="4386005"/>
            <a:ext cx="3688672" cy="830997"/>
          </a:xfrm>
          <a:prstGeom prst="rect">
            <a:avLst/>
          </a:prstGeom>
          <a:solidFill>
            <a:schemeClr val="bg1"/>
          </a:solid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err="1">
                <a:ln>
                  <a:noFill/>
                </a:ln>
                <a:solidFill>
                  <a:srgbClr val="5B9BD5">
                    <a:lumMod val="50000"/>
                  </a:srgbClr>
                </a:solidFill>
                <a:effectLst/>
                <a:uLnTx/>
                <a:uFillTx/>
                <a:latin typeface="Century Gothic" panose="020B0502020202020204" pitchFamily="34" charset="0"/>
                <a:ea typeface="+mn-ea"/>
                <a:cs typeface="+mn-cs"/>
              </a:rPr>
              <a:t>il</a:t>
            </a:r>
            <a:r>
              <a:rPr kumimoji="0" lang="en-GB" sz="4800" b="1" i="0" u="none" strike="noStrike" kern="1200" cap="none" spc="0" normalizeH="0" baseline="0" noProof="0">
                <a:ln>
                  <a:noFill/>
                </a:ln>
                <a:solidFill>
                  <a:srgbClr val="5B9BD5">
                    <a:lumMod val="50000"/>
                  </a:srgbClr>
                </a:solidFill>
                <a:effectLst/>
                <a:uLnTx/>
                <a:uFillTx/>
                <a:latin typeface="Century Gothic" panose="020B0502020202020204" pitchFamily="34" charset="0"/>
                <a:ea typeface="+mn-ea"/>
                <a:cs typeface="+mn-cs"/>
              </a:rPr>
              <a:t> apprend </a:t>
            </a:r>
          </a:p>
        </p:txBody>
      </p:sp>
      <p:sp>
        <p:nvSpPr>
          <p:cNvPr id="8" name="TextBox 7">
            <a:extLst>
              <a:ext uri="{FF2B5EF4-FFF2-40B4-BE49-F238E27FC236}">
                <a16:creationId xmlns:a16="http://schemas.microsoft.com/office/drawing/2014/main" id="{EA45B3FD-5539-4D9F-AF5F-438E11F004DA}"/>
              </a:ext>
            </a:extLst>
          </p:cNvPr>
          <p:cNvSpPr txBox="1"/>
          <p:nvPr/>
        </p:nvSpPr>
        <p:spPr>
          <a:xfrm>
            <a:off x="4852731" y="5217002"/>
            <a:ext cx="7088727" cy="584775"/>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a:ln>
                  <a:noFill/>
                </a:ln>
                <a:solidFill>
                  <a:srgbClr val="5B9BD5">
                    <a:lumMod val="50000"/>
                  </a:srgbClr>
                </a:solidFill>
                <a:effectLst/>
                <a:uLnTx/>
                <a:uFillTx/>
                <a:latin typeface="Century Gothic" panose="020B0502020202020204" pitchFamily="34" charset="0"/>
                <a:ea typeface="+mn-ea"/>
                <a:cs typeface="+mn-cs"/>
              </a:rPr>
              <a:t>she learns / she is learning</a:t>
            </a:r>
          </a:p>
        </p:txBody>
      </p:sp>
      <p:sp>
        <p:nvSpPr>
          <p:cNvPr id="9" name="TextBox 8">
            <a:extLst>
              <a:ext uri="{FF2B5EF4-FFF2-40B4-BE49-F238E27FC236}">
                <a16:creationId xmlns:a16="http://schemas.microsoft.com/office/drawing/2014/main" id="{877AE412-E859-4B58-9311-A8F4A4DC56FC}"/>
              </a:ext>
            </a:extLst>
          </p:cNvPr>
          <p:cNvSpPr txBox="1"/>
          <p:nvPr/>
        </p:nvSpPr>
        <p:spPr>
          <a:xfrm>
            <a:off x="4852731" y="4573229"/>
            <a:ext cx="6969961" cy="584775"/>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a:ln>
                  <a:noFill/>
                </a:ln>
                <a:solidFill>
                  <a:srgbClr val="5B9BD5">
                    <a:lumMod val="50000"/>
                  </a:srgbClr>
                </a:solidFill>
                <a:effectLst/>
                <a:uLnTx/>
                <a:uFillTx/>
                <a:latin typeface="Century Gothic" panose="020B0502020202020204" pitchFamily="34" charset="0"/>
                <a:ea typeface="+mn-ea"/>
                <a:cs typeface="+mn-cs"/>
              </a:rPr>
              <a:t>he learns / he is learning</a:t>
            </a:r>
          </a:p>
        </p:txBody>
      </p:sp>
      <p:sp>
        <p:nvSpPr>
          <p:cNvPr id="10" name="Rectangle 9">
            <a:extLst>
              <a:ext uri="{FF2B5EF4-FFF2-40B4-BE49-F238E27FC236}">
                <a16:creationId xmlns:a16="http://schemas.microsoft.com/office/drawing/2014/main" id="{618442BA-8AE7-4F81-8308-5BDF92A8A587}"/>
              </a:ext>
            </a:extLst>
          </p:cNvPr>
          <p:cNvSpPr/>
          <p:nvPr/>
        </p:nvSpPr>
        <p:spPr>
          <a:xfrm>
            <a:off x="454641" y="5034894"/>
            <a:ext cx="4028667" cy="830997"/>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err="1">
                <a:ln>
                  <a:noFill/>
                </a:ln>
                <a:solidFill>
                  <a:srgbClr val="5B9BD5">
                    <a:lumMod val="50000"/>
                  </a:srgbClr>
                </a:solidFill>
                <a:effectLst/>
                <a:uLnTx/>
                <a:uFillTx/>
                <a:latin typeface="Century Gothic" panose="020B0502020202020204" pitchFamily="34" charset="0"/>
                <a:ea typeface="+mn-ea"/>
                <a:cs typeface="+mn-cs"/>
              </a:rPr>
              <a:t>elle</a:t>
            </a:r>
            <a:r>
              <a:rPr kumimoji="0" lang="en-GB" sz="4800" b="1" i="0" u="none" strike="noStrike" kern="1200" cap="none" spc="0" normalizeH="0" baseline="0" noProof="0">
                <a:ln>
                  <a:noFill/>
                </a:ln>
                <a:solidFill>
                  <a:srgbClr val="5B9BD5">
                    <a:lumMod val="50000"/>
                  </a:srgbClr>
                </a:solidFill>
                <a:effectLst/>
                <a:uLnTx/>
                <a:uFillTx/>
                <a:latin typeface="Century Gothic" panose="020B0502020202020204" pitchFamily="34" charset="0"/>
                <a:ea typeface="+mn-ea"/>
                <a:cs typeface="+mn-cs"/>
              </a:rPr>
              <a:t> apprend</a:t>
            </a:r>
          </a:p>
        </p:txBody>
      </p:sp>
      <p:sp>
        <p:nvSpPr>
          <p:cNvPr id="11" name="TextBox 10">
            <a:extLst>
              <a:ext uri="{FF2B5EF4-FFF2-40B4-BE49-F238E27FC236}">
                <a16:creationId xmlns:a16="http://schemas.microsoft.com/office/drawing/2014/main" id="{51785505-E840-45D2-8EFC-A07818020BB4}"/>
              </a:ext>
            </a:extLst>
          </p:cNvPr>
          <p:cNvSpPr txBox="1"/>
          <p:nvPr/>
        </p:nvSpPr>
        <p:spPr>
          <a:xfrm>
            <a:off x="931797" y="3420543"/>
            <a:ext cx="388868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mn-cs"/>
              </a:rPr>
              <a:t>tu</a:t>
            </a:r>
            <a:r>
              <a:rPr kumimoji="0" lang="en-GB" sz="4800" b="1"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 </a:t>
            </a:r>
            <a:r>
              <a:rPr kumimoji="0" lang="en-GB" sz="4800" b="1"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mn-cs"/>
              </a:rPr>
              <a:t>apprend</a:t>
            </a:r>
            <a:r>
              <a:rPr kumimoji="0" lang="en-GB" sz="4800" b="1" i="0" u="none" strike="noStrike" kern="1200" cap="none" spc="0" normalizeH="0" baseline="0" noProof="0" dirty="0" err="1">
                <a:ln>
                  <a:noFill/>
                </a:ln>
                <a:solidFill>
                  <a:srgbClr val="ED7D31"/>
                </a:solidFill>
                <a:effectLst/>
                <a:uLnTx/>
                <a:uFillTx/>
                <a:latin typeface="Century Gothic" panose="020B0502020202020204" pitchFamily="34" charset="0"/>
                <a:ea typeface="+mn-ea"/>
                <a:cs typeface="+mn-cs"/>
              </a:rPr>
              <a:t>s</a:t>
            </a:r>
            <a:endParaRPr kumimoji="0" lang="en-GB" sz="4800" b="1" i="0" u="none" strike="noStrike" kern="1200" cap="none" spc="0" normalizeH="0" baseline="0" noProof="0" dirty="0">
              <a:ln>
                <a:noFill/>
              </a:ln>
              <a:solidFill>
                <a:srgbClr val="ED7D31"/>
              </a:solidFill>
              <a:effectLst/>
              <a:uLnTx/>
              <a:uFillTx/>
              <a:latin typeface="Century Gothic" panose="020B0502020202020204" pitchFamily="34" charset="0"/>
              <a:ea typeface="+mn-ea"/>
              <a:cs typeface="+mn-cs"/>
            </a:endParaRPr>
          </a:p>
        </p:txBody>
      </p:sp>
      <p:sp>
        <p:nvSpPr>
          <p:cNvPr id="12" name="TextBox 11">
            <a:extLst>
              <a:ext uri="{FF2B5EF4-FFF2-40B4-BE49-F238E27FC236}">
                <a16:creationId xmlns:a16="http://schemas.microsoft.com/office/drawing/2014/main" id="{5C2CD311-430F-47DC-AB63-9F70C17F3870}"/>
              </a:ext>
            </a:extLst>
          </p:cNvPr>
          <p:cNvSpPr txBox="1"/>
          <p:nvPr/>
        </p:nvSpPr>
        <p:spPr>
          <a:xfrm>
            <a:off x="4771652" y="3574046"/>
            <a:ext cx="6730613" cy="584775"/>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you </a:t>
            </a:r>
            <a:r>
              <a:rPr kumimoji="0" lang="en-GB" sz="3200" b="0" i="0" u="none" strike="noStrike" kern="1200" cap="none" spc="0" normalizeH="0" baseline="0" noProof="0">
                <a:ln>
                  <a:noFill/>
                </a:ln>
                <a:solidFill>
                  <a:srgbClr val="5B9BD5">
                    <a:lumMod val="50000"/>
                  </a:srgbClr>
                </a:solidFill>
                <a:effectLst/>
                <a:uLnTx/>
                <a:uFillTx/>
                <a:latin typeface="Century Gothic" panose="020B0502020202020204" pitchFamily="34" charset="0"/>
                <a:ea typeface="+mn-ea"/>
                <a:cs typeface="+mn-cs"/>
              </a:rPr>
              <a:t>learn</a:t>
            </a:r>
            <a:r>
              <a:rPr kumimoji="0" lang="en-GB" sz="32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 / y</a:t>
            </a:r>
            <a:r>
              <a:rPr kumimoji="0" lang="en-GB" sz="3200" b="0" i="0" u="none" strike="noStrike" kern="1200" cap="none" spc="0" normalizeH="0" baseline="0" noProof="0" err="1">
                <a:ln>
                  <a:noFill/>
                </a:ln>
                <a:solidFill>
                  <a:srgbClr val="4472C4">
                    <a:lumMod val="50000"/>
                  </a:srgbClr>
                </a:solidFill>
                <a:effectLst/>
                <a:uLnTx/>
                <a:uFillTx/>
                <a:latin typeface="Century Gothic" panose="020B0502020202020204" pitchFamily="34" charset="0"/>
                <a:ea typeface="+mn-ea"/>
                <a:cs typeface="+mn-cs"/>
              </a:rPr>
              <a:t>ou</a:t>
            </a:r>
            <a:r>
              <a:rPr kumimoji="0" lang="en-GB" sz="32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 are </a:t>
            </a:r>
            <a:r>
              <a:rPr kumimoji="0" lang="en-GB" sz="3200" b="0" i="0" u="none" strike="noStrike" kern="1200" cap="none" spc="0" normalizeH="0" baseline="0" noProof="0">
                <a:ln>
                  <a:noFill/>
                </a:ln>
                <a:solidFill>
                  <a:srgbClr val="5B9BD5">
                    <a:lumMod val="50000"/>
                  </a:srgbClr>
                </a:solidFill>
                <a:effectLst/>
                <a:uLnTx/>
                <a:uFillTx/>
                <a:latin typeface="Century Gothic" panose="020B0502020202020204" pitchFamily="34" charset="0"/>
                <a:ea typeface="+mn-ea"/>
                <a:cs typeface="+mn-cs"/>
              </a:rPr>
              <a:t>learnin</a:t>
            </a:r>
            <a:r>
              <a:rPr kumimoji="0" lang="en-GB" sz="32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g</a:t>
            </a:r>
          </a:p>
        </p:txBody>
      </p:sp>
      <p:sp>
        <p:nvSpPr>
          <p:cNvPr id="13" name="Rounded Rectangle 46">
            <a:extLst>
              <a:ext uri="{FF2B5EF4-FFF2-40B4-BE49-F238E27FC236}">
                <a16:creationId xmlns:a16="http://schemas.microsoft.com/office/drawing/2014/main" id="{CBE14D19-A974-4F42-B0C5-30CC11627200}"/>
              </a:ext>
            </a:extLst>
          </p:cNvPr>
          <p:cNvSpPr/>
          <p:nvPr/>
        </p:nvSpPr>
        <p:spPr>
          <a:xfrm>
            <a:off x="9076766" y="177535"/>
            <a:ext cx="2864692" cy="461200"/>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r>
              <a:rPr kumimoji="0" lang="en-GB" sz="2000" b="1" i="0" u="none" strike="noStrike" kern="1200" cap="none" spc="0" normalizeH="0" baseline="0" noProof="0" err="1">
                <a:ln>
                  <a:noFill/>
                </a:ln>
                <a:solidFill>
                  <a:prstClr val="white"/>
                </a:solidFill>
                <a:effectLst/>
                <a:uLnTx/>
                <a:uFillTx/>
                <a:latin typeface="Century Gothic" panose="020B0502020202020204" pitchFamily="34" charset="0"/>
                <a:ea typeface="+mn-ea"/>
                <a:cs typeface="+mn-cs"/>
                <a:sym typeface="Arial"/>
              </a:rPr>
              <a:t>grammaire</a:t>
            </a:r>
            <a:endParaRPr kumimoji="0" lang="en-GB" sz="2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sym typeface="Arial"/>
            </a:endParaRPr>
          </a:p>
        </p:txBody>
      </p:sp>
      <p:sp>
        <p:nvSpPr>
          <p:cNvPr id="16" name="Title 15"/>
          <p:cNvSpPr>
            <a:spLocks noGrp="1"/>
          </p:cNvSpPr>
          <p:nvPr>
            <p:ph type="title"/>
          </p:nvPr>
        </p:nvSpPr>
        <p:spPr>
          <a:xfrm>
            <a:off x="161484" y="23491"/>
            <a:ext cx="5639875" cy="1325563"/>
          </a:xfrm>
        </p:spPr>
        <p:txBody>
          <a:bodyPr>
            <a:normAutofit/>
          </a:bodyPr>
          <a:lstStyle/>
          <a:p>
            <a:pPr rtl="0" eaLnBrk="1" fontAlgn="auto" latinLnBrk="0" hangingPunct="1"/>
            <a:r>
              <a:rPr lang="en-GB" sz="2800" b="1" i="0" spc="0" baseline="0">
                <a:ln>
                  <a:noFill/>
                </a:ln>
                <a:solidFill>
                  <a:srgbClr val="FFFFFF"/>
                </a:solidFill>
                <a:effectLst/>
                <a:latin typeface="Century Gothic" panose="020B0502020202020204" pitchFamily="34" charset="0"/>
                <a:ea typeface="+mn-ea"/>
                <a:cs typeface="+mn-cs"/>
              </a:rPr>
              <a:t>The verb ‘apprendre’ – to learn</a:t>
            </a:r>
            <a:endParaRPr lang="en-GB" sz="3600">
              <a:effectLst/>
            </a:endParaRPr>
          </a:p>
        </p:txBody>
      </p:sp>
      <p:sp>
        <p:nvSpPr>
          <p:cNvPr id="15" name="Oval Callout 14"/>
          <p:cNvSpPr/>
          <p:nvPr/>
        </p:nvSpPr>
        <p:spPr>
          <a:xfrm>
            <a:off x="4656193" y="4251649"/>
            <a:ext cx="6712299" cy="1749344"/>
          </a:xfrm>
          <a:prstGeom prst="wedgeEllipseCallout">
            <a:avLst>
              <a:gd name="adj1" fmla="val -49862"/>
              <a:gd name="adj2" fmla="val -57422"/>
            </a:avLst>
          </a:prstGeom>
          <a:solidFill>
            <a:schemeClr val="accent1">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7" name="TextBox 16"/>
          <p:cNvSpPr txBox="1"/>
          <p:nvPr/>
        </p:nvSpPr>
        <p:spPr>
          <a:xfrm>
            <a:off x="5073199" y="4557839"/>
            <a:ext cx="587828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t>These verb forms all sound the same!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t>The </a:t>
            </a:r>
            <a:r>
              <a:rPr kumimoji="0" lang="en-GB" sz="2400" b="1" i="0" u="none" strike="noStrike" kern="1200" cap="none" spc="0" normalizeH="0" baseline="0" noProof="0" dirty="0">
                <a:ln>
                  <a:noFill/>
                </a:ln>
                <a:solidFill>
                  <a:prstClr val="white"/>
                </a:solidFill>
                <a:effectLst/>
                <a:uLnTx/>
                <a:uFillTx/>
                <a:latin typeface="Century Gothic" panose="020F0302020204030204"/>
                <a:ea typeface="+mn-ea"/>
                <a:cs typeface="+mn-cs"/>
              </a:rPr>
              <a:t>–s </a:t>
            </a:r>
            <a: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t>on the </a:t>
            </a:r>
            <a:r>
              <a:rPr kumimoji="0" lang="en-GB" sz="2400" b="1" i="1" u="none" strike="noStrike" kern="1200" cap="none" spc="0" normalizeH="0" baseline="0" noProof="0" dirty="0">
                <a:ln>
                  <a:noFill/>
                </a:ln>
                <a:solidFill>
                  <a:prstClr val="white"/>
                </a:solidFill>
                <a:effectLst/>
                <a:uLnTx/>
                <a:uFillTx/>
                <a:latin typeface="Century Gothic" panose="020F0302020204030204"/>
                <a:ea typeface="+mn-ea"/>
                <a:cs typeface="+mn-cs"/>
              </a:rPr>
              <a:t>je</a:t>
            </a:r>
            <a: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t> and </a:t>
            </a:r>
            <a:r>
              <a:rPr kumimoji="0" lang="en-GB" sz="2400" b="1" i="1" u="none" strike="noStrike" kern="1200" cap="none" spc="0" normalizeH="0" baseline="0" noProof="0" dirty="0" err="1">
                <a:ln>
                  <a:noFill/>
                </a:ln>
                <a:solidFill>
                  <a:prstClr val="white"/>
                </a:solidFill>
                <a:effectLst/>
                <a:uLnTx/>
                <a:uFillTx/>
                <a:latin typeface="Century Gothic" panose="020F0302020204030204"/>
                <a:ea typeface="+mn-ea"/>
                <a:cs typeface="+mn-cs"/>
              </a:rPr>
              <a:t>tu</a:t>
            </a:r>
            <a:r>
              <a:rPr kumimoji="0" lang="en-GB" sz="2400" b="0" i="1" u="none" strike="noStrike" kern="1200" cap="none" spc="0" normalizeH="0" baseline="0" noProof="0" dirty="0">
                <a:ln>
                  <a:noFill/>
                </a:ln>
                <a:solidFill>
                  <a:prstClr val="white"/>
                </a:solidFill>
                <a:effectLst/>
                <a:uLnTx/>
                <a:uFillTx/>
                <a:latin typeface="Century Gothic" panose="020F0302020204030204"/>
                <a:ea typeface="+mn-ea"/>
                <a:cs typeface="+mn-cs"/>
              </a:rPr>
              <a:t> </a:t>
            </a:r>
            <a: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t>forms is a </a:t>
            </a:r>
            <a:b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br>
            <a:r>
              <a:rPr kumimoji="0" lang="en-GB" sz="2400" b="1" i="0" u="none" strike="noStrike" kern="1200" cap="none" spc="0" normalizeH="0" baseline="0" noProof="0" dirty="0">
                <a:ln>
                  <a:noFill/>
                </a:ln>
                <a:solidFill>
                  <a:prstClr val="white"/>
                </a:solidFill>
                <a:effectLst/>
                <a:uLnTx/>
                <a:uFillTx/>
                <a:latin typeface="Century Gothic" panose="020F0302020204030204"/>
                <a:ea typeface="+mn-ea"/>
                <a:cs typeface="+mn-cs"/>
              </a:rPr>
              <a:t>silent final consonant </a:t>
            </a:r>
            <a: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t>(SFC)</a:t>
            </a:r>
          </a:p>
        </p:txBody>
      </p:sp>
      <p:sp>
        <p:nvSpPr>
          <p:cNvPr id="19" name="Oval Callout 18"/>
          <p:cNvSpPr/>
          <p:nvPr/>
        </p:nvSpPr>
        <p:spPr>
          <a:xfrm>
            <a:off x="3470904" y="1099663"/>
            <a:ext cx="4046275" cy="1925139"/>
          </a:xfrm>
          <a:prstGeom prst="wedgeEllipseCallout">
            <a:avLst>
              <a:gd name="adj1" fmla="val -89955"/>
              <a:gd name="adj2" fmla="val 40578"/>
            </a:avLst>
          </a:prstGeom>
          <a:solidFill>
            <a:schemeClr val="accent1">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20" name="TextBox 19"/>
          <p:cNvSpPr txBox="1"/>
          <p:nvPr/>
        </p:nvSpPr>
        <p:spPr>
          <a:xfrm>
            <a:off x="2585851" y="1439324"/>
            <a:ext cx="6021357"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t>Before the </a:t>
            </a:r>
            <a:r>
              <a:rPr kumimoji="0" lang="en-GB" sz="2400" b="1" i="0" u="none" strike="noStrike" kern="1200" cap="none" spc="0" normalizeH="0" baseline="0" noProof="0" dirty="0">
                <a:ln>
                  <a:noFill/>
                </a:ln>
                <a:solidFill>
                  <a:prstClr val="white"/>
                </a:solidFill>
                <a:effectLst/>
                <a:uLnTx/>
                <a:uFillTx/>
                <a:latin typeface="Century Gothic" panose="020F0302020204030204"/>
                <a:ea typeface="+mn-ea"/>
                <a:cs typeface="+mn-cs"/>
              </a:rPr>
              <a:t>vowel</a:t>
            </a:r>
            <a: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t> (</a:t>
            </a:r>
            <a:r>
              <a:rPr kumimoji="0" lang="en-GB" sz="2400" b="1" i="0" u="none" strike="noStrike" kern="1200" cap="none" spc="0" normalizeH="0" baseline="0" noProof="0" dirty="0">
                <a:ln>
                  <a:noFill/>
                </a:ln>
                <a:solidFill>
                  <a:prstClr val="white"/>
                </a:solidFill>
                <a:effectLst/>
                <a:uLnTx/>
                <a:uFillTx/>
                <a:latin typeface="Century Gothic" panose="020F0302020204030204"/>
                <a:ea typeface="+mn-ea"/>
                <a:cs typeface="+mn-cs"/>
              </a:rPr>
              <a:t>a</a:t>
            </a:r>
            <a: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t>), </a:t>
            </a:r>
            <a:b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br>
            <a:r>
              <a:rPr kumimoji="0" lang="en-GB" sz="2400" b="1" i="1" u="none" strike="noStrike" kern="1200" cap="none" spc="0" normalizeH="0" baseline="0" noProof="0" dirty="0">
                <a:ln>
                  <a:noFill/>
                </a:ln>
                <a:solidFill>
                  <a:prstClr val="white"/>
                </a:solidFill>
                <a:effectLst/>
                <a:uLnTx/>
                <a:uFillTx/>
                <a:latin typeface="Century Gothic" panose="020F0302020204030204"/>
                <a:ea typeface="+mn-ea"/>
                <a:cs typeface="+mn-cs"/>
              </a:rPr>
              <a:t>je</a:t>
            </a:r>
            <a: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t> becomes</a:t>
            </a:r>
            <a:r>
              <a:rPr kumimoji="0" lang="en-GB" sz="2400" b="0" i="1" u="none" strike="noStrike" kern="1200" cap="none" spc="0" normalizeH="0" baseline="0" noProof="0" dirty="0">
                <a:ln>
                  <a:noFill/>
                </a:ln>
                <a:solidFill>
                  <a:prstClr val="white"/>
                </a:solidFill>
                <a:effectLst/>
                <a:uLnTx/>
                <a:uFillTx/>
                <a:latin typeface="Century Gothic" panose="020F0302020204030204"/>
                <a:ea typeface="+mn-ea"/>
                <a:cs typeface="+mn-cs"/>
              </a:rPr>
              <a:t> </a:t>
            </a:r>
            <a:r>
              <a:rPr kumimoji="0" lang="en-GB" sz="2400" b="1" i="1" u="none" strike="noStrike" kern="1200" cap="none" spc="0" normalizeH="0" baseline="0" noProof="0" dirty="0">
                <a:ln>
                  <a:noFill/>
                </a:ln>
                <a:solidFill>
                  <a:prstClr val="white"/>
                </a:solidFill>
                <a:effectLst/>
                <a:uLnTx/>
                <a:uFillTx/>
                <a:latin typeface="Century Gothic" panose="020F0302020204030204"/>
                <a:ea typeface="+mn-ea"/>
                <a:cs typeface="+mn-cs"/>
              </a:rPr>
              <a:t>j’</a:t>
            </a:r>
            <a:r>
              <a:rPr kumimoji="0" lang="en-GB" sz="2400" b="0" i="1" u="none" strike="noStrike" kern="1200" cap="none" spc="0" normalizeH="0" baseline="0" noProof="0" dirty="0">
                <a:ln>
                  <a:noFill/>
                </a:ln>
                <a:solidFill>
                  <a:prstClr val="white"/>
                </a:solidFill>
                <a:effectLst/>
                <a:uLnTx/>
                <a:uFillTx/>
                <a:latin typeface="Century Gothic" panose="020F03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t>(like in ‘</a:t>
            </a:r>
            <a:r>
              <a:rPr kumimoji="0" lang="en-GB" sz="2400" b="0" i="0" u="none" strike="noStrike" kern="1200" cap="none" spc="0" normalizeH="0" baseline="0" noProof="0" dirty="0" err="1">
                <a:ln>
                  <a:noFill/>
                </a:ln>
                <a:solidFill>
                  <a:prstClr val="white"/>
                </a:solidFill>
                <a:effectLst/>
                <a:uLnTx/>
                <a:uFillTx/>
                <a:latin typeface="Century Gothic" panose="020F0302020204030204"/>
                <a:ea typeface="+mn-ea"/>
                <a:cs typeface="+mn-cs"/>
              </a:rPr>
              <a:t>j’aime</a:t>
            </a:r>
            <a: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t>’)</a:t>
            </a:r>
            <a:endParaRPr kumimoji="0" lang="en-GB" sz="2400" b="1" i="1" u="none" strike="noStrike" kern="1200" cap="none" spc="0" normalizeH="0" baseline="0" noProof="0" dirty="0">
              <a:ln>
                <a:noFill/>
              </a:ln>
              <a:solidFill>
                <a:prstClr val="white"/>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3609673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p:bldP spid="11" grpId="0"/>
      <p:bldP spid="12" grpId="0" animBg="1"/>
      <p:bldP spid="15" grpId="0" animBg="1"/>
      <p:bldP spid="17" grpId="0"/>
      <p:bldP spid="19" grpId="0" animBg="1"/>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pic>
        <p:nvPicPr>
          <p:cNvPr id="2" name="Picture 1" descr="background rectangle ">
            <a:extLst>
              <a:ext uri="{FF2B5EF4-FFF2-40B4-BE49-F238E27FC236}">
                <a16:creationId xmlns:a16="http://schemas.microsoft.com/office/drawing/2014/main" id="{30C7BAD3-E64C-4DA2-A293-193FDB2EF9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296864"/>
            <a:ext cx="6705601" cy="867128"/>
          </a:xfrm>
          <a:prstGeom prst="rect">
            <a:avLst/>
          </a:prstGeom>
        </p:spPr>
      </p:pic>
      <p:sp>
        <p:nvSpPr>
          <p:cNvPr id="4" name="Rectangle 3">
            <a:extLst>
              <a:ext uri="{FF2B5EF4-FFF2-40B4-BE49-F238E27FC236}">
                <a16:creationId xmlns:a16="http://schemas.microsoft.com/office/drawing/2014/main" id="{8132F48A-915B-4E31-8C93-5D8BB29C529D}"/>
              </a:ext>
            </a:extLst>
          </p:cNvPr>
          <p:cNvSpPr/>
          <p:nvPr/>
        </p:nvSpPr>
        <p:spPr>
          <a:xfrm>
            <a:off x="370668" y="1622427"/>
            <a:ext cx="7853432"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and also for </a:t>
            </a:r>
            <a:r>
              <a:rPr kumimoji="0" lang="en-GB" sz="2800" b="1" i="1"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mn-cs"/>
              </a:rPr>
              <a:t>comprendre</a:t>
            </a:r>
            <a:r>
              <a:rPr kumimoji="0" lang="en-GB" sz="2800" b="1" i="1"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a:t>
            </a:r>
            <a:r>
              <a:rPr kumimoji="0" lang="en-GB" sz="28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(to understand):</a:t>
            </a:r>
          </a:p>
        </p:txBody>
      </p:sp>
      <p:sp>
        <p:nvSpPr>
          <p:cNvPr id="5" name="TextBox 4">
            <a:extLst>
              <a:ext uri="{FF2B5EF4-FFF2-40B4-BE49-F238E27FC236}">
                <a16:creationId xmlns:a16="http://schemas.microsoft.com/office/drawing/2014/main" id="{829ABE20-583E-4FFA-A34C-A512B8D2D5E2}"/>
              </a:ext>
            </a:extLst>
          </p:cNvPr>
          <p:cNvSpPr txBox="1"/>
          <p:nvPr/>
        </p:nvSpPr>
        <p:spPr>
          <a:xfrm>
            <a:off x="370668" y="2650428"/>
            <a:ext cx="4309258" cy="830997"/>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je </a:t>
            </a:r>
            <a:r>
              <a:rPr kumimoji="0" lang="en-GB" sz="4800" b="1"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mn-cs"/>
              </a:rPr>
              <a:t>comprend</a:t>
            </a:r>
            <a:r>
              <a:rPr kumimoji="0" lang="en-GB" sz="4800" b="1" i="0" u="none" strike="noStrike" kern="1200" cap="none" spc="0" normalizeH="0" baseline="0" noProof="0" dirty="0" err="1">
                <a:ln>
                  <a:noFill/>
                </a:ln>
                <a:solidFill>
                  <a:srgbClr val="ED7D31"/>
                </a:solidFill>
                <a:effectLst/>
                <a:uLnTx/>
                <a:uFillTx/>
                <a:latin typeface="Century Gothic" panose="020B0502020202020204" pitchFamily="34" charset="0"/>
                <a:ea typeface="+mn-ea"/>
                <a:cs typeface="+mn-cs"/>
              </a:rPr>
              <a:t>s</a:t>
            </a:r>
            <a:endParaRPr kumimoji="0" lang="en-GB" sz="4800" b="1" i="0" u="none" strike="noStrike" kern="1200" cap="none" spc="0" normalizeH="0" baseline="0" noProof="0" dirty="0">
              <a:ln>
                <a:noFill/>
              </a:ln>
              <a:solidFill>
                <a:srgbClr val="ED7D31"/>
              </a:solidFill>
              <a:effectLst/>
              <a:uLnTx/>
              <a:uFillTx/>
              <a:latin typeface="Century Gothic" panose="020B0502020202020204" pitchFamily="34" charset="0"/>
              <a:ea typeface="+mn-ea"/>
              <a:cs typeface="+mn-cs"/>
            </a:endParaRPr>
          </a:p>
        </p:txBody>
      </p:sp>
      <p:sp>
        <p:nvSpPr>
          <p:cNvPr id="6" name="TextBox 5">
            <a:extLst>
              <a:ext uri="{FF2B5EF4-FFF2-40B4-BE49-F238E27FC236}">
                <a16:creationId xmlns:a16="http://schemas.microsoft.com/office/drawing/2014/main" id="{9E0B19B6-3AF3-4C6B-BF9A-BFD1157B71F1}"/>
              </a:ext>
            </a:extLst>
          </p:cNvPr>
          <p:cNvSpPr txBox="1"/>
          <p:nvPr/>
        </p:nvSpPr>
        <p:spPr>
          <a:xfrm>
            <a:off x="4768662" y="2857879"/>
            <a:ext cx="7051040" cy="523220"/>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a:ln>
                  <a:noFill/>
                </a:ln>
                <a:solidFill>
                  <a:srgbClr val="5B9BD5">
                    <a:lumMod val="50000"/>
                  </a:srgbClr>
                </a:solidFill>
                <a:effectLst/>
                <a:uLnTx/>
                <a:uFillTx/>
                <a:latin typeface="Century Gothic" panose="020B0502020202020204" pitchFamily="34" charset="0"/>
                <a:ea typeface="+mn-ea"/>
                <a:cs typeface="+mn-cs"/>
              </a:rPr>
              <a:t>I understand / I am understanding</a:t>
            </a:r>
          </a:p>
        </p:txBody>
      </p:sp>
      <p:sp>
        <p:nvSpPr>
          <p:cNvPr id="7" name="TextBox 6">
            <a:extLst>
              <a:ext uri="{FF2B5EF4-FFF2-40B4-BE49-F238E27FC236}">
                <a16:creationId xmlns:a16="http://schemas.microsoft.com/office/drawing/2014/main" id="{CBD7264A-35DF-4C40-9411-9E88464091E4}"/>
              </a:ext>
            </a:extLst>
          </p:cNvPr>
          <p:cNvSpPr txBox="1"/>
          <p:nvPr/>
        </p:nvSpPr>
        <p:spPr>
          <a:xfrm>
            <a:off x="573407" y="4345856"/>
            <a:ext cx="4001544" cy="830997"/>
          </a:xfrm>
          <a:prstGeom prst="rect">
            <a:avLst/>
          </a:prstGeom>
          <a:solidFill>
            <a:schemeClr val="bg1"/>
          </a:solid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err="1">
                <a:ln>
                  <a:noFill/>
                </a:ln>
                <a:solidFill>
                  <a:srgbClr val="5B9BD5">
                    <a:lumMod val="50000"/>
                  </a:srgbClr>
                </a:solidFill>
                <a:effectLst/>
                <a:uLnTx/>
                <a:uFillTx/>
                <a:latin typeface="Century Gothic" panose="020B0502020202020204" pitchFamily="34" charset="0"/>
                <a:ea typeface="+mn-ea"/>
                <a:cs typeface="+mn-cs"/>
              </a:rPr>
              <a:t>il</a:t>
            </a:r>
            <a:r>
              <a:rPr kumimoji="0" lang="en-GB" sz="4800" b="1" i="0" u="none" strike="noStrike" kern="1200" cap="none" spc="0" normalizeH="0" baseline="0" noProof="0">
                <a:ln>
                  <a:noFill/>
                </a:ln>
                <a:solidFill>
                  <a:srgbClr val="5B9BD5">
                    <a:lumMod val="50000"/>
                  </a:srgbClr>
                </a:solidFill>
                <a:effectLst/>
                <a:uLnTx/>
                <a:uFillTx/>
                <a:latin typeface="Century Gothic" panose="020B0502020202020204" pitchFamily="34" charset="0"/>
                <a:ea typeface="+mn-ea"/>
                <a:cs typeface="+mn-cs"/>
              </a:rPr>
              <a:t> comprend </a:t>
            </a:r>
          </a:p>
        </p:txBody>
      </p:sp>
      <p:sp>
        <p:nvSpPr>
          <p:cNvPr id="8" name="TextBox 7">
            <a:extLst>
              <a:ext uri="{FF2B5EF4-FFF2-40B4-BE49-F238E27FC236}">
                <a16:creationId xmlns:a16="http://schemas.microsoft.com/office/drawing/2014/main" id="{EA45B3FD-5539-4D9F-AF5F-438E11F004DA}"/>
              </a:ext>
            </a:extLst>
          </p:cNvPr>
          <p:cNvSpPr txBox="1"/>
          <p:nvPr/>
        </p:nvSpPr>
        <p:spPr>
          <a:xfrm>
            <a:off x="4784645" y="5148633"/>
            <a:ext cx="6969961" cy="523220"/>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a:ln>
                  <a:noFill/>
                </a:ln>
                <a:solidFill>
                  <a:srgbClr val="5B9BD5">
                    <a:lumMod val="50000"/>
                  </a:srgbClr>
                </a:solidFill>
                <a:effectLst/>
                <a:uLnTx/>
                <a:uFillTx/>
                <a:latin typeface="Century Gothic" panose="020B0502020202020204" pitchFamily="34" charset="0"/>
                <a:ea typeface="+mn-ea"/>
                <a:cs typeface="+mn-cs"/>
              </a:rPr>
              <a:t>she understands / she is understanding</a:t>
            </a:r>
          </a:p>
        </p:txBody>
      </p:sp>
      <p:sp>
        <p:nvSpPr>
          <p:cNvPr id="9" name="TextBox 8">
            <a:extLst>
              <a:ext uri="{FF2B5EF4-FFF2-40B4-BE49-F238E27FC236}">
                <a16:creationId xmlns:a16="http://schemas.microsoft.com/office/drawing/2014/main" id="{877AE412-E859-4B58-9311-A8F4A4DC56FC}"/>
              </a:ext>
            </a:extLst>
          </p:cNvPr>
          <p:cNvSpPr txBox="1"/>
          <p:nvPr/>
        </p:nvSpPr>
        <p:spPr>
          <a:xfrm>
            <a:off x="4768662" y="4543459"/>
            <a:ext cx="6736242" cy="523220"/>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a:ln>
                  <a:noFill/>
                </a:ln>
                <a:solidFill>
                  <a:srgbClr val="5B9BD5">
                    <a:lumMod val="50000"/>
                  </a:srgbClr>
                </a:solidFill>
                <a:effectLst/>
                <a:uLnTx/>
                <a:uFillTx/>
                <a:latin typeface="Century Gothic" panose="020B0502020202020204" pitchFamily="34" charset="0"/>
                <a:ea typeface="+mn-ea"/>
                <a:cs typeface="+mn-cs"/>
              </a:rPr>
              <a:t>he understands / he is understanding</a:t>
            </a:r>
          </a:p>
        </p:txBody>
      </p:sp>
      <p:sp>
        <p:nvSpPr>
          <p:cNvPr id="10" name="Rectangle 9">
            <a:extLst>
              <a:ext uri="{FF2B5EF4-FFF2-40B4-BE49-F238E27FC236}">
                <a16:creationId xmlns:a16="http://schemas.microsoft.com/office/drawing/2014/main" id="{618442BA-8AE7-4F81-8308-5BDF92A8A587}"/>
              </a:ext>
            </a:extLst>
          </p:cNvPr>
          <p:cNvSpPr/>
          <p:nvPr/>
        </p:nvSpPr>
        <p:spPr>
          <a:xfrm>
            <a:off x="20371" y="4994745"/>
            <a:ext cx="4581703" cy="830997"/>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err="1">
                <a:ln>
                  <a:noFill/>
                </a:ln>
                <a:solidFill>
                  <a:srgbClr val="5B9BD5">
                    <a:lumMod val="50000"/>
                  </a:srgbClr>
                </a:solidFill>
                <a:effectLst/>
                <a:uLnTx/>
                <a:uFillTx/>
                <a:latin typeface="Century Gothic" panose="020B0502020202020204" pitchFamily="34" charset="0"/>
                <a:ea typeface="+mn-ea"/>
                <a:cs typeface="+mn-cs"/>
              </a:rPr>
              <a:t>elle</a:t>
            </a:r>
            <a:r>
              <a:rPr kumimoji="0" lang="en-GB" sz="4800" b="1" i="0" u="none" strike="noStrike" kern="1200" cap="none" spc="0" normalizeH="0" baseline="0" noProof="0">
                <a:ln>
                  <a:noFill/>
                </a:ln>
                <a:solidFill>
                  <a:srgbClr val="5B9BD5">
                    <a:lumMod val="50000"/>
                  </a:srgbClr>
                </a:solidFill>
                <a:effectLst/>
                <a:uLnTx/>
                <a:uFillTx/>
                <a:latin typeface="Century Gothic" panose="020B0502020202020204" pitchFamily="34" charset="0"/>
                <a:ea typeface="+mn-ea"/>
                <a:cs typeface="+mn-cs"/>
              </a:rPr>
              <a:t> comprend</a:t>
            </a:r>
          </a:p>
        </p:txBody>
      </p:sp>
      <p:sp>
        <p:nvSpPr>
          <p:cNvPr id="11" name="TextBox 10">
            <a:extLst>
              <a:ext uri="{FF2B5EF4-FFF2-40B4-BE49-F238E27FC236}">
                <a16:creationId xmlns:a16="http://schemas.microsoft.com/office/drawing/2014/main" id="{51785505-E840-45D2-8EFC-A07818020BB4}"/>
              </a:ext>
            </a:extLst>
          </p:cNvPr>
          <p:cNvSpPr txBox="1"/>
          <p:nvPr/>
        </p:nvSpPr>
        <p:spPr>
          <a:xfrm>
            <a:off x="320924" y="3357523"/>
            <a:ext cx="4365836"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mn-cs"/>
              </a:rPr>
              <a:t>tu</a:t>
            </a:r>
            <a:r>
              <a:rPr kumimoji="0" lang="en-GB" sz="48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a:t>
            </a:r>
            <a:r>
              <a:rPr kumimoji="0" lang="en-GB" sz="4800" b="1"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mn-cs"/>
              </a:rPr>
              <a:t>comprend</a:t>
            </a:r>
            <a:r>
              <a:rPr kumimoji="0" lang="en-GB" sz="4800" b="1" i="0" u="none" strike="noStrike" kern="1200" cap="none" spc="0" normalizeH="0" baseline="0" noProof="0" dirty="0" err="1">
                <a:ln>
                  <a:noFill/>
                </a:ln>
                <a:solidFill>
                  <a:srgbClr val="ED7D31"/>
                </a:solidFill>
                <a:effectLst/>
                <a:uLnTx/>
                <a:uFillTx/>
                <a:latin typeface="Century Gothic" panose="020B0502020202020204" pitchFamily="34" charset="0"/>
                <a:ea typeface="+mn-ea"/>
                <a:cs typeface="+mn-cs"/>
              </a:rPr>
              <a:t>s</a:t>
            </a:r>
            <a:endParaRPr kumimoji="0" lang="en-GB" sz="4800" b="1" i="0" u="none" strike="noStrike" kern="1200" cap="none" spc="0" normalizeH="0" baseline="0" noProof="0" dirty="0">
              <a:ln>
                <a:noFill/>
              </a:ln>
              <a:solidFill>
                <a:srgbClr val="ED7D31"/>
              </a:solidFill>
              <a:effectLst/>
              <a:uLnTx/>
              <a:uFillTx/>
              <a:latin typeface="Century Gothic" panose="020B0502020202020204" pitchFamily="34" charset="0"/>
              <a:ea typeface="+mn-ea"/>
              <a:cs typeface="+mn-cs"/>
            </a:endParaRPr>
          </a:p>
        </p:txBody>
      </p:sp>
      <p:sp>
        <p:nvSpPr>
          <p:cNvPr id="12" name="TextBox 11">
            <a:extLst>
              <a:ext uri="{FF2B5EF4-FFF2-40B4-BE49-F238E27FC236}">
                <a16:creationId xmlns:a16="http://schemas.microsoft.com/office/drawing/2014/main" id="{5C2CD311-430F-47DC-AB63-9F70C17F3870}"/>
              </a:ext>
            </a:extLst>
          </p:cNvPr>
          <p:cNvSpPr txBox="1"/>
          <p:nvPr/>
        </p:nvSpPr>
        <p:spPr>
          <a:xfrm>
            <a:off x="4679926" y="3533897"/>
            <a:ext cx="7261532" cy="523220"/>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you </a:t>
            </a:r>
            <a:r>
              <a:rPr kumimoji="0" lang="en-GB" sz="2800" b="0" i="0" u="none" strike="noStrike" kern="1200" cap="none" spc="0" normalizeH="0" baseline="0" noProof="0">
                <a:ln>
                  <a:noFill/>
                </a:ln>
                <a:solidFill>
                  <a:srgbClr val="5B9BD5">
                    <a:lumMod val="50000"/>
                  </a:srgbClr>
                </a:solidFill>
                <a:effectLst/>
                <a:uLnTx/>
                <a:uFillTx/>
                <a:latin typeface="Century Gothic" panose="020B0502020202020204" pitchFamily="34" charset="0"/>
                <a:ea typeface="+mn-ea"/>
                <a:cs typeface="+mn-cs"/>
              </a:rPr>
              <a:t>understand</a:t>
            </a:r>
            <a:r>
              <a:rPr kumimoji="0" lang="en-GB" sz="28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 / y</a:t>
            </a:r>
            <a:r>
              <a:rPr kumimoji="0" lang="en-GB" sz="2800" b="0" i="0" u="none" strike="noStrike" kern="1200" cap="none" spc="0" normalizeH="0" baseline="0" noProof="0" err="1">
                <a:ln>
                  <a:noFill/>
                </a:ln>
                <a:solidFill>
                  <a:srgbClr val="4472C4">
                    <a:lumMod val="50000"/>
                  </a:srgbClr>
                </a:solidFill>
                <a:effectLst/>
                <a:uLnTx/>
                <a:uFillTx/>
                <a:latin typeface="Century Gothic" panose="020B0502020202020204" pitchFamily="34" charset="0"/>
                <a:ea typeface="+mn-ea"/>
                <a:cs typeface="+mn-cs"/>
              </a:rPr>
              <a:t>ou</a:t>
            </a:r>
            <a:r>
              <a:rPr kumimoji="0" lang="en-GB" sz="28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 are </a:t>
            </a:r>
            <a:r>
              <a:rPr kumimoji="0" lang="en-GB" sz="2800" b="0" i="0" u="none" strike="noStrike" kern="1200" cap="none" spc="0" normalizeH="0" baseline="0" noProof="0">
                <a:ln>
                  <a:noFill/>
                </a:ln>
                <a:solidFill>
                  <a:srgbClr val="5B9BD5">
                    <a:lumMod val="50000"/>
                  </a:srgbClr>
                </a:solidFill>
                <a:effectLst/>
                <a:uLnTx/>
                <a:uFillTx/>
                <a:latin typeface="Century Gothic" panose="020B0502020202020204" pitchFamily="34" charset="0"/>
                <a:ea typeface="+mn-ea"/>
                <a:cs typeface="+mn-cs"/>
              </a:rPr>
              <a:t>understandin</a:t>
            </a:r>
            <a:r>
              <a:rPr kumimoji="0" lang="en-GB" sz="28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g</a:t>
            </a:r>
          </a:p>
        </p:txBody>
      </p:sp>
      <p:sp>
        <p:nvSpPr>
          <p:cNvPr id="13" name="Rounded Rectangle 46">
            <a:extLst>
              <a:ext uri="{FF2B5EF4-FFF2-40B4-BE49-F238E27FC236}">
                <a16:creationId xmlns:a16="http://schemas.microsoft.com/office/drawing/2014/main" id="{CBE14D19-A974-4F42-B0C5-30CC11627200}"/>
              </a:ext>
            </a:extLst>
          </p:cNvPr>
          <p:cNvSpPr/>
          <p:nvPr/>
        </p:nvSpPr>
        <p:spPr>
          <a:xfrm>
            <a:off x="9076766" y="177535"/>
            <a:ext cx="2864692" cy="461200"/>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 typeface="Arial"/>
              <a:buNone/>
              <a:tabLst/>
              <a:defRPr/>
            </a:pPr>
            <a:r>
              <a:rPr kumimoji="0" lang="en-GB" sz="2000" b="1" i="0" u="none" strike="noStrike" kern="1200" cap="none" spc="0" normalizeH="0" baseline="0" noProof="0" err="1">
                <a:ln>
                  <a:noFill/>
                </a:ln>
                <a:solidFill>
                  <a:prstClr val="white"/>
                </a:solidFill>
                <a:effectLst/>
                <a:uLnTx/>
                <a:uFillTx/>
                <a:latin typeface="Century Gothic" panose="020B0502020202020204" pitchFamily="34" charset="0"/>
                <a:ea typeface="+mn-ea"/>
                <a:cs typeface="+mn-cs"/>
                <a:sym typeface="Arial"/>
              </a:rPr>
              <a:t>grammaire</a:t>
            </a:r>
            <a:endParaRPr kumimoji="0" lang="en-GB" sz="2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sym typeface="Arial"/>
            </a:endParaRPr>
          </a:p>
        </p:txBody>
      </p:sp>
      <p:sp>
        <p:nvSpPr>
          <p:cNvPr id="16" name="Title 15"/>
          <p:cNvSpPr>
            <a:spLocks noGrp="1"/>
          </p:cNvSpPr>
          <p:nvPr>
            <p:ph type="title"/>
          </p:nvPr>
        </p:nvSpPr>
        <p:spPr>
          <a:xfrm>
            <a:off x="161484" y="23491"/>
            <a:ext cx="5639875" cy="1325563"/>
          </a:xfrm>
        </p:spPr>
        <p:txBody>
          <a:bodyPr>
            <a:normAutofit/>
          </a:bodyPr>
          <a:lstStyle/>
          <a:p>
            <a:pPr rtl="0" eaLnBrk="1" fontAlgn="auto" latinLnBrk="0" hangingPunct="1"/>
            <a:r>
              <a:rPr lang="en-GB" sz="2200" b="1" i="0" spc="0" baseline="0" dirty="0">
                <a:ln>
                  <a:noFill/>
                </a:ln>
                <a:solidFill>
                  <a:srgbClr val="FFFFFF"/>
                </a:solidFill>
                <a:effectLst/>
                <a:ea typeface="+mn-ea"/>
                <a:cs typeface="+mn-cs"/>
              </a:rPr>
              <a:t>The verb ‘</a:t>
            </a:r>
            <a:r>
              <a:rPr lang="en-GB" sz="2200" b="1" i="0" spc="0" baseline="0" dirty="0" err="1">
                <a:ln>
                  <a:noFill/>
                </a:ln>
                <a:solidFill>
                  <a:srgbClr val="FFFFFF"/>
                </a:solidFill>
                <a:effectLst/>
                <a:ea typeface="+mn-ea"/>
                <a:cs typeface="+mn-cs"/>
              </a:rPr>
              <a:t>comprendre</a:t>
            </a:r>
            <a:r>
              <a:rPr lang="en-GB" sz="2200" b="1" i="0" spc="0" baseline="0" dirty="0">
                <a:ln>
                  <a:noFill/>
                </a:ln>
                <a:solidFill>
                  <a:srgbClr val="FFFFFF"/>
                </a:solidFill>
                <a:effectLst/>
                <a:ea typeface="+mn-ea"/>
                <a:cs typeface="+mn-cs"/>
              </a:rPr>
              <a:t>’ – to understand</a:t>
            </a:r>
            <a:endParaRPr lang="en-GB" sz="2200" dirty="0">
              <a:effectLst/>
            </a:endParaRPr>
          </a:p>
        </p:txBody>
      </p:sp>
      <p:sp>
        <p:nvSpPr>
          <p:cNvPr id="14" name="Oval Callout 13"/>
          <p:cNvSpPr/>
          <p:nvPr/>
        </p:nvSpPr>
        <p:spPr>
          <a:xfrm>
            <a:off x="4774959" y="4211500"/>
            <a:ext cx="6712299" cy="1749344"/>
          </a:xfrm>
          <a:prstGeom prst="wedgeEllipseCallout">
            <a:avLst>
              <a:gd name="adj1" fmla="val -51592"/>
              <a:gd name="adj2" fmla="val -47466"/>
            </a:avLst>
          </a:prstGeom>
          <a:solidFill>
            <a:schemeClr val="accent1">
              <a:lumMod val="5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entury Gothic" panose="020F0302020204030204"/>
              <a:ea typeface="+mn-ea"/>
              <a:cs typeface="+mn-cs"/>
            </a:endParaRPr>
          </a:p>
        </p:txBody>
      </p:sp>
      <p:sp>
        <p:nvSpPr>
          <p:cNvPr id="15" name="TextBox 14"/>
          <p:cNvSpPr txBox="1"/>
          <p:nvPr/>
        </p:nvSpPr>
        <p:spPr>
          <a:xfrm>
            <a:off x="5284957" y="4550317"/>
            <a:ext cx="587828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t>These verb forms all sound the same!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t>The </a:t>
            </a:r>
            <a:r>
              <a:rPr kumimoji="0" lang="en-GB" sz="2400" b="1" i="0" u="none" strike="noStrike" kern="1200" cap="none" spc="0" normalizeH="0" baseline="0" noProof="0" dirty="0">
                <a:ln>
                  <a:noFill/>
                </a:ln>
                <a:solidFill>
                  <a:prstClr val="white"/>
                </a:solidFill>
                <a:effectLst/>
                <a:uLnTx/>
                <a:uFillTx/>
                <a:latin typeface="Century Gothic" panose="020F0302020204030204"/>
                <a:ea typeface="+mn-ea"/>
                <a:cs typeface="+mn-cs"/>
              </a:rPr>
              <a:t>–s </a:t>
            </a:r>
            <a: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t>on the </a:t>
            </a:r>
            <a:r>
              <a:rPr kumimoji="0" lang="en-GB" sz="2400" b="0" i="1" u="none" strike="noStrike" kern="1200" cap="none" spc="0" normalizeH="0" baseline="0" noProof="0" dirty="0">
                <a:ln>
                  <a:noFill/>
                </a:ln>
                <a:solidFill>
                  <a:prstClr val="white"/>
                </a:solidFill>
                <a:effectLst/>
                <a:uLnTx/>
                <a:uFillTx/>
                <a:latin typeface="Century Gothic" panose="020F0302020204030204"/>
                <a:ea typeface="+mn-ea"/>
                <a:cs typeface="+mn-cs"/>
              </a:rPr>
              <a:t>je</a:t>
            </a:r>
            <a: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t> and </a:t>
            </a:r>
            <a:r>
              <a:rPr kumimoji="0" lang="en-GB" sz="2400" b="0" i="1" u="none" strike="noStrike" kern="1200" cap="none" spc="0" normalizeH="0" baseline="0" noProof="0" dirty="0" err="1">
                <a:ln>
                  <a:noFill/>
                </a:ln>
                <a:solidFill>
                  <a:prstClr val="white"/>
                </a:solidFill>
                <a:effectLst/>
                <a:uLnTx/>
                <a:uFillTx/>
                <a:latin typeface="Century Gothic" panose="020F0302020204030204"/>
                <a:ea typeface="+mn-ea"/>
                <a:cs typeface="+mn-cs"/>
              </a:rPr>
              <a:t>tu</a:t>
            </a:r>
            <a:r>
              <a:rPr kumimoji="0" lang="en-GB" sz="2400" b="0" i="1" u="none" strike="noStrike" kern="1200" cap="none" spc="0" normalizeH="0" baseline="0" noProof="0" dirty="0">
                <a:ln>
                  <a:noFill/>
                </a:ln>
                <a:solidFill>
                  <a:prstClr val="white"/>
                </a:solidFill>
                <a:effectLst/>
                <a:uLnTx/>
                <a:uFillTx/>
                <a:latin typeface="Century Gothic" panose="020F0302020204030204"/>
                <a:ea typeface="+mn-ea"/>
                <a:cs typeface="+mn-cs"/>
              </a:rPr>
              <a:t> </a:t>
            </a:r>
            <a: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t>forms is a</a:t>
            </a:r>
            <a:r>
              <a:rPr kumimoji="0" lang="en-GB" sz="2400" b="1" i="0" u="none" strike="noStrike" kern="1200" cap="none" spc="0" normalizeH="0" baseline="0" noProof="0" dirty="0">
                <a:ln>
                  <a:noFill/>
                </a:ln>
                <a:solidFill>
                  <a:prstClr val="white"/>
                </a:solidFill>
                <a:effectLst/>
                <a:uLnTx/>
                <a:uFillTx/>
                <a:latin typeface="Century Gothic" panose="020F0302020204030204"/>
                <a:ea typeface="+mn-ea"/>
                <a:cs typeface="+mn-cs"/>
              </a:rPr>
              <a:t> </a:t>
            </a:r>
            <a:br>
              <a:rPr kumimoji="0" lang="en-GB" sz="2400" b="1" i="0" u="none" strike="noStrike" kern="1200" cap="none" spc="0" normalizeH="0" baseline="0" noProof="0" dirty="0">
                <a:ln>
                  <a:noFill/>
                </a:ln>
                <a:solidFill>
                  <a:prstClr val="white"/>
                </a:solidFill>
                <a:effectLst/>
                <a:uLnTx/>
                <a:uFillTx/>
                <a:latin typeface="Century Gothic" panose="020F0302020204030204"/>
                <a:ea typeface="+mn-ea"/>
                <a:cs typeface="+mn-cs"/>
              </a:rPr>
            </a:br>
            <a:r>
              <a:rPr kumimoji="0" lang="en-GB" sz="2400" b="1" i="0" u="none" strike="noStrike" kern="1200" cap="none" spc="0" normalizeH="0" baseline="0" noProof="0" dirty="0">
                <a:ln>
                  <a:noFill/>
                </a:ln>
                <a:solidFill>
                  <a:prstClr val="white"/>
                </a:solidFill>
                <a:effectLst/>
                <a:uLnTx/>
                <a:uFillTx/>
                <a:latin typeface="Century Gothic" panose="020F0302020204030204"/>
                <a:ea typeface="+mn-ea"/>
                <a:cs typeface="+mn-cs"/>
              </a:rPr>
              <a:t>silent final consonant </a:t>
            </a:r>
            <a:r>
              <a:rPr kumimoji="0" lang="en-GB" sz="2400" b="0" i="0" u="none" strike="noStrike" kern="1200" cap="none" spc="0" normalizeH="0" baseline="0" noProof="0" dirty="0">
                <a:ln>
                  <a:noFill/>
                </a:ln>
                <a:solidFill>
                  <a:prstClr val="white"/>
                </a:solidFill>
                <a:effectLst/>
                <a:uLnTx/>
                <a:uFillTx/>
                <a:latin typeface="Century Gothic" panose="020F0302020204030204"/>
                <a:ea typeface="+mn-ea"/>
                <a:cs typeface="+mn-cs"/>
              </a:rPr>
              <a:t>(SFC)</a:t>
            </a:r>
          </a:p>
        </p:txBody>
      </p:sp>
    </p:spTree>
    <p:extLst>
      <p:ext uri="{BB962C8B-B14F-4D97-AF65-F5344CB8AC3E}">
        <p14:creationId xmlns:p14="http://schemas.microsoft.com/office/powerpoint/2010/main" val="2590421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p:bldP spid="11" grpId="0"/>
      <p:bldP spid="12" grpId="0" animBg="1"/>
      <p:bldP spid="14" grpId="0" animBg="1"/>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23" name="Rounded Rectangle 46">
            <a:extLst>
              <a:ext uri="{FF2B5EF4-FFF2-40B4-BE49-F238E27FC236}">
                <a16:creationId xmlns:a16="http://schemas.microsoft.com/office/drawing/2014/main" id="{01F03E95-CC49-4EA3-ADA4-970425A076B5}"/>
              </a:ext>
            </a:extLst>
          </p:cNvPr>
          <p:cNvSpPr/>
          <p:nvPr/>
        </p:nvSpPr>
        <p:spPr>
          <a:xfrm>
            <a:off x="10836067" y="104993"/>
            <a:ext cx="1161402" cy="400919"/>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a:t>
            </a:r>
          </a:p>
        </p:txBody>
      </p:sp>
      <p:sp>
        <p:nvSpPr>
          <p:cNvPr id="42" name="TextBox 41">
            <a:extLst>
              <a:ext uri="{FF2B5EF4-FFF2-40B4-BE49-F238E27FC236}">
                <a16:creationId xmlns:a16="http://schemas.microsoft.com/office/drawing/2014/main" id="{F8157123-3466-44C7-93E7-072D17C9197F}"/>
              </a:ext>
            </a:extLst>
          </p:cNvPr>
          <p:cNvSpPr txBox="1"/>
          <p:nvPr/>
        </p:nvSpPr>
        <p:spPr>
          <a:xfrm>
            <a:off x="162562" y="1163992"/>
            <a:ext cx="11785383"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Écris</a:t>
            </a:r>
            <a:r>
              <a:rPr kumimoji="0" lang="en-GB" sz="22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1-8 et </a:t>
            </a:r>
            <a:r>
              <a:rPr kumimoji="0" lang="en-GB" sz="22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je/</a:t>
            </a:r>
            <a:r>
              <a:rPr kumimoji="0" lang="en-GB" sz="2200" b="1"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tu</a:t>
            </a:r>
            <a:r>
              <a:rPr kumimoji="0" lang="en-GB" sz="22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a:t>
            </a:r>
            <a:r>
              <a:rPr kumimoji="0" lang="en-GB" sz="22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ou</a:t>
            </a:r>
            <a:r>
              <a:rPr kumimoji="0" lang="en-GB" sz="22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a:t>
            </a:r>
            <a:r>
              <a:rPr kumimoji="0" lang="en-GB" sz="2200" b="1"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il</a:t>
            </a:r>
            <a:r>
              <a:rPr kumimoji="0" lang="en-GB" sz="22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a:t>
            </a:r>
            <a:r>
              <a:rPr kumimoji="0" lang="en-GB" sz="2200" b="1"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elle</a:t>
            </a:r>
            <a:r>
              <a:rPr kumimoji="0" lang="en-GB" sz="22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a:t>
            </a:r>
            <a:r>
              <a:rPr kumimoji="0" lang="en-GB" sz="22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C’est</a:t>
            </a:r>
            <a:r>
              <a:rPr kumimoji="0" lang="en-GB" sz="22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quoi </a:t>
            </a:r>
            <a:r>
              <a:rPr kumimoji="0" lang="en-GB" sz="22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en</a:t>
            </a:r>
            <a:r>
              <a:rPr kumimoji="0" lang="en-GB" sz="22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a:t>
            </a:r>
            <a:r>
              <a:rPr kumimoji="0" lang="en-GB" sz="2200" b="0" i="0" u="none" strike="noStrike" kern="1200" cap="none" spc="0" normalizeH="0" baseline="0" noProof="0" dirty="0" err="1">
                <a:ln>
                  <a:noFill/>
                </a:ln>
                <a:solidFill>
                  <a:srgbClr val="115076"/>
                </a:solidFill>
                <a:effectLst/>
                <a:uLnTx/>
                <a:uFillTx/>
                <a:latin typeface="Century Gothic" panose="020B0502020202020204" pitchFamily="34" charset="0"/>
                <a:ea typeface="+mn-ea"/>
                <a:cs typeface="+mn-cs"/>
              </a:rPr>
              <a:t>anglais</a:t>
            </a:r>
            <a:r>
              <a:rPr kumimoji="0" lang="en-GB" sz="22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a:t>
            </a:r>
          </a:p>
        </p:txBody>
      </p:sp>
      <p:graphicFrame>
        <p:nvGraphicFramePr>
          <p:cNvPr id="43" name="Table 42">
            <a:extLst>
              <a:ext uri="{FF2B5EF4-FFF2-40B4-BE49-F238E27FC236}">
                <a16:creationId xmlns:a16="http://schemas.microsoft.com/office/drawing/2014/main" id="{4346B565-3E54-4499-9A38-988B18DD33AC}"/>
              </a:ext>
            </a:extLst>
          </p:cNvPr>
          <p:cNvGraphicFramePr>
            <a:graphicFrameLocks noGrp="1"/>
          </p:cNvGraphicFramePr>
          <p:nvPr>
            <p:extLst/>
          </p:nvPr>
        </p:nvGraphicFramePr>
        <p:xfrm>
          <a:off x="329184" y="2029953"/>
          <a:ext cx="5726070" cy="4070479"/>
        </p:xfrm>
        <a:graphic>
          <a:graphicData uri="http://schemas.openxmlformats.org/drawingml/2006/table">
            <a:tbl>
              <a:tblPr firstRow="1" bandRow="1"/>
              <a:tblGrid>
                <a:gridCol w="624655">
                  <a:extLst>
                    <a:ext uri="{9D8B030D-6E8A-4147-A177-3AD203B41FA5}">
                      <a16:colId xmlns:a16="http://schemas.microsoft.com/office/drawing/2014/main" val="1977934646"/>
                    </a:ext>
                  </a:extLst>
                </a:gridCol>
                <a:gridCol w="3449549">
                  <a:extLst>
                    <a:ext uri="{9D8B030D-6E8A-4147-A177-3AD203B41FA5}">
                      <a16:colId xmlns:a16="http://schemas.microsoft.com/office/drawing/2014/main" val="2869389137"/>
                    </a:ext>
                  </a:extLst>
                </a:gridCol>
                <a:gridCol w="825933">
                  <a:extLst>
                    <a:ext uri="{9D8B030D-6E8A-4147-A177-3AD203B41FA5}">
                      <a16:colId xmlns:a16="http://schemas.microsoft.com/office/drawing/2014/main" val="2602992058"/>
                    </a:ext>
                  </a:extLst>
                </a:gridCol>
                <a:gridCol w="825933">
                  <a:extLst>
                    <a:ext uri="{9D8B030D-6E8A-4147-A177-3AD203B41FA5}">
                      <a16:colId xmlns:a16="http://schemas.microsoft.com/office/drawing/2014/main" val="815285107"/>
                    </a:ext>
                  </a:extLst>
                </a:gridCol>
              </a:tblGrid>
              <a:tr h="948163">
                <a:tc gridSpan="2">
                  <a:txBody>
                    <a:bodyPr/>
                    <a:lstStyle/>
                    <a:p>
                      <a:endParaRPr lang="en-GB" sz="2000">
                        <a:solidFill>
                          <a:schemeClr val="accent1">
                            <a:lumMod val="50000"/>
                          </a:schemeClr>
                        </a:solidFill>
                      </a:endParaRPr>
                    </a:p>
                  </a:txBody>
                  <a:tcPr/>
                </a:tc>
                <a:tc hMerge="1">
                  <a:txBody>
                    <a:bodyPr/>
                    <a:lstStyle/>
                    <a:p>
                      <a:endParaRPr lang="en-GB" sz="2000" dirty="0">
                        <a:solidFill>
                          <a:schemeClr val="accent1">
                            <a:lumMod val="50000"/>
                          </a:schemeClr>
                        </a:solidFill>
                      </a:endParaRPr>
                    </a:p>
                  </a:txBody>
                  <a:tcPr/>
                </a:tc>
                <a:tc>
                  <a:txBody>
                    <a:bodyPr/>
                    <a:lstStyle/>
                    <a:p>
                      <a:pPr algn="ctr"/>
                      <a:r>
                        <a:rPr lang="en-GB" sz="2000" b="1">
                          <a:solidFill>
                            <a:schemeClr val="accent1">
                              <a:lumMod val="50000"/>
                            </a:schemeClr>
                          </a:solidFill>
                          <a:latin typeface="Century Gothic" panose="020B0502020202020204" pitchFamily="34" charset="0"/>
                        </a:rPr>
                        <a:t>je/</a:t>
                      </a:r>
                    </a:p>
                    <a:p>
                      <a:pPr algn="ctr"/>
                      <a:r>
                        <a:rPr lang="en-GB" sz="2000" b="1">
                          <a:solidFill>
                            <a:schemeClr val="accent1">
                              <a:lumMod val="50000"/>
                            </a:schemeClr>
                          </a:solidFill>
                          <a:latin typeface="Century Gothic" panose="020B0502020202020204" pitchFamily="34" charset="0"/>
                        </a:rPr>
                        <a:t>tu</a:t>
                      </a:r>
                    </a:p>
                  </a:txBody>
                  <a:tcPr anchor="ctr"/>
                </a:tc>
                <a:tc>
                  <a:txBody>
                    <a:bodyPr/>
                    <a:lstStyle/>
                    <a:p>
                      <a:pPr algn="ctr"/>
                      <a:r>
                        <a:rPr lang="en-GB" sz="2000" b="1">
                          <a:solidFill>
                            <a:schemeClr val="accent1">
                              <a:lumMod val="50000"/>
                            </a:schemeClr>
                          </a:solidFill>
                          <a:latin typeface="Century Gothic" panose="020B0502020202020204" pitchFamily="34" charset="0"/>
                        </a:rPr>
                        <a:t>il/</a:t>
                      </a:r>
                    </a:p>
                    <a:p>
                      <a:pPr algn="ctr"/>
                      <a:r>
                        <a:rPr lang="en-GB" sz="2000" b="1">
                          <a:solidFill>
                            <a:schemeClr val="accent1">
                              <a:lumMod val="50000"/>
                            </a:schemeClr>
                          </a:solidFill>
                          <a:latin typeface="Century Gothic" panose="020B0502020202020204" pitchFamily="34" charset="0"/>
                        </a:rPr>
                        <a:t>elle</a:t>
                      </a:r>
                      <a:endParaRPr lang="en-GB" sz="2000">
                        <a:solidFill>
                          <a:schemeClr val="accent1">
                            <a:lumMod val="50000"/>
                          </a:schemeClr>
                        </a:solidFill>
                        <a:latin typeface="Century Gothic" panose="020B0502020202020204" pitchFamily="34" charset="0"/>
                      </a:endParaRPr>
                    </a:p>
                  </a:txBody>
                  <a:tcPr anchor="ctr"/>
                </a:tc>
                <a:extLst>
                  <a:ext uri="{0D108BD9-81ED-4DB2-BD59-A6C34878D82A}">
                    <a16:rowId xmlns:a16="http://schemas.microsoft.com/office/drawing/2014/main" val="4036948471"/>
                  </a:ext>
                </a:extLst>
              </a:tr>
              <a:tr h="780579">
                <a:tc>
                  <a:txBody>
                    <a:bodyPr/>
                    <a:lstStyle/>
                    <a:p>
                      <a:pPr algn="ctr"/>
                      <a:r>
                        <a:rPr lang="en-GB" sz="2800" b="1">
                          <a:solidFill>
                            <a:schemeClr val="accent1">
                              <a:lumMod val="50000"/>
                            </a:schemeClr>
                          </a:solidFill>
                          <a:latin typeface="Century Gothic" panose="020B0502020202020204" pitchFamily="34" charset="0"/>
                        </a:rPr>
                        <a:t>1</a:t>
                      </a:r>
                    </a:p>
                  </a:txBody>
                  <a:tcPr anchor="ctr"/>
                </a:tc>
                <a:tc>
                  <a:txBody>
                    <a:bodyPr/>
                    <a:lstStyle/>
                    <a:p>
                      <a:endParaRPr lang="en-GB" sz="2000">
                        <a:solidFill>
                          <a:schemeClr val="accent1">
                            <a:lumMod val="50000"/>
                          </a:schemeClr>
                        </a:solidFill>
                      </a:endParaRPr>
                    </a:p>
                  </a:txBody>
                  <a:tcPr/>
                </a:tc>
                <a:tc>
                  <a:txBody>
                    <a:bodyPr/>
                    <a:lstStyle/>
                    <a:p>
                      <a:endParaRPr lang="en-GB" sz="2000">
                        <a:solidFill>
                          <a:schemeClr val="accent1">
                            <a:lumMod val="50000"/>
                          </a:schemeClr>
                        </a:solidFill>
                      </a:endParaRPr>
                    </a:p>
                  </a:txBody>
                  <a:tcPr/>
                </a:tc>
                <a:tc>
                  <a:txBody>
                    <a:bodyPr/>
                    <a:lstStyle/>
                    <a:p>
                      <a:endParaRPr lang="en-GB" sz="2000">
                        <a:solidFill>
                          <a:schemeClr val="accent1">
                            <a:lumMod val="50000"/>
                          </a:schemeClr>
                        </a:solidFill>
                      </a:endParaRPr>
                    </a:p>
                  </a:txBody>
                  <a:tcPr/>
                </a:tc>
                <a:extLst>
                  <a:ext uri="{0D108BD9-81ED-4DB2-BD59-A6C34878D82A}">
                    <a16:rowId xmlns:a16="http://schemas.microsoft.com/office/drawing/2014/main" val="3577601140"/>
                  </a:ext>
                </a:extLst>
              </a:tr>
              <a:tr h="780579">
                <a:tc>
                  <a:txBody>
                    <a:bodyPr/>
                    <a:lstStyle/>
                    <a:p>
                      <a:pPr algn="ctr"/>
                      <a:r>
                        <a:rPr lang="en-GB" sz="2800" b="1">
                          <a:solidFill>
                            <a:schemeClr val="accent1">
                              <a:lumMod val="50000"/>
                            </a:schemeClr>
                          </a:solidFill>
                          <a:latin typeface="Century Gothic" panose="020B0502020202020204" pitchFamily="34" charset="0"/>
                        </a:rPr>
                        <a:t>2</a:t>
                      </a:r>
                    </a:p>
                  </a:txBody>
                  <a:tcPr anchor="ctr"/>
                </a:tc>
                <a:tc>
                  <a:txBody>
                    <a:bodyPr/>
                    <a:lstStyle/>
                    <a:p>
                      <a:endParaRPr lang="en-GB" sz="2000">
                        <a:solidFill>
                          <a:schemeClr val="accent1">
                            <a:lumMod val="50000"/>
                          </a:schemeClr>
                        </a:solidFill>
                      </a:endParaRPr>
                    </a:p>
                  </a:txBody>
                  <a:tcPr/>
                </a:tc>
                <a:tc>
                  <a:txBody>
                    <a:bodyPr/>
                    <a:lstStyle/>
                    <a:p>
                      <a:endParaRPr lang="en-GB" sz="2000">
                        <a:solidFill>
                          <a:schemeClr val="accent1">
                            <a:lumMod val="50000"/>
                          </a:schemeClr>
                        </a:solidFill>
                      </a:endParaRPr>
                    </a:p>
                  </a:txBody>
                  <a:tcPr/>
                </a:tc>
                <a:tc>
                  <a:txBody>
                    <a:bodyPr/>
                    <a:lstStyle/>
                    <a:p>
                      <a:endParaRPr lang="en-GB" sz="2000">
                        <a:solidFill>
                          <a:schemeClr val="accent1">
                            <a:lumMod val="50000"/>
                          </a:schemeClr>
                        </a:solidFill>
                      </a:endParaRPr>
                    </a:p>
                  </a:txBody>
                  <a:tcPr/>
                </a:tc>
                <a:extLst>
                  <a:ext uri="{0D108BD9-81ED-4DB2-BD59-A6C34878D82A}">
                    <a16:rowId xmlns:a16="http://schemas.microsoft.com/office/drawing/2014/main" val="2495414137"/>
                  </a:ext>
                </a:extLst>
              </a:tr>
              <a:tr h="780579">
                <a:tc>
                  <a:txBody>
                    <a:bodyPr/>
                    <a:lstStyle/>
                    <a:p>
                      <a:pPr algn="ctr"/>
                      <a:r>
                        <a:rPr lang="en-GB" sz="2800" b="1">
                          <a:solidFill>
                            <a:schemeClr val="accent1">
                              <a:lumMod val="50000"/>
                            </a:schemeClr>
                          </a:solidFill>
                          <a:latin typeface="Century Gothic" panose="020B0502020202020204" pitchFamily="34" charset="0"/>
                        </a:rPr>
                        <a:t>3</a:t>
                      </a:r>
                    </a:p>
                  </a:txBody>
                  <a:tcPr anchor="ctr"/>
                </a:tc>
                <a:tc>
                  <a:txBody>
                    <a:bodyPr/>
                    <a:lstStyle/>
                    <a:p>
                      <a:endParaRPr lang="en-GB" sz="2000">
                        <a:solidFill>
                          <a:schemeClr val="accent1">
                            <a:lumMod val="50000"/>
                          </a:schemeClr>
                        </a:solidFill>
                      </a:endParaRPr>
                    </a:p>
                  </a:txBody>
                  <a:tcPr/>
                </a:tc>
                <a:tc>
                  <a:txBody>
                    <a:bodyPr/>
                    <a:lstStyle/>
                    <a:p>
                      <a:endParaRPr lang="en-GB" sz="2000">
                        <a:solidFill>
                          <a:schemeClr val="accent1">
                            <a:lumMod val="50000"/>
                          </a:schemeClr>
                        </a:solidFill>
                      </a:endParaRPr>
                    </a:p>
                  </a:txBody>
                  <a:tcPr/>
                </a:tc>
                <a:tc>
                  <a:txBody>
                    <a:bodyPr/>
                    <a:lstStyle/>
                    <a:p>
                      <a:endParaRPr lang="en-GB" sz="2000">
                        <a:solidFill>
                          <a:schemeClr val="accent1">
                            <a:lumMod val="50000"/>
                          </a:schemeClr>
                        </a:solidFill>
                      </a:endParaRPr>
                    </a:p>
                  </a:txBody>
                  <a:tcPr/>
                </a:tc>
                <a:extLst>
                  <a:ext uri="{0D108BD9-81ED-4DB2-BD59-A6C34878D82A}">
                    <a16:rowId xmlns:a16="http://schemas.microsoft.com/office/drawing/2014/main" val="3346029213"/>
                  </a:ext>
                </a:extLst>
              </a:tr>
              <a:tr h="780579">
                <a:tc>
                  <a:txBody>
                    <a:bodyPr/>
                    <a:lstStyle/>
                    <a:p>
                      <a:pPr algn="ctr"/>
                      <a:r>
                        <a:rPr lang="en-GB" sz="2800" b="1">
                          <a:solidFill>
                            <a:schemeClr val="accent1">
                              <a:lumMod val="50000"/>
                            </a:schemeClr>
                          </a:solidFill>
                          <a:latin typeface="Century Gothic" panose="020B0502020202020204" pitchFamily="34" charset="0"/>
                        </a:rPr>
                        <a:t>4</a:t>
                      </a:r>
                    </a:p>
                  </a:txBody>
                  <a:tcPr anchor="ctr"/>
                </a:tc>
                <a:tc>
                  <a:txBody>
                    <a:bodyPr/>
                    <a:lstStyle/>
                    <a:p>
                      <a:endParaRPr lang="en-GB" sz="2000">
                        <a:solidFill>
                          <a:schemeClr val="accent1">
                            <a:lumMod val="50000"/>
                          </a:schemeClr>
                        </a:solidFill>
                      </a:endParaRPr>
                    </a:p>
                  </a:txBody>
                  <a:tcPr/>
                </a:tc>
                <a:tc>
                  <a:txBody>
                    <a:bodyPr/>
                    <a:lstStyle/>
                    <a:p>
                      <a:endParaRPr lang="en-GB" sz="2000">
                        <a:solidFill>
                          <a:schemeClr val="accent1">
                            <a:lumMod val="50000"/>
                          </a:schemeClr>
                        </a:solidFill>
                      </a:endParaRPr>
                    </a:p>
                  </a:txBody>
                  <a:tcPr/>
                </a:tc>
                <a:tc>
                  <a:txBody>
                    <a:bodyPr/>
                    <a:lstStyle/>
                    <a:p>
                      <a:endParaRPr lang="en-GB" sz="2000">
                        <a:solidFill>
                          <a:schemeClr val="accent1">
                            <a:lumMod val="50000"/>
                          </a:schemeClr>
                        </a:solidFill>
                      </a:endParaRPr>
                    </a:p>
                  </a:txBody>
                  <a:tcPr/>
                </a:tc>
                <a:extLst>
                  <a:ext uri="{0D108BD9-81ED-4DB2-BD59-A6C34878D82A}">
                    <a16:rowId xmlns:a16="http://schemas.microsoft.com/office/drawing/2014/main" val="490429551"/>
                  </a:ext>
                </a:extLst>
              </a:tr>
            </a:tbl>
          </a:graphicData>
        </a:graphic>
      </p:graphicFrame>
      <p:graphicFrame>
        <p:nvGraphicFramePr>
          <p:cNvPr id="93" name="Table 92">
            <a:extLst>
              <a:ext uri="{FF2B5EF4-FFF2-40B4-BE49-F238E27FC236}">
                <a16:creationId xmlns:a16="http://schemas.microsoft.com/office/drawing/2014/main" id="{FF18D2EE-1B26-453A-9F66-BD8D3DEAE79A}"/>
              </a:ext>
            </a:extLst>
          </p:cNvPr>
          <p:cNvGraphicFramePr>
            <a:graphicFrameLocks noGrp="1"/>
          </p:cNvGraphicFramePr>
          <p:nvPr>
            <p:extLst/>
          </p:nvPr>
        </p:nvGraphicFramePr>
        <p:xfrm>
          <a:off x="6186145" y="2029953"/>
          <a:ext cx="5726070" cy="4070479"/>
        </p:xfrm>
        <a:graphic>
          <a:graphicData uri="http://schemas.openxmlformats.org/drawingml/2006/table">
            <a:tbl>
              <a:tblPr firstRow="1" bandRow="1"/>
              <a:tblGrid>
                <a:gridCol w="624655">
                  <a:extLst>
                    <a:ext uri="{9D8B030D-6E8A-4147-A177-3AD203B41FA5}">
                      <a16:colId xmlns:a16="http://schemas.microsoft.com/office/drawing/2014/main" val="1977934646"/>
                    </a:ext>
                  </a:extLst>
                </a:gridCol>
                <a:gridCol w="3449549">
                  <a:extLst>
                    <a:ext uri="{9D8B030D-6E8A-4147-A177-3AD203B41FA5}">
                      <a16:colId xmlns:a16="http://schemas.microsoft.com/office/drawing/2014/main" val="2869389137"/>
                    </a:ext>
                  </a:extLst>
                </a:gridCol>
                <a:gridCol w="825933">
                  <a:extLst>
                    <a:ext uri="{9D8B030D-6E8A-4147-A177-3AD203B41FA5}">
                      <a16:colId xmlns:a16="http://schemas.microsoft.com/office/drawing/2014/main" val="2602992058"/>
                    </a:ext>
                  </a:extLst>
                </a:gridCol>
                <a:gridCol w="825933">
                  <a:extLst>
                    <a:ext uri="{9D8B030D-6E8A-4147-A177-3AD203B41FA5}">
                      <a16:colId xmlns:a16="http://schemas.microsoft.com/office/drawing/2014/main" val="815285107"/>
                    </a:ext>
                  </a:extLst>
                </a:gridCol>
              </a:tblGrid>
              <a:tr h="948163">
                <a:tc gridSpan="2">
                  <a:txBody>
                    <a:bodyPr/>
                    <a:lstStyle/>
                    <a:p>
                      <a:endParaRPr lang="en-GB" sz="2000">
                        <a:solidFill>
                          <a:schemeClr val="accent1">
                            <a:lumMod val="50000"/>
                          </a:schemeClr>
                        </a:solidFill>
                      </a:endParaRPr>
                    </a:p>
                  </a:txBody>
                  <a:tcPr/>
                </a:tc>
                <a:tc hMerge="1">
                  <a:txBody>
                    <a:bodyPr/>
                    <a:lstStyle/>
                    <a:p>
                      <a:endParaRPr lang="en-GB" sz="2000" dirty="0">
                        <a:solidFill>
                          <a:schemeClr val="accent1">
                            <a:lumMod val="50000"/>
                          </a:schemeClr>
                        </a:solidFill>
                      </a:endParaRPr>
                    </a:p>
                  </a:txBody>
                  <a:tcPr/>
                </a:tc>
                <a:tc>
                  <a:txBody>
                    <a:bodyPr/>
                    <a:lstStyle/>
                    <a:p>
                      <a:pPr algn="ctr"/>
                      <a:r>
                        <a:rPr lang="en-GB" sz="2000" b="1">
                          <a:solidFill>
                            <a:schemeClr val="accent1">
                              <a:lumMod val="50000"/>
                            </a:schemeClr>
                          </a:solidFill>
                          <a:latin typeface="Century Gothic" panose="020B0502020202020204" pitchFamily="34" charset="0"/>
                        </a:rPr>
                        <a:t>je/</a:t>
                      </a:r>
                    </a:p>
                    <a:p>
                      <a:pPr algn="ctr"/>
                      <a:r>
                        <a:rPr lang="en-GB" sz="2000" b="1">
                          <a:solidFill>
                            <a:schemeClr val="accent1">
                              <a:lumMod val="50000"/>
                            </a:schemeClr>
                          </a:solidFill>
                          <a:latin typeface="Century Gothic" panose="020B0502020202020204" pitchFamily="34" charset="0"/>
                        </a:rPr>
                        <a:t>tu</a:t>
                      </a:r>
                    </a:p>
                  </a:txBody>
                  <a:tcPr anchor="ctr"/>
                </a:tc>
                <a:tc>
                  <a:txBody>
                    <a:bodyPr/>
                    <a:lstStyle/>
                    <a:p>
                      <a:pPr algn="ctr"/>
                      <a:r>
                        <a:rPr lang="en-GB" sz="2000" b="1">
                          <a:solidFill>
                            <a:schemeClr val="accent1">
                              <a:lumMod val="50000"/>
                            </a:schemeClr>
                          </a:solidFill>
                          <a:latin typeface="Century Gothic" panose="020B0502020202020204" pitchFamily="34" charset="0"/>
                        </a:rPr>
                        <a:t>il/</a:t>
                      </a:r>
                    </a:p>
                    <a:p>
                      <a:pPr algn="ctr"/>
                      <a:r>
                        <a:rPr lang="en-GB" sz="2000" b="1">
                          <a:solidFill>
                            <a:schemeClr val="accent1">
                              <a:lumMod val="50000"/>
                            </a:schemeClr>
                          </a:solidFill>
                          <a:latin typeface="Century Gothic" panose="020B0502020202020204" pitchFamily="34" charset="0"/>
                        </a:rPr>
                        <a:t>elle</a:t>
                      </a:r>
                      <a:endParaRPr lang="en-GB" sz="2000">
                        <a:solidFill>
                          <a:schemeClr val="accent1">
                            <a:lumMod val="50000"/>
                          </a:schemeClr>
                        </a:solidFill>
                        <a:latin typeface="Century Gothic" panose="020B0502020202020204" pitchFamily="34" charset="0"/>
                      </a:endParaRPr>
                    </a:p>
                  </a:txBody>
                  <a:tcPr anchor="ctr"/>
                </a:tc>
                <a:extLst>
                  <a:ext uri="{0D108BD9-81ED-4DB2-BD59-A6C34878D82A}">
                    <a16:rowId xmlns:a16="http://schemas.microsoft.com/office/drawing/2014/main" val="4036948471"/>
                  </a:ext>
                </a:extLst>
              </a:tr>
              <a:tr h="780579">
                <a:tc>
                  <a:txBody>
                    <a:bodyPr/>
                    <a:lstStyle/>
                    <a:p>
                      <a:pPr algn="ctr"/>
                      <a:r>
                        <a:rPr lang="en-GB" sz="2800" b="1">
                          <a:solidFill>
                            <a:schemeClr val="accent5">
                              <a:lumMod val="50000"/>
                            </a:schemeClr>
                          </a:solidFill>
                          <a:latin typeface="Century Gothic" panose="020B0502020202020204" pitchFamily="34" charset="0"/>
                        </a:rPr>
                        <a:t>5</a:t>
                      </a:r>
                    </a:p>
                  </a:txBody>
                  <a:tcPr anchor="ctr"/>
                </a:tc>
                <a:tc>
                  <a:txBody>
                    <a:bodyPr/>
                    <a:lstStyle/>
                    <a:p>
                      <a:endParaRPr lang="en-GB" sz="2000">
                        <a:solidFill>
                          <a:schemeClr val="accent1">
                            <a:lumMod val="50000"/>
                          </a:schemeClr>
                        </a:solidFill>
                      </a:endParaRPr>
                    </a:p>
                  </a:txBody>
                  <a:tcPr/>
                </a:tc>
                <a:tc>
                  <a:txBody>
                    <a:bodyPr/>
                    <a:lstStyle/>
                    <a:p>
                      <a:endParaRPr lang="en-GB" sz="2000">
                        <a:solidFill>
                          <a:schemeClr val="accent1">
                            <a:lumMod val="50000"/>
                          </a:schemeClr>
                        </a:solidFill>
                      </a:endParaRPr>
                    </a:p>
                  </a:txBody>
                  <a:tcPr/>
                </a:tc>
                <a:tc>
                  <a:txBody>
                    <a:bodyPr/>
                    <a:lstStyle/>
                    <a:p>
                      <a:endParaRPr lang="en-GB" sz="2000">
                        <a:solidFill>
                          <a:schemeClr val="accent1">
                            <a:lumMod val="50000"/>
                          </a:schemeClr>
                        </a:solidFill>
                      </a:endParaRPr>
                    </a:p>
                  </a:txBody>
                  <a:tcPr/>
                </a:tc>
                <a:extLst>
                  <a:ext uri="{0D108BD9-81ED-4DB2-BD59-A6C34878D82A}">
                    <a16:rowId xmlns:a16="http://schemas.microsoft.com/office/drawing/2014/main" val="3577601140"/>
                  </a:ext>
                </a:extLst>
              </a:tr>
              <a:tr h="780579">
                <a:tc>
                  <a:txBody>
                    <a:bodyPr/>
                    <a:lstStyle/>
                    <a:p>
                      <a:pPr algn="ctr"/>
                      <a:r>
                        <a:rPr lang="en-GB" sz="2800" b="1">
                          <a:solidFill>
                            <a:schemeClr val="accent5">
                              <a:lumMod val="50000"/>
                            </a:schemeClr>
                          </a:solidFill>
                          <a:latin typeface="Century Gothic" panose="020B0502020202020204" pitchFamily="34" charset="0"/>
                        </a:rPr>
                        <a:t>6</a:t>
                      </a:r>
                    </a:p>
                  </a:txBody>
                  <a:tcPr anchor="ctr"/>
                </a:tc>
                <a:tc>
                  <a:txBody>
                    <a:bodyPr/>
                    <a:lstStyle/>
                    <a:p>
                      <a:endParaRPr lang="en-GB" sz="2000">
                        <a:solidFill>
                          <a:schemeClr val="accent1">
                            <a:lumMod val="50000"/>
                          </a:schemeClr>
                        </a:solidFill>
                      </a:endParaRPr>
                    </a:p>
                  </a:txBody>
                  <a:tcPr/>
                </a:tc>
                <a:tc>
                  <a:txBody>
                    <a:bodyPr/>
                    <a:lstStyle/>
                    <a:p>
                      <a:endParaRPr lang="en-GB" sz="2000">
                        <a:solidFill>
                          <a:schemeClr val="accent1">
                            <a:lumMod val="50000"/>
                          </a:schemeClr>
                        </a:solidFill>
                      </a:endParaRPr>
                    </a:p>
                  </a:txBody>
                  <a:tcPr/>
                </a:tc>
                <a:tc>
                  <a:txBody>
                    <a:bodyPr/>
                    <a:lstStyle/>
                    <a:p>
                      <a:endParaRPr lang="en-GB" sz="2000">
                        <a:solidFill>
                          <a:schemeClr val="accent1">
                            <a:lumMod val="50000"/>
                          </a:schemeClr>
                        </a:solidFill>
                      </a:endParaRPr>
                    </a:p>
                  </a:txBody>
                  <a:tcPr/>
                </a:tc>
                <a:extLst>
                  <a:ext uri="{0D108BD9-81ED-4DB2-BD59-A6C34878D82A}">
                    <a16:rowId xmlns:a16="http://schemas.microsoft.com/office/drawing/2014/main" val="2495414137"/>
                  </a:ext>
                </a:extLst>
              </a:tr>
              <a:tr h="780579">
                <a:tc>
                  <a:txBody>
                    <a:bodyPr/>
                    <a:lstStyle/>
                    <a:p>
                      <a:pPr algn="ctr"/>
                      <a:r>
                        <a:rPr lang="en-GB" sz="2800" b="1">
                          <a:solidFill>
                            <a:schemeClr val="accent5">
                              <a:lumMod val="50000"/>
                            </a:schemeClr>
                          </a:solidFill>
                          <a:latin typeface="Century Gothic" panose="020B0502020202020204" pitchFamily="34" charset="0"/>
                        </a:rPr>
                        <a:t>7</a:t>
                      </a:r>
                    </a:p>
                  </a:txBody>
                  <a:tcPr anchor="ctr"/>
                </a:tc>
                <a:tc>
                  <a:txBody>
                    <a:bodyPr/>
                    <a:lstStyle/>
                    <a:p>
                      <a:endParaRPr lang="en-GB" sz="2000">
                        <a:solidFill>
                          <a:schemeClr val="accent1">
                            <a:lumMod val="50000"/>
                          </a:schemeClr>
                        </a:solidFill>
                      </a:endParaRPr>
                    </a:p>
                  </a:txBody>
                  <a:tcPr/>
                </a:tc>
                <a:tc>
                  <a:txBody>
                    <a:bodyPr/>
                    <a:lstStyle/>
                    <a:p>
                      <a:endParaRPr lang="en-GB" sz="2000">
                        <a:solidFill>
                          <a:schemeClr val="accent1">
                            <a:lumMod val="50000"/>
                          </a:schemeClr>
                        </a:solidFill>
                      </a:endParaRPr>
                    </a:p>
                  </a:txBody>
                  <a:tcPr/>
                </a:tc>
                <a:tc>
                  <a:txBody>
                    <a:bodyPr/>
                    <a:lstStyle/>
                    <a:p>
                      <a:endParaRPr lang="en-GB" sz="2000">
                        <a:solidFill>
                          <a:schemeClr val="accent1">
                            <a:lumMod val="50000"/>
                          </a:schemeClr>
                        </a:solidFill>
                      </a:endParaRPr>
                    </a:p>
                  </a:txBody>
                  <a:tcPr/>
                </a:tc>
                <a:extLst>
                  <a:ext uri="{0D108BD9-81ED-4DB2-BD59-A6C34878D82A}">
                    <a16:rowId xmlns:a16="http://schemas.microsoft.com/office/drawing/2014/main" val="3346029213"/>
                  </a:ext>
                </a:extLst>
              </a:tr>
              <a:tr h="780579">
                <a:tc>
                  <a:txBody>
                    <a:bodyPr/>
                    <a:lstStyle/>
                    <a:p>
                      <a:pPr algn="ctr"/>
                      <a:r>
                        <a:rPr lang="en-GB" sz="2800" b="1">
                          <a:solidFill>
                            <a:schemeClr val="accent5">
                              <a:lumMod val="50000"/>
                            </a:schemeClr>
                          </a:solidFill>
                          <a:latin typeface="Century Gothic" panose="020B0502020202020204" pitchFamily="34" charset="0"/>
                        </a:rPr>
                        <a:t>8</a:t>
                      </a:r>
                    </a:p>
                  </a:txBody>
                  <a:tcPr anchor="ctr"/>
                </a:tc>
                <a:tc>
                  <a:txBody>
                    <a:bodyPr/>
                    <a:lstStyle/>
                    <a:p>
                      <a:endParaRPr lang="en-GB" sz="2000">
                        <a:solidFill>
                          <a:schemeClr val="accent1">
                            <a:lumMod val="50000"/>
                          </a:schemeClr>
                        </a:solidFill>
                      </a:endParaRPr>
                    </a:p>
                  </a:txBody>
                  <a:tcPr/>
                </a:tc>
                <a:tc>
                  <a:txBody>
                    <a:bodyPr/>
                    <a:lstStyle/>
                    <a:p>
                      <a:endParaRPr lang="en-GB" sz="2000">
                        <a:solidFill>
                          <a:schemeClr val="accent1">
                            <a:lumMod val="50000"/>
                          </a:schemeClr>
                        </a:solidFill>
                      </a:endParaRPr>
                    </a:p>
                  </a:txBody>
                  <a:tcPr/>
                </a:tc>
                <a:tc>
                  <a:txBody>
                    <a:bodyPr/>
                    <a:lstStyle/>
                    <a:p>
                      <a:endParaRPr lang="en-GB" sz="2000">
                        <a:solidFill>
                          <a:schemeClr val="accent1">
                            <a:lumMod val="50000"/>
                          </a:schemeClr>
                        </a:solidFill>
                      </a:endParaRPr>
                    </a:p>
                  </a:txBody>
                  <a:tcPr/>
                </a:tc>
                <a:extLst>
                  <a:ext uri="{0D108BD9-81ED-4DB2-BD59-A6C34878D82A}">
                    <a16:rowId xmlns:a16="http://schemas.microsoft.com/office/drawing/2014/main" val="490429551"/>
                  </a:ext>
                </a:extLst>
              </a:tr>
            </a:tbl>
          </a:graphicData>
        </a:graphic>
      </p:graphicFrame>
      <p:sp>
        <p:nvSpPr>
          <p:cNvPr id="98" name="TextBox 97">
            <a:extLst>
              <a:ext uri="{FF2B5EF4-FFF2-40B4-BE49-F238E27FC236}">
                <a16:creationId xmlns:a16="http://schemas.microsoft.com/office/drawing/2014/main" id="{0C9B2F7C-5506-4E0E-A3F9-524F8304854C}"/>
              </a:ext>
            </a:extLst>
          </p:cNvPr>
          <p:cNvSpPr txBox="1"/>
          <p:nvPr/>
        </p:nvSpPr>
        <p:spPr>
          <a:xfrm>
            <a:off x="1738660" y="3037240"/>
            <a:ext cx="2196398"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srgbClr val="115076"/>
                </a:solidFill>
                <a:effectLst/>
                <a:uLnTx/>
                <a:uFillTx/>
                <a:latin typeface="Century Gothic" panose="020F0302020204030204"/>
                <a:ea typeface="+mn-ea"/>
                <a:cs typeface="+mn-cs"/>
              </a:rPr>
              <a:t>prend le train pour l’</a:t>
            </a:r>
            <a:r>
              <a:rPr kumimoji="0" lang="fr-FR" sz="2000" b="0" i="0" u="none" strike="noStrike" kern="1200" cap="none" spc="0" normalizeH="0" baseline="0" noProof="0">
                <a:ln>
                  <a:noFill/>
                </a:ln>
                <a:solidFill>
                  <a:srgbClr val="115076"/>
                </a:solidFill>
                <a:effectLst/>
                <a:uLnTx/>
                <a:uFillTx/>
                <a:latin typeface="Century Gothic" panose="020F0302020204030204"/>
                <a:ea typeface="+mn-ea"/>
                <a:cs typeface="+mn-cs"/>
              </a:rPr>
              <a:t>hôtel</a:t>
            </a:r>
            <a:r>
              <a:rPr kumimoji="0" lang="en-GB" sz="2000" b="0" i="0" u="none" strike="noStrike" kern="1200" cap="none" spc="0" normalizeH="0" baseline="0" noProof="0">
                <a:ln>
                  <a:noFill/>
                </a:ln>
                <a:solidFill>
                  <a:srgbClr val="115076"/>
                </a:solidFill>
                <a:effectLst/>
                <a:uLnTx/>
                <a:uFillTx/>
                <a:latin typeface="Century Gothic" panose="020F0302020204030204"/>
                <a:ea typeface="+mn-ea"/>
                <a:cs typeface="+mn-cs"/>
              </a:rPr>
              <a:t>. </a:t>
            </a:r>
          </a:p>
        </p:txBody>
      </p:sp>
      <p:sp>
        <p:nvSpPr>
          <p:cNvPr id="99" name="TextBox 98">
            <a:extLst>
              <a:ext uri="{FF2B5EF4-FFF2-40B4-BE49-F238E27FC236}">
                <a16:creationId xmlns:a16="http://schemas.microsoft.com/office/drawing/2014/main" id="{FFB67F86-03D4-4C5F-AF62-A690FF4AD321}"/>
              </a:ext>
            </a:extLst>
          </p:cNvPr>
          <p:cNvSpPr txBox="1"/>
          <p:nvPr/>
        </p:nvSpPr>
        <p:spPr>
          <a:xfrm>
            <a:off x="1671303" y="5368226"/>
            <a:ext cx="2525063"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srgbClr val="115076"/>
                </a:solidFill>
                <a:effectLst/>
                <a:uLnTx/>
                <a:uFillTx/>
                <a:latin typeface="Century Gothic" panose="020F0302020204030204"/>
                <a:ea typeface="+mn-ea"/>
                <a:cs typeface="+mn-cs"/>
              </a:rPr>
              <a:t>prend la voiture à l’</a:t>
            </a:r>
            <a:r>
              <a:rPr kumimoji="0" lang="fr-FR" sz="2000" b="0" i="0" u="none" strike="noStrike" kern="1200" cap="none" spc="0" normalizeH="0" baseline="0" noProof="0">
                <a:ln>
                  <a:noFill/>
                </a:ln>
                <a:solidFill>
                  <a:srgbClr val="115076"/>
                </a:solidFill>
                <a:effectLst/>
                <a:uLnTx/>
                <a:uFillTx/>
                <a:latin typeface="Century Gothic" panose="020F0302020204030204"/>
                <a:ea typeface="+mn-ea"/>
                <a:cs typeface="+mn-cs"/>
              </a:rPr>
              <a:t>aéroport</a:t>
            </a:r>
            <a:r>
              <a:rPr kumimoji="0" lang="en-GB" sz="2000" b="0" i="0" u="none" strike="noStrike" kern="1200" cap="none" spc="0" normalizeH="0" baseline="0" noProof="0">
                <a:ln>
                  <a:noFill/>
                </a:ln>
                <a:solidFill>
                  <a:srgbClr val="115076"/>
                </a:solidFill>
                <a:effectLst/>
                <a:uLnTx/>
                <a:uFillTx/>
                <a:latin typeface="Century Gothic" panose="020F0302020204030204"/>
                <a:ea typeface="+mn-ea"/>
                <a:cs typeface="+mn-cs"/>
              </a:rPr>
              <a:t>. </a:t>
            </a:r>
          </a:p>
        </p:txBody>
      </p:sp>
      <p:sp>
        <p:nvSpPr>
          <p:cNvPr id="100" name="TextBox 99">
            <a:extLst>
              <a:ext uri="{FF2B5EF4-FFF2-40B4-BE49-F238E27FC236}">
                <a16:creationId xmlns:a16="http://schemas.microsoft.com/office/drawing/2014/main" id="{96B92CD1-FA91-4988-98C5-F5462FD7B5B4}"/>
              </a:ext>
            </a:extLst>
          </p:cNvPr>
          <p:cNvSpPr txBox="1"/>
          <p:nvPr/>
        </p:nvSpPr>
        <p:spPr>
          <a:xfrm>
            <a:off x="1650441" y="4589473"/>
            <a:ext cx="211326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srgbClr val="115076"/>
                </a:solidFill>
                <a:effectLst/>
                <a:uLnTx/>
                <a:uFillTx/>
                <a:latin typeface="Century Gothic" panose="020F0302020204030204"/>
                <a:ea typeface="+mn-ea"/>
                <a:cs typeface="+mn-cs"/>
              </a:rPr>
              <a:t>comprends la question.</a:t>
            </a:r>
          </a:p>
        </p:txBody>
      </p:sp>
      <p:sp>
        <p:nvSpPr>
          <p:cNvPr id="101" name="TextBox 100">
            <a:extLst>
              <a:ext uri="{FF2B5EF4-FFF2-40B4-BE49-F238E27FC236}">
                <a16:creationId xmlns:a16="http://schemas.microsoft.com/office/drawing/2014/main" id="{D9BD8B6B-0CBC-48CA-AC87-BFA5BC174B15}"/>
              </a:ext>
            </a:extLst>
          </p:cNvPr>
          <p:cNvSpPr txBox="1"/>
          <p:nvPr/>
        </p:nvSpPr>
        <p:spPr>
          <a:xfrm>
            <a:off x="1741074" y="3800456"/>
            <a:ext cx="2817966"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err="1">
                <a:ln>
                  <a:noFill/>
                </a:ln>
                <a:solidFill>
                  <a:srgbClr val="115076"/>
                </a:solidFill>
                <a:effectLst/>
                <a:uLnTx/>
                <a:uFillTx/>
                <a:latin typeface="Century Gothic" panose="020F0302020204030204"/>
                <a:ea typeface="+mn-ea"/>
                <a:cs typeface="+mn-cs"/>
              </a:rPr>
              <a:t>apprends</a:t>
            </a:r>
            <a:r>
              <a:rPr kumimoji="0" lang="en-GB" sz="2000" b="0" i="0" u="none" strike="noStrike" kern="1200" cap="none" spc="0" normalizeH="0" baseline="0" noProof="0" dirty="0">
                <a:ln>
                  <a:noFill/>
                </a:ln>
                <a:solidFill>
                  <a:srgbClr val="115076"/>
                </a:solidFill>
                <a:effectLst/>
                <a:uLnTx/>
                <a:uFillTx/>
                <a:latin typeface="Century Gothic" panose="020F0302020204030204"/>
                <a:ea typeface="+mn-ea"/>
                <a:cs typeface="+mn-cs"/>
              </a:rPr>
              <a:t> </a:t>
            </a:r>
            <a:r>
              <a:rPr kumimoji="0" lang="en-GB" sz="2000" b="0" i="0" u="none" strike="noStrike" kern="1200" cap="none" spc="0" normalizeH="0" baseline="0" noProof="0">
                <a:ln>
                  <a:noFill/>
                </a:ln>
                <a:solidFill>
                  <a:srgbClr val="115076"/>
                </a:solidFill>
                <a:effectLst/>
                <a:uLnTx/>
                <a:uFillTx/>
                <a:latin typeface="Century Gothic" panose="020F0302020204030204"/>
                <a:ea typeface="+mn-ea"/>
                <a:cs typeface="+mn-cs"/>
              </a:rPr>
              <a:t>le fran</a:t>
            </a:r>
            <a:r>
              <a:rPr kumimoji="0" lang="en-GB" sz="2000" b="0" i="0" u="none" strike="noStrike" kern="1200" cap="none" spc="0" normalizeH="0" baseline="0" noProof="0">
                <a:ln>
                  <a:noFill/>
                </a:ln>
                <a:solidFill>
                  <a:srgbClr val="115076"/>
                </a:solidFill>
                <a:effectLst/>
                <a:uLnTx/>
                <a:uFillTx/>
                <a:latin typeface="Century Gothic" panose="020F0302020204030204"/>
                <a:ea typeface="+mn-ea"/>
                <a:cs typeface="Calibri" panose="020F0502020204030204" pitchFamily="34" charset="0"/>
              </a:rPr>
              <a:t>çais </a:t>
            </a:r>
            <a:r>
              <a:rPr kumimoji="0" lang="en-GB" sz="2000" b="0" i="0" u="none" strike="noStrike" kern="1200" cap="none" spc="0" normalizeH="0" baseline="0" noProof="0">
                <a:ln>
                  <a:noFill/>
                </a:ln>
                <a:solidFill>
                  <a:srgbClr val="115076"/>
                </a:solidFill>
                <a:effectLst/>
                <a:uLnTx/>
                <a:uFillTx/>
                <a:latin typeface="Century Gothic" panose="020F0302020204030204"/>
                <a:ea typeface="+mn-ea"/>
                <a:cs typeface="+mn-cs"/>
              </a:rPr>
              <a:t>à  l’</a:t>
            </a:r>
            <a:r>
              <a:rPr kumimoji="0" lang="fr-FR" sz="2000" b="0" i="0" u="none" strike="noStrike" kern="1200" cap="none" spc="0" normalizeH="0" baseline="0" noProof="0">
                <a:ln>
                  <a:noFill/>
                </a:ln>
                <a:solidFill>
                  <a:srgbClr val="115076"/>
                </a:solidFill>
                <a:effectLst/>
                <a:uLnTx/>
                <a:uFillTx/>
                <a:latin typeface="Century Gothic" panose="020F0302020204030204"/>
                <a:ea typeface="+mn-ea"/>
                <a:cs typeface="+mn-cs"/>
              </a:rPr>
              <a:t>université</a:t>
            </a:r>
            <a:r>
              <a:rPr kumimoji="0" lang="en-GB" sz="2000" b="0" i="0" u="none" strike="noStrike" kern="1200" cap="none" spc="0" normalizeH="0" baseline="0" noProof="0">
                <a:ln>
                  <a:noFill/>
                </a:ln>
                <a:solidFill>
                  <a:srgbClr val="115076"/>
                </a:solidFill>
                <a:effectLst/>
                <a:uLnTx/>
                <a:uFillTx/>
                <a:latin typeface="Century Gothic" panose="020F0302020204030204"/>
                <a:ea typeface="+mn-ea"/>
                <a:cs typeface="+mn-cs"/>
              </a:rPr>
              <a:t>.</a:t>
            </a:r>
            <a:endParaRPr kumimoji="0" lang="en-GB" sz="2000" b="0" i="0" u="none" strike="noStrike" kern="1200" cap="none" spc="0" normalizeH="0" baseline="0" noProof="0" dirty="0">
              <a:ln>
                <a:noFill/>
              </a:ln>
              <a:solidFill>
                <a:srgbClr val="115076"/>
              </a:solidFill>
              <a:effectLst/>
              <a:uLnTx/>
              <a:uFillTx/>
              <a:latin typeface="Century Gothic" panose="020F0302020204030204"/>
              <a:ea typeface="+mn-ea"/>
              <a:cs typeface="+mn-cs"/>
            </a:endParaRPr>
          </a:p>
        </p:txBody>
      </p:sp>
      <p:sp>
        <p:nvSpPr>
          <p:cNvPr id="106" name="TextBox 105">
            <a:extLst>
              <a:ext uri="{FF2B5EF4-FFF2-40B4-BE49-F238E27FC236}">
                <a16:creationId xmlns:a16="http://schemas.microsoft.com/office/drawing/2014/main" id="{4B91BC87-6812-48E0-B0EC-83E5056E8D51}"/>
              </a:ext>
            </a:extLst>
          </p:cNvPr>
          <p:cNvSpPr txBox="1"/>
          <p:nvPr/>
        </p:nvSpPr>
        <p:spPr>
          <a:xfrm>
            <a:off x="7695203" y="3028377"/>
            <a:ext cx="2557099"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srgbClr val="115076"/>
                </a:solidFill>
                <a:effectLst/>
                <a:uLnTx/>
                <a:uFillTx/>
                <a:latin typeface="Century Gothic" panose="020F0302020204030204"/>
                <a:ea typeface="+mn-ea"/>
                <a:cs typeface="+mn-cs"/>
              </a:rPr>
              <a:t>apprend l’anglais aux </a:t>
            </a:r>
            <a:r>
              <a:rPr kumimoji="0" lang="fr-FR" sz="2000" b="0" i="0" u="none" strike="noStrike" kern="1200" cap="none" spc="0" normalizeH="0" baseline="0" noProof="0">
                <a:ln>
                  <a:noFill/>
                </a:ln>
                <a:solidFill>
                  <a:srgbClr val="115076"/>
                </a:solidFill>
                <a:effectLst/>
                <a:uLnTx/>
                <a:uFillTx/>
                <a:latin typeface="Century Gothic" panose="020F0302020204030204"/>
                <a:ea typeface="+mn-ea"/>
                <a:cs typeface="+mn-cs"/>
              </a:rPr>
              <a:t>États-Unis</a:t>
            </a:r>
            <a:r>
              <a:rPr kumimoji="0" lang="en-GB" sz="2000" b="0" i="0" u="none" strike="noStrike" kern="1200" cap="none" spc="0" normalizeH="0" baseline="0" noProof="0">
                <a:ln>
                  <a:noFill/>
                </a:ln>
                <a:solidFill>
                  <a:srgbClr val="115076"/>
                </a:solidFill>
                <a:effectLst/>
                <a:uLnTx/>
                <a:uFillTx/>
                <a:latin typeface="Century Gothic" panose="020F0302020204030204"/>
                <a:ea typeface="+mn-ea"/>
                <a:cs typeface="+mn-cs"/>
              </a:rPr>
              <a:t>. </a:t>
            </a:r>
          </a:p>
        </p:txBody>
      </p:sp>
      <p:sp>
        <p:nvSpPr>
          <p:cNvPr id="107" name="TextBox 106">
            <a:extLst>
              <a:ext uri="{FF2B5EF4-FFF2-40B4-BE49-F238E27FC236}">
                <a16:creationId xmlns:a16="http://schemas.microsoft.com/office/drawing/2014/main" id="{92EE5BD8-9112-4DA0-A109-C8AC9B7B7C69}"/>
              </a:ext>
            </a:extLst>
          </p:cNvPr>
          <p:cNvSpPr txBox="1"/>
          <p:nvPr/>
        </p:nvSpPr>
        <p:spPr>
          <a:xfrm>
            <a:off x="7733116" y="5360491"/>
            <a:ext cx="238391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srgbClr val="115076"/>
                </a:solidFill>
                <a:effectLst/>
                <a:uLnTx/>
                <a:uFillTx/>
                <a:latin typeface="Century Gothic" panose="020F0302020204030204"/>
                <a:ea typeface="+mn-ea"/>
                <a:cs typeface="+mn-cs"/>
              </a:rPr>
              <a:t>prends le bateau</a:t>
            </a:r>
            <a:r>
              <a:rPr kumimoji="0" lang="fr-FR" sz="2000" b="0" i="0" u="none" strike="noStrike" kern="1200" cap="none" spc="0" normalizeH="0" baseline="0" noProof="0">
                <a:ln>
                  <a:noFill/>
                </a:ln>
                <a:solidFill>
                  <a:srgbClr val="115076"/>
                </a:solidFill>
                <a:effectLst/>
                <a:uLnTx/>
                <a:uFillTx/>
                <a:latin typeface="Century Gothic" panose="020F0302020204030204"/>
                <a:ea typeface="+mn-ea"/>
                <a:cs typeface="+mn-cs"/>
              </a:rPr>
              <a:t> </a:t>
            </a:r>
            <a:r>
              <a:rPr kumimoji="0" lang="en-GB" sz="2000" b="0" i="0" u="none" strike="noStrike" kern="1200" cap="none" spc="0" normalizeH="0" baseline="0" noProof="0">
                <a:ln>
                  <a:noFill/>
                </a:ln>
                <a:solidFill>
                  <a:srgbClr val="115076"/>
                </a:solidFill>
                <a:effectLst/>
                <a:uLnTx/>
                <a:uFillTx/>
                <a:latin typeface="Century Gothic" panose="020F0302020204030204"/>
                <a:ea typeface="+mn-ea"/>
                <a:cs typeface="+mn-cs"/>
              </a:rPr>
              <a:t>à </a:t>
            </a:r>
            <a:r>
              <a:rPr kumimoji="0" lang="fr-FR" sz="2000" b="0" i="0" u="none" strike="noStrike" kern="1200" cap="none" spc="0" normalizeH="0" baseline="0" noProof="0">
                <a:ln>
                  <a:noFill/>
                </a:ln>
                <a:solidFill>
                  <a:srgbClr val="115076"/>
                </a:solidFill>
                <a:effectLst/>
                <a:uLnTx/>
                <a:uFillTx/>
                <a:latin typeface="Century Gothic" panose="020F0302020204030204"/>
                <a:ea typeface="+mn-ea"/>
                <a:cs typeface="+mn-cs"/>
              </a:rPr>
              <a:t>l'étranger</a:t>
            </a:r>
            <a:r>
              <a:rPr kumimoji="0" lang="en-GB" sz="2000" b="0" i="0" u="none" strike="noStrike" kern="1200" cap="none" spc="0" normalizeH="0" baseline="0" noProof="0">
                <a:ln>
                  <a:noFill/>
                </a:ln>
                <a:solidFill>
                  <a:srgbClr val="115076"/>
                </a:solidFill>
                <a:effectLst/>
                <a:uLnTx/>
                <a:uFillTx/>
                <a:latin typeface="Century Gothic" panose="020F0302020204030204"/>
                <a:ea typeface="+mn-ea"/>
                <a:cs typeface="+mn-cs"/>
              </a:rPr>
              <a:t>.</a:t>
            </a:r>
          </a:p>
        </p:txBody>
      </p:sp>
      <p:sp>
        <p:nvSpPr>
          <p:cNvPr id="108" name="TextBox 107">
            <a:extLst>
              <a:ext uri="{FF2B5EF4-FFF2-40B4-BE49-F238E27FC236}">
                <a16:creationId xmlns:a16="http://schemas.microsoft.com/office/drawing/2014/main" id="{D60629A2-52BE-4BAC-9FE6-1709BCC00A14}"/>
              </a:ext>
            </a:extLst>
          </p:cNvPr>
          <p:cNvSpPr txBox="1"/>
          <p:nvPr/>
        </p:nvSpPr>
        <p:spPr>
          <a:xfrm>
            <a:off x="7770630" y="4557982"/>
            <a:ext cx="2463616"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srgbClr val="115076"/>
                </a:solidFill>
                <a:effectLst/>
                <a:uLnTx/>
                <a:uFillTx/>
                <a:latin typeface="Century Gothic" panose="020F0302020204030204"/>
                <a:ea typeface="+mn-ea"/>
                <a:cs typeface="+mn-cs"/>
              </a:rPr>
              <a:t>prends le déjeuner</a:t>
            </a:r>
            <a:r>
              <a:rPr kumimoji="0" lang="en-GB" sz="2000" b="0" i="0" u="none" strike="noStrike" kern="1200" cap="none" spc="0" normalizeH="0" baseline="0" noProof="0">
                <a:ln>
                  <a:noFill/>
                </a:ln>
                <a:solidFill>
                  <a:srgbClr val="115076"/>
                </a:solidFill>
                <a:effectLst/>
                <a:uLnTx/>
                <a:uFillTx/>
                <a:latin typeface="Century Gothic" panose="020F0302020204030204"/>
                <a:ea typeface="+mn-ea"/>
                <a:cs typeface="Calibri" panose="020F0502020204030204" pitchFamily="34" charset="0"/>
              </a:rPr>
              <a:t> sur l’</a:t>
            </a:r>
            <a:r>
              <a:rPr kumimoji="0" lang="fr-FR" sz="2000" b="0" i="0" u="none" strike="noStrike" kern="1200" cap="none" spc="0" normalizeH="0" baseline="0" noProof="0">
                <a:ln>
                  <a:noFill/>
                </a:ln>
                <a:solidFill>
                  <a:srgbClr val="115076"/>
                </a:solidFill>
                <a:effectLst/>
                <a:uLnTx/>
                <a:uFillTx/>
                <a:latin typeface="Century Gothic" panose="020F0302020204030204"/>
                <a:ea typeface="+mn-ea"/>
                <a:cs typeface="+mn-cs"/>
              </a:rPr>
              <a:t>île</a:t>
            </a:r>
            <a:r>
              <a:rPr kumimoji="0" lang="en-GB" sz="2000" b="0" i="0" u="none" strike="noStrike" kern="1200" cap="none" spc="0" normalizeH="0" baseline="0" noProof="0">
                <a:ln>
                  <a:noFill/>
                </a:ln>
                <a:solidFill>
                  <a:srgbClr val="115076"/>
                </a:solidFill>
                <a:effectLst/>
                <a:uLnTx/>
                <a:uFillTx/>
                <a:latin typeface="Century Gothic" panose="020F0302020204030204"/>
                <a:ea typeface="+mn-ea"/>
                <a:cs typeface="+mn-cs"/>
              </a:rPr>
              <a:t>.</a:t>
            </a:r>
          </a:p>
        </p:txBody>
      </p:sp>
      <p:sp>
        <p:nvSpPr>
          <p:cNvPr id="109" name="TextBox 108">
            <a:extLst>
              <a:ext uri="{FF2B5EF4-FFF2-40B4-BE49-F238E27FC236}">
                <a16:creationId xmlns:a16="http://schemas.microsoft.com/office/drawing/2014/main" id="{3905228E-A348-4897-BE5F-751710160F04}"/>
              </a:ext>
            </a:extLst>
          </p:cNvPr>
          <p:cNvSpPr txBox="1"/>
          <p:nvPr/>
        </p:nvSpPr>
        <p:spPr>
          <a:xfrm>
            <a:off x="7733116" y="3814201"/>
            <a:ext cx="250113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a:ln>
                  <a:noFill/>
                </a:ln>
                <a:solidFill>
                  <a:srgbClr val="115076"/>
                </a:solidFill>
                <a:effectLst/>
                <a:uLnTx/>
                <a:uFillTx/>
                <a:latin typeface="Century Gothic" panose="020F0302020204030204"/>
                <a:ea typeface="+mn-ea"/>
                <a:cs typeface="+mn-cs"/>
              </a:rPr>
              <a:t>comprend la réponse.</a:t>
            </a:r>
          </a:p>
        </p:txBody>
      </p:sp>
      <p:pic>
        <p:nvPicPr>
          <p:cNvPr id="24" name="Picture 23">
            <a:extLst>
              <a:ext uri="{FF2B5EF4-FFF2-40B4-BE49-F238E27FC236}">
                <a16:creationId xmlns:a16="http://schemas.microsoft.com/office/drawing/2014/main" id="{0EA13F04-DE09-4000-B0A1-5CC09696221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25618" y="3089907"/>
            <a:ext cx="498794" cy="519576"/>
          </a:xfrm>
          <a:prstGeom prst="rect">
            <a:avLst/>
          </a:prstGeom>
        </p:spPr>
      </p:pic>
      <p:pic>
        <p:nvPicPr>
          <p:cNvPr id="25" name="Picture 24">
            <a:extLst>
              <a:ext uri="{FF2B5EF4-FFF2-40B4-BE49-F238E27FC236}">
                <a16:creationId xmlns:a16="http://schemas.microsoft.com/office/drawing/2014/main" id="{461F3C9E-5782-4BE3-82DF-E6C265ED815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1989" y="3844113"/>
            <a:ext cx="498794" cy="519576"/>
          </a:xfrm>
          <a:prstGeom prst="rect">
            <a:avLst/>
          </a:prstGeom>
        </p:spPr>
      </p:pic>
      <p:pic>
        <p:nvPicPr>
          <p:cNvPr id="26" name="Picture 25">
            <a:extLst>
              <a:ext uri="{FF2B5EF4-FFF2-40B4-BE49-F238E27FC236}">
                <a16:creationId xmlns:a16="http://schemas.microsoft.com/office/drawing/2014/main" id="{EB9AD292-0834-47CF-9928-5800E89118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35678" y="4634605"/>
            <a:ext cx="498794" cy="519576"/>
          </a:xfrm>
          <a:prstGeom prst="rect">
            <a:avLst/>
          </a:prstGeom>
        </p:spPr>
      </p:pic>
      <p:pic>
        <p:nvPicPr>
          <p:cNvPr id="27" name="Picture 26">
            <a:extLst>
              <a:ext uri="{FF2B5EF4-FFF2-40B4-BE49-F238E27FC236}">
                <a16:creationId xmlns:a16="http://schemas.microsoft.com/office/drawing/2014/main" id="{EF2A1E99-BC61-4561-82EF-6D725F7C07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48891" y="5424848"/>
            <a:ext cx="498794" cy="519576"/>
          </a:xfrm>
          <a:prstGeom prst="rect">
            <a:avLst/>
          </a:prstGeom>
        </p:spPr>
      </p:pic>
      <p:pic>
        <p:nvPicPr>
          <p:cNvPr id="28" name="Picture 27">
            <a:extLst>
              <a:ext uri="{FF2B5EF4-FFF2-40B4-BE49-F238E27FC236}">
                <a16:creationId xmlns:a16="http://schemas.microsoft.com/office/drawing/2014/main" id="{09A46CE3-458E-4199-9C29-4EFAE210BCB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84347" y="3096391"/>
            <a:ext cx="498794" cy="519576"/>
          </a:xfrm>
          <a:prstGeom prst="rect">
            <a:avLst/>
          </a:prstGeom>
        </p:spPr>
      </p:pic>
      <p:pic>
        <p:nvPicPr>
          <p:cNvPr id="29" name="Picture 28">
            <a:extLst>
              <a:ext uri="{FF2B5EF4-FFF2-40B4-BE49-F238E27FC236}">
                <a16:creationId xmlns:a16="http://schemas.microsoft.com/office/drawing/2014/main" id="{CBC3C7C1-60E8-4ABA-8099-D0CF63459D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51100" y="3902524"/>
            <a:ext cx="498794" cy="519576"/>
          </a:xfrm>
          <a:prstGeom prst="rect">
            <a:avLst/>
          </a:prstGeom>
        </p:spPr>
      </p:pic>
      <p:pic>
        <p:nvPicPr>
          <p:cNvPr id="30" name="Picture 29">
            <a:extLst>
              <a:ext uri="{FF2B5EF4-FFF2-40B4-BE49-F238E27FC236}">
                <a16:creationId xmlns:a16="http://schemas.microsoft.com/office/drawing/2014/main" id="{82245673-03B2-4101-BD4C-A7FE50B557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7810" y="4652198"/>
            <a:ext cx="498794" cy="519576"/>
          </a:xfrm>
          <a:prstGeom prst="rect">
            <a:avLst/>
          </a:prstGeom>
        </p:spPr>
      </p:pic>
      <p:pic>
        <p:nvPicPr>
          <p:cNvPr id="31" name="Picture 30">
            <a:extLst>
              <a:ext uri="{FF2B5EF4-FFF2-40B4-BE49-F238E27FC236}">
                <a16:creationId xmlns:a16="http://schemas.microsoft.com/office/drawing/2014/main" id="{9CBEC483-7C89-4721-A1BE-5286D723BFB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47673" y="5396614"/>
            <a:ext cx="498794" cy="519576"/>
          </a:xfrm>
          <a:prstGeom prst="rect">
            <a:avLst/>
          </a:prstGeom>
        </p:spPr>
      </p:pic>
      <p:pic>
        <p:nvPicPr>
          <p:cNvPr id="32" name="Picture 31">
            <a:extLst>
              <a:ext uri="{FF2B5EF4-FFF2-40B4-BE49-F238E27FC236}">
                <a16:creationId xmlns:a16="http://schemas.microsoft.com/office/drawing/2014/main" id="{DBF22DAC-D6ED-4B5A-84AF-2432DAA650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9066" y="3050461"/>
            <a:ext cx="767356" cy="726156"/>
          </a:xfrm>
          <a:prstGeom prst="rect">
            <a:avLst/>
          </a:prstGeom>
        </p:spPr>
      </p:pic>
      <p:pic>
        <p:nvPicPr>
          <p:cNvPr id="33" name="Picture 32">
            <a:extLst>
              <a:ext uri="{FF2B5EF4-FFF2-40B4-BE49-F238E27FC236}">
                <a16:creationId xmlns:a16="http://schemas.microsoft.com/office/drawing/2014/main" id="{9B36D8AB-10F9-43B4-87C2-7A732FCFCBD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9066" y="3818605"/>
            <a:ext cx="767356" cy="726156"/>
          </a:xfrm>
          <a:prstGeom prst="rect">
            <a:avLst/>
          </a:prstGeom>
        </p:spPr>
      </p:pic>
      <p:pic>
        <p:nvPicPr>
          <p:cNvPr id="34" name="Picture 33">
            <a:extLst>
              <a:ext uri="{FF2B5EF4-FFF2-40B4-BE49-F238E27FC236}">
                <a16:creationId xmlns:a16="http://schemas.microsoft.com/office/drawing/2014/main" id="{41FBEA06-2D4D-4000-8DED-C4B0A0BF866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0050" y="4557982"/>
            <a:ext cx="767356" cy="726156"/>
          </a:xfrm>
          <a:prstGeom prst="rect">
            <a:avLst/>
          </a:prstGeom>
        </p:spPr>
      </p:pic>
      <p:pic>
        <p:nvPicPr>
          <p:cNvPr id="35" name="Picture 34">
            <a:extLst>
              <a:ext uri="{FF2B5EF4-FFF2-40B4-BE49-F238E27FC236}">
                <a16:creationId xmlns:a16="http://schemas.microsoft.com/office/drawing/2014/main" id="{DD5E6E28-69E6-40EB-9C46-108A9C42DB4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5132" y="5317047"/>
            <a:ext cx="767356" cy="726156"/>
          </a:xfrm>
          <a:prstGeom prst="rect">
            <a:avLst/>
          </a:prstGeom>
        </p:spPr>
      </p:pic>
      <p:pic>
        <p:nvPicPr>
          <p:cNvPr id="36" name="Picture 35">
            <a:extLst>
              <a:ext uri="{FF2B5EF4-FFF2-40B4-BE49-F238E27FC236}">
                <a16:creationId xmlns:a16="http://schemas.microsoft.com/office/drawing/2014/main" id="{246BA196-547A-4AEA-B590-AAD36952EA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0867" y="2987160"/>
            <a:ext cx="767356" cy="726156"/>
          </a:xfrm>
          <a:prstGeom prst="rect">
            <a:avLst/>
          </a:prstGeom>
        </p:spPr>
      </p:pic>
      <p:pic>
        <p:nvPicPr>
          <p:cNvPr id="37" name="Picture 36">
            <a:extLst>
              <a:ext uri="{FF2B5EF4-FFF2-40B4-BE49-F238E27FC236}">
                <a16:creationId xmlns:a16="http://schemas.microsoft.com/office/drawing/2014/main" id="{D9872671-FC8C-4D70-BD6A-824A8A020BF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0867" y="3763789"/>
            <a:ext cx="767356" cy="726156"/>
          </a:xfrm>
          <a:prstGeom prst="rect">
            <a:avLst/>
          </a:prstGeom>
        </p:spPr>
      </p:pic>
      <p:pic>
        <p:nvPicPr>
          <p:cNvPr id="38" name="Picture 37">
            <a:extLst>
              <a:ext uri="{FF2B5EF4-FFF2-40B4-BE49-F238E27FC236}">
                <a16:creationId xmlns:a16="http://schemas.microsoft.com/office/drawing/2014/main" id="{85FC22EA-DAFE-4FE2-B318-66E49ED653C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0867" y="4540418"/>
            <a:ext cx="767356" cy="726156"/>
          </a:xfrm>
          <a:prstGeom prst="rect">
            <a:avLst/>
          </a:prstGeom>
        </p:spPr>
      </p:pic>
      <p:pic>
        <p:nvPicPr>
          <p:cNvPr id="39" name="Picture 38">
            <a:extLst>
              <a:ext uri="{FF2B5EF4-FFF2-40B4-BE49-F238E27FC236}">
                <a16:creationId xmlns:a16="http://schemas.microsoft.com/office/drawing/2014/main" id="{8E0E40F4-F905-401A-BD1A-48BFE9AF316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65760" y="5317047"/>
            <a:ext cx="767356" cy="726156"/>
          </a:xfrm>
          <a:prstGeom prst="rect">
            <a:avLst/>
          </a:prstGeom>
        </p:spPr>
      </p:pic>
      <p:pic>
        <p:nvPicPr>
          <p:cNvPr id="45" name="Picture 44" descr="background rectangle ">
            <a:extLst>
              <a:ext uri="{FF2B5EF4-FFF2-40B4-BE49-F238E27FC236}">
                <a16:creationId xmlns:a16="http://schemas.microsoft.com/office/drawing/2014/main" id="{3A7BBB48-58D3-4A00-95A6-12C738F06EB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 y="296864"/>
            <a:ext cx="7269805" cy="867128"/>
          </a:xfrm>
          <a:prstGeom prst="rect">
            <a:avLst/>
          </a:prstGeom>
        </p:spPr>
      </p:pic>
      <p:sp>
        <p:nvSpPr>
          <p:cNvPr id="2" name="Title 1"/>
          <p:cNvSpPr>
            <a:spLocks noGrp="1"/>
          </p:cNvSpPr>
          <p:nvPr>
            <p:ph type="title"/>
          </p:nvPr>
        </p:nvSpPr>
        <p:spPr>
          <a:xfrm>
            <a:off x="67247" y="16372"/>
            <a:ext cx="4821195" cy="1325563"/>
          </a:xfrm>
        </p:spPr>
        <p:txBody>
          <a:bodyPr/>
          <a:lstStyle/>
          <a:p>
            <a:pPr rtl="0" eaLnBrk="1" latinLnBrk="0" hangingPunct="1"/>
            <a:r>
              <a:rPr lang="en-GB" sz="3400" b="1" i="0" spc="0" baseline="0">
                <a:ln>
                  <a:noFill/>
                </a:ln>
                <a:solidFill>
                  <a:srgbClr val="FFFFFF"/>
                </a:solidFill>
                <a:effectLst/>
                <a:latin typeface="Century Gothic" panose="020B0502020202020204" pitchFamily="34" charset="0"/>
                <a:ea typeface="+mn-ea"/>
                <a:cs typeface="+mn-cs"/>
              </a:rPr>
              <a:t>C’est qui ?</a:t>
            </a:r>
            <a:endParaRPr lang="en-GB">
              <a:effectLst/>
            </a:endParaRPr>
          </a:p>
        </p:txBody>
      </p:sp>
    </p:spTree>
    <p:extLst>
      <p:ext uri="{BB962C8B-B14F-4D97-AF65-F5344CB8AC3E}">
        <p14:creationId xmlns:p14="http://schemas.microsoft.com/office/powerpoint/2010/main" val="3502859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46">
            <a:extLst>
              <a:ext uri="{FF2B5EF4-FFF2-40B4-BE49-F238E27FC236}">
                <a16:creationId xmlns:a16="http://schemas.microsoft.com/office/drawing/2014/main" id="{CB238838-6A9D-47A3-BE4F-676D1EC3BD53}"/>
              </a:ext>
            </a:extLst>
          </p:cNvPr>
          <p:cNvSpPr/>
          <p:nvPr/>
        </p:nvSpPr>
        <p:spPr>
          <a:xfrm>
            <a:off x="9336506" y="104993"/>
            <a:ext cx="2660964" cy="400919"/>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err="1">
                <a:ln>
                  <a:noFill/>
                </a:ln>
                <a:solidFill>
                  <a:prstClr val="white"/>
                </a:solidFill>
                <a:effectLst/>
                <a:uLnTx/>
                <a:uFillTx/>
                <a:latin typeface="Century Gothic" panose="020B0502020202020204" pitchFamily="34" charset="0"/>
                <a:ea typeface="+mn-ea"/>
                <a:cs typeface="+mn-cs"/>
              </a:rPr>
              <a:t>écrire</a:t>
            </a:r>
            <a:endParaRPr kumimoji="0" lang="en-GB" sz="24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416903" y="1171675"/>
            <a:ext cx="62571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rgbClr val="115076"/>
                </a:solidFill>
                <a:effectLst/>
                <a:uLnTx/>
                <a:uFillTx/>
                <a:latin typeface="Century Gothic" panose="020F0302020204030204"/>
                <a:ea typeface="+mn-ea"/>
                <a:cs typeface="+mn-cs"/>
              </a:rPr>
              <a:t>1.</a:t>
            </a:r>
          </a:p>
        </p:txBody>
      </p:sp>
      <p:sp>
        <p:nvSpPr>
          <p:cNvPr id="6" name="Rectangle 5"/>
          <p:cNvSpPr/>
          <p:nvPr/>
        </p:nvSpPr>
        <p:spPr>
          <a:xfrm>
            <a:off x="6291971" y="746655"/>
            <a:ext cx="4971774"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Write these sentences in French:</a:t>
            </a:r>
            <a:endParaRPr kumimoji="0" lang="en-GB" sz="24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endParaRPr>
          </a:p>
        </p:txBody>
      </p:sp>
      <p:pic>
        <p:nvPicPr>
          <p:cNvPr id="12" name="Picture 11" descr="background rectangle ">
            <a:extLst>
              <a:ext uri="{FF2B5EF4-FFF2-40B4-BE49-F238E27FC236}">
                <a16:creationId xmlns:a16="http://schemas.microsoft.com/office/drawing/2014/main" id="{774264CD-D3E6-43C6-96F5-94494D0D8A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14" name="TextBox 13"/>
          <p:cNvSpPr txBox="1"/>
          <p:nvPr/>
        </p:nvSpPr>
        <p:spPr>
          <a:xfrm>
            <a:off x="416903" y="1785900"/>
            <a:ext cx="62571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rgbClr val="115076"/>
                </a:solidFill>
                <a:effectLst/>
                <a:uLnTx/>
                <a:uFillTx/>
                <a:latin typeface="Century Gothic" panose="020F0302020204030204"/>
                <a:ea typeface="+mn-ea"/>
                <a:cs typeface="+mn-cs"/>
              </a:rPr>
              <a:t>2.</a:t>
            </a:r>
          </a:p>
        </p:txBody>
      </p:sp>
      <p:sp>
        <p:nvSpPr>
          <p:cNvPr id="16" name="TextBox 15"/>
          <p:cNvSpPr txBox="1"/>
          <p:nvPr/>
        </p:nvSpPr>
        <p:spPr>
          <a:xfrm>
            <a:off x="343956" y="2469144"/>
            <a:ext cx="77890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rgbClr val="115076"/>
                </a:solidFill>
                <a:effectLst/>
                <a:uLnTx/>
                <a:uFillTx/>
                <a:latin typeface="Century Gothic" panose="020F0302020204030204"/>
                <a:ea typeface="+mn-ea"/>
                <a:cs typeface="+mn-cs"/>
              </a:rPr>
              <a:t>3.</a:t>
            </a:r>
          </a:p>
        </p:txBody>
      </p:sp>
      <p:sp>
        <p:nvSpPr>
          <p:cNvPr id="23" name="TextBox 22"/>
          <p:cNvSpPr txBox="1"/>
          <p:nvPr/>
        </p:nvSpPr>
        <p:spPr>
          <a:xfrm>
            <a:off x="416903" y="3108261"/>
            <a:ext cx="62571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rgbClr val="115076"/>
                </a:solidFill>
                <a:effectLst/>
                <a:uLnTx/>
                <a:uFillTx/>
                <a:latin typeface="Century Gothic" panose="020F0302020204030204"/>
                <a:ea typeface="+mn-ea"/>
                <a:cs typeface="+mn-cs"/>
              </a:rPr>
              <a:t>4.</a:t>
            </a:r>
          </a:p>
        </p:txBody>
      </p:sp>
      <p:sp>
        <p:nvSpPr>
          <p:cNvPr id="25" name="TextBox 24"/>
          <p:cNvSpPr txBox="1"/>
          <p:nvPr/>
        </p:nvSpPr>
        <p:spPr>
          <a:xfrm>
            <a:off x="449181" y="3780817"/>
            <a:ext cx="62571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rgbClr val="115076"/>
                </a:solidFill>
                <a:effectLst/>
                <a:uLnTx/>
                <a:uFillTx/>
                <a:latin typeface="Century Gothic" panose="020F0302020204030204"/>
                <a:ea typeface="+mn-ea"/>
                <a:cs typeface="+mn-cs"/>
              </a:rPr>
              <a:t>5.</a:t>
            </a:r>
          </a:p>
        </p:txBody>
      </p:sp>
      <p:sp>
        <p:nvSpPr>
          <p:cNvPr id="27" name="TextBox 26"/>
          <p:cNvSpPr txBox="1"/>
          <p:nvPr/>
        </p:nvSpPr>
        <p:spPr>
          <a:xfrm>
            <a:off x="439313" y="4430883"/>
            <a:ext cx="62571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rgbClr val="115076"/>
                </a:solidFill>
                <a:effectLst/>
                <a:uLnTx/>
                <a:uFillTx/>
                <a:latin typeface="Century Gothic" panose="020F0302020204030204"/>
                <a:ea typeface="+mn-ea"/>
                <a:cs typeface="+mn-cs"/>
              </a:rPr>
              <a:t>6.</a:t>
            </a:r>
          </a:p>
        </p:txBody>
      </p:sp>
      <p:sp>
        <p:nvSpPr>
          <p:cNvPr id="2" name="TextBox 1"/>
          <p:cNvSpPr txBox="1"/>
          <p:nvPr/>
        </p:nvSpPr>
        <p:spPr>
          <a:xfrm>
            <a:off x="1008319" y="1171675"/>
            <a:ext cx="471307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rgbClr val="115076"/>
                </a:solidFill>
                <a:effectLst/>
                <a:uLnTx/>
                <a:uFillTx/>
                <a:latin typeface="Century Gothic" panose="020F0302020204030204"/>
                <a:ea typeface="+mn-ea"/>
                <a:cs typeface="+mn-cs"/>
              </a:rPr>
              <a:t>I am taking the train abroad.</a:t>
            </a:r>
          </a:p>
        </p:txBody>
      </p:sp>
      <p:sp>
        <p:nvSpPr>
          <p:cNvPr id="20" name="TextBox 19"/>
          <p:cNvSpPr txBox="1"/>
          <p:nvPr/>
        </p:nvSpPr>
        <p:spPr>
          <a:xfrm>
            <a:off x="1033995" y="1785900"/>
            <a:ext cx="6122669"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rgbClr val="115076"/>
                </a:solidFill>
                <a:effectLst/>
                <a:uLnTx/>
                <a:uFillTx/>
                <a:latin typeface="Century Gothic" panose="020F0302020204030204"/>
                <a:ea typeface="+mn-ea"/>
                <a:cs typeface="+mn-cs"/>
              </a:rPr>
              <a:t>She is having (taking) lunch at the hotel.</a:t>
            </a:r>
          </a:p>
        </p:txBody>
      </p:sp>
      <p:sp>
        <p:nvSpPr>
          <p:cNvPr id="21" name="TextBox 20"/>
          <p:cNvSpPr txBox="1"/>
          <p:nvPr/>
        </p:nvSpPr>
        <p:spPr>
          <a:xfrm>
            <a:off x="1020848" y="3119833"/>
            <a:ext cx="471307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rgbClr val="115076"/>
                </a:solidFill>
                <a:effectLst/>
                <a:uLnTx/>
                <a:uFillTx/>
                <a:latin typeface="Century Gothic" panose="020F0302020204030204"/>
                <a:ea typeface="+mn-ea"/>
                <a:cs typeface="+mn-cs"/>
              </a:rPr>
              <a:t>He understands the question.</a:t>
            </a:r>
          </a:p>
        </p:txBody>
      </p:sp>
      <p:sp>
        <p:nvSpPr>
          <p:cNvPr id="22" name="TextBox 21"/>
          <p:cNvSpPr txBox="1"/>
          <p:nvPr/>
        </p:nvSpPr>
        <p:spPr>
          <a:xfrm>
            <a:off x="1020848" y="2486880"/>
            <a:ext cx="471307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rgbClr val="115076"/>
                </a:solidFill>
                <a:effectLst/>
                <a:uLnTx/>
                <a:uFillTx/>
                <a:latin typeface="Century Gothic" panose="020F0302020204030204"/>
                <a:ea typeface="+mn-ea"/>
                <a:cs typeface="+mn-cs"/>
              </a:rPr>
              <a:t>You understand the answer.</a:t>
            </a:r>
          </a:p>
        </p:txBody>
      </p:sp>
      <p:sp>
        <p:nvSpPr>
          <p:cNvPr id="24" name="TextBox 23"/>
          <p:cNvSpPr txBox="1"/>
          <p:nvPr/>
        </p:nvSpPr>
        <p:spPr>
          <a:xfrm>
            <a:off x="1061633" y="3784944"/>
            <a:ext cx="4905785"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rgbClr val="115076"/>
                </a:solidFill>
                <a:effectLst/>
                <a:uLnTx/>
                <a:uFillTx/>
                <a:latin typeface="Century Gothic" panose="020F0302020204030204"/>
                <a:ea typeface="+mn-ea"/>
                <a:cs typeface="+mn-cs"/>
              </a:rPr>
              <a:t>I am learning English in the USA.</a:t>
            </a:r>
          </a:p>
        </p:txBody>
      </p:sp>
      <p:sp>
        <p:nvSpPr>
          <p:cNvPr id="26" name="TextBox 25"/>
          <p:cNvSpPr txBox="1"/>
          <p:nvPr/>
        </p:nvSpPr>
        <p:spPr>
          <a:xfrm>
            <a:off x="988795" y="4442766"/>
            <a:ext cx="471307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115076"/>
                </a:solidFill>
                <a:effectLst/>
                <a:uLnTx/>
                <a:uFillTx/>
                <a:latin typeface="Century Gothic" panose="020F0302020204030204"/>
                <a:ea typeface="+mn-ea"/>
                <a:cs typeface="+mn-cs"/>
              </a:rPr>
              <a:t>You </a:t>
            </a:r>
            <a:r>
              <a:rPr kumimoji="0" lang="en-GB" sz="2400" b="0" i="0" u="none" strike="noStrike" kern="1200" cap="none" spc="0" normalizeH="0" baseline="0" noProof="0">
                <a:ln>
                  <a:noFill/>
                </a:ln>
                <a:solidFill>
                  <a:srgbClr val="115076"/>
                </a:solidFill>
                <a:effectLst/>
                <a:uLnTx/>
                <a:uFillTx/>
                <a:latin typeface="Century Gothic" panose="020F0302020204030204"/>
                <a:ea typeface="+mn-ea"/>
                <a:cs typeface="+mn-cs"/>
              </a:rPr>
              <a:t>learn French at university.</a:t>
            </a:r>
            <a:endParaRPr kumimoji="0" lang="en-GB" sz="2400" b="0" i="0" u="none" strike="noStrike" kern="1200" cap="none" spc="0" normalizeH="0" baseline="0" noProof="0" dirty="0">
              <a:ln>
                <a:noFill/>
              </a:ln>
              <a:solidFill>
                <a:srgbClr val="115076"/>
              </a:solidFill>
              <a:effectLst/>
              <a:uLnTx/>
              <a:uFillTx/>
              <a:latin typeface="Century Gothic" panose="020F0302020204030204"/>
              <a:ea typeface="+mn-ea"/>
              <a:cs typeface="+mn-cs"/>
            </a:endParaRPr>
          </a:p>
        </p:txBody>
      </p:sp>
      <p:sp>
        <p:nvSpPr>
          <p:cNvPr id="31" name="TextBox 30"/>
          <p:cNvSpPr txBox="1"/>
          <p:nvPr/>
        </p:nvSpPr>
        <p:spPr>
          <a:xfrm>
            <a:off x="6312812" y="1169950"/>
            <a:ext cx="471307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a:ln>
                  <a:noFill/>
                </a:ln>
                <a:solidFill>
                  <a:srgbClr val="115076"/>
                </a:solidFill>
                <a:effectLst/>
                <a:uLnTx/>
                <a:uFillTx/>
                <a:latin typeface="Century Gothic" panose="020F0302020204030204"/>
                <a:ea typeface="+mn-ea"/>
                <a:cs typeface="+mn-cs"/>
              </a:rPr>
              <a:t>Je prends le train à l’étranger.</a:t>
            </a:r>
          </a:p>
        </p:txBody>
      </p:sp>
      <p:sp>
        <p:nvSpPr>
          <p:cNvPr id="35" name="TextBox 34"/>
          <p:cNvSpPr txBox="1"/>
          <p:nvPr/>
        </p:nvSpPr>
        <p:spPr>
          <a:xfrm>
            <a:off x="7156664" y="1796588"/>
            <a:ext cx="487956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a:ln>
                  <a:noFill/>
                </a:ln>
                <a:solidFill>
                  <a:srgbClr val="115076"/>
                </a:solidFill>
                <a:effectLst/>
                <a:uLnTx/>
                <a:uFillTx/>
                <a:latin typeface="Century Gothic" panose="020F0302020204030204"/>
                <a:ea typeface="+mn-ea"/>
                <a:cs typeface="+mn-cs"/>
              </a:rPr>
              <a:t>Elle prend le déjeuner à l’h</a:t>
            </a:r>
            <a:r>
              <a:rPr kumimoji="0" lang="fr-FR" sz="2400" b="0" i="0" u="none" strike="noStrike" kern="1200" cap="none" spc="0" normalizeH="0" baseline="0" noProof="0">
                <a:ln>
                  <a:noFill/>
                </a:ln>
                <a:solidFill>
                  <a:srgbClr val="115076"/>
                </a:solidFill>
                <a:effectLst/>
                <a:uLnTx/>
                <a:uFillTx/>
                <a:latin typeface="Century Gothic" panose="020F0302020204030204"/>
                <a:ea typeface="+mn-ea"/>
                <a:cs typeface="Calibri" panose="020F0502020204030204" pitchFamily="34" charset="0"/>
              </a:rPr>
              <a:t>ôtel</a:t>
            </a:r>
            <a:r>
              <a:rPr kumimoji="0" lang="fr-FR" sz="2400" b="0" i="0" u="none" strike="noStrike" kern="1200" cap="none" spc="0" normalizeH="0" baseline="0" noProof="0">
                <a:ln>
                  <a:noFill/>
                </a:ln>
                <a:solidFill>
                  <a:srgbClr val="115076"/>
                </a:solidFill>
                <a:effectLst/>
                <a:uLnTx/>
                <a:uFillTx/>
                <a:latin typeface="Century Gothic" panose="020F0302020204030204"/>
                <a:ea typeface="+mn-ea"/>
                <a:cs typeface="+mn-cs"/>
              </a:rPr>
              <a:t>.</a:t>
            </a:r>
          </a:p>
        </p:txBody>
      </p:sp>
      <p:sp>
        <p:nvSpPr>
          <p:cNvPr id="36" name="TextBox 35"/>
          <p:cNvSpPr txBox="1"/>
          <p:nvPr/>
        </p:nvSpPr>
        <p:spPr>
          <a:xfrm>
            <a:off x="6404820" y="2509436"/>
            <a:ext cx="471307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a:ln>
                  <a:noFill/>
                </a:ln>
                <a:solidFill>
                  <a:srgbClr val="115076"/>
                </a:solidFill>
                <a:effectLst/>
                <a:uLnTx/>
                <a:uFillTx/>
                <a:latin typeface="Century Gothic" panose="020F0302020204030204"/>
                <a:ea typeface="+mn-ea"/>
                <a:cs typeface="+mn-cs"/>
              </a:rPr>
              <a:t>Tu comprends la réponse.</a:t>
            </a:r>
          </a:p>
        </p:txBody>
      </p:sp>
      <p:sp>
        <p:nvSpPr>
          <p:cNvPr id="37" name="TextBox 36"/>
          <p:cNvSpPr txBox="1"/>
          <p:nvPr/>
        </p:nvSpPr>
        <p:spPr>
          <a:xfrm>
            <a:off x="6404821" y="3125976"/>
            <a:ext cx="541184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a:ln>
                  <a:noFill/>
                </a:ln>
                <a:solidFill>
                  <a:srgbClr val="115076"/>
                </a:solidFill>
                <a:effectLst/>
                <a:uLnTx/>
                <a:uFillTx/>
                <a:latin typeface="Century Gothic" panose="020F0302020204030204"/>
                <a:ea typeface="+mn-ea"/>
                <a:cs typeface="+mn-cs"/>
              </a:rPr>
              <a:t>Il comprend la question.</a:t>
            </a:r>
          </a:p>
        </p:txBody>
      </p:sp>
      <p:sp>
        <p:nvSpPr>
          <p:cNvPr id="38" name="TextBox 37"/>
          <p:cNvSpPr txBox="1"/>
          <p:nvPr/>
        </p:nvSpPr>
        <p:spPr>
          <a:xfrm>
            <a:off x="6430120" y="3765903"/>
            <a:ext cx="556494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a:ln>
                  <a:noFill/>
                </a:ln>
                <a:solidFill>
                  <a:srgbClr val="115076"/>
                </a:solidFill>
                <a:effectLst/>
                <a:uLnTx/>
                <a:uFillTx/>
                <a:latin typeface="Century Gothic" panose="020F0302020204030204"/>
                <a:ea typeface="+mn-ea"/>
                <a:cs typeface="+mn-cs"/>
              </a:rPr>
              <a:t>J’apprends l’anglais </a:t>
            </a:r>
            <a:r>
              <a:rPr kumimoji="0" lang="en-GB" sz="2400" b="0" i="0" u="none" strike="noStrike" kern="1200" cap="none" spc="0" normalizeH="0" baseline="0" noProof="0">
                <a:ln>
                  <a:noFill/>
                </a:ln>
                <a:solidFill>
                  <a:srgbClr val="115076"/>
                </a:solidFill>
                <a:effectLst/>
                <a:uLnTx/>
                <a:uFillTx/>
                <a:latin typeface="Century Gothic" panose="020F0302020204030204"/>
                <a:ea typeface="+mn-ea"/>
                <a:cs typeface="+mn-cs"/>
              </a:rPr>
              <a:t>aux </a:t>
            </a:r>
            <a:r>
              <a:rPr kumimoji="0" lang="fr-FR" sz="2400" b="0" i="0" u="none" strike="noStrike" kern="1200" cap="none" spc="0" normalizeH="0" baseline="0" noProof="0">
                <a:ln>
                  <a:noFill/>
                </a:ln>
                <a:solidFill>
                  <a:srgbClr val="115076"/>
                </a:solidFill>
                <a:effectLst/>
                <a:uLnTx/>
                <a:uFillTx/>
                <a:latin typeface="Century Gothic" panose="020F0302020204030204"/>
                <a:ea typeface="+mn-ea"/>
                <a:cs typeface="+mn-cs"/>
              </a:rPr>
              <a:t>États-Unis</a:t>
            </a:r>
            <a:r>
              <a:rPr kumimoji="0" lang="en-GB" sz="2400" b="0" i="0" u="none" strike="noStrike" kern="1200" cap="none" spc="0" normalizeH="0" baseline="0" noProof="0">
                <a:ln>
                  <a:noFill/>
                </a:ln>
                <a:solidFill>
                  <a:srgbClr val="115076"/>
                </a:solidFill>
                <a:effectLst/>
                <a:uLnTx/>
                <a:uFillTx/>
                <a:latin typeface="Century Gothic" panose="020F0302020204030204"/>
                <a:ea typeface="+mn-ea"/>
                <a:cs typeface="+mn-cs"/>
              </a:rPr>
              <a:t>. </a:t>
            </a:r>
          </a:p>
        </p:txBody>
      </p:sp>
      <p:sp>
        <p:nvSpPr>
          <p:cNvPr id="39" name="TextBox 38"/>
          <p:cNvSpPr txBox="1"/>
          <p:nvPr/>
        </p:nvSpPr>
        <p:spPr>
          <a:xfrm>
            <a:off x="6404820" y="4484811"/>
            <a:ext cx="564501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a:ln>
                  <a:noFill/>
                </a:ln>
                <a:solidFill>
                  <a:srgbClr val="115076"/>
                </a:solidFill>
                <a:effectLst/>
                <a:uLnTx/>
                <a:uFillTx/>
                <a:latin typeface="Century Gothic" panose="020F0302020204030204"/>
                <a:ea typeface="+mn-ea"/>
                <a:cs typeface="+mn-cs"/>
              </a:rPr>
              <a:t>Tu apprends </a:t>
            </a:r>
            <a:r>
              <a:rPr kumimoji="0" lang="fr-FR" sz="2400" b="0" i="0" u="none" strike="noStrike" kern="1200" cap="none" spc="0" normalizeH="0" baseline="0" noProof="0">
                <a:ln>
                  <a:noFill/>
                </a:ln>
                <a:solidFill>
                  <a:srgbClr val="115076"/>
                </a:solidFill>
                <a:effectLst/>
                <a:uLnTx/>
                <a:uFillTx/>
                <a:latin typeface="Century Gothic" panose="020F0302020204030204"/>
                <a:ea typeface="+mn-ea"/>
                <a:cs typeface="+mn-cs"/>
              </a:rPr>
              <a:t>le fran</a:t>
            </a:r>
            <a:r>
              <a:rPr kumimoji="0" lang="fr-FR" sz="2400" b="0" i="0" u="none" strike="noStrike" kern="1200" cap="none" spc="0" normalizeH="0" baseline="0" noProof="0">
                <a:ln>
                  <a:noFill/>
                </a:ln>
                <a:solidFill>
                  <a:srgbClr val="115076"/>
                </a:solidFill>
                <a:effectLst/>
                <a:uLnTx/>
                <a:uFillTx/>
                <a:latin typeface="Century Gothic" panose="020F0302020204030204"/>
                <a:ea typeface="+mn-ea"/>
                <a:cs typeface="Calibri" panose="020F0502020204030204" pitchFamily="34" charset="0"/>
              </a:rPr>
              <a:t>çais</a:t>
            </a:r>
            <a:r>
              <a:rPr kumimoji="0" lang="fr-FR" sz="2400" b="0" i="0" u="none" strike="noStrike" kern="1200" cap="none" spc="0" normalizeH="0" baseline="0" noProof="0">
                <a:ln>
                  <a:noFill/>
                </a:ln>
                <a:solidFill>
                  <a:srgbClr val="115076"/>
                </a:solidFill>
                <a:effectLst/>
                <a:uLnTx/>
                <a:uFillTx/>
                <a:latin typeface="Century Gothic" panose="020F0302020204030204"/>
                <a:ea typeface="+mn-ea"/>
                <a:cs typeface="+mn-cs"/>
              </a:rPr>
              <a:t> à l’université</a:t>
            </a:r>
            <a:r>
              <a:rPr kumimoji="0" lang="fr-FR" sz="2400" b="0" i="0" u="none" strike="noStrike" kern="1200" cap="none" spc="0" normalizeH="0" baseline="0" noProof="0">
                <a:ln>
                  <a:noFill/>
                </a:ln>
                <a:solidFill>
                  <a:srgbClr val="115076"/>
                </a:solidFill>
                <a:effectLst/>
                <a:uLnTx/>
                <a:uFillTx/>
                <a:latin typeface="Century Gothic" panose="020F0302020204030204"/>
                <a:ea typeface="+mn-ea"/>
                <a:cs typeface="Calibri" panose="020F0502020204030204" pitchFamily="34" charset="0"/>
              </a:rPr>
              <a:t>.</a:t>
            </a:r>
            <a:endParaRPr kumimoji="0" lang="fr-FR" sz="2400" b="0" i="0" u="none" strike="noStrike" kern="1200" cap="none" spc="0" normalizeH="0" baseline="0" noProof="0" dirty="0">
              <a:ln>
                <a:noFill/>
              </a:ln>
              <a:solidFill>
                <a:srgbClr val="115076"/>
              </a:solidFill>
              <a:effectLst/>
              <a:uLnTx/>
              <a:uFillTx/>
              <a:latin typeface="Century Gothic" panose="020F0302020204030204"/>
              <a:ea typeface="+mn-ea"/>
              <a:cs typeface="+mn-cs"/>
            </a:endParaRPr>
          </a:p>
        </p:txBody>
      </p:sp>
      <p:sp>
        <p:nvSpPr>
          <p:cNvPr id="4" name="Title 3"/>
          <p:cNvSpPr>
            <a:spLocks noGrp="1"/>
          </p:cNvSpPr>
          <p:nvPr>
            <p:ph type="title"/>
          </p:nvPr>
        </p:nvSpPr>
        <p:spPr>
          <a:xfrm>
            <a:off x="0" y="13690"/>
            <a:ext cx="10515600" cy="1325563"/>
          </a:xfrm>
        </p:spPr>
        <p:txBody>
          <a:bodyPr/>
          <a:lstStyle/>
          <a:p>
            <a:pPr rtl="0" eaLnBrk="1" latinLnBrk="0" hangingPunct="1"/>
            <a:r>
              <a:rPr lang="en-GB" sz="3600" b="1" i="0" spc="0" baseline="0">
                <a:ln>
                  <a:noFill/>
                </a:ln>
                <a:solidFill>
                  <a:srgbClr val="FFFFFF"/>
                </a:solidFill>
                <a:effectLst/>
                <a:latin typeface="Century Gothic" panose="020B0502020202020204" pitchFamily="34" charset="0"/>
                <a:ea typeface="+mn-ea"/>
                <a:cs typeface="+mn-cs"/>
              </a:rPr>
              <a:t> Écris </a:t>
            </a:r>
            <a:r>
              <a:rPr lang="en-GB" sz="3600" b="1" i="0" spc="0" baseline="0" err="1">
                <a:ln>
                  <a:noFill/>
                </a:ln>
                <a:solidFill>
                  <a:srgbClr val="FFFFFF"/>
                </a:solidFill>
                <a:effectLst/>
                <a:latin typeface="Century Gothic" panose="020B0502020202020204" pitchFamily="34" charset="0"/>
                <a:ea typeface="+mn-ea"/>
                <a:cs typeface="+mn-cs"/>
              </a:rPr>
              <a:t>en</a:t>
            </a:r>
            <a:r>
              <a:rPr lang="en-GB" sz="3600" b="1" i="0" spc="0" baseline="0">
                <a:ln>
                  <a:noFill/>
                </a:ln>
                <a:solidFill>
                  <a:srgbClr val="FFFFFF"/>
                </a:solidFill>
                <a:effectLst/>
                <a:latin typeface="Century Gothic" panose="020B0502020202020204" pitchFamily="34" charset="0"/>
                <a:ea typeface="+mn-ea"/>
                <a:cs typeface="+mn-cs"/>
              </a:rPr>
              <a:t> </a:t>
            </a:r>
            <a:r>
              <a:rPr lang="en-GB" sz="3600" b="1" i="0" spc="0" baseline="0" err="1">
                <a:ln>
                  <a:noFill/>
                </a:ln>
                <a:solidFill>
                  <a:srgbClr val="FFFFFF"/>
                </a:solidFill>
                <a:effectLst/>
                <a:latin typeface="Century Gothic" panose="020B0502020202020204" pitchFamily="34" charset="0"/>
                <a:ea typeface="+mn-ea"/>
                <a:cs typeface="+mn-cs"/>
              </a:rPr>
              <a:t>fran</a:t>
            </a:r>
            <a:r>
              <a:rPr lang="en-GB" sz="3600" b="1" i="0" spc="0" baseline="0" err="1">
                <a:ln>
                  <a:noFill/>
                </a:ln>
                <a:solidFill>
                  <a:srgbClr val="FFFFFF"/>
                </a:solidFill>
                <a:effectLst/>
                <a:latin typeface="Century Gothic" panose="020B0502020202020204" pitchFamily="34" charset="0"/>
                <a:ea typeface="+mn-ea"/>
                <a:cs typeface="Calibri" panose="020F0502020204030204" pitchFamily="34" charset="0"/>
              </a:rPr>
              <a:t>çais</a:t>
            </a:r>
            <a:r>
              <a:rPr lang="en-GB" sz="3600" b="1" i="0" spc="0" baseline="0">
                <a:ln>
                  <a:noFill/>
                </a:ln>
                <a:solidFill>
                  <a:srgbClr val="FFFFFF"/>
                </a:solidFill>
                <a:effectLst/>
                <a:latin typeface="Century Gothic" panose="020B0502020202020204" pitchFamily="34" charset="0"/>
                <a:ea typeface="+mn-ea"/>
                <a:cs typeface="Calibri" panose="020F0502020204030204" pitchFamily="34" charset="0"/>
              </a:rPr>
              <a:t> !</a:t>
            </a:r>
            <a:endParaRPr lang="en-GB">
              <a:effectLst/>
            </a:endParaRPr>
          </a:p>
        </p:txBody>
      </p:sp>
      <p:sp>
        <p:nvSpPr>
          <p:cNvPr id="28" name="TextBox 27"/>
          <p:cNvSpPr txBox="1"/>
          <p:nvPr/>
        </p:nvSpPr>
        <p:spPr>
          <a:xfrm>
            <a:off x="453332" y="5120911"/>
            <a:ext cx="62571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rgbClr val="115076"/>
                </a:solidFill>
                <a:effectLst/>
                <a:uLnTx/>
                <a:uFillTx/>
                <a:latin typeface="Century Gothic" panose="020F0302020204030204"/>
                <a:ea typeface="+mn-ea"/>
                <a:cs typeface="+mn-cs"/>
              </a:rPr>
              <a:t>7.</a:t>
            </a:r>
          </a:p>
        </p:txBody>
      </p:sp>
      <p:sp>
        <p:nvSpPr>
          <p:cNvPr id="29" name="TextBox 28"/>
          <p:cNvSpPr txBox="1"/>
          <p:nvPr/>
        </p:nvSpPr>
        <p:spPr>
          <a:xfrm>
            <a:off x="441171" y="5732442"/>
            <a:ext cx="62571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rgbClr val="115076"/>
                </a:solidFill>
                <a:effectLst/>
                <a:uLnTx/>
                <a:uFillTx/>
                <a:latin typeface="Century Gothic" panose="020F0302020204030204"/>
                <a:ea typeface="+mn-ea"/>
                <a:cs typeface="+mn-cs"/>
              </a:rPr>
              <a:t>8.</a:t>
            </a:r>
          </a:p>
        </p:txBody>
      </p:sp>
      <p:sp>
        <p:nvSpPr>
          <p:cNvPr id="30" name="TextBox 29"/>
          <p:cNvSpPr txBox="1"/>
          <p:nvPr/>
        </p:nvSpPr>
        <p:spPr>
          <a:xfrm>
            <a:off x="1049229" y="5130290"/>
            <a:ext cx="535559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srgbClr val="115076"/>
                </a:solidFill>
                <a:effectLst/>
                <a:uLnTx/>
                <a:uFillTx/>
                <a:latin typeface="Century Gothic" panose="020F0302020204030204"/>
                <a:ea typeface="+mn-ea"/>
                <a:cs typeface="+mn-cs"/>
              </a:rPr>
              <a:t>He is taking the train at the airport.</a:t>
            </a:r>
            <a:endParaRPr kumimoji="0" lang="en-GB" sz="2400" b="0" i="0" u="none" strike="noStrike" kern="1200" cap="none" spc="0" normalizeH="0" baseline="0" noProof="0" dirty="0">
              <a:ln>
                <a:noFill/>
              </a:ln>
              <a:solidFill>
                <a:srgbClr val="115076"/>
              </a:solidFill>
              <a:effectLst/>
              <a:uLnTx/>
              <a:uFillTx/>
              <a:latin typeface="Century Gothic" panose="020F0302020204030204"/>
              <a:ea typeface="+mn-ea"/>
              <a:cs typeface="+mn-cs"/>
            </a:endParaRPr>
          </a:p>
        </p:txBody>
      </p:sp>
      <p:sp>
        <p:nvSpPr>
          <p:cNvPr id="32" name="TextBox 31"/>
          <p:cNvSpPr txBox="1"/>
          <p:nvPr/>
        </p:nvSpPr>
        <p:spPr>
          <a:xfrm>
            <a:off x="1008319" y="5746830"/>
            <a:ext cx="591246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115076"/>
                </a:solidFill>
                <a:effectLst/>
                <a:uLnTx/>
                <a:uFillTx/>
                <a:latin typeface="Century Gothic" panose="020F0302020204030204"/>
                <a:ea typeface="+mn-ea"/>
                <a:cs typeface="+mn-cs"/>
              </a:rPr>
              <a:t>Are you taking the boat today?</a:t>
            </a:r>
          </a:p>
        </p:txBody>
      </p:sp>
      <p:sp>
        <p:nvSpPr>
          <p:cNvPr id="33" name="TextBox 32"/>
          <p:cNvSpPr txBox="1"/>
          <p:nvPr/>
        </p:nvSpPr>
        <p:spPr>
          <a:xfrm>
            <a:off x="6441444" y="5130290"/>
            <a:ext cx="471307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a:ln>
                  <a:noFill/>
                </a:ln>
                <a:solidFill>
                  <a:srgbClr val="115076"/>
                </a:solidFill>
                <a:effectLst/>
                <a:uLnTx/>
                <a:uFillTx/>
                <a:latin typeface="Century Gothic" panose="020F0302020204030204"/>
                <a:ea typeface="+mn-ea"/>
                <a:cs typeface="+mn-cs"/>
              </a:rPr>
              <a:t>Il prend le train à l’aéroport.</a:t>
            </a:r>
          </a:p>
        </p:txBody>
      </p:sp>
      <p:sp>
        <p:nvSpPr>
          <p:cNvPr id="40" name="TextBox 39"/>
          <p:cNvSpPr txBox="1"/>
          <p:nvPr/>
        </p:nvSpPr>
        <p:spPr>
          <a:xfrm>
            <a:off x="6404819" y="5741278"/>
            <a:ext cx="541185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a:ln>
                  <a:noFill/>
                </a:ln>
                <a:solidFill>
                  <a:srgbClr val="115076"/>
                </a:solidFill>
                <a:effectLst/>
                <a:uLnTx/>
                <a:uFillTx/>
                <a:latin typeface="Century Gothic" panose="020F0302020204030204"/>
                <a:ea typeface="+mn-ea"/>
                <a:cs typeface="+mn-cs"/>
              </a:rPr>
              <a:t>Tu prends le bateau </a:t>
            </a:r>
            <a:r>
              <a:rPr kumimoji="0" lang="en-GB" sz="2400" b="0" i="0" u="none" strike="noStrike" kern="1200" cap="none" spc="0" normalizeH="0" baseline="0" noProof="0" dirty="0" err="1">
                <a:ln>
                  <a:noFill/>
                </a:ln>
                <a:solidFill>
                  <a:srgbClr val="115076"/>
                </a:solidFill>
                <a:effectLst/>
                <a:uLnTx/>
                <a:uFillTx/>
                <a:latin typeface="Century Gothic" panose="020F0302020204030204"/>
                <a:ea typeface="+mn-ea"/>
                <a:cs typeface="+mn-cs"/>
              </a:rPr>
              <a:t>aujourd’hui</a:t>
            </a:r>
            <a:r>
              <a:rPr kumimoji="0" lang="en-GB" sz="2400" b="0" i="0" u="none" strike="noStrike" kern="1200" cap="none" spc="0" normalizeH="0" baseline="0" noProof="0" dirty="0">
                <a:ln>
                  <a:noFill/>
                </a:ln>
                <a:solidFill>
                  <a:srgbClr val="115076"/>
                </a:solidFill>
                <a:effectLst/>
                <a:uLnTx/>
                <a:uFillTx/>
                <a:latin typeface="Century Gothic" panose="020F0302020204030204"/>
                <a:ea typeface="+mn-ea"/>
                <a:cs typeface="+mn-cs"/>
              </a:rPr>
              <a:t> </a:t>
            </a:r>
            <a:r>
              <a:rPr kumimoji="0" lang="fr-FR" sz="2400" b="0" i="0" u="none" strike="noStrike" kern="1200" cap="none" spc="0" normalizeH="0" baseline="0" noProof="0" dirty="0">
                <a:ln>
                  <a:noFill/>
                </a:ln>
                <a:solidFill>
                  <a:srgbClr val="115076"/>
                </a:solidFill>
                <a:effectLst/>
                <a:uLnTx/>
                <a:uFillTx/>
                <a:latin typeface="Century Gothic" panose="020F0302020204030204"/>
                <a:ea typeface="+mn-ea"/>
                <a:cs typeface="+mn-cs"/>
              </a:rPr>
              <a:t>?</a:t>
            </a:r>
            <a:endParaRPr kumimoji="0" lang="en-GB" sz="2400" b="0" i="0" u="none" strike="noStrike" kern="1200" cap="none" spc="0" normalizeH="0" baseline="0" noProof="0" dirty="0">
              <a:ln>
                <a:noFill/>
              </a:ln>
              <a:solidFill>
                <a:srgbClr val="115076"/>
              </a:solidFill>
              <a:effectLst/>
              <a:uLnTx/>
              <a:uFillTx/>
              <a:latin typeface="Century Gothic" panose="020F03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a:ln>
                  <a:noFill/>
                </a:ln>
                <a:solidFill>
                  <a:srgbClr val="115076"/>
                </a:solidFill>
                <a:effectLst/>
                <a:uLnTx/>
                <a:uFillTx/>
                <a:latin typeface="Century Gothic" panose="020F0302020204030204"/>
                <a:ea typeface="+mn-ea"/>
                <a:cs typeface="+mn-cs"/>
              </a:rPr>
              <a:t>.</a:t>
            </a:r>
          </a:p>
        </p:txBody>
      </p:sp>
    </p:spTree>
    <p:extLst>
      <p:ext uri="{BB962C8B-B14F-4D97-AF65-F5344CB8AC3E}">
        <p14:creationId xmlns:p14="http://schemas.microsoft.com/office/powerpoint/2010/main" val="3028235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5" grpId="0"/>
      <p:bldP spid="36" grpId="0"/>
      <p:bldP spid="37" grpId="0"/>
      <p:bldP spid="38" grpId="0"/>
      <p:bldP spid="39" grpId="0"/>
      <p:bldP spid="33" grpId="0"/>
      <p:bldP spid="4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ench_template" id="{A584392A-2C27-EF4E-BE7A-23E569A15FEE}" vid="{0F4D3EAD-005C-D745-BD1E-0E7FB5CD2B5B}"/>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ench_template.pptx" id="{C6FA6223-496B-403D-ACD0-789F32B252B9}" vid="{442AB7D5-C4CF-4067-8A8A-E291E1A5C05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French_template</Template>
  <TotalTime>13</TotalTime>
  <Words>1169</Words>
  <Application>Microsoft Office PowerPoint</Application>
  <PresentationFormat>Widescreen</PresentationFormat>
  <Paragraphs>130</Paragraphs>
  <Slides>6</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Calibri Light</vt:lpstr>
      <vt:lpstr>Century Gothic</vt:lpstr>
      <vt:lpstr>Office Theme</vt:lpstr>
      <vt:lpstr>2_Office Theme</vt:lpstr>
      <vt:lpstr>Grammar </vt:lpstr>
      <vt:lpstr>The verb ‘prendre’ – to take</vt:lpstr>
      <vt:lpstr>The verb ‘apprendre’ – to learn</vt:lpstr>
      <vt:lpstr>The verb ‘comprendre’ – to understand</vt:lpstr>
      <vt:lpstr>C’est qui ?</vt:lpstr>
      <vt:lpstr> Écris en français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dc:title>
  <dc:creator>Kirsten Somerville</dc:creator>
  <cp:lastModifiedBy>Kirsten Somerville</cp:lastModifiedBy>
  <cp:revision>2</cp:revision>
  <dcterms:created xsi:type="dcterms:W3CDTF">2020-04-15T14:34:06Z</dcterms:created>
  <dcterms:modified xsi:type="dcterms:W3CDTF">2020-04-17T10:30:14Z</dcterms:modified>
</cp:coreProperties>
</file>