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8"/>
  </p:notesMasterIdLst>
  <p:sldIdLst>
    <p:sldId id="272" r:id="rId4"/>
    <p:sldId id="276" r:id="rId5"/>
    <p:sldId id="307" r:id="rId6"/>
    <p:sldId id="3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86401"/>
  </p:normalViewPr>
  <p:slideViewPr>
    <p:cSldViewPr snapToGrid="0">
      <p:cViewPr varScale="1">
        <p:scale>
          <a:sx n="72" d="100"/>
          <a:sy n="72" d="100"/>
        </p:scale>
        <p:origin x="66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6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9BC96-84D0-47C6-8C56-D3B2B7FA2CB7}"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540C2-8563-4639-8AE7-B7D833EAA75C}" type="slidenum">
              <a:rPr lang="en-GB" smtClean="0"/>
              <a:t>‹#›</a:t>
            </a:fld>
            <a:endParaRPr lang="en-GB"/>
          </a:p>
        </p:txBody>
      </p:sp>
    </p:spTree>
    <p:extLst>
      <p:ext uri="{BB962C8B-B14F-4D97-AF65-F5344CB8AC3E}">
        <p14:creationId xmlns:p14="http://schemas.microsoft.com/office/powerpoint/2010/main" val="47878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‘EN/AN’ </a:t>
            </a:r>
            <a:r>
              <a:rPr lang="en-GB" baseline="0" dirty="0"/>
              <a:t>and then the </a:t>
            </a:r>
            <a:r>
              <a:rPr lang="en-GB" b="1" baseline="0" dirty="0"/>
              <a:t>source</a:t>
            </a:r>
            <a:r>
              <a:rPr lang="en-GB" baseline="0" dirty="0"/>
              <a:t> word ‘</a:t>
            </a:r>
            <a:r>
              <a:rPr lang="en-GB" b="1" baseline="0" dirty="0"/>
              <a:t>enfant</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grand </a:t>
            </a:r>
            <a:r>
              <a:rPr lang="en-GB" baseline="0" dirty="0"/>
              <a:t>[59]; </a:t>
            </a:r>
            <a:r>
              <a:rPr lang="en-GB" b="1" baseline="0" dirty="0" err="1"/>
              <a:t>quand</a:t>
            </a:r>
            <a:r>
              <a:rPr lang="en-GB" b="1" baseline="0" dirty="0"/>
              <a:t> </a:t>
            </a:r>
            <a:r>
              <a:rPr lang="en-GB" b="0" baseline="0" dirty="0"/>
              <a:t>[119]</a:t>
            </a:r>
            <a:r>
              <a:rPr lang="en-GB" baseline="0" dirty="0"/>
              <a:t> </a:t>
            </a:r>
            <a:r>
              <a:rPr lang="en-GB" b="1" baseline="0" dirty="0" err="1"/>
              <a:t>penser</a:t>
            </a:r>
            <a:r>
              <a:rPr lang="en-GB" b="1" baseline="0" dirty="0"/>
              <a:t> </a:t>
            </a:r>
            <a:r>
              <a:rPr lang="en-GB" baseline="0" dirty="0"/>
              <a:t>[116]; </a:t>
            </a:r>
            <a:r>
              <a:rPr lang="en-GB" b="1" baseline="0" dirty="0" err="1"/>
              <a:t>prendre</a:t>
            </a:r>
            <a:r>
              <a:rPr lang="en-GB" baseline="0" dirty="0"/>
              <a:t>[43]; </a:t>
            </a:r>
            <a:r>
              <a:rPr lang="en-GB" b="1" baseline="0" dirty="0"/>
              <a:t>encore </a:t>
            </a:r>
            <a:r>
              <a:rPr lang="en-GB" baseline="0" dirty="0"/>
              <a:t>[51]; </a:t>
            </a:r>
            <a:r>
              <a:rPr lang="en-GB" b="1" baseline="0" dirty="0"/>
              <a:t>enfant </a:t>
            </a:r>
            <a:r>
              <a:rPr lang="en-GB" baseline="0" dirty="0"/>
              <a:t>[126].</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193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phonics activity</a:t>
            </a:r>
            <a:r>
              <a:rPr lang="en-GB" b="0" baseline="0" dirty="0"/>
              <a:t> requires students to listen for the SCCs, and note the order in which they are presented each time in words which are minimal pairs. Minimal pairs of words differ by one phoneme, i.e., an SSC which changes the meaning. Through this activity, students learn the importance of connecting SSCs with meaning.</a:t>
            </a:r>
          </a:p>
          <a:p>
            <a:endParaRPr lang="en-GB" b="0" baseline="0" dirty="0"/>
          </a:p>
          <a:p>
            <a:r>
              <a:rPr lang="en-GB" b="0" baseline="0" dirty="0"/>
              <a:t>The students only need to note the order of presentation of each SSC – i.e. 1 or 2 – not the source word itself (there could be more than one answer, since multiple graphemes correspond in French to the same phoneme). The answers are animated and appear on successive mouse clicks, together with the words which were spoken on the recordings. Click on the letters to play the audio. To elicit answers, teachers point at a word and ask: “1 </a:t>
            </a:r>
            <a:r>
              <a:rPr lang="en-GB" b="0" baseline="0" dirty="0" err="1"/>
              <a:t>ou</a:t>
            </a:r>
            <a:r>
              <a:rPr lang="en-GB" b="0" baseline="0" dirty="0"/>
              <a:t> 2 ?”.</a:t>
            </a:r>
          </a:p>
          <a:p>
            <a:endParaRPr lang="en-GB" b="1" dirty="0"/>
          </a:p>
          <a:p>
            <a:r>
              <a:rPr lang="en-GB" b="1" dirty="0"/>
              <a:t>Transcript</a:t>
            </a:r>
          </a:p>
          <a:p>
            <a:pPr marL="228600" indent="-228600">
              <a:buAutoNum type="alphaLcParenR"/>
            </a:pPr>
            <a:r>
              <a:rPr lang="en-GB" baseline="0" dirty="0"/>
              <a:t>cent.... son</a:t>
            </a:r>
          </a:p>
          <a:p>
            <a:pPr marL="228600" indent="-228600">
              <a:buAutoNum type="alphaLcParenR"/>
            </a:pPr>
            <a:r>
              <a:rPr lang="en-GB" baseline="0" dirty="0"/>
              <a:t>on... </a:t>
            </a:r>
            <a:r>
              <a:rPr lang="en-GB" baseline="0" dirty="0" err="1"/>
              <a:t>en</a:t>
            </a:r>
            <a:endParaRPr lang="en-GB" baseline="0" dirty="0"/>
          </a:p>
          <a:p>
            <a:pPr marL="228600" indent="-228600">
              <a:buAutoNum type="alphaLcParenR" startAt="3"/>
            </a:pPr>
            <a:r>
              <a:rPr lang="en-GB" dirty="0"/>
              <a:t>don... dans</a:t>
            </a:r>
            <a:endParaRPr lang="en-GB" baseline="0" dirty="0"/>
          </a:p>
          <a:p>
            <a:pPr marL="228600" indent="-228600">
              <a:buAutoNum type="alphaLcParenR" startAt="3"/>
            </a:pPr>
            <a:r>
              <a:rPr lang="en-GB" baseline="0" dirty="0"/>
              <a:t>pan... </a:t>
            </a:r>
            <a:r>
              <a:rPr lang="en-GB" baseline="0" dirty="0" err="1"/>
              <a:t>pont</a:t>
            </a:r>
            <a:endParaRPr lang="en-GB" baseline="0" dirty="0"/>
          </a:p>
          <a:p>
            <a:pPr marL="228600" indent="-228600">
              <a:buAutoNum type="alphaLcParenR" startAt="3"/>
            </a:pPr>
            <a:r>
              <a:rPr lang="en-GB" baseline="0" dirty="0"/>
              <a:t>sans... </a:t>
            </a:r>
            <a:r>
              <a:rPr lang="en-GB" baseline="0" dirty="0" err="1"/>
              <a:t>sont</a:t>
            </a:r>
            <a:endParaRPr lang="en-GB" baseline="0" dirty="0"/>
          </a:p>
          <a:p>
            <a:pPr marL="228600" indent="-228600">
              <a:buAutoNum type="alphaLcParenR" startAt="3"/>
            </a:pPr>
            <a:r>
              <a:rPr lang="en-GB" baseline="0" dirty="0"/>
              <a:t>font... fan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67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phonics production activity. When a</a:t>
            </a:r>
            <a:r>
              <a:rPr lang="en-GB" baseline="0"/>
              <a:t> word spins, students try to pronounce it correctly. The words are animated to spin in minimal pairs.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29950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69578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01161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359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471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87473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463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067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3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57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4383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54524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0513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1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7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7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94598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1994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904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168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8462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22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721253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09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37467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8016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5145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4119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33482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1346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65927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0942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3943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55781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23879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754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302381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11.png"/><Relationship Id="rId7" Type="http://schemas.openxmlformats.org/officeDocument/2006/relationships/audio" Target="../media/audio11.wav"/><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2770539" cy="6651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[an / </a:t>
            </a:r>
            <a:r>
              <a:rPr lang="en-GB" sz="3200" dirty="0" err="1">
                <a:solidFill>
                  <a:prstClr val="white"/>
                </a:solidFill>
                <a:latin typeface="Century Gothic" panose="020B0502020202020204" pitchFamily="34" charset="0"/>
              </a:rPr>
              <a:t>en</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000" dirty="0">
                <a:solidFill>
                  <a:prstClr val="white"/>
                </a:solidFill>
                <a:latin typeface="Century Gothic" panose="020B0502020202020204" pitchFamily="34" charset="0"/>
              </a:rPr>
              <a:t>2.2</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4</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Natalie Finlayson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04/05/20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138" y="298012"/>
            <a:ext cx="10515600" cy="1325563"/>
          </a:xfrm>
        </p:spPr>
        <p:txBody>
          <a:bodyPr>
            <a:normAutofit fontScale="90000"/>
          </a:bodyPr>
          <a:lstStyle/>
          <a:p>
            <a:pPr algn="ctr"/>
            <a:r>
              <a:rPr lang="en-GB" sz="13300" b="1" dirty="0" err="1">
                <a:solidFill>
                  <a:srgbClr val="115076"/>
                </a:solidFill>
                <a:cs typeface="Calibri" panose="020F0502020204030204" pitchFamily="34" charset="0"/>
              </a:rPr>
              <a:t>en</a:t>
            </a:r>
            <a:r>
              <a:rPr lang="en-GB" sz="13300" b="1" dirty="0">
                <a:solidFill>
                  <a:srgbClr val="115076"/>
                </a:solidFill>
                <a:cs typeface="Calibri" panose="020F0502020204030204" pitchFamily="34" charset="0"/>
              </a:rPr>
              <a:t>/an</a:t>
            </a:r>
            <a:br>
              <a:rPr lang="en-GB" sz="9600" b="1" dirty="0">
                <a:solidFill>
                  <a:srgbClr val="115076"/>
                </a:solidFill>
                <a:cs typeface="Calibri" panose="020F0502020204030204" pitchFamily="34" charset="0"/>
              </a:rPr>
            </a:br>
            <a:endParaRPr lang="en-GB" dirty="0"/>
          </a:p>
        </p:txBody>
      </p:sp>
      <p:sp>
        <p:nvSpPr>
          <p:cNvPr id="7" name="Rounded Rectangle 6" descr="rectangle"/>
          <p:cNvSpPr/>
          <p:nvPr/>
        </p:nvSpPr>
        <p:spPr>
          <a:xfrm>
            <a:off x="4606528" y="1362391"/>
            <a:ext cx="2903478" cy="298201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8" name="Picture 27" descr="small chil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0979" y="1605396"/>
            <a:ext cx="1090041" cy="1740198"/>
          </a:xfrm>
          <a:prstGeom prst="rect">
            <a:avLst/>
          </a:prstGeom>
        </p:spPr>
      </p:pic>
      <p:sp>
        <p:nvSpPr>
          <p:cNvPr id="3" name="TextBox 2"/>
          <p:cNvSpPr txBox="1"/>
          <p:nvPr/>
        </p:nvSpPr>
        <p:spPr>
          <a:xfrm>
            <a:off x="4753339" y="3242343"/>
            <a:ext cx="27566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p>
        </p:txBody>
      </p:sp>
      <p:sp>
        <p:nvSpPr>
          <p:cNvPr id="6" name="TextBox 5"/>
          <p:cNvSpPr txBox="1"/>
          <p:nvPr/>
        </p:nvSpPr>
        <p:spPr>
          <a:xfrm>
            <a:off x="837073" y="451542"/>
            <a:ext cx="25849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grpSp>
        <p:nvGrpSpPr>
          <p:cNvPr id="22" name="Group 21" descr="tall boy and small boy with an arrow pointing to the tall boy"/>
          <p:cNvGrpSpPr/>
          <p:nvPr/>
        </p:nvGrpSpPr>
        <p:grpSpPr>
          <a:xfrm>
            <a:off x="1208907" y="1362391"/>
            <a:ext cx="1667202" cy="1953518"/>
            <a:chOff x="12297240" y="3985624"/>
            <a:chExt cx="1667202" cy="1953518"/>
          </a:xfrm>
        </p:grpSpPr>
        <p:pic>
          <p:nvPicPr>
            <p:cNvPr id="23" name="Picture 22" descr="tall boy and small boy with an arrow pointing to the tall bo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97240" y="3985624"/>
              <a:ext cx="976759" cy="1953518"/>
            </a:xfrm>
            <a:prstGeom prst="rect">
              <a:avLst/>
            </a:prstGeom>
          </p:spPr>
        </p:pic>
        <p:pic>
          <p:nvPicPr>
            <p:cNvPr id="24" name="Picture 23" descr="small boy"/>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21604" y="4674695"/>
              <a:ext cx="626474" cy="1252948"/>
            </a:xfrm>
            <a:prstGeom prst="rect">
              <a:avLst/>
            </a:prstGeom>
          </p:spPr>
        </p:pic>
        <p:sp>
          <p:nvSpPr>
            <p:cNvPr id="25" name="Down Arrow 24"/>
            <p:cNvSpPr/>
            <p:nvPr/>
          </p:nvSpPr>
          <p:spPr>
            <a:xfrm rot="16200000" flipV="1">
              <a:off x="13373782" y="3931972"/>
              <a:ext cx="409638" cy="771682"/>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5" name="TextBox 4"/>
          <p:cNvSpPr txBox="1"/>
          <p:nvPr/>
        </p:nvSpPr>
        <p:spPr>
          <a:xfrm>
            <a:off x="871932" y="3621609"/>
            <a:ext cx="29563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9" name="Picture 28" descr="person questioning things"/>
          <p:cNvPicPr>
            <a:picLocks noChangeAspect="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47506" y="4587548"/>
            <a:ext cx="1084390" cy="1450738"/>
          </a:xfrm>
          <a:prstGeom prst="rect">
            <a:avLst/>
          </a:prstGeom>
        </p:spPr>
      </p:pic>
      <p:sp>
        <p:nvSpPr>
          <p:cNvPr id="15" name="TextBox 14"/>
          <p:cNvSpPr txBox="1"/>
          <p:nvPr/>
        </p:nvSpPr>
        <p:spPr>
          <a:xfrm>
            <a:off x="3881821" y="4656506"/>
            <a:ext cx="44769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7" name="Rectangle 26"/>
          <p:cNvSpPr/>
          <p:nvPr/>
        </p:nvSpPr>
        <p:spPr>
          <a:xfrm>
            <a:off x="5045070" y="5538133"/>
            <a:ext cx="21018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take]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a:off x="8220785" y="430059"/>
            <a:ext cx="38152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r>
              <a:rPr kumimoji="0" lang="en-GB" sz="6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pic>
        <p:nvPicPr>
          <p:cNvPr id="26" name="Picture 25" descr="clock with no arrows"/>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96549" y="1674250"/>
            <a:ext cx="1112108" cy="1112108"/>
          </a:xfrm>
          <a:prstGeom prst="rect">
            <a:avLst/>
          </a:prstGeom>
          <a:effectLst>
            <a:outerShdw blurRad="50800" dist="38100" dir="5400000" algn="t" rotWithShape="0">
              <a:prstClr val="black">
                <a:alpha val="40000"/>
              </a:prstClr>
            </a:outerShdw>
          </a:effectLst>
        </p:spPr>
      </p:pic>
      <p:sp>
        <p:nvSpPr>
          <p:cNvPr id="13" name="TextBox 12" descr="question mark"/>
          <p:cNvSpPr txBox="1"/>
          <p:nvPr/>
        </p:nvSpPr>
        <p:spPr>
          <a:xfrm>
            <a:off x="10408657" y="1625586"/>
            <a:ext cx="75674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a:t>
            </a:r>
          </a:p>
        </p:txBody>
      </p:sp>
      <p:sp>
        <p:nvSpPr>
          <p:cNvPr id="20" name="TextBox 19"/>
          <p:cNvSpPr txBox="1"/>
          <p:nvPr/>
        </p:nvSpPr>
        <p:spPr>
          <a:xfrm>
            <a:off x="8150257" y="3574135"/>
            <a:ext cx="38152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core</a:t>
            </a:r>
          </a:p>
        </p:txBody>
      </p:sp>
      <p:pic>
        <p:nvPicPr>
          <p:cNvPr id="2" name="Picture 1" descr="repeat arrow"/>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761004">
            <a:off x="9381799" y="4536353"/>
            <a:ext cx="1402522" cy="1404473"/>
          </a:xfrm>
          <a:prstGeom prst="rect">
            <a:avLst/>
          </a:prstGeom>
        </p:spPr>
      </p:pic>
      <p:sp>
        <p:nvSpPr>
          <p:cNvPr id="19" name="TextBox 18"/>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6843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enfant.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grand.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6" name="quand.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7" name="penser.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prendre.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subTnLst>
                                    <p:audio>
                                      <p:cMediaNode>
                                        <p:cTn display="0" masterRel="sameClick">
                                          <p:stCondLst>
                                            <p:cond evt="begin" delay="0">
                                              <p:tn val="64"/>
                                            </p:cond>
                                          </p:stCondLst>
                                          <p:endCondLst>
                                            <p:cond evt="onStopAudio" delay="0">
                                              <p:tgtEl>
                                                <p:sldTgt/>
                                              </p:tgtEl>
                                            </p:cond>
                                          </p:endCondLst>
                                        </p:cTn>
                                        <p:tgtEl>
                                          <p:sndTgt r:embed="rId9" name="encore.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3" grpId="0"/>
      <p:bldP spid="6" grpId="0"/>
      <p:bldP spid="5" grpId="0"/>
      <p:bldP spid="15" grpId="0"/>
      <p:bldP spid="27" grpId="0"/>
      <p:bldP spid="17" grpId="0"/>
      <p:bldP spid="13"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28692" y="4289814"/>
            <a:ext cx="444922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pont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bridge</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7128691" y="4935359"/>
            <a:ext cx="41802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__ sont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(they) are</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a:off x="6480678" y="1603195"/>
            <a:ext cx="34199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on</a:t>
            </a:r>
          </a:p>
        </p:txBody>
      </p:sp>
      <p:sp>
        <p:nvSpPr>
          <p:cNvPr id="30" name="TextBox 29"/>
          <p:cNvSpPr txBox="1"/>
          <p:nvPr/>
        </p:nvSpPr>
        <p:spPr>
          <a:xfrm>
            <a:off x="1972410" y="1603195"/>
            <a:ext cx="341046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e/an</a:t>
            </a:r>
          </a:p>
        </p:txBody>
      </p:sp>
      <p:sp>
        <p:nvSpPr>
          <p:cNvPr id="31" name="TextBox 30"/>
          <p:cNvSpPr txBox="1"/>
          <p:nvPr/>
        </p:nvSpPr>
        <p:spPr>
          <a:xfrm>
            <a:off x="140409" y="1103157"/>
            <a:ext cx="100136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Mets les mots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en</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ordre</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Écris</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‘1’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ou</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‘2’.</a:t>
            </a:r>
          </a:p>
        </p:txBody>
      </p:sp>
      <p:sp>
        <p:nvSpPr>
          <p:cNvPr id="53" name="Rounded Rectangle 46" descr="background rectangle">
            <a:extLst>
              <a:ext uri="{FF2B5EF4-FFF2-40B4-BE49-F238E27FC236}">
                <a16:creationId xmlns:a16="http://schemas.microsoft.com/office/drawing/2014/main" id="{CB238838-6A9D-47A3-BE4F-676D1EC3BD53}"/>
              </a:ext>
            </a:extLst>
          </p:cNvPr>
          <p:cNvSpPr/>
          <p:nvPr/>
        </p:nvSpPr>
        <p:spPr>
          <a:xfrm>
            <a:off x="10154105" y="242613"/>
            <a:ext cx="1780395"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4" name="Title 1">
            <a:extLst>
              <a:ext uri="{FF2B5EF4-FFF2-40B4-BE49-F238E27FC236}">
                <a16:creationId xmlns:a16="http://schemas.microsoft.com/office/drawing/2014/main" id="{E80F86C4-99FC-7443-A605-C9F1CE10427C}"/>
              </a:ext>
            </a:extLst>
          </p:cNvPr>
          <p:cNvSpPr txBox="1">
            <a:spLocks/>
          </p:cNvSpPr>
          <p:nvPr/>
        </p:nvSpPr>
        <p:spPr>
          <a:xfrm>
            <a:off x="10254943" y="270713"/>
            <a:ext cx="1679557" cy="32105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j-ea"/>
                <a:cs typeface="+mj-cs"/>
              </a:rPr>
              <a:t>écouter</a:t>
            </a:r>
            <a:endParaRPr kumimoji="0" lang="en-US" sz="44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j-ea"/>
              <a:cs typeface="+mj-cs"/>
            </a:endParaRPr>
          </a:p>
        </p:txBody>
      </p:sp>
      <p:pic>
        <p:nvPicPr>
          <p:cNvPr id="25" name="Picture 24"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2" y="138865"/>
            <a:ext cx="6457246" cy="867128"/>
          </a:xfrm>
          <a:prstGeom prst="rect">
            <a:avLst/>
          </a:prstGeom>
        </p:spPr>
      </p:pic>
      <p:sp>
        <p:nvSpPr>
          <p:cNvPr id="32" name="Action Button: Custom 21">
            <a:hlinkClick r:id="" action="ppaction://noaction" highlightClick="1">
              <a:snd r:embed="rId4" name="Slide 3_item e.wav"/>
            </a:hlinkClick>
            <a:extLst>
              <a:ext uri="{FF2B5EF4-FFF2-40B4-BE49-F238E27FC236}">
                <a16:creationId xmlns:a16="http://schemas.microsoft.com/office/drawing/2014/main" id="{9B8DD0CF-B6B8-460B-B44C-809C55C6AC3E}"/>
              </a:ext>
            </a:extLst>
          </p:cNvPr>
          <p:cNvSpPr/>
          <p:nvPr/>
        </p:nvSpPr>
        <p:spPr>
          <a:xfrm>
            <a:off x="1529767" y="5069346"/>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F0302020204030204"/>
                <a:ea typeface="+mn-ea"/>
                <a:cs typeface="+mn-cs"/>
              </a:rPr>
              <a:t>e</a:t>
            </a:r>
          </a:p>
        </p:txBody>
      </p:sp>
      <p:sp>
        <p:nvSpPr>
          <p:cNvPr id="33" name="Action Button: Custom 21">
            <a:hlinkClick r:id="" action="ppaction://noaction" highlightClick="1">
              <a:snd r:embed="rId5" name="Slide 3_item d.wav"/>
            </a:hlinkClick>
            <a:extLst>
              <a:ext uri="{FF2B5EF4-FFF2-40B4-BE49-F238E27FC236}">
                <a16:creationId xmlns:a16="http://schemas.microsoft.com/office/drawing/2014/main" id="{9B8DD0CF-B6B8-460B-B44C-809C55C6AC3E}"/>
              </a:ext>
            </a:extLst>
          </p:cNvPr>
          <p:cNvSpPr/>
          <p:nvPr/>
        </p:nvSpPr>
        <p:spPr>
          <a:xfrm>
            <a:off x="1529767" y="4445702"/>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F0302020204030204"/>
                <a:ea typeface="+mn-ea"/>
                <a:cs typeface="+mn-cs"/>
              </a:rPr>
              <a:t>d</a:t>
            </a:r>
          </a:p>
        </p:txBody>
      </p:sp>
      <p:sp>
        <p:nvSpPr>
          <p:cNvPr id="34" name="Action Button: Custom 21">
            <a:hlinkClick r:id="" action="ppaction://noaction" highlightClick="1">
              <a:snd r:embed="rId6" name="Slide 3_item c.wav"/>
            </a:hlinkClick>
            <a:extLst>
              <a:ext uri="{FF2B5EF4-FFF2-40B4-BE49-F238E27FC236}">
                <a16:creationId xmlns:a16="http://schemas.microsoft.com/office/drawing/2014/main" id="{9B8DD0CF-B6B8-460B-B44C-809C55C6AC3E}"/>
              </a:ext>
            </a:extLst>
          </p:cNvPr>
          <p:cNvSpPr/>
          <p:nvPr/>
        </p:nvSpPr>
        <p:spPr>
          <a:xfrm>
            <a:off x="1534346" y="3822058"/>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F0302020204030204"/>
                <a:ea typeface="+mn-ea"/>
                <a:cs typeface="+mn-cs"/>
              </a:rPr>
              <a:t>c</a:t>
            </a:r>
          </a:p>
        </p:txBody>
      </p:sp>
      <p:sp>
        <p:nvSpPr>
          <p:cNvPr id="35" name="Action Button: Custom 21">
            <a:hlinkClick r:id="" action="ppaction://noaction" highlightClick="1">
              <a:snd r:embed="rId7" name="Slide 3_item b.wav"/>
            </a:hlinkClick>
            <a:extLst>
              <a:ext uri="{FF2B5EF4-FFF2-40B4-BE49-F238E27FC236}">
                <a16:creationId xmlns:a16="http://schemas.microsoft.com/office/drawing/2014/main" id="{9B8DD0CF-B6B8-460B-B44C-809C55C6AC3E}"/>
              </a:ext>
            </a:extLst>
          </p:cNvPr>
          <p:cNvSpPr/>
          <p:nvPr/>
        </p:nvSpPr>
        <p:spPr>
          <a:xfrm>
            <a:off x="1534346" y="3198414"/>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F0302020204030204"/>
                <a:ea typeface="+mn-ea"/>
                <a:cs typeface="+mn-cs"/>
              </a:rPr>
              <a:t>b</a:t>
            </a:r>
          </a:p>
        </p:txBody>
      </p:sp>
      <p:sp>
        <p:nvSpPr>
          <p:cNvPr id="36" name="Action Button: Custom 21">
            <a:hlinkClick r:id="" action="ppaction://noaction" highlightClick="1">
              <a:snd r:embed="rId8" name="Slide 3_item a.wav"/>
            </a:hlinkClick>
            <a:extLst>
              <a:ext uri="{FF2B5EF4-FFF2-40B4-BE49-F238E27FC236}">
                <a16:creationId xmlns:a16="http://schemas.microsoft.com/office/drawing/2014/main" id="{9B8DD0CF-B6B8-460B-B44C-809C55C6AC3E}"/>
              </a:ext>
            </a:extLst>
          </p:cNvPr>
          <p:cNvSpPr/>
          <p:nvPr/>
        </p:nvSpPr>
        <p:spPr>
          <a:xfrm>
            <a:off x="1534346" y="2574770"/>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a</a:t>
            </a:r>
          </a:p>
        </p:txBody>
      </p:sp>
      <p:sp>
        <p:nvSpPr>
          <p:cNvPr id="38" name="TextBox 37"/>
          <p:cNvSpPr txBox="1"/>
          <p:nvPr/>
        </p:nvSpPr>
        <p:spPr>
          <a:xfrm>
            <a:off x="7128693" y="2353179"/>
            <a:ext cx="334656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son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sound</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43" name="TextBox 42"/>
          <p:cNvSpPr txBox="1"/>
          <p:nvPr/>
        </p:nvSpPr>
        <p:spPr>
          <a:xfrm>
            <a:off x="7128693" y="3644269"/>
            <a:ext cx="3300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don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gift</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46" name="TextBox 45"/>
          <p:cNvSpPr txBox="1"/>
          <p:nvPr/>
        </p:nvSpPr>
        <p:spPr>
          <a:xfrm>
            <a:off x="7128693" y="2998724"/>
            <a:ext cx="334656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on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we/one</a:t>
            </a:r>
            <a:endParaRPr kumimoji="0" lang="en-GB" sz="2800" b="0" i="0" u="none" strike="noStrike" kern="1200" cap="none" spc="0" normalizeH="0" baseline="0" noProof="0" dirty="0">
              <a:ln>
                <a:noFill/>
              </a:ln>
              <a:solidFill>
                <a:srgbClr val="EE6000"/>
              </a:solidFill>
              <a:effectLst/>
              <a:uLnTx/>
              <a:uFillTx/>
              <a:latin typeface="Calibri" panose="020F0502020204030204" pitchFamily="34" charset="0"/>
              <a:ea typeface="+mn-ea"/>
              <a:cs typeface="Calibri" panose="020F0502020204030204" pitchFamily="34" charset="0"/>
            </a:endParaRPr>
          </a:p>
        </p:txBody>
      </p:sp>
      <p:sp>
        <p:nvSpPr>
          <p:cNvPr id="47" name="TextBox 46"/>
          <p:cNvSpPr txBox="1"/>
          <p:nvPr/>
        </p:nvSpPr>
        <p:spPr>
          <a:xfrm>
            <a:off x="2495449" y="2361876"/>
            <a:ext cx="288743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cent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100</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55" name="TextBox 54"/>
          <p:cNvSpPr txBox="1"/>
          <p:nvPr/>
        </p:nvSpPr>
        <p:spPr>
          <a:xfrm>
            <a:off x="2495449" y="2996944"/>
            <a:ext cx="314208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en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in/by/to</a:t>
            </a:r>
            <a:endParaRPr kumimoji="0" lang="en-GB" sz="2800" b="0" i="0" u="none" strike="noStrike" kern="1200" cap="none" spc="0" normalizeH="0" baseline="0" noProof="0" dirty="0">
              <a:ln>
                <a:noFill/>
              </a:ln>
              <a:solidFill>
                <a:srgbClr val="EE6000"/>
              </a:solidFill>
              <a:effectLst/>
              <a:uLnTx/>
              <a:uFillTx/>
              <a:latin typeface="Calibri" panose="020F0502020204030204" pitchFamily="34" charset="0"/>
              <a:ea typeface="+mn-ea"/>
              <a:cs typeface="Calibri" panose="020F0502020204030204" pitchFamily="34" charset="0"/>
            </a:endParaRPr>
          </a:p>
        </p:txBody>
      </p:sp>
      <p:sp>
        <p:nvSpPr>
          <p:cNvPr id="56" name="TextBox 55"/>
          <p:cNvSpPr txBox="1"/>
          <p:nvPr/>
        </p:nvSpPr>
        <p:spPr>
          <a:xfrm>
            <a:off x="2495448" y="3632012"/>
            <a:ext cx="26347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dans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in</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57" name="TextBox 56"/>
          <p:cNvSpPr txBox="1"/>
          <p:nvPr/>
        </p:nvSpPr>
        <p:spPr>
          <a:xfrm>
            <a:off x="2495449" y="4267080"/>
            <a:ext cx="348500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__ pan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part</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58" name="TextBox 57"/>
          <p:cNvSpPr txBox="1"/>
          <p:nvPr/>
        </p:nvSpPr>
        <p:spPr>
          <a:xfrm>
            <a:off x="2495448" y="4902148"/>
            <a:ext cx="384998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__ sans </a:t>
            </a:r>
            <a:r>
              <a:rPr kumimoji="0" lang="en-GB" sz="2800" b="0" i="0" u="none" strike="noStrike" kern="1200" cap="none" spc="0" normalizeH="0" baseline="0" noProof="0">
                <a:ln>
                  <a:noFill/>
                </a:ln>
                <a:solidFill>
                  <a:srgbClr val="EE6000"/>
                </a:solidFill>
                <a:effectLst/>
                <a:uLnTx/>
                <a:uFillTx/>
                <a:latin typeface="Century Gothic" panose="020B0502020202020204" pitchFamily="34" charset="0"/>
                <a:ea typeface="+mn-ea"/>
                <a:cs typeface="Calibri" panose="020F0502020204030204" pitchFamily="34" charset="0"/>
              </a:rPr>
              <a:t>without</a:t>
            </a:r>
            <a:endParaRPr kumimoji="0" lang="en-GB" sz="28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endParaRPr>
          </a:p>
        </p:txBody>
      </p:sp>
      <p:sp>
        <p:nvSpPr>
          <p:cNvPr id="4" name="Title 3"/>
          <p:cNvSpPr>
            <a:spLocks noGrp="1"/>
          </p:cNvSpPr>
          <p:nvPr>
            <p:ph type="title" idx="4294967295"/>
          </p:nvPr>
        </p:nvSpPr>
        <p:spPr>
          <a:xfrm>
            <a:off x="95507" y="-151105"/>
            <a:ext cx="2881184" cy="1325563"/>
          </a:xfrm>
        </p:spPr>
        <p:txBody>
          <a:bodyPr/>
          <a:lstStyle/>
          <a:p>
            <a:pPr rtl="0" eaLnBrk="1" latinLnBrk="0" hangingPunct="1"/>
            <a:r>
              <a:rPr lang="en-GB" sz="3600" b="1" kern="1200" dirty="0" err="1">
                <a:solidFill>
                  <a:srgbClr val="FFFFFF"/>
                </a:solidFill>
                <a:effectLst/>
                <a:latin typeface="Century Gothic" panose="020B0502020202020204" pitchFamily="34" charset="0"/>
                <a:ea typeface="+mn-ea"/>
                <a:cs typeface="+mn-cs"/>
              </a:rPr>
              <a:t>Phonétique</a:t>
            </a:r>
            <a:endParaRPr lang="en-GB" dirty="0">
              <a:effectLst/>
            </a:endParaRPr>
          </a:p>
        </p:txBody>
      </p:sp>
      <p:sp>
        <p:nvSpPr>
          <p:cNvPr id="2" name="TextBox 1">
            <a:extLst>
              <a:ext uri="{FF2B5EF4-FFF2-40B4-BE49-F238E27FC236}">
                <a16:creationId xmlns:a16="http://schemas.microsoft.com/office/drawing/2014/main" id="{5DEDDF5B-8ECA-4508-8A5E-1BFCB2F30AB0}"/>
              </a:ext>
            </a:extLst>
          </p:cNvPr>
          <p:cNvSpPr txBox="1"/>
          <p:nvPr/>
        </p:nvSpPr>
        <p:spPr>
          <a:xfrm>
            <a:off x="2495449" y="2479896"/>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p>
        </p:txBody>
      </p:sp>
      <p:sp>
        <p:nvSpPr>
          <p:cNvPr id="37" name="TextBox 36">
            <a:extLst>
              <a:ext uri="{FF2B5EF4-FFF2-40B4-BE49-F238E27FC236}">
                <a16:creationId xmlns:a16="http://schemas.microsoft.com/office/drawing/2014/main" id="{DDF987B6-1158-4EFB-A624-4F9D33EA7E14}"/>
              </a:ext>
            </a:extLst>
          </p:cNvPr>
          <p:cNvSpPr txBox="1"/>
          <p:nvPr/>
        </p:nvSpPr>
        <p:spPr>
          <a:xfrm>
            <a:off x="7128691" y="2437063"/>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2</a:t>
            </a:r>
          </a:p>
        </p:txBody>
      </p:sp>
      <p:sp>
        <p:nvSpPr>
          <p:cNvPr id="39" name="TextBox 38">
            <a:extLst>
              <a:ext uri="{FF2B5EF4-FFF2-40B4-BE49-F238E27FC236}">
                <a16:creationId xmlns:a16="http://schemas.microsoft.com/office/drawing/2014/main" id="{5DEDDF5B-8ECA-4508-8A5E-1BFCB2F30AB0}"/>
              </a:ext>
            </a:extLst>
          </p:cNvPr>
          <p:cNvSpPr txBox="1"/>
          <p:nvPr/>
        </p:nvSpPr>
        <p:spPr>
          <a:xfrm>
            <a:off x="2523792" y="3049457"/>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6000"/>
                </a:solidFill>
                <a:effectLst/>
                <a:uLnTx/>
                <a:uFillTx/>
                <a:latin typeface="Century Gothic" panose="020F0302020204030204"/>
                <a:ea typeface="+mn-ea"/>
                <a:cs typeface="+mn-cs"/>
              </a:rPr>
              <a:t>2</a:t>
            </a:r>
            <a:endPar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5DEDDF5B-8ECA-4508-8A5E-1BFCB2F30AB0}"/>
              </a:ext>
            </a:extLst>
          </p:cNvPr>
          <p:cNvSpPr txBox="1"/>
          <p:nvPr/>
        </p:nvSpPr>
        <p:spPr>
          <a:xfrm>
            <a:off x="2560693" y="3712655"/>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6000"/>
                </a:solidFill>
                <a:effectLst/>
                <a:uLnTx/>
                <a:uFillTx/>
                <a:latin typeface="Century Gothic" panose="020F0302020204030204"/>
                <a:ea typeface="+mn-ea"/>
                <a:cs typeface="+mn-cs"/>
              </a:rPr>
              <a:t>2</a:t>
            </a:r>
            <a:endPar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5DEDDF5B-8ECA-4508-8A5E-1BFCB2F30AB0}"/>
              </a:ext>
            </a:extLst>
          </p:cNvPr>
          <p:cNvSpPr txBox="1"/>
          <p:nvPr/>
        </p:nvSpPr>
        <p:spPr>
          <a:xfrm>
            <a:off x="2561737" y="4350082"/>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p>
        </p:txBody>
      </p:sp>
      <p:sp>
        <p:nvSpPr>
          <p:cNvPr id="42" name="TextBox 41">
            <a:extLst>
              <a:ext uri="{FF2B5EF4-FFF2-40B4-BE49-F238E27FC236}">
                <a16:creationId xmlns:a16="http://schemas.microsoft.com/office/drawing/2014/main" id="{5DEDDF5B-8ECA-4508-8A5E-1BFCB2F30AB0}"/>
              </a:ext>
            </a:extLst>
          </p:cNvPr>
          <p:cNvSpPr txBox="1"/>
          <p:nvPr/>
        </p:nvSpPr>
        <p:spPr>
          <a:xfrm>
            <a:off x="2552770" y="4967654"/>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p>
        </p:txBody>
      </p:sp>
      <p:sp>
        <p:nvSpPr>
          <p:cNvPr id="45" name="TextBox 44">
            <a:extLst>
              <a:ext uri="{FF2B5EF4-FFF2-40B4-BE49-F238E27FC236}">
                <a16:creationId xmlns:a16="http://schemas.microsoft.com/office/drawing/2014/main" id="{5DEDDF5B-8ECA-4508-8A5E-1BFCB2F30AB0}"/>
              </a:ext>
            </a:extLst>
          </p:cNvPr>
          <p:cNvSpPr txBox="1"/>
          <p:nvPr/>
        </p:nvSpPr>
        <p:spPr>
          <a:xfrm>
            <a:off x="7105237" y="3031205"/>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p>
        </p:txBody>
      </p:sp>
      <p:sp>
        <p:nvSpPr>
          <p:cNvPr id="48" name="TextBox 47">
            <a:extLst>
              <a:ext uri="{FF2B5EF4-FFF2-40B4-BE49-F238E27FC236}">
                <a16:creationId xmlns:a16="http://schemas.microsoft.com/office/drawing/2014/main" id="{5DEDDF5B-8ECA-4508-8A5E-1BFCB2F30AB0}"/>
              </a:ext>
            </a:extLst>
          </p:cNvPr>
          <p:cNvSpPr txBox="1"/>
          <p:nvPr/>
        </p:nvSpPr>
        <p:spPr>
          <a:xfrm>
            <a:off x="7128691" y="3675046"/>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p>
        </p:txBody>
      </p:sp>
      <p:sp>
        <p:nvSpPr>
          <p:cNvPr id="49" name="TextBox 48">
            <a:extLst>
              <a:ext uri="{FF2B5EF4-FFF2-40B4-BE49-F238E27FC236}">
                <a16:creationId xmlns:a16="http://schemas.microsoft.com/office/drawing/2014/main" id="{5DEDDF5B-8ECA-4508-8A5E-1BFCB2F30AB0}"/>
              </a:ext>
            </a:extLst>
          </p:cNvPr>
          <p:cNvSpPr txBox="1"/>
          <p:nvPr/>
        </p:nvSpPr>
        <p:spPr>
          <a:xfrm>
            <a:off x="7128691" y="4315354"/>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6000"/>
                </a:solidFill>
                <a:effectLst/>
                <a:uLnTx/>
                <a:uFillTx/>
                <a:latin typeface="Century Gothic" panose="020F0302020204030204"/>
                <a:ea typeface="+mn-ea"/>
                <a:cs typeface="+mn-cs"/>
              </a:rPr>
              <a:t>2</a:t>
            </a:r>
            <a:endPar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50" name="TextBox 49">
            <a:extLst>
              <a:ext uri="{FF2B5EF4-FFF2-40B4-BE49-F238E27FC236}">
                <a16:creationId xmlns:a16="http://schemas.microsoft.com/office/drawing/2014/main" id="{5DEDDF5B-8ECA-4508-8A5E-1BFCB2F30AB0}"/>
              </a:ext>
            </a:extLst>
          </p:cNvPr>
          <p:cNvSpPr txBox="1"/>
          <p:nvPr/>
        </p:nvSpPr>
        <p:spPr>
          <a:xfrm>
            <a:off x="7128691" y="5013240"/>
            <a:ext cx="6411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6000"/>
                </a:solidFill>
                <a:effectLst/>
                <a:uLnTx/>
                <a:uFillTx/>
                <a:latin typeface="Century Gothic" panose="020F0302020204030204"/>
                <a:ea typeface="+mn-ea"/>
                <a:cs typeface="+mn-cs"/>
              </a:rPr>
              <a:t>2</a:t>
            </a:r>
            <a:endParaRPr kumimoji="0" lang="en-GB" sz="28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050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9" grpId="0"/>
      <p:bldP spid="40" grpId="0"/>
      <p:bldP spid="41" grpId="0"/>
      <p:bldP spid="42" grpId="0"/>
      <p:bldP spid="45" grpId="0"/>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76785" y="1517859"/>
            <a:ext cx="29563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son</a:t>
            </a:r>
          </a:p>
        </p:txBody>
      </p:sp>
      <p:sp>
        <p:nvSpPr>
          <p:cNvPr id="6" name="TextBox 5"/>
          <p:cNvSpPr txBox="1"/>
          <p:nvPr/>
        </p:nvSpPr>
        <p:spPr>
          <a:xfrm>
            <a:off x="3607053" y="3701691"/>
            <a:ext cx="25849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don</a:t>
            </a:r>
          </a:p>
        </p:txBody>
      </p:sp>
      <p:sp>
        <p:nvSpPr>
          <p:cNvPr id="15" name="TextBox 14"/>
          <p:cNvSpPr txBox="1"/>
          <p:nvPr/>
        </p:nvSpPr>
        <p:spPr>
          <a:xfrm>
            <a:off x="-741515" y="3446493"/>
            <a:ext cx="44769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err="1">
                <a:ln>
                  <a:noFill/>
                </a:ln>
                <a:solidFill>
                  <a:srgbClr val="115076"/>
                </a:solidFill>
                <a:effectLst/>
                <a:uLnTx/>
                <a:uFillTx/>
                <a:latin typeface="Century Gothic" panose="020B0502020202020204" pitchFamily="34" charset="0"/>
                <a:ea typeface="+mn-ea"/>
                <a:cs typeface="Calibri" panose="020F0502020204030204" pitchFamily="34" charset="0"/>
              </a:rPr>
              <a:t>pont</a:t>
            </a:r>
            <a:endPar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a:off x="6191990" y="2550565"/>
            <a:ext cx="3815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on</a:t>
            </a:r>
            <a:endParaRPr kumimoji="0" lang="en-GB" sz="5400" b="0" i="0" u="none" strike="noStrike" kern="1200" cap="none" spc="0" normalizeH="0" baseline="0" noProof="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20" name="TextBox 19"/>
          <p:cNvSpPr txBox="1"/>
          <p:nvPr/>
        </p:nvSpPr>
        <p:spPr>
          <a:xfrm>
            <a:off x="6007987" y="4013381"/>
            <a:ext cx="3815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sont</a:t>
            </a:r>
            <a:endParaRPr kumimoji="0" lang="en-GB" sz="54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44" name="TextBox 43"/>
          <p:cNvSpPr txBox="1"/>
          <p:nvPr/>
        </p:nvSpPr>
        <p:spPr>
          <a:xfrm>
            <a:off x="988012" y="1604263"/>
            <a:ext cx="29563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cent</a:t>
            </a:r>
          </a:p>
        </p:txBody>
      </p:sp>
      <p:sp>
        <p:nvSpPr>
          <p:cNvPr id="45" name="TextBox 44"/>
          <p:cNvSpPr txBox="1"/>
          <p:nvPr/>
        </p:nvSpPr>
        <p:spPr>
          <a:xfrm>
            <a:off x="1536099" y="2611182"/>
            <a:ext cx="3815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err="1">
                <a:ln>
                  <a:noFill/>
                </a:ln>
                <a:solidFill>
                  <a:srgbClr val="115076"/>
                </a:solidFill>
                <a:effectLst/>
                <a:uLnTx/>
                <a:uFillTx/>
                <a:latin typeface="Century Gothic" panose="020B0502020202020204" pitchFamily="34" charset="0"/>
                <a:ea typeface="+mn-ea"/>
                <a:cs typeface="Calibri" panose="020F0502020204030204" pitchFamily="34" charset="0"/>
              </a:rPr>
              <a:t>en</a:t>
            </a:r>
            <a:endParaRPr kumimoji="0" lang="en-GB" sz="5400" b="0" i="0" u="none" strike="noStrike" kern="1200" cap="none" spc="0" normalizeH="0" baseline="0" noProof="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48" name="TextBox 47"/>
          <p:cNvSpPr txBox="1"/>
          <p:nvPr/>
        </p:nvSpPr>
        <p:spPr>
          <a:xfrm>
            <a:off x="4528083" y="1308630"/>
            <a:ext cx="30811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err="1">
                <a:ln>
                  <a:noFill/>
                </a:ln>
                <a:solidFill>
                  <a:srgbClr val="115076"/>
                </a:solidFill>
                <a:effectLst/>
                <a:uLnTx/>
                <a:uFillTx/>
                <a:latin typeface="Century Gothic" panose="020B0502020202020204" pitchFamily="34" charset="0"/>
                <a:ea typeface="+mn-ea"/>
                <a:cs typeface="Calibri" panose="020F0502020204030204" pitchFamily="34" charset="0"/>
              </a:rPr>
              <a:t>dans</a:t>
            </a:r>
            <a:endPar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9" name="TextBox 48"/>
          <p:cNvSpPr txBox="1"/>
          <p:nvPr/>
        </p:nvSpPr>
        <p:spPr>
          <a:xfrm>
            <a:off x="7915615" y="2834853"/>
            <a:ext cx="44769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115076"/>
                </a:solidFill>
                <a:effectLst/>
                <a:uLnTx/>
                <a:uFillTx/>
                <a:latin typeface="Century Gothic" panose="020B0502020202020204" pitchFamily="34" charset="0"/>
                <a:ea typeface="+mn-ea"/>
                <a:cs typeface="Calibri" panose="020F0502020204030204" pitchFamily="34" charset="0"/>
              </a:rPr>
              <a:t>pan</a:t>
            </a:r>
          </a:p>
        </p:txBody>
      </p:sp>
      <p:sp>
        <p:nvSpPr>
          <p:cNvPr id="50" name="TextBox 49"/>
          <p:cNvSpPr txBox="1"/>
          <p:nvPr/>
        </p:nvSpPr>
        <p:spPr>
          <a:xfrm>
            <a:off x="1016705" y="5035709"/>
            <a:ext cx="3815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sans</a:t>
            </a:r>
          </a:p>
        </p:txBody>
      </p:sp>
      <p:sp>
        <p:nvSpPr>
          <p:cNvPr id="53" name="Rounded Rectangle 46" descr="background rectangle">
            <a:extLst>
              <a:ext uri="{FF2B5EF4-FFF2-40B4-BE49-F238E27FC236}">
                <a16:creationId xmlns:a16="http://schemas.microsoft.com/office/drawing/2014/main" id="{CB238838-6A9D-47A3-BE4F-676D1EC3BD53}"/>
              </a:ext>
            </a:extLst>
          </p:cNvPr>
          <p:cNvSpPr/>
          <p:nvPr/>
        </p:nvSpPr>
        <p:spPr>
          <a:xfrm>
            <a:off x="10154105" y="242613"/>
            <a:ext cx="1780395"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4" name="Title 1">
            <a:extLst>
              <a:ext uri="{FF2B5EF4-FFF2-40B4-BE49-F238E27FC236}">
                <a16:creationId xmlns:a16="http://schemas.microsoft.com/office/drawing/2014/main" id="{E80F86C4-99FC-7443-A605-C9F1CE10427C}"/>
              </a:ext>
            </a:extLst>
          </p:cNvPr>
          <p:cNvSpPr txBox="1">
            <a:spLocks/>
          </p:cNvSpPr>
          <p:nvPr/>
        </p:nvSpPr>
        <p:spPr>
          <a:xfrm>
            <a:off x="10254943" y="270713"/>
            <a:ext cx="1679557" cy="32105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j-ea"/>
                <a:cs typeface="+mj-cs"/>
              </a:rPr>
              <a:t>parler</a:t>
            </a:r>
            <a:endParaRPr kumimoji="0" lang="en-US" sz="44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j-ea"/>
              <a:cs typeface="+mj-cs"/>
            </a:endParaRPr>
          </a:p>
        </p:txBody>
      </p:sp>
      <p:pic>
        <p:nvPicPr>
          <p:cNvPr id="16" name="Picture 1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180"/>
            <a:ext cx="6457246" cy="867128"/>
          </a:xfrm>
          <a:prstGeom prst="rect">
            <a:avLst/>
          </a:prstGeom>
        </p:spPr>
      </p:pic>
      <p:sp>
        <p:nvSpPr>
          <p:cNvPr id="2" name="Title 1"/>
          <p:cNvSpPr>
            <a:spLocks noGrp="1"/>
          </p:cNvSpPr>
          <p:nvPr>
            <p:ph type="title" idx="4294967295"/>
          </p:nvPr>
        </p:nvSpPr>
        <p:spPr>
          <a:xfrm>
            <a:off x="87466" y="-10124"/>
            <a:ext cx="3885554" cy="1203782"/>
          </a:xfrm>
        </p:spPr>
        <p:txBody>
          <a:bodyPr>
            <a:normAutofit/>
          </a:bodyPr>
          <a:lstStyle/>
          <a:p>
            <a:pPr rtl="0" eaLnBrk="1" latinLnBrk="0" hangingPunct="1"/>
            <a:r>
              <a:rPr lang="en-GB" sz="3600" b="1" kern="1200" dirty="0" err="1">
                <a:solidFill>
                  <a:srgbClr val="FFFFFF"/>
                </a:solidFill>
                <a:effectLst/>
                <a:latin typeface="Century Gothic" panose="020B0502020202020204" pitchFamily="34" charset="0"/>
                <a:ea typeface="+mn-ea"/>
                <a:cs typeface="+mn-cs"/>
              </a:rPr>
              <a:t>Phonétique</a:t>
            </a:r>
            <a:endParaRPr lang="en-GB" dirty="0">
              <a:effectLst/>
            </a:endParaRPr>
          </a:p>
        </p:txBody>
      </p:sp>
    </p:spTree>
    <p:extLst>
      <p:ext uri="{BB962C8B-B14F-4D97-AF65-F5344CB8AC3E}">
        <p14:creationId xmlns:p14="http://schemas.microsoft.com/office/powerpoint/2010/main" val="14615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4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4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4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1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5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7" grpId="0"/>
      <p:bldP spid="20" grpId="0"/>
      <p:bldP spid="44" grpId="0"/>
      <p:bldP spid="45" grpId="0"/>
      <p:bldP spid="48" grpId="0"/>
      <p:bldP spid="49" grpId="0"/>
      <p:bldP spid="5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548</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Calibri</vt:lpstr>
      <vt:lpstr>Calibri Light</vt:lpstr>
      <vt:lpstr>Century Gothic</vt:lpstr>
      <vt:lpstr>1_Office Theme</vt:lpstr>
      <vt:lpstr>2_Office Theme</vt:lpstr>
      <vt:lpstr>3_Office Theme</vt:lpstr>
      <vt:lpstr>Phonics</vt:lpstr>
      <vt:lpstr>en/an </vt:lpstr>
      <vt:lpstr>Phonétique</vt:lpstr>
      <vt:lpstr>Phonétique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Kirsten Somerville</dc:creator>
  <cp:lastModifiedBy>Kirsten Somerville</cp:lastModifiedBy>
  <cp:revision>3</cp:revision>
  <dcterms:created xsi:type="dcterms:W3CDTF">2020-03-26T13:46:07Z</dcterms:created>
  <dcterms:modified xsi:type="dcterms:W3CDTF">2020-05-04T12:10:56Z</dcterms:modified>
</cp:coreProperties>
</file>