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60" r:id="rId1"/>
  </p:sldMasterIdLst>
  <p:notesMasterIdLst>
    <p:notesMasterId r:id="rId11"/>
  </p:notesMasterIdLst>
  <p:sldIdLst>
    <p:sldId id="259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Owen" initials="SO" lastIdx="1" clrIdx="0">
    <p:extLst>
      <p:ext uri="{19B8F6BF-5375-455C-9EA6-DF929625EA0E}">
        <p15:presenceInfo xmlns:p15="http://schemas.microsoft.com/office/powerpoint/2012/main" userId="Stephen Ow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076"/>
    <a:srgbClr val="DAA520"/>
    <a:srgbClr val="A6A6A6"/>
    <a:srgbClr val="104F75"/>
    <a:srgbClr val="FFE8CB"/>
    <a:srgbClr val="FFF4E7"/>
    <a:srgbClr val="D1DFEF"/>
    <a:srgbClr val="EBEFF7"/>
    <a:srgbClr val="E3EAFD"/>
    <a:srgbClr val="FB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1EBB4-B922-4970-8054-B88948DB151A}" v="1" dt="2021-06-18T11:48:55.68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5" autoAdjust="0"/>
    <p:restoredTop sz="64160" autoAdjust="0"/>
  </p:normalViewPr>
  <p:slideViewPr>
    <p:cSldViewPr snapToGrid="0">
      <p:cViewPr varScale="1">
        <p:scale>
          <a:sx n="43" d="100"/>
          <a:sy n="43" d="100"/>
        </p:scale>
        <p:origin x="11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635a8712-2fa3-4fac-8927-10587cdfe00c" providerId="ADAL" clId="{69F1EBB4-B922-4970-8054-B88948DB151A}"/>
    <pc:docChg chg="modSld">
      <pc:chgData name="Charlotte Moss" userId="635a8712-2fa3-4fac-8927-10587cdfe00c" providerId="ADAL" clId="{69F1EBB4-B922-4970-8054-B88948DB151A}" dt="2021-06-18T11:49:03.339" v="2" actId="1076"/>
      <pc:docMkLst>
        <pc:docMk/>
      </pc:docMkLst>
      <pc:sldChg chg="addSp modSp mod modAnim">
        <pc:chgData name="Charlotte Moss" userId="635a8712-2fa3-4fac-8927-10587cdfe00c" providerId="ADAL" clId="{69F1EBB4-B922-4970-8054-B88948DB151A}" dt="2021-06-18T11:49:03.339" v="2" actId="1076"/>
        <pc:sldMkLst>
          <pc:docMk/>
          <pc:sldMk cId="2066151489" sldId="275"/>
        </pc:sldMkLst>
        <pc:picChg chg="add mod">
          <ac:chgData name="Charlotte Moss" userId="635a8712-2fa3-4fac-8927-10587cdfe00c" providerId="ADAL" clId="{69F1EBB4-B922-4970-8054-B88948DB151A}" dt="2021-06-18T11:49:03.339" v="2" actId="1076"/>
          <ac:picMkLst>
            <pc:docMk/>
            <pc:sldMk cId="2066151489" sldId="275"/>
            <ac:picMk id="8" creationId="{0DBBAA1A-65B7-43FF-B572-CCD0A04859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18/06/2021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4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[NOTE: TEMPORARY</a:t>
            </a:r>
            <a:r>
              <a:rPr lang="en-GB" b="1" baseline="0"/>
              <a:t> AUDIO FILE - TO BE REPLACED]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/>
          </a:p>
          <a:p>
            <a:r>
              <a:rPr lang="en-GB" b="1"/>
              <a:t>Transcript</a:t>
            </a: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Ich heiße Mia. Diesen Sommer fahre ich mit meinem Bruder Wolfgang in den Urlaub. Wir fahren in die Schweiz, nach Zürich. Ich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habe Lust, eine Bootsfahrt auf dem See zu machen.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Letztes Jahr sind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zu Hause in Berlin geblieben. Das habe ich langweilig gefunden! Ich habe meine Freundinnen in der Stadt getroffen und bin einkaufen gegangen, aber nicht viel mehr! Wolfgang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 mit Mehmet geschwommen. Das war gesund für ihn!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Nächstes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Jahr will ich nach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Österreich reisen. Ich werde in den Bergen wandern und Rad fahren. Wolfgang wird viel Sport machen. Das wird spannend sein!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6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Transcript</a:t>
            </a: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Hallo! Ich heiße Mia. Diesen Sommer fahre ich mit meinem Bruder Wolfgang in den Urlaub. Wir fahren in die Schweiz, nach Zürich. Ich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habe Lust, eine Bootsfahrt auf dem See zu machen.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Letztes Jahr mussten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 in Berlin zu Hause bleiben. Das habe ich langweilig gefunden! Ich habe meine Freundinnen in der Stadt getroffen und bin einkaufen gegangen, aber nicht viel mehr! Wolfgang 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 mit Mehmet geschwommen. Das war gesund für ihn!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Nächstes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Jahr will ich nach </a:t>
            </a:r>
            <a:r>
              <a:rPr lang="de-DE" sz="1200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Österreich reisen. Ich werde in den Bergen wandern und Rad fahren. Wolfgang wird viel Sport machen. Das wird spannend sein!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8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6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21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Photos: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https://unsplash.com/@vincydre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https://unsplash.com/@pueblovista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1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Photo: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https://unsplash.com/@brookecagle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0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2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58E7B9B-A11A-154E-80B4-563231C8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5" y="1500929"/>
            <a:ext cx="6657324" cy="148542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</a:rPr>
              <a:t>Practice assessment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2214FE-0DF5-6741-9332-4A2CB0FF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45" y="2951812"/>
            <a:ext cx="7382608" cy="571756"/>
          </a:xfrm>
        </p:spPr>
        <p:txBody>
          <a:bodyPr/>
          <a:lstStyle/>
          <a:p>
            <a:pPr algn="l"/>
            <a:r>
              <a:rPr lang="en-GB" sz="3000" dirty="0">
                <a:solidFill>
                  <a:prstClr val="white"/>
                </a:solidFill>
              </a:rPr>
              <a:t>Year 8 German</a:t>
            </a:r>
            <a:endParaRPr lang="en-US" dirty="0"/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2D438FA5-2CAB-4E24-9AEE-607776023B37}"/>
              </a:ext>
            </a:extLst>
          </p:cNvPr>
          <p:cNvSpPr txBox="1">
            <a:spLocks/>
          </p:cNvSpPr>
          <p:nvPr/>
        </p:nvSpPr>
        <p:spPr>
          <a:xfrm>
            <a:off x="165632" y="3820023"/>
            <a:ext cx="6604437" cy="571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dirty="0">
                <a:solidFill>
                  <a:prstClr val="white"/>
                </a:solidFill>
              </a:rPr>
              <a:t>Term 3 applying your knowledge test</a:t>
            </a:r>
          </a:p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61930" y="4982504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61930" y="5779725"/>
            <a:ext cx="4132609" cy="1078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02/06/21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A: Listening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300" y="1172979"/>
            <a:ext cx="113821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15076"/>
                </a:solidFill>
              </a:rPr>
              <a:t>PART 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will hear Mia talk about her and Wolfgang’s holidays. Here are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some activities she mentions (plus some that she does not mention!). You have 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seconds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to read the activities.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will hear the story 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twice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with a 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 second gap 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between. Write 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one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activity into each space in the grid below.  You must decide 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who 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does the activity, and </a:t>
            </a:r>
            <a:r>
              <a:rPr lang="en-GB" altLang="zh-CN" sz="2000" b="1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when</a:t>
            </a:r>
            <a:r>
              <a:rPr lang="en-GB" altLang="zh-CN" sz="2000" dirty="0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GB" altLang="zh-CN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latin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945296" y="148326"/>
            <a:ext cx="4990118" cy="1024653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There are two marks </a:t>
            </a:r>
            <a:r>
              <a:rPr lang="en-GB" sz="2000" dirty="0"/>
              <a:t>for each item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94487"/>
              </p:ext>
            </p:extLst>
          </p:nvPr>
        </p:nvGraphicFramePr>
        <p:xfrm>
          <a:off x="1759734" y="2454283"/>
          <a:ext cx="8767124" cy="95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7124">
                  <a:extLst>
                    <a:ext uri="{9D8B030D-6E8A-4147-A177-3AD203B41FA5}">
                      <a16:colId xmlns:a16="http://schemas.microsoft.com/office/drawing/2014/main" val="1105381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meet friends         </a:t>
                      </a:r>
                      <a:r>
                        <a:rPr lang="en-GB" sz="2000" b="0" baseline="0" dirty="0">
                          <a:solidFill>
                            <a:srgbClr val="115076"/>
                          </a:solidFill>
                          <a:effectLst/>
                        </a:rPr>
                        <a:t>      </a:t>
                      </a: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climb a mountain          go swimming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go shopping        go cycling      go on</a:t>
                      </a:r>
                      <a:r>
                        <a:rPr lang="en-GB" sz="2000" b="0" baseline="0" dirty="0">
                          <a:solidFill>
                            <a:srgbClr val="115076"/>
                          </a:solidFill>
                          <a:effectLst/>
                        </a:rPr>
                        <a:t> a boat trip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travel to Switzerland        </a:t>
                      </a:r>
                      <a:r>
                        <a:rPr lang="en-GB" sz="2000" b="0" baseline="0" dirty="0">
                          <a:solidFill>
                            <a:srgbClr val="115076"/>
                          </a:solidFill>
                          <a:effectLst/>
                        </a:rPr>
                        <a:t> </a:t>
                      </a: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  do sport          go to the cinema</a:t>
                      </a:r>
                      <a:endParaRPr lang="en-GB" sz="1400" b="0" dirty="0">
                        <a:solidFill>
                          <a:srgbClr val="1F3864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24875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92278"/>
              </p:ext>
            </p:extLst>
          </p:nvPr>
        </p:nvGraphicFramePr>
        <p:xfrm>
          <a:off x="620110" y="4396408"/>
          <a:ext cx="11046373" cy="184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091">
                  <a:extLst>
                    <a:ext uri="{9D8B030D-6E8A-4147-A177-3AD203B41FA5}">
                      <a16:colId xmlns:a16="http://schemas.microsoft.com/office/drawing/2014/main" val="2707834331"/>
                    </a:ext>
                  </a:extLst>
                </a:gridCol>
                <a:gridCol w="3178382">
                  <a:extLst>
                    <a:ext uri="{9D8B030D-6E8A-4147-A177-3AD203B41FA5}">
                      <a16:colId xmlns:a16="http://schemas.microsoft.com/office/drawing/2014/main" val="3102627528"/>
                    </a:ext>
                  </a:extLst>
                </a:gridCol>
                <a:gridCol w="3179450">
                  <a:extLst>
                    <a:ext uri="{9D8B030D-6E8A-4147-A177-3AD203B41FA5}">
                      <a16:colId xmlns:a16="http://schemas.microsoft.com/office/drawing/2014/main" val="2718989260"/>
                    </a:ext>
                  </a:extLst>
                </a:gridCol>
                <a:gridCol w="3179450">
                  <a:extLst>
                    <a:ext uri="{9D8B030D-6E8A-4147-A177-3AD203B41FA5}">
                      <a16:colId xmlns:a16="http://schemas.microsoft.com/office/drawing/2014/main" val="479483238"/>
                    </a:ext>
                  </a:extLst>
                </a:gridCol>
              </a:tblGrid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aseline="30000" dirty="0">
                          <a:solidFill>
                            <a:srgbClr val="115076"/>
                          </a:solidFill>
                          <a:effectLst/>
                        </a:rPr>
                        <a:t>             when?</a:t>
                      </a:r>
                      <a:br>
                        <a:rPr lang="en-GB" sz="2000" baseline="-25000" dirty="0">
                          <a:solidFill>
                            <a:srgbClr val="115076"/>
                          </a:solidFill>
                          <a:effectLst/>
                        </a:rPr>
                      </a:br>
                      <a:r>
                        <a:rPr lang="en-GB" sz="2000" baseline="-25000" dirty="0">
                          <a:solidFill>
                            <a:srgbClr val="115076"/>
                          </a:solidFill>
                          <a:effectLst/>
                        </a:rPr>
                        <a:t>who?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last year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this year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next year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86879"/>
                  </a:ext>
                </a:extLst>
              </a:tr>
              <a:tr h="592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Mia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1. meet friends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2. go shopping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1. go on a boat trip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1. go</a:t>
                      </a:r>
                      <a:r>
                        <a:rPr lang="en-GB" sz="2000" baseline="0" dirty="0">
                          <a:solidFill>
                            <a:srgbClr val="115076"/>
                          </a:solidFill>
                          <a:effectLst/>
                        </a:rPr>
                        <a:t> hiking</a:t>
                      </a:r>
                      <a:b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</a:b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2. ___________________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767721"/>
                  </a:ext>
                </a:extLst>
              </a:tr>
              <a:tr h="202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Wolfgang and Mia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1. stay at home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1. ___________________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1513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cxnSpLocks/>
          </p:cNvCxnSpPr>
          <p:nvPr/>
        </p:nvCxnSpPr>
        <p:spPr>
          <a:xfrm>
            <a:off x="620110" y="4407970"/>
            <a:ext cx="1509904" cy="5728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48698" y="5554892"/>
            <a:ext cx="279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DAA520"/>
                </a:solidFill>
              </a:rPr>
              <a:t>travel to Switzerland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693" y="5263395"/>
            <a:ext cx="279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DAA520"/>
                </a:solidFill>
              </a:rPr>
              <a:t>go cycling</a:t>
            </a:r>
          </a:p>
        </p:txBody>
      </p:sp>
      <p:pic>
        <p:nvPicPr>
          <p:cNvPr id="8" name="Mia text">
            <a:hlinkClick r:id="" action="ppaction://media"/>
            <a:extLst>
              <a:ext uri="{FF2B5EF4-FFF2-40B4-BE49-F238E27FC236}">
                <a16:creationId xmlns:a16="http://schemas.microsoft.com/office/drawing/2014/main" id="{0DBBAA1A-65B7-43FF-B572-CCD0A0485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111" y="2639406"/>
            <a:ext cx="582951" cy="5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60617"/>
              </p:ext>
            </p:extLst>
          </p:nvPr>
        </p:nvGraphicFramePr>
        <p:xfrm>
          <a:off x="721896" y="2953833"/>
          <a:ext cx="10411327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455">
                  <a:extLst>
                    <a:ext uri="{9D8B030D-6E8A-4147-A177-3AD203B41FA5}">
                      <a16:colId xmlns:a16="http://schemas.microsoft.com/office/drawing/2014/main" val="4151848735"/>
                    </a:ext>
                  </a:extLst>
                </a:gridCol>
                <a:gridCol w="4891099">
                  <a:extLst>
                    <a:ext uri="{9D8B030D-6E8A-4147-A177-3AD203B41FA5}">
                      <a16:colId xmlns:a16="http://schemas.microsoft.com/office/drawing/2014/main" val="693705574"/>
                    </a:ext>
                  </a:extLst>
                </a:gridCol>
                <a:gridCol w="4993773">
                  <a:extLst>
                    <a:ext uri="{9D8B030D-6E8A-4147-A177-3AD203B41FA5}">
                      <a16:colId xmlns:a16="http://schemas.microsoft.com/office/drawing/2014/main" val="65610471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Write as many details as you can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(2 marks per question)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1836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a)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How did Mia find her holiday last year?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11384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b)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What does Mia say about Wolfgang’s swimming last year?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99526"/>
                  </a:ext>
                </a:extLst>
              </a:tr>
            </a:tbl>
          </a:graphicData>
        </a:graphic>
      </p:graphicFrame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A: Listening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945296" y="148326"/>
            <a:ext cx="4990118" cy="1024653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There are two marks for each item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0781" y="3734970"/>
            <a:ext cx="414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DAA520"/>
                </a:solidFill>
              </a:rPr>
              <a:t>boring; did not do very much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1517" y="4326247"/>
            <a:ext cx="456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DAA520"/>
                </a:solidFill>
              </a:rPr>
              <a:t>with Mehmet; healthy for him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5569" y="1311374"/>
            <a:ext cx="733886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listen for a </a:t>
            </a: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 time. </a:t>
            </a: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 the questions </a:t>
            </a: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English.</a:t>
            </a:r>
            <a:b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6934" y="1898995"/>
            <a:ext cx="59367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A </a:t>
            </a:r>
            <a:r>
              <a:rPr kumimoji="0" lang="en-GB" altLang="zh-CN" sz="24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map isn’t very clear!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400" b="1" i="0" u="none" strike="noStrike" cap="none" normalizeH="0" baseline="0" dirty="0">
              <a:ln>
                <a:noFill/>
              </a:ln>
              <a:solidFill>
                <a:srgbClr val="1F4E79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the text</a:t>
            </a:r>
            <a:r>
              <a:rPr kumimoji="0" lang="en-GB" altLang="zh-CN" sz="24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GB" altLang="zh-CN" sz="24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the English </a:t>
            </a:r>
            <a:r>
              <a:rPr kumimoji="0" lang="en-GB" altLang="zh-CN" sz="24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kumimoji="0" lang="en-GB" altLang="zh-CN" sz="24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in bold</a:t>
            </a:r>
            <a:r>
              <a:rPr kumimoji="0" lang="en-GB" altLang="zh-CN" sz="24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right places </a:t>
            </a:r>
            <a:r>
              <a:rPr kumimoji="0" lang="en-GB" altLang="zh-CN" sz="24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map.</a:t>
            </a:r>
            <a:endParaRPr kumimoji="0" lang="en-GB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945296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B: Reading Comprehension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945296" y="148326"/>
            <a:ext cx="4990118" cy="1024653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There is half a </a:t>
            </a:r>
            <a:r>
              <a:rPr lang="en-GB" sz="2000" dirty="0"/>
              <a:t>mark for each item</a:t>
            </a:r>
          </a:p>
        </p:txBody>
      </p:sp>
      <p:pic>
        <p:nvPicPr>
          <p:cNvPr id="2049" name="Picture 60" descr="Diagram&#10;&#10;Description automatically genera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77" y="1822533"/>
            <a:ext cx="55149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6"/>
          <p:cNvSpPr>
            <a:spLocks noChangeArrowheads="1"/>
          </p:cNvSpPr>
          <p:nvPr/>
        </p:nvSpPr>
        <p:spPr bwMode="auto">
          <a:xfrm>
            <a:off x="6688667" y="3813741"/>
            <a:ext cx="1371600" cy="591034"/>
          </a:xfrm>
          <a:prstGeom prst="wedgeRoundRectCallout">
            <a:avLst>
              <a:gd name="adj1" fmla="val -18750"/>
              <a:gd name="adj2" fmla="val -67019"/>
              <a:gd name="adj3" fmla="val 16667"/>
            </a:avLst>
          </a:prstGeom>
          <a:solidFill>
            <a:srgbClr val="FFFFFF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904500" y="2427616"/>
            <a:ext cx="2136036" cy="415016"/>
          </a:xfrm>
          <a:prstGeom prst="wedgeRoundRectCallout">
            <a:avLst>
              <a:gd name="adj1" fmla="val -22917"/>
              <a:gd name="adj2" fmla="val 793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468597" y="3208657"/>
            <a:ext cx="1980204" cy="415076"/>
          </a:xfrm>
          <a:prstGeom prst="wedgeRoundRectCallout">
            <a:avLst>
              <a:gd name="adj1" fmla="val -22917"/>
              <a:gd name="adj2" fmla="val 73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08579" y="4050892"/>
            <a:ext cx="5677489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400" b="0" i="0" u="none" strike="noStrike" cap="none" normalizeH="0" baseline="0" bmk="_Hlk71372641">
                <a:ln>
                  <a:noFill/>
                </a:ln>
                <a:solidFill>
                  <a:srgbClr val="11507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Neben dem Museum, auf der rechten Seite, gibt es ein kleines </a:t>
            </a:r>
            <a:r>
              <a:rPr kumimoji="0" lang="de-DE" altLang="zh-CN" sz="2400" b="1" i="0" u="none" strike="noStrike" cap="none" normalizeH="0" baseline="0" bmk="_Hlk71372641">
                <a:ln>
                  <a:noFill/>
                </a:ln>
                <a:solidFill>
                  <a:srgbClr val="11507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Geschäft</a:t>
            </a:r>
            <a:r>
              <a:rPr kumimoji="0" lang="de-DE" altLang="zh-CN" sz="2400" b="0" i="0" u="none" strike="noStrike" cap="none" normalizeH="0" baseline="0" bmk="_Hlk71372641">
                <a:ln>
                  <a:noFill/>
                </a:ln>
                <a:solidFill>
                  <a:srgbClr val="11507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Auf der anderen </a:t>
            </a:r>
            <a:r>
              <a:rPr kumimoji="0" lang="de-DE" altLang="zh-CN" sz="2400" b="0" i="0" u="none" strike="noStrike" cap="none" normalizeH="0" baseline="0" bmk="_Hlk71372641">
                <a:ln>
                  <a:noFill/>
                </a:ln>
                <a:solidFill>
                  <a:srgbClr val="11507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Straßenseite, neben dem Kino, gibt es</a:t>
            </a:r>
            <a:r>
              <a:rPr kumimoji="0" lang="de-DE" altLang="zh-CN" sz="2400" b="0" i="0" u="none" strike="noStrike" cap="none" normalizeH="0" bmk="_Hlk71372641">
                <a:ln>
                  <a:noFill/>
                </a:ln>
                <a:solidFill>
                  <a:srgbClr val="11507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eine </a:t>
            </a:r>
            <a:r>
              <a:rPr kumimoji="0" lang="de-DE" altLang="zh-CN" sz="2400" b="1" i="0" u="none" strike="noStrike" cap="none" normalizeH="0" bmk="_Hlk71372641">
                <a:ln>
                  <a:noFill/>
                </a:ln>
                <a:solidFill>
                  <a:srgbClr val="11507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Schule</a:t>
            </a:r>
            <a:r>
              <a:rPr kumimoji="0" lang="de-DE" altLang="zh-CN" sz="2400" b="0" i="0" u="none" strike="noStrike" cap="none" normalizeH="0" bmk="_Hlk71372641">
                <a:ln>
                  <a:noFill/>
                </a:ln>
                <a:solidFill>
                  <a:srgbClr val="11507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GB" altLang="zh-CN" sz="2400" b="0" i="0" u="none" strike="noStrike" cap="none" normalizeH="0" baseline="0" dirty="0" bmk="_Hlk71372641">
              <a:ln>
                <a:noFill/>
              </a:ln>
              <a:solidFill>
                <a:srgbClr val="11507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620000" y="2005109"/>
            <a:ext cx="1284500" cy="533202"/>
          </a:xfrm>
          <a:prstGeom prst="wedgeRoundRectCallout">
            <a:avLst>
              <a:gd name="adj1" fmla="val -22917"/>
              <a:gd name="adj2" fmla="val 752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cinema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4633" y="3206137"/>
            <a:ext cx="104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shop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18564" y="2417138"/>
            <a:ext cx="104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1910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0132" y="1717933"/>
            <a:ext cx="11715282" cy="1107826"/>
          </a:xfrm>
          <a:prstGeom prst="rect">
            <a:avLst/>
          </a:prstGeom>
          <a:solidFill>
            <a:srgbClr val="FFFFFF"/>
          </a:solidFill>
          <a:ln w="9525">
            <a:solidFill>
              <a:srgbClr val="2E74B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0" i="0" u="none" strike="noStrike" cap="none" normalizeH="0" baseline="0" dirty="0" bmk="_Hlk71294544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de-DE" altLang="zh-CN" sz="2000" b="0" i="0" u="none" strike="noStrike" cap="none" normalizeH="0" baseline="0" dirty="0" bmk="_Hlk71294544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de-DE" altLang="zh-CN" sz="2000" b="0" i="0" u="none" strike="noStrike" cap="none" normalizeH="0" baseline="0" dirty="0" bmk="_Hlk71294544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ü</a:t>
            </a:r>
            <a:r>
              <a:rPr kumimoji="0" lang="de-DE" altLang="zh-CN" sz="2000" b="0" i="0" u="none" strike="noStrike" cap="none" normalizeH="0" baseline="0" dirty="0" bmk="_Hlk71294544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de-DE" altLang="zh-CN" sz="2000" b="0" i="0" u="none" strike="noStrike" cap="none" normalizeH="0" baseline="0" dirty="0" bmk="_Hlk71294544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er hatte die Stadt wenige Autos</a:t>
            </a:r>
            <a:r>
              <a:rPr lang="de-DE" altLang="zh-CN" sz="2000" dirty="0" bmk="_Hlk71294544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aber</a:t>
            </a:r>
            <a:r>
              <a:rPr kumimoji="0" lang="de-DE" altLang="zh-CN" sz="2000" b="0" i="0" u="none" strike="noStrike" cap="none" normalizeH="0" baseline="0" dirty="0" bmk="_Hlk71294544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es waren immer viele Leute</a:t>
            </a:r>
            <a:r>
              <a:rPr kumimoji="0" lang="de-DE" altLang="zh-CN" sz="2000" b="0" i="0" u="none" strike="noStrike" cap="none" normalizeH="0" dirty="0" bmk="_Hlk71294544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im Park. </a:t>
            </a:r>
            <a:r>
              <a:rPr kumimoji="0" lang="de-DE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Jetzt gibt es dort ein neues Schwimmbad und ein interessantes Museum. Letzte Woche bin ich ins Kino gegangen. Am Wochenende werde ich mit meinem Bruder Rad fahren. </a:t>
            </a:r>
            <a:br>
              <a:rPr kumimoji="0" lang="de-DE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kumimoji="0" lang="de-DE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kumimoji="0" lang="de-DE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0133" y="3092541"/>
            <a:ext cx="495602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PART B</a:t>
            </a: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Put a tick</a:t>
            </a: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next to the things that </a:t>
            </a: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describe </a:t>
            </a: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town, and what it had, </a:t>
            </a:r>
            <a:r>
              <a:rPr kumimoji="0" lang="en-GB" altLang="zh-CN" sz="2000" b="1" i="0" u="sng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in the past.</a:t>
            </a:r>
            <a:endParaRPr lang="en-GB" altLang="zh-CN" sz="2000" b="1" u="sng" dirty="0">
              <a:solidFill>
                <a:srgbClr val="1F3864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1" i="0" u="none" strike="noStrike" cap="none" normalizeH="0" baseline="0" dirty="0">
              <a:ln>
                <a:noFill/>
              </a:ln>
              <a:solidFill>
                <a:srgbClr val="1F3864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PART C</a:t>
            </a: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Number these events</a:t>
            </a: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in the order they happen. Write numbers in the </a:t>
            </a: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boxes on the right </a:t>
            </a: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(1= happens first,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 = happens </a:t>
            </a:r>
            <a:r>
              <a:rPr kumimoji="0" lang="en-GB" altLang="zh-CN" sz="2000" b="0" i="0" u="none" strike="noStrike" cap="none" normalizeH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kumimoji="0" lang="en-GB" altLang="zh-CN" sz="2000" b="0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945296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B: Reading Comprehension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945296" y="148326"/>
            <a:ext cx="4990118" cy="1024653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There </a:t>
            </a:r>
            <a:r>
              <a:rPr lang="en-GB" sz="2000"/>
              <a:t>is half a </a:t>
            </a:r>
            <a:r>
              <a:rPr lang="en-GB" sz="2000" dirty="0"/>
              <a:t>mark for each item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79114"/>
              </p:ext>
            </p:extLst>
          </p:nvPr>
        </p:nvGraphicFramePr>
        <p:xfrm>
          <a:off x="5716684" y="3016472"/>
          <a:ext cx="5550030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8144">
                  <a:extLst>
                    <a:ext uri="{9D8B030D-6E8A-4147-A177-3AD203B41FA5}">
                      <a16:colId xmlns:a16="http://schemas.microsoft.com/office/drawing/2014/main" val="1824252184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6435962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noisy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5831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few</a:t>
                      </a:r>
                      <a:r>
                        <a:rPr lang="en-GB" sz="2000" b="0" baseline="0" dirty="0">
                          <a:solidFill>
                            <a:srgbClr val="115076"/>
                          </a:solidFill>
                          <a:effectLst/>
                        </a:rPr>
                        <a:t> cars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6035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lots of people in the park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194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interesting museum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91863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19358"/>
              </p:ext>
            </p:extLst>
          </p:nvPr>
        </p:nvGraphicFramePr>
        <p:xfrm>
          <a:off x="5716684" y="5221805"/>
          <a:ext cx="5550030" cy="601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5266">
                  <a:extLst>
                    <a:ext uri="{9D8B030D-6E8A-4147-A177-3AD203B41FA5}">
                      <a16:colId xmlns:a16="http://schemas.microsoft.com/office/drawing/2014/main" val="4116737301"/>
                    </a:ext>
                  </a:extLst>
                </a:gridCol>
                <a:gridCol w="504764">
                  <a:extLst>
                    <a:ext uri="{9D8B030D-6E8A-4147-A177-3AD203B41FA5}">
                      <a16:colId xmlns:a16="http://schemas.microsoft.com/office/drawing/2014/main" val="2812665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The author going cycling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389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The author</a:t>
                      </a:r>
                      <a:r>
                        <a:rPr lang="en-GB" sz="2000" b="0" baseline="0" dirty="0">
                          <a:solidFill>
                            <a:srgbClr val="115076"/>
                          </a:solidFill>
                          <a:effectLst/>
                        </a:rPr>
                        <a:t> going to the cinema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25444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2161" y="1291449"/>
            <a:ext cx="98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</a:pPr>
            <a:r>
              <a:rPr kumimoji="0" lang="en-GB" altLang="zh-CN" sz="20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Now read further details about the town and answer the questions that follow.</a:t>
            </a:r>
            <a:endParaRPr kumimoji="0" lang="en-GB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7" name="Picture 5" descr="http://www.clker.com/cliparts/c/d/d/5/12065738702009504094Arnoud999_Right_or_wrong_4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145" y="3807967"/>
            <a:ext cx="217885" cy="2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http://www.clker.com/cliparts/c/d/d/5/12065738702009504094Arnoud999_Right_or_wrong_4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585" y="3437849"/>
            <a:ext cx="217885" cy="2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50450" y="5482677"/>
            <a:ext cx="54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47620" y="5156592"/>
            <a:ext cx="54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75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40591" y="2640706"/>
            <a:ext cx="5871498" cy="2972600"/>
          </a:xfrm>
          <a:prstGeom prst="rect">
            <a:avLst/>
          </a:prstGeom>
          <a:solidFill>
            <a:srgbClr val="FFFFFF"/>
          </a:solidFill>
          <a:ln w="9525">
            <a:solidFill>
              <a:srgbClr val="2E74B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bmk="_Hlk71294544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Am Wochenende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zh-CN" sz="2000" b="1" bmk="_Hlk71294544">
              <a:solidFill>
                <a:srgbClr val="1F3864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i="0" u="none" strike="noStrike" cap="none" normalizeH="0" baseline="0" bmk="_Hlk71294544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Am Samstag</a:t>
            </a:r>
            <a:r>
              <a:rPr lang="de-DE" altLang="zh-CN" sz="2000" bmk="_Hlk71294544">
                <a:solidFill>
                  <a:srgbClr val="1F3864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wird Wolfgang mit seinem Freund _ _ _ _ _ _ _ spielen. Toll! Mia bleibt zu Hause. Sie wird einen Brief an ihrer Freundin in Amerika _ _ _ _ _ _ _ _ _. </a:t>
            </a:r>
            <a:br>
              <a:rPr kumimoji="0" lang="de-DE" altLang="zh-CN" sz="2000" b="1" i="0" u="none" strike="noStrike" cap="none" normalizeH="0" baseline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kumimoji="0" lang="de-DE" altLang="zh-CN" sz="2000" b="0" i="0" u="none" strike="noStrike" cap="none" normalizeH="0" baseline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kumimoji="0" lang="de-DE" altLang="zh-CN" sz="2000" b="0" i="0" u="none" strike="noStrike" cap="none" normalizeH="0" baseline="0">
                <a:ln>
                  <a:noFill/>
                </a:ln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945296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C: Writing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945296" y="148326"/>
            <a:ext cx="4990118" cy="1024653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There is one mark for each item</a:t>
            </a:r>
            <a:endParaRPr lang="en-GB" sz="2000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2162" y="1278314"/>
            <a:ext cx="11240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>
                <a:solidFill>
                  <a:srgbClr val="115076"/>
                </a:solidFill>
                <a:latin typeface="+mn-lt"/>
              </a:rPr>
              <a:t>PART A Look 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at the picture and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complete the missing words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in the text. The number of gaps tells you how many letters are missing.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1277724" y="2489155"/>
            <a:ext cx="3269615" cy="3302635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6" name="Right Triangle 15"/>
          <p:cNvSpPr/>
          <p:nvPr/>
        </p:nvSpPr>
        <p:spPr>
          <a:xfrm flipH="1" flipV="1">
            <a:off x="1277724" y="2489155"/>
            <a:ext cx="3275965" cy="32956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8E7C80-D267-4A86-AF3C-B8EB776331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53" y="4949724"/>
            <a:ext cx="815975" cy="785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4FC01B-7F33-4B79-905C-20616322A3F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64" y="2510898"/>
            <a:ext cx="737870" cy="75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utbolista Soccer Player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91" y="3832067"/>
            <a:ext cx="829832" cy="11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rite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70" y="2978945"/>
            <a:ext cx="710164" cy="7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5697" y="4067971"/>
            <a:ext cx="1100666" cy="40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>
                <a:solidFill>
                  <a:srgbClr val="DAA520"/>
                </a:solidFill>
              </a:rPr>
              <a:t>Fu</a:t>
            </a:r>
            <a:r>
              <a:rPr lang="en-GB" sz="2000" b="1">
                <a:solidFill>
                  <a:srgbClr val="DAA520"/>
                </a:solidFill>
                <a:cs typeface="Calibri" panose="020F0502020204030204" pitchFamily="34" charset="0"/>
              </a:rPr>
              <a:t>ßball</a:t>
            </a:r>
            <a:endParaRPr lang="en-GB" sz="2000" b="1" dirty="0">
              <a:solidFill>
                <a:srgbClr val="DAA52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3097" y="4989877"/>
            <a:ext cx="151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>
                <a:solidFill>
                  <a:srgbClr val="DAA520"/>
                </a:solidFill>
              </a:rPr>
              <a:t>schreiben</a:t>
            </a:r>
            <a:endParaRPr lang="en-GB" sz="2000" b="1" dirty="0">
              <a:solidFill>
                <a:srgbClr val="DAA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3506993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C: Writing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499" y="1412567"/>
            <a:ext cx="1124010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>
                <a:solidFill>
                  <a:srgbClr val="115076"/>
                </a:solidFill>
                <a:latin typeface="+mn-lt"/>
              </a:rPr>
              <a:t>PART B 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What happened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last year?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What will happen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next year?</a:t>
            </a:r>
            <a:endParaRPr lang="en-GB" sz="2000" dirty="0">
              <a:solidFill>
                <a:srgbClr val="115076"/>
              </a:solidFill>
              <a:latin typeface="+mn-lt"/>
            </a:endParaRP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Write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between one and three sentences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in German for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each picture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. </a:t>
            </a: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Use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all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of the German words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under the pictures. </a:t>
            </a: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Write your sentences in the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blank box on the right. 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Try to show that you know what the words mean by writing full, interesting, and varied sentences that make sense.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41123"/>
              </p:ext>
            </p:extLst>
          </p:nvPr>
        </p:nvGraphicFramePr>
        <p:xfrm>
          <a:off x="368967" y="3248698"/>
          <a:ext cx="5646822" cy="3089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3411">
                  <a:extLst>
                    <a:ext uri="{9D8B030D-6E8A-4147-A177-3AD203B41FA5}">
                      <a16:colId xmlns:a16="http://schemas.microsoft.com/office/drawing/2014/main" val="1225968351"/>
                    </a:ext>
                  </a:extLst>
                </a:gridCol>
                <a:gridCol w="2823411">
                  <a:extLst>
                    <a:ext uri="{9D8B030D-6E8A-4147-A177-3AD203B41FA5}">
                      <a16:colId xmlns:a16="http://schemas.microsoft.com/office/drawing/2014/main" val="3638162984"/>
                    </a:ext>
                  </a:extLst>
                </a:gridCol>
              </a:tblGrid>
              <a:tr h="3432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15076"/>
                          </a:solidFill>
                          <a:effectLst/>
                        </a:rPr>
                        <a:t>Last year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38077"/>
                  </a:ext>
                </a:extLst>
              </a:tr>
              <a:tr h="2746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</a:b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das</a:t>
                      </a:r>
                      <a:r>
                        <a:rPr lang="de-DE" sz="2000" baseline="0">
                          <a:solidFill>
                            <a:srgbClr val="115076"/>
                          </a:solidFill>
                          <a:effectLst/>
                        </a:rPr>
                        <a:t> Flugzeug</a:t>
                      </a: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 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auf Urlaub / schwimmen / </a:t>
                      </a: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  <a:latin typeface="+mn-lt"/>
                        </a:rPr>
                        <a:t>Spa</a:t>
                      </a: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ß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09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68744"/>
              </p:ext>
            </p:extLst>
          </p:nvPr>
        </p:nvGraphicFramePr>
        <p:xfrm>
          <a:off x="6116854" y="3248699"/>
          <a:ext cx="5561798" cy="3082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899">
                  <a:extLst>
                    <a:ext uri="{9D8B030D-6E8A-4147-A177-3AD203B41FA5}">
                      <a16:colId xmlns:a16="http://schemas.microsoft.com/office/drawing/2014/main" val="2299171678"/>
                    </a:ext>
                  </a:extLst>
                </a:gridCol>
                <a:gridCol w="2780899">
                  <a:extLst>
                    <a:ext uri="{9D8B030D-6E8A-4147-A177-3AD203B41FA5}">
                      <a16:colId xmlns:a16="http://schemas.microsoft.com/office/drawing/2014/main" val="4020968520"/>
                    </a:ext>
                  </a:extLst>
                </a:gridCol>
              </a:tblGrid>
              <a:tr h="3446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15076"/>
                          </a:solidFill>
                          <a:effectLst/>
                        </a:rPr>
                        <a:t>Next year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87486"/>
                  </a:ext>
                </a:extLst>
              </a:tr>
              <a:tr h="2738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>
                        <a:solidFill>
                          <a:srgbClr val="11507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Österreich</a:t>
                      </a: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  <a:latin typeface="+mn-lt"/>
                        </a:rPr>
                        <a:t> / die Berge</a:t>
                      </a:r>
                      <a:r>
                        <a:rPr lang="de-DE" sz="2000" baseline="0">
                          <a:solidFill>
                            <a:srgbClr val="11507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  <a:latin typeface="+mn-lt"/>
                        </a:rPr>
                        <a:t>/ wandern / spannend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115076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945445"/>
                  </a:ext>
                </a:extLst>
              </a:tr>
            </a:tbl>
          </a:graphicData>
        </a:graphic>
      </p:graphicFrame>
      <p:pic>
        <p:nvPicPr>
          <p:cNvPr id="2056" name="Picture 8" descr="indoor swimming p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3668076"/>
            <a:ext cx="266299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erial photography of pine trees on mounta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55" y="3668076"/>
            <a:ext cx="2641545" cy="14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5160641" y="25747"/>
            <a:ext cx="6945296" cy="1406538"/>
          </a:xfrm>
          <a:prstGeom prst="wedgeRoundRectCallout">
            <a:avLst>
              <a:gd name="adj1" fmla="val 20686"/>
              <a:gd name="adj2" fmla="val 61360"/>
              <a:gd name="adj3" fmla="val 16667"/>
            </a:avLst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 </a:t>
            </a:r>
            <a:r>
              <a:rPr lang="en-GB" dirty="0"/>
              <a:t>mark awarded for the use of a word where its meaning is fully and accurately communicated; </a:t>
            </a:r>
            <a:r>
              <a:rPr lang="en-GB" b="1" dirty="0"/>
              <a:t>0.5</a:t>
            </a:r>
            <a:r>
              <a:rPr lang="en-GB" dirty="0"/>
              <a:t> mark awarded where the meaning of a word is communicated but it is not used accurately (e.g., the tense or person is inaccurate).</a:t>
            </a:r>
          </a:p>
        </p:txBody>
      </p:sp>
    </p:spTree>
    <p:extLst>
      <p:ext uri="{BB962C8B-B14F-4D97-AF65-F5344CB8AC3E}">
        <p14:creationId xmlns:p14="http://schemas.microsoft.com/office/powerpoint/2010/main" val="13931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055633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2147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Section D: Speaking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4292" y="1326626"/>
            <a:ext cx="1181016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1" dirty="0">
                <a:solidFill>
                  <a:srgbClr val="115076"/>
                </a:solidFill>
                <a:latin typeface="+mn-lt"/>
              </a:rPr>
              <a:t>Look at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the photo and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answer 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the questions below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in German.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</a:t>
            </a: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For some questions, you will need to use your imagination to make up a possible answer.  </a:t>
            </a: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Just try to keep going and say something that you know how to say!</a:t>
            </a:r>
            <a:br>
              <a:rPr lang="en-GB" sz="2000" dirty="0">
                <a:solidFill>
                  <a:srgbClr val="115076"/>
                </a:solidFill>
                <a:latin typeface="+mn-lt"/>
              </a:rPr>
            </a:br>
            <a:r>
              <a:rPr lang="en-GB" sz="2000" dirty="0">
                <a:solidFill>
                  <a:srgbClr val="115076"/>
                </a:solidFill>
                <a:latin typeface="+mn-lt"/>
              </a:rPr>
              <a:t>You have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2 minutes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to prepare all of your answers before you speak.</a:t>
            </a:r>
            <a:r>
              <a:rPr lang="en-GB" b="1" dirty="0"/>
              <a:t> </a:t>
            </a:r>
          </a:p>
          <a:p>
            <a:endParaRPr lang="en-GB" b="1" dirty="0"/>
          </a:p>
          <a:p>
            <a:r>
              <a:rPr lang="en-GB" sz="2000" b="1" dirty="0">
                <a:solidFill>
                  <a:srgbClr val="115076"/>
                </a:solidFill>
                <a:latin typeface="+mn-lt"/>
              </a:rPr>
              <a:t>PART A</a:t>
            </a:r>
            <a:endParaRPr lang="en-GB" sz="2000" dirty="0">
              <a:solidFill>
                <a:srgbClr val="115076"/>
              </a:solidFill>
              <a:latin typeface="+mn-lt"/>
            </a:endParaRP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What can you see in this photo?</a:t>
            </a: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Try to say at least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2 different things.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 </a:t>
            </a:r>
          </a:p>
          <a:p>
            <a:r>
              <a:rPr lang="en-GB" sz="2000" dirty="0">
                <a:solidFill>
                  <a:srgbClr val="115076"/>
                </a:solidFill>
                <a:latin typeface="+mn-lt"/>
              </a:rPr>
              <a:t>Here are some ideas about what you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could 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say.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 </a:t>
            </a:r>
          </a:p>
          <a:p>
            <a:r>
              <a:rPr lang="en-GB" sz="2000" b="1" dirty="0">
                <a:solidFill>
                  <a:srgbClr val="115076"/>
                </a:solidFill>
                <a:latin typeface="+mn-lt"/>
              </a:rPr>
              <a:t>You can say different things if you wish</a:t>
            </a:r>
            <a:r>
              <a:rPr lang="en-GB" sz="2000" dirty="0">
                <a:solidFill>
                  <a:srgbClr val="115076"/>
                </a:solidFill>
                <a:latin typeface="+mn-lt"/>
              </a:rPr>
              <a:t>!</a:t>
            </a:r>
          </a:p>
          <a:p>
            <a:endParaRPr lang="en-GB" sz="2000" dirty="0">
              <a:solidFill>
                <a:srgbClr val="115076"/>
              </a:solidFill>
              <a:latin typeface="+mn-lt"/>
            </a:endParaRPr>
          </a:p>
          <a:p>
            <a:pPr lvl="1"/>
            <a:r>
              <a:rPr lang="en-GB" sz="2000" dirty="0">
                <a:solidFill>
                  <a:srgbClr val="115076"/>
                </a:solidFill>
                <a:latin typeface="+mn-lt"/>
              </a:rPr>
              <a:t>•Say what you can see in the photo</a:t>
            </a:r>
          </a:p>
          <a:p>
            <a:pPr lvl="1"/>
            <a:r>
              <a:rPr lang="en-GB" sz="2000" dirty="0">
                <a:solidFill>
                  <a:srgbClr val="115076"/>
                </a:solidFill>
                <a:latin typeface="+mn-lt"/>
              </a:rPr>
              <a:t>•Say what the man is going to do this afternoon</a:t>
            </a:r>
          </a:p>
          <a:p>
            <a:endParaRPr lang="en-GB" sz="2000" dirty="0">
              <a:solidFill>
                <a:srgbClr val="115076"/>
              </a:solidFill>
              <a:latin typeface="+mn-lt"/>
            </a:endParaRPr>
          </a:p>
          <a:p>
            <a:r>
              <a:rPr lang="en-GB" sz="2000" b="1" dirty="0">
                <a:solidFill>
                  <a:srgbClr val="115076"/>
                </a:solidFill>
                <a:latin typeface="+mn-lt"/>
              </a:rPr>
              <a:t>PART B</a:t>
            </a:r>
            <a:endParaRPr lang="en-GB" sz="2000" dirty="0">
              <a:solidFill>
                <a:srgbClr val="115076"/>
              </a:solidFill>
              <a:latin typeface="+mn-lt"/>
            </a:endParaRPr>
          </a:p>
          <a:p>
            <a:pPr marL="538163" lvl="1" indent="-809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15076"/>
                </a:solidFill>
                <a:latin typeface="+mn-lt"/>
              </a:rPr>
              <a:t>Ask the woman on the left </a:t>
            </a:r>
            <a:r>
              <a:rPr lang="en-GB" sz="2000" b="1" dirty="0">
                <a:solidFill>
                  <a:srgbClr val="115076"/>
                </a:solidFill>
                <a:latin typeface="+mn-lt"/>
              </a:rPr>
              <a:t>one question</a:t>
            </a:r>
            <a:endParaRPr lang="en-GB" sz="2000" dirty="0">
              <a:solidFill>
                <a:srgbClr val="115076"/>
              </a:solidFill>
              <a:latin typeface="+mn-lt"/>
            </a:endParaRPr>
          </a:p>
        </p:txBody>
      </p:sp>
      <p:pic>
        <p:nvPicPr>
          <p:cNvPr id="3076" name="Picture 4" descr="three people sitting in front of table laughing toge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52" y="2794089"/>
            <a:ext cx="4813705" cy="32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517906" y="95331"/>
            <a:ext cx="5529802" cy="1231295"/>
          </a:xfrm>
          <a:prstGeom prst="wedgeRoundRectCallout">
            <a:avLst>
              <a:gd name="adj1" fmla="val -19673"/>
              <a:gd name="adj2" fmla="val 64322"/>
              <a:gd name="adj3" fmla="val 16667"/>
            </a:avLst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/>
              <a:t>For each </a:t>
            </a:r>
            <a:r>
              <a:rPr lang="en-GB" sz="2000" b="1"/>
              <a:t>idea </a:t>
            </a:r>
            <a:r>
              <a:rPr lang="en-GB" sz="2000"/>
              <a:t>in parts A and B there are </a:t>
            </a:r>
          </a:p>
          <a:p>
            <a:pPr algn="ctr"/>
            <a:r>
              <a:rPr lang="en-GB" sz="2000" b="1"/>
              <a:t>2 marks</a:t>
            </a:r>
            <a:r>
              <a:rPr lang="en-GB" sz="2000"/>
              <a:t> for meaning and </a:t>
            </a:r>
            <a:r>
              <a:rPr lang="en-GB" sz="2000" b="1"/>
              <a:t>1 mark</a:t>
            </a:r>
            <a:r>
              <a:rPr lang="en-GB" sz="2000"/>
              <a:t> for accuracy for each, giving 3 points for each idea in total.</a:t>
            </a:r>
          </a:p>
        </p:txBody>
      </p:sp>
    </p:spTree>
    <p:extLst>
      <p:ext uri="{BB962C8B-B14F-4D97-AF65-F5344CB8AC3E}">
        <p14:creationId xmlns:p14="http://schemas.microsoft.com/office/powerpoint/2010/main" val="22223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945296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6381446" cy="794404"/>
          </a:xfrm>
        </p:spPr>
        <p:txBody>
          <a:bodyPr>
            <a:normAutofit fontScale="90000"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Section E: Reading Aloud </a:t>
            </a:r>
            <a:br>
              <a:rPr lang="en-GB" sz="2800" b="1">
                <a:solidFill>
                  <a:schemeClr val="bg1"/>
                </a:solidFill>
              </a:rPr>
            </a:br>
            <a:r>
              <a:rPr lang="en-GB" sz="2800" b="1">
                <a:solidFill>
                  <a:schemeClr val="bg1"/>
                </a:solidFill>
              </a:rPr>
              <a:t>and Comprehension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736748" y="294041"/>
            <a:ext cx="4990118" cy="1487969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For each </a:t>
            </a:r>
            <a:r>
              <a:rPr lang="en-GB" sz="2000" b="1"/>
              <a:t>ideational unit</a:t>
            </a:r>
            <a:r>
              <a:rPr lang="en-GB" sz="2000"/>
              <a:t> in Part A there is </a:t>
            </a:r>
            <a:r>
              <a:rPr lang="en-GB" sz="2000" b="1"/>
              <a:t>1 mark</a:t>
            </a:r>
            <a:r>
              <a:rPr lang="en-GB" sz="2000"/>
              <a:t> for comprehensibility and </a:t>
            </a:r>
            <a:r>
              <a:rPr lang="en-GB" sz="2000" b="1"/>
              <a:t>1 mark</a:t>
            </a:r>
            <a:r>
              <a:rPr lang="en-GB" sz="2000"/>
              <a:t> for automaticity (fluency), giving 2 points for each idea in total. 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08635" y="1336138"/>
            <a:ext cx="11866345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PART A</a:t>
            </a: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Read</a:t>
            </a:r>
            <a:r>
              <a:rPr lang="en-GB" sz="2000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following text </a:t>
            </a:r>
            <a:r>
              <a:rPr lang="en-GB" sz="2000" b="1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aloud</a:t>
            </a:r>
            <a:r>
              <a:rPr lang="en-GB" sz="2000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won’t know some of the words – don’t worry! Just do your best to read them aloud as you think they should sound in German. You will get points for </a:t>
            </a:r>
            <a:r>
              <a:rPr lang="en-GB" sz="2000" b="1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understandable </a:t>
            </a:r>
            <a:r>
              <a:rPr lang="en-GB" sz="2000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fluent </a:t>
            </a:r>
            <a:r>
              <a:rPr lang="en-GB" sz="2000" dirty="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pronunciation.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115076"/>
                </a:solidFill>
              </a:rPr>
              <a:t>PART B</a:t>
            </a:r>
            <a:endParaRPr lang="en-GB" sz="2000" dirty="0">
              <a:solidFill>
                <a:srgbClr val="115076"/>
              </a:solidFill>
            </a:endParaRPr>
          </a:p>
          <a:p>
            <a:r>
              <a:rPr lang="en-GB" sz="2000" dirty="0">
                <a:solidFill>
                  <a:srgbClr val="115076"/>
                </a:solidFill>
              </a:rPr>
              <a:t>Now say, in </a:t>
            </a:r>
            <a:r>
              <a:rPr lang="en-GB" sz="2000" b="1" dirty="0">
                <a:solidFill>
                  <a:srgbClr val="115076"/>
                </a:solidFill>
              </a:rPr>
              <a:t>English</a:t>
            </a:r>
            <a:r>
              <a:rPr lang="en-GB" sz="2000" dirty="0">
                <a:solidFill>
                  <a:srgbClr val="115076"/>
                </a:solidFill>
              </a:rPr>
              <a:t>, </a:t>
            </a:r>
            <a:r>
              <a:rPr lang="en-GB" sz="2000" b="1" dirty="0">
                <a:solidFill>
                  <a:srgbClr val="115076"/>
                </a:solidFill>
              </a:rPr>
              <a:t>any 2 facts</a:t>
            </a:r>
            <a:r>
              <a:rPr lang="en-GB" sz="2000" dirty="0">
                <a:solidFill>
                  <a:srgbClr val="115076"/>
                </a:solidFill>
              </a:rPr>
              <a:t> mentioned in the text. 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4300" y="3287027"/>
            <a:ext cx="8422018" cy="1974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2000">
              <a:solidFill>
                <a:srgbClr val="115076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>
                <a:solidFill>
                  <a:srgbClr val="115076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Sarah Köhler ist eine deutsche Schwimmerin.</a:t>
            </a:r>
            <a:endParaRPr lang="de-DE" sz="2000">
              <a:solidFill>
                <a:srgbClr val="115076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>
                <a:solidFill>
                  <a:srgbClr val="115076"/>
                </a:solidFill>
              </a:rPr>
              <a:t>Sie kommt aus Hanau.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>
                <a:solidFill>
                  <a:srgbClr val="115076"/>
                </a:solidFill>
              </a:rPr>
              <a:t>Seit zwei Jahren trainiert sie am Bundesstützpunkt in Magdeburg.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>
              <a:solidFill>
                <a:srgbClr val="1F3864"/>
              </a:solidFill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084950" y="5200838"/>
            <a:ext cx="4990030" cy="1185332"/>
          </a:xfrm>
          <a:prstGeom prst="wedgeRoundRectCallout">
            <a:avLst/>
          </a:prstGeom>
          <a:solidFill>
            <a:srgbClr val="104F75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Award </a:t>
            </a:r>
            <a:r>
              <a:rPr lang="en-GB" sz="2000" b="1" dirty="0"/>
              <a:t>1/2 point</a:t>
            </a:r>
            <a:r>
              <a:rPr lang="en-GB" sz="2000" dirty="0"/>
              <a:t> for each fact correctly identified in the text, up to a maximum of 1 point for facts from a single sentence.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09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D67C606-AF9C-7242-AF89-7E0EA20FADA6}" vid="{57BDA786-453C-1140-BFAB-14CE2D2BC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German_template (1)</Template>
  <TotalTime>3386</TotalTime>
  <Words>1321</Words>
  <Application>Microsoft Office PowerPoint</Application>
  <PresentationFormat>Widescreen</PresentationFormat>
  <Paragraphs>177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1_Office Theme</vt:lpstr>
      <vt:lpstr>Practice assessment</vt:lpstr>
      <vt:lpstr>Section A: Listening</vt:lpstr>
      <vt:lpstr>Section A: Listening</vt:lpstr>
      <vt:lpstr>Section B: Reading Comprehension</vt:lpstr>
      <vt:lpstr>Section B: Reading Comprehension</vt:lpstr>
      <vt:lpstr>Section C: Writing</vt:lpstr>
      <vt:lpstr>Section C: Writing</vt:lpstr>
      <vt:lpstr>Section D: Speaking</vt:lpstr>
      <vt:lpstr>Section E: Reading Aloud  and Comprehension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Rachel Hawkes</dc:creator>
  <cp:lastModifiedBy>Charlotte Moss</cp:lastModifiedBy>
  <cp:revision>914</cp:revision>
  <dcterms:created xsi:type="dcterms:W3CDTF">2020-06-03T16:44:05Z</dcterms:created>
  <dcterms:modified xsi:type="dcterms:W3CDTF">2021-06-18T11:49:04Z</dcterms:modified>
</cp:coreProperties>
</file>